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1" r:id="rId7"/>
    <p:sldId id="273" r:id="rId8"/>
    <p:sldId id="262" r:id="rId9"/>
    <p:sldId id="263" r:id="rId10"/>
    <p:sldId id="279" r:id="rId11"/>
    <p:sldId id="260" r:id="rId12"/>
    <p:sldId id="266" r:id="rId13"/>
    <p:sldId id="274" r:id="rId14"/>
    <p:sldId id="275" r:id="rId15"/>
    <p:sldId id="265" r:id="rId16"/>
    <p:sldId id="276" r:id="rId17"/>
    <p:sldId id="264" r:id="rId18"/>
    <p:sldId id="277" r:id="rId19"/>
    <p:sldId id="278" r:id="rId20"/>
    <p:sldId id="270" r:id="rId21"/>
  </p:sldIdLst>
  <p:sldSz cx="18288000" cy="10287000"/>
  <p:notesSz cx="6858000" cy="9144000"/>
  <p:embeddedFontLst>
    <p:embeddedFont>
      <p:font typeface="Barlow" panose="020B0604020202020204" charset="0"/>
      <p:regular r:id="rId22"/>
      <p:bold r:id="rId23"/>
      <p:italic r:id="rId24"/>
      <p:boldItalic r:id="rId25"/>
    </p:embeddedFont>
    <p:embeddedFont>
      <p:font typeface="Alatsi" panose="020B0604020202020204" charset="0"/>
      <p:regular r:id="rId26"/>
    </p:embeddedFont>
    <p:embeddedFont>
      <p:font typeface="Mangal" panose="020B0604020202020204" charset="0"/>
      <p:regular r:id="rId27"/>
      <p:bold r:id="rId28"/>
    </p:embeddedFont>
    <p:embeddedFont>
      <p:font typeface="Lexend" panose="020B0604020202020204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5A0"/>
    <a:srgbClr val="EDCCC9"/>
    <a:srgbClr val="EBC6C3"/>
    <a:srgbClr val="E9C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476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071" y="0"/>
            <a:ext cx="4239083" cy="10287000"/>
            <a:chOff x="0" y="0"/>
            <a:chExt cx="5652111" cy="13716000"/>
          </a:xfrm>
        </p:grpSpPr>
        <p:grpSp>
          <p:nvGrpSpPr>
            <p:cNvPr id="3" name="Group 3"/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E0D9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C7C6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2" name="TextBox 12"/>
          <p:cNvSpPr txBox="1"/>
          <p:nvPr/>
        </p:nvSpPr>
        <p:spPr>
          <a:xfrm>
            <a:off x="2245899" y="509425"/>
            <a:ext cx="14715609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i-IN" sz="6000" b="1" dirty="0"/>
              <a:t>भारतीय मानक ब्यूरो </a:t>
            </a:r>
            <a:r>
              <a:rPr lang="en-IN" sz="6000" b="1" dirty="0"/>
              <a:t/>
            </a:r>
            <a:br>
              <a:rPr lang="en-IN" sz="6000" b="1" dirty="0"/>
            </a:br>
            <a:r>
              <a:rPr lang="en" sz="6600" b="1" dirty="0"/>
              <a:t>Bureau of Indian Standards</a:t>
            </a:r>
            <a:endParaRPr lang="en-US" sz="8800" b="1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2646898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331575" y="4630211"/>
            <a:ext cx="9994026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29"/>
              </a:lnSpc>
            </a:pPr>
            <a:r>
              <a:rPr lang="en-US" sz="54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 </a:t>
            </a:r>
            <a:r>
              <a:rPr lang="en-US" sz="66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Metallurgical Engineering Department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19616" y="9454189"/>
            <a:ext cx="4790540" cy="528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76"/>
              </a:lnSpc>
            </a:pPr>
            <a:r>
              <a:rPr lang="en-US" sz="3126" dirty="0" smtClean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www.bis.gov.in</a:t>
            </a:r>
            <a:endParaRPr lang="en-US" sz="3126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1118095" y="9258300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0ECAE79-EECF-436D-8375-471C214C5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9" y="509425"/>
            <a:ext cx="1923221" cy="1357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315200" y="342900"/>
            <a:ext cx="933764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IN" sz="66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Ballots (1st April 2024 to 30th October 2024)</a:t>
            </a:r>
            <a:endParaRPr lang="en-US" sz="66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3764167" y="5827621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AutoShape 15"/>
          <p:cNvSpPr/>
          <p:nvPr/>
        </p:nvSpPr>
        <p:spPr>
          <a:xfrm>
            <a:off x="-260599" y="9620250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11430169" y="9620250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Freeform 22"/>
          <p:cNvSpPr/>
          <p:nvPr/>
        </p:nvSpPr>
        <p:spPr>
          <a:xfrm>
            <a:off x="-2628900" y="-1449083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/>
          <p:cNvSpPr/>
          <p:nvPr/>
        </p:nvSpPr>
        <p:spPr>
          <a:xfrm>
            <a:off x="1028700" y="3438014"/>
            <a:ext cx="13335000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ts val="1100"/>
              <a:defRPr/>
            </a:pPr>
            <a:r>
              <a:rPr lang="en-IN" sz="3200" dirty="0" smtClean="0">
                <a:latin typeface="Barlow"/>
                <a:ea typeface="Barlow"/>
                <a:cs typeface="Barlow"/>
                <a:sym typeface="Lexend"/>
              </a:rPr>
              <a:t>Nanotechnologies Sectional Committee, MTD 33</a:t>
            </a:r>
            <a:endParaRPr lang="en-IN" sz="3200" dirty="0">
              <a:latin typeface="Barlow"/>
              <a:ea typeface="Barlow"/>
              <a:cs typeface="Barlow"/>
              <a:sym typeface="Lexe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85222" y="5008956"/>
            <a:ext cx="11330977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n-IN" sz="3200" dirty="0">
                <a:latin typeface="Barlow"/>
                <a:ea typeface="Barlow"/>
                <a:cs typeface="Barlow"/>
                <a:sym typeface="Barlow"/>
              </a:rPr>
              <a:t>Total no of </a:t>
            </a:r>
            <a:r>
              <a:rPr lang="en-IN" sz="3200" dirty="0" smtClean="0">
                <a:latin typeface="Barlow"/>
                <a:ea typeface="Barlow"/>
                <a:cs typeface="Barlow"/>
                <a:sym typeface="Barlow"/>
              </a:rPr>
              <a:t>Ballots		-		34</a:t>
            </a:r>
            <a:endParaRPr lang="en-IN" sz="3200"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1541" y="6028284"/>
            <a:ext cx="11314658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n-IN" sz="3200" dirty="0">
                <a:latin typeface="Barlow"/>
                <a:ea typeface="Barlow"/>
                <a:cs typeface="Barlow"/>
                <a:sym typeface="Barlow"/>
              </a:rPr>
              <a:t>No of ballots </a:t>
            </a:r>
            <a:r>
              <a:rPr lang="en-IN" sz="3200" dirty="0" smtClean="0">
                <a:latin typeface="Barlow"/>
                <a:ea typeface="Barlow"/>
                <a:cs typeface="Barlow"/>
                <a:sym typeface="Barlow"/>
              </a:rPr>
              <a:t>Abstain	-		30</a:t>
            </a:r>
            <a:endParaRPr lang="en-IN" sz="3200"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1541" y="7047612"/>
            <a:ext cx="11314658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n-IN" sz="3200" dirty="0">
                <a:latin typeface="Barlow"/>
                <a:ea typeface="Barlow"/>
                <a:cs typeface="Barlow"/>
                <a:sym typeface="Barlow"/>
              </a:rPr>
              <a:t>No of ballots </a:t>
            </a:r>
            <a:r>
              <a:rPr lang="en-IN" sz="3200" dirty="0" smtClean="0">
                <a:latin typeface="Barlow"/>
                <a:ea typeface="Barlow"/>
                <a:cs typeface="Barlow"/>
                <a:sym typeface="Barlow"/>
              </a:rPr>
              <a:t>Approval	-		2 </a:t>
            </a:r>
            <a:endParaRPr lang="en-IN" sz="3200"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85222" y="8000160"/>
            <a:ext cx="1131465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n-IN" sz="3200" dirty="0">
                <a:latin typeface="Barlow"/>
                <a:ea typeface="Barlow"/>
                <a:cs typeface="Barlow"/>
                <a:sym typeface="Barlow"/>
              </a:rPr>
              <a:t>No of ballots </a:t>
            </a:r>
            <a:r>
              <a:rPr lang="en-IN" sz="3200" dirty="0" smtClean="0">
                <a:latin typeface="Barlow"/>
                <a:ea typeface="Barlow"/>
                <a:cs typeface="Barlow"/>
                <a:sym typeface="Barlow"/>
              </a:rPr>
              <a:t>Open</a:t>
            </a:r>
            <a:r>
              <a:rPr lang="en-IN" sz="3200" dirty="0" smtClean="0">
                <a:latin typeface="Barlow"/>
                <a:ea typeface="Barlow"/>
                <a:cs typeface="Barlow"/>
                <a:sym typeface="Barlow"/>
              </a:rPr>
              <a:t>	</a:t>
            </a:r>
            <a:r>
              <a:rPr lang="en-IN" sz="3200" dirty="0" smtClean="0">
                <a:latin typeface="Barlow"/>
                <a:ea typeface="Barlow"/>
                <a:cs typeface="Barlow"/>
                <a:sym typeface="Barlow"/>
              </a:rPr>
              <a:t>	-</a:t>
            </a:r>
            <a:r>
              <a:rPr lang="en-IN" sz="3200" dirty="0" smtClean="0">
                <a:latin typeface="Barlow"/>
                <a:ea typeface="Barlow"/>
                <a:cs typeface="Barlow"/>
                <a:sym typeface="Barlow"/>
              </a:rPr>
              <a:t>		2 </a:t>
            </a:r>
            <a:endParaRPr lang="en-IN" sz="3200" dirty="0"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4036737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/>
          <p:cNvSpPr/>
          <p:nvPr/>
        </p:nvSpPr>
        <p:spPr>
          <a:xfrm>
            <a:off x="7512165" y="-155385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2"/>
          <p:cNvSpPr txBox="1"/>
          <p:nvPr/>
        </p:nvSpPr>
        <p:spPr>
          <a:xfrm>
            <a:off x="609599" y="309252"/>
            <a:ext cx="17449801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IN" sz="7200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Nominated Experts of ISO TC/SC, MTD 33</a:t>
            </a:r>
            <a:endParaRPr lang="en-US" sz="72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17" name="AutoShape 17"/>
          <p:cNvSpPr/>
          <p:nvPr/>
        </p:nvSpPr>
        <p:spPr>
          <a:xfrm flipH="1" flipV="1">
            <a:off x="381000" y="-104525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flipH="1" flipV="1">
            <a:off x="304800" y="7289441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Freeform 25"/>
          <p:cNvSpPr/>
          <p:nvPr/>
        </p:nvSpPr>
        <p:spPr>
          <a:xfrm>
            <a:off x="892058" y="904810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661159"/>
              </p:ext>
            </p:extLst>
          </p:nvPr>
        </p:nvGraphicFramePr>
        <p:xfrm>
          <a:off x="1374301" y="1914274"/>
          <a:ext cx="16002000" cy="7838775"/>
        </p:xfrm>
        <a:graphic>
          <a:graphicData uri="http://schemas.openxmlformats.org/drawingml/2006/table">
            <a:tbl>
              <a:tblPr firstRow="1" firstCol="1" bandRow="1"/>
              <a:tblGrid>
                <a:gridCol w="1292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46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123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500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85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</a:rPr>
                        <a:t>Sl</a:t>
                      </a:r>
                      <a:r>
                        <a:rPr lang="en-US" sz="2800" b="1" dirty="0">
                          <a:effectLst/>
                        </a:rPr>
                        <a:t> no.</a:t>
                      </a:r>
                      <a:endParaRPr lang="en-IN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93728" marR="93728" marT="74982" marB="74982" anchor="ctr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TC/WG</a:t>
                      </a:r>
                      <a:endParaRPr lang="en-IN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93728" marR="93728" marT="74982" marB="74982" anchor="ctr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Role</a:t>
                      </a:r>
                      <a:endParaRPr lang="en-IN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28" marR="93728" marT="74982" marB="74982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Registered Member</a:t>
                      </a:r>
                      <a:endParaRPr lang="en-IN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0" marR="0" marT="0" marB="0">
                    <a:solidFill>
                      <a:srgbClr val="E0A5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3894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1</a:t>
                      </a:r>
                    </a:p>
                  </a:txBody>
                  <a:tcPr marL="93728" marR="93728" marT="74982" marB="74982" anchor="ctr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ISO/TC 229/JWG 1</a:t>
                      </a:r>
                      <a:endParaRPr lang="en-IN" sz="2800" b="1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Terminology and nomenclature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93728" marR="93728" marT="74982" marB="74982" anchor="ctr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Member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28" marR="93728" marT="74982" marB="74982">
                    <a:solidFill>
                      <a:srgbClr val="EBC6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Dr </a:t>
                      </a:r>
                      <a:r>
                        <a:rPr lang="en-IN" sz="2800" dirty="0" err="1">
                          <a:effectLst/>
                        </a:rPr>
                        <a:t>Sunita</a:t>
                      </a:r>
                      <a:r>
                        <a:rPr lang="en-IN" sz="2800" dirty="0">
                          <a:effectLst/>
                        </a:rPr>
                        <a:t> </a:t>
                      </a:r>
                      <a:r>
                        <a:rPr lang="en-IN" sz="2800" dirty="0" err="1">
                          <a:effectLst/>
                        </a:rPr>
                        <a:t>Verma</a:t>
                      </a:r>
                      <a:r>
                        <a:rPr lang="en-IN" sz="2800" dirty="0">
                          <a:effectLst/>
                        </a:rPr>
                        <a:t> – MEITY, New Delhi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 dirty="0">
                          <a:effectLst/>
                        </a:rPr>
                        <a:t>Dr S. P. Singh – NPL, New Delhi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0" marR="0" marT="0" marB="0">
                    <a:solidFill>
                      <a:srgbClr val="EBC6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3894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2</a:t>
                      </a:r>
                    </a:p>
                  </a:txBody>
                  <a:tcPr marL="93728" marR="93728" marT="74982" marB="74982" anchor="ctr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ISO/TC 229/JWG 2</a:t>
                      </a:r>
                      <a:endParaRPr lang="en-IN" sz="2800" b="1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Measurement and characterization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93728" marR="93728" marT="74982" marB="74982" anchor="ctr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Member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28" marR="93728" marT="74982" marB="74982">
                    <a:solidFill>
                      <a:srgbClr val="EBC6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Dr </a:t>
                      </a:r>
                      <a:r>
                        <a:rPr lang="en-IN" sz="2800" dirty="0" err="1">
                          <a:effectLst/>
                        </a:rPr>
                        <a:t>Sangeeta</a:t>
                      </a:r>
                      <a:r>
                        <a:rPr lang="en-IN" sz="2800" dirty="0">
                          <a:effectLst/>
                        </a:rPr>
                        <a:t> </a:t>
                      </a:r>
                      <a:r>
                        <a:rPr lang="en-IN" sz="2800" dirty="0" err="1">
                          <a:effectLst/>
                        </a:rPr>
                        <a:t>Semwal</a:t>
                      </a:r>
                      <a:r>
                        <a:rPr lang="en-IN" sz="2800" dirty="0">
                          <a:effectLst/>
                        </a:rPr>
                        <a:t> – MEITY, New Delhi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 dirty="0">
                          <a:effectLst/>
                        </a:rPr>
                        <a:t>Dr S. R. </a:t>
                      </a:r>
                      <a:r>
                        <a:rPr lang="en-IN" sz="2800" dirty="0" err="1">
                          <a:effectLst/>
                        </a:rPr>
                        <a:t>Dhakate</a:t>
                      </a:r>
                      <a:r>
                        <a:rPr lang="en-IN" sz="2800" dirty="0">
                          <a:effectLst/>
                        </a:rPr>
                        <a:t> – NPL, New Delhi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0" marR="0" marT="0" marB="0">
                    <a:solidFill>
                      <a:srgbClr val="EBC6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60401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3</a:t>
                      </a:r>
                    </a:p>
                  </a:txBody>
                  <a:tcPr marL="93728" marR="93728" marT="74982" marB="74982" anchor="ctr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ISO/TC 229/WG 4</a:t>
                      </a:r>
                      <a:endParaRPr lang="en-IN" sz="2800" b="1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Material Specifications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93728" marR="93728" marT="74982" marB="74982" anchor="ctr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Member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28" marR="93728" marT="74982" marB="74982">
                    <a:solidFill>
                      <a:srgbClr val="EBC6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Dr P. K. Jain – ARCI, Hyderabad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 dirty="0">
                          <a:effectLst/>
                        </a:rPr>
                        <a:t>Dr </a:t>
                      </a:r>
                      <a:r>
                        <a:rPr lang="en-IN" sz="2800" dirty="0" err="1">
                          <a:effectLst/>
                        </a:rPr>
                        <a:t>Pallavi</a:t>
                      </a:r>
                      <a:r>
                        <a:rPr lang="en-IN" sz="2800" dirty="0">
                          <a:effectLst/>
                        </a:rPr>
                        <a:t> </a:t>
                      </a:r>
                      <a:r>
                        <a:rPr lang="en-IN" sz="2800" dirty="0" err="1">
                          <a:effectLst/>
                        </a:rPr>
                        <a:t>Kushwaha</a:t>
                      </a:r>
                      <a:r>
                        <a:rPr lang="en-IN" sz="2800" dirty="0">
                          <a:effectLst/>
                        </a:rPr>
                        <a:t> – NPL, Delhi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0" marR="0" marT="0" marB="0">
                    <a:solidFill>
                      <a:srgbClr val="EBC6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44771">
                <a:tc>
                  <a:txBody>
                    <a:bodyPr/>
                    <a:lstStyle/>
                    <a:p>
                      <a:pPr algn="ctr"/>
                      <a:r>
                        <a:rPr lang="en-IN" sz="2800" dirty="0"/>
                        <a:t>4</a:t>
                      </a:r>
                    </a:p>
                  </a:txBody>
                  <a:tcPr marL="93728" marR="93728" marT="74982" marB="74982" anchor="ctr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ISO/TC 229/WG 5</a:t>
                      </a:r>
                      <a:endParaRPr lang="en-IN" sz="2800" b="1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Products and Applications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93728" marR="93728" marT="74982" marB="74982" anchor="ctr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Member</a:t>
                      </a:r>
                      <a:endParaRPr lang="en-IN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728" marR="93728" marT="74982" marB="74982">
                    <a:solidFill>
                      <a:srgbClr val="EBC6C3"/>
                    </a:solidFill>
                  </a:tcPr>
                </a:tc>
                <a:tc>
                  <a:txBody>
                    <a:bodyPr/>
                    <a:lstStyle/>
                    <a:p>
                      <a:pPr marR="546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 dirty="0">
                          <a:effectLst/>
                        </a:rPr>
                        <a:t>Dr R. S. </a:t>
                      </a:r>
                      <a:r>
                        <a:rPr lang="en-IN" sz="2800" dirty="0" err="1">
                          <a:effectLst/>
                        </a:rPr>
                        <a:t>Jayasree</a:t>
                      </a:r>
                      <a:r>
                        <a:rPr lang="en-IN" sz="2800" dirty="0">
                          <a:effectLst/>
                        </a:rPr>
                        <a:t> – SCTIMST, Thiruvananthapuram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0" marR="0" marT="0" marB="0">
                    <a:solidFill>
                      <a:srgbClr val="EBC6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9" name="TextBox 12"/>
          <p:cNvSpPr txBox="1"/>
          <p:nvPr/>
        </p:nvSpPr>
        <p:spPr>
          <a:xfrm>
            <a:off x="2590800" y="8955856"/>
            <a:ext cx="14096999" cy="291165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5"/>
          <p:cNvSpPr/>
          <p:nvPr/>
        </p:nvSpPr>
        <p:spPr>
          <a:xfrm>
            <a:off x="11804788" y="9258300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263762" y="-145860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627362" y="0"/>
            <a:ext cx="937061" cy="10287000"/>
            <a:chOff x="0" y="0"/>
            <a:chExt cx="24679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798" cy="2709333"/>
            </a:xfrm>
            <a:custGeom>
              <a:avLst/>
              <a:gdLst/>
              <a:ahLst/>
              <a:cxnLst/>
              <a:rect l="l" t="t" r="r" b="b"/>
              <a:pathLst>
                <a:path w="246798" h="2709333">
                  <a:moveTo>
                    <a:pt x="0" y="0"/>
                  </a:moveTo>
                  <a:lnTo>
                    <a:pt x="246798" y="0"/>
                  </a:lnTo>
                  <a:lnTo>
                    <a:pt x="24679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F3E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679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107961" y="293687"/>
            <a:ext cx="13180039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Designated Experts MTD 33</a:t>
            </a:r>
          </a:p>
        </p:txBody>
      </p:sp>
      <p:sp>
        <p:nvSpPr>
          <p:cNvPr id="27" name="AutoShape 27"/>
          <p:cNvSpPr/>
          <p:nvPr/>
        </p:nvSpPr>
        <p:spPr>
          <a:xfrm flipH="1" flipV="1">
            <a:off x="228600" y="7289441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 flipH="1" flipV="1">
            <a:off x="228600" y="-104525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987020"/>
              </p:ext>
            </p:extLst>
          </p:nvPr>
        </p:nvGraphicFramePr>
        <p:xfrm>
          <a:off x="415968" y="1858963"/>
          <a:ext cx="17660638" cy="8123237"/>
        </p:xfrm>
        <a:graphic>
          <a:graphicData uri="http://schemas.openxmlformats.org/drawingml/2006/table">
            <a:tbl>
              <a:tblPr firstRow="1" firstCol="1" bandRow="1"/>
              <a:tblGrid>
                <a:gridCol w="11489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97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949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111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endParaRPr lang="en-IN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effectLst/>
                        </a:rPr>
                        <a:t>Reference no.</a:t>
                      </a:r>
                      <a:endParaRPr lang="en-IN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effectLst/>
                        </a:rPr>
                        <a:t>Topic</a:t>
                      </a:r>
                      <a:endParaRPr lang="en-IN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effectLst/>
                        </a:rPr>
                        <a:t>Level of Interest </a:t>
                      </a:r>
                      <a:endParaRPr lang="en-IN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chemeClr val="tx1"/>
                          </a:solidFill>
                          <a:effectLst/>
                        </a:rPr>
                        <a:t>Expert Name</a:t>
                      </a:r>
                      <a:endParaRPr lang="en-IN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>
                    <a:solidFill>
                      <a:srgbClr val="E0A5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2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AWI</a:t>
                      </a:r>
                      <a:endParaRPr lang="en-I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ISO/AWI TS 18196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Nanotechnologies — Measurement technique matrix for the characterization of </a:t>
                      </a: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nano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-objects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Medium (M)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Dr </a:t>
                      </a: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Pallavi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Kushwaha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, NPL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Prof.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Debasis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Chaira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, NIT </a:t>
                      </a: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Rourekla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5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CD</a:t>
                      </a:r>
                      <a:endParaRPr lang="en-I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ISO/CD TS 11353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Nanotechnologies — Test method for detection of </a:t>
                      </a: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nano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-object release from respiratory masks media under different working conditions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Medium (M)</a:t>
                      </a:r>
                      <a:endParaRPr lang="en-I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Dr </a:t>
                      </a: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Manju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Dr </a:t>
                      </a: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Jayasree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11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CD</a:t>
                      </a:r>
                      <a:endParaRPr lang="en-I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ISO/CD TS 23359</a:t>
                      </a:r>
                      <a:endParaRPr lang="en-I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Nanotechnologies — Chemical characterization of </a:t>
                      </a: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graphene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 in in powders and suspensions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Medium (M)</a:t>
                      </a:r>
                      <a:endParaRPr lang="en-I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Dr.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 Rani </a:t>
                      </a: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Rohini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208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CD</a:t>
                      </a:r>
                      <a:endParaRPr lang="en-I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ISO/CD TS 9651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Nanotechnologies — Classification framework for </a:t>
                      </a: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graphene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‐related 2D materials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Medium (M)</a:t>
                      </a:r>
                      <a:endParaRPr lang="en-I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Dr S R </a:t>
                      </a: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Dhakate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, NPL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Prof.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Archana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Mallik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, NIT Rourkela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Dr.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 Rani </a:t>
                      </a: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Rohini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 IIT Jammu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15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SR</a:t>
                      </a:r>
                      <a:endParaRPr lang="en-I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ISO/TS 12901-1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Nanotechnologies — Occupational risk management applied to engineered </a:t>
                      </a: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nanomaterials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 — Part 1: Principles and approaches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Medium (M)</a:t>
                      </a:r>
                      <a:endParaRPr lang="en-I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Dr </a:t>
                      </a: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Aruna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Satish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, IITR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15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CD</a:t>
                      </a:r>
                      <a:endParaRPr lang="en-I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ISO/CD TS 12901-2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Nanotechnologies — Occupational risk management applied to engineered </a:t>
                      </a: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nanomaterials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 — Part 2: Use of the control banding approach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Medium (M)</a:t>
                      </a:r>
                      <a:endParaRPr lang="en-I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Dr </a:t>
                      </a: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Aruna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Satish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, IITR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69" marR="16469" marT="10979" marB="10979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5"/>
          <p:cNvSpPr/>
          <p:nvPr/>
        </p:nvSpPr>
        <p:spPr>
          <a:xfrm>
            <a:off x="11804788" y="9258300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263762" y="-145860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627362" y="0"/>
            <a:ext cx="937061" cy="10287000"/>
            <a:chOff x="0" y="0"/>
            <a:chExt cx="24679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798" cy="2709333"/>
            </a:xfrm>
            <a:custGeom>
              <a:avLst/>
              <a:gdLst/>
              <a:ahLst/>
              <a:cxnLst/>
              <a:rect l="l" t="t" r="r" b="b"/>
              <a:pathLst>
                <a:path w="246798" h="2709333">
                  <a:moveTo>
                    <a:pt x="0" y="0"/>
                  </a:moveTo>
                  <a:lnTo>
                    <a:pt x="246798" y="0"/>
                  </a:lnTo>
                  <a:lnTo>
                    <a:pt x="24679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F3E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679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648200" y="114300"/>
            <a:ext cx="13180039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Designated Experts MTD 33</a:t>
            </a:r>
          </a:p>
        </p:txBody>
      </p:sp>
      <p:sp>
        <p:nvSpPr>
          <p:cNvPr id="27" name="AutoShape 27"/>
          <p:cNvSpPr/>
          <p:nvPr/>
        </p:nvSpPr>
        <p:spPr>
          <a:xfrm flipH="1" flipV="1">
            <a:off x="228600" y="7289441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 flipH="1" flipV="1">
            <a:off x="228600" y="-104525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093462"/>
              </p:ext>
            </p:extLst>
          </p:nvPr>
        </p:nvGraphicFramePr>
        <p:xfrm>
          <a:off x="627362" y="1744663"/>
          <a:ext cx="16994765" cy="8455147"/>
        </p:xfrm>
        <a:graphic>
          <a:graphicData uri="http://schemas.openxmlformats.org/drawingml/2006/table">
            <a:tbl>
              <a:tblPr firstRow="1" firstCol="1" bandRow="1"/>
              <a:tblGrid>
                <a:gridCol w="12003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5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91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768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03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Reference no.</a:t>
                      </a:r>
                      <a:endParaRPr lang="en-I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Topic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Level of Interest </a:t>
                      </a:r>
                      <a:endParaRPr lang="en-I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Expert Name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>
                    <a:solidFill>
                      <a:srgbClr val="E0A5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3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DTS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ISO/DTS 13329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Nanomaterials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 — Preparation of safety data sheets (SDS)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Medium (M)</a:t>
                      </a:r>
                      <a:endParaRPr lang="en-I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Dr Aruna Satish, IITR</a:t>
                      </a:r>
                      <a:endParaRPr lang="en-I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2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DTS</a:t>
                      </a:r>
                      <a:endParaRPr lang="en-I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ISO/DTS 23361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Nanotechnologies — </a:t>
                      </a: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Crystallinity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 of cellulose </a:t>
                      </a: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nanomaterials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 by powder X-ray diffraction (</a:t>
                      </a: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Rietveld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 analysis)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Low(L)</a:t>
                      </a:r>
                      <a:endParaRPr lang="en-I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Dr.Subodh G, Department of Physics, University of Kerala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Prof. Debasis Chaira, NIT Rourekla</a:t>
                      </a:r>
                      <a:endParaRPr lang="en-I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381" marB="12381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03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DTS</a:t>
                      </a:r>
                      <a:endParaRPr lang="en-I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ISO/DTS 80004-13</a:t>
                      </a:r>
                      <a:endParaRPr lang="en-I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Nanotechnologies — Vocabulary — Part 13: </a:t>
                      </a: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Graphene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 and other two-dimensional (2D) materials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Medium (M)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Dr S R Dhakate, NPL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Dr. Rani Rohini IIT Jammu</a:t>
                      </a:r>
                      <a:endParaRPr lang="en-I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03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NP</a:t>
                      </a:r>
                      <a:endParaRPr lang="en-I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ISO/NP TS 25255</a:t>
                      </a:r>
                      <a:endParaRPr lang="en-I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Nanotechnologies — Nano-emulsions — Specifications of core characteristics and measurement methods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Low(L)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Dr.Subodh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 G, Department of Physics, University of Kerala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381" marB="12381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02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SR</a:t>
                      </a:r>
                      <a:endParaRPr lang="en-I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ISO/TS 80004-6:2021 (Ed 2)</a:t>
                      </a:r>
                      <a:endParaRPr lang="en-I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Nanotechnologies — Vocabulary — Part 6: Nano-object characterization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Medium (M)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Dr S P Singh , NPL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Dr </a:t>
                      </a: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Abhishek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 Sharma, NPL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Prof.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Debasis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Chaira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, NIT </a:t>
                      </a: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Rourekla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278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SR</a:t>
                      </a:r>
                      <a:endParaRPr lang="en-I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ISO/TS 16550:2014 (vers 3)</a:t>
                      </a:r>
                      <a:endParaRPr lang="en-I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Nanotechnologies — Determination of silver nanoparticles potency by release of muramic acid from Staphylococcus aureus</a:t>
                      </a:r>
                      <a:endParaRPr lang="en-I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effectLst/>
                        </a:rPr>
                        <a:t>Medium (M)</a:t>
                      </a:r>
                      <a:endParaRPr lang="en-IN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Dr Ganesh, </a:t>
                      </a:r>
                      <a:r>
                        <a:rPr lang="en-IN" sz="2400" dirty="0" err="1">
                          <a:solidFill>
                            <a:schemeClr val="tx1"/>
                          </a:solidFill>
                          <a:effectLst/>
                        </a:rPr>
                        <a:t>Resil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effectLst/>
                        </a:rPr>
                        <a:t> Chemicals Pvt LTD</a:t>
                      </a:r>
                      <a:endParaRPr lang="en-IN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72" marR="18572" marT="12381" marB="12381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876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4"/>
          <p:cNvSpPr/>
          <p:nvPr/>
        </p:nvSpPr>
        <p:spPr>
          <a:xfrm>
            <a:off x="1263762" y="-145860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2"/>
          <p:cNvGrpSpPr/>
          <p:nvPr/>
        </p:nvGrpSpPr>
        <p:grpSpPr>
          <a:xfrm>
            <a:off x="627362" y="0"/>
            <a:ext cx="937061" cy="10287000"/>
            <a:chOff x="0" y="0"/>
            <a:chExt cx="24679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798" cy="2709333"/>
            </a:xfrm>
            <a:custGeom>
              <a:avLst/>
              <a:gdLst/>
              <a:ahLst/>
              <a:cxnLst/>
              <a:rect l="l" t="t" r="r" b="b"/>
              <a:pathLst>
                <a:path w="246798" h="2709333">
                  <a:moveTo>
                    <a:pt x="0" y="0"/>
                  </a:moveTo>
                  <a:lnTo>
                    <a:pt x="246798" y="0"/>
                  </a:lnTo>
                  <a:lnTo>
                    <a:pt x="24679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F3E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679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921362" y="0"/>
            <a:ext cx="13180039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Designated Experts MTD 33</a:t>
            </a:r>
          </a:p>
        </p:txBody>
      </p:sp>
      <p:sp>
        <p:nvSpPr>
          <p:cNvPr id="27" name="AutoShape 27"/>
          <p:cNvSpPr/>
          <p:nvPr/>
        </p:nvSpPr>
        <p:spPr>
          <a:xfrm flipH="1" flipV="1">
            <a:off x="228600" y="7289441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 flipH="1" flipV="1">
            <a:off x="228600" y="-104525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Freeform 35"/>
          <p:cNvSpPr/>
          <p:nvPr/>
        </p:nvSpPr>
        <p:spPr>
          <a:xfrm>
            <a:off x="11804788" y="9258300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209470"/>
              </p:ext>
            </p:extLst>
          </p:nvPr>
        </p:nvGraphicFramePr>
        <p:xfrm>
          <a:off x="627362" y="1744663"/>
          <a:ext cx="17034601" cy="7906295"/>
        </p:xfrm>
        <a:graphic>
          <a:graphicData uri="http://schemas.openxmlformats.org/drawingml/2006/table">
            <a:tbl>
              <a:tblPr firstRow="1" firstCol="1" bandRow="1"/>
              <a:tblGrid>
                <a:gridCol w="11340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64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921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63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9056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83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3" marR="21703" marT="14469" marB="14469" anchor="b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Reference no.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3" marR="21703" marT="14469" marB="14469" anchor="b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Topic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3" marR="21703" marT="14469" marB="14469" anchor="b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Level of Interest 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3" marR="21703" marT="14469" marB="14469" anchor="b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Expert Name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3" marR="21703" marT="14469" marB="14469" anchor="b">
                    <a:solidFill>
                      <a:srgbClr val="E0A5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1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SR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3" marR="21703" marT="14469" marB="144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ISO/TS 21236-2:2021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3" marR="21703" marT="14469" marB="14469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Nanotechnologies — Clay </a:t>
                      </a: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nanomaterials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 — Part 2: Specification of characteristics and measurements for clay </a:t>
                      </a: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nanoplates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 used for gas-barrier film applications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3" marR="21703" marT="14469" marB="144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Medium (M)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3" marR="21703" marT="14469" marB="144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Dr Shankar Aggrawal, NPL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3" marR="21703" marT="14469" marB="14469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4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SR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3" marR="21703" marT="14469" marB="144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ISO/TS 22292:2021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3" marR="21703" marT="14469" marB="14469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Nanotechnologies — 3D image reconstruction of rod-supported </a:t>
                      </a: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nano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-objects using transmission electron microscopy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3" marR="21703" marT="14469" marB="144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Medium (M)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3" marR="21703" marT="14469" marB="144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Dr Vidyanand, NPL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3" marR="21703" marT="14469" marB="14469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4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SR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3" marR="21703" marT="14469" marB="144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IEC/TS 80004-9:2017 (</a:t>
                      </a: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vers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 2)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3" marR="21703" marT="14469" marB="14469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Nanotechnologies — Vocabulary — Part 9: Nano-enabled </a:t>
                      </a: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electrotechnical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 products and systems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3" marR="21703" marT="14469" marB="144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Medium (M)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3" marR="21703" marT="14469" marB="144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Dr S P Singh , NPL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Dr Abhishek Sharma, NPL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3" marR="21703" marT="14469" marB="14469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1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SR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3" marR="21703" marT="14469" marB="144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ISO/TS 23151:2021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3" marR="21703" marT="14469" marB="14469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Nanotechnologies — Particle size distribution for cellulose </a:t>
                      </a: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nanocrystals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3" marR="21703" marT="14469" marB="144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Medium (M)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3" marR="21703" marT="14469" marB="14469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Dr </a:t>
                      </a: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Pallavi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Kushwaha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, NPL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Prof.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Debasis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Chaira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, NIT </a:t>
                      </a: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Rourekla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Dr.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Sudip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 K. Sinha, NIT Raipur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3" marR="21703" marT="14469" marB="14469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032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13451" y="728779"/>
            <a:ext cx="15734020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IN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SC/WP meetings held outside HQ</a:t>
            </a:r>
            <a:endParaRPr lang="en-US" sz="8499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828800" y="2892931"/>
            <a:ext cx="15592968" cy="5920744"/>
            <a:chOff x="0" y="0"/>
            <a:chExt cx="1699021" cy="67772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99021" cy="677725"/>
            </a:xfrm>
            <a:custGeom>
              <a:avLst/>
              <a:gdLst/>
              <a:ahLst/>
              <a:cxnLst/>
              <a:rect l="l" t="t" r="r" b="b"/>
              <a:pathLst>
                <a:path w="1699021" h="677725">
                  <a:moveTo>
                    <a:pt x="61206" y="0"/>
                  </a:moveTo>
                  <a:lnTo>
                    <a:pt x="1637815" y="0"/>
                  </a:lnTo>
                  <a:cubicBezTo>
                    <a:pt x="1654047" y="0"/>
                    <a:pt x="1669616" y="6448"/>
                    <a:pt x="1681094" y="17927"/>
                  </a:cubicBezTo>
                  <a:cubicBezTo>
                    <a:pt x="1692572" y="29405"/>
                    <a:pt x="1699021" y="44973"/>
                    <a:pt x="1699021" y="61206"/>
                  </a:cubicBezTo>
                  <a:lnTo>
                    <a:pt x="1699021" y="616519"/>
                  </a:lnTo>
                  <a:cubicBezTo>
                    <a:pt x="1699021" y="632752"/>
                    <a:pt x="1692572" y="648320"/>
                    <a:pt x="1681094" y="659799"/>
                  </a:cubicBezTo>
                  <a:cubicBezTo>
                    <a:pt x="1669616" y="671277"/>
                    <a:pt x="1654047" y="677725"/>
                    <a:pt x="1637815" y="677725"/>
                  </a:cubicBezTo>
                  <a:lnTo>
                    <a:pt x="61206" y="677725"/>
                  </a:lnTo>
                  <a:cubicBezTo>
                    <a:pt x="27403" y="677725"/>
                    <a:pt x="0" y="650323"/>
                    <a:pt x="0" y="616519"/>
                  </a:cubicBezTo>
                  <a:lnTo>
                    <a:pt x="0" y="61206"/>
                  </a:lnTo>
                  <a:cubicBezTo>
                    <a:pt x="0" y="44973"/>
                    <a:pt x="6448" y="29405"/>
                    <a:pt x="17927" y="17927"/>
                  </a:cubicBezTo>
                  <a:cubicBezTo>
                    <a:pt x="29405" y="6448"/>
                    <a:pt x="44973" y="0"/>
                    <a:pt x="61206" y="0"/>
                  </a:cubicBez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699021" cy="7158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 flipH="1" flipV="1">
            <a:off x="457200" y="7289441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flipH="1" flipV="1">
            <a:off x="381000" y="-104525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Freeform 22"/>
          <p:cNvSpPr/>
          <p:nvPr/>
        </p:nvSpPr>
        <p:spPr>
          <a:xfrm>
            <a:off x="1475832" y="-1449083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721225" y="878816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632718"/>
              </p:ext>
            </p:extLst>
          </p:nvPr>
        </p:nvGraphicFramePr>
        <p:xfrm>
          <a:off x="1905000" y="3504945"/>
          <a:ext cx="15516768" cy="4696706"/>
        </p:xfrm>
        <a:graphic>
          <a:graphicData uri="http://schemas.openxmlformats.org/drawingml/2006/table">
            <a:tbl>
              <a:tblPr/>
              <a:tblGrid>
                <a:gridCol w="2149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35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395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267954">
                <a:tc>
                  <a:txBody>
                    <a:bodyPr/>
                    <a:lstStyle/>
                    <a:p>
                      <a:pPr algn="ctr" fontAlgn="t"/>
                      <a:r>
                        <a:rPr lang="en-IN" sz="3600" b="1" i="1" dirty="0">
                          <a:solidFill>
                            <a:srgbClr val="002060"/>
                          </a:solidFill>
                          <a:effectLst/>
                        </a:rPr>
                        <a:t>Meeting no /TC</a:t>
                      </a:r>
                    </a:p>
                  </a:txBody>
                  <a:tcPr marL="52619" marR="52619" marT="26310" marB="2631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3600" b="1" i="1" dirty="0">
                          <a:solidFill>
                            <a:srgbClr val="002060"/>
                          </a:solidFill>
                          <a:effectLst/>
                        </a:rPr>
                        <a:t>Mode </a:t>
                      </a:r>
                    </a:p>
                  </a:txBody>
                  <a:tcPr marL="52619" marR="52619" marT="26310" marB="2631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3600" b="1" i="1" dirty="0">
                          <a:solidFill>
                            <a:srgbClr val="002060"/>
                          </a:solidFill>
                          <a:effectLst/>
                        </a:rPr>
                        <a:t>Date</a:t>
                      </a:r>
                    </a:p>
                  </a:txBody>
                  <a:tcPr marL="52619" marR="52619" marT="26310" marB="2631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3600" b="1" i="1" dirty="0">
                          <a:solidFill>
                            <a:srgbClr val="002060"/>
                          </a:solidFill>
                          <a:effectLst/>
                        </a:rPr>
                        <a:t>Time</a:t>
                      </a:r>
                    </a:p>
                  </a:txBody>
                  <a:tcPr marL="52619" marR="52619" marT="26310" marB="2631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3600" b="1" i="1" dirty="0">
                          <a:solidFill>
                            <a:srgbClr val="002060"/>
                          </a:solidFill>
                          <a:effectLst/>
                        </a:rPr>
                        <a:t>Place</a:t>
                      </a:r>
                    </a:p>
                  </a:txBody>
                  <a:tcPr marL="52619" marR="52619" marT="26310" marB="2631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6C3"/>
                    </a:solidFill>
                  </a:tcPr>
                </a:tc>
              </a:tr>
              <a:tr h="2428752">
                <a:tc>
                  <a:txBody>
                    <a:bodyPr/>
                    <a:lstStyle/>
                    <a:p>
                      <a:pPr fontAlgn="t"/>
                      <a:r>
                        <a:rPr lang="en-IN" sz="3600" dirty="0">
                          <a:solidFill>
                            <a:srgbClr val="002060"/>
                          </a:solidFill>
                          <a:effectLst/>
                        </a:rPr>
                        <a:t>21 TC Meeting, MTD 33</a:t>
                      </a:r>
                    </a:p>
                  </a:txBody>
                  <a:tcPr marL="52619" marR="52619" marT="26310" marB="2631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6C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3600" dirty="0">
                          <a:solidFill>
                            <a:srgbClr val="002060"/>
                          </a:solidFill>
                          <a:effectLst/>
                        </a:rPr>
                        <a:t>Hybrid(Virtual + Physical)</a:t>
                      </a:r>
                    </a:p>
                  </a:txBody>
                  <a:tcPr marL="52619" marR="52619" marT="26310" marB="2631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6C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3600" dirty="0">
                          <a:solidFill>
                            <a:srgbClr val="002060"/>
                          </a:solidFill>
                          <a:effectLst/>
                        </a:rPr>
                        <a:t>21-08-2024</a:t>
                      </a:r>
                    </a:p>
                  </a:txBody>
                  <a:tcPr marL="52619" marR="52619" marT="26310" marB="2631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6C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3600" dirty="0">
                          <a:solidFill>
                            <a:srgbClr val="002060"/>
                          </a:solidFill>
                          <a:effectLst/>
                        </a:rPr>
                        <a:t>14:00</a:t>
                      </a:r>
                    </a:p>
                  </a:txBody>
                  <a:tcPr marL="52619" marR="52619" marT="26310" marB="2631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6C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3600" dirty="0">
                          <a:solidFill>
                            <a:srgbClr val="002060"/>
                          </a:solidFill>
                          <a:effectLst/>
                        </a:rPr>
                        <a:t>Hybrid Meeting(CSIR-National Physical Laboratory </a:t>
                      </a:r>
                      <a:r>
                        <a:rPr lang="en-IN" sz="3600" dirty="0" err="1">
                          <a:solidFill>
                            <a:srgbClr val="002060"/>
                          </a:solidFill>
                          <a:effectLst/>
                        </a:rPr>
                        <a:t>Dr.</a:t>
                      </a:r>
                      <a:r>
                        <a:rPr lang="en-IN" sz="3600" dirty="0">
                          <a:solidFill>
                            <a:srgbClr val="002060"/>
                          </a:solidFill>
                          <a:effectLst/>
                        </a:rPr>
                        <a:t> K.S. Krishnan Marg New Delhi – 110012, New Delhi, Delhi, India, New Delhi, Delhi, India)</a:t>
                      </a:r>
                    </a:p>
                  </a:txBody>
                  <a:tcPr marL="52619" marR="52619" marT="26310" marB="2631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6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29000" y="969652"/>
            <a:ext cx="15734020" cy="1430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IN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SC/WP meetings </a:t>
            </a:r>
            <a:r>
              <a:rPr lang="en-IN" sz="8499" dirty="0" smtClean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planned</a:t>
            </a:r>
            <a:endParaRPr lang="en-US" sz="8499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828800" y="2560082"/>
            <a:ext cx="15592968" cy="6253593"/>
            <a:chOff x="0" y="-38100"/>
            <a:chExt cx="1699021" cy="715826"/>
          </a:xfrm>
        </p:grpSpPr>
        <p:sp>
          <p:nvSpPr>
            <p:cNvPr id="11" name="Freeform 11"/>
            <p:cNvSpPr/>
            <p:nvPr/>
          </p:nvSpPr>
          <p:spPr>
            <a:xfrm>
              <a:off x="0" y="-5840"/>
              <a:ext cx="1699021" cy="677725"/>
            </a:xfrm>
            <a:custGeom>
              <a:avLst/>
              <a:gdLst/>
              <a:ahLst/>
              <a:cxnLst/>
              <a:rect l="l" t="t" r="r" b="b"/>
              <a:pathLst>
                <a:path w="1699021" h="677725">
                  <a:moveTo>
                    <a:pt x="61206" y="0"/>
                  </a:moveTo>
                  <a:lnTo>
                    <a:pt x="1637815" y="0"/>
                  </a:lnTo>
                  <a:cubicBezTo>
                    <a:pt x="1654047" y="0"/>
                    <a:pt x="1669616" y="6448"/>
                    <a:pt x="1681094" y="17927"/>
                  </a:cubicBezTo>
                  <a:cubicBezTo>
                    <a:pt x="1692572" y="29405"/>
                    <a:pt x="1699021" y="44973"/>
                    <a:pt x="1699021" y="61206"/>
                  </a:cubicBezTo>
                  <a:lnTo>
                    <a:pt x="1699021" y="616519"/>
                  </a:lnTo>
                  <a:cubicBezTo>
                    <a:pt x="1699021" y="632752"/>
                    <a:pt x="1692572" y="648320"/>
                    <a:pt x="1681094" y="659799"/>
                  </a:cubicBezTo>
                  <a:cubicBezTo>
                    <a:pt x="1669616" y="671277"/>
                    <a:pt x="1654047" y="677725"/>
                    <a:pt x="1637815" y="677725"/>
                  </a:cubicBezTo>
                  <a:lnTo>
                    <a:pt x="61206" y="677725"/>
                  </a:lnTo>
                  <a:cubicBezTo>
                    <a:pt x="27403" y="677725"/>
                    <a:pt x="0" y="650323"/>
                    <a:pt x="0" y="616519"/>
                  </a:cubicBezTo>
                  <a:lnTo>
                    <a:pt x="0" y="61206"/>
                  </a:lnTo>
                  <a:cubicBezTo>
                    <a:pt x="0" y="44973"/>
                    <a:pt x="6448" y="29405"/>
                    <a:pt x="17927" y="17927"/>
                  </a:cubicBezTo>
                  <a:cubicBezTo>
                    <a:pt x="29405" y="6448"/>
                    <a:pt x="44973" y="0"/>
                    <a:pt x="61206" y="0"/>
                  </a:cubicBez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699021" cy="7158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 flipH="1" flipV="1">
            <a:off x="457200" y="7289441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flipH="1" flipV="1">
            <a:off x="381000" y="-104525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Freeform 22"/>
          <p:cNvSpPr/>
          <p:nvPr/>
        </p:nvSpPr>
        <p:spPr>
          <a:xfrm>
            <a:off x="1475832" y="-1449083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721225" y="878816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836539"/>
              </p:ext>
            </p:extLst>
          </p:nvPr>
        </p:nvGraphicFramePr>
        <p:xfrm>
          <a:off x="1856832" y="3949804"/>
          <a:ext cx="15516768" cy="3784496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723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66181">
                <a:tc>
                  <a:txBody>
                    <a:bodyPr/>
                    <a:lstStyle/>
                    <a:p>
                      <a:pPr algn="ctr" fontAlgn="t"/>
                      <a:r>
                        <a:rPr lang="en-IN" sz="3600" b="1" i="1" dirty="0">
                          <a:solidFill>
                            <a:srgbClr val="002060"/>
                          </a:solidFill>
                          <a:effectLst/>
                        </a:rPr>
                        <a:t>Meeting no /TC</a:t>
                      </a:r>
                    </a:p>
                  </a:txBody>
                  <a:tcPr marL="52619" marR="52619" marT="26310" marB="2631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3600" b="1" i="1" dirty="0">
                          <a:solidFill>
                            <a:srgbClr val="002060"/>
                          </a:solidFill>
                          <a:effectLst/>
                        </a:rPr>
                        <a:t>Mode </a:t>
                      </a:r>
                    </a:p>
                  </a:txBody>
                  <a:tcPr marL="52619" marR="52619" marT="26310" marB="2631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3600" b="1" i="1" dirty="0">
                          <a:solidFill>
                            <a:srgbClr val="002060"/>
                          </a:solidFill>
                          <a:effectLst/>
                        </a:rPr>
                        <a:t>Date</a:t>
                      </a:r>
                    </a:p>
                  </a:txBody>
                  <a:tcPr marL="52619" marR="52619" marT="26310" marB="2631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3600" b="1" i="1" dirty="0">
                          <a:solidFill>
                            <a:srgbClr val="002060"/>
                          </a:solidFill>
                          <a:effectLst/>
                        </a:rPr>
                        <a:t>Time</a:t>
                      </a:r>
                    </a:p>
                  </a:txBody>
                  <a:tcPr marL="52619" marR="52619" marT="26310" marB="2631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3600" b="1" i="1" dirty="0">
                          <a:solidFill>
                            <a:srgbClr val="002060"/>
                          </a:solidFill>
                          <a:effectLst/>
                        </a:rPr>
                        <a:t>Place</a:t>
                      </a:r>
                    </a:p>
                  </a:txBody>
                  <a:tcPr marL="52619" marR="52619" marT="26310" marB="2631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6C3"/>
                    </a:solidFill>
                  </a:tcPr>
                </a:tc>
              </a:tr>
              <a:tr h="221831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4000" dirty="0">
                          <a:solidFill>
                            <a:srgbClr val="002060"/>
                          </a:solidFill>
                          <a:effectLst/>
                        </a:rPr>
                        <a:t>22 TC Meeting, MTD 33</a:t>
                      </a:r>
                    </a:p>
                  </a:txBody>
                  <a:tcPr marL="52619" marR="52619" marT="26310" marB="2631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4000" dirty="0">
                          <a:solidFill>
                            <a:srgbClr val="002060"/>
                          </a:solidFill>
                          <a:effectLst/>
                        </a:rPr>
                        <a:t>Hybrid(Virtual + Physical)</a:t>
                      </a:r>
                    </a:p>
                  </a:txBody>
                  <a:tcPr marL="52619" marR="52619" marT="26310" marB="2631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4000" dirty="0" smtClean="0">
                          <a:solidFill>
                            <a:srgbClr val="002060"/>
                          </a:solidFill>
                          <a:effectLst/>
                        </a:rPr>
                        <a:t>28-01-2025</a:t>
                      </a:r>
                      <a:endParaRPr lang="en-IN" sz="40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2619" marR="52619" marT="26310" marB="2631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6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4000" dirty="0">
                          <a:solidFill>
                            <a:srgbClr val="002060"/>
                          </a:solidFill>
                          <a:effectLst/>
                        </a:rPr>
                        <a:t>2:</a:t>
                      </a:r>
                      <a:r>
                        <a:rPr lang="en-IN" sz="4000" baseline="0" dirty="0">
                          <a:solidFill>
                            <a:srgbClr val="002060"/>
                          </a:solidFill>
                          <a:effectLst/>
                        </a:rPr>
                        <a:t>00 PM</a:t>
                      </a:r>
                      <a:endParaRPr lang="en-IN" sz="40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2619" marR="52619" marT="26310" marB="2631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6C3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N" sz="4000" dirty="0">
                          <a:solidFill>
                            <a:srgbClr val="002060"/>
                          </a:solidFill>
                          <a:effectLst/>
                        </a:rPr>
                        <a:t>CSIR-NPL</a:t>
                      </a:r>
                      <a:r>
                        <a:rPr lang="en-IN" sz="4000" baseline="0" dirty="0">
                          <a:solidFill>
                            <a:srgbClr val="002060"/>
                          </a:solidFill>
                          <a:effectLst/>
                        </a:rPr>
                        <a:t> New Delhi</a:t>
                      </a:r>
                      <a:endParaRPr lang="en-IN" sz="40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52619" marR="52619" marT="26310" marB="2631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6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261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26059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143016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5107961" y="1350016"/>
            <a:ext cx="13180039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 smtClean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Meeting Attendance</a:t>
            </a:r>
            <a:endParaRPr lang="en-US" sz="8499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4982801" y="637964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1648907" y="-40227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297444"/>
              </p:ext>
            </p:extLst>
          </p:nvPr>
        </p:nvGraphicFramePr>
        <p:xfrm>
          <a:off x="914400" y="4229100"/>
          <a:ext cx="16078200" cy="2971802"/>
        </p:xfrm>
        <a:graphic>
          <a:graphicData uri="http://schemas.openxmlformats.org/drawingml/2006/table">
            <a:tbl>
              <a:tblPr firstRow="1" firstCol="1" bandRow="1"/>
              <a:tblGrid>
                <a:gridCol w="1365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40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24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3600" b="1" spc="-5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IN" sz="3600" b="1" spc="-5" dirty="0" err="1">
                          <a:solidFill>
                            <a:schemeClr val="tx1"/>
                          </a:solidFill>
                          <a:effectLst/>
                        </a:rPr>
                        <a:t>Sl</a:t>
                      </a:r>
                      <a:r>
                        <a:rPr lang="en-IN" sz="3600" b="1" spc="-5" dirty="0">
                          <a:solidFill>
                            <a:schemeClr val="tx1"/>
                          </a:solidFill>
                          <a:effectLst/>
                        </a:rPr>
                        <a:t> No.</a:t>
                      </a:r>
                      <a:endParaRPr lang="en-IN" sz="3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solidFill>
                      <a:srgbClr val="EBC6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3600" b="1" spc="-5" dirty="0">
                          <a:solidFill>
                            <a:schemeClr val="tx1"/>
                          </a:solidFill>
                          <a:effectLst/>
                        </a:rPr>
                        <a:t>Committee </a:t>
                      </a:r>
                      <a:endParaRPr lang="en-IN" sz="3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solidFill>
                      <a:srgbClr val="EBC6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3600" b="1" spc="-5" dirty="0">
                          <a:solidFill>
                            <a:schemeClr val="tx1"/>
                          </a:solidFill>
                          <a:effectLst/>
                        </a:rPr>
                        <a:t>Meeting Date </a:t>
                      </a:r>
                      <a:endParaRPr lang="en-IN" sz="3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solidFill>
                      <a:srgbClr val="EBC6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3600" b="1" spc="-5" dirty="0">
                          <a:solidFill>
                            <a:schemeClr val="tx1"/>
                          </a:solidFill>
                          <a:effectLst/>
                        </a:rPr>
                        <a:t>Attendance Percentage </a:t>
                      </a:r>
                      <a:endParaRPr lang="en-IN" sz="3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solidFill>
                      <a:srgbClr val="EBC6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3600" b="0" kern="1200" spc="-5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N" sz="3600" b="0" kern="1200" spc="-5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3600" b="0" kern="1200" spc="-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MTD 33-Nanotechnologies Sectional Committee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3600" b="0" kern="1200" spc="-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21-08-2024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3600" b="0" kern="1200" spc="-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47.83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26059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143016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5666293" y="1241438"/>
            <a:ext cx="13180039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New Nomination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982801" y="637964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1648907" y="-40227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418672"/>
              </p:ext>
            </p:extLst>
          </p:nvPr>
        </p:nvGraphicFramePr>
        <p:xfrm>
          <a:off x="1295400" y="4000500"/>
          <a:ext cx="15594956" cy="4023798"/>
        </p:xfrm>
        <a:graphic>
          <a:graphicData uri="http://schemas.openxmlformats.org/drawingml/2006/table">
            <a:tbl>
              <a:tblPr firstRow="1" firstCol="1" bandRow="1"/>
              <a:tblGrid>
                <a:gridCol w="1365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18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267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63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4400" b="1" dirty="0" err="1">
                          <a:solidFill>
                            <a:schemeClr val="tx1"/>
                          </a:solidFill>
                          <a:effectLst/>
                        </a:rPr>
                        <a:t>Sl</a:t>
                      </a:r>
                      <a:r>
                        <a:rPr lang="en-IN" sz="4400" b="1" dirty="0">
                          <a:solidFill>
                            <a:schemeClr val="tx1"/>
                          </a:solidFill>
                          <a:effectLst/>
                        </a:rPr>
                        <a:t> No.</a:t>
                      </a:r>
                      <a:endParaRPr lang="en-IN" sz="4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BC6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4400" b="1" dirty="0">
                          <a:solidFill>
                            <a:schemeClr val="tx1"/>
                          </a:solidFill>
                          <a:effectLst/>
                        </a:rPr>
                        <a:t>TC</a:t>
                      </a:r>
                      <a:endParaRPr lang="en-IN" sz="4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BC6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4400" b="1" dirty="0">
                          <a:solidFill>
                            <a:schemeClr val="tx1"/>
                          </a:solidFill>
                          <a:effectLst/>
                        </a:rPr>
                        <a:t>Organization</a:t>
                      </a:r>
                      <a:endParaRPr lang="en-IN" sz="4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BC6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4400" b="1" dirty="0">
                          <a:solidFill>
                            <a:schemeClr val="tx1"/>
                          </a:solidFill>
                          <a:effectLst/>
                        </a:rPr>
                        <a:t>Members</a:t>
                      </a:r>
                      <a:endParaRPr lang="en-IN" sz="4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BC6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031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3600" b="0" kern="1200" spc="-5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IN" sz="3600" b="0" kern="1200" spc="-5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3600" b="0" kern="1200" spc="-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MTD </a:t>
                      </a:r>
                      <a:r>
                        <a:rPr lang="en-IN" sz="3600" b="0" kern="1200" spc="-5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33 -</a:t>
                      </a:r>
                      <a:r>
                        <a:rPr lang="en-IN" sz="3600" b="0" kern="1200" spc="-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Nanotechnologies Sectional Committee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3600" b="0" kern="1200" spc="-5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Vellore Institute of Technology, Vellore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3600" b="0" kern="1200" spc="-5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Ms.</a:t>
                      </a:r>
                      <a:r>
                        <a:rPr lang="en-IN" sz="3600" b="0" kern="1200" spc="-5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Swati G</a:t>
                      </a:r>
                      <a:endParaRPr lang="en-IN" sz="3600" b="0" kern="1200" spc="-5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02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26059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143016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4840149" y="1354441"/>
            <a:ext cx="13180039" cy="1442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IN" sz="8800" b="1" dirty="0"/>
              <a:t>Withdrawn Organization</a:t>
            </a:r>
            <a:endParaRPr lang="en-US" sz="8499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4982801" y="637964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1648907" y="-40227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itle 2"/>
          <p:cNvSpPr txBox="1">
            <a:spLocks/>
          </p:cNvSpPr>
          <p:nvPr/>
        </p:nvSpPr>
        <p:spPr>
          <a:xfrm>
            <a:off x="381000" y="3832224"/>
            <a:ext cx="14325600" cy="865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exend"/>
              <a:buNone/>
              <a:defRPr sz="30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n-IN" sz="3600" b="1" dirty="0"/>
              <a:t>MTD 33 Nanotechnologies Sectional Committee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04392" y="5230886"/>
            <a:ext cx="79354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IGCAR, </a:t>
            </a:r>
            <a:r>
              <a:rPr lang="en-I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Kalpakkam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IIT, </a:t>
            </a:r>
            <a:r>
              <a:rPr lang="en-I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Roorkee</a:t>
            </a:r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BARC, Mumbai</a:t>
            </a:r>
          </a:p>
        </p:txBody>
      </p:sp>
    </p:spTree>
    <p:extLst>
      <p:ext uri="{BB962C8B-B14F-4D97-AF65-F5344CB8AC3E}">
        <p14:creationId xmlns:p14="http://schemas.microsoft.com/office/powerpoint/2010/main" val="232153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-26059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3764167" y="620819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1143016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2670649" y="2132432"/>
            <a:ext cx="13180039" cy="2956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 smtClean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Nanotechnologies Sectional Committee, MTD 33</a:t>
            </a:r>
            <a:endParaRPr lang="en-US" sz="8499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-2627572" y="-733336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6231345" y="6100383"/>
            <a:ext cx="60586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dirty="0">
                <a:latin typeface="Lexend"/>
                <a:sym typeface="Lexend"/>
              </a:rPr>
              <a:t>Shri </a:t>
            </a:r>
            <a:r>
              <a:rPr lang="en-IN" sz="4000" dirty="0" err="1">
                <a:latin typeface="Lexend"/>
                <a:sym typeface="Lexend"/>
              </a:rPr>
              <a:t>Dushyant</a:t>
            </a:r>
            <a:r>
              <a:rPr lang="en-IN" sz="4000" dirty="0">
                <a:latin typeface="Lexend"/>
                <a:sym typeface="Lexend"/>
              </a:rPr>
              <a:t> </a:t>
            </a:r>
            <a:r>
              <a:rPr lang="en-IN" sz="4000" dirty="0" err="1">
                <a:latin typeface="Lexend"/>
                <a:sym typeface="Lexend"/>
              </a:rPr>
              <a:t>Hawelikar</a:t>
            </a:r>
            <a:r>
              <a:rPr lang="en-IN" sz="4000" dirty="0">
                <a:latin typeface="Lexend"/>
                <a:sym typeface="Lexend"/>
              </a:rPr>
              <a:t>, </a:t>
            </a:r>
            <a:endParaRPr lang="en-IN" sz="4000" dirty="0" smtClean="0">
              <a:latin typeface="Lexend"/>
              <a:sym typeface="Lexend"/>
            </a:endParaRPr>
          </a:p>
          <a:p>
            <a:pPr algn="ctr"/>
            <a:r>
              <a:rPr lang="en-IN" sz="4000" dirty="0" err="1" smtClean="0">
                <a:latin typeface="Lexend"/>
                <a:sym typeface="Lexend"/>
              </a:rPr>
              <a:t>Sc</a:t>
            </a:r>
            <a:r>
              <a:rPr lang="en-IN" sz="4000" dirty="0" smtClean="0">
                <a:latin typeface="Lexend"/>
                <a:sym typeface="Lexend"/>
              </a:rPr>
              <a:t> </a:t>
            </a:r>
            <a:r>
              <a:rPr lang="en-IN" sz="4000" dirty="0">
                <a:latin typeface="Lexend"/>
                <a:sym typeface="Lexend"/>
              </a:rPr>
              <a:t>‘C’/DD,  MTD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54977" y="3748035"/>
            <a:ext cx="11627497" cy="2514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73"/>
              </a:lnSpc>
            </a:pPr>
            <a:r>
              <a:rPr lang="en-US" sz="14695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THANK YOU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31071" y="0"/>
            <a:ext cx="4239083" cy="10287000"/>
            <a:chOff x="0" y="0"/>
            <a:chExt cx="5652111" cy="13716000"/>
          </a:xfrm>
        </p:grpSpPr>
        <p:grpSp>
          <p:nvGrpSpPr>
            <p:cNvPr id="6" name="Group 6"/>
            <p:cNvGrpSpPr/>
            <p:nvPr/>
          </p:nvGrpSpPr>
          <p:grpSpPr>
            <a:xfrm>
              <a:off x="2826056" y="0"/>
              <a:ext cx="2826056" cy="13716000"/>
              <a:chOff x="0" y="0"/>
              <a:chExt cx="558233" cy="270933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E0D9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413028" y="0"/>
              <a:ext cx="2826056" cy="13716000"/>
              <a:chOff x="0" y="0"/>
              <a:chExt cx="558233" cy="270933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FC3D0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2826056" cy="13716000"/>
              <a:chOff x="0" y="0"/>
              <a:chExt cx="558233" cy="270933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58233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558233" h="2709333">
                    <a:moveTo>
                      <a:pt x="0" y="0"/>
                    </a:moveTo>
                    <a:lnTo>
                      <a:pt x="558233" y="0"/>
                    </a:lnTo>
                    <a:lnTo>
                      <a:pt x="558233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E9C7C6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58233" cy="27569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5" name="Freeform 15"/>
          <p:cNvSpPr/>
          <p:nvPr/>
        </p:nvSpPr>
        <p:spPr>
          <a:xfrm>
            <a:off x="12412831" y="8026211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413653" y="-573693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35815" y="358265"/>
            <a:ext cx="13180039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APS 2024-2025</a:t>
            </a:r>
          </a:p>
        </p:txBody>
      </p:sp>
      <p:sp>
        <p:nvSpPr>
          <p:cNvPr id="16" name="AutoShape 16"/>
          <p:cNvSpPr/>
          <p:nvPr/>
        </p:nvSpPr>
        <p:spPr>
          <a:xfrm>
            <a:off x="-26059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1143016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Freeform 23"/>
          <p:cNvSpPr/>
          <p:nvPr/>
        </p:nvSpPr>
        <p:spPr>
          <a:xfrm>
            <a:off x="-2895600" y="471418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3764167" y="6098483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935953"/>
              </p:ext>
            </p:extLst>
          </p:nvPr>
        </p:nvGraphicFramePr>
        <p:xfrm>
          <a:off x="778933" y="3336897"/>
          <a:ext cx="16126369" cy="4541520"/>
        </p:xfrm>
        <a:graphic>
          <a:graphicData uri="http://schemas.openxmlformats.org/drawingml/2006/table">
            <a:tbl>
              <a:tblPr firstRow="1" bandRow="1"/>
              <a:tblGrid>
                <a:gridCol w="1413913"/>
                <a:gridCol w="2396087"/>
                <a:gridCol w="1219200"/>
                <a:gridCol w="1600200"/>
                <a:gridCol w="1447800"/>
                <a:gridCol w="2209800"/>
                <a:gridCol w="1066800"/>
                <a:gridCol w="2599762"/>
                <a:gridCol w="21728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>
                          <a:solidFill>
                            <a:schemeClr val="tx1"/>
                          </a:solidFill>
                        </a:rPr>
                        <a:t>TC</a:t>
                      </a:r>
                    </a:p>
                  </a:txBody>
                  <a:tcPr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>
                          <a:solidFill>
                            <a:schemeClr val="tx1"/>
                          </a:solidFill>
                        </a:rPr>
                        <a:t>Total standards in APS</a:t>
                      </a:r>
                    </a:p>
                  </a:txBody>
                  <a:tcPr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>
                          <a:solidFill>
                            <a:schemeClr val="tx1"/>
                          </a:solidFill>
                        </a:rPr>
                        <a:t>WC</a:t>
                      </a:r>
                    </a:p>
                  </a:txBody>
                  <a:tcPr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>
                          <a:solidFill>
                            <a:schemeClr val="tx1"/>
                          </a:solidFill>
                        </a:rPr>
                        <a:t>Published</a:t>
                      </a:r>
                    </a:p>
                  </a:txBody>
                  <a:tcPr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>
                          <a:solidFill>
                            <a:schemeClr val="tx1"/>
                          </a:solidFill>
                        </a:rPr>
                        <a:t>Under Pub</a:t>
                      </a:r>
                    </a:p>
                  </a:txBody>
                  <a:tcPr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>
                          <a:solidFill>
                            <a:schemeClr val="tx1"/>
                          </a:solidFill>
                        </a:rPr>
                        <a:t>Under consideration</a:t>
                      </a:r>
                    </a:p>
                  </a:txBody>
                  <a:tcPr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>
                          <a:solidFill>
                            <a:schemeClr val="tx1"/>
                          </a:solidFill>
                        </a:rPr>
                        <a:t>Archive</a:t>
                      </a:r>
                    </a:p>
                  </a:txBody>
                  <a:tcPr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>
                          <a:solidFill>
                            <a:schemeClr val="tx1"/>
                          </a:solidFill>
                        </a:rPr>
                        <a:t>Proposed for Withdrawal</a:t>
                      </a:r>
                    </a:p>
                  </a:txBody>
                  <a:tcPr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>
                          <a:solidFill>
                            <a:schemeClr val="tx1"/>
                          </a:solidFill>
                        </a:rPr>
                        <a:t>Total review by WG/Panel</a:t>
                      </a:r>
                    </a:p>
                  </a:txBody>
                  <a:tcPr>
                    <a:solidFill>
                      <a:srgbClr val="E0A5A0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IN" sz="2800" b="1" dirty="0">
                          <a:solidFill>
                            <a:schemeClr val="tx1"/>
                          </a:solidFill>
                        </a:rPr>
                        <a:t>MTD 33</a:t>
                      </a:r>
                    </a:p>
                  </a:txBody>
                  <a:tcPr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2800" b="1" dirty="0">
                          <a:solidFill>
                            <a:schemeClr val="tx1"/>
                          </a:solidFill>
                        </a:rPr>
                        <a:t>New – 6</a:t>
                      </a:r>
                    </a:p>
                  </a:txBody>
                  <a:tcPr>
                    <a:solidFill>
                      <a:srgbClr val="EDCC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rgbClr val="EDCC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rgbClr val="EDCC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rgbClr val="EDCC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EDCC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rgbClr val="EDCC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rgbClr val="EDCC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</a:rPr>
                        <a:t> (1 adopted by MHD 20 and 1</a:t>
                      </a:r>
                      <a:r>
                        <a:rPr lang="en-IN" sz="2800" baseline="0" dirty="0">
                          <a:solidFill>
                            <a:schemeClr val="tx1"/>
                          </a:solidFill>
                        </a:rPr>
                        <a:t> under consideration in committee CED 55)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rgbClr val="EDCCC9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IN" sz="12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>
                          <a:solidFill>
                            <a:schemeClr val="tx1"/>
                          </a:solidFill>
                        </a:rPr>
                        <a:t>Rev</a:t>
                      </a:r>
                      <a:r>
                        <a:rPr lang="en-IN" sz="2800" b="1" baseline="0" dirty="0">
                          <a:solidFill>
                            <a:schemeClr val="tx1"/>
                          </a:solidFill>
                        </a:rPr>
                        <a:t> - 5</a:t>
                      </a:r>
                      <a:endParaRPr lang="en-IN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DCC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rgbClr val="EDCC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EDCC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EDCC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EDCC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solidFill>
                      <a:srgbClr val="EDCC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EDCC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N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DCCC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260599" y="9848850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1430169" y="9848850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2982861" y="5933231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840149" y="-190501"/>
            <a:ext cx="13180039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IN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Progress of NWIPs (MTD 33)</a:t>
            </a:r>
            <a:endParaRPr lang="en-US" sz="8499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-3482681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6" name="Google Shape;14462;p66"/>
          <p:cNvGraphicFramePr/>
          <p:nvPr>
            <p:extLst>
              <p:ext uri="{D42A27DB-BD31-4B8C-83A1-F6EECF244321}">
                <p14:modId xmlns:p14="http://schemas.microsoft.com/office/powerpoint/2010/main" val="405973345"/>
              </p:ext>
            </p:extLst>
          </p:nvPr>
        </p:nvGraphicFramePr>
        <p:xfrm>
          <a:off x="304800" y="1866900"/>
          <a:ext cx="17421767" cy="765038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123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540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444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103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Subject</a:t>
                      </a:r>
                      <a:endParaRPr sz="2800" b="1" dirty="0">
                        <a:solidFill>
                          <a:schemeClr val="dk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800" b="1" dirty="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Stage</a:t>
                      </a:r>
                      <a:endParaRPr sz="2800" b="1" dirty="0">
                        <a:solidFill>
                          <a:schemeClr val="dk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800" b="1" dirty="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Allotted to</a:t>
                      </a:r>
                      <a:endParaRPr sz="2800" b="1" dirty="0">
                        <a:solidFill>
                          <a:schemeClr val="dk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A5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3121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8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Calibration of scanning electron microscopes using </a:t>
                      </a:r>
                      <a:r>
                        <a:rPr lang="en-IN" sz="2800" dirty="0" err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SemCali</a:t>
                      </a:r>
                      <a:r>
                        <a:rPr lang="en-IN" sz="28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Array </a:t>
                      </a:r>
                      <a:endParaRPr sz="28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8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ISO standard on similar subject was identified and it was recommended to adopt .</a:t>
                      </a:r>
                      <a:endParaRPr sz="28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8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Dr </a:t>
                      </a:r>
                      <a:r>
                        <a:rPr lang="en-IN" sz="2800" dirty="0" err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Husale</a:t>
                      </a:r>
                      <a:r>
                        <a:rPr lang="en-IN" sz="28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, Dr S P Singh- NPL </a:t>
                      </a:r>
                      <a:endParaRPr sz="28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28277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8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ISO/TR 16197:2014 Nanotechnologies — Compilation and description of toxicological screening methods for manufactured </a:t>
                      </a:r>
                      <a:r>
                        <a:rPr lang="en-IN" sz="2800" dirty="0" err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nanomaterials</a:t>
                      </a:r>
                      <a:endParaRPr sz="2800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8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Under consideration 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8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Dr Satyakam Patnaik- IITR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496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2800" b="0" i="0" u="none" strike="noStrike" cap="none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Arial"/>
                        </a:rPr>
                        <a:t>ISO/TS 21237:2020 Nanotechnologies — Air filter media containing polymeric </a:t>
                      </a:r>
                      <a:r>
                        <a:rPr lang="en-IN" sz="2800" b="0" i="0" u="none" strike="noStrike" cap="none" dirty="0" err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Arial"/>
                        </a:rPr>
                        <a:t>nanofibres</a:t>
                      </a:r>
                      <a:r>
                        <a:rPr lang="en-IN" sz="2800" b="0" i="0" u="none" strike="noStrike" cap="none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Arial"/>
                        </a:rPr>
                        <a:t> — Specification of characteristics and measurement methods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IN" sz="2800" b="0" i="0" u="none" strike="noStrike" cap="none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Arial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8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Under consideration 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8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Dr S R </a:t>
                      </a:r>
                      <a:r>
                        <a:rPr lang="en-IN" sz="2800" dirty="0" err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Dhakate</a:t>
                      </a:r>
                      <a:r>
                        <a:rPr lang="en-IN" sz="28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- NPL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2827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2800" b="0" i="0" u="none" strike="noStrike" cap="none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Arial"/>
                        </a:rPr>
                        <a:t>ISO/TS 23650:2021 Nanotechnologies — Evaluation of the antimicrobial performance of textiles containing manufactured </a:t>
                      </a:r>
                      <a:r>
                        <a:rPr lang="en-IN" sz="2800" b="0" i="0" u="none" strike="noStrike" cap="none" dirty="0" err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Arial"/>
                        </a:rPr>
                        <a:t>nanomaterials</a:t>
                      </a:r>
                      <a:endParaRPr lang="en-IN" sz="2800" b="0" i="0" u="none" strike="noStrike" cap="none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Arial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28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Under consideration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28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Dr Ganesh s. and Dr </a:t>
                      </a:r>
                      <a:r>
                        <a:rPr lang="en-IN" sz="2800" dirty="0" err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Tamilrasi</a:t>
                      </a:r>
                      <a:r>
                        <a:rPr lang="en-IN" sz="28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- </a:t>
                      </a:r>
                      <a:r>
                        <a:rPr lang="en-IN" sz="2800" dirty="0" err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Resil</a:t>
                      </a:r>
                      <a:r>
                        <a:rPr lang="en-IN" sz="28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Chemicals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260599" y="9848850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1430169" y="9848850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2982861" y="5933231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840149" y="-190501"/>
            <a:ext cx="13180039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IN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Progress of NWIPs (MTD 33)</a:t>
            </a:r>
            <a:endParaRPr lang="en-US" sz="8499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-3482681" y="-210192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659607"/>
              </p:ext>
            </p:extLst>
          </p:nvPr>
        </p:nvGraphicFramePr>
        <p:xfrm>
          <a:off x="762000" y="2267591"/>
          <a:ext cx="16840201" cy="663574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4661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40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599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1084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dirty="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Subject</a:t>
                      </a:r>
                      <a:endParaRPr sz="2800" b="1" dirty="0">
                        <a:solidFill>
                          <a:schemeClr val="dk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800" b="1" dirty="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Stage</a:t>
                      </a:r>
                      <a:endParaRPr sz="2800" b="1" dirty="0">
                        <a:solidFill>
                          <a:schemeClr val="dk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800" b="1" dirty="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Allotted to</a:t>
                      </a:r>
                      <a:endParaRPr sz="2800" b="1" dirty="0">
                        <a:solidFill>
                          <a:schemeClr val="dk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A5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6862058"/>
                  </a:ext>
                </a:extLst>
              </a:tr>
              <a:tr h="177494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2800" b="0" i="0" u="none" strike="noStrike" cap="none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Arial"/>
                        </a:rPr>
                        <a:t>ISO 19749 : 2021 Nanotechnologies — Measurements of particle size and shape distributions by scanning electron microscopy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IN" sz="2800" b="0" i="0" u="none" strike="noStrike" cap="none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Arial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8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Under consideration 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8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Dr Partha Ghosal - DMRL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494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2800" b="0" i="0" u="none" strike="noStrike" cap="none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Arial"/>
                        </a:rPr>
                        <a:t>ISO 17200 : 2020 Nanotechnology — Nanoparticles in powder form — Characteristics and measurements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IN" sz="2800" b="0" i="0" u="none" strike="noStrike" cap="none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Arial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8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Under consideration 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28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Dr Partha Ghosal - DMRL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7501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2800" b="0" i="0" u="none" strike="noStrike" cap="none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Arial"/>
                        </a:rPr>
                        <a:t>ISO/TS 21975 : 2020 Nanotechnologies — Polymeric </a:t>
                      </a:r>
                      <a:r>
                        <a:rPr lang="en-IN" sz="2800" b="0" i="0" u="none" strike="noStrike" cap="none" dirty="0" err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Arial"/>
                        </a:rPr>
                        <a:t>nanocomposite</a:t>
                      </a:r>
                      <a:r>
                        <a:rPr lang="en-IN" sz="2800" b="0" i="0" u="none" strike="noStrike" cap="none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Arial"/>
                        </a:rPr>
                        <a:t> films for food packaging with barrier properties — Specification of characteristics and measurement methods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IN" sz="2800" b="0" i="0" u="none" strike="noStrike" cap="none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Arial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8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Under consideration 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8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Dr </a:t>
                      </a:r>
                      <a:r>
                        <a:rPr lang="en-IN" sz="2800" dirty="0" err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Samik</a:t>
                      </a:r>
                      <a:r>
                        <a:rPr lang="en-IN" sz="28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</a:t>
                      </a:r>
                      <a:r>
                        <a:rPr lang="en-IN" sz="2800" dirty="0" err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Hait</a:t>
                      </a:r>
                      <a:r>
                        <a:rPr lang="en-IN" sz="2800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- IOCL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234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924800" y="-144661"/>
            <a:ext cx="12801600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   </a:t>
            </a:r>
            <a:r>
              <a:rPr lang="en-US" sz="8499" dirty="0" smtClean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APS (</a:t>
            </a:r>
            <a:r>
              <a:rPr lang="en-US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MTD </a:t>
            </a:r>
            <a:r>
              <a:rPr lang="en-US" sz="8499" dirty="0" smtClean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33)</a:t>
            </a:r>
            <a:endParaRPr lang="en-US" sz="8499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627362" y="0"/>
            <a:ext cx="937061" cy="10287000"/>
            <a:chOff x="0" y="0"/>
            <a:chExt cx="246798" cy="270933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46798" cy="2709333"/>
            </a:xfrm>
            <a:custGeom>
              <a:avLst/>
              <a:gdLst/>
              <a:ahLst/>
              <a:cxnLst/>
              <a:rect l="l" t="t" r="r" b="b"/>
              <a:pathLst>
                <a:path w="246798" h="2709333">
                  <a:moveTo>
                    <a:pt x="0" y="0"/>
                  </a:moveTo>
                  <a:lnTo>
                    <a:pt x="246798" y="0"/>
                  </a:lnTo>
                  <a:lnTo>
                    <a:pt x="24679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F3EB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4679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AutoShape 23"/>
          <p:cNvSpPr/>
          <p:nvPr/>
        </p:nvSpPr>
        <p:spPr>
          <a:xfrm flipH="1" flipV="1">
            <a:off x="304800" y="7289441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flipH="1" flipV="1">
            <a:off x="304800" y="-104525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0934700" y="887112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564423" y="-1641171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166426"/>
              </p:ext>
            </p:extLst>
          </p:nvPr>
        </p:nvGraphicFramePr>
        <p:xfrm>
          <a:off x="1057792" y="1394203"/>
          <a:ext cx="16740938" cy="8474608"/>
        </p:xfrm>
        <a:graphic>
          <a:graphicData uri="http://schemas.openxmlformats.org/drawingml/2006/table">
            <a:tbl>
              <a:tblPr firstRow="1" firstCol="1" bandRow="1"/>
              <a:tblGrid>
                <a:gridCol w="791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970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47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38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38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9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 err="1">
                          <a:solidFill>
                            <a:schemeClr val="tx1"/>
                          </a:solidFill>
                          <a:effectLst/>
                        </a:rPr>
                        <a:t>Sl</a:t>
                      </a:r>
                      <a:r>
                        <a:rPr lang="en-IN" sz="2800" b="1" dirty="0">
                          <a:solidFill>
                            <a:schemeClr val="tx1"/>
                          </a:solidFill>
                          <a:effectLst/>
                        </a:rPr>
                        <a:t> No.</a:t>
                      </a:r>
                      <a:endParaRPr lang="en-IN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>
                          <a:solidFill>
                            <a:schemeClr val="tx1"/>
                          </a:solidFill>
                          <a:effectLst/>
                        </a:rPr>
                        <a:t>TITLE/ SUBJECT</a:t>
                      </a:r>
                      <a:endParaRPr lang="en-IN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>
                          <a:solidFill>
                            <a:schemeClr val="tx1"/>
                          </a:solidFill>
                          <a:effectLst/>
                        </a:rPr>
                        <a:t>Category</a:t>
                      </a:r>
                      <a:endParaRPr lang="en-IN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>
                          <a:solidFill>
                            <a:schemeClr val="tx1"/>
                          </a:solidFill>
                          <a:effectLst/>
                        </a:rPr>
                        <a:t>Stage as on date</a:t>
                      </a:r>
                      <a:endParaRPr lang="en-IN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Allotted to</a:t>
                      </a:r>
                    </a:p>
                  </a:txBody>
                  <a:tcPr marL="27475" marR="27475" marT="18317" marB="18317" anchor="b">
                    <a:solidFill>
                      <a:srgbClr val="E0A5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2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ISO/TS 21237 : 2020 Nanotechnologies — Air filter media containing polymeric </a:t>
                      </a: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nanofibres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 — Specification of characteristics and measurement methods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NWIP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2800" dirty="0" smtClean="0">
                          <a:solidFill>
                            <a:schemeClr val="tx1"/>
                          </a:solidFill>
                          <a:effectLst/>
                        </a:rPr>
                        <a:t>Under consideration 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Dr S R </a:t>
                      </a: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Dhakate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7475" marR="27475" marT="18317" marB="18317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2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ISO/TS 21412 : 2020 Nanotechnologies — Nano-object-assembled layers for electrochemical bio-sensing applications — Specification of characteristics and measurement methods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NWIP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adopted by MHD 20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52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ISO/TS 23650 : 2021 Nanotechnologies — Evaluation of the antimicrobial performance of textiles containing manufactured </a:t>
                      </a: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nanomaterials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NWIP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2800" dirty="0" smtClean="0">
                          <a:solidFill>
                            <a:schemeClr val="tx1"/>
                          </a:solidFill>
                          <a:effectLst/>
                        </a:rPr>
                        <a:t>Under consideration 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Dr Ganesh </a:t>
                      </a: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Sriniwasan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, Dr </a:t>
                      </a: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Tamilrasi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52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ISO/TR 16197 : 2014 Nanotechnologies — Compilation and description of toxicological screening methods for manufactured </a:t>
                      </a: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nanomaterials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NWIP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Under consideration by CED 55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9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ISO 19749 : 2021 Nanotechnologies — Measurements of particle size and shape distributions by scanning electron microscopy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NWIP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2800" dirty="0" smtClean="0">
                          <a:solidFill>
                            <a:schemeClr val="tx1"/>
                          </a:solidFill>
                          <a:effectLst/>
                        </a:rPr>
                        <a:t>Under consideration 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Dr Pallavi Kushwaha </a:t>
                      </a:r>
                    </a:p>
                  </a:txBody>
                  <a:tcPr marL="27475" marR="27475" marT="18317" marB="18317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59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ISO 17200 : 2020 Nanotechnology — Nanoparticles in powder form — Characteristics and measurements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NWIP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2800" dirty="0" smtClean="0">
                          <a:solidFill>
                            <a:schemeClr val="tx1"/>
                          </a:solidFill>
                          <a:effectLst/>
                        </a:rPr>
                        <a:t>Under consideration 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Dr S R </a:t>
                      </a: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Dhakate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7475" marR="27475" marT="18317" marB="18317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372600" y="105514"/>
            <a:ext cx="9846508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   APS(MTD </a:t>
            </a:r>
            <a:r>
              <a:rPr lang="en-US" sz="8499" dirty="0" smtClean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33)</a:t>
            </a:r>
            <a:endParaRPr lang="en-US" sz="8499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627362" y="0"/>
            <a:ext cx="937061" cy="10287000"/>
            <a:chOff x="0" y="0"/>
            <a:chExt cx="246798" cy="270933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46798" cy="2709333"/>
            </a:xfrm>
            <a:custGeom>
              <a:avLst/>
              <a:gdLst/>
              <a:ahLst/>
              <a:cxnLst/>
              <a:rect l="l" t="t" r="r" b="b"/>
              <a:pathLst>
                <a:path w="246798" h="2709333">
                  <a:moveTo>
                    <a:pt x="0" y="0"/>
                  </a:moveTo>
                  <a:lnTo>
                    <a:pt x="246798" y="0"/>
                  </a:lnTo>
                  <a:lnTo>
                    <a:pt x="24679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F3EB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4679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AutoShape 23"/>
          <p:cNvSpPr/>
          <p:nvPr/>
        </p:nvSpPr>
        <p:spPr>
          <a:xfrm flipH="1" flipV="1">
            <a:off x="304800" y="7289441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flipH="1" flipV="1">
            <a:off x="304800" y="-104525"/>
            <a:ext cx="5403" cy="2997456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0934700" y="887112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564423" y="-1641171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209202"/>
              </p:ext>
            </p:extLst>
          </p:nvPr>
        </p:nvGraphicFramePr>
        <p:xfrm>
          <a:off x="779762" y="1943647"/>
          <a:ext cx="16781171" cy="6929894"/>
        </p:xfrm>
        <a:graphic>
          <a:graphicData uri="http://schemas.openxmlformats.org/drawingml/2006/table">
            <a:tbl>
              <a:tblPr firstRow="1" firstCol="1" bandRow="1"/>
              <a:tblGrid>
                <a:gridCol w="1074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133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32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597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22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 err="1">
                          <a:solidFill>
                            <a:schemeClr val="tx1"/>
                          </a:solidFill>
                          <a:effectLst/>
                        </a:rPr>
                        <a:t>Sl</a:t>
                      </a:r>
                      <a:r>
                        <a:rPr lang="en-IN" sz="2800" b="1" dirty="0">
                          <a:solidFill>
                            <a:schemeClr val="tx1"/>
                          </a:solidFill>
                          <a:effectLst/>
                        </a:rPr>
                        <a:t> No.</a:t>
                      </a:r>
                      <a:endParaRPr lang="en-IN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>
                          <a:solidFill>
                            <a:schemeClr val="tx1"/>
                          </a:solidFill>
                          <a:effectLst/>
                        </a:rPr>
                        <a:t>TITLE/ SUBJECT</a:t>
                      </a:r>
                      <a:endParaRPr lang="en-IN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>
                          <a:solidFill>
                            <a:schemeClr val="tx1"/>
                          </a:solidFill>
                          <a:effectLst/>
                        </a:rPr>
                        <a:t>Category</a:t>
                      </a:r>
                      <a:endParaRPr lang="en-IN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>
                          <a:solidFill>
                            <a:schemeClr val="tx1"/>
                          </a:solidFill>
                          <a:effectLst/>
                        </a:rPr>
                        <a:t>Stage as on date</a:t>
                      </a:r>
                      <a:endParaRPr lang="en-IN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solidFill>
                      <a:srgbClr val="E0A5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94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IS 17003 : Part 6 : 2018 / ISO 80004-6 : 2021 Nanotechnologies Vocabulary Part 6: Nano-object characterization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Revision 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Published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475" marR="27475" marT="18317" marB="18317" anchor="b"/>
                </a:tc>
              </a:tr>
              <a:tr h="1290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IS 17003 (Part 1) : 2022 / ISO/TS 80004-1 : 2015 Nanotechnologies – Vocabulary — Part 1 : Core vocabulary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Revision 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Under Publication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IS 17003 (Part 2) : 2018/ ISO/TS 80004-2 : 2015 Nanotechnologies – Vocabulary : Part 2 Nano - Objects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Revision 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Proposed to withdrawn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90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IS/ ISO/TS 80004-4 : 2011 Nanotechnologies - Vocabulary Part 4 Nanostructured Materials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Revision 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Proposed to withdrawn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90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IS 17002 : 2018  / ISO/TS 12025 : 2017 </a:t>
                      </a: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Nanomaterials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 — Quantification of </a:t>
                      </a: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nano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-object release from powders by generation of aerosols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solidFill>
                            <a:schemeClr val="tx1"/>
                          </a:solidFill>
                          <a:effectLst/>
                        </a:rPr>
                        <a:t>Revision </a:t>
                      </a:r>
                      <a:endParaRPr lang="en-IN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Under Consideration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083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010400" y="190500"/>
            <a:ext cx="933764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IN" sz="6600" dirty="0" smtClean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Working Panels and Working Groups, MTD 33</a:t>
            </a:r>
            <a:endParaRPr lang="en-US" sz="6600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3764167" y="5827621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4"/>
                </a:lnTo>
                <a:lnTo>
                  <a:pt x="0" y="2477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AutoShape 15"/>
          <p:cNvSpPr/>
          <p:nvPr/>
        </p:nvSpPr>
        <p:spPr>
          <a:xfrm>
            <a:off x="-26059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1143016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Freeform 22"/>
          <p:cNvSpPr/>
          <p:nvPr/>
        </p:nvSpPr>
        <p:spPr>
          <a:xfrm>
            <a:off x="-2628900" y="-1449083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077489"/>
              </p:ext>
            </p:extLst>
          </p:nvPr>
        </p:nvGraphicFramePr>
        <p:xfrm>
          <a:off x="1524000" y="2880491"/>
          <a:ext cx="14935200" cy="4449995"/>
        </p:xfrm>
        <a:graphic>
          <a:graphicData uri="http://schemas.openxmlformats.org/drawingml/2006/table">
            <a:tbl>
              <a:tblPr firstRow="1" firstCol="1" bandRow="1"/>
              <a:tblGrid>
                <a:gridCol w="10917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26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164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88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 err="1">
                          <a:solidFill>
                            <a:schemeClr val="tx1"/>
                          </a:solidFill>
                          <a:effectLst/>
                        </a:rPr>
                        <a:t>Sl</a:t>
                      </a:r>
                      <a:r>
                        <a:rPr lang="en-IN" sz="2800" b="1" dirty="0">
                          <a:solidFill>
                            <a:schemeClr val="tx1"/>
                          </a:solidFill>
                          <a:effectLst/>
                        </a:rPr>
                        <a:t> No.</a:t>
                      </a:r>
                      <a:endParaRPr lang="en-IN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>
                          <a:solidFill>
                            <a:schemeClr val="tx1"/>
                          </a:solidFill>
                          <a:effectLst/>
                        </a:rPr>
                        <a:t>Working Panel Number</a:t>
                      </a:r>
                      <a:endParaRPr lang="en-IN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>
                          <a:solidFill>
                            <a:schemeClr val="tx1"/>
                          </a:solidFill>
                          <a:effectLst/>
                        </a:rPr>
                        <a:t>Working Panel Name</a:t>
                      </a:r>
                      <a:endParaRPr lang="en-IN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solidFill>
                      <a:srgbClr val="E0A5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2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MTD 33 : P1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EDCC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Semicali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 array and </a:t>
                      </a: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thermogravimetric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 analysis of CNTs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EDC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2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9525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MTD 33 : P2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EDCC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Terminology and Nomenclature</a:t>
                      </a:r>
                    </a:p>
                  </a:txBody>
                  <a:tcPr marL="9525" marR="9525" marT="9525" marB="9525">
                    <a:solidFill>
                      <a:srgbClr val="EDC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2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9525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MTD 33 : P3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EDCC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Panel on Measurement and Characterization</a:t>
                      </a:r>
                    </a:p>
                  </a:txBody>
                  <a:tcPr marL="9525" marR="9525" marT="9525" marB="9525">
                    <a:solidFill>
                      <a:srgbClr val="EDC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2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9525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MTD 33 : P4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EDCC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Panel on Health, Safety and Environment</a:t>
                      </a:r>
                    </a:p>
                  </a:txBody>
                  <a:tcPr marL="9525" marR="9525" marT="9525" marB="9525">
                    <a:solidFill>
                      <a:srgbClr val="EDC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2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9525">
                    <a:solidFill>
                      <a:srgbClr val="E0A5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MTD 33 : P5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solidFill>
                      <a:srgbClr val="EDCC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Panel on Material specifications</a:t>
                      </a:r>
                    </a:p>
                  </a:txBody>
                  <a:tcPr marL="9525" marR="9525" marT="9525" marB="9525">
                    <a:solidFill>
                      <a:srgbClr val="EDC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1828799" y="3322774"/>
            <a:ext cx="14096999" cy="2819400"/>
            <a:chOff x="0" y="0"/>
            <a:chExt cx="1939142" cy="116441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39142" cy="1164413"/>
            </a:xfrm>
            <a:custGeom>
              <a:avLst/>
              <a:gdLst/>
              <a:ahLst/>
              <a:cxnLst/>
              <a:rect l="l" t="t" r="r" b="b"/>
              <a:pathLst>
                <a:path w="1939142" h="1164413">
                  <a:moveTo>
                    <a:pt x="53627" y="0"/>
                  </a:moveTo>
                  <a:lnTo>
                    <a:pt x="1885515" y="0"/>
                  </a:lnTo>
                  <a:cubicBezTo>
                    <a:pt x="1915133" y="0"/>
                    <a:pt x="1939142" y="24010"/>
                    <a:pt x="1939142" y="53627"/>
                  </a:cubicBezTo>
                  <a:lnTo>
                    <a:pt x="1939142" y="1110786"/>
                  </a:lnTo>
                  <a:cubicBezTo>
                    <a:pt x="1939142" y="1140403"/>
                    <a:pt x="1915133" y="1164413"/>
                    <a:pt x="1885515" y="1164413"/>
                  </a:cubicBezTo>
                  <a:lnTo>
                    <a:pt x="53627" y="1164413"/>
                  </a:lnTo>
                  <a:cubicBezTo>
                    <a:pt x="39404" y="1164413"/>
                    <a:pt x="25764" y="1158763"/>
                    <a:pt x="15707" y="1148706"/>
                  </a:cubicBezTo>
                  <a:cubicBezTo>
                    <a:pt x="5650" y="1138649"/>
                    <a:pt x="0" y="1125009"/>
                    <a:pt x="0" y="1110786"/>
                  </a:cubicBezTo>
                  <a:lnTo>
                    <a:pt x="0" y="53627"/>
                  </a:lnTo>
                  <a:cubicBezTo>
                    <a:pt x="0" y="39404"/>
                    <a:pt x="5650" y="25764"/>
                    <a:pt x="15707" y="15707"/>
                  </a:cubicBezTo>
                  <a:cubicBezTo>
                    <a:pt x="25764" y="5650"/>
                    <a:pt x="39404" y="0"/>
                    <a:pt x="53627" y="0"/>
                  </a:cubicBezTo>
                  <a:close/>
                </a:path>
              </a:pathLst>
            </a:custGeom>
            <a:solidFill>
              <a:srgbClr val="E9C7C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939142" cy="12025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761998" y="3960860"/>
            <a:ext cx="16230600" cy="145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ISO/IEC Projects MTD </a:t>
            </a:r>
            <a:r>
              <a:rPr lang="en-US" sz="8499" dirty="0" smtClean="0">
                <a:solidFill>
                  <a:srgbClr val="000000"/>
                </a:solidFill>
                <a:latin typeface="Alatsi"/>
                <a:ea typeface="Alatsi"/>
                <a:cs typeface="Alatsi"/>
                <a:sym typeface="Alatsi"/>
              </a:rPr>
              <a:t>33</a:t>
            </a:r>
            <a:endParaRPr lang="en-US" sz="8499" dirty="0">
              <a:solidFill>
                <a:srgbClr val="000000"/>
              </a:solidFill>
              <a:latin typeface="Alatsi"/>
              <a:ea typeface="Alatsi"/>
              <a:cs typeface="Alatsi"/>
              <a:sym typeface="Alats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3417488" y="6142174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AutoShape 21"/>
          <p:cNvSpPr/>
          <p:nvPr/>
        </p:nvSpPr>
        <p:spPr>
          <a:xfrm>
            <a:off x="-26059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11430169" y="9061267"/>
            <a:ext cx="7105264" cy="19050"/>
          </a:xfrm>
          <a:prstGeom prst="line">
            <a:avLst/>
          </a:prstGeom>
          <a:ln w="114300" cap="flat">
            <a:solidFill>
              <a:srgbClr val="9FC3D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Freeform 28"/>
          <p:cNvSpPr/>
          <p:nvPr/>
        </p:nvSpPr>
        <p:spPr>
          <a:xfrm>
            <a:off x="-2243137" y="-402279"/>
            <a:ext cx="7315200" cy="2477783"/>
          </a:xfrm>
          <a:custGeom>
            <a:avLst/>
            <a:gdLst/>
            <a:ahLst/>
            <a:cxnLst/>
            <a:rect l="l" t="t" r="r" b="b"/>
            <a:pathLst>
              <a:path w="7315200" h="2477783">
                <a:moveTo>
                  <a:pt x="0" y="0"/>
                </a:moveTo>
                <a:lnTo>
                  <a:pt x="7315200" y="0"/>
                </a:lnTo>
                <a:lnTo>
                  <a:pt x="7315200" y="2477783"/>
                </a:lnTo>
                <a:lnTo>
                  <a:pt x="0" y="2477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1428</Words>
  <Application>Microsoft Office PowerPoint</Application>
  <PresentationFormat>Custom</PresentationFormat>
  <Paragraphs>333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Times New Roman</vt:lpstr>
      <vt:lpstr>Barlow</vt:lpstr>
      <vt:lpstr>Arial</vt:lpstr>
      <vt:lpstr>Alatsi</vt:lpstr>
      <vt:lpstr>Mangal</vt:lpstr>
      <vt:lpstr>Lexend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Pastel Minimalist Thesis Defense Presentation</dc:title>
  <cp:lastModifiedBy>HP</cp:lastModifiedBy>
  <cp:revision>13</cp:revision>
  <dcterms:created xsi:type="dcterms:W3CDTF">2006-08-16T00:00:00Z</dcterms:created>
  <dcterms:modified xsi:type="dcterms:W3CDTF">2024-11-13T05:36:01Z</dcterms:modified>
  <dc:identifier>DAGVOEYRO9M</dc:identifier>
</cp:coreProperties>
</file>