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9" r:id="rId3"/>
    <p:sldId id="290" r:id="rId4"/>
    <p:sldId id="291" r:id="rId5"/>
    <p:sldId id="292" r:id="rId6"/>
    <p:sldId id="293" r:id="rId7"/>
    <p:sldId id="285" r:id="rId8"/>
    <p:sldId id="295" r:id="rId9"/>
    <p:sldId id="294" r:id="rId10"/>
    <p:sldId id="296" r:id="rId11"/>
    <p:sldId id="286" r:id="rId12"/>
    <p:sldId id="297" r:id="rId13"/>
    <p:sldId id="299" r:id="rId14"/>
    <p:sldId id="298" r:id="rId15"/>
    <p:sldId id="287" r:id="rId16"/>
    <p:sldId id="300" r:id="rId17"/>
    <p:sldId id="301" r:id="rId18"/>
    <p:sldId id="302" r:id="rId19"/>
    <p:sldId id="304" r:id="rId20"/>
    <p:sldId id="303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59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5B46297-CD01-7214-2389-E8D71420D2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D676F08B-FA38-A7C4-DDC0-9BF18E70A67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D082F2A-806A-3DE7-5B32-52363BC5E3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0AF0811-7B2E-06B9-B908-37E9B2472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0A2E02A3-4E3F-A8C5-45B7-2C6DCC8FB6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6357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5F412EB-CA59-D776-8365-9ECC91D26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650803E9-2580-42CC-20CC-CEF85A951E9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D1D4B5-586C-8590-F7C5-6C67CA873C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31312B3-F2FB-4BB3-87B1-F898A9365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F2FD6B7-62F2-EEA7-C063-8DD67E1ED5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3976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C227B059-5545-3E43-2705-CFE2F9C64E4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5BC25044-EAA7-46F0-93D6-E993A77989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E9542F1-586A-E5D4-DAD4-77F5AA4ED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2B28551-56B9-FB68-6CA6-CBC5606C9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AF354345-F029-F45F-BA5A-D52925C85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401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57FBA0D-781D-DD9C-843F-D740AB1272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9F9139A-191F-59E1-C497-1B2CE002A9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18FD0EE4-C749-FA98-0A23-B148404730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0604DD6-6528-B32F-272B-A078B08E41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8BBB062-F6B2-4D72-D6A8-A472F2A721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57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9FF3E52-4395-BC22-0A18-BF7A74785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4336B91-27ED-5032-0ABF-B92861AF4E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3E8DB6D5-D960-5498-E459-1A953EA5E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8194ED-8B0D-A02B-6D7A-5662F693BB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ECDA38A-0C35-47E4-7EFF-44CBE157A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771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F8DFC59-1EA8-E92B-4BBD-F64AE83800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7849FF0-59EC-C535-6ECD-4E376C83D43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4FBD62D6-F674-8E08-291E-DDA1D744D3F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0E9B89AF-03CA-AF46-7AEB-78DD39775F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CA8A64BE-0EF4-7DC8-601B-9C789DC761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357DC099-2B15-E6DB-FC21-6B050D5AC8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472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0FB655C-C94B-32FE-09B7-8E42340949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C3AC9242-A6C9-97AE-B6BF-E8744EF5DE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256CC8F-7A74-38C0-49F1-0322289BDA0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59317959-2957-2B60-3E5A-B3EFD31F92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7941178C-C53B-0397-4F04-1FF1CB31845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3519E02-A0C6-70D7-0DED-E62AC97DBA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8FC0D1E0-7F6A-DAEC-A7A8-F23609663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2AEB3D7C-BD98-1F1B-5519-E024D3E11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611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CA630077-E2AA-0AF6-CCA0-3CCCC3D21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B878B50E-EF2E-DC9B-F07E-6F968298EF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8AA1FF44-5C97-B904-73B5-EC64172FE5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7118DB18-46B4-F3C0-726A-A93F746F1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665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146B6669-BB9C-D170-5157-3D142F7D2C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56AB1BE2-D420-EA4A-BBA1-D4BAA560A2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B2BC035-75B9-12D8-D0BD-4F6557FB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9931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10BCAC6-F125-462F-1B67-8C059C2B9C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26CC9A82-79EB-03F8-FCC0-43475C664D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867335D2-C7D4-E01C-B5B4-EF42ED1400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9C2BA3B-A639-2A9A-91D9-9982FDF88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64910AC-5E1C-A669-C1BE-54EDE27AD4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EE4146D-31BA-5DDE-2BE4-D7BF6D4CB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895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4020256-96F2-A8AD-C2BE-70AF8CB80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81B0BD22-176C-0B7B-9189-C9023730459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02C55CE0-F545-CA5E-4781-19F548BEB0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817F438-FB83-371F-139D-43228EDEFA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B3D6E9D3-BD60-CE13-4BBC-F50206C0A8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7A0EFFF-9B14-18D3-B68B-646795BA1D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6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D8C22B46-D469-F603-3875-03219D799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27BF8E0-8418-5FC4-4028-8F97D4A207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7E95DFA-E082-2377-D832-F93BEC2646D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7E55E2-FFE0-4B6C-AE15-51B089170B2A}" type="datetimeFigureOut">
              <a:rPr lang="en-US" smtClean="0"/>
              <a:pPr/>
              <a:t>10/28/2024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A6B20EFE-A294-9E4F-94DF-2B030C6CC4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D561882-2E74-FF07-B500-512731B9254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CEE3CB-4CCB-488A-A080-67A2A114CEC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1660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mail.mgovcloud.in/zm/reUrlCheck.do?url=https://isotc.iso.org/livelink/eb3/part/cib/ballotAction.do?method=doView&amp;id=497791&amp;uvd=0801128a01d165415f7c7013a5f8aa8fa800004a61eb84d04325f419b37bdff1f7aceeaf32012ab1b1f6584b0f2dc4f91b7239d1a7c949e59cc105077ab50fe495403042a6ad7f366b8074760e8506889c9261495f81291da4292827c6e0739187020f7800273d8238743abd426dfc5bafd1649559e28a494b1ff5a17f20ea9d2ae82b3ac93af4a31de667ffe8ee3a" TargetMode="External"/><Relationship Id="rId2" Type="http://schemas.openxmlformats.org/officeDocument/2006/relationships/hyperlink" Target="https://www.services.bis.gov.in/php/BIS_2.0/StandardsFormulationV2/Upload3.php?ID=WlFJV1lYQUVIR3U4amdKNkRUTWJwZz09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97C2BA97-E65B-3A34-F16B-00CEE7C821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>
                <a:solidFill>
                  <a:schemeClr val="accent2">
                    <a:lumMod val="50000"/>
                  </a:schemeClr>
                </a:solidFill>
                <a:latin typeface="+mn-lt"/>
              </a:rPr>
              <a:t>Technical committees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MTD 10 – Precious Metals Sectional Committee</a:t>
            </a:r>
          </a:p>
          <a:p>
            <a:r>
              <a:rPr lang="en-US" dirty="0" smtClean="0"/>
              <a:t>2. MTD 14 – Foundry and Steel Castings Sectional Committee</a:t>
            </a:r>
          </a:p>
          <a:p>
            <a:r>
              <a:rPr lang="en-US" dirty="0" smtClean="0"/>
              <a:t>3. MTD 21 – Non-Destructive Testing Sectional Committee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7097105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444771"/>
          </a:xfrm>
        </p:spPr>
        <p:txBody>
          <a:bodyPr>
            <a:normAutofit fontScale="90000"/>
          </a:bodyPr>
          <a:lstStyle/>
          <a:p>
            <a:r>
              <a:rPr lang="en-IN" b="1" dirty="0">
                <a:solidFill>
                  <a:schemeClr val="accent6">
                    <a:lumMod val="75000"/>
                  </a:schemeClr>
                </a:solidFill>
              </a:rPr>
              <a:t>List of panels and nominated expert under MTD </a:t>
            </a:r>
            <a:r>
              <a:rPr lang="en-IN" b="1" dirty="0" smtClean="0">
                <a:solidFill>
                  <a:schemeClr val="accent6">
                    <a:lumMod val="75000"/>
                  </a:schemeClr>
                </a:solidFill>
              </a:rPr>
              <a:t>10</a:t>
            </a:r>
            <a:endParaRPr lang="en-IN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838199" y="1767839"/>
          <a:ext cx="10630991" cy="27170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84552"/>
                <a:gridCol w="989241"/>
                <a:gridCol w="1794248"/>
                <a:gridCol w="3056709"/>
                <a:gridCol w="1776548"/>
                <a:gridCol w="2429693"/>
              </a:tblGrid>
              <a:tr h="8151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Sl</a:t>
                      </a:r>
                      <a:r>
                        <a:rPr lang="en-US" sz="1400" dirty="0">
                          <a:effectLst/>
                        </a:rPr>
                        <a:t> No.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Name of Panel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Scope of Panel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Composition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Corresponding ISO Committee/ Sub committee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Nominated Expert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190195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1</a:t>
                      </a:r>
                      <a:endParaRPr lang="en-IN" sz="14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Panel </a:t>
                      </a:r>
                      <a:r>
                        <a:rPr lang="en-US" sz="1400" dirty="0" smtClean="0">
                          <a:effectLst/>
                        </a:rPr>
                        <a:t>-3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Gold-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</a:rPr>
                        <a:t>IS 1417/ IS 1418</a:t>
                      </a:r>
                      <a:endParaRPr lang="en-IN" sz="14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342900" indent="-342900" algn="just">
                        <a:buAutoNum type="arabicPeriod"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Samir D. Joshi, IDI 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Anil C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Kansara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AGRM</a:t>
                      </a: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James Jose</a:t>
                      </a:r>
                      <a:r>
                        <a:rPr lang="en-US" sz="1400" dirty="0" smtClean="0">
                          <a:effectLst/>
                        </a:rPr>
                        <a:t>, CGR </a:t>
                      </a:r>
                      <a:r>
                        <a:rPr lang="en-US" sz="1400" dirty="0" err="1" smtClean="0">
                          <a:effectLst/>
                        </a:rPr>
                        <a:t>Metalloys</a:t>
                      </a:r>
                      <a:endParaRPr lang="en-US" sz="1400" dirty="0" smtClean="0">
                        <a:effectLst/>
                      </a:endParaRP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sv-SE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Ravindra Gunderao Jadhav, IGM</a:t>
                      </a: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Harshad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Ajmera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IAHC</a:t>
                      </a:r>
                    </a:p>
                    <a:p>
                      <a:pPr marL="228600" indent="-228600" algn="just">
                        <a:buAutoNum type="arabicPeriod"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Pankaj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Deshmukh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MMTC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400" dirty="0">
                          <a:effectLst/>
                        </a:rPr>
                        <a:t>ISO/ TC </a:t>
                      </a:r>
                      <a:r>
                        <a:rPr lang="en-US" sz="1400" dirty="0" smtClean="0">
                          <a:effectLst/>
                        </a:rPr>
                        <a:t>174 - </a:t>
                      </a:r>
                      <a:r>
                        <a:rPr lang="en-US" sz="1400" dirty="0" err="1" smtClean="0">
                          <a:effectLst/>
                        </a:rPr>
                        <a:t>Jewellery</a:t>
                      </a:r>
                      <a:r>
                        <a:rPr lang="en-US" sz="1400" dirty="0" smtClean="0">
                          <a:effectLst/>
                        </a:rPr>
                        <a:t> and precious metals</a:t>
                      </a:r>
                      <a:endParaRPr lang="en-IN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US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Samir D. Joshi, IDI </a:t>
                      </a:r>
                      <a:r>
                        <a:rPr lang="en-US" sz="14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Surat</a:t>
                      </a:r>
                      <a:endParaRPr lang="en-US" sz="1400" b="1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342900" marR="0" indent="-34290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+mj-lt"/>
                        <a:buAutoNum type="arabicPeriod"/>
                        <a:tabLst/>
                        <a:defRPr/>
                      </a:pPr>
                      <a:r>
                        <a:rPr lang="en-IN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Shri </a:t>
                      </a:r>
                      <a:r>
                        <a:rPr lang="en-IN" sz="14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Pankaj</a:t>
                      </a:r>
                      <a:r>
                        <a:rPr lang="en-IN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1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Deshmukh</a:t>
                      </a:r>
                      <a:r>
                        <a:rPr lang="en-IN" sz="1400" b="1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MMTC</a:t>
                      </a:r>
                      <a:endParaRPr lang="en-IN" sz="1400" b="1" dirty="0" smtClean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/>
                      <a:endParaRPr lang="en-IN" sz="14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074569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="" xmlns:a16="http://schemas.microsoft.com/office/drawing/2014/main" id="{4FB1D3AA-8ED6-2E39-9EA2-94F24DA7BE4F}"/>
              </a:ext>
            </a:extLst>
          </p:cNvPr>
          <p:cNvSpPr txBox="1"/>
          <p:nvPr/>
        </p:nvSpPr>
        <p:spPr>
          <a:xfrm>
            <a:off x="2734491" y="265475"/>
            <a:ext cx="7167155" cy="4255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000" b="1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MTD 21 – Non Destructive Testing Sectional Committee </a:t>
            </a:r>
            <a:endParaRPr lang="en-US" sz="2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  <p:graphicFrame>
        <p:nvGraphicFramePr>
          <p:cNvPr id="3" name="Table 2">
            <a:extLst>
              <a:ext uri="{FF2B5EF4-FFF2-40B4-BE49-F238E27FC236}">
                <a16:creationId xmlns="" xmlns:a16="http://schemas.microsoft.com/office/drawing/2014/main" id="{59A1577B-4A79-2270-D3FD-EE4B1C144FB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272381"/>
              </p:ext>
            </p:extLst>
          </p:nvPr>
        </p:nvGraphicFramePr>
        <p:xfrm>
          <a:off x="574766" y="975360"/>
          <a:ext cx="10641873" cy="508289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547291">
                  <a:extLst>
                    <a:ext uri="{9D8B030D-6E8A-4147-A177-3AD203B41FA5}">
                      <a16:colId xmlns="" xmlns:a16="http://schemas.microsoft.com/office/drawing/2014/main" val="2575205799"/>
                    </a:ext>
                  </a:extLst>
                </a:gridCol>
                <a:gridCol w="3547291">
                  <a:extLst>
                    <a:ext uri="{9D8B030D-6E8A-4147-A177-3AD203B41FA5}">
                      <a16:colId xmlns="" xmlns:a16="http://schemas.microsoft.com/office/drawing/2014/main" val="1403121323"/>
                    </a:ext>
                  </a:extLst>
                </a:gridCol>
                <a:gridCol w="3547291">
                  <a:extLst>
                    <a:ext uri="{9D8B030D-6E8A-4147-A177-3AD203B41FA5}">
                      <a16:colId xmlns="" xmlns:a16="http://schemas.microsoft.com/office/drawing/2014/main" val="204782528"/>
                    </a:ext>
                  </a:extLst>
                </a:gridCol>
              </a:tblGrid>
              <a:tr h="41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Already covered under standardization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Planned to be covered under Standardization this year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Future Space- Development under observation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4191707374"/>
                  </a:ext>
                </a:extLst>
              </a:tr>
              <a:tr h="413818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Liquid Dye penetration Testing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2560943877"/>
                  </a:ext>
                </a:extLst>
              </a:tr>
              <a:tr h="200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Magnetic Particle Inspection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518689812"/>
                  </a:ext>
                </a:extLst>
              </a:tr>
              <a:tr h="200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Ultrasonic Testing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>
                          <a:effectLst/>
                        </a:rPr>
                        <a:t> 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3374824040"/>
                  </a:ext>
                </a:extLst>
              </a:tr>
              <a:tr h="833819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Eddy Current Testing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342900" marR="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40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Eddy</a:t>
                      </a:r>
                      <a:r>
                        <a:rPr lang="en-US" sz="1400" baseline="0" dirty="0" smtClean="0">
                          <a:effectLst/>
                          <a:latin typeface="+mn-lt"/>
                          <a:ea typeface="+mn-ea"/>
                          <a:cs typeface="+mn-cs"/>
                        </a:rPr>
                        <a:t> current testing of steel wires for detection of surface imperfection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3741924022"/>
                  </a:ext>
                </a:extLst>
              </a:tr>
              <a:tr h="187234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Radiographic Testing</a:t>
                      </a:r>
                      <a:endParaRPr lang="en-US" sz="1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1. Micro focal radiography for industrial components - recommended practices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 </a:t>
                      </a:r>
                    </a:p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2.  </a:t>
                      </a:r>
                      <a:r>
                        <a:rPr lang="en-US" sz="1400" dirty="0" err="1">
                          <a:effectLst/>
                        </a:rPr>
                        <a:t>Gammatographic</a:t>
                      </a:r>
                      <a:r>
                        <a:rPr lang="en-US" sz="1400" dirty="0">
                          <a:effectLst/>
                        </a:rPr>
                        <a:t> Evaluation of Various Shielding Structures (Already presented in ISO as NWIP. </a:t>
                      </a:r>
                      <a:r>
                        <a:rPr lang="en-US" sz="1400" dirty="0" smtClean="0">
                          <a:effectLst/>
                        </a:rPr>
                        <a:t>Current</a:t>
                      </a:r>
                      <a:r>
                        <a:rPr lang="en-US" sz="1400" baseline="0" dirty="0" smtClean="0">
                          <a:effectLst/>
                        </a:rPr>
                        <a:t> Status- NWIP will now be balloted by ISO.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2656355521"/>
                  </a:ext>
                </a:extLst>
              </a:tr>
              <a:tr h="200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Leak Testing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1906830311"/>
                  </a:ext>
                </a:extLst>
              </a:tr>
              <a:tr h="200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Personnel Qualification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280093041"/>
                  </a:ext>
                </a:extLst>
              </a:tr>
              <a:tr h="200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err="1">
                          <a:effectLst/>
                        </a:rPr>
                        <a:t>Thermographic</a:t>
                      </a:r>
                      <a:r>
                        <a:rPr lang="en-US" sz="1400" dirty="0">
                          <a:effectLst/>
                        </a:rPr>
                        <a:t> Testing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u="none" strike="noStrike" dirty="0">
                          <a:effectLst/>
                        </a:rPr>
                        <a:t> 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extLst>
                  <a:ext uri="{0D108BD9-81ED-4DB2-BD59-A6C34878D82A}">
                    <a16:rowId xmlns="" xmlns:a16="http://schemas.microsoft.com/office/drawing/2014/main" val="2576572667"/>
                  </a:ext>
                </a:extLst>
              </a:tr>
              <a:tr h="200667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Mangal" panose="02040503050203030202" pitchFamily="18" charset="0"/>
                        </a:rPr>
                        <a:t>Acoustic emission testing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57979" marR="57979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26775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NWIP proposed by India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NWIP Proposed by India in ISO - </a:t>
            </a:r>
            <a:r>
              <a:rPr lang="en-US" dirty="0" err="1"/>
              <a:t>Gammatographic</a:t>
            </a:r>
            <a:r>
              <a:rPr lang="en-US" dirty="0"/>
              <a:t> Evaluation of Various Shielding </a:t>
            </a:r>
            <a:r>
              <a:rPr lang="en-US" dirty="0" smtClean="0"/>
              <a:t>Structures.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      - Designated Expert – Dr. </a:t>
            </a:r>
            <a:r>
              <a:rPr lang="en-US" dirty="0" err="1" smtClean="0"/>
              <a:t>Menaka</a:t>
            </a:r>
            <a:r>
              <a:rPr lang="en-US" dirty="0" smtClean="0"/>
              <a:t> M, IGCAR, </a:t>
            </a:r>
            <a:r>
              <a:rPr lang="en-US" dirty="0" err="1" smtClean="0"/>
              <a:t>Kalpakkam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Current </a:t>
            </a:r>
            <a:r>
              <a:rPr lang="en-US" dirty="0"/>
              <a:t>Status- NWIP </a:t>
            </a:r>
            <a:r>
              <a:rPr lang="en-US" dirty="0" smtClean="0"/>
              <a:t>will </a:t>
            </a:r>
            <a:r>
              <a:rPr lang="en-US" dirty="0"/>
              <a:t>now be balloted by ISO.</a:t>
            </a:r>
            <a:endParaRPr lang="en-US" dirty="0"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2765977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dirty="0" smtClean="0">
                <a:solidFill>
                  <a:srgbClr val="C00000"/>
                </a:solidFill>
              </a:rPr>
              <a:t>NP Ballot- Designated </a:t>
            </a:r>
            <a:r>
              <a:rPr lang="en-US" b="1" dirty="0">
                <a:solidFill>
                  <a:srgbClr val="C00000"/>
                </a:solidFill>
              </a:rPr>
              <a:t>E</a:t>
            </a:r>
            <a:r>
              <a:rPr lang="en-US" b="1" dirty="0" smtClean="0">
                <a:solidFill>
                  <a:srgbClr val="C00000"/>
                </a:solidFill>
              </a:rPr>
              <a:t>xpert from India</a:t>
            </a:r>
            <a:endParaRPr lang="en-IN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0718371"/>
              </p:ext>
            </p:extLst>
          </p:nvPr>
        </p:nvGraphicFramePr>
        <p:xfrm>
          <a:off x="838200" y="1825625"/>
          <a:ext cx="9655629" cy="4424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72886"/>
                <a:gridCol w="1393371"/>
                <a:gridCol w="2037806"/>
                <a:gridCol w="3283131"/>
                <a:gridCol w="216843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err="1" smtClean="0"/>
                        <a:t>Sl</a:t>
                      </a:r>
                      <a:r>
                        <a:rPr lang="en-US" dirty="0" smtClean="0"/>
                        <a:t> No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Committee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Ballot Number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Subject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Designated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Expert</a:t>
                      </a:r>
                      <a:endParaRPr lang="en-IN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1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ISO/TC 135/SC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ISO/NP 22527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Non-destructive testing --Visual Testing With Industrial Endoscope--Part 1:Method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Kalesh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A.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Nerukar</a:t>
                      </a:r>
                      <a:endParaRPr lang="en-IN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2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ISO/TC 135/SC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ISO/NP 22530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Non-destructive Testing--Visual Testing With Industrial Endoscope--Part 2: Atlas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Mr.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Kalesh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A.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Nerukar</a:t>
                      </a:r>
                      <a:endParaRPr lang="en-IN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en-IN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3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ISO/TC 135/SC 8</a:t>
                      </a:r>
                    </a:p>
                    <a:p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ISO/NP 25335</a:t>
                      </a:r>
                      <a:endParaRPr lang="en-IN" sz="1400" b="0" i="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Non-destructive testing --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Thermographic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testing --Mechanical and electrical equipment 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Dr.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Shwetang</a:t>
                      </a: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N. Pandya</a:t>
                      </a:r>
                      <a:endParaRPr lang="en-IN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4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ISO/TC 174 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Jewellery</a:t>
                      </a: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and precious metals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 760 Call for new ISO/TC 174/WG 1 </a:t>
                      </a:r>
                      <a:r>
                        <a:rPr lang="en-US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Convenor</a:t>
                      </a:r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Nominations for the position as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Convenor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of ISO/TC 174/WG 1 "Methods for determining fineness".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Anil C </a:t>
                      </a:r>
                      <a:r>
                        <a:rPr lang="en-IN" sz="14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Kansara</a:t>
                      </a:r>
                      <a:endParaRPr lang="en-IN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5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ISO/TC 135/SC 5</a:t>
                      </a:r>
                    </a:p>
                    <a:p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ISO/NP 32543-4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Non-destructive testing — Characteristics of focal spots in industrial X-ray systems for use in non-destructive testing — Part 4: Measurement of the effective focal spot size of micro- and </a:t>
                      </a:r>
                      <a:r>
                        <a:rPr lang="en-US" sz="1200" b="0" i="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nanofocus</a:t>
                      </a: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X-ray tubes with spot sizes &lt; 100 µm</a:t>
                      </a:r>
                      <a:endParaRPr lang="en-US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Shri </a:t>
                      </a:r>
                      <a:r>
                        <a:rPr lang="en-IN" sz="1400" dirty="0" err="1" smtClean="0"/>
                        <a:t>Shyamsunder</a:t>
                      </a:r>
                      <a:r>
                        <a:rPr lang="en-IN" sz="1400" dirty="0" smtClean="0"/>
                        <a:t> Reddy A</a:t>
                      </a:r>
                      <a:endParaRPr lang="en-IN" sz="1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6</a:t>
                      </a:r>
                      <a:endParaRPr lang="en-IN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ISO/TC 135/SC 5</a:t>
                      </a:r>
                    </a:p>
                    <a:p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ISO/NP 32543-5</a:t>
                      </a:r>
                      <a:endParaRPr lang="en-US" sz="14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Non-destructive testing — Characteristics of focal spots in industrial X-ray systems for use in non-destructive testing — Part 5: Focal spot reconstruction technique</a:t>
                      </a:r>
                      <a:endParaRPr lang="en-US" sz="1200" b="0" i="0" kern="1200" dirty="0" smtClean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Shri </a:t>
                      </a:r>
                      <a:r>
                        <a:rPr lang="en-IN" sz="1400" dirty="0" err="1" smtClean="0"/>
                        <a:t>Shyamsunder</a:t>
                      </a:r>
                      <a:r>
                        <a:rPr lang="en-IN" sz="1400" dirty="0" smtClean="0"/>
                        <a:t> Reddy A</a:t>
                      </a:r>
                      <a:endParaRPr lang="en-IN" sz="1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114066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106624"/>
          </a:xfrm>
        </p:spPr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Level of Approach to find designated expert</a:t>
            </a:r>
            <a:endParaRPr lang="en-IN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 TC Members having expertise in the field</a:t>
            </a:r>
          </a:p>
          <a:p>
            <a:r>
              <a:rPr lang="en-US" dirty="0" smtClean="0"/>
              <a:t>2. </a:t>
            </a:r>
            <a:r>
              <a:rPr lang="en-US" dirty="0" err="1" smtClean="0"/>
              <a:t>MoU</a:t>
            </a:r>
            <a:r>
              <a:rPr lang="en-US" dirty="0" smtClean="0"/>
              <a:t> </a:t>
            </a:r>
            <a:r>
              <a:rPr lang="en-US" dirty="0" err="1" smtClean="0"/>
              <a:t>Parteners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3. Through Linked In</a:t>
            </a:r>
          </a:p>
          <a:p>
            <a:r>
              <a:rPr lang="en-US" dirty="0" smtClean="0"/>
              <a:t>4. Press Media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70300936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43" y="164829"/>
            <a:ext cx="10515600" cy="314144"/>
          </a:xfrm>
        </p:spPr>
        <p:txBody>
          <a:bodyPr>
            <a:noAutofit/>
          </a:bodyPr>
          <a:lstStyle/>
          <a:p>
            <a:pPr algn="ctr"/>
            <a:r>
              <a:rPr lang="en-IN" sz="2800" b="1" dirty="0" smtClean="0">
                <a:solidFill>
                  <a:schemeClr val="accent6">
                    <a:lumMod val="75000"/>
                  </a:schemeClr>
                </a:solidFill>
              </a:rPr>
              <a:t>List of panels and nominated expert under MTD 21</a:t>
            </a:r>
            <a:endParaRPr lang="en-IN" sz="28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244985"/>
              </p:ext>
            </p:extLst>
          </p:nvPr>
        </p:nvGraphicFramePr>
        <p:xfrm>
          <a:off x="400594" y="627016"/>
          <a:ext cx="11608527" cy="590688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2634"/>
                <a:gridCol w="1087657"/>
                <a:gridCol w="2214227"/>
                <a:gridCol w="3276634"/>
                <a:gridCol w="1961775"/>
                <a:gridCol w="2505600"/>
              </a:tblGrid>
              <a:tr h="36433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 err="1">
                          <a:effectLst/>
                        </a:rPr>
                        <a:t>Sl</a:t>
                      </a:r>
                      <a:r>
                        <a:rPr lang="en-US" sz="1200" dirty="0">
                          <a:effectLst/>
                        </a:rPr>
                        <a:t> No.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Name of Panel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Scope of Panel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Composition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Corresponding ISO Committee/ Sub committee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Nominated Expert</a:t>
                      </a:r>
                      <a:endParaRPr lang="en-IN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  <a:tr h="73042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1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Panel -2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Surface Method including Visual testing, Liquid penetrant Testing and Magnetic particle Testing(SC2)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dirty="0">
                          <a:effectLst/>
                        </a:rPr>
                        <a:t>1. Shri </a:t>
                      </a:r>
                      <a:r>
                        <a:rPr lang="en-US" sz="1100" dirty="0" err="1">
                          <a:effectLst/>
                        </a:rPr>
                        <a:t>Kalesh</a:t>
                      </a:r>
                      <a:r>
                        <a:rPr lang="en-US" sz="1100" dirty="0">
                          <a:effectLst/>
                        </a:rPr>
                        <a:t> A. </a:t>
                      </a:r>
                      <a:r>
                        <a:rPr lang="en-US" sz="1100" dirty="0" err="1">
                          <a:effectLst/>
                        </a:rPr>
                        <a:t>Nerukar</a:t>
                      </a:r>
                      <a:r>
                        <a:rPr lang="en-US" sz="1100" dirty="0">
                          <a:effectLst/>
                        </a:rPr>
                        <a:t> (Convener) of M/s Pradeep Metal Treatment Chemicals </a:t>
                      </a:r>
                      <a:r>
                        <a:rPr lang="en-US" sz="1100" dirty="0" err="1">
                          <a:effectLst/>
                        </a:rPr>
                        <a:t>Pvt</a:t>
                      </a:r>
                      <a:r>
                        <a:rPr lang="en-US" sz="1100" dirty="0">
                          <a:effectLst/>
                        </a:rPr>
                        <a:t> Ltd. Thane.</a:t>
                      </a:r>
                      <a:endParaRPr lang="en-IN" sz="1100" dirty="0">
                        <a:effectLst/>
                      </a:endParaRPr>
                    </a:p>
                    <a:p>
                      <a:pPr algn="just"/>
                      <a:r>
                        <a:rPr lang="en-US" sz="1100" dirty="0">
                          <a:effectLst/>
                        </a:rPr>
                        <a:t>2. Mr. </a:t>
                      </a:r>
                      <a:r>
                        <a:rPr lang="en-US" sz="1100" dirty="0" err="1">
                          <a:effectLst/>
                        </a:rPr>
                        <a:t>Rakesh</a:t>
                      </a:r>
                      <a:r>
                        <a:rPr lang="en-US" sz="1100" dirty="0">
                          <a:effectLst/>
                        </a:rPr>
                        <a:t> from BHEL, Hyderabad</a:t>
                      </a:r>
                      <a:endParaRPr lang="en-IN" sz="1100" dirty="0">
                        <a:effectLst/>
                      </a:endParaRPr>
                    </a:p>
                    <a:p>
                      <a:pPr algn="just"/>
                      <a:r>
                        <a:rPr lang="en-US" sz="1100" dirty="0">
                          <a:effectLst/>
                        </a:rPr>
                        <a:t>3. </a:t>
                      </a:r>
                      <a:r>
                        <a:rPr lang="en-US" sz="1100" dirty="0" err="1">
                          <a:effectLst/>
                        </a:rPr>
                        <a:t>Mr</a:t>
                      </a:r>
                      <a:r>
                        <a:rPr lang="en-US" sz="1100" dirty="0">
                          <a:effectLst/>
                        </a:rPr>
                        <a:t> Dinesh Gupta,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dirty="0">
                          <a:effectLst/>
                        </a:rPr>
                        <a:t>ISO/ TC 135/ SC 2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b="1" dirty="0">
                          <a:effectLst/>
                        </a:rPr>
                        <a:t>Shri </a:t>
                      </a:r>
                      <a:r>
                        <a:rPr lang="en-US" sz="1100" b="1" dirty="0" err="1">
                          <a:effectLst/>
                        </a:rPr>
                        <a:t>Kalesh</a:t>
                      </a:r>
                      <a:r>
                        <a:rPr lang="en-US" sz="1100" b="1" dirty="0">
                          <a:effectLst/>
                        </a:rPr>
                        <a:t> A. </a:t>
                      </a:r>
                      <a:r>
                        <a:rPr lang="en-US" sz="1100" b="1" dirty="0" err="1">
                          <a:effectLst/>
                        </a:rPr>
                        <a:t>Nerukar</a:t>
                      </a:r>
                      <a:endParaRPr lang="en-IN" sz="1100" b="1" dirty="0">
                        <a:effectLst/>
                      </a:endParaRPr>
                    </a:p>
                    <a:p>
                      <a:pPr algn="just"/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IN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  <a:tr h="667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2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Panel-3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</a:rPr>
                        <a:t>Ultrasonic Testing(SC3)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</a:rPr>
                        <a:t>Dr.P</a:t>
                      </a:r>
                      <a:r>
                        <a:rPr lang="en-US" sz="1100" dirty="0">
                          <a:effectLst/>
                        </a:rPr>
                        <a:t> P </a:t>
                      </a:r>
                      <a:r>
                        <a:rPr lang="en-US" sz="1100" dirty="0" err="1">
                          <a:effectLst/>
                        </a:rPr>
                        <a:t>Nanekar</a:t>
                      </a:r>
                      <a:r>
                        <a:rPr lang="en-US" sz="1100" dirty="0">
                          <a:effectLst/>
                        </a:rPr>
                        <a:t>, BARC, Mumbai (Convener);                      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G K Sharma, IGCAR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</a:t>
                      </a:r>
                      <a:r>
                        <a:rPr lang="en-US" sz="1100" dirty="0" err="1">
                          <a:effectLst/>
                        </a:rPr>
                        <a:t>Saratchandran</a:t>
                      </a:r>
                      <a:r>
                        <a:rPr lang="en-US" sz="1100" dirty="0">
                          <a:effectLst/>
                        </a:rPr>
                        <a:t>  of M/s VSSC, ISRO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P. K. </a:t>
                      </a:r>
                      <a:r>
                        <a:rPr lang="en-US" sz="1100" dirty="0" err="1">
                          <a:effectLst/>
                        </a:rPr>
                        <a:t>Dubey</a:t>
                      </a:r>
                      <a:r>
                        <a:rPr lang="en-US" sz="1100" dirty="0">
                          <a:effectLst/>
                        </a:rPr>
                        <a:t>, </a:t>
                      </a:r>
                      <a:r>
                        <a:rPr lang="en-US" sz="1100" dirty="0" smtClean="0">
                          <a:effectLst/>
                        </a:rPr>
                        <a:t>NPL</a:t>
                      </a:r>
                      <a:r>
                        <a:rPr lang="en-US" sz="1100" dirty="0">
                          <a:effectLst/>
                        </a:rPr>
                        <a:t> 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ISO/ TC 135/ SC 2</a:t>
                      </a:r>
                      <a:endParaRPr lang="en-IN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b="1" dirty="0" err="1">
                          <a:effectLst/>
                        </a:rPr>
                        <a:t>Dr.P</a:t>
                      </a:r>
                      <a:r>
                        <a:rPr lang="en-US" sz="1100" b="1" dirty="0">
                          <a:effectLst/>
                        </a:rPr>
                        <a:t> P </a:t>
                      </a:r>
                      <a:r>
                        <a:rPr lang="en-US" sz="1100" b="1" dirty="0" err="1">
                          <a:effectLst/>
                        </a:rPr>
                        <a:t>Nanekar</a:t>
                      </a:r>
                      <a:r>
                        <a:rPr lang="en-US" sz="1100" b="1" dirty="0">
                          <a:effectLst/>
                        </a:rPr>
                        <a:t>, BARC, Mumbai </a:t>
                      </a:r>
                      <a:endParaRPr lang="en-IN" sz="1100" b="1" dirty="0">
                        <a:effectLst/>
                      </a:endParaRPr>
                    </a:p>
                    <a:p>
                      <a:pPr marL="381000" algn="just"/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IN" sz="1100" b="1" dirty="0">
                        <a:effectLst/>
                      </a:endParaRPr>
                    </a:p>
                    <a:p>
                      <a:pPr marL="381000" algn="just"/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IN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  <a:tr h="10019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3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Panel-4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Eddy Current Testing(SC4)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</a:t>
                      </a:r>
                      <a:r>
                        <a:rPr lang="en-US" sz="1100" dirty="0" err="1">
                          <a:effectLst/>
                        </a:rPr>
                        <a:t>Arbind</a:t>
                      </a:r>
                      <a:r>
                        <a:rPr lang="en-US" sz="1100" dirty="0">
                          <a:effectLst/>
                        </a:rPr>
                        <a:t> Kumar, Mumbai (Convener)                  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</a:rPr>
                        <a:t>Dr</a:t>
                      </a:r>
                      <a:r>
                        <a:rPr lang="en-US" sz="1100" dirty="0">
                          <a:effectLst/>
                        </a:rPr>
                        <a:t> S.T </a:t>
                      </a:r>
                      <a:r>
                        <a:rPr lang="en-US" sz="1100" dirty="0" err="1">
                          <a:effectLst/>
                        </a:rPr>
                        <a:t>Arasu</a:t>
                      </a:r>
                      <a:r>
                        <a:rPr lang="en-US" sz="1100" dirty="0">
                          <a:effectLst/>
                        </a:rPr>
                        <a:t>, IGCAR; 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Shri Bharat </a:t>
                      </a:r>
                      <a:r>
                        <a:rPr lang="en-US" sz="1100" dirty="0" err="1">
                          <a:effectLst/>
                        </a:rPr>
                        <a:t>Biradar</a:t>
                      </a:r>
                      <a:r>
                        <a:rPr lang="en-US" sz="1100" dirty="0">
                          <a:effectLst/>
                        </a:rPr>
                        <a:t> of M/s </a:t>
                      </a:r>
                      <a:r>
                        <a:rPr lang="en-US" sz="1100" dirty="0" err="1">
                          <a:effectLst/>
                        </a:rPr>
                        <a:t>Technofour</a:t>
                      </a:r>
                      <a:r>
                        <a:rPr lang="en-US" sz="1100" dirty="0">
                          <a:effectLst/>
                        </a:rPr>
                        <a:t> ,  Pune, Maharashtra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Mr. R. H. </a:t>
                      </a:r>
                      <a:r>
                        <a:rPr lang="en-US" sz="1100" dirty="0" err="1">
                          <a:effectLst/>
                        </a:rPr>
                        <a:t>Vagasiya</a:t>
                      </a:r>
                      <a:r>
                        <a:rPr lang="en-US" sz="1100" dirty="0">
                          <a:effectLst/>
                        </a:rPr>
                        <a:t>, Retired from NPCIL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Mrs. </a:t>
                      </a:r>
                      <a:r>
                        <a:rPr lang="en-US" sz="1100" dirty="0" err="1">
                          <a:effectLst/>
                        </a:rPr>
                        <a:t>Navita</a:t>
                      </a:r>
                      <a:r>
                        <a:rPr lang="en-US" sz="1100" dirty="0">
                          <a:effectLst/>
                        </a:rPr>
                        <a:t> Gupta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dirty="0">
                          <a:effectLst/>
                        </a:rPr>
                        <a:t>ISO/ TC 135/ SC 2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r>
                        <a:rPr lang="en-US" sz="1100" b="1" dirty="0" smtClean="0">
                          <a:effectLst/>
                        </a:rPr>
                        <a:t> </a:t>
                      </a:r>
                      <a:r>
                        <a:rPr lang="en-US" sz="1100" b="1" dirty="0">
                          <a:effectLst/>
                        </a:rPr>
                        <a:t>Shri Bharat </a:t>
                      </a:r>
                      <a:r>
                        <a:rPr lang="en-US" sz="1100" b="1" dirty="0" err="1">
                          <a:effectLst/>
                        </a:rPr>
                        <a:t>Biradar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endParaRPr lang="en-IN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  <a:tr h="667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4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Panel-5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Radiographic Testing (SC5)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M </a:t>
                      </a:r>
                      <a:r>
                        <a:rPr lang="en-US" sz="1100" dirty="0" err="1">
                          <a:effectLst/>
                        </a:rPr>
                        <a:t>Arumugam,VSSC</a:t>
                      </a:r>
                      <a:r>
                        <a:rPr lang="en-US" sz="1100" dirty="0">
                          <a:effectLst/>
                        </a:rPr>
                        <a:t>, ISRO (Convener) ;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M </a:t>
                      </a:r>
                      <a:r>
                        <a:rPr lang="en-US" sz="1100" dirty="0" err="1">
                          <a:effectLst/>
                        </a:rPr>
                        <a:t>Menaka</a:t>
                      </a:r>
                      <a:r>
                        <a:rPr lang="en-US" sz="1100" dirty="0">
                          <a:effectLst/>
                        </a:rPr>
                        <a:t>, IGCAR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Shri </a:t>
                      </a:r>
                      <a:r>
                        <a:rPr lang="en-US" sz="1100" dirty="0" err="1">
                          <a:effectLst/>
                        </a:rPr>
                        <a:t>M.V.Kuupuswamy</a:t>
                      </a:r>
                      <a:r>
                        <a:rPr lang="en-US" sz="1100" dirty="0">
                          <a:effectLst/>
                        </a:rPr>
                        <a:t>, IGCAR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Shri </a:t>
                      </a:r>
                      <a:r>
                        <a:rPr lang="en-US" sz="1100" dirty="0" err="1">
                          <a:effectLst/>
                        </a:rPr>
                        <a:t>Deepesh</a:t>
                      </a:r>
                      <a:r>
                        <a:rPr lang="en-US" sz="1100" dirty="0">
                          <a:effectLst/>
                        </a:rPr>
                        <a:t>, BHEL  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dirty="0">
                          <a:effectLst/>
                        </a:rPr>
                        <a:t>ISO/ TC 135/ SC 2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b="1" dirty="0">
                          <a:effectLst/>
                        </a:rPr>
                        <a:t>Dr. M </a:t>
                      </a:r>
                      <a:r>
                        <a:rPr lang="en-US" sz="1100" b="1" dirty="0" err="1">
                          <a:effectLst/>
                        </a:rPr>
                        <a:t>Menaka</a:t>
                      </a:r>
                      <a:r>
                        <a:rPr lang="en-US" sz="1100" b="1" dirty="0">
                          <a:effectLst/>
                        </a:rPr>
                        <a:t>, IGCAR</a:t>
                      </a:r>
                      <a:endParaRPr lang="en-IN" sz="1100" b="1" dirty="0">
                        <a:effectLst/>
                      </a:endParaRPr>
                    </a:p>
                    <a:p>
                      <a:pPr marL="381000" algn="just"/>
                      <a:r>
                        <a:rPr lang="en-US" sz="1100" b="1" dirty="0">
                          <a:effectLst/>
                        </a:rPr>
                        <a:t> </a:t>
                      </a:r>
                      <a:endParaRPr lang="en-IN" sz="1100" b="1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  <a:tr h="61970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5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Panel-6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Leak Testing (SC6)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marL="228600" lvl="0" indent="-228600" algn="l">
                        <a:lnSpc>
                          <a:spcPct val="107000"/>
                        </a:lnSpc>
                        <a:spcAft>
                          <a:spcPts val="80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</a:t>
                      </a:r>
                      <a:r>
                        <a:rPr lang="en-US" sz="1100" dirty="0" err="1">
                          <a:effectLst/>
                        </a:rPr>
                        <a:t>Vivek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Nagesh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Yelgaonkar</a:t>
                      </a:r>
                      <a:r>
                        <a:rPr lang="en-US" sz="1100" dirty="0">
                          <a:effectLst/>
                        </a:rPr>
                        <a:t> (</a:t>
                      </a:r>
                      <a:r>
                        <a:rPr lang="en-US" sz="1100" dirty="0" smtClean="0">
                          <a:effectLst/>
                        </a:rPr>
                        <a:t>Convener)</a:t>
                      </a:r>
                      <a:endParaRPr lang="en-IN" sz="1100" dirty="0" smtClean="0">
                        <a:effectLst/>
                      </a:endParaRPr>
                    </a:p>
                    <a:p>
                      <a:pPr marL="228600" lvl="0" indent="-228600" algn="l"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effectLst/>
                        </a:rPr>
                        <a:t>Shri </a:t>
                      </a:r>
                      <a:r>
                        <a:rPr lang="en-US" sz="1100" dirty="0" err="1" smtClean="0">
                          <a:effectLst/>
                        </a:rPr>
                        <a:t>N.Raghu</a:t>
                      </a:r>
                      <a:r>
                        <a:rPr lang="en-US" sz="1100" dirty="0" smtClean="0">
                          <a:effectLst/>
                        </a:rPr>
                        <a:t> in personal capacity</a:t>
                      </a:r>
                      <a:endParaRPr lang="en-IN" sz="1100" dirty="0" smtClean="0">
                        <a:effectLst/>
                      </a:endParaRPr>
                    </a:p>
                    <a:p>
                      <a:pPr marL="228600" lvl="0" indent="-228600" algn="l">
                        <a:buFont typeface="+mj-lt"/>
                        <a:buAutoNum type="arabicPeriod"/>
                      </a:pPr>
                      <a:r>
                        <a:rPr lang="en-US" sz="1100" dirty="0" smtClean="0">
                          <a:effectLst/>
                        </a:rPr>
                        <a:t>Mr</a:t>
                      </a:r>
                      <a:r>
                        <a:rPr lang="en-US" sz="1100" dirty="0">
                          <a:effectLst/>
                        </a:rPr>
                        <a:t>. </a:t>
                      </a:r>
                      <a:r>
                        <a:rPr lang="en-US" sz="1100" dirty="0" err="1">
                          <a:effectLst/>
                        </a:rPr>
                        <a:t>Venkatramani</a:t>
                      </a:r>
                      <a:r>
                        <a:rPr lang="en-US" sz="1100" dirty="0">
                          <a:effectLst/>
                        </a:rPr>
                        <a:t>, Ex IPR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dirty="0">
                          <a:effectLst/>
                        </a:rPr>
                        <a:t>ISO/ TC 135/ SC 2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Dr. </a:t>
                      </a:r>
                      <a:r>
                        <a:rPr lang="en-US" sz="1100" b="1" dirty="0" err="1">
                          <a:effectLst/>
                        </a:rPr>
                        <a:t>Vivek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r>
                        <a:rPr lang="en-US" sz="1100" b="1" dirty="0" err="1">
                          <a:effectLst/>
                        </a:rPr>
                        <a:t>Nagesh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r>
                        <a:rPr lang="en-US" sz="1100" b="1" dirty="0" err="1">
                          <a:effectLst/>
                        </a:rPr>
                        <a:t>Yelgaonkar</a:t>
                      </a:r>
                      <a:r>
                        <a:rPr lang="en-US" sz="1100" b="1" dirty="0">
                          <a:effectLst/>
                        </a:rPr>
                        <a:t> </a:t>
                      </a:r>
                      <a:endParaRPr lang="en-IN" sz="1100" b="1" dirty="0">
                        <a:effectLst/>
                      </a:endParaRPr>
                    </a:p>
                    <a:p>
                      <a:pPr marL="228600" indent="-457835" algn="just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 </a:t>
                      </a:r>
                      <a:endParaRPr lang="en-IN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  <a:tr h="667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6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Panel-7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Personnel Qualification (SC7)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P </a:t>
                      </a:r>
                      <a:r>
                        <a:rPr lang="en-US" sz="1100" dirty="0" err="1">
                          <a:effectLst/>
                        </a:rPr>
                        <a:t>PNanekar</a:t>
                      </a:r>
                      <a:r>
                        <a:rPr lang="en-US" sz="1100" dirty="0">
                          <a:effectLst/>
                        </a:rPr>
                        <a:t> , BARC (Convener)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 err="1">
                          <a:effectLst/>
                        </a:rPr>
                        <a:t>Ms</a:t>
                      </a:r>
                      <a:r>
                        <a:rPr lang="en-US" sz="1100" dirty="0">
                          <a:effectLst/>
                        </a:rPr>
                        <a:t> </a:t>
                      </a:r>
                      <a:r>
                        <a:rPr lang="en-US" sz="1100" dirty="0" err="1">
                          <a:effectLst/>
                        </a:rPr>
                        <a:t>Navita</a:t>
                      </a:r>
                      <a:r>
                        <a:rPr lang="en-US" sz="1100" dirty="0">
                          <a:effectLst/>
                        </a:rPr>
                        <a:t> Gupta, </a:t>
                      </a:r>
                      <a:r>
                        <a:rPr lang="en-US" sz="1100" dirty="0" err="1">
                          <a:effectLst/>
                        </a:rPr>
                        <a:t>Satyakiran</a:t>
                      </a:r>
                      <a:r>
                        <a:rPr lang="en-US" sz="1100" dirty="0">
                          <a:effectLst/>
                        </a:rPr>
                        <a:t> School of NDT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Dr. M T </a:t>
                      </a:r>
                      <a:r>
                        <a:rPr lang="en-US" sz="1100" dirty="0" err="1">
                          <a:effectLst/>
                        </a:rPr>
                        <a:t>Shyamsundar</a:t>
                      </a:r>
                      <a:r>
                        <a:rPr lang="en-US" sz="1100" dirty="0">
                          <a:effectLst/>
                        </a:rPr>
                        <a:t>, VP, ISNT</a:t>
                      </a:r>
                      <a:endParaRPr lang="en-IN" sz="1100" dirty="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 dirty="0">
                          <a:effectLst/>
                        </a:rPr>
                        <a:t>Shri Amit </a:t>
                      </a:r>
                      <a:r>
                        <a:rPr lang="en-US" sz="1100" dirty="0" err="1">
                          <a:effectLst/>
                        </a:rPr>
                        <a:t>Sen</a:t>
                      </a:r>
                      <a:r>
                        <a:rPr lang="en-US" sz="1100" dirty="0">
                          <a:effectLst/>
                        </a:rPr>
                        <a:t> of M/s AERB, Mumbai</a:t>
                      </a:r>
                      <a:endParaRPr lang="en-IN" sz="11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 dirty="0">
                          <a:effectLst/>
                        </a:rPr>
                        <a:t>ISO/ TC 135/ SC 2</a:t>
                      </a:r>
                      <a:endParaRPr lang="en-IN" sz="1100" dirty="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r>
                        <a:rPr lang="en-US" sz="1100" b="1" dirty="0" err="1" smtClean="0">
                          <a:effectLst/>
                        </a:rPr>
                        <a:t>Ms</a:t>
                      </a:r>
                      <a:r>
                        <a:rPr lang="en-US" sz="1100" b="1" dirty="0" smtClean="0">
                          <a:effectLst/>
                        </a:rPr>
                        <a:t> </a:t>
                      </a:r>
                      <a:r>
                        <a:rPr lang="en-US" sz="1100" b="1" dirty="0" err="1">
                          <a:effectLst/>
                        </a:rPr>
                        <a:t>Navita</a:t>
                      </a:r>
                      <a:r>
                        <a:rPr lang="en-US" sz="1100" b="1" dirty="0">
                          <a:effectLst/>
                        </a:rPr>
                        <a:t> Gupta</a:t>
                      </a:r>
                      <a:endParaRPr lang="en-IN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  <a:tr h="66795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7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Panel -8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Thermographic testing (SC8)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marL="342900" lvl="0" indent="-342900" algn="just"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Dr. M Menaka, IGCAR (Convener)</a:t>
                      </a:r>
                      <a:endParaRPr lang="en-IN" sz="11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Dr Ravi Babu,  IIT Delhi</a:t>
                      </a:r>
                      <a:endParaRPr lang="en-IN" sz="11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Shwetang N Pandya, IPR</a:t>
                      </a:r>
                      <a:endParaRPr lang="en-IN" sz="1100">
                        <a:effectLst/>
                      </a:endParaRPr>
                    </a:p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Mr. Dinesh Gupta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ISO/ TC 135/ SC 2</a:t>
                      </a:r>
                      <a:endParaRPr lang="en-IN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1" dirty="0" err="1">
                          <a:effectLst/>
                        </a:rPr>
                        <a:t>Shwetang</a:t>
                      </a:r>
                      <a:r>
                        <a:rPr lang="en-US" sz="1100" b="1" dirty="0">
                          <a:effectLst/>
                        </a:rPr>
                        <a:t> N Pandya</a:t>
                      </a:r>
                      <a:endParaRPr lang="en-IN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  <a:tr h="50096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8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Panel-9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100">
                          <a:effectLst/>
                        </a:rPr>
                        <a:t>Acoustic emission testing (SC9)</a:t>
                      </a:r>
                      <a:endParaRPr lang="en-IN" sz="11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Dr. C K Mukhopadhyay in Personal Capacity, Ex-IGCAR (Convener)-</a:t>
                      </a:r>
                      <a:endParaRPr lang="en-IN" sz="1100">
                        <a:effectLst/>
                      </a:endParaRPr>
                    </a:p>
                    <a:p>
                      <a:pPr marL="342900" lvl="0" indent="-342900">
                        <a:buFont typeface="+mj-lt"/>
                        <a:buAutoNum type="arabicPeriod"/>
                      </a:pPr>
                      <a:r>
                        <a:rPr lang="en-US" sz="1100">
                          <a:effectLst/>
                        </a:rPr>
                        <a:t>Dr ravibabu – for itmmec CENTRE IIT DELHI -</a:t>
                      </a:r>
                      <a:endParaRPr lang="en-IN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100">
                          <a:effectLst/>
                        </a:rPr>
                        <a:t>ISO/ TC 135/ SC 2</a:t>
                      </a:r>
                      <a:endParaRPr lang="en-IN" sz="1100">
                        <a:effectLst/>
                        <a:latin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100" b="1" dirty="0">
                          <a:effectLst/>
                        </a:rPr>
                        <a:t>Dr. C K </a:t>
                      </a:r>
                      <a:r>
                        <a:rPr lang="en-US" sz="1100" b="1" dirty="0" err="1">
                          <a:effectLst/>
                        </a:rPr>
                        <a:t>Mukhopadhyay</a:t>
                      </a:r>
                      <a:endParaRPr lang="en-IN" sz="11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22426" marR="22426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376863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Progress of NWIP against the AAP 2024-25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81062" y="1339850"/>
          <a:ext cx="10515604" cy="536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1988"/>
                <a:gridCol w="1343026"/>
                <a:gridCol w="3200399"/>
                <a:gridCol w="2814638"/>
                <a:gridCol w="2495553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Sl.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Sectional</a:t>
                      </a:r>
                      <a:r>
                        <a:rPr lang="en-US" baseline="0" dirty="0" smtClean="0"/>
                        <a:t>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NWIP Subject/</a:t>
                      </a:r>
                      <a:r>
                        <a:rPr lang="en-US" dirty="0" err="1" smtClean="0"/>
                        <a:t>DoC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1.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MTD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MTD/21/21512</a:t>
                      </a:r>
                      <a:r>
                        <a:rPr lang="en-US" sz="1800" b="0" i="0" u="none" strike="noStrike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-  Micro Focal Radiography for Industrial Components- Recommended Practices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ARP</a:t>
                      </a:r>
                      <a:r>
                        <a:rPr lang="en-US" baseline="0" dirty="0" smtClean="0"/>
                        <a:t> through Expert followed by working panel/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Under</a:t>
                      </a:r>
                      <a:r>
                        <a:rPr lang="en-US" baseline="0" dirty="0" smtClean="0"/>
                        <a:t> publication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2.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MTD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u="sng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ISO/PWI 23432</a:t>
                      </a:r>
                      <a:r>
                        <a:rPr lang="en-US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-</a:t>
                      </a:r>
                      <a:r>
                        <a:rPr lang="en-US" sz="1800" b="0" i="0" u="sng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800" b="0" i="0" u="none" kern="1200" baseline="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Gammatopography</a:t>
                      </a:r>
                      <a:r>
                        <a:rPr lang="en-US" sz="1800" b="0" i="0" u="none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of Shielding Integrity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NWIP proposed in ISO/TC 135/SC 5 committee by BIS</a:t>
                      </a:r>
                      <a:r>
                        <a:rPr lang="en-US" baseline="0" dirty="0" smtClean="0"/>
                        <a:t> to formulate ISO Standard. Convener from BIS with experts from various committees in the WG.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ISO agreed to formulate ISO Standard on the subject. Currently NP</a:t>
                      </a:r>
                      <a:r>
                        <a:rPr lang="en-US" baseline="0" dirty="0" smtClean="0"/>
                        <a:t> Ballot circulated by ISO.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3.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MTD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 smtClean="0"/>
                        <a:t>MTD/21/26454 - NON-DESTRUCTIVE </a:t>
                      </a:r>
                      <a:r>
                        <a:rPr lang="en-US" dirty="0"/>
                        <a:t>TESTING OF STEEL WIRES AUTOMATED EDDY CURRENT TESTING OF STEEL WIRES FOR DETECTION OF SURFACE IMPERFECTION</a:t>
                      </a:r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ARP</a:t>
                      </a:r>
                      <a:r>
                        <a:rPr lang="en-US" baseline="0" dirty="0" smtClean="0"/>
                        <a:t> through Expert followed by working panel/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P-draf</a:t>
                      </a:r>
                      <a:r>
                        <a:rPr lang="en-US" baseline="0" dirty="0" smtClean="0"/>
                        <a:t>t stage completed, Several comments received through portal. WC to be done after incorporating the comments.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92188"/>
          </a:xfrm>
        </p:spPr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Progress of NWIP against the AAP 2024-25</a:t>
            </a:r>
            <a:endParaRPr lang="en-US" sz="4000" dirty="0">
              <a:solidFill>
                <a:srgbClr val="FF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81062" y="1339850"/>
          <a:ext cx="11006141" cy="5303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1976"/>
                <a:gridCol w="1285875"/>
                <a:gridCol w="3100387"/>
                <a:gridCol w="3457575"/>
                <a:gridCol w="2600328"/>
              </a:tblGrid>
              <a:tr h="617538">
                <a:tc>
                  <a:txBody>
                    <a:bodyPr/>
                    <a:lstStyle/>
                    <a:p>
                      <a:r>
                        <a:rPr lang="en-US" dirty="0" smtClean="0"/>
                        <a:t>Sl.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Sectional</a:t>
                      </a:r>
                      <a:r>
                        <a:rPr lang="en-US" baseline="0" dirty="0" smtClean="0"/>
                        <a:t> Committee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NWIP Subject/</a:t>
                      </a:r>
                      <a:r>
                        <a:rPr lang="en-US" dirty="0" err="1" smtClean="0"/>
                        <a:t>DoC</a:t>
                      </a:r>
                      <a:r>
                        <a:rPr lang="en-US" dirty="0" smtClean="0"/>
                        <a:t> 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Process Adopted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Current status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4.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MTD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800" b="0" i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MTD 14 (23726) - HIGH CHROME GRINDING MEDIA BALL FOR CEMENT MILLS - SPECIFICATION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received from committee member</a:t>
                      </a:r>
                      <a:r>
                        <a:rPr lang="en-US" baseline="0" dirty="0" smtClean="0"/>
                        <a:t>, R&amp;D + Pre-standardization draft prepared by Intern from IIT </a:t>
                      </a:r>
                      <a:r>
                        <a:rPr lang="en-US" baseline="0" dirty="0" err="1" smtClean="0"/>
                        <a:t>Kharagpur</a:t>
                      </a:r>
                      <a:r>
                        <a:rPr lang="en-US" baseline="0" dirty="0" smtClean="0"/>
                        <a:t> +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WC stage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5.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MTD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u="none" dirty="0" smtClean="0"/>
                        <a:t>Specification for steel/</a:t>
                      </a:r>
                      <a:r>
                        <a:rPr lang="en-US" u="none" dirty="0" err="1" smtClean="0"/>
                        <a:t>Ironshot</a:t>
                      </a:r>
                      <a:r>
                        <a:rPr lang="en-US" u="none" dirty="0" smtClean="0"/>
                        <a:t>/Grit use for blast cleaning and shot </a:t>
                      </a:r>
                      <a:r>
                        <a:rPr lang="en-US" u="none" dirty="0" err="1" smtClean="0"/>
                        <a:t>peening</a:t>
                      </a:r>
                      <a:endParaRPr lang="en-US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Proposal received from one of the manufacturer to merge 3 Indian standards </a:t>
                      </a:r>
                      <a:r>
                        <a:rPr lang="en-US" dirty="0" err="1" smtClean="0"/>
                        <a:t>standards</a:t>
                      </a:r>
                      <a:r>
                        <a:rPr lang="en-US" dirty="0" smtClean="0"/>
                        <a:t>,</a:t>
                      </a:r>
                      <a:r>
                        <a:rPr lang="en-US" baseline="0" dirty="0" smtClean="0"/>
                        <a:t> R&amp;D + Pre-standardization draft through Intern from NIT Bhopal + Working Group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At P-draft stage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6.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MTD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 fontAlgn="t"/>
                      <a:r>
                        <a:rPr lang="en-US" dirty="0" smtClean="0"/>
                        <a:t>New standard on spark OES</a:t>
                      </a:r>
                      <a:endParaRPr lang="en-US" dirty="0"/>
                    </a:p>
                  </a:txBody>
                  <a:tcPr marL="95250" marR="95250" marT="76200" marB="76200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Formulation of ISO Standard on Spark OES is</a:t>
                      </a:r>
                      <a:r>
                        <a:rPr lang="en-US" baseline="0" dirty="0" smtClean="0"/>
                        <a:t> at  printing stage.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Work</a:t>
                      </a:r>
                      <a:r>
                        <a:rPr lang="en-US" baseline="0" dirty="0" smtClean="0"/>
                        <a:t> in BIS is at working draft stage. Committee is of the opinion to adopt the ISO standard once it is published.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 smtClean="0">
                <a:solidFill>
                  <a:srgbClr val="FF0000"/>
                </a:solidFill>
              </a:rPr>
              <a:t>Progress of Review of Standards against the AAP 2024-25</a:t>
            </a:r>
            <a:endParaRPr lang="en-US" sz="40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838200" y="1825625"/>
          <a:ext cx="10515612" cy="4754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1327"/>
                <a:gridCol w="933598"/>
                <a:gridCol w="854663"/>
                <a:gridCol w="732700"/>
                <a:gridCol w="814388"/>
                <a:gridCol w="642938"/>
                <a:gridCol w="757238"/>
                <a:gridCol w="814388"/>
                <a:gridCol w="771526"/>
                <a:gridCol w="742951"/>
                <a:gridCol w="1014413"/>
                <a:gridCol w="1010767"/>
                <a:gridCol w="884715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TC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 of Standards Taken for review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Published/under publication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WC/P-draft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Withdrawn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reaffirmed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Archived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amended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R&amp;D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ARP</a:t>
                      </a:r>
                      <a:r>
                        <a:rPr lang="en-US" baseline="0" dirty="0" smtClean="0"/>
                        <a:t> received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ARP Pending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WP/WG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MTD 10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mtClean="0"/>
                        <a:t>1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MTD 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8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r>
                        <a:rPr lang="en-US" dirty="0" smtClean="0"/>
                        <a:t>6 standards has been </a:t>
                      </a:r>
                      <a:r>
                        <a:rPr lang="en-US" dirty="0" err="1" smtClean="0"/>
                        <a:t>forwared</a:t>
                      </a:r>
                      <a:r>
                        <a:rPr lang="en-US" dirty="0" smtClean="0"/>
                        <a:t> to IIF for inputs from the foundry industry members.</a:t>
                      </a:r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MTD 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27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-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14</a:t>
                      </a: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AA6CA-86A2-CABD-6866-B4E986C6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Meetings Held, Planned </a:t>
            </a:r>
            <a:r>
              <a:rPr lang="en-US" sz="4400" dirty="0"/>
              <a:t>and </a:t>
            </a:r>
            <a:r>
              <a:rPr lang="en-US" sz="4400" dirty="0" smtClean="0"/>
              <a:t>Meeting Attendance</a:t>
            </a:r>
            <a:endParaRPr lang="en-US" sz="440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71590697"/>
              </p:ext>
            </p:extLst>
          </p:nvPr>
        </p:nvGraphicFramePr>
        <p:xfrm>
          <a:off x="1097280" y="2090706"/>
          <a:ext cx="10156494" cy="3774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49944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91762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411027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33045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err="1" smtClean="0"/>
                        <a:t>Sl</a:t>
                      </a:r>
                      <a:r>
                        <a:rPr lang="en-IN" dirty="0" smtClean="0"/>
                        <a:t> No.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Meeting Date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Technical</a:t>
                      </a:r>
                      <a:r>
                        <a:rPr lang="en-IN" baseline="0" dirty="0" smtClean="0"/>
                        <a:t> committee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Attendance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1.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sz="1800" b="0" i="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31-05-2024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MTD 10 (36</a:t>
                      </a:r>
                      <a:r>
                        <a:rPr lang="en-IN" baseline="30000" dirty="0" smtClean="0"/>
                        <a:t>th</a:t>
                      </a:r>
                      <a:r>
                        <a:rPr lang="en-IN" dirty="0" smtClean="0"/>
                        <a:t> meeting)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91 %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2.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28-06-2024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MTD 14 (25</a:t>
                      </a:r>
                      <a:r>
                        <a:rPr lang="en-IN" baseline="30000" dirty="0" smtClean="0"/>
                        <a:t>th</a:t>
                      </a:r>
                      <a:r>
                        <a:rPr lang="en-IN" dirty="0" smtClean="0"/>
                        <a:t> meeting)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71 %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3.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19-07-2024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MTD 21 (31</a:t>
                      </a:r>
                      <a:r>
                        <a:rPr lang="en-IN" baseline="30000" dirty="0" smtClean="0"/>
                        <a:t>st</a:t>
                      </a:r>
                      <a:r>
                        <a:rPr lang="en-IN" dirty="0" smtClean="0"/>
                        <a:t> meeting)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62 %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4.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27-09-2024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MTD 14 (26</a:t>
                      </a:r>
                      <a:r>
                        <a:rPr lang="en-IN" baseline="30000" dirty="0" smtClean="0"/>
                        <a:t>th</a:t>
                      </a:r>
                      <a:r>
                        <a:rPr lang="en-IN" dirty="0" smtClean="0"/>
                        <a:t> meeting)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65 %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5.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14-11-2024 (Planned)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MTD 10 (37</a:t>
                      </a:r>
                      <a:r>
                        <a:rPr lang="en-IN" baseline="30000" dirty="0" smtClean="0"/>
                        <a:t>th</a:t>
                      </a:r>
                      <a:r>
                        <a:rPr lang="en-IN" dirty="0" smtClean="0"/>
                        <a:t> meeting)</a:t>
                      </a:r>
                    </a:p>
                    <a:p>
                      <a:pPr algn="just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-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6.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20-12-2024 (Planned)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MTD 14 (27</a:t>
                      </a:r>
                      <a:r>
                        <a:rPr lang="en-IN" baseline="30000" dirty="0" smtClean="0"/>
                        <a:t>th</a:t>
                      </a:r>
                      <a:r>
                        <a:rPr lang="en-IN" dirty="0" smtClean="0"/>
                        <a:t> meeting)</a:t>
                      </a:r>
                    </a:p>
                    <a:p>
                      <a:pPr algn="just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-</a:t>
                      </a:r>
                      <a:endParaRPr lang="en-IN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7.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23-12-2024 (planned)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MTD 21 (32</a:t>
                      </a:r>
                      <a:r>
                        <a:rPr lang="en-IN" baseline="30000" dirty="0" smtClean="0"/>
                        <a:t>nd</a:t>
                      </a:r>
                      <a:r>
                        <a:rPr lang="en-IN" dirty="0" smtClean="0"/>
                        <a:t> meeting)</a:t>
                      </a:r>
                    </a:p>
                    <a:p>
                      <a:pPr algn="just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IN" dirty="0" smtClean="0"/>
                        <a:t>-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8155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970" y="1367245"/>
            <a:ext cx="8872943" cy="4139088"/>
          </a:xfrm>
          <a:prstGeom prst="rect">
            <a:avLst/>
          </a:prstGeom>
        </p:spPr>
      </p:pic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93115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solidFill>
                  <a:srgbClr val="C00000"/>
                </a:solidFill>
              </a:rPr>
              <a:t>Sector/ Sub-Sector Wise </a:t>
            </a:r>
            <a:r>
              <a:rPr lang="en-US" dirty="0" smtClean="0">
                <a:solidFill>
                  <a:srgbClr val="C00000"/>
                </a:solidFill>
              </a:rPr>
              <a:t>Standards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sz="2700" dirty="0" smtClean="0">
                <a:solidFill>
                  <a:schemeClr val="accent1">
                    <a:lumMod val="75000"/>
                  </a:schemeClr>
                </a:solidFill>
              </a:rPr>
              <a:t>MTD 14- Foundry and Steel Castings</a:t>
            </a:r>
            <a:endParaRPr lang="en-IN" sz="2700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574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78DAA6CA-86A2-CABD-6866-B4E986C63D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Inactive members</a:t>
            </a:r>
            <a:endParaRPr lang="en-US" sz="4400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75590102"/>
              </p:ext>
            </p:extLst>
          </p:nvPr>
        </p:nvGraphicFramePr>
        <p:xfrm>
          <a:off x="1178444" y="2145027"/>
          <a:ext cx="10058400" cy="2123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805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692998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7597351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IN" dirty="0" err="1" smtClean="0"/>
                        <a:t>Sl</a:t>
                      </a:r>
                      <a:r>
                        <a:rPr lang="en-IN" dirty="0" smtClean="0"/>
                        <a:t> No.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TC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Organization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1.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MTD 14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M/s Steel Cast Limited, Bhavnagar , Gujarat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2.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MTD 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Centre for Design and Manufacture BARC, Mumbai</a:t>
                      </a:r>
                      <a:endParaRPr lang="en-IN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3.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MTD 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NTPC ,  Delhi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IN" dirty="0" smtClean="0"/>
                        <a:t>4.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dirty="0" smtClean="0"/>
                        <a:t>MTD 21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Ministry of Commerce and Industry, Department for Promotion of Industry and Internal Trade, New Delhi</a:t>
                      </a:r>
                      <a:endParaRPr lang="en-US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65222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23446"/>
          </a:xfrm>
        </p:spPr>
        <p:txBody>
          <a:bodyPr/>
          <a:lstStyle/>
          <a:p>
            <a:r>
              <a:rPr lang="en-US" dirty="0" smtClean="0">
                <a:solidFill>
                  <a:schemeClr val="accent1">
                    <a:lumMod val="75000"/>
                  </a:schemeClr>
                </a:solidFill>
              </a:rPr>
              <a:t>Review of Standards – Holistic wise Approach</a:t>
            </a:r>
            <a:endParaRPr lang="en-IN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1280160"/>
            <a:ext cx="10515600" cy="489680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Standards on different types of Binders and other components required for preparation of </a:t>
            </a:r>
            <a:r>
              <a:rPr lang="en-US" dirty="0" err="1">
                <a:solidFill>
                  <a:schemeClr val="accent6">
                    <a:lumMod val="75000"/>
                  </a:schemeClr>
                </a:solidFill>
              </a:rPr>
              <a:t>m</a:t>
            </a:r>
            <a:r>
              <a:rPr lang="en-US" dirty="0" err="1" smtClean="0">
                <a:solidFill>
                  <a:schemeClr val="accent6">
                    <a:lumMod val="75000"/>
                  </a:schemeClr>
                </a:solidFill>
              </a:rPr>
              <a:t>ould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were taken for review –</a:t>
            </a:r>
          </a:p>
          <a:p>
            <a:pPr marL="0" indent="0">
              <a:buNone/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dirty="0" smtClean="0"/>
              <a:t>Binders are used in molding sand to fulfil one of more of the following requirements –</a:t>
            </a:r>
          </a:p>
          <a:p>
            <a:pPr marL="514350" indent="-514350">
              <a:buAutoNum type="arabicPeriod"/>
            </a:pPr>
            <a:r>
              <a:rPr lang="en-IN" dirty="0"/>
              <a:t>Improving Green </a:t>
            </a:r>
            <a:r>
              <a:rPr lang="en-IN" dirty="0" smtClean="0"/>
              <a:t>Strength</a:t>
            </a:r>
          </a:p>
          <a:p>
            <a:pPr marL="514350" indent="-514350">
              <a:buAutoNum type="arabicPeriod"/>
            </a:pPr>
            <a:r>
              <a:rPr lang="en-IN" dirty="0"/>
              <a:t> Enhancing Dry </a:t>
            </a:r>
            <a:r>
              <a:rPr lang="en-IN" dirty="0" smtClean="0"/>
              <a:t>Strength</a:t>
            </a:r>
          </a:p>
          <a:p>
            <a:pPr marL="514350" indent="-514350">
              <a:buAutoNum type="arabicPeriod"/>
            </a:pPr>
            <a:r>
              <a:rPr lang="en-IN" dirty="0"/>
              <a:t>Increasing </a:t>
            </a:r>
            <a:r>
              <a:rPr lang="en-IN" dirty="0" smtClean="0"/>
              <a:t>Adhesion</a:t>
            </a:r>
          </a:p>
          <a:p>
            <a:pPr marL="514350" indent="-514350">
              <a:buAutoNum type="arabicPeriod"/>
            </a:pPr>
            <a:r>
              <a:rPr lang="en-IN" dirty="0"/>
              <a:t>Controlling </a:t>
            </a:r>
            <a:r>
              <a:rPr lang="en-IN" dirty="0" smtClean="0"/>
              <a:t>Permeability</a:t>
            </a:r>
          </a:p>
          <a:p>
            <a:pPr marL="514350" indent="-514350">
              <a:buAutoNum type="arabicPeriod"/>
            </a:pPr>
            <a:r>
              <a:rPr lang="en-IN" dirty="0"/>
              <a:t>Reducing Sand </a:t>
            </a:r>
            <a:r>
              <a:rPr lang="en-IN" dirty="0" smtClean="0"/>
              <a:t>Loss</a:t>
            </a:r>
          </a:p>
          <a:p>
            <a:pPr marL="514350" indent="-514350">
              <a:buAutoNum type="arabicPeriod"/>
            </a:pPr>
            <a:r>
              <a:rPr lang="en-IN" dirty="0"/>
              <a:t>Improving Collapsibility</a:t>
            </a:r>
          </a:p>
          <a:p>
            <a:pPr marL="514350" indent="-514350">
              <a:buAutoNum type="arabicPeriod"/>
            </a:pPr>
            <a:r>
              <a:rPr lang="en-IN" dirty="0" smtClean="0"/>
              <a:t>Improving Refractoriness</a:t>
            </a:r>
          </a:p>
          <a:p>
            <a:pPr marL="514350" indent="-514350">
              <a:buAutoNum type="arabicPeriod"/>
            </a:pPr>
            <a:r>
              <a:rPr lang="en-IN" dirty="0"/>
              <a:t>Enhancing Surface </a:t>
            </a:r>
            <a:r>
              <a:rPr lang="en-IN" dirty="0" smtClean="0"/>
              <a:t>Finish</a:t>
            </a:r>
          </a:p>
          <a:p>
            <a:pPr marL="514350" indent="-514350">
              <a:buAutoNum type="arabicPeriod"/>
            </a:pPr>
            <a:r>
              <a:rPr lang="en-IN" dirty="0"/>
              <a:t>Controlling Thermal </a:t>
            </a:r>
            <a:r>
              <a:rPr lang="en-IN" dirty="0" smtClean="0"/>
              <a:t>Expansion</a:t>
            </a:r>
          </a:p>
          <a:p>
            <a:pPr marL="514350" indent="-514350">
              <a:buAutoNum type="arabicPeriod"/>
            </a:pPr>
            <a:r>
              <a:rPr lang="en-IN" dirty="0"/>
              <a:t>Improving Mould </a:t>
            </a:r>
            <a:r>
              <a:rPr lang="en-IN" dirty="0" smtClean="0"/>
              <a:t>Strength</a:t>
            </a:r>
          </a:p>
          <a:p>
            <a:pPr marL="514350" indent="-514350">
              <a:buAutoNum type="arabicPeriod"/>
            </a:pPr>
            <a:r>
              <a:rPr lang="en-IN" dirty="0"/>
              <a:t>Used in Core Production</a:t>
            </a:r>
          </a:p>
        </p:txBody>
      </p:sp>
    </p:spTree>
    <p:extLst>
      <p:ext uri="{BB962C8B-B14F-4D97-AF65-F5344CB8AC3E}">
        <p14:creationId xmlns:p14="http://schemas.microsoft.com/office/powerpoint/2010/main" val="36348436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78674"/>
            <a:ext cx="10515600" cy="96665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solidFill>
                  <a:srgbClr val="C00000"/>
                </a:solidFill>
              </a:rPr>
              <a:t>Indian Standards on Binders/components required for preparation of </a:t>
            </a:r>
            <a:r>
              <a:rPr lang="en-US" sz="4000" dirty="0" err="1" smtClean="0">
                <a:solidFill>
                  <a:srgbClr val="C00000"/>
                </a:solidFill>
              </a:rPr>
              <a:t>mould</a:t>
            </a:r>
            <a:r>
              <a:rPr lang="en-US" sz="4000" dirty="0" smtClean="0">
                <a:solidFill>
                  <a:srgbClr val="C00000"/>
                </a:solidFill>
              </a:rPr>
              <a:t> revised in 2024-25</a:t>
            </a:r>
            <a:endParaRPr lang="en-IN" sz="40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19497"/>
            <a:ext cx="10515600" cy="4757466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1. IS 3339 : 2024 - </a:t>
            </a:r>
            <a:r>
              <a:rPr lang="en-US" dirty="0"/>
              <a:t>Specification for silica flour for use in </a:t>
            </a:r>
            <a:r>
              <a:rPr lang="en-US" dirty="0" smtClean="0"/>
              <a:t>foundries</a:t>
            </a:r>
          </a:p>
          <a:p>
            <a:r>
              <a:rPr lang="en-US" dirty="0" smtClean="0"/>
              <a:t>2. IS 5303 : 2024 - </a:t>
            </a:r>
            <a:r>
              <a:rPr lang="en-US" dirty="0"/>
              <a:t>Specification for zircon flour for use in foundries (First Revision</a:t>
            </a:r>
            <a:r>
              <a:rPr lang="en-US" dirty="0" smtClean="0"/>
              <a:t>)</a:t>
            </a:r>
          </a:p>
          <a:p>
            <a:r>
              <a:rPr lang="en-US" dirty="0" smtClean="0"/>
              <a:t>3. IS 8228 : 2024 - </a:t>
            </a:r>
            <a:r>
              <a:rPr lang="en-US" dirty="0"/>
              <a:t>Specification for bauxite </a:t>
            </a:r>
            <a:r>
              <a:rPr lang="en-US" dirty="0" smtClean="0"/>
              <a:t>sand</a:t>
            </a:r>
          </a:p>
          <a:p>
            <a:r>
              <a:rPr lang="en-US" dirty="0" smtClean="0"/>
              <a:t>4. IS 6366 : 2024 - </a:t>
            </a:r>
            <a:r>
              <a:rPr lang="en-US" dirty="0"/>
              <a:t>Specification for </a:t>
            </a:r>
            <a:r>
              <a:rPr lang="en-US" dirty="0" err="1"/>
              <a:t>sprue</a:t>
            </a:r>
            <a:r>
              <a:rPr lang="en-US" dirty="0"/>
              <a:t> plugs for use in </a:t>
            </a:r>
            <a:r>
              <a:rPr lang="en-US" dirty="0" smtClean="0"/>
              <a:t>foundries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b="1" dirty="0" smtClean="0"/>
              <a:t>12 more standards on Binders/ Components were revised in 2023-24.</a:t>
            </a:r>
          </a:p>
          <a:p>
            <a:pPr marL="0" indent="0">
              <a:buNone/>
            </a:pPr>
            <a:r>
              <a:rPr lang="en-US" b="1" dirty="0" smtClean="0"/>
              <a:t>2 Standards are under R&amp;D project allotted to </a:t>
            </a:r>
            <a:r>
              <a:rPr lang="en-US" b="1" dirty="0" err="1" smtClean="0"/>
              <a:t>MoU</a:t>
            </a:r>
            <a:r>
              <a:rPr lang="en-US" b="1" dirty="0" smtClean="0"/>
              <a:t> Institutions –</a:t>
            </a:r>
          </a:p>
          <a:p>
            <a:pPr marL="571500" indent="-571500">
              <a:buAutoNum type="romanLcParenR"/>
            </a:pPr>
            <a:r>
              <a:rPr lang="en-US" dirty="0" smtClean="0"/>
              <a:t>IS </a:t>
            </a:r>
            <a:r>
              <a:rPr lang="en-US" dirty="0"/>
              <a:t>10091 : 1981 </a:t>
            </a:r>
            <a:r>
              <a:rPr lang="en-US" dirty="0" smtClean="0"/>
              <a:t> - Iron Oxide Powder specification</a:t>
            </a:r>
          </a:p>
          <a:p>
            <a:pPr marL="571500" indent="-571500">
              <a:buAutoNum type="romanLcParenR"/>
            </a:pPr>
            <a:r>
              <a:rPr lang="en-US" dirty="0"/>
              <a:t>IS 11266 : </a:t>
            </a:r>
            <a:r>
              <a:rPr lang="en-US" dirty="0" smtClean="0"/>
              <a:t>1985- Specification for Flake resin</a:t>
            </a:r>
          </a:p>
          <a:p>
            <a:pPr marL="0" indent="0">
              <a:buNone/>
            </a:pPr>
            <a:r>
              <a:rPr lang="en-US" b="1" dirty="0" smtClean="0"/>
              <a:t>6 other standards are under review stage with the committee members and forwarded to IIF, Industry Association for getting the inputs from all the foundry industries associated with the association.</a:t>
            </a:r>
            <a:endParaRPr lang="en-IN" b="1" dirty="0"/>
          </a:p>
        </p:txBody>
      </p:sp>
    </p:spTree>
    <p:extLst>
      <p:ext uri="{BB962C8B-B14F-4D97-AF65-F5344CB8AC3E}">
        <p14:creationId xmlns:p14="http://schemas.microsoft.com/office/powerpoint/2010/main" val="8691842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Indian Standards on </a:t>
            </a:r>
            <a:r>
              <a:rPr lang="en-US" sz="4000" dirty="0" smtClean="0">
                <a:solidFill>
                  <a:srgbClr val="C00000"/>
                </a:solidFill>
              </a:rPr>
              <a:t>Ladles used in Foundry taken for review in 2024-25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/>
            <a:r>
              <a:rPr lang="en-US" dirty="0" smtClean="0"/>
              <a:t>There are 4 standards on Crane Suspended Ladles and 1 standard on Hand Sank Ladle used in various foundries.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All the 4 standards on Crane Suspended Ladles were allotted to </a:t>
            </a:r>
            <a:r>
              <a:rPr lang="en-US" dirty="0" err="1" smtClean="0"/>
              <a:t>MoU</a:t>
            </a:r>
            <a:r>
              <a:rPr lang="en-US" dirty="0" smtClean="0"/>
              <a:t> Institution as one R&amp;D Project.</a:t>
            </a:r>
          </a:p>
          <a:p>
            <a:pPr marL="0" indent="0" algn="just">
              <a:buNone/>
            </a:pPr>
            <a:endParaRPr lang="en-US" dirty="0" smtClean="0"/>
          </a:p>
          <a:p>
            <a:pPr algn="just"/>
            <a:r>
              <a:rPr lang="en-US" dirty="0" smtClean="0"/>
              <a:t>ARP on </a:t>
            </a:r>
            <a:r>
              <a:rPr lang="en-US" dirty="0" smtClean="0"/>
              <a:t>IS 9661 : 1980 – ‘Hand </a:t>
            </a:r>
            <a:r>
              <a:rPr lang="en-US" dirty="0" smtClean="0"/>
              <a:t>Sank </a:t>
            </a:r>
            <a:r>
              <a:rPr lang="en-US" dirty="0" smtClean="0"/>
              <a:t>Ladle’ </a:t>
            </a:r>
            <a:r>
              <a:rPr lang="en-US" dirty="0" smtClean="0"/>
              <a:t>was done by a committee member who has expertise in this field has been received and the ARP document has been circulated to the committee members for their inputs.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559247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C00000"/>
                </a:solidFill>
              </a:rPr>
              <a:t>Indian Standards on </a:t>
            </a:r>
            <a:r>
              <a:rPr lang="en-US" sz="4000" dirty="0" smtClean="0">
                <a:solidFill>
                  <a:srgbClr val="C00000"/>
                </a:solidFill>
              </a:rPr>
              <a:t>Castings taken </a:t>
            </a:r>
            <a:r>
              <a:rPr lang="en-US" sz="4000" dirty="0">
                <a:solidFill>
                  <a:srgbClr val="C00000"/>
                </a:solidFill>
              </a:rPr>
              <a:t>for </a:t>
            </a:r>
            <a:r>
              <a:rPr lang="en-US" sz="4000" dirty="0" smtClean="0">
                <a:solidFill>
                  <a:srgbClr val="C00000"/>
                </a:solidFill>
              </a:rPr>
              <a:t>review </a:t>
            </a:r>
            <a:r>
              <a:rPr lang="en-US" sz="4000" dirty="0">
                <a:solidFill>
                  <a:srgbClr val="C00000"/>
                </a:solidFill>
              </a:rPr>
              <a:t>in 2024-25</a:t>
            </a:r>
            <a:endParaRPr lang="en-IN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b="1" dirty="0"/>
              <a:t>2 Standards are under R&amp;D project allotted to </a:t>
            </a:r>
            <a:r>
              <a:rPr lang="en-US" b="1" dirty="0" err="1"/>
              <a:t>MoU</a:t>
            </a:r>
            <a:r>
              <a:rPr lang="en-US" b="1" dirty="0"/>
              <a:t> Institutions –</a:t>
            </a:r>
          </a:p>
          <a:p>
            <a:r>
              <a:rPr lang="en-US" sz="2000" dirty="0"/>
              <a:t>IS 2644 : 1994 – </a:t>
            </a:r>
            <a:r>
              <a:rPr lang="en-US" sz="2000" dirty="0" smtClean="0"/>
              <a:t>HIGH </a:t>
            </a:r>
            <a:r>
              <a:rPr lang="en-US" sz="2000" dirty="0"/>
              <a:t>STRENGTH STEEL CASTINGS FOR GENERAL ENGINEERING AND STRUCTURAL PURPOSES-SPECIFICATION</a:t>
            </a:r>
            <a:endParaRPr lang="en-IN" sz="2000" dirty="0"/>
          </a:p>
          <a:p>
            <a:r>
              <a:rPr lang="en-US" sz="2000" dirty="0"/>
              <a:t>IS 276 : 2000 – </a:t>
            </a:r>
            <a:r>
              <a:rPr lang="en-US" sz="2000" dirty="0" smtClean="0"/>
              <a:t>AUSTENITIC-MANGANESE </a:t>
            </a:r>
            <a:r>
              <a:rPr lang="en-US" sz="2000" dirty="0"/>
              <a:t>STEEL CASTINGS — SPECIFICATION</a:t>
            </a:r>
            <a:endParaRPr lang="en-IN" sz="2000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2 </a:t>
            </a:r>
            <a:r>
              <a:rPr lang="en-US" b="1" dirty="0" smtClean="0"/>
              <a:t>New Standards are under development- </a:t>
            </a:r>
          </a:p>
          <a:p>
            <a:pPr marL="514350" indent="-514350" algn="just">
              <a:buAutoNum type="arabicPeriod"/>
            </a:pPr>
            <a:r>
              <a:rPr lang="en-US" dirty="0" smtClean="0"/>
              <a:t>High Chrome Grinding Media Balls for Cement Mills – The project was allotted to Intern from IIT </a:t>
            </a:r>
            <a:r>
              <a:rPr lang="en-US" dirty="0" err="1" smtClean="0"/>
              <a:t>Kharagpur</a:t>
            </a:r>
            <a:r>
              <a:rPr lang="en-US" dirty="0" smtClean="0"/>
              <a:t> last year for R&amp;D and Pre-standardization Draft. Currently the document is at WC stage.</a:t>
            </a:r>
          </a:p>
          <a:p>
            <a:pPr marL="514350" indent="-514350" algn="just">
              <a:buFont typeface="Arial" panose="020B0604020202020204" pitchFamily="34" charset="0"/>
              <a:buAutoNum type="arabicPeriod"/>
            </a:pPr>
            <a:r>
              <a:rPr lang="en-US" dirty="0"/>
              <a:t>Specification </a:t>
            </a:r>
            <a:r>
              <a:rPr lang="en-US" dirty="0" smtClean="0"/>
              <a:t>for </a:t>
            </a:r>
            <a:r>
              <a:rPr lang="en-US" dirty="0"/>
              <a:t>Steel/</a:t>
            </a:r>
            <a:r>
              <a:rPr lang="en-US" dirty="0" err="1"/>
              <a:t>Ironshot</a:t>
            </a:r>
            <a:r>
              <a:rPr lang="en-US" dirty="0"/>
              <a:t>/Grit use for blast cleaning and shot peening </a:t>
            </a:r>
            <a:r>
              <a:rPr lang="en-US" dirty="0" smtClean="0"/>
              <a:t>– Merging of 3 Standards – The project was allotted to Intern from NIT Bhopal for R&amp;D and Pre-standardization draft. Pre-Standardization Draft received from the intern and circulated to the committee members for the inputs.</a:t>
            </a:r>
          </a:p>
          <a:p>
            <a:pPr marL="0" indent="0" algn="just">
              <a:buNone/>
            </a:pPr>
            <a:r>
              <a:rPr lang="en-US" b="1" dirty="0" smtClean="0"/>
              <a:t>6 Standards on castings were revised and published during 2023-24 and 2024-25 so far.</a:t>
            </a:r>
            <a:endParaRPr lang="en-IN" b="1" dirty="0"/>
          </a:p>
          <a:p>
            <a:pPr marL="514350" indent="-514350">
              <a:buAutoNum type="arabicPeriod"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0452533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le 9">
            <a:extLst>
              <a:ext uri="{FF2B5EF4-FFF2-40B4-BE49-F238E27FC236}">
                <a16:creationId xmlns="" xmlns:a16="http://schemas.microsoft.com/office/drawing/2014/main" id="{7A92F399-9D5E-A373-51AB-A4446BA10D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82829334"/>
              </p:ext>
            </p:extLst>
          </p:nvPr>
        </p:nvGraphicFramePr>
        <p:xfrm>
          <a:off x="1306285" y="1759131"/>
          <a:ext cx="9605555" cy="37795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394858">
                  <a:extLst>
                    <a:ext uri="{9D8B030D-6E8A-4147-A177-3AD203B41FA5}">
                      <a16:colId xmlns="" xmlns:a16="http://schemas.microsoft.com/office/drawing/2014/main" val="888836014"/>
                    </a:ext>
                  </a:extLst>
                </a:gridCol>
                <a:gridCol w="3165400">
                  <a:extLst>
                    <a:ext uri="{9D8B030D-6E8A-4147-A177-3AD203B41FA5}">
                      <a16:colId xmlns="" xmlns:a16="http://schemas.microsoft.com/office/drawing/2014/main" val="241038041"/>
                    </a:ext>
                  </a:extLst>
                </a:gridCol>
                <a:gridCol w="4045297">
                  <a:extLst>
                    <a:ext uri="{9D8B030D-6E8A-4147-A177-3AD203B41FA5}">
                      <a16:colId xmlns="" xmlns:a16="http://schemas.microsoft.com/office/drawing/2014/main" val="2752556752"/>
                    </a:ext>
                  </a:extLst>
                </a:gridCol>
              </a:tblGrid>
              <a:tr h="760493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Already covered under standardization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Planned to be covered under Standardization this year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Future Space- Development under observation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721496346"/>
                  </a:ext>
                </a:extLst>
              </a:tr>
              <a:tr h="1543931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Gold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rowSpan="4">
                  <a:txBody>
                    <a:bodyPr/>
                    <a:lstStyle/>
                    <a:p>
                      <a:pPr marL="0" marR="0" algn="just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Spark- OES -  </a:t>
                      </a:r>
                      <a:r>
                        <a:rPr lang="en-US" sz="1200" dirty="0" err="1">
                          <a:effectLst/>
                        </a:rPr>
                        <a:t>Jewellery</a:t>
                      </a:r>
                      <a:r>
                        <a:rPr lang="en-US" sz="1200" dirty="0">
                          <a:effectLst/>
                        </a:rPr>
                        <a:t> and precious metals — Determination of </a:t>
                      </a:r>
                      <a:r>
                        <a:rPr lang="en-US" sz="1200" dirty="0" smtClean="0">
                          <a:effectLst/>
                        </a:rPr>
                        <a:t>high purity </a:t>
                      </a:r>
                      <a:r>
                        <a:rPr lang="en-US" sz="1200" dirty="0">
                          <a:effectLst/>
                        </a:rPr>
                        <a:t>gold, silver, platinum and palladium — </a:t>
                      </a:r>
                      <a:r>
                        <a:rPr lang="en-US" sz="1200" dirty="0" smtClean="0">
                          <a:effectLst/>
                        </a:rPr>
                        <a:t>Difference method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Incorporation of Fire Assay method for high purity gold above 999.5 </a:t>
                      </a:r>
                      <a:r>
                        <a:rPr lang="en-US" sz="1200" dirty="0" err="1">
                          <a:effectLst/>
                        </a:rPr>
                        <a:t>ppt</a:t>
                      </a:r>
                      <a:r>
                        <a:rPr lang="en-US" sz="1200" dirty="0">
                          <a:effectLst/>
                        </a:rPr>
                        <a:t> to up to 999.9 </a:t>
                      </a:r>
                      <a:r>
                        <a:rPr lang="en-US" sz="1200" dirty="0" smtClean="0">
                          <a:effectLst/>
                        </a:rPr>
                        <a:t>ppt. </a:t>
                      </a:r>
                      <a:r>
                        <a:rPr lang="en-US" sz="1200" dirty="0" err="1" smtClean="0">
                          <a:effectLst/>
                        </a:rPr>
                        <a:t>ToR</a:t>
                      </a:r>
                      <a:r>
                        <a:rPr lang="en-US" sz="1200" dirty="0" smtClean="0">
                          <a:effectLst/>
                        </a:rPr>
                        <a:t> assigned</a:t>
                      </a:r>
                      <a:r>
                        <a:rPr lang="en-US" sz="1200" baseline="0" dirty="0" smtClean="0">
                          <a:effectLst/>
                        </a:rPr>
                        <a:t> to NPL.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179395211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Silver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734193114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Platinum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714641475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Palladium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2931694908"/>
                  </a:ext>
                </a:extLst>
              </a:tr>
              <a:tr h="368774"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Diamond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>
                          <a:effectLst/>
                        </a:rPr>
                        <a:t> </a:t>
                      </a:r>
                      <a:endParaRPr lang="en-US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u="none" strike="noStrike" dirty="0">
                          <a:effectLst/>
                        </a:rPr>
                        <a:t> </a:t>
                      </a:r>
                      <a:endParaRPr lang="en-US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="" xmlns:a16="http://schemas.microsoft.com/office/drawing/2014/main" val="157563883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69E56564-8730-4F20-90D6-82373A6EA7FC}"/>
              </a:ext>
            </a:extLst>
          </p:cNvPr>
          <p:cNvSpPr txBox="1"/>
          <p:nvPr/>
        </p:nvSpPr>
        <p:spPr>
          <a:xfrm>
            <a:off x="2734491" y="265475"/>
            <a:ext cx="7167155" cy="49212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2400" b="1" u="sng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Mangal" panose="02040503050203030202" pitchFamily="18" charset="0"/>
              </a:rPr>
              <a:t>MTD 10 - Precious Metal Sectional Committee- </a:t>
            </a:r>
            <a:endParaRPr lang="en-US" sz="24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Mangal" panose="02040503050203030202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59224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43840"/>
            <a:ext cx="10515600" cy="1010194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</a:rPr>
              <a:t>New Standard Published/ Standards Revised</a:t>
            </a:r>
            <a:br>
              <a:rPr lang="en-US" dirty="0" smtClean="0">
                <a:solidFill>
                  <a:srgbClr val="C00000"/>
                </a:solidFill>
              </a:rPr>
            </a:br>
            <a:r>
              <a:rPr lang="en-US" dirty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                                  </a:t>
            </a:r>
            <a:r>
              <a:rPr lang="en-US" sz="2700" dirty="0" smtClean="0">
                <a:solidFill>
                  <a:srgbClr val="C00000"/>
                </a:solidFill>
              </a:rPr>
              <a:t>under MTD 10</a:t>
            </a:r>
            <a:endParaRPr lang="en-IN" sz="2700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54034"/>
            <a:ext cx="10515600" cy="4922929"/>
          </a:xfrm>
        </p:spPr>
        <p:txBody>
          <a:bodyPr/>
          <a:lstStyle/>
          <a:p>
            <a:r>
              <a:rPr lang="en-US" dirty="0" smtClean="0"/>
              <a:t> </a:t>
            </a:r>
            <a:r>
              <a:rPr lang="en-US" b="1" dirty="0"/>
              <a:t>New Standard </a:t>
            </a:r>
            <a:r>
              <a:rPr lang="en-US" b="1" dirty="0" smtClean="0"/>
              <a:t>on ED-XRF Test- </a:t>
            </a:r>
            <a:r>
              <a:rPr lang="en-US" dirty="0" err="1" smtClean="0"/>
              <a:t>Jewellery</a:t>
            </a:r>
            <a:r>
              <a:rPr lang="en-US" dirty="0" smtClean="0"/>
              <a:t> and Precious Metal – Method of Test was formulated.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b="1" dirty="0"/>
              <a:t>Standards revised during 2024-25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– 02 including IS 15820: 2024 – Establishment and Operation of Assaying &amp; Hallmarking Centre- General Requirements.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b="1" dirty="0" smtClean="0"/>
              <a:t>Standards revised during 2023-24 - 7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824857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8281"/>
          </a:xfrm>
        </p:spPr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Review of Standards – Holistic wise Approach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76251"/>
            <a:ext cx="10515600" cy="4600712"/>
          </a:xfrm>
        </p:spPr>
        <p:txBody>
          <a:bodyPr/>
          <a:lstStyle/>
          <a:p>
            <a:r>
              <a:rPr lang="en-US" b="1" dirty="0" smtClean="0"/>
              <a:t>Following 03 standards referred in IS 1417 : 2016- </a:t>
            </a:r>
            <a:r>
              <a:rPr lang="en-US" b="1" dirty="0"/>
              <a:t>Gold and gold alloys, </a:t>
            </a:r>
            <a:r>
              <a:rPr lang="en-US" b="1" dirty="0" err="1"/>
              <a:t>jewellery</a:t>
            </a:r>
            <a:r>
              <a:rPr lang="en-US" b="1" dirty="0"/>
              <a:t>/ artefacts - Fineness and marking </a:t>
            </a:r>
            <a:r>
              <a:rPr lang="en-US" b="1" dirty="0" smtClean="0"/>
              <a:t>– Specification </a:t>
            </a:r>
            <a:r>
              <a:rPr lang="en-US" dirty="0" smtClean="0"/>
              <a:t>–</a:t>
            </a:r>
          </a:p>
          <a:p>
            <a:r>
              <a:rPr lang="en-US" sz="2000" dirty="0" smtClean="0"/>
              <a:t>1. </a:t>
            </a:r>
            <a:r>
              <a:rPr lang="en-US" sz="2000" dirty="0"/>
              <a:t>1418 : 2009 </a:t>
            </a:r>
            <a:r>
              <a:rPr lang="en-US" sz="2000" dirty="0" smtClean="0"/>
              <a:t>- Assaying </a:t>
            </a:r>
            <a:r>
              <a:rPr lang="en-US" sz="2000" dirty="0"/>
              <a:t>of gold in gold bullion, </a:t>
            </a:r>
            <a:r>
              <a:rPr lang="en-US" sz="2000" dirty="0" smtClean="0"/>
              <a:t>gold </a:t>
            </a:r>
            <a:r>
              <a:rPr lang="en-IN" sz="2000" dirty="0" smtClean="0"/>
              <a:t>alloys </a:t>
            </a:r>
            <a:r>
              <a:rPr lang="en-IN" sz="2000" dirty="0"/>
              <a:t>and gold jewellery/artefacts </a:t>
            </a:r>
            <a:r>
              <a:rPr lang="en-IN" sz="2000" dirty="0" smtClean="0"/>
              <a:t>— Cupellation </a:t>
            </a:r>
            <a:r>
              <a:rPr lang="en-IN" sz="2000" dirty="0"/>
              <a:t>(fire assay) </a:t>
            </a:r>
            <a:r>
              <a:rPr lang="en-IN" sz="2000" dirty="0" smtClean="0"/>
              <a:t>method</a:t>
            </a:r>
          </a:p>
          <a:p>
            <a:r>
              <a:rPr lang="en-US" sz="2000" dirty="0" smtClean="0"/>
              <a:t>2. </a:t>
            </a:r>
            <a:r>
              <a:rPr lang="en-US" sz="2000" dirty="0"/>
              <a:t>3095 : 1999 </a:t>
            </a:r>
            <a:r>
              <a:rPr lang="en-US" sz="2000" dirty="0" smtClean="0"/>
              <a:t>- Gold </a:t>
            </a:r>
            <a:r>
              <a:rPr lang="en-US" sz="2000" dirty="0"/>
              <a:t>solders for use in </a:t>
            </a:r>
            <a:r>
              <a:rPr lang="en-US" sz="2000" dirty="0" smtClean="0"/>
              <a:t>manufacture </a:t>
            </a:r>
            <a:r>
              <a:rPr lang="en-IN" sz="2000" dirty="0" smtClean="0"/>
              <a:t>of jewellery – Specification</a:t>
            </a:r>
          </a:p>
          <a:p>
            <a:r>
              <a:rPr lang="en-US" sz="2000" dirty="0" smtClean="0"/>
              <a:t>3. </a:t>
            </a:r>
            <a:r>
              <a:rPr lang="en-US" sz="2000" dirty="0"/>
              <a:t>15820 : 2009 General requirements for </a:t>
            </a:r>
            <a:r>
              <a:rPr lang="en-US" sz="2000" dirty="0" smtClean="0"/>
              <a:t>competence of assaying </a:t>
            </a:r>
            <a:r>
              <a:rPr lang="en-US" sz="2000" dirty="0"/>
              <a:t>and hallmarking </a:t>
            </a:r>
            <a:r>
              <a:rPr lang="en-US" sz="2000" dirty="0" err="1" smtClean="0"/>
              <a:t>centre</a:t>
            </a:r>
            <a:r>
              <a:rPr lang="en-US" sz="2000" dirty="0" smtClean="0"/>
              <a:t>.</a:t>
            </a:r>
          </a:p>
          <a:p>
            <a:endParaRPr lang="en-US" sz="2000" dirty="0"/>
          </a:p>
          <a:p>
            <a:pPr marL="0" indent="0">
              <a:buNone/>
            </a:pPr>
            <a:r>
              <a:rPr lang="en-US" sz="2000" b="1" dirty="0" smtClean="0"/>
              <a:t>Out of the above 3 standards, IS 15820 : 2024 has been revised recently. IS 3095: 2024 is at printing Stage and IS 1418 : 2008 has been at review stage, R&amp;D Project has been allotted to NPL.</a:t>
            </a:r>
            <a:endParaRPr lang="en-IN" sz="2000" b="1" dirty="0"/>
          </a:p>
        </p:txBody>
      </p:sp>
    </p:spTree>
    <p:extLst>
      <p:ext uri="{BB962C8B-B14F-4D97-AF65-F5344CB8AC3E}">
        <p14:creationId xmlns:p14="http://schemas.microsoft.com/office/powerpoint/2010/main" val="24387023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610</TotalTime>
  <Words>2152</Words>
  <Application>Microsoft Office PowerPoint</Application>
  <PresentationFormat>Widescreen</PresentationFormat>
  <Paragraphs>395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6" baseType="lpstr">
      <vt:lpstr>Arial</vt:lpstr>
      <vt:lpstr>Calibri</vt:lpstr>
      <vt:lpstr>Calibri Light</vt:lpstr>
      <vt:lpstr>Mangal</vt:lpstr>
      <vt:lpstr>Times New Roman</vt:lpstr>
      <vt:lpstr>Office Theme</vt:lpstr>
      <vt:lpstr>Technical committees</vt:lpstr>
      <vt:lpstr>Sector/ Sub-Sector Wise Standards MTD 14- Foundry and Steel Castings</vt:lpstr>
      <vt:lpstr>Review of Standards – Holistic wise Approach</vt:lpstr>
      <vt:lpstr>Indian Standards on Binders/components required for preparation of mould revised in 2024-25</vt:lpstr>
      <vt:lpstr>Indian Standards on Ladles used in Foundry taken for review in 2024-25</vt:lpstr>
      <vt:lpstr>Indian Standards on Castings taken for review in 2024-25</vt:lpstr>
      <vt:lpstr>PowerPoint Presentation</vt:lpstr>
      <vt:lpstr>New Standard Published/ Standards Revised                                    under MTD 10</vt:lpstr>
      <vt:lpstr>Review of Standards – Holistic wise Approach</vt:lpstr>
      <vt:lpstr>List of panels and nominated expert under MTD 10</vt:lpstr>
      <vt:lpstr>PowerPoint Presentation</vt:lpstr>
      <vt:lpstr>NWIP proposed by India</vt:lpstr>
      <vt:lpstr>NP Ballot- Designated Expert from India</vt:lpstr>
      <vt:lpstr>Level of Approach to find designated expert</vt:lpstr>
      <vt:lpstr>List of panels and nominated expert under MTD 21</vt:lpstr>
      <vt:lpstr>Progress of NWIP against the AAP 2024-25</vt:lpstr>
      <vt:lpstr>Progress of NWIP against the AAP 2024-25</vt:lpstr>
      <vt:lpstr>Progress of Review of Standards against the AAP 2024-25</vt:lpstr>
      <vt:lpstr>Meetings Held, Planned and Meeting Attendance</vt:lpstr>
      <vt:lpstr>Inactive members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Vishal Rana</dc:creator>
  <cp:lastModifiedBy>Microsoft account</cp:lastModifiedBy>
  <cp:revision>72</cp:revision>
  <dcterms:created xsi:type="dcterms:W3CDTF">2024-05-29T16:44:23Z</dcterms:created>
  <dcterms:modified xsi:type="dcterms:W3CDTF">2024-10-28T06:30:39Z</dcterms:modified>
</cp:coreProperties>
</file>