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21"/>
  </p:notesMasterIdLst>
  <p:sldIdLst>
    <p:sldId id="256" r:id="rId2"/>
    <p:sldId id="257" r:id="rId3"/>
    <p:sldId id="27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3" r:id="rId13"/>
    <p:sldId id="278" r:id="rId14"/>
    <p:sldId id="279" r:id="rId15"/>
    <p:sldId id="276" r:id="rId16"/>
    <p:sldId id="280" r:id="rId17"/>
    <p:sldId id="281" r:id="rId18"/>
    <p:sldId id="282" r:id="rId19"/>
    <p:sldId id="285" r:id="rId2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29"/>
    <p:restoredTop sz="95455" autoAdjust="0"/>
  </p:normalViewPr>
  <p:slideViewPr>
    <p:cSldViewPr snapToGrid="0">
      <p:cViewPr varScale="1">
        <p:scale>
          <a:sx n="91" d="100"/>
          <a:sy n="91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9D9BFB-4B90-4E65-A753-B1FBA731A80C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1F34ED7-75C2-47EB-9071-EAF3FEC14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106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34ED7-75C2-47EB-9071-EAF3FEC144F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78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1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3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18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993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539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170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26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1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77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5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9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6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7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814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487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7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3AA51-90CF-4B8F-FF57-0B7D4FD849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Half yearly review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ED660-E679-E58D-3E69-689D3D1F7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Virendra Singh</a:t>
            </a:r>
          </a:p>
          <a:p>
            <a:r>
              <a:rPr lang="en-US" dirty="0"/>
              <a:t>MEMBER SECRETARY- CHD 15, CHD 16 &amp; CHD 25</a:t>
            </a:r>
          </a:p>
        </p:txBody>
      </p:sp>
    </p:spTree>
    <p:extLst>
      <p:ext uri="{BB962C8B-B14F-4D97-AF65-F5344CB8AC3E}">
        <p14:creationId xmlns:p14="http://schemas.microsoft.com/office/powerpoint/2010/main" val="314973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A035C-DDF2-7363-3360-68542BA29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94290"/>
            <a:ext cx="10364451" cy="641132"/>
          </a:xfrm>
        </p:spPr>
        <p:txBody>
          <a:bodyPr>
            <a:normAutofit/>
          </a:bodyPr>
          <a:lstStyle/>
          <a:p>
            <a:r>
              <a:rPr lang="en-US" dirty="0"/>
              <a:t>ISO Projects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602BE3-1D01-16F0-52A5-C73E83AE04FB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39394223"/>
              </p:ext>
            </p:extLst>
          </p:nvPr>
        </p:nvGraphicFramePr>
        <p:xfrm>
          <a:off x="588581" y="3268719"/>
          <a:ext cx="10689648" cy="2541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524">
                  <a:extLst>
                    <a:ext uri="{9D8B030D-6E8A-4147-A177-3AD203B41FA5}">
                      <a16:colId xmlns:a16="http://schemas.microsoft.com/office/drawing/2014/main" val="3250104272"/>
                    </a:ext>
                  </a:extLst>
                </a:gridCol>
                <a:gridCol w="765680">
                  <a:extLst>
                    <a:ext uri="{9D8B030D-6E8A-4147-A177-3AD203B41FA5}">
                      <a16:colId xmlns:a16="http://schemas.microsoft.com/office/drawing/2014/main" val="906412901"/>
                    </a:ext>
                  </a:extLst>
                </a:gridCol>
                <a:gridCol w="1386483">
                  <a:extLst>
                    <a:ext uri="{9D8B030D-6E8A-4147-A177-3AD203B41FA5}">
                      <a16:colId xmlns:a16="http://schemas.microsoft.com/office/drawing/2014/main" val="3942210832"/>
                    </a:ext>
                  </a:extLst>
                </a:gridCol>
                <a:gridCol w="1876277">
                  <a:extLst>
                    <a:ext uri="{9D8B030D-6E8A-4147-A177-3AD203B41FA5}">
                      <a16:colId xmlns:a16="http://schemas.microsoft.com/office/drawing/2014/main" val="3524835061"/>
                    </a:ext>
                  </a:extLst>
                </a:gridCol>
                <a:gridCol w="1201016">
                  <a:extLst>
                    <a:ext uri="{9D8B030D-6E8A-4147-A177-3AD203B41FA5}">
                      <a16:colId xmlns:a16="http://schemas.microsoft.com/office/drawing/2014/main" val="381375907"/>
                    </a:ext>
                  </a:extLst>
                </a:gridCol>
                <a:gridCol w="1832331">
                  <a:extLst>
                    <a:ext uri="{9D8B030D-6E8A-4147-A177-3AD203B41FA5}">
                      <a16:colId xmlns:a16="http://schemas.microsoft.com/office/drawing/2014/main" val="2781982218"/>
                    </a:ext>
                  </a:extLst>
                </a:gridCol>
                <a:gridCol w="2501337">
                  <a:extLst>
                    <a:ext uri="{9D8B030D-6E8A-4147-A177-3AD203B41FA5}">
                      <a16:colId xmlns:a16="http://schemas.microsoft.com/office/drawing/2014/main" val="1114186371"/>
                    </a:ext>
                  </a:extLst>
                </a:gridCol>
              </a:tblGrid>
              <a:tr h="742710">
                <a:tc>
                  <a:txBody>
                    <a:bodyPr/>
                    <a:lstStyle/>
                    <a:p>
                      <a:r>
                        <a:rPr lang="en-US" dirty="0"/>
                        <a:t>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ISO/DIS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of the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 of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Designated Expert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Strategy adopted for identification of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79502"/>
                  </a:ext>
                </a:extLst>
              </a:tr>
              <a:tr h="1711640">
                <a:tc>
                  <a:txBody>
                    <a:bodyPr/>
                    <a:lstStyle/>
                    <a:p>
                      <a:r>
                        <a:rPr lang="en-US" sz="1400" dirty="0"/>
                        <a:t>ISO/TC 6-Paper, board and pulps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CHD 15 and </a:t>
                      </a:r>
                      <a:r>
                        <a:rPr lang="en-US" sz="1400" baseline="0" dirty="0"/>
                        <a:t>CHD 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ISO/DIS 11093-2 (Ed 2)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 and board — Testing of cores — Part 2: Conditioning of test samples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Mr.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</a:rPr>
                        <a:t>Lalit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Mohan Gupta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, from Package Design Research and Test Lab, Lucknow</a:t>
                      </a:r>
                    </a:p>
                    <a:p>
                      <a:pPr algn="just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Dr.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</a:rPr>
                        <a:t>Kirtiraj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K.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Gaikwad, from IIT,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Roorkee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Identification based on the Sector relevance of the Project.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632316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08386" y="1292772"/>
            <a:ext cx="9869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CHD 15 and CHD 16 are acting as the National Mirror Committee to </a:t>
            </a:r>
            <a:r>
              <a:rPr lang="en-US" sz="1600" b="1" dirty="0"/>
              <a:t>ISO TC 6 </a:t>
            </a:r>
            <a:r>
              <a:rPr lang="en-US" sz="1600" dirty="0"/>
              <a:t>and </a:t>
            </a:r>
            <a:r>
              <a:rPr lang="en-US" sz="1600" b="1" dirty="0"/>
              <a:t>ISO TC 6/SC 2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723697" y="2112580"/>
            <a:ext cx="8786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US" sz="1600" b="1" dirty="0"/>
              <a:t>ISO TC 6 — Paper, board and pulps</a:t>
            </a:r>
            <a:endParaRPr lang="en-US" sz="1600" dirty="0"/>
          </a:p>
          <a:p>
            <a:pPr lvl="1" algn="just"/>
            <a:r>
              <a:rPr lang="en-IN" sz="1600" i="1" dirty="0"/>
              <a:t> </a:t>
            </a:r>
            <a:endParaRPr lang="en-US" sz="16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n-IN" sz="1600" b="1" dirty="0"/>
              <a:t>ISO TC 6/ SC 2 — Test methods and quality specifications for paper and board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99974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F9C3-4067-7BDB-58AD-2CAF629C5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0E5A0-047B-F9BE-986E-54274D3EE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09903"/>
            <a:ext cx="10364451" cy="872359"/>
          </a:xfrm>
        </p:spPr>
        <p:txBody>
          <a:bodyPr>
            <a:normAutofit/>
          </a:bodyPr>
          <a:lstStyle/>
          <a:p>
            <a:r>
              <a:rPr lang="en-US" dirty="0"/>
              <a:t>ISO Projects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75751D5-4611-5839-FB2F-41D33F30812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95930409"/>
              </p:ext>
            </p:extLst>
          </p:nvPr>
        </p:nvGraphicFramePr>
        <p:xfrm>
          <a:off x="777766" y="1404939"/>
          <a:ext cx="10762593" cy="4655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211">
                  <a:extLst>
                    <a:ext uri="{9D8B030D-6E8A-4147-A177-3AD203B41FA5}">
                      <a16:colId xmlns:a16="http://schemas.microsoft.com/office/drawing/2014/main" val="3250104272"/>
                    </a:ext>
                  </a:extLst>
                </a:gridCol>
                <a:gridCol w="700367">
                  <a:extLst>
                    <a:ext uri="{9D8B030D-6E8A-4147-A177-3AD203B41FA5}">
                      <a16:colId xmlns:a16="http://schemas.microsoft.com/office/drawing/2014/main" val="906412901"/>
                    </a:ext>
                  </a:extLst>
                </a:gridCol>
                <a:gridCol w="1466483">
                  <a:extLst>
                    <a:ext uri="{9D8B030D-6E8A-4147-A177-3AD203B41FA5}">
                      <a16:colId xmlns:a16="http://schemas.microsoft.com/office/drawing/2014/main" val="3942210832"/>
                    </a:ext>
                  </a:extLst>
                </a:gridCol>
                <a:gridCol w="1889081">
                  <a:extLst>
                    <a:ext uri="{9D8B030D-6E8A-4147-A177-3AD203B41FA5}">
                      <a16:colId xmlns:a16="http://schemas.microsoft.com/office/drawing/2014/main" val="3524835061"/>
                    </a:ext>
                  </a:extLst>
                </a:gridCol>
                <a:gridCol w="1209211">
                  <a:extLst>
                    <a:ext uri="{9D8B030D-6E8A-4147-A177-3AD203B41FA5}">
                      <a16:colId xmlns:a16="http://schemas.microsoft.com/office/drawing/2014/main" val="381375907"/>
                    </a:ext>
                  </a:extLst>
                </a:gridCol>
                <a:gridCol w="1844834">
                  <a:extLst>
                    <a:ext uri="{9D8B030D-6E8A-4147-A177-3AD203B41FA5}">
                      <a16:colId xmlns:a16="http://schemas.microsoft.com/office/drawing/2014/main" val="2781982218"/>
                    </a:ext>
                  </a:extLst>
                </a:gridCol>
                <a:gridCol w="2518406">
                  <a:extLst>
                    <a:ext uri="{9D8B030D-6E8A-4147-A177-3AD203B41FA5}">
                      <a16:colId xmlns:a16="http://schemas.microsoft.com/office/drawing/2014/main" val="1114186371"/>
                    </a:ext>
                  </a:extLst>
                </a:gridCol>
              </a:tblGrid>
              <a:tr h="754496">
                <a:tc>
                  <a:txBody>
                    <a:bodyPr/>
                    <a:lstStyle/>
                    <a:p>
                      <a:r>
                        <a:rPr lang="en-US" dirty="0"/>
                        <a:t>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ISO/DIS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of the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 of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Designated Expert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Strategy adopted for identification of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79502"/>
                  </a:ext>
                </a:extLst>
              </a:tr>
              <a:tr h="874257"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ISO/TC 6/SC 2-Test methods and quality specifications for paper and board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CHD 15 and </a:t>
                      </a:r>
                      <a:r>
                        <a:rPr lang="en-US" sz="1400" baseline="0" dirty="0"/>
                        <a:t>CHD 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ISO/DIS 3035 (Ed 4)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Corrugated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fibreboard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 Determination of flat crush resistance 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Mr. Lalit Mohan Gupta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, from Package Design Research and Test Lab, Lucknow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Identification based on the Sector relevance of the Project.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632316"/>
                  </a:ext>
                </a:extLst>
              </a:tr>
              <a:tr h="874257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ISO/DIS 3036 (Ed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Board — Determination of puncture resistance using a pendulum device 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Medium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Mr. Lalit Mohan Gupta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, from Package Design Research and Test Lab, Lucknow</a:t>
                      </a:r>
                    </a:p>
                    <a:p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IS 4006 (Part 2) covers the method and under revision.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46599"/>
                  </a:ext>
                </a:extLst>
              </a:tr>
              <a:tr h="874257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ISO/DIS 16260 (Ed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Paper and board — Determination of internal bond strength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Medium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Mr.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</a:rPr>
                        <a:t>Lalit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Mohan Gupta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, from Package Design Research and Test Lab, Lucknow</a:t>
                      </a:r>
                    </a:p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Dr.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</a:rPr>
                        <a:t>Kirtiraj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 K.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Gaikwad, from IIT,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Roorkee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Identification based on the Sector relevance of the Project.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886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790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F9C3-4067-7BDB-58AD-2CAF629C56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0E5A0-047B-F9BE-986E-54274D3EE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09903"/>
            <a:ext cx="10364451" cy="872359"/>
          </a:xfrm>
        </p:spPr>
        <p:txBody>
          <a:bodyPr>
            <a:normAutofit/>
          </a:bodyPr>
          <a:lstStyle/>
          <a:p>
            <a:r>
              <a:rPr lang="en-US" dirty="0"/>
              <a:t>ISO Projects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75751D5-4611-5839-FB2F-41D33F30812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49424748"/>
              </p:ext>
            </p:extLst>
          </p:nvPr>
        </p:nvGraphicFramePr>
        <p:xfrm>
          <a:off x="714703" y="3026980"/>
          <a:ext cx="10762593" cy="3412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211">
                  <a:extLst>
                    <a:ext uri="{9D8B030D-6E8A-4147-A177-3AD203B41FA5}">
                      <a16:colId xmlns:a16="http://schemas.microsoft.com/office/drawing/2014/main" val="3250104272"/>
                    </a:ext>
                  </a:extLst>
                </a:gridCol>
                <a:gridCol w="754437">
                  <a:extLst>
                    <a:ext uri="{9D8B030D-6E8A-4147-A177-3AD203B41FA5}">
                      <a16:colId xmlns:a16="http://schemas.microsoft.com/office/drawing/2014/main" val="906412901"/>
                    </a:ext>
                  </a:extLst>
                </a:gridCol>
                <a:gridCol w="1412413">
                  <a:extLst>
                    <a:ext uri="{9D8B030D-6E8A-4147-A177-3AD203B41FA5}">
                      <a16:colId xmlns:a16="http://schemas.microsoft.com/office/drawing/2014/main" val="3942210832"/>
                    </a:ext>
                  </a:extLst>
                </a:gridCol>
                <a:gridCol w="1889081">
                  <a:extLst>
                    <a:ext uri="{9D8B030D-6E8A-4147-A177-3AD203B41FA5}">
                      <a16:colId xmlns:a16="http://schemas.microsoft.com/office/drawing/2014/main" val="3524835061"/>
                    </a:ext>
                  </a:extLst>
                </a:gridCol>
                <a:gridCol w="1209211">
                  <a:extLst>
                    <a:ext uri="{9D8B030D-6E8A-4147-A177-3AD203B41FA5}">
                      <a16:colId xmlns:a16="http://schemas.microsoft.com/office/drawing/2014/main" val="381375907"/>
                    </a:ext>
                  </a:extLst>
                </a:gridCol>
                <a:gridCol w="1844834">
                  <a:extLst>
                    <a:ext uri="{9D8B030D-6E8A-4147-A177-3AD203B41FA5}">
                      <a16:colId xmlns:a16="http://schemas.microsoft.com/office/drawing/2014/main" val="2781982218"/>
                    </a:ext>
                  </a:extLst>
                </a:gridCol>
                <a:gridCol w="2518406">
                  <a:extLst>
                    <a:ext uri="{9D8B030D-6E8A-4147-A177-3AD203B41FA5}">
                      <a16:colId xmlns:a16="http://schemas.microsoft.com/office/drawing/2014/main" val="1114186371"/>
                    </a:ext>
                  </a:extLst>
                </a:gridCol>
              </a:tblGrid>
              <a:tr h="626655">
                <a:tc>
                  <a:txBody>
                    <a:bodyPr/>
                    <a:lstStyle/>
                    <a:p>
                      <a:r>
                        <a:rPr lang="en-US" dirty="0"/>
                        <a:t>ISO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NMC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New Projects (NP)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Title of the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 of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Designated Expert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Strategy adopted for identification of expert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79502"/>
                  </a:ext>
                </a:extLst>
              </a:tr>
              <a:tr h="1187306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/>
                        <a:t>ISO TC 91</a:t>
                      </a:r>
                      <a:r>
                        <a:rPr lang="en-US" sz="1400" b="0" baseline="0" dirty="0"/>
                        <a:t>-</a:t>
                      </a:r>
                      <a:r>
                        <a:rPr lang="en-US" sz="1400" b="0" dirty="0"/>
                        <a:t>Surface active agents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CHD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ISO/PWI 24287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Liquid Laundry Detergent Capsules (packets) — Safety guidelines, test methods, labelling, packaging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IN" sz="1400" dirty="0">
                          <a:effectLst/>
                        </a:rPr>
                        <a:t>Shri Manoj Gaur (Godrej Consumer Products)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IN" sz="1400" dirty="0">
                          <a:effectLst/>
                        </a:rPr>
                        <a:t>Ms Seema Yadav (HUL)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Identification based on the Sector relevance of the Project.</a:t>
                      </a:r>
                    </a:p>
                    <a:p>
                      <a:r>
                        <a:rPr lang="en-US" sz="1400" dirty="0"/>
                        <a:t>To be discussed and finalized in the committee meeting.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632316"/>
                  </a:ext>
                </a:extLst>
              </a:tr>
              <a:tr h="1187306"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ISO/SR 21703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Surface active agents — Microbiology — Microbiological test methods for liquid hand dishwashing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IN" sz="1400" dirty="0">
                          <a:effectLst/>
                        </a:rPr>
                        <a:t>Ms Rupinder Rawat (Godrej Consumer Products) – Project Lead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en-IN" sz="1400" dirty="0">
                          <a:effectLst/>
                        </a:rPr>
                        <a:t>Dr Guruprasad K V (ITC)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Identified by committee based on the comments and interest expressed by experts. The expertise of the organizations and individuals were also considered by the committee.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8717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030014" y="1466221"/>
            <a:ext cx="104472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CHD 25 is acting as the National Mirror Committee to </a:t>
            </a:r>
            <a:r>
              <a:rPr lang="en-US" b="1" dirty="0"/>
              <a:t>ISO TC 91</a:t>
            </a:r>
          </a:p>
        </p:txBody>
      </p:sp>
      <p:sp>
        <p:nvSpPr>
          <p:cNvPr id="4" name="Rectangle 3"/>
          <p:cNvSpPr/>
          <p:nvPr/>
        </p:nvSpPr>
        <p:spPr>
          <a:xfrm>
            <a:off x="1240222" y="2193300"/>
            <a:ext cx="66886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ISO TC 91 — Surface active agents</a:t>
            </a:r>
          </a:p>
        </p:txBody>
      </p:sp>
    </p:spTree>
    <p:extLst>
      <p:ext uri="{BB962C8B-B14F-4D97-AF65-F5344CB8AC3E}">
        <p14:creationId xmlns:p14="http://schemas.microsoft.com/office/powerpoint/2010/main" val="739257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2FF8E-6A6D-7A5A-0398-50A527F1A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FBC9E-01D9-21A3-0168-0BB475F5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228" y="231228"/>
            <a:ext cx="8860220" cy="651641"/>
          </a:xfrm>
        </p:spPr>
        <p:txBody>
          <a:bodyPr>
            <a:normAutofit/>
          </a:bodyPr>
          <a:lstStyle/>
          <a:p>
            <a:r>
              <a:rPr lang="en-US" sz="2800" dirty="0"/>
              <a:t>SC/WP Meetings planned and held outside </a:t>
            </a:r>
            <a:r>
              <a:rPr lang="en-US" sz="2800" dirty="0" err="1"/>
              <a:t>hq</a:t>
            </a:r>
            <a:endParaRPr lang="en-US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B128EBF-07AC-ACC8-7335-DE01619112B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44162466"/>
              </p:ext>
            </p:extLst>
          </p:nvPr>
        </p:nvGraphicFramePr>
        <p:xfrm>
          <a:off x="661239" y="1471449"/>
          <a:ext cx="11036774" cy="4663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458">
                  <a:extLst>
                    <a:ext uri="{9D8B030D-6E8A-4147-A177-3AD203B41FA5}">
                      <a16:colId xmlns:a16="http://schemas.microsoft.com/office/drawing/2014/main" val="3250104272"/>
                    </a:ext>
                  </a:extLst>
                </a:gridCol>
                <a:gridCol w="1723696">
                  <a:extLst>
                    <a:ext uri="{9D8B030D-6E8A-4147-A177-3AD203B41FA5}">
                      <a16:colId xmlns:a16="http://schemas.microsoft.com/office/drawing/2014/main" val="906412901"/>
                    </a:ext>
                  </a:extLst>
                </a:gridCol>
                <a:gridCol w="1177159">
                  <a:extLst>
                    <a:ext uri="{9D8B030D-6E8A-4147-A177-3AD203B41FA5}">
                      <a16:colId xmlns:a16="http://schemas.microsoft.com/office/drawing/2014/main" val="3942210832"/>
                    </a:ext>
                  </a:extLst>
                </a:gridCol>
                <a:gridCol w="1145627">
                  <a:extLst>
                    <a:ext uri="{9D8B030D-6E8A-4147-A177-3AD203B41FA5}">
                      <a16:colId xmlns:a16="http://schemas.microsoft.com/office/drawing/2014/main" val="3524835061"/>
                    </a:ext>
                  </a:extLst>
                </a:gridCol>
                <a:gridCol w="3321269">
                  <a:extLst>
                    <a:ext uri="{9D8B030D-6E8A-4147-A177-3AD203B41FA5}">
                      <a16:colId xmlns:a16="http://schemas.microsoft.com/office/drawing/2014/main" val="381375907"/>
                    </a:ext>
                  </a:extLst>
                </a:gridCol>
                <a:gridCol w="2606565">
                  <a:extLst>
                    <a:ext uri="{9D8B030D-6E8A-4147-A177-3AD203B41FA5}">
                      <a16:colId xmlns:a16="http://schemas.microsoft.com/office/drawing/2014/main" val="2781982218"/>
                    </a:ext>
                  </a:extLst>
                </a:gridCol>
              </a:tblGrid>
              <a:tr h="619038">
                <a:tc>
                  <a:txBody>
                    <a:bodyPr/>
                    <a:lstStyle/>
                    <a:p>
                      <a:r>
                        <a:rPr lang="en-US" sz="1600" dirty="0"/>
                        <a:t>SC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Meeting 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Meeting 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Mode of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Attendance Record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79502"/>
                  </a:ext>
                </a:extLst>
              </a:tr>
              <a:tr h="1010065">
                <a:tc>
                  <a:txBody>
                    <a:bodyPr/>
                    <a:lstStyle/>
                    <a:p>
                      <a:r>
                        <a:rPr lang="en-US" sz="1400" dirty="0"/>
                        <a:t>CHD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32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TC Meeting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25-04-2024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Hybrid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Central Pulp Paper Research Institute, Paper Mill Road, </a:t>
                      </a:r>
                      <a:r>
                        <a:rPr lang="en-IN" sz="1400" dirty="0" err="1">
                          <a:effectLst/>
                        </a:rPr>
                        <a:t>Himmat</a:t>
                      </a:r>
                      <a:r>
                        <a:rPr lang="en-IN" sz="1400" dirty="0">
                          <a:effectLst/>
                        </a:rPr>
                        <a:t> Nagar, Saharanpur - 247001, India, Saharanpur, Uttar Pradesh, 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Out of 26 member organizations, 25 attended the meeting. </a:t>
                      </a:r>
                    </a:p>
                    <a:p>
                      <a:endParaRPr lang="en-US" sz="1400" dirty="0">
                        <a:effectLst/>
                      </a:endParaRPr>
                    </a:p>
                    <a:p>
                      <a:r>
                        <a:rPr lang="en-IN" sz="1400" dirty="0">
                          <a:effectLst/>
                        </a:rPr>
                        <a:t>Percentage - 96.15%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632316"/>
                  </a:ext>
                </a:extLst>
              </a:tr>
              <a:tr h="934390">
                <a:tc>
                  <a:txBody>
                    <a:bodyPr/>
                    <a:lstStyle/>
                    <a:p>
                      <a:r>
                        <a:rPr lang="en-US" sz="1400" dirty="0"/>
                        <a:t>CHD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17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TC Meeting was held in conjunction with a workshop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06-09-2024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Physical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Indian Institute of Packaging, New Delhi, India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Out of 22 member organizations, 15 attended the meeting. </a:t>
                      </a:r>
                    </a:p>
                    <a:p>
                      <a:endParaRPr lang="en-US" sz="1400" dirty="0">
                        <a:effectLst/>
                      </a:endParaRPr>
                    </a:p>
                    <a:p>
                      <a:r>
                        <a:rPr lang="en-IN" sz="1400" dirty="0">
                          <a:effectLst/>
                        </a:rPr>
                        <a:t>Percentage - 68.18%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542461"/>
                  </a:ext>
                </a:extLst>
              </a:tr>
              <a:tr h="967632">
                <a:tc rowSpan="2"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CHD</a:t>
                      </a:r>
                      <a:r>
                        <a:rPr lang="en-US" sz="1400" baseline="0" dirty="0"/>
                        <a:t> 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41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TC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11-06-2024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>
                          <a:effectLst/>
                        </a:rPr>
                        <a:t>HBTU, Kanpur , Kanpur, Uttar Pradesh, India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Out of 25 member organizations, 24 attended the meeting.</a:t>
                      </a:r>
                    </a:p>
                    <a:p>
                      <a:endParaRPr lang="en-US" sz="14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Percentage - 96%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064301"/>
                  </a:ext>
                </a:extLst>
              </a:tr>
              <a:tr h="1121849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42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TC Meeting was held in conjunction with a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04-09-2024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Hybrid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ITC Bengaluru, Karnataka, India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Out of 25 member organizations, 23 attended the meeting. </a:t>
                      </a:r>
                    </a:p>
                    <a:p>
                      <a:endParaRPr lang="en-US" sz="1400" dirty="0">
                        <a:effectLst/>
                      </a:endParaRPr>
                    </a:p>
                    <a:p>
                      <a:r>
                        <a:rPr lang="en-IN" sz="1400" dirty="0">
                          <a:effectLst/>
                        </a:rPr>
                        <a:t>Percentage - 92%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128044"/>
                  </a:ext>
                </a:extLst>
              </a:tr>
            </a:tbl>
          </a:graphicData>
        </a:graphic>
      </p:graphicFrame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E64FD81A-D5C0-E3F8-41FB-C785F4751D33}"/>
              </a:ext>
            </a:extLst>
          </p:cNvPr>
          <p:cNvSpPr txBox="1">
            <a:spLocks/>
          </p:cNvSpPr>
          <p:nvPr/>
        </p:nvSpPr>
        <p:spPr>
          <a:xfrm>
            <a:off x="716974" y="882870"/>
            <a:ext cx="4748406" cy="399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/>
              <a:t>SC Meetings held outside hq-4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899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2FF8E-6A6D-7A5A-0398-50A527F1A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FBC9E-01D9-21A3-0168-0BB475F55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228" y="231228"/>
            <a:ext cx="8860220" cy="651641"/>
          </a:xfrm>
        </p:spPr>
        <p:txBody>
          <a:bodyPr>
            <a:normAutofit/>
          </a:bodyPr>
          <a:lstStyle/>
          <a:p>
            <a:r>
              <a:rPr lang="en-US" sz="2800" dirty="0"/>
              <a:t>SC/WP Meetings planned and held outside </a:t>
            </a:r>
            <a:r>
              <a:rPr lang="en-US" sz="2800" dirty="0" err="1"/>
              <a:t>hq</a:t>
            </a:r>
            <a:endParaRPr lang="en-US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B128EBF-07AC-ACC8-7335-DE01619112B7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92468915"/>
              </p:ext>
            </p:extLst>
          </p:nvPr>
        </p:nvGraphicFramePr>
        <p:xfrm>
          <a:off x="661239" y="1881351"/>
          <a:ext cx="10616361" cy="2827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954">
                  <a:extLst>
                    <a:ext uri="{9D8B030D-6E8A-4147-A177-3AD203B41FA5}">
                      <a16:colId xmlns:a16="http://schemas.microsoft.com/office/drawing/2014/main" val="3250104272"/>
                    </a:ext>
                  </a:extLst>
                </a:gridCol>
                <a:gridCol w="2795752">
                  <a:extLst>
                    <a:ext uri="{9D8B030D-6E8A-4147-A177-3AD203B41FA5}">
                      <a16:colId xmlns:a16="http://schemas.microsoft.com/office/drawing/2014/main" val="906412901"/>
                    </a:ext>
                  </a:extLst>
                </a:gridCol>
                <a:gridCol w="1923393">
                  <a:extLst>
                    <a:ext uri="{9D8B030D-6E8A-4147-A177-3AD203B41FA5}">
                      <a16:colId xmlns:a16="http://schemas.microsoft.com/office/drawing/2014/main" val="3942210832"/>
                    </a:ext>
                  </a:extLst>
                </a:gridCol>
                <a:gridCol w="1954924">
                  <a:extLst>
                    <a:ext uri="{9D8B030D-6E8A-4147-A177-3AD203B41FA5}">
                      <a16:colId xmlns:a16="http://schemas.microsoft.com/office/drawing/2014/main" val="3524835061"/>
                    </a:ext>
                  </a:extLst>
                </a:gridCol>
                <a:gridCol w="2375338">
                  <a:extLst>
                    <a:ext uri="{9D8B030D-6E8A-4147-A177-3AD203B41FA5}">
                      <a16:colId xmlns:a16="http://schemas.microsoft.com/office/drawing/2014/main" val="381375907"/>
                    </a:ext>
                  </a:extLst>
                </a:gridCol>
              </a:tblGrid>
              <a:tr h="64725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Meeting number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Meeting 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Mode of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Going to be held</a:t>
                      </a:r>
                      <a:r>
                        <a:rPr lang="en-US" sz="1600" baseline="0" dirty="0"/>
                        <a:t> 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79502"/>
                  </a:ext>
                </a:extLst>
              </a:tr>
              <a:tr h="968764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CHD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19</a:t>
                      </a:r>
                      <a:r>
                        <a:rPr lang="en-US" sz="1400" baseline="30000" dirty="0"/>
                        <a:t>th</a:t>
                      </a:r>
                      <a:r>
                        <a:rPr lang="en-US" sz="1400" dirty="0"/>
                        <a:t> TC Meeting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14-02-2025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Hybrid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Planned at IIT Roorkee.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542461"/>
                  </a:ext>
                </a:extLst>
              </a:tr>
              <a:tr h="1211034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CHD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43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TC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05-12-2024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</a:rPr>
                        <a:t>Hybrid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Planned at IIT Jammu </a:t>
                      </a:r>
                      <a:endParaRPr lang="en-IN" sz="1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680213"/>
                  </a:ext>
                </a:extLst>
              </a:tr>
            </a:tbl>
          </a:graphicData>
        </a:graphic>
      </p:graphicFrame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E64FD81A-D5C0-E3F8-41FB-C785F4751D33}"/>
              </a:ext>
            </a:extLst>
          </p:cNvPr>
          <p:cNvSpPr txBox="1">
            <a:spLocks/>
          </p:cNvSpPr>
          <p:nvPr/>
        </p:nvSpPr>
        <p:spPr>
          <a:xfrm>
            <a:off x="716973" y="987972"/>
            <a:ext cx="6240875" cy="50449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5500" dirty="0"/>
              <a:t>SC meetings planned for organizing outside </a:t>
            </a:r>
            <a:r>
              <a:rPr lang="en-US" sz="5500" dirty="0" err="1"/>
              <a:t>hQ</a:t>
            </a:r>
            <a:endParaRPr lang="en-US" sz="55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91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6F03-E7BC-B721-306A-AC9C60D4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46842"/>
            <a:ext cx="10364451" cy="504496"/>
          </a:xfrm>
        </p:spPr>
        <p:txBody>
          <a:bodyPr>
            <a:normAutofit fontScale="90000"/>
          </a:bodyPr>
          <a:lstStyle/>
          <a:p>
            <a:r>
              <a:rPr lang="en-US" dirty="0"/>
              <a:t>Status of process reform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29770-70DE-9F70-D413-00FAEBB022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4193" y="976745"/>
            <a:ext cx="11183633" cy="5623752"/>
          </a:xfrm>
        </p:spPr>
        <p:txBody>
          <a:bodyPr>
            <a:normAutofit lnSpcReduction="10000"/>
          </a:bodyPr>
          <a:lstStyle/>
          <a:p>
            <a:r>
              <a:rPr lang="en-US" sz="1600" dirty="0"/>
              <a:t>Attendance in sectional committee meetings</a:t>
            </a:r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endParaRPr lang="en-US" sz="1500" dirty="0"/>
          </a:p>
          <a:p>
            <a:endParaRPr lang="en-US" sz="1600" dirty="0"/>
          </a:p>
          <a:p>
            <a:endParaRPr lang="en-US" sz="1800" dirty="0"/>
          </a:p>
          <a:p>
            <a:r>
              <a:rPr lang="en-US" sz="1600" dirty="0"/>
              <a:t>Inactive Members- Identified after every sectional committee meetings and removed if found absent in two consecutive meetings.</a:t>
            </a:r>
          </a:p>
          <a:p>
            <a:pPr lvl="1"/>
            <a:r>
              <a:rPr lang="en-US" sz="1300" b="1" dirty="0"/>
              <a:t>IN CHD 15 - Government Printing, West Bengal (Withdrawn in 33</a:t>
            </a:r>
            <a:r>
              <a:rPr lang="en-US" sz="1300" b="1" baseline="30000" dirty="0"/>
              <a:t>rd</a:t>
            </a:r>
            <a:r>
              <a:rPr lang="en-US" sz="1300" b="1" dirty="0"/>
              <a:t> meeting )</a:t>
            </a:r>
          </a:p>
          <a:p>
            <a:pPr lvl="1"/>
            <a:r>
              <a:rPr lang="en-US" sz="1300" b="1" dirty="0"/>
              <a:t>In CHD 25 - </a:t>
            </a:r>
            <a:r>
              <a:rPr lang="en-US" sz="1300" b="1" dirty="0" err="1"/>
              <a:t>Kavayitri</a:t>
            </a:r>
            <a:r>
              <a:rPr lang="en-US" sz="1300" b="1" dirty="0"/>
              <a:t> </a:t>
            </a:r>
            <a:r>
              <a:rPr lang="en-US" sz="1300" b="1" dirty="0" err="1"/>
              <a:t>Bahinabai</a:t>
            </a:r>
            <a:r>
              <a:rPr lang="en-US" sz="1300" b="1" dirty="0"/>
              <a:t> </a:t>
            </a:r>
            <a:r>
              <a:rPr lang="en-US" sz="1300" b="1" dirty="0" err="1"/>
              <a:t>Chaudhari</a:t>
            </a:r>
            <a:r>
              <a:rPr lang="en-US" sz="1300" b="1" dirty="0"/>
              <a:t> North Maharashtra University, </a:t>
            </a:r>
            <a:r>
              <a:rPr lang="en-US" sz="1300" b="1" dirty="0" err="1"/>
              <a:t>Jalgaon</a:t>
            </a:r>
            <a:r>
              <a:rPr lang="en-US" sz="1300" b="1" dirty="0"/>
              <a:t> (In 42</a:t>
            </a:r>
            <a:r>
              <a:rPr lang="en-US" sz="1300" b="1" baseline="30000" dirty="0"/>
              <a:t>nd</a:t>
            </a:r>
            <a:r>
              <a:rPr lang="en-US" sz="1300" b="1" dirty="0"/>
              <a:t> meeting) </a:t>
            </a:r>
          </a:p>
          <a:p>
            <a:r>
              <a:rPr lang="en-US" sz="1600" dirty="0"/>
              <a:t>Comments on p-drafts- no p-drafts circulated.</a:t>
            </a:r>
          </a:p>
          <a:p>
            <a:r>
              <a:rPr lang="en-US" sz="1600" dirty="0"/>
              <a:t>Resolutions-circulated to the members after every sectional committee meetings.</a:t>
            </a:r>
          </a:p>
          <a:p>
            <a:r>
              <a:rPr lang="en-US" sz="1600" dirty="0"/>
              <a:t>Members trained- New members inducted in the committee are trained as and when trainings are conducted by nits.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E311A4A-1C34-2E2C-70C6-A763F4472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604986"/>
              </p:ext>
            </p:extLst>
          </p:nvPr>
        </p:nvGraphicFramePr>
        <p:xfrm>
          <a:off x="1179946" y="1411087"/>
          <a:ext cx="7693891" cy="210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226">
                  <a:extLst>
                    <a:ext uri="{9D8B030D-6E8A-4147-A177-3AD203B41FA5}">
                      <a16:colId xmlns:a16="http://schemas.microsoft.com/office/drawing/2014/main" val="3581635607"/>
                    </a:ext>
                  </a:extLst>
                </a:gridCol>
                <a:gridCol w="2375338">
                  <a:extLst>
                    <a:ext uri="{9D8B030D-6E8A-4147-A177-3AD203B41FA5}">
                      <a16:colId xmlns:a16="http://schemas.microsoft.com/office/drawing/2014/main" val="422367104"/>
                    </a:ext>
                  </a:extLst>
                </a:gridCol>
                <a:gridCol w="2767327">
                  <a:extLst>
                    <a:ext uri="{9D8B030D-6E8A-4147-A177-3AD203B41FA5}">
                      <a16:colId xmlns:a16="http://schemas.microsoft.com/office/drawing/2014/main" val="4097845628"/>
                    </a:ext>
                  </a:extLst>
                </a:gridCol>
              </a:tblGrid>
              <a:tr h="4702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Attendance in 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Attendance in Q2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728319"/>
                  </a:ext>
                </a:extLst>
              </a:tr>
              <a:tr h="44143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CHD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96.15%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64.28 %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525339"/>
                  </a:ext>
                </a:extLst>
              </a:tr>
              <a:tr h="55053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CHD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58.33 %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68.18%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382633"/>
                  </a:ext>
                </a:extLst>
              </a:tr>
              <a:tr h="63860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CHD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59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266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6F03-E7BC-B721-306A-AC9C60D4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46842"/>
            <a:ext cx="10364451" cy="504496"/>
          </a:xfrm>
        </p:spPr>
        <p:txBody>
          <a:bodyPr>
            <a:normAutofit fontScale="90000"/>
          </a:bodyPr>
          <a:lstStyle/>
          <a:p>
            <a:r>
              <a:rPr lang="en-US" dirty="0"/>
              <a:t>Status of process reform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29770-70DE-9F70-D413-00FAEBB022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4193" y="976745"/>
            <a:ext cx="11183633" cy="5257800"/>
          </a:xfrm>
        </p:spPr>
        <p:txBody>
          <a:bodyPr>
            <a:normAutofit/>
          </a:bodyPr>
          <a:lstStyle/>
          <a:p>
            <a:r>
              <a:rPr lang="en-US" dirty="0"/>
              <a:t>SC membership rationalized Committee wise: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CHD 15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endParaRPr lang="en-US" sz="1500" dirty="0"/>
          </a:p>
          <a:p>
            <a:endParaRPr lang="en-US" sz="1600" dirty="0"/>
          </a:p>
          <a:p>
            <a:endParaRPr lang="en-US" sz="18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362408"/>
              </p:ext>
            </p:extLst>
          </p:nvPr>
        </p:nvGraphicFramePr>
        <p:xfrm>
          <a:off x="1881353" y="2028496"/>
          <a:ext cx="7861737" cy="355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405">
                  <a:extLst>
                    <a:ext uri="{9D8B030D-6E8A-4147-A177-3AD203B41FA5}">
                      <a16:colId xmlns:a16="http://schemas.microsoft.com/office/drawing/2014/main" val="729724052"/>
                    </a:ext>
                  </a:extLst>
                </a:gridCol>
                <a:gridCol w="3106786">
                  <a:extLst>
                    <a:ext uri="{9D8B030D-6E8A-4147-A177-3AD203B41FA5}">
                      <a16:colId xmlns:a16="http://schemas.microsoft.com/office/drawing/2014/main" val="1412788852"/>
                    </a:ext>
                  </a:extLst>
                </a:gridCol>
                <a:gridCol w="2389911">
                  <a:extLst>
                    <a:ext uri="{9D8B030D-6E8A-4147-A177-3AD203B41FA5}">
                      <a16:colId xmlns:a16="http://schemas.microsoft.com/office/drawing/2014/main" val="995625155"/>
                    </a:ext>
                  </a:extLst>
                </a:gridCol>
                <a:gridCol w="1660635">
                  <a:extLst>
                    <a:ext uri="{9D8B030D-6E8A-4147-A177-3AD203B41FA5}">
                      <a16:colId xmlns:a16="http://schemas.microsoft.com/office/drawing/2014/main" val="3236606863"/>
                    </a:ext>
                  </a:extLst>
                </a:gridCol>
              </a:tblGrid>
              <a:tr h="3947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Sl. 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Title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Category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Number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0215568"/>
                  </a:ext>
                </a:extLst>
              </a:tr>
              <a:tr h="266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Industry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Industry and commerce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2372328"/>
                  </a:ext>
                </a:extLst>
              </a:tr>
              <a:tr h="266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Industry association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668609"/>
                  </a:ext>
                </a:extLst>
              </a:tr>
              <a:tr h="533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Central Ministries/ Government/ Regulatory bodies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Government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5057636"/>
                  </a:ext>
                </a:extLst>
              </a:tr>
              <a:tr h="266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Consumer/ user group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Consumers/ users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9181819"/>
                  </a:ext>
                </a:extLst>
              </a:tr>
              <a:tr h="266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R&amp;D Organization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Academia and research bodies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8276524"/>
                  </a:ext>
                </a:extLst>
              </a:tr>
              <a:tr h="2668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Academic Institution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7778336"/>
                  </a:ext>
                </a:extLst>
              </a:tr>
              <a:tr h="7296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Testing, certification and accreditation bodies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Standards application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3147006"/>
                  </a:ext>
                </a:extLst>
              </a:tr>
              <a:tr h="5603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</a:rPr>
                        <a:t>Total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</a:rPr>
                        <a:t>27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7484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336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6F03-E7BC-B721-306A-AC9C60D4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46842"/>
            <a:ext cx="10364451" cy="504496"/>
          </a:xfrm>
        </p:spPr>
        <p:txBody>
          <a:bodyPr>
            <a:normAutofit fontScale="90000"/>
          </a:bodyPr>
          <a:lstStyle/>
          <a:p>
            <a:r>
              <a:rPr lang="en-US" dirty="0"/>
              <a:t>Status of process reform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29770-70DE-9F70-D413-00FAEBB022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4193" y="976745"/>
            <a:ext cx="11183633" cy="5257800"/>
          </a:xfrm>
        </p:spPr>
        <p:txBody>
          <a:bodyPr>
            <a:normAutofit/>
          </a:bodyPr>
          <a:lstStyle/>
          <a:p>
            <a:r>
              <a:rPr lang="en-US" dirty="0"/>
              <a:t>SC membership rationalized Committee wise: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CHD 16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endParaRPr lang="en-US" sz="1500" dirty="0"/>
          </a:p>
          <a:p>
            <a:endParaRPr lang="en-US" sz="1600" dirty="0"/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344709"/>
              </p:ext>
            </p:extLst>
          </p:nvPr>
        </p:nvGraphicFramePr>
        <p:xfrm>
          <a:off x="2007477" y="2017981"/>
          <a:ext cx="8156025" cy="38678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185">
                  <a:extLst>
                    <a:ext uri="{9D8B030D-6E8A-4147-A177-3AD203B41FA5}">
                      <a16:colId xmlns:a16="http://schemas.microsoft.com/office/drawing/2014/main" val="3958859732"/>
                    </a:ext>
                  </a:extLst>
                </a:gridCol>
                <a:gridCol w="3219164">
                  <a:extLst>
                    <a:ext uri="{9D8B030D-6E8A-4147-A177-3AD203B41FA5}">
                      <a16:colId xmlns:a16="http://schemas.microsoft.com/office/drawing/2014/main" val="429991808"/>
                    </a:ext>
                  </a:extLst>
                </a:gridCol>
                <a:gridCol w="2525120">
                  <a:extLst>
                    <a:ext uri="{9D8B030D-6E8A-4147-A177-3AD203B41FA5}">
                      <a16:colId xmlns:a16="http://schemas.microsoft.com/office/drawing/2014/main" val="2522544803"/>
                    </a:ext>
                  </a:extLst>
                </a:gridCol>
                <a:gridCol w="1722556">
                  <a:extLst>
                    <a:ext uri="{9D8B030D-6E8A-4147-A177-3AD203B41FA5}">
                      <a16:colId xmlns:a16="http://schemas.microsoft.com/office/drawing/2014/main" val="4271314232"/>
                    </a:ext>
                  </a:extLst>
                </a:gridCol>
              </a:tblGrid>
              <a:tr h="489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Sl. 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200" dirty="0">
                          <a:effectLst/>
                        </a:rPr>
                        <a:t>Title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Category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Number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6797530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Industry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Industry and commerce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0525967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Industry association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0576186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Government/ Regulatory bodies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Regulatory bodies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2665446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Central/ State Ministries/ Departments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Government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50586965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Consumer/ user group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Consumers/ users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6833763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R&amp;D Organization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Academia and research bodies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1641028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Academic Institution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4277863"/>
                  </a:ext>
                </a:extLst>
              </a:tr>
              <a:tr h="586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Testing, certification and accreditation bodies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Standards application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5001573"/>
                  </a:ext>
                </a:extLst>
              </a:tr>
              <a:tr h="3490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b="1">
                          <a:effectLst/>
                        </a:rPr>
                        <a:t>Total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</a:rPr>
                        <a:t>22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953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1224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6F03-E7BC-B721-306A-AC9C60D4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46842"/>
            <a:ext cx="10364451" cy="504496"/>
          </a:xfrm>
        </p:spPr>
        <p:txBody>
          <a:bodyPr>
            <a:normAutofit fontScale="90000"/>
          </a:bodyPr>
          <a:lstStyle/>
          <a:p>
            <a:r>
              <a:rPr lang="en-US" dirty="0"/>
              <a:t>Status of process reform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29770-70DE-9F70-D413-00FAEBB022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4193" y="976745"/>
            <a:ext cx="11183633" cy="5257800"/>
          </a:xfrm>
        </p:spPr>
        <p:txBody>
          <a:bodyPr>
            <a:normAutofit/>
          </a:bodyPr>
          <a:lstStyle/>
          <a:p>
            <a:r>
              <a:rPr lang="en-US" dirty="0"/>
              <a:t>SC membership rationalized Committee wise: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/>
              <a:t>CHD 25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endParaRPr lang="en-US" sz="1500" dirty="0"/>
          </a:p>
          <a:p>
            <a:endParaRPr lang="en-US" sz="1600" dirty="0"/>
          </a:p>
          <a:p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292641"/>
              </p:ext>
            </p:extLst>
          </p:nvPr>
        </p:nvGraphicFramePr>
        <p:xfrm>
          <a:off x="1681655" y="2102071"/>
          <a:ext cx="8397766" cy="3783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836">
                  <a:extLst>
                    <a:ext uri="{9D8B030D-6E8A-4147-A177-3AD203B41FA5}">
                      <a16:colId xmlns:a16="http://schemas.microsoft.com/office/drawing/2014/main" val="2882561322"/>
                    </a:ext>
                  </a:extLst>
                </a:gridCol>
                <a:gridCol w="2969809">
                  <a:extLst>
                    <a:ext uri="{9D8B030D-6E8A-4147-A177-3AD203B41FA5}">
                      <a16:colId xmlns:a16="http://schemas.microsoft.com/office/drawing/2014/main" val="721432275"/>
                    </a:ext>
                  </a:extLst>
                </a:gridCol>
                <a:gridCol w="2923831">
                  <a:extLst>
                    <a:ext uri="{9D8B030D-6E8A-4147-A177-3AD203B41FA5}">
                      <a16:colId xmlns:a16="http://schemas.microsoft.com/office/drawing/2014/main" val="1474814483"/>
                    </a:ext>
                  </a:extLst>
                </a:gridCol>
                <a:gridCol w="1818290">
                  <a:extLst>
                    <a:ext uri="{9D8B030D-6E8A-4147-A177-3AD203B41FA5}">
                      <a16:colId xmlns:a16="http://schemas.microsoft.com/office/drawing/2014/main" val="1403260101"/>
                    </a:ext>
                  </a:extLst>
                </a:gridCol>
              </a:tblGrid>
              <a:tr h="630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SI. No.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Title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Category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Number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0420899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1.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Industry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Industry and commerce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342871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Industry association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5091137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Government/ Regulatory bodies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Government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8430005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Consumer/ user group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Consumers/ users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34011847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R&amp;D Organization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Academia and research bodies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5155405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Academic Institution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27628617"/>
                  </a:ext>
                </a:extLst>
              </a:tr>
              <a:tr h="630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Testing, certification and accreditation bodies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Standards application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54360993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Expert in Personal Capacity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1479940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</a:rPr>
                        <a:t>Total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b="1" dirty="0">
                          <a:effectLst/>
                        </a:rPr>
                        <a:t>24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8340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6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6F03-E7BC-B721-306A-AC9C60D45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46842"/>
            <a:ext cx="10364451" cy="50449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Workshop details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29770-70DE-9F70-D413-00FAEBB0221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04193" y="976745"/>
            <a:ext cx="11183633" cy="52578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endParaRPr lang="en-US" sz="1500" dirty="0"/>
          </a:p>
          <a:p>
            <a:endParaRPr lang="en-US" sz="1600" dirty="0" smtClean="0"/>
          </a:p>
          <a:p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886920"/>
              </p:ext>
            </p:extLst>
          </p:nvPr>
        </p:nvGraphicFramePr>
        <p:xfrm>
          <a:off x="367862" y="976745"/>
          <a:ext cx="10846676" cy="4380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7778">
                  <a:extLst>
                    <a:ext uri="{9D8B030D-6E8A-4147-A177-3AD203B41FA5}">
                      <a16:colId xmlns:a16="http://schemas.microsoft.com/office/drawing/2014/main" val="721432275"/>
                    </a:ext>
                  </a:extLst>
                </a:gridCol>
                <a:gridCol w="2364828">
                  <a:extLst>
                    <a:ext uri="{9D8B030D-6E8A-4147-A177-3AD203B41FA5}">
                      <a16:colId xmlns:a16="http://schemas.microsoft.com/office/drawing/2014/main" val="1474814483"/>
                    </a:ext>
                  </a:extLst>
                </a:gridCol>
                <a:gridCol w="2539753">
                  <a:extLst>
                    <a:ext uri="{9D8B030D-6E8A-4147-A177-3AD203B41FA5}">
                      <a16:colId xmlns:a16="http://schemas.microsoft.com/office/drawing/2014/main" val="1403260101"/>
                    </a:ext>
                  </a:extLst>
                </a:gridCol>
                <a:gridCol w="2354317">
                  <a:extLst>
                    <a:ext uri="{9D8B030D-6E8A-4147-A177-3AD203B41FA5}">
                      <a16:colId xmlns:a16="http://schemas.microsoft.com/office/drawing/2014/main" val="3378301777"/>
                    </a:ext>
                  </a:extLst>
                </a:gridCol>
              </a:tblGrid>
              <a:tr h="7995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Title of the Conference/ Workshop</a:t>
                      </a:r>
                      <a:r>
                        <a:rPr lang="en-US" sz="1400" smtClean="0">
                          <a:effectLst/>
                        </a:rPr>
                        <a:t>/ </a:t>
                      </a:r>
                      <a:r>
                        <a:rPr lang="en-US" sz="1400" smtClean="0">
                          <a:effectLst/>
                        </a:rPr>
                        <a:t>Seminar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Date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400" dirty="0" smtClean="0">
                          <a:effectLst/>
                        </a:rPr>
                        <a:t>Place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No. of Participants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0420899"/>
                  </a:ext>
                </a:extLst>
              </a:tr>
              <a:tr h="8952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Workshop on “New Trends in the pulp and paper industries and role of standards”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25-07-2024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BIS Manak Bhawan, New Delhi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3289981"/>
                  </a:ext>
                </a:extLst>
              </a:tr>
              <a:tr h="8952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Workshop on “Recent Innovations in Paper-Based Packaging Materials” for CHD 16 members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06-09-2024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Indian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Institute of Packaging, New Delhi, India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16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7550730"/>
                  </a:ext>
                </a:extLst>
              </a:tr>
              <a:tr h="89529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Workshop on “Lifecycle Assessment of Soaps/ Detergents” for CHD 25 members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04-09-2024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ITC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Bengaluru, Karnataka, India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35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5474944"/>
                  </a:ext>
                </a:extLst>
              </a:tr>
              <a:tr h="89529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Workshop on IS 1061 "Disinfectant Fluids Phenolic Type Specification"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01-10-2024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BIS (New Delhi, Delhi,India)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9233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894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240A1-1B6F-B1AC-89FA-8427F846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/>
          </a:bodyPr>
          <a:lstStyle/>
          <a:p>
            <a:r>
              <a:rPr lang="en-US" dirty="0"/>
              <a:t>PROGRESS OF NWIP’S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24C9A3-E465-6C01-CC52-35C6B783ADB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14240544"/>
              </p:ext>
            </p:extLst>
          </p:nvPr>
        </p:nvGraphicFramePr>
        <p:xfrm>
          <a:off x="963169" y="1672019"/>
          <a:ext cx="10363199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421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280410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2682970796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2705544770"/>
                    </a:ext>
                  </a:extLst>
                </a:gridCol>
              </a:tblGrid>
              <a:tr h="531947">
                <a:tc>
                  <a:txBody>
                    <a:bodyPr/>
                    <a:lstStyle/>
                    <a:p>
                      <a:r>
                        <a:rPr lang="en-US" dirty="0"/>
                        <a:t>SECTIONAL COMMITTEE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SUBJECT/TITLE OF NWIP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Carried over/ 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Priority Grading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1090802">
                <a:tc>
                  <a:txBody>
                    <a:bodyPr/>
                    <a:lstStyle/>
                    <a:p>
                      <a:r>
                        <a:rPr lang="en-US" dirty="0"/>
                        <a:t>CHD 15 – Paper &amp; It’s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Methods of Test for Pulp - Preparation of laboratory sheets for the measurement of optical properties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 (July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Technical Committee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NWIP taken from ISO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1146123">
                <a:tc>
                  <a:txBody>
                    <a:bodyPr/>
                    <a:lstStyle/>
                    <a:p>
                      <a:r>
                        <a:rPr lang="en-US" dirty="0"/>
                        <a:t>CHD 16-Paper-based packaging materials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Paper-Based Materials for Food &amp; Beverage Delivery and Serving Applications — Specification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be issued in WC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Group WG03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CHD 16 Strategic Roadmap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153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536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240A1-1B6F-B1AC-89FA-8427F846F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99873"/>
            <a:ext cx="10364451" cy="841248"/>
          </a:xfrm>
        </p:spPr>
        <p:txBody>
          <a:bodyPr>
            <a:normAutofit/>
          </a:bodyPr>
          <a:lstStyle/>
          <a:p>
            <a:r>
              <a:rPr lang="en-US" dirty="0"/>
              <a:t>PROGRESS OF NWIP’S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524C9A3-E465-6C01-CC52-35C6B783ADB5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70563641"/>
              </p:ext>
            </p:extLst>
          </p:nvPr>
        </p:nvGraphicFramePr>
        <p:xfrm>
          <a:off x="963169" y="1672019"/>
          <a:ext cx="10363199" cy="5062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815">
                  <a:extLst>
                    <a:ext uri="{9D8B030D-6E8A-4147-A177-3AD203B41FA5}">
                      <a16:colId xmlns:a16="http://schemas.microsoft.com/office/drawing/2014/main" val="945072964"/>
                    </a:ext>
                  </a:extLst>
                </a:gridCol>
                <a:gridCol w="3557016">
                  <a:extLst>
                    <a:ext uri="{9D8B030D-6E8A-4147-A177-3AD203B41FA5}">
                      <a16:colId xmlns:a16="http://schemas.microsoft.com/office/drawing/2014/main" val="772072813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2682970796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4029387215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24949994"/>
                    </a:ext>
                  </a:extLst>
                </a:gridCol>
                <a:gridCol w="1402842">
                  <a:extLst>
                    <a:ext uri="{9D8B030D-6E8A-4147-A177-3AD203B41FA5}">
                      <a16:colId xmlns:a16="http://schemas.microsoft.com/office/drawing/2014/main" val="2705544770"/>
                    </a:ext>
                  </a:extLst>
                </a:gridCol>
              </a:tblGrid>
              <a:tr h="867548">
                <a:tc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SUBJECT/TITLE OF NWIP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Carried over/ 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Priority Grading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235330"/>
                  </a:ext>
                </a:extLst>
              </a:tr>
              <a:tr h="867548">
                <a:tc rowSpan="5">
                  <a:txBody>
                    <a:bodyPr/>
                    <a:lstStyle/>
                    <a:p>
                      <a:r>
                        <a:rPr lang="en-US" dirty="0"/>
                        <a:t>CHD 25 –Soaps, detergents &amp; Surface active agent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 labelling of soaps and detergents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 initiated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SNAP implementation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98303"/>
                  </a:ext>
                </a:extLst>
              </a:tr>
              <a:tr h="8675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Liquid Cleaner for baby plastic feeding bottle and plastic, rubber and silicone baby accessories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Carried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Draft under 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Request from Industry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153593"/>
                  </a:ext>
                </a:extLst>
              </a:tr>
              <a:tr h="6531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Sustainable surface cleaners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 initiated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R&amp;D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CHD 25 Strategic Roadmap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4382186"/>
                  </a:ext>
                </a:extLst>
              </a:tr>
              <a:tr h="60728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Life-cycle assessment of washing and cleaning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 initiated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R&amp;D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541930"/>
                  </a:ext>
                </a:extLst>
              </a:tr>
              <a:tr h="102577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Liquid Laundry detergent capsules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 initiated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Committee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NWIP taken from ISO level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385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29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7693C-C1FB-30CF-EC2B-F099A068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60901"/>
          </a:xfrm>
        </p:spPr>
        <p:txBody>
          <a:bodyPr/>
          <a:lstStyle/>
          <a:p>
            <a:r>
              <a:rPr lang="en-US" dirty="0"/>
              <a:t>NWIP STATUS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4F0A96-A860-14BE-4C80-379FDC576E9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71910167"/>
              </p:ext>
            </p:extLst>
          </p:nvPr>
        </p:nvGraphicFramePr>
        <p:xfrm>
          <a:off x="1018309" y="1816245"/>
          <a:ext cx="103632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2546">
                  <a:extLst>
                    <a:ext uri="{9D8B030D-6E8A-4147-A177-3AD203B41FA5}">
                      <a16:colId xmlns:a16="http://schemas.microsoft.com/office/drawing/2014/main" val="2164932120"/>
                    </a:ext>
                  </a:extLst>
                </a:gridCol>
                <a:gridCol w="3595254">
                  <a:extLst>
                    <a:ext uri="{9D8B030D-6E8A-4147-A177-3AD203B41FA5}">
                      <a16:colId xmlns:a16="http://schemas.microsoft.com/office/drawing/2014/main" val="3238257131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1363974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NWIP as per APS 2024-2025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 of NWIP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200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CHD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Published - 01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48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be issued into WC - 01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0463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Working Draft under Preparation - 01</a:t>
                      </a:r>
                    </a:p>
                    <a:p>
                      <a:r>
                        <a:rPr lang="en-US" dirty="0"/>
                        <a:t>Work initiated - 04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441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05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7B45-9E94-AF08-1259-9254E52E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92074"/>
          </a:xfrm>
        </p:spPr>
        <p:txBody>
          <a:bodyPr>
            <a:normAutofit/>
          </a:bodyPr>
          <a:lstStyle/>
          <a:p>
            <a:r>
              <a:rPr lang="en-US" dirty="0"/>
              <a:t>PROGRESS OF REVIEWS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44F1CE-5455-9CCE-ACAA-206C14A8D141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02117873"/>
              </p:ext>
            </p:extLst>
          </p:nvPr>
        </p:nvGraphicFramePr>
        <p:xfrm>
          <a:off x="114300" y="1610592"/>
          <a:ext cx="11991102" cy="3170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260">
                  <a:extLst>
                    <a:ext uri="{9D8B030D-6E8A-4147-A177-3AD203B41FA5}">
                      <a16:colId xmlns:a16="http://schemas.microsoft.com/office/drawing/2014/main" val="146508192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770015854"/>
                    </a:ext>
                  </a:extLst>
                </a:gridCol>
                <a:gridCol w="502345">
                  <a:extLst>
                    <a:ext uri="{9D8B030D-6E8A-4147-A177-3AD203B41FA5}">
                      <a16:colId xmlns:a16="http://schemas.microsoft.com/office/drawing/2014/main" val="1946328305"/>
                    </a:ext>
                  </a:extLst>
                </a:gridCol>
                <a:gridCol w="502345">
                  <a:extLst>
                    <a:ext uri="{9D8B030D-6E8A-4147-A177-3AD203B41FA5}">
                      <a16:colId xmlns:a16="http://schemas.microsoft.com/office/drawing/2014/main" val="736498871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2435201273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4077542796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579657482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2317851953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1323378842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2710143978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1677342924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3557519278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4022876071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990242923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1859632121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4128539124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3280595639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2788770025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3192241843"/>
                    </a:ext>
                  </a:extLst>
                </a:gridCol>
                <a:gridCol w="599497">
                  <a:extLst>
                    <a:ext uri="{9D8B030D-6E8A-4147-A177-3AD203B41FA5}">
                      <a16:colId xmlns:a16="http://schemas.microsoft.com/office/drawing/2014/main" val="3228799327"/>
                    </a:ext>
                  </a:extLst>
                </a:gridCol>
              </a:tblGrid>
              <a:tr h="380124">
                <a:tc rowSpan="3"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r>
                        <a:rPr lang="en-US" dirty="0"/>
                        <a:t>Standards due for Review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dirty="0"/>
                        <a:t>Review Completed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US" dirty="0"/>
                        <a:t>Review under Progress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Outcome of Review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721942"/>
                  </a:ext>
                </a:extLst>
              </a:tr>
              <a:tr h="91873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Revised/ being revised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Reaffirmed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Amended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Withdrawal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Archived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287075"/>
                  </a:ext>
                </a:extLst>
              </a:tr>
              <a:tr h="6439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Pre 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5-year 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623802"/>
                  </a:ext>
                </a:extLst>
              </a:tr>
              <a:tr h="380124">
                <a:tc>
                  <a:txBody>
                    <a:bodyPr/>
                    <a:lstStyle/>
                    <a:p>
                      <a:r>
                        <a:rPr lang="en-US" dirty="0"/>
                        <a:t>CHD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82880"/>
                  </a:ext>
                </a:extLst>
              </a:tr>
              <a:tr h="380124">
                <a:tc>
                  <a:txBody>
                    <a:bodyPr/>
                    <a:lstStyle/>
                    <a:p>
                      <a:r>
                        <a:rPr lang="en-US" dirty="0"/>
                        <a:t>CHD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43339"/>
                  </a:ext>
                </a:extLst>
              </a:tr>
              <a:tr h="380124">
                <a:tc>
                  <a:txBody>
                    <a:bodyPr/>
                    <a:lstStyle/>
                    <a:p>
                      <a:r>
                        <a:rPr lang="en-US" dirty="0"/>
                        <a:t>CHD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7390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627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32D3F-CE6B-F3E4-3B18-0DD463822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71292"/>
          </a:xfrm>
        </p:spPr>
        <p:txBody>
          <a:bodyPr/>
          <a:lstStyle/>
          <a:p>
            <a:r>
              <a:rPr lang="en-US" dirty="0"/>
              <a:t>Process adopted for review of standards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50737C5-8B28-A543-816F-F75C0F9B546F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08127300"/>
              </p:ext>
            </p:extLst>
          </p:nvPr>
        </p:nvGraphicFramePr>
        <p:xfrm>
          <a:off x="913774" y="1280160"/>
          <a:ext cx="10774746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143">
                  <a:extLst>
                    <a:ext uri="{9D8B030D-6E8A-4147-A177-3AD203B41FA5}">
                      <a16:colId xmlns:a16="http://schemas.microsoft.com/office/drawing/2014/main" val="406989206"/>
                    </a:ext>
                  </a:extLst>
                </a:gridCol>
                <a:gridCol w="1959819">
                  <a:extLst>
                    <a:ext uri="{9D8B030D-6E8A-4147-A177-3AD203B41FA5}">
                      <a16:colId xmlns:a16="http://schemas.microsoft.com/office/drawing/2014/main" val="3482033618"/>
                    </a:ext>
                  </a:extLst>
                </a:gridCol>
                <a:gridCol w="2334409">
                  <a:extLst>
                    <a:ext uri="{9D8B030D-6E8A-4147-A177-3AD203B41FA5}">
                      <a16:colId xmlns:a16="http://schemas.microsoft.com/office/drawing/2014/main" val="3114697448"/>
                    </a:ext>
                  </a:extLst>
                </a:gridCol>
                <a:gridCol w="1409252">
                  <a:extLst>
                    <a:ext uri="{9D8B030D-6E8A-4147-A177-3AD203B41FA5}">
                      <a16:colId xmlns:a16="http://schemas.microsoft.com/office/drawing/2014/main" val="1438900265"/>
                    </a:ext>
                  </a:extLst>
                </a:gridCol>
                <a:gridCol w="3834123">
                  <a:extLst>
                    <a:ext uri="{9D8B030D-6E8A-4147-A177-3AD203B41FA5}">
                      <a16:colId xmlns:a16="http://schemas.microsoft.com/office/drawing/2014/main" val="3685294754"/>
                    </a:ext>
                  </a:extLst>
                </a:gridCol>
              </a:tblGrid>
              <a:tr h="1420715">
                <a:tc>
                  <a:txBody>
                    <a:bodyPr/>
                    <a:lstStyle/>
                    <a:p>
                      <a:r>
                        <a:rPr lang="en-US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Standards taken up for Review as per APS (2024-2025)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 Adopted for Review (ARP/WG/WP/R&amp;D/ Workshop/ Interns)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No. of Projects done without ARP or WG/WP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 adopted for projects done without ARP or WG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932834"/>
                  </a:ext>
                </a:extLst>
              </a:tr>
              <a:tr h="1420715">
                <a:tc>
                  <a:txBody>
                    <a:bodyPr/>
                    <a:lstStyle/>
                    <a:p>
                      <a:r>
                        <a:rPr lang="en-US" dirty="0"/>
                        <a:t>CHD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ARP-29</a:t>
                      </a:r>
                    </a:p>
                    <a:p>
                      <a:r>
                        <a:rPr lang="en-US" dirty="0"/>
                        <a:t>WP- 34</a:t>
                      </a:r>
                    </a:p>
                    <a:p>
                      <a:r>
                        <a:rPr lang="en-US" dirty="0"/>
                        <a:t>Interns-0</a:t>
                      </a:r>
                    </a:p>
                    <a:p>
                      <a:r>
                        <a:rPr lang="en-US" dirty="0"/>
                        <a:t>Workshop – 1</a:t>
                      </a:r>
                    </a:p>
                    <a:p>
                      <a:r>
                        <a:rPr lang="en-US" dirty="0"/>
                        <a:t>R&amp;D 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en-US" b="0" dirty="0"/>
                        <a:t>Review of IS 1061 and IS 10758 was conducted through Working Group. Thereafter, a stakeholder consultation was also organized on 1</a:t>
                      </a:r>
                      <a:r>
                        <a:rPr lang="en-US" b="0" baseline="30000" dirty="0"/>
                        <a:t>st</a:t>
                      </a:r>
                      <a:r>
                        <a:rPr lang="en-US" b="0" dirty="0"/>
                        <a:t> Oct 2024 which was attended by 45 participants. </a:t>
                      </a:r>
                    </a:p>
                    <a:p>
                      <a:pPr algn="just"/>
                      <a:endParaRPr lang="en-US" b="0" dirty="0"/>
                    </a:p>
                    <a:p>
                      <a:pPr algn="just"/>
                      <a:r>
                        <a:rPr lang="en-US" b="0" dirty="0"/>
                        <a:t>A workshop is being organized for review of IS 1848 (Part 1):2018 on 18 Oct 2024.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700789"/>
                  </a:ext>
                </a:extLst>
              </a:tr>
              <a:tr h="1154331">
                <a:tc>
                  <a:txBody>
                    <a:bodyPr/>
                    <a:lstStyle/>
                    <a:p>
                      <a:r>
                        <a:rPr lang="en-US" dirty="0"/>
                        <a:t>CHD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ARP-21</a:t>
                      </a:r>
                    </a:p>
                    <a:p>
                      <a:r>
                        <a:rPr lang="en-US" dirty="0"/>
                        <a:t>WP-20</a:t>
                      </a:r>
                    </a:p>
                    <a:p>
                      <a:r>
                        <a:rPr lang="en-US" dirty="0"/>
                        <a:t>Interns-1</a:t>
                      </a:r>
                    </a:p>
                    <a:p>
                      <a:r>
                        <a:rPr lang="en-US" dirty="0"/>
                        <a:t>R&amp;D - 13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428222"/>
                  </a:ext>
                </a:extLst>
              </a:tr>
              <a:tr h="1420715">
                <a:tc>
                  <a:txBody>
                    <a:bodyPr/>
                    <a:lstStyle/>
                    <a:p>
                      <a:r>
                        <a:rPr lang="en-US" dirty="0"/>
                        <a:t>CHD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ARP-11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WP-13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Interns-3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Workshop -1</a:t>
                      </a:r>
                    </a:p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R&amp;D 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Nil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03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123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85ECE-C98E-D832-3757-159DACA81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73270"/>
            <a:ext cx="10364451" cy="861848"/>
          </a:xfrm>
        </p:spPr>
        <p:txBody>
          <a:bodyPr/>
          <a:lstStyle/>
          <a:p>
            <a:r>
              <a:rPr lang="en-US" dirty="0"/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8A2AB33-FC49-0C83-7912-D536BEBF3BCC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17108162"/>
              </p:ext>
            </p:extLst>
          </p:nvPr>
        </p:nvGraphicFramePr>
        <p:xfrm>
          <a:off x="430924" y="1338263"/>
          <a:ext cx="11246069" cy="4663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3257">
                  <a:extLst>
                    <a:ext uri="{9D8B030D-6E8A-4147-A177-3AD203B41FA5}">
                      <a16:colId xmlns:a16="http://schemas.microsoft.com/office/drawing/2014/main" val="1499521963"/>
                    </a:ext>
                  </a:extLst>
                </a:gridCol>
                <a:gridCol w="1658964">
                  <a:extLst>
                    <a:ext uri="{9D8B030D-6E8A-4147-A177-3AD203B41FA5}">
                      <a16:colId xmlns:a16="http://schemas.microsoft.com/office/drawing/2014/main" val="1919909080"/>
                    </a:ext>
                  </a:extLst>
                </a:gridCol>
                <a:gridCol w="3299352">
                  <a:extLst>
                    <a:ext uri="{9D8B030D-6E8A-4147-A177-3AD203B41FA5}">
                      <a16:colId xmlns:a16="http://schemas.microsoft.com/office/drawing/2014/main" val="3460091569"/>
                    </a:ext>
                  </a:extLst>
                </a:gridCol>
                <a:gridCol w="1456266">
                  <a:extLst>
                    <a:ext uri="{9D8B030D-6E8A-4147-A177-3AD203B41FA5}">
                      <a16:colId xmlns:a16="http://schemas.microsoft.com/office/drawing/2014/main" val="2021152910"/>
                    </a:ext>
                  </a:extLst>
                </a:gridCol>
                <a:gridCol w="1615545">
                  <a:extLst>
                    <a:ext uri="{9D8B030D-6E8A-4147-A177-3AD203B41FA5}">
                      <a16:colId xmlns:a16="http://schemas.microsoft.com/office/drawing/2014/main" val="1047058704"/>
                    </a:ext>
                  </a:extLst>
                </a:gridCol>
                <a:gridCol w="2132685">
                  <a:extLst>
                    <a:ext uri="{9D8B030D-6E8A-4147-A177-3AD203B41FA5}">
                      <a16:colId xmlns:a16="http://schemas.microsoft.com/office/drawing/2014/main" val="3940679996"/>
                    </a:ext>
                  </a:extLst>
                </a:gridCol>
              </a:tblGrid>
              <a:tr h="805147">
                <a:tc>
                  <a:txBody>
                    <a:bodyPr/>
                    <a:lstStyle/>
                    <a:p>
                      <a:r>
                        <a:rPr lang="en-US" sz="1400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existing Working Panels and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 of Working Panels (WP) and Working Groups (WG)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abolished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Plan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7983"/>
                  </a:ext>
                </a:extLst>
              </a:tr>
              <a:tr h="3857997">
                <a:tc>
                  <a:txBody>
                    <a:bodyPr/>
                    <a:lstStyle/>
                    <a:p>
                      <a:r>
                        <a:rPr lang="en-US" sz="1400" b="1" dirty="0"/>
                        <a:t>CHD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Groups-12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Identification of ISO standards for adoption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Alert Group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Tissue Paper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Search Group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Lignin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Cellulosic nanomaterials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Thermal Paper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Plain Copier Paper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Correspondence Envelopes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Strategic Roadmap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Review the title, scope and PoW of CHD 15 &amp; CHD 16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Development of code of practice for sustainable practices for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Group-1</a:t>
                      </a:r>
                    </a:p>
                    <a:p>
                      <a:endParaRPr lang="en-US" sz="14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Development of code of practice for sustainable practices for paper</a:t>
                      </a:r>
                    </a:p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Groups-1</a:t>
                      </a:r>
                    </a:p>
                    <a:p>
                      <a:endParaRPr lang="en-US" sz="1400" dirty="0"/>
                    </a:p>
                    <a:p>
                      <a:r>
                        <a:rPr lang="en-US" sz="1400" dirty="0"/>
                        <a:t>Eco-mark Criteria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Working Groups will be regularly reviewed for their relevance and restructured.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4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95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0464A-3530-B483-2BF0-ACB55A50D8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BDC6-A31B-8725-CCDB-3DEA7F705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73269"/>
            <a:ext cx="10364451" cy="998483"/>
          </a:xfrm>
        </p:spPr>
        <p:txBody>
          <a:bodyPr/>
          <a:lstStyle/>
          <a:p>
            <a:r>
              <a:rPr lang="en-US" dirty="0"/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5E2D71-9831-230D-B252-62F6652228D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52287166"/>
              </p:ext>
            </p:extLst>
          </p:nvPr>
        </p:nvGraphicFramePr>
        <p:xfrm>
          <a:off x="588579" y="1362682"/>
          <a:ext cx="11090803" cy="4739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310">
                  <a:extLst>
                    <a:ext uri="{9D8B030D-6E8A-4147-A177-3AD203B41FA5}">
                      <a16:colId xmlns:a16="http://schemas.microsoft.com/office/drawing/2014/main" val="1499521963"/>
                    </a:ext>
                  </a:extLst>
                </a:gridCol>
                <a:gridCol w="1708874">
                  <a:extLst>
                    <a:ext uri="{9D8B030D-6E8A-4147-A177-3AD203B41FA5}">
                      <a16:colId xmlns:a16="http://schemas.microsoft.com/office/drawing/2014/main" val="1919909080"/>
                    </a:ext>
                  </a:extLst>
                </a:gridCol>
                <a:gridCol w="3314948">
                  <a:extLst>
                    <a:ext uri="{9D8B030D-6E8A-4147-A177-3AD203B41FA5}">
                      <a16:colId xmlns:a16="http://schemas.microsoft.com/office/drawing/2014/main" val="4259565595"/>
                    </a:ext>
                  </a:extLst>
                </a:gridCol>
                <a:gridCol w="2183181">
                  <a:extLst>
                    <a:ext uri="{9D8B030D-6E8A-4147-A177-3AD203B41FA5}">
                      <a16:colId xmlns:a16="http://schemas.microsoft.com/office/drawing/2014/main" val="2021152910"/>
                    </a:ext>
                  </a:extLst>
                </a:gridCol>
                <a:gridCol w="1041408">
                  <a:extLst>
                    <a:ext uri="{9D8B030D-6E8A-4147-A177-3AD203B41FA5}">
                      <a16:colId xmlns:a16="http://schemas.microsoft.com/office/drawing/2014/main" val="1047058704"/>
                    </a:ext>
                  </a:extLst>
                </a:gridCol>
                <a:gridCol w="1828082">
                  <a:extLst>
                    <a:ext uri="{9D8B030D-6E8A-4147-A177-3AD203B41FA5}">
                      <a16:colId xmlns:a16="http://schemas.microsoft.com/office/drawing/2014/main" val="3940679996"/>
                    </a:ext>
                  </a:extLst>
                </a:gridCol>
              </a:tblGrid>
              <a:tr h="1099271">
                <a:tc>
                  <a:txBody>
                    <a:bodyPr/>
                    <a:lstStyle/>
                    <a:p>
                      <a:r>
                        <a:rPr lang="en-US" sz="1400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existing Working Panels and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Title of Working Panels (WP) and Working Groups (WG)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abolished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Plan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7983"/>
                  </a:ext>
                </a:extLst>
              </a:tr>
              <a:tr h="3581494">
                <a:tc>
                  <a:txBody>
                    <a:bodyPr/>
                    <a:lstStyle/>
                    <a:p>
                      <a:r>
                        <a:rPr lang="en-US" sz="1400" b="1" dirty="0"/>
                        <a:t>CHD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Group-11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Revision of IS 2771, Fluting &amp; corrugating medium related standards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Revision of Pre-2000 standards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Review of IS 7161 &amp; 2991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Review of laminate related standards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Safe, secure and sustainable paper packaging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Boards related standards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Bio-based materials for barrier coatings for paper packaging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Recyclable and compostable packaging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Pulp </a:t>
                      </a:r>
                      <a:r>
                        <a:rPr lang="en-US" sz="1400" dirty="0" err="1"/>
                        <a:t>moulded</a:t>
                      </a:r>
                      <a:r>
                        <a:rPr lang="en-US" sz="1400" dirty="0"/>
                        <a:t> packaging products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Review of IS 4006 (Part 1, 2 and 3)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 err="1"/>
                        <a:t>Fibreboard</a:t>
                      </a:r>
                      <a:r>
                        <a:rPr lang="en-US" sz="1400" dirty="0"/>
                        <a:t> related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Groups-4</a:t>
                      </a:r>
                    </a:p>
                    <a:p>
                      <a:endParaRPr lang="en-US" sz="1400" b="1" dirty="0"/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Safe, secure and sustainable paper packaging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Bio-based materials for barrier coatings for paper packaging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Recyclable and compostable packaging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400" dirty="0"/>
                        <a:t>Pulp </a:t>
                      </a:r>
                      <a:r>
                        <a:rPr lang="en-US" sz="1400" dirty="0" err="1"/>
                        <a:t>moulded</a:t>
                      </a:r>
                      <a:r>
                        <a:rPr lang="en-US" sz="1400" dirty="0"/>
                        <a:t> packaging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Groups-0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Working Groups will be regularly reviewed for their relevance and restructured.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68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257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46F85-CEE4-71DF-71F4-562E83569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1472-0E98-9368-329E-810DB89B1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67270"/>
            <a:ext cx="10080046" cy="463352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WORKING PANELS AND WORKING GROUPS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4FA2CC-BD3E-9713-9D19-7EDB8F48930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6240173"/>
              </p:ext>
            </p:extLst>
          </p:nvPr>
        </p:nvGraphicFramePr>
        <p:xfrm>
          <a:off x="262759" y="735981"/>
          <a:ext cx="11624440" cy="599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370">
                  <a:extLst>
                    <a:ext uri="{9D8B030D-6E8A-4147-A177-3AD203B41FA5}">
                      <a16:colId xmlns:a16="http://schemas.microsoft.com/office/drawing/2014/main" val="1499521963"/>
                    </a:ext>
                  </a:extLst>
                </a:gridCol>
                <a:gridCol w="1506071">
                  <a:extLst>
                    <a:ext uri="{9D8B030D-6E8A-4147-A177-3AD203B41FA5}">
                      <a16:colId xmlns:a16="http://schemas.microsoft.com/office/drawing/2014/main" val="1919909080"/>
                    </a:ext>
                  </a:extLst>
                </a:gridCol>
                <a:gridCol w="4152452">
                  <a:extLst>
                    <a:ext uri="{9D8B030D-6E8A-4147-A177-3AD203B41FA5}">
                      <a16:colId xmlns:a16="http://schemas.microsoft.com/office/drawing/2014/main" val="3460091569"/>
                    </a:ext>
                  </a:extLst>
                </a:gridCol>
                <a:gridCol w="2097741">
                  <a:extLst>
                    <a:ext uri="{9D8B030D-6E8A-4147-A177-3AD203B41FA5}">
                      <a16:colId xmlns:a16="http://schemas.microsoft.com/office/drawing/2014/main" val="2021152910"/>
                    </a:ext>
                  </a:extLst>
                </a:gridCol>
                <a:gridCol w="1775012">
                  <a:extLst>
                    <a:ext uri="{9D8B030D-6E8A-4147-A177-3AD203B41FA5}">
                      <a16:colId xmlns:a16="http://schemas.microsoft.com/office/drawing/2014/main" val="1047058704"/>
                    </a:ext>
                  </a:extLst>
                </a:gridCol>
                <a:gridCol w="1118794">
                  <a:extLst>
                    <a:ext uri="{9D8B030D-6E8A-4147-A177-3AD203B41FA5}">
                      <a16:colId xmlns:a16="http://schemas.microsoft.com/office/drawing/2014/main" val="3940679996"/>
                    </a:ext>
                  </a:extLst>
                </a:gridCol>
              </a:tblGrid>
              <a:tr h="900502">
                <a:tc>
                  <a:txBody>
                    <a:bodyPr/>
                    <a:lstStyle/>
                    <a:p>
                      <a:r>
                        <a:rPr lang="en-US" sz="1400" dirty="0"/>
                        <a:t>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existing Working Panels and Working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Title of Working Panels (WP) and Working Groups (WG)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created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No. of Working Panels/Groups abolished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Plan of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27983"/>
                  </a:ext>
                </a:extLst>
              </a:tr>
              <a:tr h="5054248">
                <a:tc>
                  <a:txBody>
                    <a:bodyPr/>
                    <a:lstStyle/>
                    <a:p>
                      <a:r>
                        <a:rPr lang="en-US" sz="1400" b="1" dirty="0"/>
                        <a:t>CHD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Panels-3</a:t>
                      </a:r>
                    </a:p>
                    <a:p>
                      <a:r>
                        <a:rPr lang="en-US" sz="1400" b="1" dirty="0"/>
                        <a:t>Working Groups-12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Panels: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dirty="0"/>
                        <a:t>Soaps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dirty="0"/>
                        <a:t>Non Soap Detergents, Disinfectant and  House Keeping Products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dirty="0"/>
                        <a:t>Test Methods</a:t>
                      </a:r>
                    </a:p>
                    <a:p>
                      <a:pPr marL="0" indent="0" algn="just">
                        <a:buNone/>
                      </a:pPr>
                      <a:endParaRPr lang="en-US" sz="1400" dirty="0"/>
                    </a:p>
                    <a:p>
                      <a:pPr marL="0" indent="0" algn="just">
                        <a:buNone/>
                      </a:pPr>
                      <a:r>
                        <a:rPr lang="en-US" sz="1400" b="1" dirty="0"/>
                        <a:t>Working Groups: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b="0" dirty="0"/>
                        <a:t>Alert Working Group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b="0" dirty="0"/>
                        <a:t>Revision of IS 13424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b="0" dirty="0"/>
                        <a:t>Implementation of Strategic Roadmap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b="0" dirty="0"/>
                        <a:t>Search Working Group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b="0" dirty="0"/>
                        <a:t>Revision of ‘</a:t>
                      </a:r>
                      <a:r>
                        <a:rPr lang="en-US" sz="1400" b="0" dirty="0" err="1"/>
                        <a:t>Deodourizing</a:t>
                      </a:r>
                      <a:r>
                        <a:rPr lang="en-US" sz="1400" b="0" dirty="0"/>
                        <a:t>-cum-disinfectant fluids –Specification’</a:t>
                      </a:r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b="0" dirty="0"/>
                        <a:t>Revision of ‘Glass cleaner – specification’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Revision of Alkyl Benzene Sulphonic Acid and Sodium Alkyl Benzene Sulphonate technical (IS 8401:1994 &amp; IS 9985:1992)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Revision of IS 13933:1995 (method for ready biodegradability of surface active agents)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Revision of IS 7983:1994 (Toilet cleaner)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Liquid Laundry Detergent Capsules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LCA of washing and cleaning products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Sustainable surface cleaner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1400" dirty="0"/>
                    </a:p>
                    <a:p>
                      <a:r>
                        <a:rPr lang="en-US" sz="1400" b="1" dirty="0"/>
                        <a:t>Working Groups-6:</a:t>
                      </a:r>
                      <a:endParaRPr lang="en-US" sz="1400" dirty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Liquid Laundry Detergent Capsules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Life-cycle assessment of washing and cleaning products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Sustainable surface cleaner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Revision of IS 8401:1994 &amp; IS 9985:1992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Revision of IS 13933:1995 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1400" dirty="0"/>
                        <a:t>Revision of IS 7983:1994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Working Group-1 (Amendment published)</a:t>
                      </a:r>
                    </a:p>
                    <a:p>
                      <a:endParaRPr lang="en-US" sz="1400" dirty="0"/>
                    </a:p>
                    <a:p>
                      <a:pPr marL="342900" indent="-342900" algn="just">
                        <a:buFont typeface="+mj-lt"/>
                        <a:buAutoNum type="arabicParenR"/>
                      </a:pPr>
                      <a:r>
                        <a:rPr lang="en-US" sz="1400" dirty="0"/>
                        <a:t>To provide alternate wording for the draft amendment to IS 4955 for skin irritation and sensitization test </a:t>
                      </a:r>
                    </a:p>
                    <a:p>
                      <a:pPr marL="0" indent="0" algn="just">
                        <a:buNone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Working Panels/ Groups will be regularly reviewed for their relevance and restructured.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948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94451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{520CDF9E-B4D4-4E4D-AB24-872225AAD3D1}tf10001073</Template>
  <TotalTime>739</TotalTime>
  <Words>2169</Words>
  <Application>Microsoft Office PowerPoint</Application>
  <PresentationFormat>Widescreen</PresentationFormat>
  <Paragraphs>597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Mangal</vt:lpstr>
      <vt:lpstr>Times New Roman</vt:lpstr>
      <vt:lpstr>Tw Cen MT</vt:lpstr>
      <vt:lpstr>Wingdings</vt:lpstr>
      <vt:lpstr>Droplet</vt:lpstr>
      <vt:lpstr>Half yearly review </vt:lpstr>
      <vt:lpstr>PROGRESS OF NWIP’S</vt:lpstr>
      <vt:lpstr>PROGRESS OF NWIP’S</vt:lpstr>
      <vt:lpstr>NWIP STATUS</vt:lpstr>
      <vt:lpstr>PROGRESS OF REVIEWS</vt:lpstr>
      <vt:lpstr>Process adopted for review of standards</vt:lpstr>
      <vt:lpstr>WORKING PANELS AND WORKING GROUPS</vt:lpstr>
      <vt:lpstr>WORKING PANELS AND WORKING GROUPS</vt:lpstr>
      <vt:lpstr>WORKING PANELS AND WORKING GROUPS</vt:lpstr>
      <vt:lpstr>ISO Projects</vt:lpstr>
      <vt:lpstr>ISO Projects</vt:lpstr>
      <vt:lpstr>ISO Projects</vt:lpstr>
      <vt:lpstr>SC/WP Meetings planned and held outside hq</vt:lpstr>
      <vt:lpstr>SC/WP Meetings planned and held outside hq</vt:lpstr>
      <vt:lpstr>Status of process reform measures</vt:lpstr>
      <vt:lpstr>Status of process reform measures</vt:lpstr>
      <vt:lpstr>Status of process reform measures</vt:lpstr>
      <vt:lpstr>Status of process reform measures</vt:lpstr>
      <vt:lpstr>Workshop details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Half yearly review </dc:title>
  <dc:creator>Abinash</dc:creator>
  <cp:lastModifiedBy>CHD</cp:lastModifiedBy>
  <cp:revision>95</cp:revision>
  <dcterms:created xsi:type="dcterms:W3CDTF">2024-10-14T15:20:14Z</dcterms:created>
  <dcterms:modified xsi:type="dcterms:W3CDTF">2024-10-16T09:27:04Z</dcterms:modified>
</cp:coreProperties>
</file>