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7" r:id="rId4"/>
    <p:sldId id="258" r:id="rId5"/>
    <p:sldId id="281" r:id="rId6"/>
    <p:sldId id="293" r:id="rId7"/>
    <p:sldId id="296" r:id="rId8"/>
    <p:sldId id="268" r:id="rId9"/>
    <p:sldId id="290" r:id="rId10"/>
    <p:sldId id="291" r:id="rId11"/>
    <p:sldId id="270" r:id="rId12"/>
    <p:sldId id="289" r:id="rId13"/>
    <p:sldId id="292" r:id="rId14"/>
    <p:sldId id="285" r:id="rId15"/>
    <p:sldId id="271" r:id="rId16"/>
    <p:sldId id="286" r:id="rId17"/>
    <p:sldId id="287" r:id="rId18"/>
    <p:sldId id="288" r:id="rId19"/>
    <p:sldId id="283" r:id="rId20"/>
    <p:sldId id="266" r:id="rId21"/>
    <p:sldId id="295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6446E-E9FC-064A-9A03-04A111E05C0D}" v="22" dt="2024-10-16T09:03:48.214"/>
    <p1510:client id="{EF796025-C1D5-1341-8E99-7E1EBDB6F488}" v="38" dt="2024-10-15T15:32:46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 autoAdjust="0"/>
    <p:restoredTop sz="94646"/>
  </p:normalViewPr>
  <p:slideViewPr>
    <p:cSldViewPr snapToGrid="0">
      <p:cViewPr varScale="1">
        <p:scale>
          <a:sx n="104" d="100"/>
          <a:sy n="104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utosh Rai" userId="104a8710ce14e98c" providerId="LiveId" clId="{EF796025-C1D5-1341-8E99-7E1EBDB6F488}"/>
    <pc:docChg chg="custSel addSld modSld">
      <pc:chgData name="Ashutosh Rai" userId="104a8710ce14e98c" providerId="LiveId" clId="{EF796025-C1D5-1341-8E99-7E1EBDB6F488}" dt="2024-10-15T15:34:02.116" v="327" actId="20577"/>
      <pc:docMkLst>
        <pc:docMk/>
      </pc:docMkLst>
      <pc:sldChg chg="addSp modSp mod">
        <pc:chgData name="Ashutosh Rai" userId="104a8710ce14e98c" providerId="LiveId" clId="{EF796025-C1D5-1341-8E99-7E1EBDB6F488}" dt="2024-10-15T15:15:49.689" v="1" actId="14100"/>
        <pc:sldMkLst>
          <pc:docMk/>
          <pc:sldMk cId="76067402" sldId="267"/>
        </pc:sldMkLst>
        <pc:spChg chg="add mod">
          <ac:chgData name="Ashutosh Rai" userId="104a8710ce14e98c" providerId="LiveId" clId="{EF796025-C1D5-1341-8E99-7E1EBDB6F488}" dt="2024-10-15T15:15:49.689" v="1" actId="14100"/>
          <ac:spMkLst>
            <pc:docMk/>
            <pc:sldMk cId="76067402" sldId="267"/>
            <ac:spMk id="5" creationId="{75DED2C7-A478-C479-2004-373D58829629}"/>
          </ac:spMkLst>
        </pc:spChg>
      </pc:sldChg>
      <pc:sldChg chg="modSp mod">
        <pc:chgData name="Ashutosh Rai" userId="104a8710ce14e98c" providerId="LiveId" clId="{EF796025-C1D5-1341-8E99-7E1EBDB6F488}" dt="2024-10-15T15:18:51.058" v="28" actId="20577"/>
        <pc:sldMkLst>
          <pc:docMk/>
          <pc:sldMk cId="1822943094" sldId="268"/>
        </pc:sldMkLst>
        <pc:graphicFrameChg chg="mod modGraphic">
          <ac:chgData name="Ashutosh Rai" userId="104a8710ce14e98c" providerId="LiveId" clId="{EF796025-C1D5-1341-8E99-7E1EBDB6F488}" dt="2024-10-15T15:18:51.058" v="28" actId="20577"/>
          <ac:graphicFrameMkLst>
            <pc:docMk/>
            <pc:sldMk cId="1822943094" sldId="268"/>
            <ac:graphicFrameMk id="4" creationId="{00000000-0000-0000-0000-000000000000}"/>
          </ac:graphicFrameMkLst>
        </pc:graphicFrameChg>
      </pc:sldChg>
      <pc:sldChg chg="addSp modSp new mod">
        <pc:chgData name="Ashutosh Rai" userId="104a8710ce14e98c" providerId="LiveId" clId="{EF796025-C1D5-1341-8E99-7E1EBDB6F488}" dt="2024-10-15T15:22:22.047" v="83" actId="14100"/>
        <pc:sldMkLst>
          <pc:docMk/>
          <pc:sldMk cId="2621803109" sldId="282"/>
        </pc:sldMkLst>
        <pc:spChg chg="mod">
          <ac:chgData name="Ashutosh Rai" userId="104a8710ce14e98c" providerId="LiveId" clId="{EF796025-C1D5-1341-8E99-7E1EBDB6F488}" dt="2024-10-15T15:19:01.364" v="43" actId="5793"/>
          <ac:spMkLst>
            <pc:docMk/>
            <pc:sldMk cId="2621803109" sldId="282"/>
            <ac:spMk id="2" creationId="{3945B746-CFB5-D6C8-B3EF-59292AF999A4}"/>
          </ac:spMkLst>
        </pc:spChg>
        <pc:spChg chg="mod">
          <ac:chgData name="Ashutosh Rai" userId="104a8710ce14e98c" providerId="LiveId" clId="{EF796025-C1D5-1341-8E99-7E1EBDB6F488}" dt="2024-10-15T15:22:18.686" v="82" actId="14100"/>
          <ac:spMkLst>
            <pc:docMk/>
            <pc:sldMk cId="2621803109" sldId="282"/>
            <ac:spMk id="3" creationId="{BE449F29-E044-5BC9-5D7E-8A9475605832}"/>
          </ac:spMkLst>
        </pc:spChg>
        <pc:graphicFrameChg chg="add mod modGraphic">
          <ac:chgData name="Ashutosh Rai" userId="104a8710ce14e98c" providerId="LiveId" clId="{EF796025-C1D5-1341-8E99-7E1EBDB6F488}" dt="2024-10-15T15:22:22.047" v="83" actId="14100"/>
          <ac:graphicFrameMkLst>
            <pc:docMk/>
            <pc:sldMk cId="2621803109" sldId="282"/>
            <ac:graphicFrameMk id="4" creationId="{5C740306-8947-517E-E58F-3C3120EF6982}"/>
          </ac:graphicFrameMkLst>
        </pc:graphicFrameChg>
      </pc:sldChg>
      <pc:sldChg chg="addSp delSp modSp new mod">
        <pc:chgData name="Ashutosh Rai" userId="104a8710ce14e98c" providerId="LiveId" clId="{EF796025-C1D5-1341-8E99-7E1EBDB6F488}" dt="2024-10-15T15:34:02.116" v="327" actId="20577"/>
        <pc:sldMkLst>
          <pc:docMk/>
          <pc:sldMk cId="3055549610" sldId="283"/>
        </pc:sldMkLst>
        <pc:spChg chg="mod">
          <ac:chgData name="Ashutosh Rai" userId="104a8710ce14e98c" providerId="LiveId" clId="{EF796025-C1D5-1341-8E99-7E1EBDB6F488}" dt="2024-10-15T15:25:47.648" v="119" actId="20577"/>
          <ac:spMkLst>
            <pc:docMk/>
            <pc:sldMk cId="3055549610" sldId="283"/>
            <ac:spMk id="2" creationId="{C3FC12C3-03A5-0A91-EF29-1A9E311F749B}"/>
          </ac:spMkLst>
        </pc:spChg>
        <pc:spChg chg="del">
          <ac:chgData name="Ashutosh Rai" userId="104a8710ce14e98c" providerId="LiveId" clId="{EF796025-C1D5-1341-8E99-7E1EBDB6F488}" dt="2024-10-15T15:26:23.714" v="120" actId="3680"/>
          <ac:spMkLst>
            <pc:docMk/>
            <pc:sldMk cId="3055549610" sldId="283"/>
            <ac:spMk id="3" creationId="{8D63ED6C-CAA9-10CD-AA3C-7771E308629E}"/>
          </ac:spMkLst>
        </pc:spChg>
        <pc:graphicFrameChg chg="add mod ord modGraphic">
          <ac:chgData name="Ashutosh Rai" userId="104a8710ce14e98c" providerId="LiveId" clId="{EF796025-C1D5-1341-8E99-7E1EBDB6F488}" dt="2024-10-15T15:34:02.116" v="327" actId="20577"/>
          <ac:graphicFrameMkLst>
            <pc:docMk/>
            <pc:sldMk cId="3055549610" sldId="283"/>
            <ac:graphicFrameMk id="4" creationId="{39F0D37F-2697-563E-5623-17648A6CA644}"/>
          </ac:graphicFrameMkLst>
        </pc:graphicFrameChg>
      </pc:sldChg>
    </pc:docChg>
  </pc:docChgLst>
  <pc:docChgLst>
    <pc:chgData name="Ashutosh Rai" userId="104a8710ce14e98c" providerId="LiveId" clId="{53E6446E-E9FC-064A-9A03-04A111E05C0D}"/>
    <pc:docChg chg="custSel modSld">
      <pc:chgData name="Ashutosh Rai" userId="104a8710ce14e98c" providerId="LiveId" clId="{53E6446E-E9FC-064A-9A03-04A111E05C0D}" dt="2024-10-16T09:50:51.169" v="360" actId="20577"/>
      <pc:docMkLst>
        <pc:docMk/>
      </pc:docMkLst>
      <pc:sldChg chg="addSp delSp modSp mod">
        <pc:chgData name="Ashutosh Rai" userId="104a8710ce14e98c" providerId="LiveId" clId="{53E6446E-E9FC-064A-9A03-04A111E05C0D}" dt="2024-10-16T09:50:51.169" v="360" actId="20577"/>
        <pc:sldMkLst>
          <pc:docMk/>
          <pc:sldMk cId="1389603020" sldId="289"/>
        </pc:sldMkLst>
        <pc:spChg chg="del">
          <ac:chgData name="Ashutosh Rai" userId="104a8710ce14e98c" providerId="LiveId" clId="{53E6446E-E9FC-064A-9A03-04A111E05C0D}" dt="2024-10-16T08:44:17.519" v="0" actId="3680"/>
          <ac:spMkLst>
            <pc:docMk/>
            <pc:sldMk cId="1389603020" sldId="289"/>
            <ac:spMk id="3" creationId="{00000000-0000-0000-0000-000000000000}"/>
          </ac:spMkLst>
        </pc:spChg>
        <pc:graphicFrameChg chg="add mod ord modGraphic">
          <ac:chgData name="Ashutosh Rai" userId="104a8710ce14e98c" providerId="LiveId" clId="{53E6446E-E9FC-064A-9A03-04A111E05C0D}" dt="2024-10-16T09:50:51.169" v="360" actId="20577"/>
          <ac:graphicFrameMkLst>
            <pc:docMk/>
            <pc:sldMk cId="1389603020" sldId="289"/>
            <ac:graphicFrameMk id="4" creationId="{D7CD09A1-C579-5C86-34D5-FD540B72FB24}"/>
          </ac:graphicFrameMkLst>
        </pc:graphicFrameChg>
      </pc:sldChg>
    </pc:docChg>
  </pc:docChgLst>
  <pc:docChgLst>
    <pc:chgData name="Ashutosh Rai" userId="104a8710ce14e98c" providerId="LiveId" clId="{6F15752D-D670-AF45-9577-3CAFC1A515DF}"/>
    <pc:docChg chg="undo custSel addSld modSld">
      <pc:chgData name="Ashutosh Rai" userId="104a8710ce14e98c" providerId="LiveId" clId="{6F15752D-D670-AF45-9577-3CAFC1A515DF}" dt="2024-04-29T06:53:43.579" v="2246" actId="27636"/>
      <pc:docMkLst>
        <pc:docMk/>
      </pc:docMkLst>
      <pc:sldChg chg="addSp delSp modSp mod">
        <pc:chgData name="Ashutosh Rai" userId="104a8710ce14e98c" providerId="LiveId" clId="{6F15752D-D670-AF45-9577-3CAFC1A515DF}" dt="2024-04-29T06:53:43.579" v="2246" actId="27636"/>
        <pc:sldMkLst>
          <pc:docMk/>
          <pc:sldMk cId="4212573525" sldId="256"/>
        </pc:sldMkLst>
        <pc:spChg chg="mod">
          <ac:chgData name="Ashutosh Rai" userId="104a8710ce14e98c" providerId="LiveId" clId="{6F15752D-D670-AF45-9577-3CAFC1A515DF}" dt="2024-04-29T06:53:43.579" v="2246" actId="27636"/>
          <ac:spMkLst>
            <pc:docMk/>
            <pc:sldMk cId="4212573525" sldId="256"/>
            <ac:spMk id="3" creationId="{5A0440EE-4B53-F45D-6460-4EC25B724EF2}"/>
          </ac:spMkLst>
        </pc:spChg>
        <pc:spChg chg="add del mod">
          <ac:chgData name="Ashutosh Rai" userId="104a8710ce14e98c" providerId="LiveId" clId="{6F15752D-D670-AF45-9577-3CAFC1A515DF}" dt="2024-04-29T06:52:40.591" v="2216"/>
          <ac:spMkLst>
            <pc:docMk/>
            <pc:sldMk cId="4212573525" sldId="256"/>
            <ac:spMk id="4" creationId="{0C757C0F-91D6-F4DB-AED9-8E4538FBEA3D}"/>
          </ac:spMkLst>
        </pc:spChg>
      </pc:sldChg>
      <pc:sldChg chg="addSp delSp modSp mod">
        <pc:chgData name="Ashutosh Rai" userId="104a8710ce14e98c" providerId="LiveId" clId="{6F15752D-D670-AF45-9577-3CAFC1A515DF}" dt="2024-04-29T06:49:46.597" v="2159" actId="14861"/>
        <pc:sldMkLst>
          <pc:docMk/>
          <pc:sldMk cId="2072819085" sldId="257"/>
        </pc:sldMkLst>
        <pc:spChg chg="mod">
          <ac:chgData name="Ashutosh Rai" userId="104a8710ce14e98c" providerId="LiveId" clId="{6F15752D-D670-AF45-9577-3CAFC1A515DF}" dt="2024-04-29T04:16:59.496" v="61" actId="20577"/>
          <ac:spMkLst>
            <pc:docMk/>
            <pc:sldMk cId="2072819085" sldId="257"/>
            <ac:spMk id="2" creationId="{0C70703C-9DFC-1A27-DF25-DD27A07CBFCA}"/>
          </ac:spMkLst>
        </pc:spChg>
        <pc:spChg chg="mod">
          <ac:chgData name="Ashutosh Rai" userId="104a8710ce14e98c" providerId="LiveId" clId="{6F15752D-D670-AF45-9577-3CAFC1A515DF}" dt="2024-04-29T06:46:45.545" v="2047" actId="14100"/>
          <ac:spMkLst>
            <pc:docMk/>
            <pc:sldMk cId="2072819085" sldId="257"/>
            <ac:spMk id="3" creationId="{C1717F54-FDC5-4F64-6087-9DA41354D700}"/>
          </ac:spMkLst>
        </pc:spChg>
        <pc:spChg chg="add del mod">
          <ac:chgData name="Ashutosh Rai" userId="104a8710ce14e98c" providerId="LiveId" clId="{6F15752D-D670-AF45-9577-3CAFC1A515DF}" dt="2024-04-29T06:49:17.985" v="2070" actId="21"/>
          <ac:spMkLst>
            <pc:docMk/>
            <pc:sldMk cId="2072819085" sldId="257"/>
            <ac:spMk id="7" creationId="{62F3D4DF-5B5C-841C-0F9F-EF72A4294B1C}"/>
          </ac:spMkLst>
        </pc:spChg>
        <pc:graphicFrameChg chg="add mod">
          <ac:chgData name="Ashutosh Rai" userId="104a8710ce14e98c" providerId="LiveId" clId="{6F15752D-D670-AF45-9577-3CAFC1A515DF}" dt="2024-04-29T06:47:15.332" v="2058"/>
          <ac:graphicFrameMkLst>
            <pc:docMk/>
            <pc:sldMk cId="2072819085" sldId="257"/>
            <ac:graphicFrameMk id="4" creationId="{5D097372-2821-9FDB-EFA5-69DE32146A58}"/>
          </ac:graphicFrameMkLst>
        </pc:graphicFrameChg>
        <pc:picChg chg="add mod">
          <ac:chgData name="Ashutosh Rai" userId="104a8710ce14e98c" providerId="LiveId" clId="{6F15752D-D670-AF45-9577-3CAFC1A515DF}" dt="2024-04-29T06:49:46.597" v="2159" actId="14861"/>
          <ac:picMkLst>
            <pc:docMk/>
            <pc:sldMk cId="2072819085" sldId="257"/>
            <ac:picMk id="6" creationId="{1C0FF5C1-F5F8-0AAF-10D6-D1C85B0B3435}"/>
          </ac:picMkLst>
        </pc:picChg>
      </pc:sldChg>
      <pc:sldChg chg="addSp delSp modSp new mod">
        <pc:chgData name="Ashutosh Rai" userId="104a8710ce14e98c" providerId="LiveId" clId="{6F15752D-D670-AF45-9577-3CAFC1A515DF}" dt="2024-04-29T04:38:28.975" v="317" actId="5793"/>
        <pc:sldMkLst>
          <pc:docMk/>
          <pc:sldMk cId="3852931634" sldId="258"/>
        </pc:sldMkLst>
        <pc:spChg chg="mod">
          <ac:chgData name="Ashutosh Rai" userId="104a8710ce14e98c" providerId="LiveId" clId="{6F15752D-D670-AF45-9577-3CAFC1A515DF}" dt="2024-04-29T04:29:05.752" v="191" actId="20577"/>
          <ac:spMkLst>
            <pc:docMk/>
            <pc:sldMk cId="3852931634" sldId="258"/>
            <ac:spMk id="2" creationId="{61009895-F978-3973-3844-A77AB6E33E2B}"/>
          </ac:spMkLst>
        </pc:spChg>
        <pc:spChg chg="add del mod">
          <ac:chgData name="Ashutosh Rai" userId="104a8710ce14e98c" providerId="LiveId" clId="{6F15752D-D670-AF45-9577-3CAFC1A515DF}" dt="2024-04-29T04:38:28.975" v="317" actId="5793"/>
          <ac:spMkLst>
            <pc:docMk/>
            <pc:sldMk cId="3852931634" sldId="258"/>
            <ac:spMk id="3" creationId="{52C9A434-5BB5-6303-1195-E3723873FDE7}"/>
          </ac:spMkLst>
        </pc:spChg>
        <pc:graphicFrameChg chg="add mod">
          <ac:chgData name="Ashutosh Rai" userId="104a8710ce14e98c" providerId="LiveId" clId="{6F15752D-D670-AF45-9577-3CAFC1A515DF}" dt="2024-04-29T04:32:33.650" v="194"/>
          <ac:graphicFrameMkLst>
            <pc:docMk/>
            <pc:sldMk cId="3852931634" sldId="258"/>
            <ac:graphicFrameMk id="4" creationId="{CEDE8455-4531-B331-C68C-1822C3B02292}"/>
          </ac:graphicFrameMkLst>
        </pc:graphicFrameChg>
      </pc:sldChg>
      <pc:sldChg chg="addSp modSp new mod">
        <pc:chgData name="Ashutosh Rai" userId="104a8710ce14e98c" providerId="LiveId" clId="{6F15752D-D670-AF45-9577-3CAFC1A515DF}" dt="2024-04-29T06:13:23.952" v="1120" actId="5793"/>
        <pc:sldMkLst>
          <pc:docMk/>
          <pc:sldMk cId="809730178" sldId="259"/>
        </pc:sldMkLst>
        <pc:spChg chg="mod">
          <ac:chgData name="Ashutosh Rai" userId="104a8710ce14e98c" providerId="LiveId" clId="{6F15752D-D670-AF45-9577-3CAFC1A515DF}" dt="2024-04-29T04:38:38.622" v="332" actId="20577"/>
          <ac:spMkLst>
            <pc:docMk/>
            <pc:sldMk cId="809730178" sldId="259"/>
            <ac:spMk id="2" creationId="{CB9313F7-16AD-AE2A-7026-297A07DEC4FC}"/>
          </ac:spMkLst>
        </pc:spChg>
        <pc:spChg chg="mod">
          <ac:chgData name="Ashutosh Rai" userId="104a8710ce14e98c" providerId="LiveId" clId="{6F15752D-D670-AF45-9577-3CAFC1A515DF}" dt="2024-04-29T06:13:23.952" v="1120" actId="5793"/>
          <ac:spMkLst>
            <pc:docMk/>
            <pc:sldMk cId="809730178" sldId="259"/>
            <ac:spMk id="3" creationId="{E34F8889-0996-4D4F-03B9-27DEDF106FAF}"/>
          </ac:spMkLst>
        </pc:spChg>
        <pc:graphicFrameChg chg="add mod">
          <ac:chgData name="Ashutosh Rai" userId="104a8710ce14e98c" providerId="LiveId" clId="{6F15752D-D670-AF45-9577-3CAFC1A515DF}" dt="2024-04-29T06:09:48.966" v="1024"/>
          <ac:graphicFrameMkLst>
            <pc:docMk/>
            <pc:sldMk cId="809730178" sldId="259"/>
            <ac:graphicFrameMk id="4" creationId="{04B110F5-1134-CA35-BB76-7DF28EE69795}"/>
          </ac:graphicFrameMkLst>
        </pc:graphicFrameChg>
        <pc:graphicFrameChg chg="add mod">
          <ac:chgData name="Ashutosh Rai" userId="104a8710ce14e98c" providerId="LiveId" clId="{6F15752D-D670-AF45-9577-3CAFC1A515DF}" dt="2024-04-29T06:09:50.954" v="1025"/>
          <ac:graphicFrameMkLst>
            <pc:docMk/>
            <pc:sldMk cId="809730178" sldId="259"/>
            <ac:graphicFrameMk id="5" creationId="{E4FD2193-352D-7A57-01B4-994A471772AF}"/>
          </ac:graphicFrameMkLst>
        </pc:graphicFrameChg>
        <pc:graphicFrameChg chg="add mod">
          <ac:chgData name="Ashutosh Rai" userId="104a8710ce14e98c" providerId="LiveId" clId="{6F15752D-D670-AF45-9577-3CAFC1A515DF}" dt="2024-04-29T06:09:54.872" v="1026"/>
          <ac:graphicFrameMkLst>
            <pc:docMk/>
            <pc:sldMk cId="809730178" sldId="259"/>
            <ac:graphicFrameMk id="6" creationId="{7A26772F-C31F-0C7D-46AA-27CBE62121B5}"/>
          </ac:graphicFrameMkLst>
        </pc:graphicFrameChg>
      </pc:sldChg>
      <pc:sldChg chg="addSp delSp modSp new mod">
        <pc:chgData name="Ashutosh Rai" userId="104a8710ce14e98c" providerId="LiveId" clId="{6F15752D-D670-AF45-9577-3CAFC1A515DF}" dt="2024-04-29T06:50:03.717" v="2208" actId="14861"/>
        <pc:sldMkLst>
          <pc:docMk/>
          <pc:sldMk cId="1073592144" sldId="260"/>
        </pc:sldMkLst>
        <pc:spChg chg="mod">
          <ac:chgData name="Ashutosh Rai" userId="104a8710ce14e98c" providerId="LiveId" clId="{6F15752D-D670-AF45-9577-3CAFC1A515DF}" dt="2024-04-29T04:55:11.121" v="484" actId="20577"/>
          <ac:spMkLst>
            <pc:docMk/>
            <pc:sldMk cId="1073592144" sldId="260"/>
            <ac:spMk id="2" creationId="{38E937ED-19C4-2BE2-40ED-B5BEFF5BC253}"/>
          </ac:spMkLst>
        </pc:spChg>
        <pc:spChg chg="mod">
          <ac:chgData name="Ashutosh Rai" userId="104a8710ce14e98c" providerId="LiveId" clId="{6F15752D-D670-AF45-9577-3CAFC1A515DF}" dt="2024-04-29T06:43:11.710" v="2019" actId="14100"/>
          <ac:spMkLst>
            <pc:docMk/>
            <pc:sldMk cId="1073592144" sldId="260"/>
            <ac:spMk id="3" creationId="{A18FD379-EDAF-0D9D-8A8D-10F463FC7F4F}"/>
          </ac:spMkLst>
        </pc:spChg>
        <pc:spChg chg="add del mod">
          <ac:chgData name="Ashutosh Rai" userId="104a8710ce14e98c" providerId="LiveId" clId="{6F15752D-D670-AF45-9577-3CAFC1A515DF}" dt="2024-04-29T06:46:04.739" v="2036"/>
          <ac:spMkLst>
            <pc:docMk/>
            <pc:sldMk cId="1073592144" sldId="260"/>
            <ac:spMk id="7" creationId="{5C97A2EF-6784-A9C1-B0D1-599ECDA4F102}"/>
          </ac:spMkLst>
        </pc:spChg>
        <pc:graphicFrameChg chg="add mod">
          <ac:chgData name="Ashutosh Rai" userId="104a8710ce14e98c" providerId="LiveId" clId="{6F15752D-D670-AF45-9577-3CAFC1A515DF}" dt="2024-04-29T06:44:03.012" v="2028"/>
          <ac:graphicFrameMkLst>
            <pc:docMk/>
            <pc:sldMk cId="1073592144" sldId="260"/>
            <ac:graphicFrameMk id="4" creationId="{412AC8C3-73C3-6FFD-436D-52528D8C9B94}"/>
          </ac:graphicFrameMkLst>
        </pc:graphicFrameChg>
        <pc:picChg chg="add mod">
          <ac:chgData name="Ashutosh Rai" userId="104a8710ce14e98c" providerId="LiveId" clId="{6F15752D-D670-AF45-9577-3CAFC1A515DF}" dt="2024-04-29T06:50:03.717" v="2208" actId="14861"/>
          <ac:picMkLst>
            <pc:docMk/>
            <pc:sldMk cId="1073592144" sldId="260"/>
            <ac:picMk id="6" creationId="{E413B99F-4D6D-E8B5-0E07-E5B9755A2A9A}"/>
          </ac:picMkLst>
        </pc:picChg>
      </pc:sldChg>
      <pc:sldChg chg="modSp new mod">
        <pc:chgData name="Ashutosh Rai" userId="104a8710ce14e98c" providerId="LiveId" clId="{6F15752D-D670-AF45-9577-3CAFC1A515DF}" dt="2024-04-29T05:03:31.330" v="650"/>
        <pc:sldMkLst>
          <pc:docMk/>
          <pc:sldMk cId="1559819923" sldId="261"/>
        </pc:sldMkLst>
        <pc:spChg chg="mod">
          <ac:chgData name="Ashutosh Rai" userId="104a8710ce14e98c" providerId="LiveId" clId="{6F15752D-D670-AF45-9577-3CAFC1A515DF}" dt="2024-04-29T04:59:23.071" v="571" actId="20577"/>
          <ac:spMkLst>
            <pc:docMk/>
            <pc:sldMk cId="1559819923" sldId="261"/>
            <ac:spMk id="2" creationId="{3F32F1FD-B494-C19E-6493-23F30DFF12CC}"/>
          </ac:spMkLst>
        </pc:spChg>
        <pc:spChg chg="mod">
          <ac:chgData name="Ashutosh Rai" userId="104a8710ce14e98c" providerId="LiveId" clId="{6F15752D-D670-AF45-9577-3CAFC1A515DF}" dt="2024-04-29T05:03:31.330" v="650"/>
          <ac:spMkLst>
            <pc:docMk/>
            <pc:sldMk cId="1559819923" sldId="261"/>
            <ac:spMk id="3" creationId="{62530079-6F30-98CF-DB21-6DC49366FC52}"/>
          </ac:spMkLst>
        </pc:spChg>
      </pc:sldChg>
      <pc:sldChg chg="addSp modSp new mod">
        <pc:chgData name="Ashutosh Rai" userId="104a8710ce14e98c" providerId="LiveId" clId="{6F15752D-D670-AF45-9577-3CAFC1A515DF}" dt="2024-04-29T06:12:55.874" v="1112" actId="11"/>
        <pc:sldMkLst>
          <pc:docMk/>
          <pc:sldMk cId="1391717927" sldId="262"/>
        </pc:sldMkLst>
        <pc:spChg chg="mod">
          <ac:chgData name="Ashutosh Rai" userId="104a8710ce14e98c" providerId="LiveId" clId="{6F15752D-D670-AF45-9577-3CAFC1A515DF}" dt="2024-04-29T05:51:21.267" v="873"/>
          <ac:spMkLst>
            <pc:docMk/>
            <pc:sldMk cId="1391717927" sldId="262"/>
            <ac:spMk id="2" creationId="{A142B49B-91E0-B460-B1F6-B3D7CF4CA010}"/>
          </ac:spMkLst>
        </pc:spChg>
        <pc:spChg chg="mod">
          <ac:chgData name="Ashutosh Rai" userId="104a8710ce14e98c" providerId="LiveId" clId="{6F15752D-D670-AF45-9577-3CAFC1A515DF}" dt="2024-04-29T06:12:55.874" v="1112" actId="11"/>
          <ac:spMkLst>
            <pc:docMk/>
            <pc:sldMk cId="1391717927" sldId="262"/>
            <ac:spMk id="3" creationId="{AA29116D-A3ED-7B96-D72F-B95D9586B1C2}"/>
          </ac:spMkLst>
        </pc:spChg>
        <pc:graphicFrameChg chg="add mod">
          <ac:chgData name="Ashutosh Rai" userId="104a8710ce14e98c" providerId="LiveId" clId="{6F15752D-D670-AF45-9577-3CAFC1A515DF}" dt="2024-04-29T05:10:15.755" v="672"/>
          <ac:graphicFrameMkLst>
            <pc:docMk/>
            <pc:sldMk cId="1391717927" sldId="262"/>
            <ac:graphicFrameMk id="4" creationId="{016DAC88-5905-4E71-0FB6-1283A86DE889}"/>
          </ac:graphicFrameMkLst>
        </pc:graphicFrameChg>
      </pc:sldChg>
      <pc:sldChg chg="addSp modSp new mod">
        <pc:chgData name="Ashutosh Rai" userId="104a8710ce14e98c" providerId="LiveId" clId="{6F15752D-D670-AF45-9577-3CAFC1A515DF}" dt="2024-04-29T06:42:53.774" v="2018" actId="14861"/>
        <pc:sldMkLst>
          <pc:docMk/>
          <pc:sldMk cId="2120865971" sldId="263"/>
        </pc:sldMkLst>
        <pc:spChg chg="mod">
          <ac:chgData name="Ashutosh Rai" userId="104a8710ce14e98c" providerId="LiveId" clId="{6F15752D-D670-AF45-9577-3CAFC1A515DF}" dt="2024-04-29T05:13:34.400" v="785" actId="20577"/>
          <ac:spMkLst>
            <pc:docMk/>
            <pc:sldMk cId="2120865971" sldId="263"/>
            <ac:spMk id="2" creationId="{B67621B2-07C5-4FD2-1640-9B045936693E}"/>
          </ac:spMkLst>
        </pc:spChg>
        <pc:spChg chg="mod">
          <ac:chgData name="Ashutosh Rai" userId="104a8710ce14e98c" providerId="LiveId" clId="{6F15752D-D670-AF45-9577-3CAFC1A515DF}" dt="2024-04-29T06:38:27.207" v="1291" actId="14100"/>
          <ac:spMkLst>
            <pc:docMk/>
            <pc:sldMk cId="2120865971" sldId="263"/>
            <ac:spMk id="3" creationId="{AF3CDB7A-4E0A-AD93-B039-23B907F665ED}"/>
          </ac:spMkLst>
        </pc:spChg>
        <pc:graphicFrameChg chg="add mod">
          <ac:chgData name="Ashutosh Rai" userId="104a8710ce14e98c" providerId="LiveId" clId="{6F15752D-D670-AF45-9577-3CAFC1A515DF}" dt="2024-04-29T06:38:46.358" v="1297" actId="14100"/>
          <ac:graphicFrameMkLst>
            <pc:docMk/>
            <pc:sldMk cId="2120865971" sldId="263"/>
            <ac:graphicFrameMk id="4" creationId="{2FD3D1B6-01A5-4340-79C9-309345301B85}"/>
          </ac:graphicFrameMkLst>
        </pc:graphicFrameChg>
        <pc:picChg chg="add mod">
          <ac:chgData name="Ashutosh Rai" userId="104a8710ce14e98c" providerId="LiveId" clId="{6F15752D-D670-AF45-9577-3CAFC1A515DF}" dt="2024-04-29T06:42:53.774" v="2018" actId="14861"/>
          <ac:picMkLst>
            <pc:docMk/>
            <pc:sldMk cId="2120865971" sldId="263"/>
            <ac:picMk id="6" creationId="{6AA7CE87-68A3-4ED5-C3B9-F810DCCD76CF}"/>
          </ac:picMkLst>
        </pc:picChg>
      </pc:sldChg>
      <pc:sldChg chg="modSp new mod">
        <pc:chgData name="Ashutosh Rai" userId="104a8710ce14e98c" providerId="LiveId" clId="{6F15752D-D670-AF45-9577-3CAFC1A515DF}" dt="2024-04-29T06:28:47.524" v="1216"/>
        <pc:sldMkLst>
          <pc:docMk/>
          <pc:sldMk cId="2776980827" sldId="264"/>
        </pc:sldMkLst>
        <pc:spChg chg="mod">
          <ac:chgData name="Ashutosh Rai" userId="104a8710ce14e98c" providerId="LiveId" clId="{6F15752D-D670-AF45-9577-3CAFC1A515DF}" dt="2024-04-29T05:52:13.570" v="898" actId="20577"/>
          <ac:spMkLst>
            <pc:docMk/>
            <pc:sldMk cId="2776980827" sldId="264"/>
            <ac:spMk id="2" creationId="{D0A0F610-2D31-427C-3C10-9E2BE9B59BDE}"/>
          </ac:spMkLst>
        </pc:spChg>
        <pc:spChg chg="mod">
          <ac:chgData name="Ashutosh Rai" userId="104a8710ce14e98c" providerId="LiveId" clId="{6F15752D-D670-AF45-9577-3CAFC1A515DF}" dt="2024-04-29T06:28:47.524" v="1216"/>
          <ac:spMkLst>
            <pc:docMk/>
            <pc:sldMk cId="2776980827" sldId="264"/>
            <ac:spMk id="3" creationId="{DA222BD4-06F2-EC03-5825-4A023B61FDEA}"/>
          </ac:spMkLst>
        </pc:spChg>
      </pc:sldChg>
      <pc:sldChg chg="modSp new mod">
        <pc:chgData name="Ashutosh Rai" userId="104a8710ce14e98c" providerId="LiveId" clId="{6F15752D-D670-AF45-9577-3CAFC1A515DF}" dt="2024-04-29T06:38:04.846" v="1289"/>
        <pc:sldMkLst>
          <pc:docMk/>
          <pc:sldMk cId="632931436" sldId="265"/>
        </pc:sldMkLst>
        <pc:spChg chg="mod">
          <ac:chgData name="Ashutosh Rai" userId="104a8710ce14e98c" providerId="LiveId" clId="{6F15752D-D670-AF45-9577-3CAFC1A515DF}" dt="2024-04-29T06:32:52.617" v="1269" actId="20577"/>
          <ac:spMkLst>
            <pc:docMk/>
            <pc:sldMk cId="632931436" sldId="265"/>
            <ac:spMk id="2" creationId="{3F0F36EC-B252-7288-B44C-77DB5DF12A71}"/>
          </ac:spMkLst>
        </pc:spChg>
        <pc:spChg chg="mod">
          <ac:chgData name="Ashutosh Rai" userId="104a8710ce14e98c" providerId="LiveId" clId="{6F15752D-D670-AF45-9577-3CAFC1A515DF}" dt="2024-04-29T06:38:04.846" v="1289"/>
          <ac:spMkLst>
            <pc:docMk/>
            <pc:sldMk cId="632931436" sldId="265"/>
            <ac:spMk id="3" creationId="{A424479A-CB0E-2C1A-2F6F-46448AA9E83C}"/>
          </ac:spMkLst>
        </pc:spChg>
      </pc:sldChg>
      <pc:sldChg chg="addSp delSp modSp new mod">
        <pc:chgData name="Ashutosh Rai" userId="104a8710ce14e98c" providerId="LiveId" clId="{6F15752D-D670-AF45-9577-3CAFC1A515DF}" dt="2024-04-29T06:51:10.922" v="2213" actId="14100"/>
        <pc:sldMkLst>
          <pc:docMk/>
          <pc:sldMk cId="2108090638" sldId="266"/>
        </pc:sldMkLst>
        <pc:spChg chg="del">
          <ac:chgData name="Ashutosh Rai" userId="104a8710ce14e98c" providerId="LiveId" clId="{6F15752D-D670-AF45-9577-3CAFC1A515DF}" dt="2024-04-29T06:50:53.088" v="2210" actId="931"/>
          <ac:spMkLst>
            <pc:docMk/>
            <pc:sldMk cId="2108090638" sldId="266"/>
            <ac:spMk id="3" creationId="{7D92C2F6-234B-60EF-0EDB-2E91F4FE3B70}"/>
          </ac:spMkLst>
        </pc:spChg>
        <pc:picChg chg="add mod">
          <ac:chgData name="Ashutosh Rai" userId="104a8710ce14e98c" providerId="LiveId" clId="{6F15752D-D670-AF45-9577-3CAFC1A515DF}" dt="2024-04-29T06:51:10.922" v="2213" actId="14100"/>
          <ac:picMkLst>
            <pc:docMk/>
            <pc:sldMk cId="2108090638" sldId="266"/>
            <ac:picMk id="5" creationId="{E3888767-AF80-C9CF-0463-5318D3DE42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2E07-5303-234B-BADC-5CCD6602B903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D6A11-B61C-DF46-8B8A-2D396E81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D6A11-B61C-DF46-8B8A-2D396E815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1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BHEL FII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D6A11-B61C-DF46-8B8A-2D396E815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0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2E7B-94ED-A5A1-05A0-18B7001E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7" y="2610035"/>
            <a:ext cx="8735679" cy="1496744"/>
          </a:xfrm>
        </p:spPr>
        <p:txBody>
          <a:bodyPr/>
          <a:lstStyle/>
          <a:p>
            <a:r>
              <a:rPr lang="en-US" dirty="0"/>
              <a:t>   Half Yearly Review of</a:t>
            </a:r>
            <a:br>
              <a:rPr lang="en-US" dirty="0"/>
            </a:br>
            <a:r>
              <a:rPr lang="en-US" dirty="0"/>
              <a:t> MTD 6 &amp; MTD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440EE-4B53-F45D-6460-4EC25B724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8"/>
            <a:ext cx="8144134" cy="16571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by: </a:t>
            </a:r>
          </a:p>
          <a:p>
            <a:r>
              <a:rPr lang="en-US" dirty="0"/>
              <a:t>Ajay Kumar Soni</a:t>
            </a:r>
          </a:p>
          <a:p>
            <a:r>
              <a:rPr lang="en-US" dirty="0"/>
              <a:t>Scientist-C/Deputy Director</a:t>
            </a:r>
          </a:p>
          <a:p>
            <a:r>
              <a:rPr lang="en-US" dirty="0"/>
              <a:t>Metallurgical Engineering Department</a:t>
            </a:r>
          </a:p>
          <a:p>
            <a:r>
              <a:rPr lang="en-US" dirty="0"/>
              <a:t>Bureau of Indian Standards</a:t>
            </a:r>
          </a:p>
        </p:txBody>
      </p:sp>
      <p:pic>
        <p:nvPicPr>
          <p:cNvPr id="1026" name="Picture 2" descr="How Structural Steel Tubes Are Utilized in Modern Construction">
            <a:extLst>
              <a:ext uri="{FF2B5EF4-FFF2-40B4-BE49-F238E27FC236}">
                <a16:creationId xmlns:a16="http://schemas.microsoft.com/office/drawing/2014/main" id="{804CC049-8CC7-124A-93E0-EF7AC0A6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" y="88367"/>
            <a:ext cx="3089852" cy="2317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ast Iron Castings, Size : 50-100mm at Best Price in Amritsar - ID: 6598981">
            <a:extLst>
              <a:ext uri="{FF2B5EF4-FFF2-40B4-BE49-F238E27FC236}">
                <a16:creationId xmlns:a16="http://schemas.microsoft.com/office/drawing/2014/main" id="{9E680B94-C1E0-4142-8F51-0C19ACC0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94038"/>
            <a:ext cx="3048000" cy="217004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7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Groups - MTD19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283804"/>
              </p:ext>
            </p:extLst>
          </p:nvPr>
        </p:nvGraphicFramePr>
        <p:xfrm>
          <a:off x="350088" y="2093145"/>
          <a:ext cx="11491824" cy="450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35">
                  <a:extLst>
                    <a:ext uri="{9D8B030D-6E8A-4147-A177-3AD203B41FA5}">
                      <a16:colId xmlns:a16="http://schemas.microsoft.com/office/drawing/2014/main" val="4232320766"/>
                    </a:ext>
                  </a:extLst>
                </a:gridCol>
                <a:gridCol w="1881072">
                  <a:extLst>
                    <a:ext uri="{9D8B030D-6E8A-4147-A177-3AD203B41FA5}">
                      <a16:colId xmlns:a16="http://schemas.microsoft.com/office/drawing/2014/main" val="4131434977"/>
                    </a:ext>
                  </a:extLst>
                </a:gridCol>
                <a:gridCol w="2435087">
                  <a:extLst>
                    <a:ext uri="{9D8B030D-6E8A-4147-A177-3AD203B41FA5}">
                      <a16:colId xmlns:a16="http://schemas.microsoft.com/office/drawing/2014/main" val="144846677"/>
                    </a:ext>
                  </a:extLst>
                </a:gridCol>
                <a:gridCol w="6365830">
                  <a:extLst>
                    <a:ext uri="{9D8B030D-6E8A-4147-A177-3AD203B41FA5}">
                      <a16:colId xmlns:a16="http://schemas.microsoft.com/office/drawing/2014/main" val="135217761"/>
                    </a:ext>
                  </a:extLst>
                </a:gridCol>
              </a:tblGrid>
              <a:tr h="725239">
                <a:tc>
                  <a:txBody>
                    <a:bodyPr/>
                    <a:lstStyle/>
                    <a:p>
                      <a:r>
                        <a:rPr lang="en-US" dirty="0" err="1"/>
                        <a:t>Sl</a:t>
                      </a:r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Working</a:t>
                      </a:r>
                      <a:r>
                        <a:rPr lang="en-US" baseline="0" dirty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  <a:r>
                        <a:rPr lang="en-US" baseline="0" dirty="0"/>
                        <a:t> assigned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30089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MTD 19 : WG-1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Adoption of ISO 11960 and 11961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The working group is tasked with the adoption of ISO 11960 ("Petroleum and natural gas industries — Steel pipes for use as casing or tubing for wells") and ISO 11961 ("Petroleum and natural gas industries — Steel drill pipes").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247947"/>
                  </a:ext>
                </a:extLst>
              </a:tr>
              <a:tr h="5504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MTD 19 : WG-2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Revision of IS 3589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the revision of IS 3589 (Steel pipes for water and sewage (168.3 To 2540 Mm Outside Diameter) - Specification)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35307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MTD 19 : WG-3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Revision of IS 11714 Part (1-5)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the revision of IS 11714 : PART 1 to 5 (Specification for steel tubes for heat exchangers)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57119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MTD 19 : WG-4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Revision of IS 12791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the revision of IS 12791 (High carbon chromium bearing steel tubes for the manufacture of bearing races - Specification)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74568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MTD 19 : WG-5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Indigenous standard on High T Seamless Steel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development of Indigenous standard on “High T Seamless Steel Tubes”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147233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MTD 19 : WG-6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Indigenous standard on SS Pipes for water application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development of Indigenous standard on "SS Pipes for water application"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20885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MTD 19 : WG-7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Indigenous Standard on SS Pipes for Decorative Application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The working group is tasked with development of Indigenous standard on "SS Pipes for decorative application"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2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85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SC/WP/WG meeting planned outside HQ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471E3D-CBD1-8BCA-5A00-4D7A65F3A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880471"/>
              </p:ext>
            </p:extLst>
          </p:nvPr>
        </p:nvGraphicFramePr>
        <p:xfrm>
          <a:off x="681037" y="2336799"/>
          <a:ext cx="10663902" cy="189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91">
                  <a:extLst>
                    <a:ext uri="{9D8B030D-6E8A-4147-A177-3AD203B41FA5}">
                      <a16:colId xmlns:a16="http://schemas.microsoft.com/office/drawing/2014/main" val="1119635851"/>
                    </a:ext>
                  </a:extLst>
                </a:gridCol>
                <a:gridCol w="3715435">
                  <a:extLst>
                    <a:ext uri="{9D8B030D-6E8A-4147-A177-3AD203B41FA5}">
                      <a16:colId xmlns:a16="http://schemas.microsoft.com/office/drawing/2014/main" val="309448732"/>
                    </a:ext>
                  </a:extLst>
                </a:gridCol>
                <a:gridCol w="2547664">
                  <a:extLst>
                    <a:ext uri="{9D8B030D-6E8A-4147-A177-3AD203B41FA5}">
                      <a16:colId xmlns:a16="http://schemas.microsoft.com/office/drawing/2014/main" val="100545700"/>
                    </a:ext>
                  </a:extLst>
                </a:gridCol>
                <a:gridCol w="3020912">
                  <a:extLst>
                    <a:ext uri="{9D8B030D-6E8A-4147-A177-3AD203B41FA5}">
                      <a16:colId xmlns:a16="http://schemas.microsoft.com/office/drawing/2014/main" val="1238960007"/>
                    </a:ext>
                  </a:extLst>
                </a:gridCol>
              </a:tblGrid>
              <a:tr h="4289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Sl</a:t>
                      </a:r>
                      <a:r>
                        <a:rPr lang="en-US" sz="2400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SC/WP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08659"/>
                  </a:ext>
                </a:extLst>
              </a:tr>
              <a:tr h="4289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Meeting of MTD 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11-12-2024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IIT Indore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3371"/>
                  </a:ext>
                </a:extLst>
              </a:tr>
              <a:tr h="4289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Meeting of 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21-02-2025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NIT Jamshedpur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8809"/>
                  </a:ext>
                </a:extLst>
              </a:tr>
              <a:tr h="4289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Meeting of MTD 19 : WG05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January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Maharashtra Seamless Limited, </a:t>
                      </a:r>
                      <a:r>
                        <a:rPr lang="en-US" sz="1600" dirty="0" err="1"/>
                        <a:t>Sukeli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2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86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ISO/IEC Projects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D09A1-C579-5C86-34D5-FD540B72F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46825"/>
              </p:ext>
            </p:extLst>
          </p:nvPr>
        </p:nvGraphicFramePr>
        <p:xfrm>
          <a:off x="1432907" y="2109207"/>
          <a:ext cx="9529007" cy="368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796">
                  <a:extLst>
                    <a:ext uri="{9D8B030D-6E8A-4147-A177-3AD203B41FA5}">
                      <a16:colId xmlns:a16="http://schemas.microsoft.com/office/drawing/2014/main" val="740571153"/>
                    </a:ext>
                  </a:extLst>
                </a:gridCol>
                <a:gridCol w="1622630">
                  <a:extLst>
                    <a:ext uri="{9D8B030D-6E8A-4147-A177-3AD203B41FA5}">
                      <a16:colId xmlns:a16="http://schemas.microsoft.com/office/drawing/2014/main" val="3435426265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809358081"/>
                    </a:ext>
                  </a:extLst>
                </a:gridCol>
                <a:gridCol w="3225948">
                  <a:extLst>
                    <a:ext uri="{9D8B030D-6E8A-4147-A177-3AD203B41FA5}">
                      <a16:colId xmlns:a16="http://schemas.microsoft.com/office/drawing/2014/main" val="1053756268"/>
                    </a:ext>
                  </a:extLst>
                </a:gridCol>
                <a:gridCol w="1936519">
                  <a:extLst>
                    <a:ext uri="{9D8B030D-6E8A-4147-A177-3AD203B41FA5}">
                      <a16:colId xmlns:a16="http://schemas.microsoft.com/office/drawing/2014/main" val="1580822661"/>
                    </a:ext>
                  </a:extLst>
                </a:gridCol>
              </a:tblGrid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Sl</a:t>
                      </a:r>
                      <a:r>
                        <a:rPr lang="en-US" sz="1600" b="1" dirty="0"/>
                        <a:t> 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of Ballot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Ballots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 Progress with committee members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92888"/>
                  </a:ext>
                </a:extLst>
              </a:tr>
              <a:tr h="4022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CIB (ISO)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95550"/>
                  </a:ext>
                </a:extLst>
              </a:tr>
              <a:tr h="3338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 (ISO)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098893"/>
                  </a:ext>
                </a:extLst>
              </a:tr>
              <a:tr h="7177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FDIS (ISO)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523649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 (ISO)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36998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 (ISO)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43682"/>
                  </a:ext>
                </a:extLst>
              </a:tr>
              <a:tr h="5582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26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0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ISO/IEC Projects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D09A1-C579-5C86-34D5-FD540B72FB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374" y="2098321"/>
          <a:ext cx="11781183" cy="461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109">
                  <a:extLst>
                    <a:ext uri="{9D8B030D-6E8A-4147-A177-3AD203B41FA5}">
                      <a16:colId xmlns:a16="http://schemas.microsoft.com/office/drawing/2014/main" val="740571153"/>
                    </a:ext>
                  </a:extLst>
                </a:gridCol>
                <a:gridCol w="1321371">
                  <a:extLst>
                    <a:ext uri="{9D8B030D-6E8A-4147-A177-3AD203B41FA5}">
                      <a16:colId xmlns:a16="http://schemas.microsoft.com/office/drawing/2014/main" val="3435426265"/>
                    </a:ext>
                  </a:extLst>
                </a:gridCol>
                <a:gridCol w="4856206">
                  <a:extLst>
                    <a:ext uri="{9D8B030D-6E8A-4147-A177-3AD203B41FA5}">
                      <a16:colId xmlns:a16="http://schemas.microsoft.com/office/drawing/2014/main" val="1053756268"/>
                    </a:ext>
                  </a:extLst>
                </a:gridCol>
                <a:gridCol w="1928148">
                  <a:extLst>
                    <a:ext uri="{9D8B030D-6E8A-4147-A177-3AD203B41FA5}">
                      <a16:colId xmlns:a16="http://schemas.microsoft.com/office/drawing/2014/main" val="1580822661"/>
                    </a:ext>
                  </a:extLst>
                </a:gridCol>
                <a:gridCol w="2730349">
                  <a:extLst>
                    <a:ext uri="{9D8B030D-6E8A-4147-A177-3AD203B41FA5}">
                      <a16:colId xmlns:a16="http://schemas.microsoft.com/office/drawing/2014/main" val="3241875313"/>
                    </a:ext>
                  </a:extLst>
                </a:gridCol>
              </a:tblGrid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Sl</a:t>
                      </a:r>
                      <a:r>
                        <a:rPr lang="en-US" sz="1600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ISO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ISO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Level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Expert Designated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92888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 TC 5/ SC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IISO/NP 24131-4 Internal protection by polymeric lining for ductile iron pipes — Requirements and test methods — Part 4: --Part 4: ceramic epoxy 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High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Shri </a:t>
                      </a:r>
                      <a:r>
                        <a:rPr lang="en-I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Atindra</a:t>
                      </a:r>
                      <a:r>
                        <a:rPr lang="en-I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Dey, </a:t>
                      </a:r>
                      <a:r>
                        <a:rPr lang="en-I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Electrosteel</a:t>
                      </a:r>
                      <a:r>
                        <a:rPr lang="en-I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5550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 TC 5/ SC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ISO/FDIS 10803 (Ed 3) Design method for ductile iron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Medium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Shri Maneesh Kumar, </a:t>
                      </a:r>
                      <a:r>
                        <a:rPr lang="en-US" sz="1400" dirty="0" err="1"/>
                        <a:t>JindalSaw</a:t>
                      </a:r>
                      <a:r>
                        <a:rPr lang="en-US" sz="1400" dirty="0"/>
                        <a:t> Ltd.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98893"/>
                  </a:ext>
                </a:extLst>
              </a:tr>
              <a:tr h="7612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ISO/TC 67/SC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ISO/NP TS 25170 Type B sleeves for pipeline defects repair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Medium (M)</a:t>
                      </a:r>
                      <a:endParaRPr lang="en-IN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Shri J. Choksi, Welspun Corp.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40265"/>
                  </a:ext>
                </a:extLst>
              </a:tr>
              <a:tr h="7177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 TC 5/ SC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21053:2019 Life cycle analysis and recycling of ductile iron pipes for water applications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Prof. Seema Unnikrishnan, IIM Mumbai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523649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 TC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945-4:2019 (Ed 3) Microstructure of cast irons — Part 4: Test method for evaluating nodularity in spheroidal graphite cast irons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36998"/>
                  </a:ext>
                </a:extLst>
              </a:tr>
              <a:tr h="558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ISO/ TC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ISO 945-1:2019 (Ed 3) Microstructure of cast irons — Part 1: Graphite classification by visual analysis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4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6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Process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Calendar 2024-25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4711"/>
              </p:ext>
            </p:extLst>
          </p:nvPr>
        </p:nvGraphicFramePr>
        <p:xfrm>
          <a:off x="904534" y="3169903"/>
          <a:ext cx="100948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982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1398954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  <a:gridCol w="1740023">
                  <a:extLst>
                    <a:ext uri="{9D8B030D-6E8A-4147-A177-3AD203B41FA5}">
                      <a16:colId xmlns:a16="http://schemas.microsoft.com/office/drawing/2014/main" val="3194856554"/>
                    </a:ext>
                  </a:extLst>
                </a:gridCol>
                <a:gridCol w="1651247">
                  <a:extLst>
                    <a:ext uri="{9D8B030D-6E8A-4147-A177-3AD203B41FA5}">
                      <a16:colId xmlns:a16="http://schemas.microsoft.com/office/drawing/2014/main" val="2510101261"/>
                    </a:ext>
                  </a:extLst>
                </a:gridCol>
                <a:gridCol w="1473692">
                  <a:extLst>
                    <a:ext uri="{9D8B030D-6E8A-4147-A177-3AD203B41FA5}">
                      <a16:colId xmlns:a16="http://schemas.microsoft.com/office/drawing/2014/main" val="2821572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4906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Pig iron and Cast iron Sectional Committee</a:t>
                      </a:r>
                      <a:r>
                        <a:rPr lang="en-US" sz="1800" baseline="0" dirty="0"/>
                        <a:t>, MTD 6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22.08.2024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21.02.2025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5998"/>
                  </a:ext>
                </a:extLst>
              </a:tr>
              <a:tr h="4165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Steel Tubes, Pipes and Fittings Sectional Committee</a:t>
                      </a:r>
                      <a:r>
                        <a:rPr lang="en-US" sz="1800" baseline="0" dirty="0"/>
                        <a:t>, MTD 19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22.07.2024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03.03.2025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9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68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Process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 meeting attendance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88730"/>
              </p:ext>
            </p:extLst>
          </p:nvPr>
        </p:nvGraphicFramePr>
        <p:xfrm>
          <a:off x="805543" y="3180788"/>
          <a:ext cx="10199914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257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val="3194856554"/>
                    </a:ext>
                  </a:extLst>
                </a:gridCol>
                <a:gridCol w="2068286">
                  <a:extLst>
                    <a:ext uri="{9D8B030D-6E8A-4147-A177-3AD203B41FA5}">
                      <a16:colId xmlns:a16="http://schemas.microsoft.com/office/drawing/2014/main" val="2510101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Meeting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Attendance,</a:t>
                      </a:r>
                      <a:r>
                        <a:rPr lang="en-US" sz="1800" baseline="0" dirty="0"/>
                        <a:t> 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Steel Tubes, Pipes and Fittings Sectional Committee</a:t>
                      </a:r>
                      <a:r>
                        <a:rPr lang="en-US" sz="1600" baseline="0" dirty="0"/>
                        <a:t>, MTD 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  <a:r>
                        <a:rPr lang="en-US" sz="1600" baseline="30000" dirty="0"/>
                        <a:t>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9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Steel Tubes, Pipes and Fittings Sectional Committee</a:t>
                      </a:r>
                      <a:r>
                        <a:rPr lang="en-US" sz="1600" baseline="0" dirty="0"/>
                        <a:t>, MTD 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22.07.2024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0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Pig iron and Cast iron Sectional Committee</a:t>
                      </a:r>
                      <a:r>
                        <a:rPr lang="en-US" sz="1600" baseline="0" dirty="0"/>
                        <a:t>, MTD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22.08.2024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3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49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Process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57578"/>
            <a:ext cx="10869528" cy="4108315"/>
          </a:xfrm>
        </p:spPr>
        <p:txBody>
          <a:bodyPr/>
          <a:lstStyle/>
          <a:p>
            <a:r>
              <a:rPr lang="en-US" dirty="0"/>
              <a:t>Inactive member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members co-opted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83972"/>
              </p:ext>
            </p:extLst>
          </p:nvPr>
        </p:nvGraphicFramePr>
        <p:xfrm>
          <a:off x="896005" y="2603500"/>
          <a:ext cx="966877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174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1929164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3194856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Inactive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Identified/removed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Steel Tubes, Pipes and Fittings Sectional Committee</a:t>
                      </a:r>
                      <a:r>
                        <a:rPr lang="en-US" sz="1800" baseline="0" dirty="0"/>
                        <a:t>, MTD 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Pig iron and Cast iron Sectional Committee</a:t>
                      </a:r>
                      <a:r>
                        <a:rPr lang="en-US" sz="1800" baseline="0" dirty="0"/>
                        <a:t>, MTD 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940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E19C73-9514-5F62-311B-554D33964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21742"/>
              </p:ext>
            </p:extLst>
          </p:nvPr>
        </p:nvGraphicFramePr>
        <p:xfrm>
          <a:off x="896005" y="4943975"/>
          <a:ext cx="1004734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314">
                  <a:extLst>
                    <a:ext uri="{9D8B030D-6E8A-4147-A177-3AD203B41FA5}">
                      <a16:colId xmlns:a16="http://schemas.microsoft.com/office/drawing/2014/main" val="3705757444"/>
                    </a:ext>
                  </a:extLst>
                </a:gridCol>
                <a:gridCol w="5066771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1583198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3194856554"/>
                    </a:ext>
                  </a:extLst>
                </a:gridCol>
              </a:tblGrid>
              <a:tr h="3552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Sl</a:t>
                      </a:r>
                      <a:r>
                        <a:rPr lang="en-US" sz="1800" baseline="0" dirty="0"/>
                        <a:t> 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Organisation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Steel Tubes, Pipes and Fittings Sectional Committee</a:t>
                      </a:r>
                      <a:r>
                        <a:rPr lang="en-US" sz="1600" baseline="0" dirty="0"/>
                        <a:t>, MTD 19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Avnish</a:t>
                      </a:r>
                      <a:r>
                        <a:rPr lang="en-US" sz="1600" dirty="0"/>
                        <a:t> Kumar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599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Hemant </a:t>
                      </a:r>
                      <a:r>
                        <a:rPr lang="en-US" sz="1600" dirty="0" err="1"/>
                        <a:t>Matreja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693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Pig iron and Cast iron Sectional Committee</a:t>
                      </a:r>
                      <a:r>
                        <a:rPr lang="en-US" sz="1600" baseline="0" dirty="0"/>
                        <a:t>, MTD 6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IIM Mumbai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Prof. Seema Unnikrishnan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9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9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Process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69528" cy="4108315"/>
          </a:xfrm>
        </p:spPr>
        <p:txBody>
          <a:bodyPr/>
          <a:lstStyle/>
          <a:p>
            <a:r>
              <a:rPr lang="en-US" dirty="0"/>
              <a:t>Comments on P-Draft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73492"/>
              </p:ext>
            </p:extLst>
          </p:nvPr>
        </p:nvGraphicFramePr>
        <p:xfrm>
          <a:off x="860146" y="3267558"/>
          <a:ext cx="100473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314">
                  <a:extLst>
                    <a:ext uri="{9D8B030D-6E8A-4147-A177-3AD203B41FA5}">
                      <a16:colId xmlns:a16="http://schemas.microsoft.com/office/drawing/2014/main" val="3705757444"/>
                    </a:ext>
                  </a:extLst>
                </a:gridCol>
                <a:gridCol w="5066771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1583198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  <a:gridCol w="2471057">
                  <a:extLst>
                    <a:ext uri="{9D8B030D-6E8A-4147-A177-3AD203B41FA5}">
                      <a16:colId xmlns:a16="http://schemas.microsoft.com/office/drawing/2014/main" val="3194856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Sl.</a:t>
                      </a:r>
                      <a:r>
                        <a:rPr lang="en-US" sz="1800" baseline="0" dirty="0"/>
                        <a:t> 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Sectional Committee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P-draft circulated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Comments 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2903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Steel Tubes, Pipes and Fittings Sectional Committee</a:t>
                      </a:r>
                      <a:r>
                        <a:rPr lang="en-US" sz="1600" baseline="0" dirty="0"/>
                        <a:t>, MTD 19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34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Process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69528" cy="4108315"/>
          </a:xfrm>
        </p:spPr>
        <p:txBody>
          <a:bodyPr/>
          <a:lstStyle/>
          <a:p>
            <a:r>
              <a:rPr lang="en-US" dirty="0"/>
              <a:t>SC Membership Rationalization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54948"/>
              </p:ext>
            </p:extLst>
          </p:nvPr>
        </p:nvGraphicFramePr>
        <p:xfrm>
          <a:off x="2038865" y="2780270"/>
          <a:ext cx="7970108" cy="393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983">
                  <a:extLst>
                    <a:ext uri="{9D8B030D-6E8A-4147-A177-3AD203B41FA5}">
                      <a16:colId xmlns:a16="http://schemas.microsoft.com/office/drawing/2014/main" val="455769027"/>
                    </a:ext>
                  </a:extLst>
                </a:gridCol>
                <a:gridCol w="3813125">
                  <a:extLst>
                    <a:ext uri="{9D8B030D-6E8A-4147-A177-3AD203B41FA5}">
                      <a16:colId xmlns:a16="http://schemas.microsoft.com/office/drawing/2014/main" val="336966033"/>
                    </a:ext>
                  </a:extLst>
                </a:gridCol>
              </a:tblGrid>
              <a:tr h="4869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MTD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49619"/>
                  </a:ext>
                </a:extLst>
              </a:tr>
              <a:tr h="20410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R&amp;D Organization- 1</a:t>
                      </a:r>
                    </a:p>
                    <a:p>
                      <a:pPr algn="ctr"/>
                      <a:r>
                        <a:rPr lang="en-US" sz="1600" dirty="0"/>
                        <a:t>Academic</a:t>
                      </a:r>
                      <a:r>
                        <a:rPr lang="en-US" sz="1600" baseline="0" dirty="0"/>
                        <a:t> Institution- 0</a:t>
                      </a:r>
                    </a:p>
                    <a:p>
                      <a:pPr algn="ctr"/>
                      <a:r>
                        <a:rPr lang="en-US" sz="1600" baseline="0" dirty="0"/>
                        <a:t>Industry - 10</a:t>
                      </a:r>
                    </a:p>
                    <a:p>
                      <a:pPr algn="ctr"/>
                      <a:r>
                        <a:rPr lang="en-US" sz="1600" baseline="0" dirty="0"/>
                        <a:t>Industry Association - 1</a:t>
                      </a:r>
                    </a:p>
                    <a:p>
                      <a:pPr algn="ctr"/>
                      <a:r>
                        <a:rPr lang="en-US" sz="1600" baseline="0" dirty="0"/>
                        <a:t>Consumer Group- 0</a:t>
                      </a:r>
                    </a:p>
                    <a:p>
                      <a:pPr algn="ctr"/>
                      <a:r>
                        <a:rPr lang="en-US" sz="1600" baseline="0" dirty="0"/>
                        <a:t>Central Ministry/Dept.- 3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R&amp;D Organization- 0</a:t>
                      </a:r>
                    </a:p>
                    <a:p>
                      <a:pPr algn="ctr"/>
                      <a:r>
                        <a:rPr lang="en-US" sz="1600" dirty="0"/>
                        <a:t>Academic</a:t>
                      </a:r>
                      <a:r>
                        <a:rPr lang="en-US" sz="1600" baseline="0" dirty="0"/>
                        <a:t> Institution- 0</a:t>
                      </a:r>
                    </a:p>
                    <a:p>
                      <a:pPr algn="ctr"/>
                      <a:r>
                        <a:rPr lang="en-US" sz="1600" baseline="0" dirty="0"/>
                        <a:t>Industry - 7 </a:t>
                      </a:r>
                    </a:p>
                    <a:p>
                      <a:pPr algn="ctr"/>
                      <a:r>
                        <a:rPr lang="en-US" sz="1600" baseline="0" dirty="0"/>
                        <a:t>Industry Association - 3</a:t>
                      </a:r>
                    </a:p>
                    <a:p>
                      <a:pPr algn="ctr"/>
                      <a:r>
                        <a:rPr lang="en-US" sz="1600" baseline="0" dirty="0"/>
                        <a:t>Consumer Group- 5</a:t>
                      </a:r>
                    </a:p>
                    <a:p>
                      <a:pPr algn="ctr"/>
                      <a:r>
                        <a:rPr lang="en-US" sz="1600" baseline="0" dirty="0"/>
                        <a:t>Central Ministry/Dept.- 1</a:t>
                      </a:r>
                    </a:p>
                    <a:p>
                      <a:pPr algn="ctr"/>
                      <a:r>
                        <a:rPr lang="en-US" sz="1600" baseline="0" dirty="0"/>
                        <a:t>Technologist- 1</a:t>
                      </a:r>
                      <a:endParaRPr lang="en-US" sz="1600" dirty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40801"/>
                  </a:ext>
                </a:extLst>
              </a:tr>
              <a:tr h="48691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Vacancy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31563"/>
                  </a:ext>
                </a:extLst>
              </a:tr>
              <a:tr h="8404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R&amp;D Organization- 2</a:t>
                      </a:r>
                    </a:p>
                    <a:p>
                      <a:pPr algn="ctr"/>
                      <a:r>
                        <a:rPr lang="en-US" sz="1800" dirty="0"/>
                        <a:t>Academic</a:t>
                      </a:r>
                      <a:r>
                        <a:rPr lang="en-US" sz="1800" baseline="0" dirty="0"/>
                        <a:t> Institution – 3</a:t>
                      </a:r>
                    </a:p>
                    <a:p>
                      <a:pPr algn="ctr"/>
                      <a:r>
                        <a:rPr lang="en-US" sz="1800" baseline="0" dirty="0"/>
                        <a:t>Consumer Group –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R&amp;D Organization- 3</a:t>
                      </a:r>
                    </a:p>
                    <a:p>
                      <a:pPr algn="ctr"/>
                      <a:r>
                        <a:rPr lang="en-US" sz="1800" dirty="0"/>
                        <a:t>Academic</a:t>
                      </a:r>
                      <a:r>
                        <a:rPr lang="en-US" sz="1800" baseline="0" dirty="0"/>
                        <a:t> Institution- 3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8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88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2C3-03A5-0A91-EF29-1A9E311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Published in FY 2024-25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F0D37F-2697-563E-5623-17648A6CA6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9358" y="2573079"/>
          <a:ext cx="116532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30">
                  <a:extLst>
                    <a:ext uri="{9D8B030D-6E8A-4147-A177-3AD203B41FA5}">
                      <a16:colId xmlns:a16="http://schemas.microsoft.com/office/drawing/2014/main" val="199398636"/>
                    </a:ext>
                  </a:extLst>
                </a:gridCol>
                <a:gridCol w="1763998">
                  <a:extLst>
                    <a:ext uri="{9D8B030D-6E8A-4147-A177-3AD203B41FA5}">
                      <a16:colId xmlns:a16="http://schemas.microsoft.com/office/drawing/2014/main" val="3747634248"/>
                    </a:ext>
                  </a:extLst>
                </a:gridCol>
                <a:gridCol w="7508105">
                  <a:extLst>
                    <a:ext uri="{9D8B030D-6E8A-4147-A177-3AD203B41FA5}">
                      <a16:colId xmlns:a16="http://schemas.microsoft.com/office/drawing/2014/main" val="3160066415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3973121213"/>
                    </a:ext>
                  </a:extLst>
                </a:gridCol>
              </a:tblGrid>
              <a:tr h="467833">
                <a:tc>
                  <a:txBody>
                    <a:bodyPr/>
                    <a:lstStyle/>
                    <a:p>
                      <a:r>
                        <a:rPr lang="en-US" sz="2400" dirty="0" err="1"/>
                        <a:t>Sl</a:t>
                      </a:r>
                      <a:r>
                        <a:rPr lang="en-US" sz="2400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IS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New/Revision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26676"/>
                  </a:ext>
                </a:extLst>
              </a:tr>
              <a:tr h="379991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 15905 : 2024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Hubless</a:t>
                      </a:r>
                      <a:r>
                        <a:rPr lang="en-US" sz="1800" dirty="0"/>
                        <a:t> Centrifugally Cast (Spun) Iron Pipes, Fittings and Accessories - Spigot Series - Specification (First Revision)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945143"/>
                  </a:ext>
                </a:extLst>
              </a:tr>
              <a:tr h="379991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 18573 : 2024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Cold formed welded carbon steel square and rectangular hollow sections for mechanical, general engineering and decorative purposes –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2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501064"/>
              </p:ext>
            </p:extLst>
          </p:nvPr>
        </p:nvGraphicFramePr>
        <p:xfrm>
          <a:off x="429026" y="2777291"/>
          <a:ext cx="1068977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626">
                  <a:extLst>
                    <a:ext uri="{9D8B030D-6E8A-4147-A177-3AD203B41FA5}">
                      <a16:colId xmlns:a16="http://schemas.microsoft.com/office/drawing/2014/main" val="648510341"/>
                    </a:ext>
                  </a:extLst>
                </a:gridCol>
                <a:gridCol w="5063237">
                  <a:extLst>
                    <a:ext uri="{9D8B030D-6E8A-4147-A177-3AD203B41FA5}">
                      <a16:colId xmlns:a16="http://schemas.microsoft.com/office/drawing/2014/main" val="2943029130"/>
                    </a:ext>
                  </a:extLst>
                </a:gridCol>
                <a:gridCol w="2254955">
                  <a:extLst>
                    <a:ext uri="{9D8B030D-6E8A-4147-A177-3AD203B41FA5}">
                      <a16:colId xmlns:a16="http://schemas.microsoft.com/office/drawing/2014/main" val="3085532222"/>
                    </a:ext>
                  </a:extLst>
                </a:gridCol>
                <a:gridCol w="2254955">
                  <a:extLst>
                    <a:ext uri="{9D8B030D-6E8A-4147-A177-3AD203B41FA5}">
                      <a16:colId xmlns:a16="http://schemas.microsoft.com/office/drawing/2014/main" val="3087284037"/>
                    </a:ext>
                  </a:extLst>
                </a:gridCol>
              </a:tblGrid>
              <a:tr h="600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Sl</a:t>
                      </a:r>
                      <a:r>
                        <a:rPr lang="en-US" sz="2400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No. of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Standard in QCO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01500"/>
                  </a:ext>
                </a:extLst>
              </a:tr>
              <a:tr h="600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Pig iron and Cast iron Sectional Committee</a:t>
                      </a:r>
                      <a:r>
                        <a:rPr lang="en-US" sz="2400" baseline="0" dirty="0"/>
                        <a:t>, MTD 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64434"/>
                  </a:ext>
                </a:extLst>
              </a:tr>
              <a:tr h="600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Steel Tubes, Pipes and Fittings Sectional Committee</a:t>
                      </a:r>
                      <a:r>
                        <a:rPr lang="en-US" sz="2400" baseline="0" dirty="0"/>
                        <a:t>, MTD 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8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8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88767-AF80-C9CF-0463-5318D3DE4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7463" y="2336800"/>
            <a:ext cx="6243637" cy="3963988"/>
          </a:xfrm>
        </p:spPr>
      </p:pic>
    </p:spTree>
    <p:extLst>
      <p:ext uri="{BB962C8B-B14F-4D97-AF65-F5344CB8AC3E}">
        <p14:creationId xmlns:p14="http://schemas.microsoft.com/office/powerpoint/2010/main" val="210809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2C3-03A5-0A91-EF29-1A9E311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Allotted (MTD 19)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B6053-D43F-E74F-8C9A-4226B0B4512A}"/>
              </a:ext>
            </a:extLst>
          </p:cNvPr>
          <p:cNvGraphicFramePr>
            <a:graphicFrameLocks noGrp="1"/>
          </p:cNvGraphicFramePr>
          <p:nvPr/>
        </p:nvGraphicFramePr>
        <p:xfrm>
          <a:off x="221845" y="2209801"/>
          <a:ext cx="11748309" cy="4038288"/>
        </p:xfrm>
        <a:graphic>
          <a:graphicData uri="http://schemas.openxmlformats.org/drawingml/2006/table">
            <a:tbl>
              <a:tblPr/>
              <a:tblGrid>
                <a:gridCol w="650835">
                  <a:extLst>
                    <a:ext uri="{9D8B030D-6E8A-4147-A177-3AD203B41FA5}">
                      <a16:colId xmlns:a16="http://schemas.microsoft.com/office/drawing/2014/main" val="404638455"/>
                    </a:ext>
                  </a:extLst>
                </a:gridCol>
                <a:gridCol w="990822">
                  <a:extLst>
                    <a:ext uri="{9D8B030D-6E8A-4147-A177-3AD203B41FA5}">
                      <a16:colId xmlns:a16="http://schemas.microsoft.com/office/drawing/2014/main" val="1090445108"/>
                    </a:ext>
                  </a:extLst>
                </a:gridCol>
                <a:gridCol w="4935938">
                  <a:extLst>
                    <a:ext uri="{9D8B030D-6E8A-4147-A177-3AD203B41FA5}">
                      <a16:colId xmlns:a16="http://schemas.microsoft.com/office/drawing/2014/main" val="2567320669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3339885968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376402803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888651361"/>
                    </a:ext>
                  </a:extLst>
                </a:gridCol>
              </a:tblGrid>
              <a:tr h="20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S.</a:t>
                      </a:r>
                      <a:b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No.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No.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Title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Allocated To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Phase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Current Status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05694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1161 : 2014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Steel tubes for structural purposes - Specification (Fifth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SACHIN CHOUDHARY,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39372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2039 : Part 1 to 3 : 1991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Steel tubes for bicycle and cycle rickshaws - Specification (Second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ARUN PUCCHAKAYALA,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40353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3074 : 2013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Steel tubes for automotive purposes - Specification (Third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ARUN PUCCHAKAYALA,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Phase-10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28198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12620 : 1989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Seamless steel tubes for manufacturing high pressure gas cylinders - Specification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VIPIN BHASKAR,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15005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2416 : 1986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boiler and supherheater tubes for marine and naval purposes (First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RANJIT KUMAR,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3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5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2C3-03A5-0A91-EF29-1A9E311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Allotted (MTD 19)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B6053-D43F-E74F-8C9A-4226B0B4512A}"/>
              </a:ext>
            </a:extLst>
          </p:cNvPr>
          <p:cNvGraphicFramePr>
            <a:graphicFrameLocks noGrp="1"/>
          </p:cNvGraphicFramePr>
          <p:nvPr/>
        </p:nvGraphicFramePr>
        <p:xfrm>
          <a:off x="221845" y="2220687"/>
          <a:ext cx="11748309" cy="4038288"/>
        </p:xfrm>
        <a:graphic>
          <a:graphicData uri="http://schemas.openxmlformats.org/drawingml/2006/table">
            <a:tbl>
              <a:tblPr/>
              <a:tblGrid>
                <a:gridCol w="650835">
                  <a:extLst>
                    <a:ext uri="{9D8B030D-6E8A-4147-A177-3AD203B41FA5}">
                      <a16:colId xmlns:a16="http://schemas.microsoft.com/office/drawing/2014/main" val="404638455"/>
                    </a:ext>
                  </a:extLst>
                </a:gridCol>
                <a:gridCol w="990822">
                  <a:extLst>
                    <a:ext uri="{9D8B030D-6E8A-4147-A177-3AD203B41FA5}">
                      <a16:colId xmlns:a16="http://schemas.microsoft.com/office/drawing/2014/main" val="1090445108"/>
                    </a:ext>
                  </a:extLst>
                </a:gridCol>
                <a:gridCol w="4935938">
                  <a:extLst>
                    <a:ext uri="{9D8B030D-6E8A-4147-A177-3AD203B41FA5}">
                      <a16:colId xmlns:a16="http://schemas.microsoft.com/office/drawing/2014/main" val="2567320669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3339885968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3764028032"/>
                    </a:ext>
                  </a:extLst>
                </a:gridCol>
                <a:gridCol w="1578428">
                  <a:extLst>
                    <a:ext uri="{9D8B030D-6E8A-4147-A177-3AD203B41FA5}">
                      <a16:colId xmlns:a16="http://schemas.microsoft.com/office/drawing/2014/main" val="2888651361"/>
                    </a:ext>
                  </a:extLst>
                </a:gridCol>
              </a:tblGrid>
              <a:tr h="2096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S.</a:t>
                      </a:r>
                      <a:b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No.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No.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Title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Allocated To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Phase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Current Status</a:t>
                      </a:r>
                    </a:p>
                  </a:txBody>
                  <a:tcPr marL="13296" marR="13296" marT="8864" marB="886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05694"/>
                  </a:ext>
                </a:extLst>
              </a:tr>
              <a:tr h="3051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7174 : 1974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carbon steel tubes for use on board ships for working pressures 0.7 to 1.7 n/mm2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VINITH KUMAR G,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PUNE BRANCH OFFICE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16777"/>
                  </a:ext>
                </a:extLst>
              </a:tr>
              <a:tr h="3051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8036 : 1976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mild steel transformer cooling tubes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VINITH KUMAR G,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PUNE BRANCH OFFICE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Phase-10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05493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11714 : Part 1 to 5 : 1986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steel tubes for heat exchangers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MANISH RAJ,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11004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5429 : 2013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Dimensions for steel tubes for automotive purposes (Second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VIPIN BHASKAR,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36131"/>
                  </a:ext>
                </a:extLst>
              </a:tr>
              <a:tr h="4007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IS 4270 : 2001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800" b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Steel tubes used for water wells specification (Third Revision)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VIPIN BHASKAR,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Phase-10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8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13296" marR="13296" marT="8864" marB="886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13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0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2024-25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952343"/>
              </p:ext>
            </p:extLst>
          </p:nvPr>
        </p:nvGraphicFramePr>
        <p:xfrm>
          <a:off x="781787" y="2531194"/>
          <a:ext cx="10500231" cy="120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006">
                  <a:extLst>
                    <a:ext uri="{9D8B030D-6E8A-4147-A177-3AD203B41FA5}">
                      <a16:colId xmlns:a16="http://schemas.microsoft.com/office/drawing/2014/main" val="648510341"/>
                    </a:ext>
                  </a:extLst>
                </a:gridCol>
                <a:gridCol w="2970311">
                  <a:extLst>
                    <a:ext uri="{9D8B030D-6E8A-4147-A177-3AD203B41FA5}">
                      <a16:colId xmlns:a16="http://schemas.microsoft.com/office/drawing/2014/main" val="2943029130"/>
                    </a:ext>
                  </a:extLst>
                </a:gridCol>
                <a:gridCol w="1687286">
                  <a:extLst>
                    <a:ext uri="{9D8B030D-6E8A-4147-A177-3AD203B41FA5}">
                      <a16:colId xmlns:a16="http://schemas.microsoft.com/office/drawing/2014/main" val="3085532222"/>
                    </a:ext>
                  </a:extLst>
                </a:gridCol>
                <a:gridCol w="2329542">
                  <a:extLst>
                    <a:ext uri="{9D8B030D-6E8A-4147-A177-3AD203B41FA5}">
                      <a16:colId xmlns:a16="http://schemas.microsoft.com/office/drawing/2014/main" val="3933298708"/>
                    </a:ext>
                  </a:extLst>
                </a:gridCol>
                <a:gridCol w="1251858">
                  <a:extLst>
                    <a:ext uri="{9D8B030D-6E8A-4147-A177-3AD203B41FA5}">
                      <a16:colId xmlns:a16="http://schemas.microsoft.com/office/drawing/2014/main" val="308728403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453527827"/>
                    </a:ext>
                  </a:extLst>
                </a:gridCol>
              </a:tblGrid>
              <a:tr h="60062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NWIP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Under 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01500"/>
                  </a:ext>
                </a:extLst>
              </a:tr>
              <a:tr h="6006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NWIP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Steel Tubes, Pipes and Fittings Sectional Committee</a:t>
                      </a:r>
                      <a:r>
                        <a:rPr lang="en-US" sz="1600" baseline="0" dirty="0"/>
                        <a:t>, MTD 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6443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71DCF4-BF93-4448-B14D-F45F23853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52209"/>
              </p:ext>
            </p:extLst>
          </p:nvPr>
        </p:nvGraphicFramePr>
        <p:xfrm>
          <a:off x="781787" y="4010483"/>
          <a:ext cx="10564328" cy="2104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528">
                  <a:extLst>
                    <a:ext uri="{9D8B030D-6E8A-4147-A177-3AD203B41FA5}">
                      <a16:colId xmlns:a16="http://schemas.microsoft.com/office/drawing/2014/main" val="4172670292"/>
                    </a:ext>
                  </a:extLst>
                </a:gridCol>
                <a:gridCol w="850422">
                  <a:extLst>
                    <a:ext uri="{9D8B030D-6E8A-4147-A177-3AD203B41FA5}">
                      <a16:colId xmlns:a16="http://schemas.microsoft.com/office/drawing/2014/main" val="3751732926"/>
                    </a:ext>
                  </a:extLst>
                </a:gridCol>
                <a:gridCol w="1560206">
                  <a:extLst>
                    <a:ext uri="{9D8B030D-6E8A-4147-A177-3AD203B41FA5}">
                      <a16:colId xmlns:a16="http://schemas.microsoft.com/office/drawing/2014/main" val="2627385484"/>
                    </a:ext>
                  </a:extLst>
                </a:gridCol>
                <a:gridCol w="1225637">
                  <a:extLst>
                    <a:ext uri="{9D8B030D-6E8A-4147-A177-3AD203B41FA5}">
                      <a16:colId xmlns:a16="http://schemas.microsoft.com/office/drawing/2014/main" val="3071585208"/>
                    </a:ext>
                  </a:extLst>
                </a:gridCol>
                <a:gridCol w="1124464">
                  <a:extLst>
                    <a:ext uri="{9D8B030D-6E8A-4147-A177-3AD203B41FA5}">
                      <a16:colId xmlns:a16="http://schemas.microsoft.com/office/drawing/2014/main" val="321070350"/>
                    </a:ext>
                  </a:extLst>
                </a:gridCol>
                <a:gridCol w="1253070">
                  <a:extLst>
                    <a:ext uri="{9D8B030D-6E8A-4147-A177-3AD203B41FA5}">
                      <a16:colId xmlns:a16="http://schemas.microsoft.com/office/drawing/2014/main" val="1699590154"/>
                    </a:ext>
                  </a:extLst>
                </a:gridCol>
                <a:gridCol w="1588984">
                  <a:extLst>
                    <a:ext uri="{9D8B030D-6E8A-4147-A177-3AD203B41FA5}">
                      <a16:colId xmlns:a16="http://schemas.microsoft.com/office/drawing/2014/main" val="9986914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3604053371"/>
                    </a:ext>
                  </a:extLst>
                </a:gridCol>
              </a:tblGrid>
              <a:tr h="1162256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Due for Review 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Standards due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Allotted as (ARP/ R&amp;D/ WG/ Workshop)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Revised/Amended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Withdrawn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Decision taken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Reaffirm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Decision taken to Archive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19707"/>
                  </a:ext>
                </a:extLst>
              </a:tr>
              <a:tr h="393803">
                <a:tc v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Due for Review 2024 /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13561"/>
                  </a:ext>
                </a:extLst>
              </a:tr>
              <a:tr h="548100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MTD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6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7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9895-F978-3973-3844-A77AB6E3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of NWIPs and Process adopted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76615"/>
              </p:ext>
            </p:extLst>
          </p:nvPr>
        </p:nvGraphicFramePr>
        <p:xfrm>
          <a:off x="681037" y="2336800"/>
          <a:ext cx="10717890" cy="400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269">
                  <a:extLst>
                    <a:ext uri="{9D8B030D-6E8A-4147-A177-3AD203B41FA5}">
                      <a16:colId xmlns:a16="http://schemas.microsoft.com/office/drawing/2014/main" val="2553579663"/>
                    </a:ext>
                  </a:extLst>
                </a:gridCol>
                <a:gridCol w="3176975">
                  <a:extLst>
                    <a:ext uri="{9D8B030D-6E8A-4147-A177-3AD203B41FA5}">
                      <a16:colId xmlns:a16="http://schemas.microsoft.com/office/drawing/2014/main" val="1773693513"/>
                    </a:ext>
                  </a:extLst>
                </a:gridCol>
                <a:gridCol w="1949732">
                  <a:extLst>
                    <a:ext uri="{9D8B030D-6E8A-4147-A177-3AD203B41FA5}">
                      <a16:colId xmlns:a16="http://schemas.microsoft.com/office/drawing/2014/main" val="1081763132"/>
                    </a:ext>
                  </a:extLst>
                </a:gridCol>
                <a:gridCol w="1917540">
                  <a:extLst>
                    <a:ext uri="{9D8B030D-6E8A-4147-A177-3AD203B41FA5}">
                      <a16:colId xmlns:a16="http://schemas.microsoft.com/office/drawing/2014/main" val="2914364726"/>
                    </a:ext>
                  </a:extLst>
                </a:gridCol>
                <a:gridCol w="2077374">
                  <a:extLst>
                    <a:ext uri="{9D8B030D-6E8A-4147-A177-3AD203B41FA5}">
                      <a16:colId xmlns:a16="http://schemas.microsoft.com/office/drawing/2014/main" val="249619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NWIP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Mode</a:t>
                      </a:r>
                      <a:r>
                        <a:rPr lang="en-US" sz="1600" baseline="0" dirty="0"/>
                        <a:t> of Proposal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 of execution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5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MTD 19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Stainless Steel for Decorative Purpose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P-</a:t>
                      </a:r>
                      <a:r>
                        <a:rPr lang="en-US" sz="1400" baseline="0" dirty="0"/>
                        <a:t> draft circulated among members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4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MTD 19 (Current)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Stainless Steel for Water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P-</a:t>
                      </a:r>
                      <a:r>
                        <a:rPr lang="en-US" sz="1400" baseline="0" dirty="0"/>
                        <a:t> draft circulated among members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MTD 19 (Current)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Seamless Carbon Steel Tubes for High Temperature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P- draft prepared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28340"/>
                  </a:ext>
                </a:extLst>
              </a:tr>
              <a:tr h="679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MTD 19 (Current)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Wall Copper and Zinc Coated Steel Condenser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Proposal Under consideration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79264"/>
                  </a:ext>
                </a:extLst>
              </a:tr>
              <a:tr h="679832">
                <a:tc>
                  <a:txBody>
                    <a:bodyPr/>
                    <a:lstStyle/>
                    <a:p>
                      <a:r>
                        <a:rPr lang="en-US" sz="1400" dirty="0"/>
                        <a:t>MTD 19 (Carried 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 18573 Cold formed welded carbon steel square and rectangular hollow sections for mechanical, general engineering and decorative purposes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Working Panel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40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3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2024-25 (Due for Review)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84796"/>
              </p:ext>
            </p:extLst>
          </p:nvPr>
        </p:nvGraphicFramePr>
        <p:xfrm>
          <a:off x="680321" y="2557128"/>
          <a:ext cx="10564328" cy="2104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528">
                  <a:extLst>
                    <a:ext uri="{9D8B030D-6E8A-4147-A177-3AD203B41FA5}">
                      <a16:colId xmlns:a16="http://schemas.microsoft.com/office/drawing/2014/main" val="4172670292"/>
                    </a:ext>
                  </a:extLst>
                </a:gridCol>
                <a:gridCol w="850422">
                  <a:extLst>
                    <a:ext uri="{9D8B030D-6E8A-4147-A177-3AD203B41FA5}">
                      <a16:colId xmlns:a16="http://schemas.microsoft.com/office/drawing/2014/main" val="3751732926"/>
                    </a:ext>
                  </a:extLst>
                </a:gridCol>
                <a:gridCol w="1647919">
                  <a:extLst>
                    <a:ext uri="{9D8B030D-6E8A-4147-A177-3AD203B41FA5}">
                      <a16:colId xmlns:a16="http://schemas.microsoft.com/office/drawing/2014/main" val="2627385484"/>
                    </a:ext>
                  </a:extLst>
                </a:gridCol>
                <a:gridCol w="1137924">
                  <a:extLst>
                    <a:ext uri="{9D8B030D-6E8A-4147-A177-3AD203B41FA5}">
                      <a16:colId xmlns:a16="http://schemas.microsoft.com/office/drawing/2014/main" val="3071585208"/>
                    </a:ext>
                  </a:extLst>
                </a:gridCol>
                <a:gridCol w="1124464">
                  <a:extLst>
                    <a:ext uri="{9D8B030D-6E8A-4147-A177-3AD203B41FA5}">
                      <a16:colId xmlns:a16="http://schemas.microsoft.com/office/drawing/2014/main" val="321070350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1699590154"/>
                    </a:ext>
                  </a:extLst>
                </a:gridCol>
                <a:gridCol w="1754659">
                  <a:extLst>
                    <a:ext uri="{9D8B030D-6E8A-4147-A177-3AD203B41FA5}">
                      <a16:colId xmlns:a16="http://schemas.microsoft.com/office/drawing/2014/main" val="9986914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3604053371"/>
                    </a:ext>
                  </a:extLst>
                </a:gridCol>
              </a:tblGrid>
              <a:tr h="1162256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Due for Review 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Standards due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Allotted as 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Under Review with 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Decision taken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Reaffirm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Decision taken to Archive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19707"/>
                  </a:ext>
                </a:extLst>
              </a:tr>
              <a:tr h="393803">
                <a:tc v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Due for Review 2024 /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13561"/>
                  </a:ext>
                </a:extLst>
              </a:tr>
              <a:tr h="548100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MTD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6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5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2C3-03A5-0A91-EF29-1A9E311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Allotted (MTD 6)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2A5198-51CF-3143-A90E-0550FFE16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83995"/>
              </p:ext>
            </p:extLst>
          </p:nvPr>
        </p:nvGraphicFramePr>
        <p:xfrm>
          <a:off x="398985" y="2100658"/>
          <a:ext cx="11394030" cy="4150162"/>
        </p:xfrm>
        <a:graphic>
          <a:graphicData uri="http://schemas.openxmlformats.org/drawingml/2006/table">
            <a:tbl>
              <a:tblPr/>
              <a:tblGrid>
                <a:gridCol w="613386">
                  <a:extLst>
                    <a:ext uri="{9D8B030D-6E8A-4147-A177-3AD203B41FA5}">
                      <a16:colId xmlns:a16="http://schemas.microsoft.com/office/drawing/2014/main" val="3286878386"/>
                    </a:ext>
                  </a:extLst>
                </a:gridCol>
                <a:gridCol w="1023258">
                  <a:extLst>
                    <a:ext uri="{9D8B030D-6E8A-4147-A177-3AD203B41FA5}">
                      <a16:colId xmlns:a16="http://schemas.microsoft.com/office/drawing/2014/main" val="4144117317"/>
                    </a:ext>
                  </a:extLst>
                </a:gridCol>
                <a:gridCol w="4963885">
                  <a:extLst>
                    <a:ext uri="{9D8B030D-6E8A-4147-A177-3AD203B41FA5}">
                      <a16:colId xmlns:a16="http://schemas.microsoft.com/office/drawing/2014/main" val="2325058172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69949126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2333405990"/>
                    </a:ext>
                  </a:extLst>
                </a:gridCol>
                <a:gridCol w="1375386">
                  <a:extLst>
                    <a:ext uri="{9D8B030D-6E8A-4147-A177-3AD203B41FA5}">
                      <a16:colId xmlns:a16="http://schemas.microsoft.com/office/drawing/2014/main" val="1212426933"/>
                    </a:ext>
                  </a:extLst>
                </a:gridCol>
              </a:tblGrid>
              <a:tr h="120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S.</a:t>
                      </a:r>
                      <a:b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No.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No.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Title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Allocated To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Phase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Current Status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81755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1537 : 1976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vertically cast iron pressure pipes for water, gas and sewage (First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SHIV PRAKASH,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AHMEDABAD BRANCH OFFICE 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rgbClr val="212529"/>
                          </a:solidFill>
                          <a:effectLst/>
                          <a:latin typeface="Source Sans Pro" panose="020B0503030403020204" pitchFamily="34" charset="0"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76426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7520 : 1974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corrosion - Resistant high silicon iron castings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SHIV PRAKASH,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SCIENTIST-D,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AHMEDABAD BRANCH OFFICE 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10789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8329 : 2000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Centrifugally cast (Spun) ductile iron pressure pipes for water, gas and sewage - Specification (Third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PYLA DESHICK,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SCIENTIST-B,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Phase-10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8725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210 : 2009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Grey iron castings - Specification (Fifth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HIMANSHU KUMAR,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PATNA BRANCH OFFICE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072197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5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5531 : 2014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Cast iron specials for asbestos cement pressure pipes for water and sewage - Specification (Third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HIMANSHU KUMAR,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PATNA BRANCH OFFICE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69203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1865 : 1991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Iron castings with spheroidal or nodular graphite - Specification (Third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SACHIN CHOUDHARY,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2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2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2C3-03A5-0A91-EF29-1A9E311F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Allotted (MTD 6)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2A5198-51CF-3143-A90E-0550FFE16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63673"/>
              </p:ext>
            </p:extLst>
          </p:nvPr>
        </p:nvGraphicFramePr>
        <p:xfrm>
          <a:off x="398985" y="2078886"/>
          <a:ext cx="11394030" cy="4161830"/>
        </p:xfrm>
        <a:graphic>
          <a:graphicData uri="http://schemas.openxmlformats.org/drawingml/2006/table">
            <a:tbl>
              <a:tblPr/>
              <a:tblGrid>
                <a:gridCol w="613386">
                  <a:extLst>
                    <a:ext uri="{9D8B030D-6E8A-4147-A177-3AD203B41FA5}">
                      <a16:colId xmlns:a16="http://schemas.microsoft.com/office/drawing/2014/main" val="3286878386"/>
                    </a:ext>
                  </a:extLst>
                </a:gridCol>
                <a:gridCol w="1023258">
                  <a:extLst>
                    <a:ext uri="{9D8B030D-6E8A-4147-A177-3AD203B41FA5}">
                      <a16:colId xmlns:a16="http://schemas.microsoft.com/office/drawing/2014/main" val="4144117317"/>
                    </a:ext>
                  </a:extLst>
                </a:gridCol>
                <a:gridCol w="4963885">
                  <a:extLst>
                    <a:ext uri="{9D8B030D-6E8A-4147-A177-3AD203B41FA5}">
                      <a16:colId xmlns:a16="http://schemas.microsoft.com/office/drawing/2014/main" val="2325058172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69949126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2333405990"/>
                    </a:ext>
                  </a:extLst>
                </a:gridCol>
                <a:gridCol w="1375386">
                  <a:extLst>
                    <a:ext uri="{9D8B030D-6E8A-4147-A177-3AD203B41FA5}">
                      <a16:colId xmlns:a16="http://schemas.microsoft.com/office/drawing/2014/main" val="1212426933"/>
                    </a:ext>
                  </a:extLst>
                </a:gridCol>
              </a:tblGrid>
              <a:tr h="120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S.</a:t>
                      </a:r>
                      <a:b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No.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No.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IS Title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Allocated To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Phase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Current Status</a:t>
                      </a:r>
                    </a:p>
                  </a:txBody>
                  <a:tcPr marL="7055" marR="7055" marT="4703" marB="47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81755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7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5519 : 1979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Deviations for untoleranced dimensions and mass of grey iron castings (First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ANANT KUMAR,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GHAZIABAD BRANCH OFFICE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64552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8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8349 : 1977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Deviations for </a:t>
                      </a:r>
                      <a:r>
                        <a:rPr lang="en-IN" sz="1600" b="0" dirty="0" err="1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untoleranced</a:t>
                      </a:r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 dimensions of malleable iron castings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ANANT KUMAR,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GHAZIABAD BRANCH OFFICE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Phase-10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54054"/>
                  </a:ext>
                </a:extLst>
              </a:tr>
              <a:tr h="340292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10299 : 1982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Specification for cast iron saddle pieces for service connection from asbestos cement pressure pipes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KANCHAN ORAON,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HEADQUARTERS, NEW DELHI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Phase-8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30714"/>
                  </a:ext>
                </a:extLst>
              </a:tr>
              <a:tr h="395127"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10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IS 9523 : 2000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Ductile iron fittings for pressure pipes for water, gas and sewage - Specification (First Revision)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SATYENDRA KUMAR PANDEY,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SCIENTIST-C,</a:t>
                      </a:r>
                      <a:b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</a:br>
                      <a:r>
                        <a:rPr lang="en-IN" sz="1400" b="0" dirty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RAJKOT BRANCH OFFICE I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N" sz="1600" b="0"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Phase-9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Pending</a:t>
                      </a:r>
                    </a:p>
                  </a:txBody>
                  <a:tcPr marL="7055" marR="7055" marT="4703" marB="470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3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1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Panels and Working Groups (MTD6)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99006"/>
              </p:ext>
            </p:extLst>
          </p:nvPr>
        </p:nvGraphicFramePr>
        <p:xfrm>
          <a:off x="541887" y="2297044"/>
          <a:ext cx="10844655" cy="368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91">
                  <a:extLst>
                    <a:ext uri="{9D8B030D-6E8A-4147-A177-3AD203B41FA5}">
                      <a16:colId xmlns:a16="http://schemas.microsoft.com/office/drawing/2014/main" val="4232320766"/>
                    </a:ext>
                  </a:extLst>
                </a:gridCol>
                <a:gridCol w="2037522">
                  <a:extLst>
                    <a:ext uri="{9D8B030D-6E8A-4147-A177-3AD203B41FA5}">
                      <a16:colId xmlns:a16="http://schemas.microsoft.com/office/drawing/2014/main" val="6802863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4131434977"/>
                    </a:ext>
                  </a:extLst>
                </a:gridCol>
                <a:gridCol w="2524539">
                  <a:extLst>
                    <a:ext uri="{9D8B030D-6E8A-4147-A177-3AD203B41FA5}">
                      <a16:colId xmlns:a16="http://schemas.microsoft.com/office/drawing/2014/main" val="144846677"/>
                    </a:ext>
                  </a:extLst>
                </a:gridCol>
                <a:gridCol w="3524690">
                  <a:extLst>
                    <a:ext uri="{9D8B030D-6E8A-4147-A177-3AD203B41FA5}">
                      <a16:colId xmlns:a16="http://schemas.microsoft.com/office/drawing/2014/main" val="135217761"/>
                    </a:ext>
                  </a:extLst>
                </a:gridCol>
              </a:tblGrid>
              <a:tr h="725239">
                <a:tc>
                  <a:txBody>
                    <a:bodyPr/>
                    <a:lstStyle/>
                    <a:p>
                      <a:r>
                        <a:rPr lang="en-US" dirty="0" err="1"/>
                        <a:t>Sl</a:t>
                      </a:r>
                      <a:r>
                        <a:rPr lang="en-US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Sectional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Working Panel/ Working</a:t>
                      </a:r>
                      <a:r>
                        <a:rPr lang="en-US" baseline="0" dirty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  <a:r>
                        <a:rPr lang="en-US" baseline="0" dirty="0"/>
                        <a:t> assigned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30089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6 : 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Ductile iron pipes and fittings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Standardization in the field of ductile iron pipes and fittings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247947"/>
                  </a:ext>
                </a:extLst>
              </a:tr>
              <a:tr h="5504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6 : WG1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Revision of IS 8329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 working group is tasked with the revision of IS 8329 (Centrifugally cast (Spun) ductile iron pressure pipes for water, gas and sewage - Specification)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35307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MTD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6 : WG2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Revision of IS 9523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The working group is tasked with the revision of IS 9523 (Ductile iron fittings for pressure pipes for water, gas and sewage - Specification)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5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Panels - MTD19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570307"/>
              </p:ext>
            </p:extLst>
          </p:nvPr>
        </p:nvGraphicFramePr>
        <p:xfrm>
          <a:off x="350088" y="2654303"/>
          <a:ext cx="11491824" cy="253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35">
                  <a:extLst>
                    <a:ext uri="{9D8B030D-6E8A-4147-A177-3AD203B41FA5}">
                      <a16:colId xmlns:a16="http://schemas.microsoft.com/office/drawing/2014/main" val="4232320766"/>
                    </a:ext>
                  </a:extLst>
                </a:gridCol>
                <a:gridCol w="1881072">
                  <a:extLst>
                    <a:ext uri="{9D8B030D-6E8A-4147-A177-3AD203B41FA5}">
                      <a16:colId xmlns:a16="http://schemas.microsoft.com/office/drawing/2014/main" val="4131434977"/>
                    </a:ext>
                  </a:extLst>
                </a:gridCol>
                <a:gridCol w="2435087">
                  <a:extLst>
                    <a:ext uri="{9D8B030D-6E8A-4147-A177-3AD203B41FA5}">
                      <a16:colId xmlns:a16="http://schemas.microsoft.com/office/drawing/2014/main" val="144846677"/>
                    </a:ext>
                  </a:extLst>
                </a:gridCol>
                <a:gridCol w="6365830">
                  <a:extLst>
                    <a:ext uri="{9D8B030D-6E8A-4147-A177-3AD203B41FA5}">
                      <a16:colId xmlns:a16="http://schemas.microsoft.com/office/drawing/2014/main" val="135217761"/>
                    </a:ext>
                  </a:extLst>
                </a:gridCol>
              </a:tblGrid>
              <a:tr h="725239">
                <a:tc>
                  <a:txBody>
                    <a:bodyPr/>
                    <a:lstStyle/>
                    <a:p>
                      <a:r>
                        <a:rPr lang="en-US" sz="2400" dirty="0" err="1"/>
                        <a:t>Sl</a:t>
                      </a:r>
                      <a:r>
                        <a:rPr lang="en-US" sz="2400" dirty="0"/>
                        <a:t>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Working</a:t>
                      </a:r>
                      <a:r>
                        <a:rPr lang="en-US" sz="2400" baseline="0" dirty="0"/>
                        <a:t> Panel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Work</a:t>
                      </a:r>
                      <a:r>
                        <a:rPr lang="en-US" sz="2400" baseline="0" dirty="0"/>
                        <a:t> assigned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30089"/>
                  </a:ext>
                </a:extLst>
              </a:tr>
              <a:tr h="51802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19 : 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Seamless Tubes &amp; Pipes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Standardization in the field of seamless pipes and tubes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247947"/>
                  </a:ext>
                </a:extLst>
              </a:tr>
              <a:tr h="5504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19 : P-7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Stainless steel pipes and tubes	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Standardization in the field of stainless steel pipes and tubes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35307"/>
                  </a:ext>
                </a:extLst>
              </a:tr>
              <a:tr h="5504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MTD 19 : P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Welded Tubes &amp;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Standardization in the field of Welded steel pipes and tubes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7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3542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3044</TotalTime>
  <Words>2203</Words>
  <Application>Microsoft Macintosh PowerPoint</Application>
  <PresentationFormat>Widescreen</PresentationFormat>
  <Paragraphs>534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Source Sans Pro</vt:lpstr>
      <vt:lpstr>Trebuchet MS</vt:lpstr>
      <vt:lpstr>Berlin</vt:lpstr>
      <vt:lpstr>   Half Yearly Review of  MTD 6 &amp; MTD 19</vt:lpstr>
      <vt:lpstr>Overview</vt:lpstr>
      <vt:lpstr>APS 2024-25</vt:lpstr>
      <vt:lpstr>Progress of NWIPs and Process adopted</vt:lpstr>
      <vt:lpstr>APS 2024-25 (Due for Review)</vt:lpstr>
      <vt:lpstr>ARP Allotted (MTD 6)</vt:lpstr>
      <vt:lpstr>ARP Allotted (MTD 6)</vt:lpstr>
      <vt:lpstr>Working Panels and Working Groups (MTD6)</vt:lpstr>
      <vt:lpstr>Working Panels - MTD19</vt:lpstr>
      <vt:lpstr>Working Groups - MTD19</vt:lpstr>
      <vt:lpstr>SC/WP/WG meeting planned outside HQ</vt:lpstr>
      <vt:lpstr>ISO/IEC Projects</vt:lpstr>
      <vt:lpstr>ISO/IEC Projects</vt:lpstr>
      <vt:lpstr>Status of Process Reform</vt:lpstr>
      <vt:lpstr>Status of Process Reform</vt:lpstr>
      <vt:lpstr>Status of Process Reform</vt:lpstr>
      <vt:lpstr>Status of Process Reform</vt:lpstr>
      <vt:lpstr>Status of Process Reform</vt:lpstr>
      <vt:lpstr>Standards Published in FY 2024-25</vt:lpstr>
      <vt:lpstr>PowerPoint Presentation</vt:lpstr>
      <vt:lpstr>ARP Allotted (MTD 19)</vt:lpstr>
      <vt:lpstr>ARP Allotted (MTD 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PGD 21, PGD 22 &amp; PGD 25</dc:title>
  <dc:creator>Ashutosh Rai</dc:creator>
  <cp:lastModifiedBy>Ajay Soni</cp:lastModifiedBy>
  <cp:revision>355</cp:revision>
  <dcterms:created xsi:type="dcterms:W3CDTF">2024-04-26T10:03:41Z</dcterms:created>
  <dcterms:modified xsi:type="dcterms:W3CDTF">2024-11-08T04:28:23Z</dcterms:modified>
</cp:coreProperties>
</file>