
<file path=[Content_Types].xml><?xml version="1.0" encoding="utf-8"?>
<Types xmlns="http://schemas.openxmlformats.org/package/2006/content-types">
  <Default ContentType="application/vnd.openxmlformats-officedocument.spreadsheetml.sheet" Extension="xlsx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3.xml"/>
  <Override ContentType="application/vnd.openxmlformats-officedocument.drawingml.chart+xml" PartName="/ppt/charts/chart2.xml"/>
  <Override ContentType="application/vnd.openxmlformats-officedocument.drawingml.chart+xml" PartName="/ppt/charts/chart1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3.xml"/>
  <Override ContentType="application/vnd.ms-office.chartstyle+xml" PartName="/ppt/charts/style1.xml"/>
  <Override ContentType="application/vnd.ms-office.chartstyle+xml" PartName="/ppt/charts/style2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</p:sldIdLst>
  <p:sldSz cy="6858000" cx="12192000"/>
  <p:notesSz cx="6858000" cy="9144000"/>
  <p:embeddedFontLst>
    <p:embeddedFont>
      <p:font typeface="Inter"/>
      <p:regular r:id="rId41"/>
      <p:bold r:id="rId42"/>
      <p:italic r:id="rId43"/>
      <p:boldItalic r:id="rId4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45" roundtripDataSignature="AMtx7miaPc/SDnsVmlasyH2hWX+OgJi0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72F9C17-70DD-4412-96B4-5339462B746F}">
  <a:tblStyle styleId="{972F9C17-70DD-4412-96B4-5339462B746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font" Target="fonts/Inter-bold.fntdata"/><Relationship Id="rId41" Type="http://schemas.openxmlformats.org/officeDocument/2006/relationships/font" Target="fonts/Inter-regular.fntdata"/><Relationship Id="rId22" Type="http://schemas.openxmlformats.org/officeDocument/2006/relationships/slide" Target="slides/slide17.xml"/><Relationship Id="rId44" Type="http://schemas.openxmlformats.org/officeDocument/2006/relationships/font" Target="fonts/Inter-boldItalic.fntdata"/><Relationship Id="rId21" Type="http://schemas.openxmlformats.org/officeDocument/2006/relationships/slide" Target="slides/slide16.xml"/><Relationship Id="rId43" Type="http://schemas.openxmlformats.org/officeDocument/2006/relationships/font" Target="fonts/Inter-italic.fntdata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45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Sheet1.xlsx"/></Relationships>
</file>

<file path=ppt/charts/_rels/chart2.xml.rels><?xml version="1.0" encoding="UTF-8" standalone="yes"?>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Sheet2.xlsx"/></Relationships>
</file>

<file path=ppt/charts/_rels/chart3.xml.rels><?xml version="1.0" encoding="UTF-8" standalone="yes"?>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package" Target="../embeddings/Microsoft_Excel_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1254921259845"/>
          <c:y val="8.3970467275438776E-2"/>
          <c:w val="0.48685002460629923"/>
          <c:h val="0.7302749919860364"/>
        </c:manualLayout>
      </c:layout>
      <c:pieChart>
        <c:varyColors val="1"/>
        <c:ser>
          <c:idx val="0"/>
          <c:order val="0"/>
          <c:tx>
            <c:strRef>
              <c:f>Sheet1!$B$2</c:f>
              <c:strCache>
                <c:ptCount val="1"/>
                <c:pt idx="0">
                  <c:v>Functional Category wise breakup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001-4773-AB2A-D1F34712483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001-4773-AB2A-D1F34712483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001-4773-AB2A-D1F34712483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001-4773-AB2A-D1F34712483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001-4773-AB2A-D1F34712483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001-4773-AB2A-D1F34712483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001-4773-AB2A-D1F34712483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F9C-4264-AF52-3BE698B52BA0}"/>
              </c:ext>
            </c:extLst>
          </c:dPt>
          <c:dLbls>
            <c:dLbl>
              <c:idx val="0"/>
              <c:layout>
                <c:manualLayout>
                  <c:x val="6.0358874571276679E-2"/>
                  <c:y val="1.6101328321551894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01-4773-AB2A-D1F34712483B}"/>
                </c:ext>
              </c:extLst>
            </c:dLbl>
            <c:dLbl>
              <c:idx val="1"/>
              <c:layout>
                <c:manualLayout>
                  <c:x val="8.7753158059997102E-3"/>
                  <c:y val="1.44911954893966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613880368098158"/>
                      <c:h val="0.158501475997356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001-4773-AB2A-D1F34712483B}"/>
                </c:ext>
              </c:extLst>
            </c:dLbl>
            <c:dLbl>
              <c:idx val="2"/>
              <c:layout>
                <c:manualLayout>
                  <c:x val="-1.0280904304139896E-2"/>
                  <c:y val="1.68850953426843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9861963190184"/>
                      <c:h val="0.164942007325977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7001-4773-AB2A-D1F34712483B}"/>
                </c:ext>
              </c:extLst>
            </c:dLbl>
            <c:dLbl>
              <c:idx val="3"/>
              <c:layout>
                <c:manualLayout>
                  <c:x val="4.5440739577798171E-2"/>
                  <c:y val="-9.718254646437650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01-4773-AB2A-D1F34712483B}"/>
                </c:ext>
              </c:extLst>
            </c:dLbl>
            <c:dLbl>
              <c:idx val="4"/>
              <c:layout>
                <c:manualLayout>
                  <c:x val="0.17054414641804744"/>
                  <c:y val="-4.65199070737826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001-4773-AB2A-D1F34712483B}"/>
                </c:ext>
              </c:extLst>
            </c:dLbl>
            <c:dLbl>
              <c:idx val="5"/>
              <c:layout>
                <c:manualLayout>
                  <c:x val="-5.2494142795034053E-2"/>
                  <c:y val="-1.123923429689441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001-4773-AB2A-D1F34712483B}"/>
                </c:ext>
              </c:extLst>
            </c:dLbl>
            <c:dLbl>
              <c:idx val="6"/>
              <c:layout>
                <c:manualLayout>
                  <c:x val="-1.8979004637457126E-2"/>
                  <c:y val="1.672712483017535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01-4773-AB2A-D1F34712483B}"/>
                </c:ext>
              </c:extLst>
            </c:dLbl>
            <c:dLbl>
              <c:idx val="7"/>
              <c:layout>
                <c:manualLayout>
                  <c:x val="-0.19968389208250809"/>
                  <c:y val="4.083829347219186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F9C-4264-AF52-3BE698B52B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Sheet1!$A$3:$A$10</c:f>
              <c:strCache>
                <c:ptCount val="8"/>
                <c:pt idx="0">
                  <c:v>Industry Association</c:v>
                </c:pt>
                <c:pt idx="1">
                  <c:v>Regulatory Body</c:v>
                </c:pt>
                <c:pt idx="2">
                  <c:v>R&amp;D Organization</c:v>
                </c:pt>
                <c:pt idx="3">
                  <c:v>Academic Institution</c:v>
                </c:pt>
                <c:pt idx="4">
                  <c:v>Expert</c:v>
                </c:pt>
                <c:pt idx="5">
                  <c:v>Industry</c:v>
                </c:pt>
                <c:pt idx="6">
                  <c:v>Consumer Group</c:v>
                </c:pt>
                <c:pt idx="7">
                  <c:v>Central Ministry/Dept.</c:v>
                </c:pt>
              </c:strCache>
            </c:strRef>
          </c:cat>
          <c:val>
            <c:numRef>
              <c:f>Sheet1!$B$3:$B$10</c:f>
              <c:numCache>
                <c:formatCode>General</c:formatCode>
                <c:ptCount val="8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5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01-4773-AB2A-D1F3471248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Functional Category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973-4498-B5B9-C2C9C4D99EE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A7E-4888-A2D9-5354C615DCE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973-4498-B5B9-C2C9C4D99EE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DA7E-4888-A2D9-5354C615DCE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DA7E-4888-A2D9-5354C615DCE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A7E-4888-A2D9-5354C615DCE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DA7E-4888-A2D9-5354C615DCEE}"/>
              </c:ext>
            </c:extLst>
          </c:dPt>
          <c:dLbls>
            <c:dLbl>
              <c:idx val="1"/>
              <c:layout>
                <c:manualLayout>
                  <c:x val="-3.3865782489479315E-2"/>
                  <c:y val="-2.615558201557167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A7E-4888-A2D9-5354C615DCEE}"/>
                </c:ext>
              </c:extLst>
            </c:dLbl>
            <c:dLbl>
              <c:idx val="3"/>
              <c:layout>
                <c:manualLayout>
                  <c:x val="-0.1022293215443042"/>
                  <c:y val="9.8439558647445832E-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998845290986671"/>
                      <c:h val="0.159525998772590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DA7E-4888-A2D9-5354C615DCEE}"/>
                </c:ext>
              </c:extLst>
            </c:dLbl>
            <c:dLbl>
              <c:idx val="4"/>
              <c:layout>
                <c:manualLayout>
                  <c:x val="7.4056987639114863E-2"/>
                  <c:y val="8.5162288475651362E-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A7E-4888-A2D9-5354C615DCEE}"/>
                </c:ext>
              </c:extLst>
            </c:dLbl>
            <c:dLbl>
              <c:idx val="5"/>
              <c:layout>
                <c:manualLayout>
                  <c:x val="-0.18268926230589891"/>
                  <c:y val="-8.751530369587549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A7E-4888-A2D9-5354C615DCEE}"/>
                </c:ext>
              </c:extLst>
            </c:dLbl>
            <c:dLbl>
              <c:idx val="6"/>
              <c:layout>
                <c:manualLayout>
                  <c:x val="-0.2306710875526034"/>
                  <c:y val="-9.447377602828117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A7E-4888-A2D9-5354C615DC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Industry Association</c:v>
                </c:pt>
                <c:pt idx="1">
                  <c:v>Regulatory Body</c:v>
                </c:pt>
                <c:pt idx="2">
                  <c:v>R&amp;D Organization</c:v>
                </c:pt>
                <c:pt idx="3">
                  <c:v>Academic Institution</c:v>
                </c:pt>
                <c:pt idx="4">
                  <c:v>Expert</c:v>
                </c:pt>
                <c:pt idx="5">
                  <c:v>Industry</c:v>
                </c:pt>
                <c:pt idx="6">
                  <c:v>Central Ministry/Dept.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10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7E-4888-A2D9-5354C615DC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28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008260247242227"/>
          <c:y val="0.10416644058309121"/>
          <c:w val="0.56301741349418633"/>
          <c:h val="0.8044876348898735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Functional Category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17E2-4842-A418-6A09C3651B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E2-4842-A418-6A09C3651B4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E1B-40FF-9993-4428230921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E1B-40FF-9993-44282309214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E1B-40FF-9993-44282309214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E1B-40FF-9993-44282309214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E2-4842-A418-6A09C3651B4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7E2-4842-A418-6A09C3651B4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7E2-4842-A418-6A09C3651B46}"/>
              </c:ext>
            </c:extLst>
          </c:dPt>
          <c:dLbls>
            <c:dLbl>
              <c:idx val="0"/>
              <c:layout>
                <c:manualLayout>
                  <c:x val="-0.10221499603660733"/>
                  <c:y val="-7.948568531336694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7E2-4842-A418-6A09C3651B46}"/>
                </c:ext>
              </c:extLst>
            </c:dLbl>
            <c:dLbl>
              <c:idx val="1"/>
              <c:layout>
                <c:manualLayout>
                  <c:x val="-7.8422718081972292E-2"/>
                  <c:y val="-8.024911171237424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7E2-4842-A418-6A09C3651B46}"/>
                </c:ext>
              </c:extLst>
            </c:dLbl>
            <c:dLbl>
              <c:idx val="6"/>
              <c:layout>
                <c:manualLayout>
                  <c:x val="-4.6469807567042096E-2"/>
                  <c:y val="1.741041222754195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009519495778122"/>
                      <c:h val="0.150096191726274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7E2-4842-A418-6A09C3651B46}"/>
                </c:ext>
              </c:extLst>
            </c:dLbl>
            <c:dLbl>
              <c:idx val="7"/>
              <c:layout>
                <c:manualLayout>
                  <c:x val="-4.6481906158730699E-2"/>
                  <c:y val="2.216687415881136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922336578935096"/>
                      <c:h val="0.150096191726274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7E2-4842-A418-6A09C3651B46}"/>
                </c:ext>
              </c:extLst>
            </c:dLbl>
            <c:dLbl>
              <c:idx val="8"/>
              <c:layout>
                <c:manualLayout>
                  <c:x val="-7.3272868634374558E-2"/>
                  <c:y val="-8.3113790408285478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7E2-4842-A418-6A09C3651B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Industry Association</c:v>
                </c:pt>
                <c:pt idx="1">
                  <c:v>Regulatory Body</c:v>
                </c:pt>
                <c:pt idx="2">
                  <c:v>R&amp;D Organization</c:v>
                </c:pt>
                <c:pt idx="3">
                  <c:v>Academic Institution</c:v>
                </c:pt>
                <c:pt idx="4">
                  <c:v>Expert</c:v>
                </c:pt>
                <c:pt idx="5">
                  <c:v>Industry</c:v>
                </c:pt>
                <c:pt idx="6">
                  <c:v>Consumer Group</c:v>
                </c:pt>
                <c:pt idx="7">
                  <c:v>Central Ministry/Dept.</c:v>
                </c:pt>
                <c:pt idx="8">
                  <c:v>Technologist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E2-4842-A418-6A09C3651B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4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8" name="Google Shape;228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2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5" name="Google Shape;235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2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2" name="Google Shape;242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2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9" name="Google Shape;249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6" name="Google Shape;256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2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3" name="Google Shape;263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2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3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3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3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30f337eea2c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30f337eea2c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g30f337eea2c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4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4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4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4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4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4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4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4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4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4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4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4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4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4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4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4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3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chart" Target="../charts/chart1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chart" Target="../charts/chart2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chart" Target="../charts/chart3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1524000" y="1122363"/>
            <a:ext cx="5571067" cy="943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Half-yearly Review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5266267" y="2590800"/>
            <a:ext cx="6925733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Uroosa Warsi, Scientist ‘C’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Medical Equipment and Hospital Planning Department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Technical Committees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0" marL="285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❖"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Dentistry, MHD 08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❖"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Hospital Equipment and Surgical Disposable Products, MHD 12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❖"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Health Informatics, MHD 17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8" name="Google Shape;148;p10"/>
          <p:cNvGraphicFramePr/>
          <p:nvPr/>
        </p:nvGraphicFramePr>
        <p:xfrm>
          <a:off x="1062665" y="181343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1196075"/>
                <a:gridCol w="2159475"/>
                <a:gridCol w="2237050"/>
                <a:gridCol w="2237050"/>
                <a:gridCol w="2237050"/>
              </a:tblGrid>
              <a:tr h="610175">
                <a:tc row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Standards for review against APS 2024-25 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No. of Standards [Under deliberations + Revision]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 grid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Process taken up for review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 hMerge="1"/>
                <a:tc hMerge="1"/>
              </a:tr>
              <a:tr h="692225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b="1"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ARP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b="1"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Group</a:t>
                      </a:r>
                      <a:endParaRPr b="1"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Other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</a:tr>
              <a:tr h="47082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</a:tr>
              <a:tr h="6236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Carried Over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</a:tr>
              <a:tr h="6236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Current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highlight>
                            <a:srgbClr val="EFEFEF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 (ISO Adoption)</a:t>
                      </a:r>
                      <a:endParaRPr>
                        <a:highlight>
                          <a:srgbClr val="EFEFEF"/>
                        </a:highlight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</a:tr>
              <a:tr h="6236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49" name="Google Shape;149;p10"/>
          <p:cNvSpPr txBox="1"/>
          <p:nvPr/>
        </p:nvSpPr>
        <p:spPr>
          <a:xfrm>
            <a:off x="3047222" y="613102"/>
            <a:ext cx="609755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 ADOPTED FOR REVIEW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Health Informatics, MHD 17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1"/>
          <p:cNvSpPr txBox="1"/>
          <p:nvPr/>
        </p:nvSpPr>
        <p:spPr>
          <a:xfrm>
            <a:off x="3048000" y="338352"/>
            <a:ext cx="609600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Working Panels</a:t>
            </a:r>
            <a:r>
              <a:rPr lang="en-US" sz="2400">
                <a:solidFill>
                  <a:schemeClr val="dk1"/>
                </a:solidFill>
                <a:highlight>
                  <a:srgbClr val="EFEFE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and Working Groups</a:t>
            </a:r>
            <a:endParaRPr>
              <a:highlight>
                <a:srgbClr val="EFEFE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Dentistry, MHD 08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55" name="Google Shape;155;p11"/>
          <p:cNvGraphicFramePr/>
          <p:nvPr/>
        </p:nvGraphicFramePr>
        <p:xfrm>
          <a:off x="2032000" y="1617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4064000"/>
                <a:gridCol w="40640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Panel Title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Restorative and Endodontic materials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08 : P1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Prosthodontic Materials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08 : P2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Dental Instruments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08 : P3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Additive Manufacturing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08 : P4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Dental Implants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08 : P5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Dental CAD/CAM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08 : P6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Oral Care Products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08 : P7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Dental Equipment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08 : P8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Terminology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08 : P9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2"/>
          <p:cNvSpPr txBox="1"/>
          <p:nvPr/>
        </p:nvSpPr>
        <p:spPr>
          <a:xfrm>
            <a:off x="3048000" y="385005"/>
            <a:ext cx="609600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Working Panels </a:t>
            </a:r>
            <a:r>
              <a:rPr lang="en-US" sz="2400">
                <a:solidFill>
                  <a:schemeClr val="dk1"/>
                </a:solidFill>
                <a:highlight>
                  <a:srgbClr val="EFEFE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and Working Groups</a:t>
            </a:r>
            <a:endParaRPr>
              <a:highlight>
                <a:srgbClr val="EFEFE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Hospital Equipment and Surgical Disposable Products, MHD 1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graphicFrame>
        <p:nvGraphicFramePr>
          <p:cNvPr id="161" name="Google Shape;161;p12"/>
          <p:cNvGraphicFramePr/>
          <p:nvPr/>
        </p:nvGraphicFramePr>
        <p:xfrm>
          <a:off x="2032000" y="187296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4064000"/>
                <a:gridCol w="40640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Panel Title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Gloves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12 : P1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Review of Pre 2000 Standards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12 : P2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Syringes, Needles and Ampules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12 : P3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Catheters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12 : P4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Sterilization of Healthcare Products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12 : P5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Infusion Equipment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12 : P6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Transfusion Equipment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12 : P7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Cold Chain Equipment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12 : P8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Medical Furniture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12 : P9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3"/>
          <p:cNvSpPr txBox="1"/>
          <p:nvPr/>
        </p:nvSpPr>
        <p:spPr>
          <a:xfrm>
            <a:off x="3048000" y="301029"/>
            <a:ext cx="609600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highlight>
                  <a:srgbClr val="EFEFE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Working Panels and 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Working Groups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Health Informatics, MHD 17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67" name="Google Shape;167;p13"/>
          <p:cNvGraphicFramePr/>
          <p:nvPr/>
        </p:nvGraphicFramePr>
        <p:xfrm>
          <a:off x="2155567" y="174115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4064000"/>
                <a:gridCol w="40640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Group Title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Telehealth and Virtual Care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17 : WG02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Disability Informatics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17 : WG03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Medical Icons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17 : WG04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Cybersecurity of Network-connected Medical Devices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17 : WG05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AYUSH Informatics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MHD 17 : WG06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4"/>
          <p:cNvSpPr txBox="1"/>
          <p:nvPr/>
        </p:nvSpPr>
        <p:spPr>
          <a:xfrm>
            <a:off x="1547326" y="114887"/>
            <a:ext cx="90972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ISO/IEC Projects - Identified in H &amp; M category, experts designated, strategies adopted to identify experts.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ISO/TC 106, Dentistry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73" name="Google Shape;173;p14"/>
          <p:cNvGraphicFramePr/>
          <p:nvPr/>
        </p:nvGraphicFramePr>
        <p:xfrm>
          <a:off x="171061" y="15748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877075"/>
                <a:gridCol w="5968475"/>
                <a:gridCol w="1670175"/>
                <a:gridCol w="33341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Sl No.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Ballots identified as High priority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/>
                        <a:t>Experts nominated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/>
                        <a:t>Strategies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ISO/PWI 10873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Dentistry — Denture adhesives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</a:t>
                      </a: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Amrita Chawla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8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Focused email to MoU institutes and relevant academic institutions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Discussion in sectional committee meetings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groups and panels aligning with ISO Working groups 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ISO/NP 24990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Dentistry — Dentifrice Tablets — Requirements, test methods, and marking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</a:t>
                      </a: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Ruchika Roongta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ISO/DIS 20127 (Ed 3)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Dentistry — Physical properties of powered toothbrushes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Mandeep </a:t>
                      </a: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Kaur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ISO/DIS 9917-1 (Ed 3)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Dentistry — Water-based cements — Part 1: Powder liquid acid-base cements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N Gopi Chander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ISO/PWI 3630-7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Dentistry — Dental root-canal instruments — Part 7: Ultrasonic inserts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Sanjay Miglani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 1942:2020/CD Amd 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Dentistry — Vocabulary — Amendment 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Sushmita Saxena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ISO/CD 23402-1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Dentistry — Portable dental equipment for use in non‐permanent healthcare environment — Part 1: General requirements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K. Ramkumar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ISO/NP 23402-2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Dentistry — Portable dental equipment for use in non‐permanent healthcare environment — Part 2: Portable dental units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K. Ramkumar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5"/>
          <p:cNvSpPr txBox="1"/>
          <p:nvPr/>
        </p:nvSpPr>
        <p:spPr>
          <a:xfrm>
            <a:off x="1547326" y="114887"/>
            <a:ext cx="90972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ISO/IEC Projects - Identified in H &amp; M category, experts designated, strategies adopted to identify experts.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ISO/TC 106, Dentistry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79" name="Google Shape;179;p15"/>
          <p:cNvGraphicFramePr/>
          <p:nvPr/>
        </p:nvGraphicFramePr>
        <p:xfrm>
          <a:off x="171061" y="15748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877075"/>
                <a:gridCol w="6313725"/>
                <a:gridCol w="1696625"/>
                <a:gridCol w="29624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Sl No.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Ballots identified as High priority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Experts nominated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Strategies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ISO/DIS 11609 (Ed 4)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Dentistry — Dentifrices — Requirements, test methods and marking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Mandeep Kaur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Abhishek Sinha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K. Ramkumar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Focused email to MoU institutes and relevant academic institutions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Discussion in sectional committee meetings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groups and panels aligning with ISO Working groups 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ISO/NP 25455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Mercury vapour leakage from pre-capsulated dental amalgam capsules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Sanjay Miglani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K. Ramkumar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</a:tbl>
          </a:graphicData>
        </a:graphic>
      </p:graphicFrame>
      <p:graphicFrame>
        <p:nvGraphicFramePr>
          <p:cNvPr id="180" name="Google Shape;180;p15"/>
          <p:cNvGraphicFramePr/>
          <p:nvPr/>
        </p:nvGraphicFramePr>
        <p:xfrm>
          <a:off x="2365475" y="465995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Ballot Received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High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Medium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Experts Identified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53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35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18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6"/>
          <p:cNvSpPr txBox="1"/>
          <p:nvPr/>
        </p:nvSpPr>
        <p:spPr>
          <a:xfrm>
            <a:off x="811763" y="399188"/>
            <a:ext cx="105342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ISO/IEC Projects - Identified in H &amp; M category, experts designated, strategies adopted to identify experts.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ISO/TC 76, </a:t>
            </a:r>
            <a:r>
              <a:rPr i="0"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Transfusion, infusion and injection, and blood processing equipment for medical and pharmaceutical use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86" name="Google Shape;186;p16"/>
          <p:cNvGraphicFramePr/>
          <p:nvPr/>
        </p:nvGraphicFramePr>
        <p:xfrm>
          <a:off x="205273" y="206118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942400"/>
                <a:gridCol w="6587425"/>
                <a:gridCol w="1175650"/>
                <a:gridCol w="29018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Sl No.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Ballots identified as High priority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Experts nominated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Strategies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Additional participation in ISO/NP 18972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Ballot to gather additional commitments to participate in the development of ISO 18972 ‘Medical devices — Infusate compatibility — Requirements and assessment methods’ (NP stage)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Lt GEN Sunil Kant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Focused email to MoU institutes and relevant academic institutions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Discussion in sectional committee meetings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groups and panels aligning with ISO Working groups 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ISO/DIS 8536-16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Infusion equipment for medical use — Part 16: Infusion sets for single use with volumetric infusion controllers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Lt GEN Sunil Kant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</a:tbl>
          </a:graphicData>
        </a:graphic>
      </p:graphicFrame>
      <p:graphicFrame>
        <p:nvGraphicFramePr>
          <p:cNvPr id="187" name="Google Shape;187;p16"/>
          <p:cNvGraphicFramePr/>
          <p:nvPr/>
        </p:nvGraphicFramePr>
        <p:xfrm>
          <a:off x="2031993" y="519993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Ballot Received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High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Medium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Experts Identified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21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7"/>
          <p:cNvSpPr txBox="1"/>
          <p:nvPr/>
        </p:nvSpPr>
        <p:spPr>
          <a:xfrm>
            <a:off x="1883747" y="287222"/>
            <a:ext cx="84246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ISO/IEC Projects - Identified in H &amp; M category, experts designated, strategies adopted to identify experts.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ISO/TC 84, </a:t>
            </a:r>
            <a:r>
              <a:rPr i="0"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Devices for administration of medicinal products and catheters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93" name="Google Shape;193;p17"/>
          <p:cNvGraphicFramePr/>
          <p:nvPr/>
        </p:nvGraphicFramePr>
        <p:xfrm>
          <a:off x="180391" y="175902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905075"/>
                <a:gridCol w="5617025"/>
                <a:gridCol w="2351325"/>
                <a:gridCol w="29578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Sl No.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Ballots identified as High priority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Experts nominated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Strategies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ISO/FDIS 23908 (Ed 2)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Sharps injury protection — Sharps protection mechanisms for single-use needles, introducers for catheters and needles used for blood testing, monitoring, sampling and medical substance administration — Requirements and test methods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Lt GEN Sunil Kant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Focused email to MoU institutes and relevant academic institutions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Discussion in sectional committee meetings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groups and panels aligning with ISO Working groups 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ISO/PWI TS 4452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Specification and demonstration of system reliability of single-use drug delivery systems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Lt GEN Sunil Kant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ISO/CD 7864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Sterile hypodermic needles for single use — Requirements and test methods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Er. Hitesh Kumar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Er. Shivley Sageer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Mr. Praveen Kumar Sharma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ISO/CD 7886-1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Sterile hypodermic syringes for single use — Part 1: Syringes for manual use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Er. Hitesh Kumar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Er. Shivley Sageer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Mr. Praveen Kumar Sharma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ISO/CD 8537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Sterile single-use syringes, with or without needle, for insulin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Mr. Praveen Kumar Sharma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8"/>
          <p:cNvSpPr txBox="1"/>
          <p:nvPr/>
        </p:nvSpPr>
        <p:spPr>
          <a:xfrm>
            <a:off x="1883747" y="389858"/>
            <a:ext cx="8424506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ISO/IEC Projects - Identified in H &amp; M category, experts designated, strategies adopted to identify experts.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ISO/TC 84, </a:t>
            </a:r>
            <a:r>
              <a:rPr b="0" i="0" lang="en-US" sz="1800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Devices for administration of medicinal products and catheters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99" name="Google Shape;199;p18"/>
          <p:cNvGraphicFramePr/>
          <p:nvPr/>
        </p:nvGraphicFramePr>
        <p:xfrm>
          <a:off x="205273" y="194564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905075"/>
                <a:gridCol w="6354150"/>
                <a:gridCol w="1614200"/>
                <a:gridCol w="29578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Sl No.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Ballots identified as High priority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Experts nominated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Strategies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ISO/CD 9626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Stainless steel needle tubing for the manufacture of medical devices — Requirements and test methods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Mr. Praveen Kumar Sharma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Discussion in sectional committee meetings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200" name="Google Shape;200;p18"/>
          <p:cNvGraphicFramePr/>
          <p:nvPr/>
        </p:nvGraphicFramePr>
        <p:xfrm>
          <a:off x="2032007" y="474936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Ballot Received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High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Medium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Experts Identified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9"/>
          <p:cNvSpPr txBox="1"/>
          <p:nvPr/>
        </p:nvSpPr>
        <p:spPr>
          <a:xfrm>
            <a:off x="1365379" y="361865"/>
            <a:ext cx="94611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ISO/IEC Projects - Identified in H &amp; M category, experts designated, strategies adopted to identify experts.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ISO/TC 198, </a:t>
            </a:r>
            <a:r>
              <a:rPr i="0"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Sterilization of health care product</a:t>
            </a:r>
            <a:r>
              <a:rPr b="0" i="0" lang="en-US" sz="1800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06" name="Google Shape;206;p19"/>
          <p:cNvGraphicFramePr/>
          <p:nvPr/>
        </p:nvGraphicFramePr>
        <p:xfrm>
          <a:off x="205273" y="194564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914400"/>
                <a:gridCol w="7147250"/>
                <a:gridCol w="1546950"/>
                <a:gridCol w="21106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Sl No.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Ballots identified as High priority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Experts nominated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Strategies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ISO/CD 11607-3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Packaging for terminally sterilized medical devices — Part 3: Requirements for process development for forming, sealing and assembly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Lt GEN Sunil Kant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6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Focused email to MoU institutes and relevant academic institutions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Discussion in sectional committee meetings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groups and panels aligning with ISO Working groups 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ISO/FDIS 15883-2 (Ed 2)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Washer-disinfectors — Part 2: Requirements and tests for washer-disinfectors employing thermal disinfection for critical and semi-critical medical devices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Lt GEN Sunil Kant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ISO/FDIS 15883-3 (Ed 2)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Washer-disinfectors — Part 3: Requirements and tests for washer-disinfectors employing thermal disinfection for human waste containers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Lt GEN Sunil Kant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ISO/NP TS 25462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Sterilization of health care products — Ethylene oxide — Guidance on the validation and routine processing of sterilization processes using alternative approach to parametric release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Mr. Vishnu Vyas</a:t>
                      </a:r>
                      <a:endParaRPr i="0" sz="14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ISO/PWI TS 20327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Packaging for terminally sterilized devices — Receiving, handling, transporting, distributing and storing of packaged sterile medical devices under the control of health care facilities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Mr. Vishnu Vyas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 13408-4:2005 (vers 4)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Aseptic processing of health care products — Part 4: Clean-in-place technologies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Mr. Vishnu Vyas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/>
          <p:nvPr/>
        </p:nvSpPr>
        <p:spPr>
          <a:xfrm>
            <a:off x="2379132" y="562355"/>
            <a:ext cx="74337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PROGRESS AND PROCESS ADOPTED FOR THE NWIPs</a:t>
            </a:r>
            <a:endParaRPr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Dentistry, MHD 08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95" name="Google Shape;95;p2"/>
          <p:cNvGraphicFramePr/>
          <p:nvPr/>
        </p:nvGraphicFramePr>
        <p:xfrm>
          <a:off x="2031999" y="206535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1354675"/>
                <a:gridCol w="1354675"/>
                <a:gridCol w="1354675"/>
                <a:gridCol w="1354675"/>
                <a:gridCol w="1354675"/>
                <a:gridCol w="13546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Published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Under Print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F-draft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Draft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Under deliberation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96" name="Google Shape;96;p2"/>
          <p:cNvGraphicFramePr/>
          <p:nvPr/>
        </p:nvGraphicFramePr>
        <p:xfrm>
          <a:off x="2032037" y="347527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2709325"/>
                <a:gridCol w="2709325"/>
                <a:gridCol w="27093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Subject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Mode of execution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Status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5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3D Dental Printers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Panel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Allotted to Working Panel 4, Additive Manufacturing 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568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5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Dental Piezo - Ultrasonic Scaler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Panel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Allotted to Working Panel 8, Dental Equipment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0"/>
          <p:cNvSpPr txBox="1"/>
          <p:nvPr/>
        </p:nvSpPr>
        <p:spPr>
          <a:xfrm>
            <a:off x="1365379" y="361865"/>
            <a:ext cx="9461241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ISO/IEC Projects - Identified in H &amp; M category, experts designated, strategies adopted to identify experts.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ISO/TC 198, </a:t>
            </a:r>
            <a:r>
              <a:rPr b="0" i="0" lang="en-US" sz="1800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Sterilization of health care products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2" name="Google Shape;212;p20"/>
          <p:cNvGraphicFramePr/>
          <p:nvPr/>
        </p:nvGraphicFramePr>
        <p:xfrm>
          <a:off x="205273" y="194564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914400"/>
                <a:gridCol w="6886000"/>
                <a:gridCol w="1808200"/>
                <a:gridCol w="21106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Sl No.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Ballots identified as High priority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Experts nominated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Strategies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ISO/TS 16775:2021 (Ed 2)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Packaging for terminally sterilized medical devices — Guidance on the application of ISO 11607-1 and ISO 11607-2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Mr. Vishnu Vyas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Focused email to MoU institutes and relevant academic institutions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Discussion in sectional committee meetings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groups and panels aligning with ISO Working groups 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ISO/TS 19930:2017 (vers 2)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Guidance on aspects of a risk-based approach to assuring sterility of terminally sterilized, single-use health care product that is unable to withstand processing to achieve maximally a sterility assurance level of 10-6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Prabha Hegde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ISO/NP 11138-6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Sterilization of health care products — Biological indicators — Part 6: Biological indicators for hydrogen peroxide sterilization processes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Mr. Kulveen Singh Bali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Ms. Kavitha Kulkarni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 11138-7:2019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Sterilization of health care products — Biological indicators — Part 7: Guidance for the selection, use and interpretation of results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Mr. Kulveen Singh Bali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Ms. Kavitha Kulkarni</a:t>
                      </a:r>
                      <a:endParaRPr i="0" sz="14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ISO/TS 22456:2021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Sterilization of healthcare products — Microbiological methods— Guidance on conducting bioburden determinations and tests of sterility for biologics and tissue-based products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Mr. Kulveen Singh Bali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Ms. Kavitha Kulkarni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1"/>
          <p:cNvSpPr txBox="1"/>
          <p:nvPr/>
        </p:nvSpPr>
        <p:spPr>
          <a:xfrm>
            <a:off x="1365379" y="249898"/>
            <a:ext cx="9461241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ISO/IEC Projects - Identified in H &amp; M category, experts designated, strategies adopted to identify experts.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ISO/TC 198, </a:t>
            </a:r>
            <a:r>
              <a:rPr b="0" i="0" lang="en-US" sz="1800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Sterilization of health care products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8" name="Google Shape;218;p21"/>
          <p:cNvGraphicFramePr/>
          <p:nvPr/>
        </p:nvGraphicFramePr>
        <p:xfrm>
          <a:off x="236374" y="163489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914400"/>
                <a:gridCol w="6686950"/>
                <a:gridCol w="2007250"/>
                <a:gridCol w="2110650"/>
              </a:tblGrid>
              <a:tr h="4008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Sl No.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Ballots identified as High priority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Experts nominated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/>
                        <a:t>Strategies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10353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ISO/CD 19253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Sterilization of health care products — Application of ISO/TS 22421 to the requirements for sterilizers used for the terminal sterilization of health care products containing aqueous liquid in sealed containers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Mr. Kulveen Singh Bali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Ms. Kavitha Kulkarni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Focused email to MoU institutes and relevant academic institutions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Discussion in sectional committee meetings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groups and panels aligning with ISO Working groups  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10353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ISO/CD 11138-6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Sterilization of health care products — Biological indicators — Part 6: Biological indicators for hydrogen peroxide sterilization processes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Mr. Kulveen Singh Bali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Ms. Kavitha Kulkarni</a:t>
                      </a:r>
                      <a:endParaRPr i="0" sz="14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10353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ISO/CD 11737-1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Sterilization of health care products — Microbiological methods — Part 1: Determination of a population of microorganisms on products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Mr. Kulveen Singh Bali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Ms. Kavitha Kulkarni</a:t>
                      </a:r>
                      <a:endParaRPr i="0" sz="14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10353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ISO/NP 25224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Sterilization of health care products — Sampling and culturing for reusable, thermolabile flexible endoscopes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Mr. Kulveen Singh Bali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Ms. Kavitha Kulkarni</a:t>
                      </a:r>
                      <a:endParaRPr i="0" sz="14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2"/>
          <p:cNvSpPr txBox="1"/>
          <p:nvPr/>
        </p:nvSpPr>
        <p:spPr>
          <a:xfrm>
            <a:off x="1365379" y="249898"/>
            <a:ext cx="9461241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ISO/IEC Projects - Identified in H &amp; M category, experts designated, strategies adopted to identify experts.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ISO/TC 198, </a:t>
            </a:r>
            <a:r>
              <a:rPr b="0" i="0" lang="en-US" sz="1800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Sterilization of health care products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24" name="Google Shape;224;p22"/>
          <p:cNvGraphicFramePr/>
          <p:nvPr/>
        </p:nvGraphicFramePr>
        <p:xfrm>
          <a:off x="236374" y="163489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914400"/>
                <a:gridCol w="6686950"/>
                <a:gridCol w="2007250"/>
                <a:gridCol w="2110650"/>
              </a:tblGrid>
              <a:tr h="4008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Sl No.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Ballots identified as High priority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Experts nominated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Strategies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10353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 11737-2:2019 (Ed 3)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Sterilization of health care products — Microbiological methods — Part 2: Tests of sterility performed in the definition, validation and maintenance of a sterilization process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Mr. Kulveen Singh Bali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Ms. Kavitha Kulkarni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Discussion in sectional committee meetings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225" name="Google Shape;225;p22"/>
          <p:cNvGraphicFramePr/>
          <p:nvPr/>
        </p:nvGraphicFramePr>
        <p:xfrm>
          <a:off x="2031997" y="468025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Ballot Received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High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Medium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Experts Identified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23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3"/>
          <p:cNvSpPr txBox="1"/>
          <p:nvPr/>
        </p:nvSpPr>
        <p:spPr>
          <a:xfrm>
            <a:off x="1772816" y="165923"/>
            <a:ext cx="86121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ISO/IEC Projects - Identified in H &amp; M category, experts designated, strategies adopted to identify experts.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ISO/TC 215, </a:t>
            </a:r>
            <a:r>
              <a:rPr i="0"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Health informatics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32" name="Google Shape;232;p23"/>
          <p:cNvGraphicFramePr/>
          <p:nvPr/>
        </p:nvGraphicFramePr>
        <p:xfrm>
          <a:off x="177281" y="163773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914400"/>
                <a:gridCol w="6375925"/>
                <a:gridCol w="2275125"/>
                <a:gridCol w="22378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Sl No.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Ballots identified as High priority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Experts nominated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Strategies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ISO/NP 81001-5-2 (Ed 2)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software and health IT systems safety, effectiveness and security — Part 5-2: Security Risk Management for Manufacturers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Mr. A. V. A. Rajendra Prasad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Mr. Pankaj Johri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6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Focused email to MoU institutes and relevant academic institutions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Discussion in sectional committee meetings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groups and panels aligning with ISO Working groups 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ISO/IEEE 11073-10102:2014 (vers 2)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Point-of-care medical device communication — Part 10102: Nomenclature — Annotated ECG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 Sheila John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 20301:2014 (Ed 2, vers 2)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Health cards — General characteristics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 Sheila John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ISO/CD TS 16551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Reference model for VR based clinical practice simulation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Sheila John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ISO/PWI TS 16599-1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Data Governance and Quality — Part 1: Foundations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Mayank Garg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ISO/NP TS 24939-1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Requirements for use of graphical content in health-related communications — Part 1: Image specifications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Sheila John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Mayank Garg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4"/>
          <p:cNvSpPr txBox="1"/>
          <p:nvPr/>
        </p:nvSpPr>
        <p:spPr>
          <a:xfrm>
            <a:off x="1772816" y="165923"/>
            <a:ext cx="86121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ISO/IEC Projects - Identified in H &amp; M category, experts designated, strategies adopted to identify experts.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ISO/TC 215, </a:t>
            </a:r>
            <a:r>
              <a:rPr i="0"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Health informatics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39" name="Google Shape;239;p24"/>
          <p:cNvGraphicFramePr/>
          <p:nvPr/>
        </p:nvGraphicFramePr>
        <p:xfrm>
          <a:off x="177281" y="163773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914400"/>
                <a:gridCol w="6139550"/>
                <a:gridCol w="2062075"/>
                <a:gridCol w="26872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Sl No.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Ballots identified as High priority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Experts nominated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Strategies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ISO/PWI TS 24932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Genomics informatics — Procedures for gene expression panel-based similarity calculation for organoids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Rintu Kutum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6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Focused email to MoU institutes and relevant academic institutions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Discussion in sectional committee meetings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groups and panels aligning with ISO Working groups 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ISO/PWI TS 20731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--Information model of Prakriti in Ayurveda Informatics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Rintu Kutum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ISO/CD TR 14872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Identification of medicinal products — Core principles for maintenance of identifiers and terms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Prof. Dr. S Bhattacharyya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Rintu Kutum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ISO/CD TS 6268-2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Cybersecurity framework for telehealth environments — Part 2: Cybersecurity reference models of telehealth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Sheila John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ISO/PWI TS 20738.2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Genomics Informatics — Requirement of data analysis for direct to consumer testing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Rintu Kutum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 13606-1:2019 (Ed 2)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Electronic health record communication — Part 1: Reference model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Prof. Dr. S Bhattacharyya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Rintu Kutum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5"/>
          <p:cNvSpPr txBox="1"/>
          <p:nvPr/>
        </p:nvSpPr>
        <p:spPr>
          <a:xfrm>
            <a:off x="1772816" y="165923"/>
            <a:ext cx="86121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ISO/IEC Projects - Identified in H &amp; M category, experts designated, strategies adopted to identify experts.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ISO/TC 215, </a:t>
            </a:r>
            <a:r>
              <a:rPr i="0"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Health informatics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46" name="Google Shape;246;p25"/>
          <p:cNvGraphicFramePr/>
          <p:nvPr/>
        </p:nvGraphicFramePr>
        <p:xfrm>
          <a:off x="177281" y="163773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914400"/>
                <a:gridCol w="6139550"/>
                <a:gridCol w="2062075"/>
                <a:gridCol w="26872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Sl No.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Ballots identified as High priority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Experts nominated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Strategies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 13606-2:2019 (Ed 2)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Electronic health record communication — Part 2: Archetype interchange specification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Prof. Dr. S Bhattacharyya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Rintu Kutum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6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Focused email to MoU institutes and relevant academic institutions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Discussion in sectional committee meetings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groups and panels aligning with ISO Working groups 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 13606-3:2019 (Ed 2)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Electronic health record communication — Part 3: Reference archetypes and term lists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Prof. Dr. S Bhattacharyya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Rintu Kutum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 13606-4:2019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Electronic health record communication — Part 4: Security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Prof. Dr. S Bhattacharyya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Rintu Kutum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 13606-5:2019 (Ed 2)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Electronic health record communication — Part 5: Interface specification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Prof. Dr. S Bhattacharyya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Rintu Kutum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17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 21549-2:2014 (Ed 2, vers 2)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Patient healthcard data — Part 2: Common objects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Prof. Dr. S Bhattacharyya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18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 21549-3:2014 (Ed 2, vers 2)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Patient healthcard data — Part 3: Limited clinical data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Prof. Dr. S Bhattacharyya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6"/>
          <p:cNvSpPr txBox="1"/>
          <p:nvPr/>
        </p:nvSpPr>
        <p:spPr>
          <a:xfrm>
            <a:off x="1772816" y="165923"/>
            <a:ext cx="86121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ISO/IEC Projects - Identified in H &amp; M category, experts designated, strategies adopted to identify experts.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ISO/TC 215, </a:t>
            </a:r>
            <a:r>
              <a:rPr i="0"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Health informatics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53" name="Google Shape;253;p26"/>
          <p:cNvGraphicFramePr/>
          <p:nvPr/>
        </p:nvGraphicFramePr>
        <p:xfrm>
          <a:off x="177281" y="163773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914400"/>
                <a:gridCol w="6139550"/>
                <a:gridCol w="2062075"/>
                <a:gridCol w="26872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Sl No.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Ballots identified as High priority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Experts nominated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Strategies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19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 21549-4:2014 (Ed 2, vers 2)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Patient healthcard data — Part 4: Extended clinical data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Prof. Dr. S Bhattacharyya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6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Focused email to MoU institutes and relevant academic institutions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Discussion in sectional committee meetings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groups and panels aligning with ISO Working groups 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ISO/TS 22077-5:2021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Medical waveform format — Part 5: Neurophysiological signals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Prof. Dr. S Bhattacharyya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ISO/TS 22691:2021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Token-based health information sharing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Prof. Dr. S Bhattacharyya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Rintu Kutum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 22857:2013 (Ed 2, vers 2)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Guidelines on data protection to facilitate trans-border flows of personal health data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Prof. Dr. S Bhattacharyya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ISO/TS 23541-1:2021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Categorial structure for representation of 3D human body position system — Part 1: Bones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Mayank Garg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ISO/TS 22693:2021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Genomics informatics — Structured clinical gene fusion report in electronic health records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Rintu Kutum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7"/>
          <p:cNvSpPr txBox="1"/>
          <p:nvPr/>
        </p:nvSpPr>
        <p:spPr>
          <a:xfrm>
            <a:off x="1772816" y="165923"/>
            <a:ext cx="86121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ISO/IEC Projects - Identified in H &amp; M category, experts designated, strategies adopted to identify experts.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ISO/TC 215, </a:t>
            </a:r>
            <a:r>
              <a:rPr i="0"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Health informatics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60" name="Google Shape;260;p27"/>
          <p:cNvGraphicFramePr/>
          <p:nvPr/>
        </p:nvGraphicFramePr>
        <p:xfrm>
          <a:off x="177281" y="163773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914400"/>
                <a:gridCol w="6139550"/>
                <a:gridCol w="2062075"/>
                <a:gridCol w="26872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Sl No.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Ballots identified as High priority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/>
                        <a:t>Experts nominated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/>
                        <a:t>Strategies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ISO/CD PAS 24305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- Guidelines for implementation of HL7/FHIR based on ISO 13940 and ISO 13606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Prof. Dr. S Bhattacharyya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Sheila John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Rintu Kutum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6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Focused email to MoU institutes and relevant academic institutions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Discussion in sectional committee meetings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groups and panels aligning with ISO Working groups 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26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ISO/CD 22532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Identification of medicinal products — Core vocabulary (terms and definitions) for the IDMP Standards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Prof. Dr. S Bhattacharyya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Rintu Kutum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27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ISO/CD TS 9166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Guidelines for self-assessment questionnaire systems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Prof. Dr. S Bhattacharyya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Mayank Garg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28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ISO/PWI TS 6268-3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Cybersecurity framework for telehealth environments — Part 3: Cybersecurity requirements of telehealth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Sheila John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29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ISO/PWI 24934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Genomics informatics — Multi-Omics Quality Control and Data Integration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Rintu Kutum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ISO/CD TS 6226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Reference architecture for syndromic surveillance systems for infectious diseases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Prof. Dr. S Bhattacharyya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Rintu Kutum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8"/>
          <p:cNvSpPr txBox="1"/>
          <p:nvPr/>
        </p:nvSpPr>
        <p:spPr>
          <a:xfrm>
            <a:off x="1772816" y="165923"/>
            <a:ext cx="86121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ISO/IEC Projects - Identified in H &amp; M category, experts designated, strategies adopted to identify experts.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ISO/TC 215, </a:t>
            </a:r>
            <a:r>
              <a:rPr i="0"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Health informatics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67" name="Google Shape;267;p28"/>
          <p:cNvGraphicFramePr/>
          <p:nvPr/>
        </p:nvGraphicFramePr>
        <p:xfrm>
          <a:off x="177281" y="163773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914400"/>
                <a:gridCol w="6139550"/>
                <a:gridCol w="2062075"/>
                <a:gridCol w="26872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Sl No.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Ballots identified as High priority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Experts nominated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Strategies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ISO/TS 18864:2017 (vers 2)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Quality metrics for detailed clinical models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Prof. Dr. S Bhattacharyya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Focused email to MoU institutes and relevant academic institutions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Discussion in sectional committee meetings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groups and panels aligning with ISO Working groups 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ISO/TS 19256:2016 (vers 2)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 — Requirements for medicinal product dictionary systems for health care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Prof. Dr. S Bhattacharyya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ISO/TS 82304-2:2021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software — Part 2: Health and wellness apps — Quality and reliability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Rintu Kutum</a:t>
                      </a:r>
                      <a:b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Dr. Mayank Garg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ISO/TS 22690:2021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Genomics informatics — Reliability assessment criteria for high-throughput gene-expression data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Dr Vinod Scaria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</a:tr>
            </a:tbl>
          </a:graphicData>
        </a:graphic>
      </p:graphicFrame>
      <p:graphicFrame>
        <p:nvGraphicFramePr>
          <p:cNvPr id="268" name="Google Shape;268;p28"/>
          <p:cNvGraphicFramePr/>
          <p:nvPr/>
        </p:nvGraphicFramePr>
        <p:xfrm>
          <a:off x="177281" y="500736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2950800"/>
                <a:gridCol w="2950800"/>
                <a:gridCol w="2950800"/>
                <a:gridCol w="29508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Ballot Received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High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Medium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Experts Identified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89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45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44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34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9"/>
          <p:cNvSpPr txBox="1"/>
          <p:nvPr/>
        </p:nvSpPr>
        <p:spPr>
          <a:xfrm>
            <a:off x="3048000" y="651926"/>
            <a:ext cx="6096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SC/WP meetings planned outside HQ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74" name="Google Shape;274;p29"/>
          <p:cNvGraphicFramePr/>
          <p:nvPr/>
        </p:nvGraphicFramePr>
        <p:xfrm>
          <a:off x="2032000" y="16175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879150"/>
                <a:gridCol w="3184850"/>
                <a:gridCol w="2032000"/>
                <a:gridCol w="20320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Sl. No.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Technical Committee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Venue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1)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Dentistry, MHD 08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IIT Madras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highlight>
                            <a:srgbClr val="F3F3F3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Planned for Q4 meeting</a:t>
                      </a:r>
                      <a:endParaRPr sz="1500">
                        <a:highlight>
                          <a:srgbClr val="F3F3F3"/>
                        </a:highlight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2)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Hospital Equipment and Surgical Disposable Products, MHD 12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AIIMS Jammu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500">
                          <a:highlight>
                            <a:srgbClr val="F3F3F3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Planned for Q4 meeting</a:t>
                      </a:r>
                      <a:endParaRPr sz="1500">
                        <a:highlight>
                          <a:srgbClr val="F3F3F3"/>
                        </a:highlight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/>
          <p:nvPr/>
        </p:nvSpPr>
        <p:spPr>
          <a:xfrm>
            <a:off x="1444689" y="549215"/>
            <a:ext cx="930262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PROGRESS AND PROCESS ADOPTED FOR THE NWIPs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Hospital Equipment and Surgical Disposable Products, MHD 12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02" name="Google Shape;102;p3"/>
          <p:cNvGraphicFramePr/>
          <p:nvPr/>
        </p:nvGraphicFramePr>
        <p:xfrm>
          <a:off x="1900850" y="172858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1398375"/>
                <a:gridCol w="1398375"/>
                <a:gridCol w="1398375"/>
                <a:gridCol w="1398375"/>
                <a:gridCol w="1398375"/>
                <a:gridCol w="13983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Published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Under Print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F-draft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Draft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Under deliberation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03" name="Google Shape;103;p3"/>
          <p:cNvGraphicFramePr/>
          <p:nvPr/>
        </p:nvGraphicFramePr>
        <p:xfrm>
          <a:off x="807098" y="278130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5164675"/>
                <a:gridCol w="2150525"/>
                <a:gridCol w="36576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Subject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Mode of execution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Status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Specification for refrigerator or combined refrigerator and water pack freezer intermittent mains powered - compression cycle- general requirement and test method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NCCVMRC Core Group 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Under Print MHD/12/24230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Walk in cooler for temperature range of 2c to 8c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NCCVMRC Core Group 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draft prepared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Specification for Vaccine carrier - General requirements and test method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NCCVMRC </a:t>
                      </a: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Core Group 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Under Print MHD/12/24231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Burn Sheet - Specification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Intern &amp;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Panel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draft prepared and allotted to Working Panel 9, Medical Furniture.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Manual Fowler Bed - Specification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Intern &amp;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Panel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draft prepared and allotted to Working Panel 9, Medical Furniture.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0"/>
          <p:cNvSpPr txBox="1"/>
          <p:nvPr/>
        </p:nvSpPr>
        <p:spPr>
          <a:xfrm>
            <a:off x="2788508" y="291552"/>
            <a:ext cx="60960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Status of Process Reform measures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0" name="Google Shape;280;p30"/>
          <p:cNvSpPr txBox="1"/>
          <p:nvPr/>
        </p:nvSpPr>
        <p:spPr>
          <a:xfrm>
            <a:off x="1252151" y="980303"/>
            <a:ext cx="9168600" cy="517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AutoNum type="alphaLcParenR"/>
            </a:pPr>
            <a:r>
              <a:rPr b="1"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Attendance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413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13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13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13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13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13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13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13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13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b)</a:t>
            </a:r>
            <a:r>
              <a:rPr b="1"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Inactive Members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413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13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81" name="Google Shape;281;p30"/>
          <p:cNvGraphicFramePr/>
          <p:nvPr/>
        </p:nvGraphicFramePr>
        <p:xfrm>
          <a:off x="1252151" y="143498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2731300"/>
                <a:gridCol w="2731300"/>
                <a:gridCol w="2731300"/>
              </a:tblGrid>
              <a:tr h="118450">
                <a:tc row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Sectional Committee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Attendance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hMerge="1"/>
              </a:tr>
              <a:tr h="37085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Q1 meeting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Q2 meeting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Dentistry, MHD 08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76.92 %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100 %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Hospital Equipment and Surgical Disposable Products, MHD 12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73.68 %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89.47 %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Informatics, MHD 17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65.38 %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79.17 %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282" name="Google Shape;282;p30"/>
          <p:cNvGraphicFramePr/>
          <p:nvPr/>
        </p:nvGraphicFramePr>
        <p:xfrm>
          <a:off x="1296086" y="455157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4074975"/>
                <a:gridCol w="40749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Sectional Committee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Inactive members removed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Dentistry, MHD 08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Hospital Equipment and Surgical Disposable Products, MHD 12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Health Informatics, MHD 17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1"/>
          <p:cNvSpPr txBox="1"/>
          <p:nvPr/>
        </p:nvSpPr>
        <p:spPr>
          <a:xfrm>
            <a:off x="1178011" y="823784"/>
            <a:ext cx="64584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c) Comments on P drafts: 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P drafts were </a:t>
            </a:r>
            <a:r>
              <a:rPr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issued in last 6 months 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1177972" y="1782828"/>
            <a:ext cx="6458400" cy="15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d) Resolutions: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Resolution are always sent within 24 h of the meeting.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2"/>
          <p:cNvSpPr txBox="1"/>
          <p:nvPr/>
        </p:nvSpPr>
        <p:spPr>
          <a:xfrm>
            <a:off x="1922432" y="577303"/>
            <a:ext cx="79002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f) SC membership rationalized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4" name="Google Shape;294;p32"/>
          <p:cNvSpPr txBox="1"/>
          <p:nvPr/>
        </p:nvSpPr>
        <p:spPr>
          <a:xfrm>
            <a:off x="2543815" y="1410140"/>
            <a:ext cx="6862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Dentistry, MHD 08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95" name="Google Shape;295;p32"/>
          <p:cNvGraphicFramePr/>
          <p:nvPr/>
        </p:nvGraphicFramePr>
        <p:xfrm>
          <a:off x="1462236" y="194032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1081600"/>
                <a:gridCol w="1046325"/>
                <a:gridCol w="1201600"/>
                <a:gridCol w="1012800"/>
                <a:gridCol w="712850"/>
                <a:gridCol w="834575"/>
                <a:gridCol w="973975"/>
                <a:gridCol w="1348050"/>
                <a:gridCol w="608725"/>
              </a:tblGrid>
              <a:tr h="177800">
                <a:tc gridSpan="9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Functional Category wise breakup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14300" marB="114300" marR="76200" marL="76200" anchor="ctr"/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17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Industry Association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Regulatory Body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R&amp;D Organization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Academic Institution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Expert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Industry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Consumer Group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Central Ministry/Dept.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</a:tr>
              <a:tr h="17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</a:tr>
            </a:tbl>
          </a:graphicData>
        </a:graphic>
      </p:graphicFrame>
      <p:graphicFrame>
        <p:nvGraphicFramePr>
          <p:cNvPr id="296" name="Google Shape;296;p32"/>
          <p:cNvGraphicFramePr/>
          <p:nvPr/>
        </p:nvGraphicFramePr>
        <p:xfrm>
          <a:off x="1462236" y="456455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5076825"/>
              </a:tblGrid>
              <a:tr h="308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Proposed to co-opt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  <a:tr h="308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Indian Society of Pedodontics and Preventive Dentistry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  <a:tr h="308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Indian Society of Periodontology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  <a:tr h="308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Indian Orthodontic Society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  <a:tr h="308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Prevest DenPro Limited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  <p:graphicFrame>
        <p:nvGraphicFramePr>
          <p:cNvPr id="297" name="Google Shape;297;p32"/>
          <p:cNvGraphicFramePr/>
          <p:nvPr/>
        </p:nvGraphicFramePr>
        <p:xfrm>
          <a:off x="6661939" y="3353139"/>
          <a:ext cx="6624320" cy="394377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3"/>
          <p:cNvSpPr txBox="1"/>
          <p:nvPr/>
        </p:nvSpPr>
        <p:spPr>
          <a:xfrm>
            <a:off x="2145957" y="693398"/>
            <a:ext cx="79002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f) SC membership rationalized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3" name="Google Shape;303;p33"/>
          <p:cNvSpPr txBox="1"/>
          <p:nvPr/>
        </p:nvSpPr>
        <p:spPr>
          <a:xfrm>
            <a:off x="2664940" y="1449858"/>
            <a:ext cx="6862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Hospital Equipment and Surgical Disposable Products, MHD 12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304" name="Google Shape;304;p33"/>
          <p:cNvGraphicFramePr/>
          <p:nvPr/>
        </p:nvGraphicFramePr>
        <p:xfrm>
          <a:off x="1712995" y="201618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1171075"/>
                <a:gridCol w="1133750"/>
                <a:gridCol w="1303475"/>
                <a:gridCol w="1096400"/>
                <a:gridCol w="765450"/>
                <a:gridCol w="899525"/>
                <a:gridCol w="1466400"/>
                <a:gridCol w="650025"/>
              </a:tblGrid>
              <a:tr h="177800">
                <a:tc gridSpan="8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Functional Category wise breakup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14300" marB="114300" marR="76200" marL="76200" anchor="ctr"/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17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Industry Association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Regulatory Body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R&amp;D Organization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Academic Institution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Expert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Industry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Central Ministry/Dept.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</a:tr>
              <a:tr h="17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19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</a:tr>
            </a:tbl>
          </a:graphicData>
        </a:graphic>
      </p:graphicFrame>
      <p:graphicFrame>
        <p:nvGraphicFramePr>
          <p:cNvPr id="305" name="Google Shape;305;p33"/>
          <p:cNvGraphicFramePr/>
          <p:nvPr/>
        </p:nvGraphicFramePr>
        <p:xfrm>
          <a:off x="1712995" y="430329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5076825"/>
              </a:tblGrid>
              <a:tr h="308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Proposed to co-opt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  <a:tr h="308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rgbClr val="18191B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AIIMS Jammu </a:t>
                      </a:r>
                      <a:endParaRPr>
                        <a:solidFill>
                          <a:srgbClr val="18191B"/>
                        </a:solidFill>
                      </a:endParaRPr>
                    </a:p>
                  </a:txBody>
                  <a:tcPr marT="0" marB="0" marR="68575" marL="68575"/>
                </a:tc>
              </a:tr>
              <a:tr h="308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IIT BHU 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  <p:graphicFrame>
        <p:nvGraphicFramePr>
          <p:cNvPr id="306" name="Google Shape;306;p33"/>
          <p:cNvGraphicFramePr/>
          <p:nvPr/>
        </p:nvGraphicFramePr>
        <p:xfrm>
          <a:off x="7751045" y="3429000"/>
          <a:ext cx="5455920" cy="372817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34"/>
          <p:cNvSpPr txBox="1"/>
          <p:nvPr/>
        </p:nvSpPr>
        <p:spPr>
          <a:xfrm>
            <a:off x="1598140" y="709547"/>
            <a:ext cx="79002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f) SC membership rationalized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2" name="Google Shape;312;p34"/>
          <p:cNvSpPr txBox="1"/>
          <p:nvPr/>
        </p:nvSpPr>
        <p:spPr>
          <a:xfrm>
            <a:off x="2117124" y="1188602"/>
            <a:ext cx="6862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Health Informatics, MHD 17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313" name="Google Shape;313;p34"/>
          <p:cNvGraphicFramePr/>
          <p:nvPr/>
        </p:nvGraphicFramePr>
        <p:xfrm>
          <a:off x="838201" y="201618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1134025"/>
                <a:gridCol w="1096175"/>
                <a:gridCol w="1260275"/>
                <a:gridCol w="1060400"/>
                <a:gridCol w="742700"/>
                <a:gridCol w="871050"/>
                <a:gridCol w="1018325"/>
                <a:gridCol w="1415975"/>
                <a:gridCol w="1283425"/>
                <a:gridCol w="633300"/>
              </a:tblGrid>
              <a:tr h="177800">
                <a:tc gridSpan="10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Functional Category wise breakup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14300" marB="114300" marR="76200" marL="76200" anchor="ctr"/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17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Industry Association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Regulatory Body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R&amp;D Organization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Academic Institution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Expert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Industry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Consumer Group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Central Ministry/Dept.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Technologist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Total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</a:tr>
              <a:tr h="17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24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76200" marB="76200" marR="76200" marL="76200" anchor="ctr"/>
                </a:tc>
              </a:tr>
            </a:tbl>
          </a:graphicData>
        </a:graphic>
      </p:graphicFrame>
      <p:graphicFrame>
        <p:nvGraphicFramePr>
          <p:cNvPr id="314" name="Google Shape;314;p34"/>
          <p:cNvGraphicFramePr/>
          <p:nvPr/>
        </p:nvGraphicFramePr>
        <p:xfrm>
          <a:off x="7231225" y="3129280"/>
          <a:ext cx="5661816" cy="396239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30f337eea2c_0_0"/>
          <p:cNvSpPr txBox="1"/>
          <p:nvPr/>
        </p:nvSpPr>
        <p:spPr>
          <a:xfrm>
            <a:off x="3758125" y="2543125"/>
            <a:ext cx="5843100" cy="156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THANK YOU </a:t>
            </a:r>
            <a:endParaRPr i="1" sz="3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/>
          <p:nvPr/>
        </p:nvSpPr>
        <p:spPr>
          <a:xfrm>
            <a:off x="2098694" y="570595"/>
            <a:ext cx="7994607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PROGRESS AND PROCESS ADOPTED FOR THE NWIPs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Health Informatics, MHD 17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09" name="Google Shape;109;p4"/>
          <p:cNvGraphicFramePr/>
          <p:nvPr/>
        </p:nvGraphicFramePr>
        <p:xfrm>
          <a:off x="2031999" y="19995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1343550"/>
                <a:gridCol w="1343550"/>
                <a:gridCol w="1343550"/>
                <a:gridCol w="1343550"/>
                <a:gridCol w="1343550"/>
                <a:gridCol w="13435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Published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Under Print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F-draft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Draft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Under deliberation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10" name="Google Shape;110;p4"/>
          <p:cNvGraphicFramePr/>
          <p:nvPr/>
        </p:nvGraphicFramePr>
        <p:xfrm>
          <a:off x="1998662" y="36294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2709325"/>
                <a:gridCol w="2709325"/>
                <a:gridCol w="27093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Subject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Mode of execution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Status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Disability Informatics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Disability Informatics Working Group, MHD 17:3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draft prepared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4055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Requirements for implementation of graphical content in healthcare- Part I Image specifications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Medical Icons Working Group, MHD 17:4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draft </a:t>
                      </a: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under preparation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"/>
          <p:cNvSpPr txBox="1"/>
          <p:nvPr/>
        </p:nvSpPr>
        <p:spPr>
          <a:xfrm>
            <a:off x="2665118" y="472106"/>
            <a:ext cx="6680027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PROGRESS OF REVIEW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Dentistry, MHD 08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16" name="Google Shape;116;p5"/>
          <p:cNvGraphicFramePr/>
          <p:nvPr/>
        </p:nvGraphicFramePr>
        <p:xfrm>
          <a:off x="168623" y="161839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555850"/>
                <a:gridCol w="555850"/>
                <a:gridCol w="555850"/>
                <a:gridCol w="555850"/>
                <a:gridCol w="555850"/>
                <a:gridCol w="555850"/>
                <a:gridCol w="555850"/>
                <a:gridCol w="555850"/>
                <a:gridCol w="555850"/>
                <a:gridCol w="555850"/>
                <a:gridCol w="555850"/>
                <a:gridCol w="555850"/>
                <a:gridCol w="555850"/>
                <a:gridCol w="555850"/>
                <a:gridCol w="555850"/>
                <a:gridCol w="555850"/>
                <a:gridCol w="555850"/>
                <a:gridCol w="555850"/>
                <a:gridCol w="555850"/>
                <a:gridCol w="555850"/>
                <a:gridCol w="555850"/>
              </a:tblGrid>
              <a:tr h="1984975">
                <a:tc rowSpan="3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Standards for review against APS 2024-25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gridSpan="2" row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No. of Standards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2" hMerge="1"/>
                <a:tc gridSpan="2"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Under deliberation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2" hMerge="1"/>
                <a:tc gridSpan="2"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 be put up to committee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2"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Decision taken for revision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hMerge="1"/>
                <a:tc gridSpan="8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Status of standards under revision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gridSpan="2"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Decision taken for reaffirmation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2" hMerge="1"/>
                <a:tc gridSpan="2"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Decision taken for withdrawal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2" hMerge="1"/>
              </a:tr>
              <a:tr h="708925">
                <a:tc vMerge="1"/>
                <a:tc gridSpan="2" vMerge="1"/>
                <a:tc hMerge="1" vMerge="1"/>
                <a:tc gridSpan="2" vMerge="1"/>
                <a:tc hMerge="1" vMerge="1"/>
                <a:tc gridSpan="2" vMerge="1"/>
                <a:tc hMerge="1" v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draft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WC draft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F-draft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Published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hMerge="1"/>
                <a:tc gridSpan="2" vMerge="1"/>
                <a:tc hMerge="1" vMerge="1"/>
                <a:tc gridSpan="2" vMerge="1"/>
                <a:tc hMerge="1" vMerge="1"/>
              </a:tr>
              <a:tr h="2875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875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Carried over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875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Current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highlight>
                            <a:srgbClr val="F3F3F3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>
                        <a:highlight>
                          <a:srgbClr val="F3F3F3"/>
                        </a:highlight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875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17" name="Google Shape;117;p5"/>
          <p:cNvSpPr txBox="1"/>
          <p:nvPr/>
        </p:nvSpPr>
        <p:spPr>
          <a:xfrm>
            <a:off x="8864082" y="472106"/>
            <a:ext cx="2612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Google Shape;122;p6"/>
          <p:cNvGraphicFramePr/>
          <p:nvPr/>
        </p:nvGraphicFramePr>
        <p:xfrm>
          <a:off x="1062665" y="181343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1196075"/>
                <a:gridCol w="1040975"/>
                <a:gridCol w="1118525"/>
                <a:gridCol w="1118525"/>
                <a:gridCol w="1118525"/>
                <a:gridCol w="1118525"/>
                <a:gridCol w="1118525"/>
                <a:gridCol w="1118525"/>
                <a:gridCol w="1118525"/>
              </a:tblGrid>
              <a:tr h="610175">
                <a:tc row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Standards for review against APS 2024-25 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 gridSpan="2"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No. of Standards [Under deliberations + Revision]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 rowSpan="2" hMerge="1"/>
                <a:tc gridSpan="6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Process taken up for review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 hMerge="1"/>
                <a:tc hMerge="1"/>
                <a:tc hMerge="1"/>
                <a:tc hMerge="1"/>
                <a:tc hMerge="1"/>
              </a:tr>
              <a:tr h="692225">
                <a:tc vMerge="1"/>
                <a:tc gridSpan="2" vMerge="1"/>
                <a:tc hMerge="1" v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b="1"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ARP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b="1"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Group</a:t>
                      </a:r>
                      <a:endParaRPr b="1"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Other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</a:t>
                      </a:r>
                      <a:r>
                        <a:rPr b="1"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Review by BIS Officers &amp; Committee Consultation </a:t>
                      </a: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)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 hMerge="1"/>
              </a:tr>
              <a:tr h="47082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</a:tr>
              <a:tr h="6236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Carried Over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</a:tr>
              <a:tr h="6236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Current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i="0" sz="14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i="0" sz="14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 i="0" sz="14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</a:tr>
              <a:tr h="6236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23" name="Google Shape;123;p6"/>
          <p:cNvSpPr txBox="1"/>
          <p:nvPr/>
        </p:nvSpPr>
        <p:spPr>
          <a:xfrm>
            <a:off x="3047222" y="613102"/>
            <a:ext cx="609755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 ADOPTED FOR REVIEW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Dentistry, MHD 08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"/>
          <p:cNvSpPr txBox="1"/>
          <p:nvPr/>
        </p:nvSpPr>
        <p:spPr>
          <a:xfrm>
            <a:off x="3048000" y="305127"/>
            <a:ext cx="609600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PROGRESS OF REVIEW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Hospital Equipment and Surgical Disposable Products, MHD 12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29" name="Google Shape;129;p7"/>
          <p:cNvGraphicFramePr/>
          <p:nvPr/>
        </p:nvGraphicFramePr>
        <p:xfrm>
          <a:off x="259486" y="140476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468850"/>
                <a:gridCol w="468850"/>
                <a:gridCol w="468850"/>
                <a:gridCol w="468850"/>
                <a:gridCol w="468850"/>
                <a:gridCol w="468850"/>
                <a:gridCol w="468850"/>
                <a:gridCol w="468850"/>
                <a:gridCol w="468850"/>
                <a:gridCol w="468850"/>
                <a:gridCol w="468850"/>
                <a:gridCol w="468850"/>
                <a:gridCol w="468850"/>
                <a:gridCol w="468850"/>
                <a:gridCol w="468850"/>
                <a:gridCol w="468850"/>
                <a:gridCol w="468850"/>
                <a:gridCol w="468850"/>
                <a:gridCol w="468850"/>
                <a:gridCol w="468850"/>
                <a:gridCol w="468850"/>
                <a:gridCol w="468850"/>
                <a:gridCol w="468850"/>
                <a:gridCol w="468850"/>
                <a:gridCol w="468850"/>
              </a:tblGrid>
              <a:tr h="1226475">
                <a:tc rowSpan="3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Standards for review against APS 2024-25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gridSpan="2" row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No. of Standards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2" hMerge="1"/>
                <a:tc gridSpan="2"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Under deliberation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2" hMerge="1"/>
                <a:tc gridSpan="2"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 be put up to committee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2"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Decision taken for revision</a:t>
                      </a:r>
                      <a:endParaRPr/>
                    </a:p>
                  </a:txBody>
                  <a:tcPr marT="45725" marB="45725" marR="91450" marL="91450"/>
                </a:tc>
                <a:tc hMerge="1"/>
                <a:tc gridSpan="10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Status of standards under revision</a:t>
                      </a:r>
                      <a:endParaRPr/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gridSpan="2"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Decision taken for withdrawal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2" hMerge="1"/>
                <a:tc gridSpan="2"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Decision taken to transfer the subjects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2" hMerge="1"/>
                <a:tc gridSpan="2"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Decision taken for Reaffirmation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2" hMerge="1"/>
              </a:tr>
              <a:tr h="177800">
                <a:tc vMerge="1"/>
                <a:tc gridSpan="2" vMerge="1"/>
                <a:tc hMerge="1" vMerge="1"/>
                <a:tc gridSpan="2" vMerge="1"/>
                <a:tc hMerge="1" vMerge="1"/>
                <a:tc gridSpan="2" vMerge="1"/>
                <a:tc hMerge="1" v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draft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WC draft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F-draft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Under Print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Published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hMerge="1"/>
                <a:tc gridSpan="2" vMerge="1"/>
                <a:tc hMerge="1" vMerge="1"/>
                <a:tc gridSpan="2" vMerge="1"/>
                <a:tc hMerge="1" vMerge="1"/>
                <a:tc gridSpan="2" vMerge="1"/>
                <a:tc hMerge="1" vMerge="1"/>
              </a:tr>
              <a:tr h="1778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875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Carried over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875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Current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18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875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19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30" name="Google Shape;130;p7"/>
          <p:cNvSpPr txBox="1"/>
          <p:nvPr/>
        </p:nvSpPr>
        <p:spPr>
          <a:xfrm>
            <a:off x="9293290" y="391886"/>
            <a:ext cx="245395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" name="Google Shape;135;p8"/>
          <p:cNvGraphicFramePr/>
          <p:nvPr/>
        </p:nvGraphicFramePr>
        <p:xfrm>
          <a:off x="1062665" y="181343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1196075"/>
                <a:gridCol w="1040975"/>
                <a:gridCol w="1118525"/>
                <a:gridCol w="1118525"/>
                <a:gridCol w="1118525"/>
                <a:gridCol w="1118525"/>
                <a:gridCol w="1118525"/>
                <a:gridCol w="1118525"/>
                <a:gridCol w="1118525"/>
              </a:tblGrid>
              <a:tr h="610175">
                <a:tc row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Standards for review against APS 2024-25 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 gridSpan="2"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No. of Standards [Under deliberations + Revision]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 rowSpan="2" hMerge="1"/>
                <a:tc gridSpan="6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Process taken up for review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 hMerge="1"/>
                <a:tc hMerge="1"/>
                <a:tc hMerge="1"/>
                <a:tc hMerge="1"/>
                <a:tc hMerge="1"/>
              </a:tr>
              <a:tr h="692225">
                <a:tc vMerge="1"/>
                <a:tc gridSpan="2" vMerge="1"/>
                <a:tc hMerge="1" v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b="1"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ARP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b="1"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>
                          <a:highlight>
                            <a:srgbClr val="F3F3F3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Group</a:t>
                      </a:r>
                      <a:endParaRPr b="1" sz="1400">
                        <a:highlight>
                          <a:srgbClr val="F3F3F3"/>
                        </a:highlight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Other (Re</a:t>
                      </a:r>
                      <a:r>
                        <a:rPr b="1"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view by BIS Officers &amp; Committee </a:t>
                      </a:r>
                      <a:r>
                        <a:rPr b="1"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Consultation</a:t>
                      </a:r>
                      <a:r>
                        <a:rPr b="1"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 hMerge="1"/>
              </a:tr>
              <a:tr h="47082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3525" marB="13525" marR="20275" marL="20275" anchor="ctr"/>
                </a:tc>
              </a:tr>
              <a:tr h="6236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Carried Over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highlight>
                            <a:srgbClr val="F3F3F3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highlight>
                          <a:srgbClr val="F3F3F3"/>
                        </a:highlight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</a:tr>
              <a:tr h="6236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Current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highlight>
                            <a:srgbClr val="EFEFEF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>
                        <a:highlight>
                          <a:srgbClr val="EFEFEF"/>
                        </a:highlight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i="0" sz="14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i="0" sz="14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highlight>
                            <a:srgbClr val="EFEFEF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 (ISO Adoption)</a:t>
                      </a:r>
                      <a:endParaRPr>
                        <a:highlight>
                          <a:srgbClr val="EFEFEF"/>
                        </a:highlight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</a:tr>
              <a:tr h="6236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36" name="Google Shape;136;p8"/>
          <p:cNvSpPr txBox="1"/>
          <p:nvPr/>
        </p:nvSpPr>
        <p:spPr>
          <a:xfrm>
            <a:off x="3047222" y="613102"/>
            <a:ext cx="609755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 ADOPTED FOR REVIEW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Hospital Equipment and Surgical Disposable Products, MHD 12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7" name="Google Shape;137;p8"/>
          <p:cNvSpPr txBox="1"/>
          <p:nvPr/>
        </p:nvSpPr>
        <p:spPr>
          <a:xfrm>
            <a:off x="1183432" y="5952931"/>
            <a:ext cx="7697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"/>
          <p:cNvSpPr txBox="1"/>
          <p:nvPr/>
        </p:nvSpPr>
        <p:spPr>
          <a:xfrm>
            <a:off x="3048000" y="510402"/>
            <a:ext cx="609600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PROGRESS OF REVIEW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Health Informatics, MHD 17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43" name="Google Shape;143;p9"/>
          <p:cNvGraphicFramePr/>
          <p:nvPr/>
        </p:nvGraphicFramePr>
        <p:xfrm>
          <a:off x="205946" y="152606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{972F9C17-70DD-4412-96B4-5339462B746F}</a:tableStyleId>
              </a:tblPr>
              <a:tblGrid>
                <a:gridCol w="1221650"/>
                <a:gridCol w="755775"/>
                <a:gridCol w="1222300"/>
                <a:gridCol w="1194325"/>
                <a:gridCol w="914400"/>
                <a:gridCol w="1026375"/>
                <a:gridCol w="1035700"/>
                <a:gridCol w="967350"/>
                <a:gridCol w="898775"/>
                <a:gridCol w="811775"/>
                <a:gridCol w="867750"/>
                <a:gridCol w="756875"/>
              </a:tblGrid>
              <a:tr h="1505450">
                <a:tc rowSpan="3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Standards for review against APS 2024-25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No. of Standards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Under deliberation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 be put up to committee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Decision taken for revision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gridSpan="5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Status of standards under revision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  <a:tc hMerge="1"/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Decision taken for Reaffirmation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Decision taken for withdrawal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585650">
                <a:tc vMerge="1"/>
                <a:tc vMerge="1"/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draft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WC draft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F-draft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Under Print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b="1"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Published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vMerge="1"/>
                <a:tc vMerge="1"/>
              </a:tr>
              <a:tr h="76455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 i="0" sz="14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 i="0" sz="14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 i="0" sz="14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 i="0" sz="14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Due for Review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5919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Carried over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585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Current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585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i="0" lang="en-US" sz="14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2024-10-21T10:57:12Z</dcterms:created>
  <dc:creator>MHD</dc:creator>
</cp:coreProperties>
</file>