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8" r:id="rId1"/>
  </p:sldMasterIdLst>
  <p:notesMasterIdLst>
    <p:notesMasterId r:id="rId19"/>
  </p:notesMasterIdLst>
  <p:sldIdLst>
    <p:sldId id="256" r:id="rId2"/>
    <p:sldId id="257" r:id="rId3"/>
    <p:sldId id="258" r:id="rId4"/>
    <p:sldId id="278" r:id="rId5"/>
    <p:sldId id="279" r:id="rId6"/>
    <p:sldId id="291" r:id="rId7"/>
    <p:sldId id="261" r:id="rId8"/>
    <p:sldId id="263" r:id="rId9"/>
    <p:sldId id="294" r:id="rId10"/>
    <p:sldId id="295" r:id="rId11"/>
    <p:sldId id="285" r:id="rId12"/>
    <p:sldId id="283" r:id="rId13"/>
    <p:sldId id="282" r:id="rId14"/>
    <p:sldId id="281" r:id="rId15"/>
    <p:sldId id="287" r:id="rId16"/>
    <p:sldId id="286" r:id="rId17"/>
    <p:sldId id="29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4"/>
    <p:restoredTop sz="89539" autoAdjust="0"/>
  </p:normalViewPr>
  <p:slideViewPr>
    <p:cSldViewPr snapToGrid="0">
      <p:cViewPr varScale="1">
        <p:scale>
          <a:sx n="78" d="100"/>
          <a:sy n="7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DA845-53DA-46C1-830D-5D8F02BA27F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2E916B-3474-41DF-AF1E-0242BEC85D50}">
      <dgm:prSet/>
      <dgm:spPr/>
      <dgm:t>
        <a:bodyPr/>
        <a:lstStyle/>
        <a:p>
          <a:pPr rtl="0"/>
          <a:r>
            <a:rPr lang="en-IN" dirty="0"/>
            <a:t>https://docs.google.com/spreadsheets/d/1Kv3PT1BivtQP2oh-jxsJNKwd19hvj0U-2si1yubXZfI/edit?gid=1933623389#gid=1933623389</a:t>
          </a:r>
        </a:p>
      </dgm:t>
    </dgm:pt>
    <dgm:pt modelId="{CE6C06CB-C55B-489D-A73E-ECEC0101DCB4}" type="parTrans" cxnId="{891D6FA2-9331-4A25-AB57-63B3DA4BD3E3}">
      <dgm:prSet/>
      <dgm:spPr/>
      <dgm:t>
        <a:bodyPr/>
        <a:lstStyle/>
        <a:p>
          <a:endParaRPr lang="en-US"/>
        </a:p>
      </dgm:t>
    </dgm:pt>
    <dgm:pt modelId="{FA57503B-DEA5-4C1C-800C-03FA87A54BCB}" type="sibTrans" cxnId="{891D6FA2-9331-4A25-AB57-63B3DA4BD3E3}">
      <dgm:prSet/>
      <dgm:spPr/>
      <dgm:t>
        <a:bodyPr/>
        <a:lstStyle/>
        <a:p>
          <a:endParaRPr lang="en-US"/>
        </a:p>
      </dgm:t>
    </dgm:pt>
    <dgm:pt modelId="{269B733B-4656-4533-9793-F5DC126DB4A1}" type="pres">
      <dgm:prSet presAssocID="{B24DA845-53DA-46C1-830D-5D8F02BA27FB}" presName="compositeShape" presStyleCnt="0">
        <dgm:presLayoutVars>
          <dgm:chMax val="7"/>
          <dgm:dir/>
          <dgm:resizeHandles val="exact"/>
        </dgm:presLayoutVars>
      </dgm:prSet>
      <dgm:spPr/>
    </dgm:pt>
    <dgm:pt modelId="{8D5ED60A-7CFF-47BD-A82C-A64D1D72F7F3}" type="pres">
      <dgm:prSet presAssocID="{C32E916B-3474-41DF-AF1E-0242BEC85D50}" presName="circ1TxSh" presStyleLbl="vennNode1" presStyleIdx="0" presStyleCnt="1" custScaleX="244064" custLinFactX="56367" custLinFactNeighborX="100000" custLinFactNeighborY="46910"/>
      <dgm:spPr/>
    </dgm:pt>
  </dgm:ptLst>
  <dgm:cxnLst>
    <dgm:cxn modelId="{D27E7E09-7C91-40E6-A632-166CB059D5B5}" type="presOf" srcId="{B24DA845-53DA-46C1-830D-5D8F02BA27FB}" destId="{269B733B-4656-4533-9793-F5DC126DB4A1}" srcOrd="0" destOrd="0" presId="urn:microsoft.com/office/officeart/2005/8/layout/venn1"/>
    <dgm:cxn modelId="{51CD468D-C15B-4765-B9CF-ED1946BD1EE2}" type="presOf" srcId="{C32E916B-3474-41DF-AF1E-0242BEC85D50}" destId="{8D5ED60A-7CFF-47BD-A82C-A64D1D72F7F3}" srcOrd="0" destOrd="0" presId="urn:microsoft.com/office/officeart/2005/8/layout/venn1"/>
    <dgm:cxn modelId="{891D6FA2-9331-4A25-AB57-63B3DA4BD3E3}" srcId="{B24DA845-53DA-46C1-830D-5D8F02BA27FB}" destId="{C32E916B-3474-41DF-AF1E-0242BEC85D50}" srcOrd="0" destOrd="0" parTransId="{CE6C06CB-C55B-489D-A73E-ECEC0101DCB4}" sibTransId="{FA57503B-DEA5-4C1C-800C-03FA87A54BCB}"/>
    <dgm:cxn modelId="{945BC62F-3783-4BB8-8FA5-716764CBA036}" type="presParOf" srcId="{269B733B-4656-4533-9793-F5DC126DB4A1}" destId="{8D5ED60A-7CFF-47BD-A82C-A64D1D72F7F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ED60A-7CFF-47BD-A82C-A64D1D72F7F3}">
      <dsp:nvSpPr>
        <dsp:cNvPr id="0" name=""/>
        <dsp:cNvSpPr/>
      </dsp:nvSpPr>
      <dsp:spPr>
        <a:xfrm>
          <a:off x="2899503" y="0"/>
          <a:ext cx="2253516" cy="9233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00" kern="1200" dirty="0"/>
            <a:t>https://docs.google.com/spreadsheets/d/1Kv3PT1BivtQP2oh-jxsJNKwd19hvj0U-2si1yubXZfI/edit?gid=1933623389#gid=1933623389</a:t>
          </a:r>
        </a:p>
      </dsp:txBody>
      <dsp:txXfrm>
        <a:off x="3229523" y="135219"/>
        <a:ext cx="1593476" cy="652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0C366-802D-48FC-872B-52965852377A}" type="datetimeFigureOut">
              <a:rPr lang="en-IN" smtClean="0"/>
              <a:t>07/11/24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E4C55-DBA1-4DE9-9AA7-C455187BB3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91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E4C55-DBA1-4DE9-9AA7-C455187BB37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24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95D3-021B-6543-A365-6F08CC2A0E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2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95D3-021B-6543-A365-6F08CC2A0E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48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04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97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45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0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99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11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65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37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6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69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11/7/24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63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0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AA51-90CF-4B8F-FF57-0B7D4FD84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8651" y="685799"/>
            <a:ext cx="8637073" cy="2541431"/>
          </a:xfrm>
        </p:spPr>
        <p:txBody>
          <a:bodyPr/>
          <a:lstStyle/>
          <a:p>
            <a:r>
              <a:rPr lang="en-US" dirty="0"/>
              <a:t>Half yearly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ED660-E679-E58D-3E69-689D3D1F7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5197" y="4224868"/>
            <a:ext cx="6400800" cy="1947333"/>
          </a:xfrm>
        </p:spPr>
        <p:txBody>
          <a:bodyPr/>
          <a:lstStyle/>
          <a:p>
            <a:r>
              <a:rPr lang="en-US" dirty="0"/>
              <a:t>HARSHADA  GANESH KADAM </a:t>
            </a:r>
          </a:p>
          <a:p>
            <a:r>
              <a:rPr lang="en-US" dirty="0"/>
              <a:t>MEMBER SECRETARY- MHD 05 &amp; MHD 07</a:t>
            </a:r>
          </a:p>
        </p:txBody>
      </p:sp>
    </p:spTree>
    <p:extLst>
      <p:ext uri="{BB962C8B-B14F-4D97-AF65-F5344CB8AC3E}">
        <p14:creationId xmlns:p14="http://schemas.microsoft.com/office/powerpoint/2010/main" val="31497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6" y="348053"/>
            <a:ext cx="4713094" cy="531139"/>
          </a:xfrm>
          <a:custGeom>
            <a:avLst/>
            <a:gdLst/>
            <a:ahLst/>
            <a:cxnLst/>
            <a:rect l="l" t="t" r="r" b="b"/>
            <a:pathLst>
              <a:path w="7353300" h="828675">
                <a:moveTo>
                  <a:pt x="7352919" y="414172"/>
                </a:moveTo>
                <a:lnTo>
                  <a:pt x="7346188" y="330733"/>
                </a:lnTo>
                <a:lnTo>
                  <a:pt x="7326757" y="253009"/>
                </a:lnTo>
                <a:lnTo>
                  <a:pt x="7296023" y="182651"/>
                </a:lnTo>
                <a:lnTo>
                  <a:pt x="7255383" y="121310"/>
                </a:lnTo>
                <a:lnTo>
                  <a:pt x="7206107" y="70764"/>
                </a:lnTo>
                <a:lnTo>
                  <a:pt x="7149465" y="32537"/>
                </a:lnTo>
                <a:lnTo>
                  <a:pt x="7086854" y="8407"/>
                </a:lnTo>
                <a:lnTo>
                  <a:pt x="7019798" y="25"/>
                </a:lnTo>
                <a:lnTo>
                  <a:pt x="7019671" y="50"/>
                </a:lnTo>
                <a:lnTo>
                  <a:pt x="0" y="0"/>
                </a:lnTo>
                <a:lnTo>
                  <a:pt x="0" y="828446"/>
                </a:lnTo>
                <a:lnTo>
                  <a:pt x="7019671" y="828446"/>
                </a:lnTo>
                <a:lnTo>
                  <a:pt x="7019798" y="828446"/>
                </a:lnTo>
                <a:lnTo>
                  <a:pt x="7086854" y="820064"/>
                </a:lnTo>
                <a:lnTo>
                  <a:pt x="7149465" y="795934"/>
                </a:lnTo>
                <a:lnTo>
                  <a:pt x="7206107" y="757707"/>
                </a:lnTo>
                <a:lnTo>
                  <a:pt x="7255383" y="707161"/>
                </a:lnTo>
                <a:lnTo>
                  <a:pt x="7296023" y="645820"/>
                </a:lnTo>
                <a:lnTo>
                  <a:pt x="7326757" y="575462"/>
                </a:lnTo>
                <a:lnTo>
                  <a:pt x="7346188" y="497738"/>
                </a:lnTo>
                <a:lnTo>
                  <a:pt x="7352919" y="414172"/>
                </a:lnTo>
                <a:close/>
              </a:path>
            </a:pathLst>
          </a:custGeom>
          <a:solidFill>
            <a:srgbClr val="FFA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218" y="237279"/>
            <a:ext cx="1620686" cy="718286"/>
          </a:xfrm>
          <a:prstGeom prst="rect">
            <a:avLst/>
          </a:prstGeom>
        </p:spPr>
        <p:txBody>
          <a:bodyPr vert="horz" wrap="square" lIns="0" tIns="8140" rIns="0" bIns="0" rtlCol="0" anchor="ctr">
            <a:spAutoFit/>
          </a:bodyPr>
          <a:lstStyle/>
          <a:p>
            <a:pPr marL="8139">
              <a:lnSpc>
                <a:spcPct val="100000"/>
              </a:lnSpc>
              <a:spcBef>
                <a:spcPts val="64"/>
              </a:spcBef>
            </a:pPr>
            <a:r>
              <a:rPr sz="2307" b="1" spc="-6" dirty="0">
                <a:solidFill>
                  <a:srgbClr val="FFFFFF"/>
                </a:solidFill>
                <a:latin typeface="Times New Roman"/>
                <a:cs typeface="Times New Roman"/>
              </a:rPr>
              <a:t>WPs</a:t>
            </a:r>
            <a:r>
              <a:rPr sz="2307" b="1" spc="-1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7" b="1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2307" b="1" spc="-7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7" b="1" spc="-6" dirty="0">
                <a:solidFill>
                  <a:srgbClr val="FFFFFF"/>
                </a:solidFill>
                <a:latin typeface="Times New Roman"/>
                <a:cs typeface="Times New Roman"/>
              </a:rPr>
              <a:t>WGs</a:t>
            </a:r>
            <a:endParaRPr sz="2307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11"/>
          </p:nvPr>
        </p:nvSpPr>
        <p:spPr>
          <a:xfrm>
            <a:off x="3166" y="0"/>
            <a:ext cx="0" cy="10207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77"/>
              </a:lnSpc>
            </a:pPr>
            <a:r>
              <a:rPr spc="-3" dirty="0"/>
              <a:t>Half-yearly</a:t>
            </a:r>
            <a:r>
              <a:rPr spc="-26" dirty="0"/>
              <a:t> </a:t>
            </a:r>
            <a:r>
              <a:rPr spc="-3" dirty="0"/>
              <a:t>Review</a:t>
            </a:r>
          </a:p>
          <a:p>
            <a:pPr algn="ctr">
              <a:spcBef>
                <a:spcPts val="51"/>
              </a:spcBef>
            </a:pPr>
            <a:r>
              <a:rPr spc="-3" dirty="0"/>
              <a:t>Standardization</a:t>
            </a:r>
            <a:r>
              <a:rPr spc="-29" dirty="0"/>
              <a:t> </a:t>
            </a:r>
            <a:r>
              <a:rPr spc="-3" dirty="0"/>
              <a:t>Department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2783677" y="2834978"/>
            <a:ext cx="1815640" cy="1217346"/>
            <a:chOff x="6570598" y="4295140"/>
            <a:chExt cx="2832735" cy="1899285"/>
          </a:xfrm>
        </p:grpSpPr>
        <p:sp>
          <p:nvSpPr>
            <p:cNvPr id="32" name="object 32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2371852" y="0"/>
                  </a:moveTo>
                  <a:lnTo>
                    <a:pt x="161925" y="0"/>
                  </a:lnTo>
                  <a:lnTo>
                    <a:pt x="118886" y="5785"/>
                  </a:lnTo>
                  <a:lnTo>
                    <a:pt x="80207" y="22112"/>
                  </a:lnTo>
                  <a:lnTo>
                    <a:pt x="47434" y="47434"/>
                  </a:lnTo>
                  <a:lnTo>
                    <a:pt x="22112" y="80207"/>
                  </a:lnTo>
                  <a:lnTo>
                    <a:pt x="5785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85" y="1500617"/>
                  </a:lnTo>
                  <a:lnTo>
                    <a:pt x="22112" y="1539296"/>
                  </a:lnTo>
                  <a:lnTo>
                    <a:pt x="47434" y="1572069"/>
                  </a:lnTo>
                  <a:lnTo>
                    <a:pt x="80207" y="1597391"/>
                  </a:lnTo>
                  <a:lnTo>
                    <a:pt x="118886" y="1613718"/>
                  </a:lnTo>
                  <a:lnTo>
                    <a:pt x="161925" y="1619504"/>
                  </a:lnTo>
                  <a:lnTo>
                    <a:pt x="2371852" y="1619504"/>
                  </a:lnTo>
                  <a:lnTo>
                    <a:pt x="2414890" y="1613718"/>
                  </a:lnTo>
                  <a:lnTo>
                    <a:pt x="2453569" y="1597391"/>
                  </a:lnTo>
                  <a:lnTo>
                    <a:pt x="2486342" y="1572069"/>
                  </a:lnTo>
                  <a:lnTo>
                    <a:pt x="2511664" y="1539296"/>
                  </a:lnTo>
                  <a:lnTo>
                    <a:pt x="2527991" y="1500617"/>
                  </a:lnTo>
                  <a:lnTo>
                    <a:pt x="2533777" y="1457579"/>
                  </a:lnTo>
                  <a:lnTo>
                    <a:pt x="2533777" y="161925"/>
                  </a:lnTo>
                  <a:lnTo>
                    <a:pt x="2527991" y="118886"/>
                  </a:lnTo>
                  <a:lnTo>
                    <a:pt x="2511664" y="80207"/>
                  </a:lnTo>
                  <a:lnTo>
                    <a:pt x="2486342" y="47434"/>
                  </a:lnTo>
                  <a:lnTo>
                    <a:pt x="2453569" y="22112"/>
                  </a:lnTo>
                  <a:lnTo>
                    <a:pt x="2414890" y="5785"/>
                  </a:lnTo>
                  <a:lnTo>
                    <a:pt x="237185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3" name="object 33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0" y="161925"/>
                  </a:moveTo>
                  <a:lnTo>
                    <a:pt x="5785" y="118886"/>
                  </a:lnTo>
                  <a:lnTo>
                    <a:pt x="22112" y="80207"/>
                  </a:lnTo>
                  <a:lnTo>
                    <a:pt x="47434" y="47434"/>
                  </a:lnTo>
                  <a:lnTo>
                    <a:pt x="80207" y="22112"/>
                  </a:lnTo>
                  <a:lnTo>
                    <a:pt x="118886" y="5785"/>
                  </a:lnTo>
                  <a:lnTo>
                    <a:pt x="161925" y="0"/>
                  </a:lnTo>
                  <a:lnTo>
                    <a:pt x="2371852" y="0"/>
                  </a:lnTo>
                  <a:lnTo>
                    <a:pt x="2414890" y="5785"/>
                  </a:lnTo>
                  <a:lnTo>
                    <a:pt x="2453569" y="22112"/>
                  </a:lnTo>
                  <a:lnTo>
                    <a:pt x="2486342" y="47434"/>
                  </a:lnTo>
                  <a:lnTo>
                    <a:pt x="2511664" y="80207"/>
                  </a:lnTo>
                  <a:lnTo>
                    <a:pt x="2527991" y="118886"/>
                  </a:lnTo>
                  <a:lnTo>
                    <a:pt x="2533777" y="161925"/>
                  </a:lnTo>
                  <a:lnTo>
                    <a:pt x="2533777" y="1457579"/>
                  </a:lnTo>
                  <a:lnTo>
                    <a:pt x="2527991" y="1500617"/>
                  </a:lnTo>
                  <a:lnTo>
                    <a:pt x="2511664" y="1539296"/>
                  </a:lnTo>
                  <a:lnTo>
                    <a:pt x="2486342" y="1572069"/>
                  </a:lnTo>
                  <a:lnTo>
                    <a:pt x="2453569" y="1597391"/>
                  </a:lnTo>
                  <a:lnTo>
                    <a:pt x="2414890" y="1613718"/>
                  </a:lnTo>
                  <a:lnTo>
                    <a:pt x="2371852" y="1619504"/>
                  </a:lnTo>
                  <a:lnTo>
                    <a:pt x="161925" y="1619504"/>
                  </a:lnTo>
                  <a:lnTo>
                    <a:pt x="118886" y="1613718"/>
                  </a:lnTo>
                  <a:lnTo>
                    <a:pt x="80207" y="1597391"/>
                  </a:lnTo>
                  <a:lnTo>
                    <a:pt x="47434" y="1572069"/>
                  </a:lnTo>
                  <a:lnTo>
                    <a:pt x="22112" y="1539296"/>
                  </a:lnTo>
                  <a:lnTo>
                    <a:pt x="5785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4" name="object 34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79" y="1539423"/>
                  </a:lnTo>
                  <a:lnTo>
                    <a:pt x="47371" y="1572196"/>
                  </a:lnTo>
                  <a:lnTo>
                    <a:pt x="80113" y="1597518"/>
                  </a:lnTo>
                  <a:lnTo>
                    <a:pt x="118768" y="1613845"/>
                  </a:lnTo>
                  <a:lnTo>
                    <a:pt x="161798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5" name="object 35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798" y="1619631"/>
                  </a:lnTo>
                  <a:lnTo>
                    <a:pt x="118768" y="1613845"/>
                  </a:lnTo>
                  <a:lnTo>
                    <a:pt x="80113" y="1597518"/>
                  </a:lnTo>
                  <a:lnTo>
                    <a:pt x="47371" y="1572196"/>
                  </a:lnTo>
                  <a:lnTo>
                    <a:pt x="22079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5181336" y="2880133"/>
            <a:ext cx="1815233" cy="1217346"/>
            <a:chOff x="9675876" y="4295140"/>
            <a:chExt cx="2832100" cy="1899285"/>
          </a:xfrm>
        </p:grpSpPr>
        <p:sp>
          <p:nvSpPr>
            <p:cNvPr id="38" name="object 38"/>
            <p:cNvSpPr/>
            <p:nvPr/>
          </p:nvSpPr>
          <p:spPr>
            <a:xfrm>
              <a:off x="96822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79" y="1539296"/>
                  </a:lnTo>
                  <a:lnTo>
                    <a:pt x="47371" y="1572069"/>
                  </a:lnTo>
                  <a:lnTo>
                    <a:pt x="80113" y="1597391"/>
                  </a:lnTo>
                  <a:lnTo>
                    <a:pt x="118768" y="1613718"/>
                  </a:lnTo>
                  <a:lnTo>
                    <a:pt x="161798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9" name="object 39"/>
            <p:cNvSpPr/>
            <p:nvPr/>
          </p:nvSpPr>
          <p:spPr>
            <a:xfrm>
              <a:off x="96822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798" y="1619504"/>
                  </a:lnTo>
                  <a:lnTo>
                    <a:pt x="118768" y="1613718"/>
                  </a:lnTo>
                  <a:lnTo>
                    <a:pt x="80113" y="1597391"/>
                  </a:lnTo>
                  <a:lnTo>
                    <a:pt x="47371" y="1572069"/>
                  </a:lnTo>
                  <a:lnTo>
                    <a:pt x="22079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0" name="object 40"/>
            <p:cNvSpPr/>
            <p:nvPr/>
          </p:nvSpPr>
          <p:spPr>
            <a:xfrm>
              <a:off x="9958451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79" y="1539423"/>
                  </a:lnTo>
                  <a:lnTo>
                    <a:pt x="47371" y="1572196"/>
                  </a:lnTo>
                  <a:lnTo>
                    <a:pt x="80113" y="1597518"/>
                  </a:lnTo>
                  <a:lnTo>
                    <a:pt x="118768" y="1613845"/>
                  </a:lnTo>
                  <a:lnTo>
                    <a:pt x="161798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1" name="object 41"/>
            <p:cNvSpPr/>
            <p:nvPr/>
          </p:nvSpPr>
          <p:spPr>
            <a:xfrm>
              <a:off x="9958451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798" y="1619631"/>
                  </a:lnTo>
                  <a:lnTo>
                    <a:pt x="118768" y="1613845"/>
                  </a:lnTo>
                  <a:lnTo>
                    <a:pt x="80113" y="1597518"/>
                  </a:lnTo>
                  <a:lnTo>
                    <a:pt x="47371" y="1572196"/>
                  </a:lnTo>
                  <a:lnTo>
                    <a:pt x="22079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550652" y="3299003"/>
            <a:ext cx="1404974" cy="379606"/>
          </a:xfrm>
          <a:prstGeom prst="rect">
            <a:avLst/>
          </a:prstGeom>
        </p:spPr>
        <p:txBody>
          <a:bodyPr vert="horz" wrap="square" lIns="0" tIns="10175" rIns="0" bIns="0" rtlCol="0">
            <a:spAutoFit/>
          </a:bodyPr>
          <a:lstStyle/>
          <a:p>
            <a:pPr marL="8139">
              <a:spcBef>
                <a:spcPts val="80"/>
              </a:spcBef>
            </a:pPr>
            <a:r>
              <a:rPr lang="en-IN" sz="1200" dirty="0">
                <a:solidFill>
                  <a:schemeClr val="accent4">
                    <a:lumMod val="50000"/>
                  </a:schemeClr>
                </a:solidFill>
              </a:rPr>
              <a:t>Neurosurgical Accessories </a:t>
            </a:r>
            <a:endParaRPr sz="1282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7403877" y="2965603"/>
            <a:ext cx="1815233" cy="1217346"/>
            <a:chOff x="12781026" y="4295140"/>
            <a:chExt cx="2832100" cy="1899285"/>
          </a:xfrm>
        </p:grpSpPr>
        <p:sp>
          <p:nvSpPr>
            <p:cNvPr id="44" name="object 44"/>
            <p:cNvSpPr/>
            <p:nvPr/>
          </p:nvSpPr>
          <p:spPr>
            <a:xfrm>
              <a:off x="1278737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79" y="1539296"/>
                  </a:lnTo>
                  <a:lnTo>
                    <a:pt x="47371" y="1572069"/>
                  </a:lnTo>
                  <a:lnTo>
                    <a:pt x="80113" y="1597391"/>
                  </a:lnTo>
                  <a:lnTo>
                    <a:pt x="118768" y="1613718"/>
                  </a:lnTo>
                  <a:lnTo>
                    <a:pt x="161798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5" name="object 45"/>
            <p:cNvSpPr/>
            <p:nvPr/>
          </p:nvSpPr>
          <p:spPr>
            <a:xfrm>
              <a:off x="1278737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798" y="1619504"/>
                  </a:lnTo>
                  <a:lnTo>
                    <a:pt x="118768" y="1613718"/>
                  </a:lnTo>
                  <a:lnTo>
                    <a:pt x="80113" y="1597391"/>
                  </a:lnTo>
                  <a:lnTo>
                    <a:pt x="47371" y="1572069"/>
                  </a:lnTo>
                  <a:lnTo>
                    <a:pt x="22079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6" name="object 46"/>
            <p:cNvSpPr/>
            <p:nvPr/>
          </p:nvSpPr>
          <p:spPr>
            <a:xfrm>
              <a:off x="13073126" y="4568190"/>
              <a:ext cx="2533650" cy="1619885"/>
            </a:xfrm>
            <a:custGeom>
              <a:avLst/>
              <a:gdLst/>
              <a:ahLst/>
              <a:cxnLst/>
              <a:rect l="l" t="t" r="r" b="b"/>
              <a:pathLst>
                <a:path w="2533650" h="1619885">
                  <a:moveTo>
                    <a:pt x="2371725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83" y="1539423"/>
                  </a:lnTo>
                  <a:lnTo>
                    <a:pt x="47386" y="1572196"/>
                  </a:lnTo>
                  <a:lnTo>
                    <a:pt x="80151" y="1597518"/>
                  </a:lnTo>
                  <a:lnTo>
                    <a:pt x="118842" y="1613845"/>
                  </a:lnTo>
                  <a:lnTo>
                    <a:pt x="161925" y="1619631"/>
                  </a:lnTo>
                  <a:lnTo>
                    <a:pt x="2371725" y="1619631"/>
                  </a:lnTo>
                  <a:lnTo>
                    <a:pt x="2414763" y="1613845"/>
                  </a:lnTo>
                  <a:lnTo>
                    <a:pt x="2453442" y="1597518"/>
                  </a:lnTo>
                  <a:lnTo>
                    <a:pt x="2486215" y="1572196"/>
                  </a:lnTo>
                  <a:lnTo>
                    <a:pt x="2511537" y="1539423"/>
                  </a:lnTo>
                  <a:lnTo>
                    <a:pt x="2527864" y="1500744"/>
                  </a:lnTo>
                  <a:lnTo>
                    <a:pt x="2533650" y="1457706"/>
                  </a:lnTo>
                  <a:lnTo>
                    <a:pt x="2533650" y="161925"/>
                  </a:lnTo>
                  <a:lnTo>
                    <a:pt x="2527864" y="118886"/>
                  </a:lnTo>
                  <a:lnTo>
                    <a:pt x="2511537" y="80207"/>
                  </a:lnTo>
                  <a:lnTo>
                    <a:pt x="2486215" y="47434"/>
                  </a:lnTo>
                  <a:lnTo>
                    <a:pt x="2453442" y="22112"/>
                  </a:lnTo>
                  <a:lnTo>
                    <a:pt x="2414763" y="5785"/>
                  </a:lnTo>
                  <a:lnTo>
                    <a:pt x="237172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7" name="object 47"/>
            <p:cNvSpPr/>
            <p:nvPr/>
          </p:nvSpPr>
          <p:spPr>
            <a:xfrm>
              <a:off x="13073126" y="4568190"/>
              <a:ext cx="2533650" cy="1619885"/>
            </a:xfrm>
            <a:custGeom>
              <a:avLst/>
              <a:gdLst/>
              <a:ahLst/>
              <a:cxnLst/>
              <a:rect l="l" t="t" r="r" b="b"/>
              <a:pathLst>
                <a:path w="2533650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71725" y="0"/>
                  </a:lnTo>
                  <a:lnTo>
                    <a:pt x="2414763" y="5785"/>
                  </a:lnTo>
                  <a:lnTo>
                    <a:pt x="2453442" y="22112"/>
                  </a:lnTo>
                  <a:lnTo>
                    <a:pt x="2486215" y="47434"/>
                  </a:lnTo>
                  <a:lnTo>
                    <a:pt x="2511537" y="80207"/>
                  </a:lnTo>
                  <a:lnTo>
                    <a:pt x="2527864" y="118886"/>
                  </a:lnTo>
                  <a:lnTo>
                    <a:pt x="2533650" y="161925"/>
                  </a:lnTo>
                  <a:lnTo>
                    <a:pt x="2533650" y="1457706"/>
                  </a:lnTo>
                  <a:lnTo>
                    <a:pt x="2527864" y="1500744"/>
                  </a:lnTo>
                  <a:lnTo>
                    <a:pt x="2511537" y="1539423"/>
                  </a:lnTo>
                  <a:lnTo>
                    <a:pt x="2486215" y="1572196"/>
                  </a:lnTo>
                  <a:lnTo>
                    <a:pt x="2453442" y="1597518"/>
                  </a:lnTo>
                  <a:lnTo>
                    <a:pt x="2414763" y="1613845"/>
                  </a:lnTo>
                  <a:lnTo>
                    <a:pt x="2371725" y="1619631"/>
                  </a:lnTo>
                  <a:lnTo>
                    <a:pt x="161925" y="1619631"/>
                  </a:lnTo>
                  <a:lnTo>
                    <a:pt x="118842" y="1613845"/>
                  </a:lnTo>
                  <a:lnTo>
                    <a:pt x="80151" y="1597518"/>
                  </a:lnTo>
                  <a:lnTo>
                    <a:pt x="47386" y="1572196"/>
                  </a:lnTo>
                  <a:lnTo>
                    <a:pt x="22083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769728" y="3250065"/>
            <a:ext cx="1349305" cy="4104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40700" rIns="0" bIns="0" rtlCol="0">
            <a:spAutoFit/>
          </a:bodyPr>
          <a:lstStyle/>
          <a:p>
            <a:r>
              <a:rPr lang="en-US" sz="1154" b="1" dirty="0"/>
              <a:t> </a:t>
            </a:r>
            <a:r>
              <a:rPr lang="en-IN" sz="1200" dirty="0">
                <a:solidFill>
                  <a:schemeClr val="accent5">
                    <a:lumMod val="50000"/>
                  </a:schemeClr>
                </a:solidFill>
              </a:rPr>
              <a:t>Neurosurgical Devices </a:t>
            </a:r>
            <a:endParaRPr lang="en-US" sz="1154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9513488" y="3020579"/>
            <a:ext cx="1821338" cy="1217346"/>
            <a:chOff x="15886176" y="4295140"/>
            <a:chExt cx="2841625" cy="1899285"/>
          </a:xfrm>
        </p:grpSpPr>
        <p:sp>
          <p:nvSpPr>
            <p:cNvPr id="50" name="object 50"/>
            <p:cNvSpPr/>
            <p:nvPr/>
          </p:nvSpPr>
          <p:spPr>
            <a:xfrm>
              <a:off x="158925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83" y="1539296"/>
                  </a:lnTo>
                  <a:lnTo>
                    <a:pt x="47386" y="1572069"/>
                  </a:lnTo>
                  <a:lnTo>
                    <a:pt x="80151" y="1597391"/>
                  </a:lnTo>
                  <a:lnTo>
                    <a:pt x="118842" y="1613718"/>
                  </a:lnTo>
                  <a:lnTo>
                    <a:pt x="161925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1" name="object 51"/>
            <p:cNvSpPr/>
            <p:nvPr/>
          </p:nvSpPr>
          <p:spPr>
            <a:xfrm>
              <a:off x="158925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925" y="1619504"/>
                  </a:lnTo>
                  <a:lnTo>
                    <a:pt x="118842" y="1613718"/>
                  </a:lnTo>
                  <a:lnTo>
                    <a:pt x="80151" y="1597391"/>
                  </a:lnTo>
                  <a:lnTo>
                    <a:pt x="47386" y="1572069"/>
                  </a:lnTo>
                  <a:lnTo>
                    <a:pt x="22083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2" name="object 52"/>
            <p:cNvSpPr/>
            <p:nvPr/>
          </p:nvSpPr>
          <p:spPr>
            <a:xfrm>
              <a:off x="16178276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83" y="1539423"/>
                  </a:lnTo>
                  <a:lnTo>
                    <a:pt x="47386" y="1572196"/>
                  </a:lnTo>
                  <a:lnTo>
                    <a:pt x="80151" y="1597518"/>
                  </a:lnTo>
                  <a:lnTo>
                    <a:pt x="118842" y="1613845"/>
                  </a:lnTo>
                  <a:lnTo>
                    <a:pt x="161925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3" name="object 53"/>
            <p:cNvSpPr/>
            <p:nvPr/>
          </p:nvSpPr>
          <p:spPr>
            <a:xfrm>
              <a:off x="16178276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925" y="1619631"/>
                  </a:lnTo>
                  <a:lnTo>
                    <a:pt x="118842" y="1613845"/>
                  </a:lnTo>
                  <a:lnTo>
                    <a:pt x="80151" y="1597518"/>
                  </a:lnTo>
                  <a:lnTo>
                    <a:pt x="47386" y="1572196"/>
                  </a:lnTo>
                  <a:lnTo>
                    <a:pt x="22083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9863682" y="3422372"/>
            <a:ext cx="1237297" cy="379606"/>
          </a:xfrm>
          <a:prstGeom prst="rect">
            <a:avLst/>
          </a:prstGeom>
        </p:spPr>
        <p:txBody>
          <a:bodyPr vert="horz" wrap="square" lIns="0" tIns="10175" rIns="0" bIns="0" rtlCol="0">
            <a:spAutoFit/>
          </a:bodyPr>
          <a:lstStyle/>
          <a:p>
            <a:r>
              <a:rPr lang="en-IN" sz="1200" dirty="0">
                <a:solidFill>
                  <a:schemeClr val="accent5">
                    <a:lumMod val="50000"/>
                  </a:schemeClr>
                </a:solidFill>
              </a:rPr>
              <a:t>Neurosurgical monitoring Devices </a:t>
            </a:r>
            <a:endParaRPr lang="en-IN" sz="1154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425566" y="2589196"/>
            <a:ext cx="9384755" cy="1992429"/>
          </a:xfrm>
          <a:custGeom>
            <a:avLst/>
            <a:gdLst/>
            <a:ahLst/>
            <a:cxnLst/>
            <a:rect l="l" t="t" r="r" b="b"/>
            <a:pathLst>
              <a:path w="12382500" h="2877184">
                <a:moveTo>
                  <a:pt x="479425" y="2877185"/>
                </a:moveTo>
                <a:lnTo>
                  <a:pt x="430403" y="2874708"/>
                </a:lnTo>
                <a:lnTo>
                  <a:pt x="382799" y="2867439"/>
                </a:lnTo>
                <a:lnTo>
                  <a:pt x="336852" y="2855620"/>
                </a:lnTo>
                <a:lnTo>
                  <a:pt x="292804" y="2839491"/>
                </a:lnTo>
                <a:lnTo>
                  <a:pt x="250895" y="2819294"/>
                </a:lnTo>
                <a:lnTo>
                  <a:pt x="211366" y="2795270"/>
                </a:lnTo>
                <a:lnTo>
                  <a:pt x="174459" y="2767661"/>
                </a:lnTo>
                <a:lnTo>
                  <a:pt x="140414" y="2736707"/>
                </a:lnTo>
                <a:lnTo>
                  <a:pt x="109472" y="2702650"/>
                </a:lnTo>
                <a:lnTo>
                  <a:pt x="81874" y="2665731"/>
                </a:lnTo>
                <a:lnTo>
                  <a:pt x="57860" y="2626191"/>
                </a:lnTo>
                <a:lnTo>
                  <a:pt x="37673" y="2584273"/>
                </a:lnTo>
                <a:lnTo>
                  <a:pt x="21552" y="2540216"/>
                </a:lnTo>
                <a:lnTo>
                  <a:pt x="9739" y="2494263"/>
                </a:lnTo>
                <a:lnTo>
                  <a:pt x="2475" y="2446655"/>
                </a:lnTo>
                <a:lnTo>
                  <a:pt x="0" y="2397633"/>
                </a:lnTo>
                <a:lnTo>
                  <a:pt x="0" y="479552"/>
                </a:lnTo>
                <a:lnTo>
                  <a:pt x="2475" y="430529"/>
                </a:lnTo>
                <a:lnTo>
                  <a:pt x="9739" y="382921"/>
                </a:lnTo>
                <a:lnTo>
                  <a:pt x="21552" y="336968"/>
                </a:lnTo>
                <a:lnTo>
                  <a:pt x="37673" y="292911"/>
                </a:lnTo>
                <a:lnTo>
                  <a:pt x="57860" y="250993"/>
                </a:lnTo>
                <a:lnTo>
                  <a:pt x="81874" y="211453"/>
                </a:lnTo>
                <a:lnTo>
                  <a:pt x="109472" y="174534"/>
                </a:lnTo>
                <a:lnTo>
                  <a:pt x="140414" y="140477"/>
                </a:lnTo>
                <a:lnTo>
                  <a:pt x="174459" y="109523"/>
                </a:lnTo>
                <a:lnTo>
                  <a:pt x="211366" y="81914"/>
                </a:lnTo>
                <a:lnTo>
                  <a:pt x="250895" y="57890"/>
                </a:lnTo>
                <a:lnTo>
                  <a:pt x="292804" y="37693"/>
                </a:lnTo>
                <a:lnTo>
                  <a:pt x="336852" y="21564"/>
                </a:lnTo>
                <a:lnTo>
                  <a:pt x="382799" y="9745"/>
                </a:lnTo>
                <a:lnTo>
                  <a:pt x="430403" y="2476"/>
                </a:lnTo>
                <a:lnTo>
                  <a:pt x="479425" y="0"/>
                </a:lnTo>
              </a:path>
              <a:path w="12382500" h="2877184">
                <a:moveTo>
                  <a:pt x="11903075" y="0"/>
                </a:moveTo>
                <a:lnTo>
                  <a:pt x="11952096" y="2476"/>
                </a:lnTo>
                <a:lnTo>
                  <a:pt x="11999700" y="9745"/>
                </a:lnTo>
                <a:lnTo>
                  <a:pt x="12045647" y="21564"/>
                </a:lnTo>
                <a:lnTo>
                  <a:pt x="12089695" y="37693"/>
                </a:lnTo>
                <a:lnTo>
                  <a:pt x="12131604" y="57890"/>
                </a:lnTo>
                <a:lnTo>
                  <a:pt x="12171133" y="81914"/>
                </a:lnTo>
                <a:lnTo>
                  <a:pt x="12208040" y="109523"/>
                </a:lnTo>
                <a:lnTo>
                  <a:pt x="12242085" y="140477"/>
                </a:lnTo>
                <a:lnTo>
                  <a:pt x="12273027" y="174534"/>
                </a:lnTo>
                <a:lnTo>
                  <a:pt x="12300625" y="211453"/>
                </a:lnTo>
                <a:lnTo>
                  <a:pt x="12324639" y="250993"/>
                </a:lnTo>
                <a:lnTo>
                  <a:pt x="12344826" y="292911"/>
                </a:lnTo>
                <a:lnTo>
                  <a:pt x="12360947" y="336968"/>
                </a:lnTo>
                <a:lnTo>
                  <a:pt x="12372760" y="382921"/>
                </a:lnTo>
                <a:lnTo>
                  <a:pt x="12380024" y="430529"/>
                </a:lnTo>
                <a:lnTo>
                  <a:pt x="12382500" y="479552"/>
                </a:lnTo>
                <a:lnTo>
                  <a:pt x="12382500" y="2397633"/>
                </a:lnTo>
                <a:lnTo>
                  <a:pt x="12380024" y="2446655"/>
                </a:lnTo>
                <a:lnTo>
                  <a:pt x="12372760" y="2494263"/>
                </a:lnTo>
                <a:lnTo>
                  <a:pt x="12360947" y="2540216"/>
                </a:lnTo>
                <a:lnTo>
                  <a:pt x="12344826" y="2584273"/>
                </a:lnTo>
                <a:lnTo>
                  <a:pt x="12324639" y="2626191"/>
                </a:lnTo>
                <a:lnTo>
                  <a:pt x="12300625" y="2665731"/>
                </a:lnTo>
                <a:lnTo>
                  <a:pt x="12273027" y="2702650"/>
                </a:lnTo>
                <a:lnTo>
                  <a:pt x="12242085" y="2736707"/>
                </a:lnTo>
                <a:lnTo>
                  <a:pt x="12208040" y="2767661"/>
                </a:lnTo>
                <a:lnTo>
                  <a:pt x="12171133" y="2795270"/>
                </a:lnTo>
                <a:lnTo>
                  <a:pt x="12131604" y="2819294"/>
                </a:lnTo>
                <a:lnTo>
                  <a:pt x="12089695" y="2839491"/>
                </a:lnTo>
                <a:lnTo>
                  <a:pt x="12045647" y="2855620"/>
                </a:lnTo>
                <a:lnTo>
                  <a:pt x="11999700" y="2867439"/>
                </a:lnTo>
                <a:lnTo>
                  <a:pt x="11952096" y="2874708"/>
                </a:lnTo>
                <a:lnTo>
                  <a:pt x="11903075" y="2877185"/>
                </a:lnTo>
              </a:path>
            </a:pathLst>
          </a:custGeom>
          <a:ln w="5716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58" name="object 58"/>
          <p:cNvSpPr txBox="1"/>
          <p:nvPr/>
        </p:nvSpPr>
        <p:spPr>
          <a:xfrm>
            <a:off x="4093546" y="1274530"/>
            <a:ext cx="6176610" cy="1624688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82" dirty="0">
              <a:latin typeface="Times New Roman"/>
              <a:cs typeface="Times New Roman"/>
            </a:endParaRPr>
          </a:p>
          <a:p>
            <a:pPr>
              <a:spcBef>
                <a:spcPts val="6"/>
              </a:spcBef>
            </a:pPr>
            <a:endParaRPr sz="1218" dirty="0">
              <a:latin typeface="Times New Roman"/>
              <a:cs typeface="Times New Roman"/>
            </a:endParaRPr>
          </a:p>
          <a:p>
            <a:pPr marL="8139" algn="ctr">
              <a:spcBef>
                <a:spcPts val="3"/>
              </a:spcBef>
            </a:pPr>
            <a:r>
              <a:rPr sz="1602" spc="3" dirty="0">
                <a:latin typeface="Times New Roman"/>
                <a:cs typeface="Times New Roman"/>
              </a:rPr>
              <a:t>MHD</a:t>
            </a:r>
            <a:r>
              <a:rPr sz="1602" spc="-29" dirty="0">
                <a:latin typeface="Times New Roman"/>
                <a:cs typeface="Times New Roman"/>
              </a:rPr>
              <a:t> </a:t>
            </a:r>
            <a:r>
              <a:rPr sz="1602" spc="-6" dirty="0">
                <a:latin typeface="Times New Roman"/>
                <a:cs typeface="Times New Roman"/>
              </a:rPr>
              <a:t>0</a:t>
            </a:r>
            <a:r>
              <a:rPr lang="en-IN" sz="1602" spc="-6" dirty="0">
                <a:latin typeface="Times New Roman"/>
                <a:cs typeface="Times New Roman"/>
              </a:rPr>
              <a:t>7</a:t>
            </a:r>
            <a:r>
              <a:rPr sz="1602" spc="-26" dirty="0">
                <a:latin typeface="Times New Roman"/>
                <a:cs typeface="Times New Roman"/>
              </a:rPr>
              <a:t> </a:t>
            </a:r>
            <a:r>
              <a:rPr sz="1602" spc="-3" dirty="0">
                <a:latin typeface="Times New Roman"/>
                <a:cs typeface="Times New Roman"/>
              </a:rPr>
              <a:t>TC</a:t>
            </a:r>
            <a:endParaRPr lang="en-IN" sz="1602" spc="-3" dirty="0">
              <a:latin typeface="Times New Roman"/>
              <a:cs typeface="Times New Roman"/>
            </a:endParaRPr>
          </a:p>
          <a:p>
            <a:pPr defTabSz="914400">
              <a:defRPr/>
            </a:pPr>
            <a:r>
              <a:rPr lang="en-US" sz="1600" b="1" dirty="0"/>
              <a:t>Neurosurgery Instruments Implants and Accessories Sectional Committee</a:t>
            </a:r>
          </a:p>
          <a:p>
            <a:pPr marL="8139" algn="ctr">
              <a:spcBef>
                <a:spcPts val="3"/>
              </a:spcBef>
            </a:pPr>
            <a:r>
              <a:rPr lang="en-US" sz="1600" b="1" dirty="0">
                <a:solidFill>
                  <a:schemeClr val="lt1"/>
                </a:solidFill>
              </a:rPr>
              <a:t>Working Panel </a:t>
            </a:r>
          </a:p>
          <a:p>
            <a:pPr marL="8139" algn="ctr">
              <a:spcBef>
                <a:spcPts val="3"/>
              </a:spcBef>
            </a:pPr>
            <a:endParaRPr lang="en-US" sz="1600" b="1" dirty="0">
              <a:solidFill>
                <a:schemeClr val="lt1"/>
              </a:solidFill>
            </a:endParaRPr>
          </a:p>
          <a:p>
            <a:pPr marL="8139" algn="ctr">
              <a:spcBef>
                <a:spcPts val="3"/>
              </a:spcBef>
            </a:pPr>
            <a:endParaRPr sz="1602" dirty="0">
              <a:latin typeface="Times New Roman"/>
              <a:cs typeface="Times New Roman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84965" y="3166049"/>
            <a:ext cx="1507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accent5">
                    <a:lumMod val="50000"/>
                  </a:schemeClr>
                </a:solidFill>
              </a:rPr>
              <a:t>Neurosurgical Implant </a:t>
            </a:r>
            <a:endParaRPr lang="fr-FR" sz="1154" dirty="0">
              <a:solidFill>
                <a:schemeClr val="accent5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36" name="object 77"/>
          <p:cNvSpPr/>
          <p:nvPr/>
        </p:nvSpPr>
        <p:spPr>
          <a:xfrm>
            <a:off x="2223364" y="1040986"/>
            <a:ext cx="78714" cy="5146852"/>
          </a:xfrm>
          <a:custGeom>
            <a:avLst/>
            <a:gdLst/>
            <a:ahLst/>
            <a:cxnLst/>
            <a:rect l="l" t="t" r="r" b="b"/>
            <a:pathLst>
              <a:path h="7266940">
                <a:moveTo>
                  <a:pt x="0" y="0"/>
                </a:moveTo>
                <a:lnTo>
                  <a:pt x="0" y="7266559"/>
                </a:lnTo>
              </a:path>
            </a:pathLst>
          </a:custGeom>
          <a:ln w="38111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192217" y="2233061"/>
            <a:ext cx="184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Working Group </a:t>
            </a:r>
          </a:p>
        </p:txBody>
      </p:sp>
      <p:grpSp>
        <p:nvGrpSpPr>
          <p:cNvPr id="69" name="object 31"/>
          <p:cNvGrpSpPr/>
          <p:nvPr/>
        </p:nvGrpSpPr>
        <p:grpSpPr>
          <a:xfrm>
            <a:off x="267551" y="2920448"/>
            <a:ext cx="1815640" cy="1217346"/>
            <a:chOff x="6570598" y="4295140"/>
            <a:chExt cx="2832735" cy="1899285"/>
          </a:xfrm>
        </p:grpSpPr>
        <p:sp>
          <p:nvSpPr>
            <p:cNvPr id="70" name="object 32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2371852" y="0"/>
                  </a:moveTo>
                  <a:lnTo>
                    <a:pt x="161925" y="0"/>
                  </a:lnTo>
                  <a:lnTo>
                    <a:pt x="118886" y="5785"/>
                  </a:lnTo>
                  <a:lnTo>
                    <a:pt x="80207" y="22112"/>
                  </a:lnTo>
                  <a:lnTo>
                    <a:pt x="47434" y="47434"/>
                  </a:lnTo>
                  <a:lnTo>
                    <a:pt x="22112" y="80207"/>
                  </a:lnTo>
                  <a:lnTo>
                    <a:pt x="5785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85" y="1500617"/>
                  </a:lnTo>
                  <a:lnTo>
                    <a:pt x="22112" y="1539296"/>
                  </a:lnTo>
                  <a:lnTo>
                    <a:pt x="47434" y="1572069"/>
                  </a:lnTo>
                  <a:lnTo>
                    <a:pt x="80207" y="1597391"/>
                  </a:lnTo>
                  <a:lnTo>
                    <a:pt x="118886" y="1613718"/>
                  </a:lnTo>
                  <a:lnTo>
                    <a:pt x="161925" y="1619504"/>
                  </a:lnTo>
                  <a:lnTo>
                    <a:pt x="2371852" y="1619504"/>
                  </a:lnTo>
                  <a:lnTo>
                    <a:pt x="2414890" y="1613718"/>
                  </a:lnTo>
                  <a:lnTo>
                    <a:pt x="2453569" y="1597391"/>
                  </a:lnTo>
                  <a:lnTo>
                    <a:pt x="2486342" y="1572069"/>
                  </a:lnTo>
                  <a:lnTo>
                    <a:pt x="2511664" y="1539296"/>
                  </a:lnTo>
                  <a:lnTo>
                    <a:pt x="2527991" y="1500617"/>
                  </a:lnTo>
                  <a:lnTo>
                    <a:pt x="2533777" y="1457579"/>
                  </a:lnTo>
                  <a:lnTo>
                    <a:pt x="2533777" y="161925"/>
                  </a:lnTo>
                  <a:lnTo>
                    <a:pt x="2527991" y="118886"/>
                  </a:lnTo>
                  <a:lnTo>
                    <a:pt x="2511664" y="80207"/>
                  </a:lnTo>
                  <a:lnTo>
                    <a:pt x="2486342" y="47434"/>
                  </a:lnTo>
                  <a:lnTo>
                    <a:pt x="2453569" y="22112"/>
                  </a:lnTo>
                  <a:lnTo>
                    <a:pt x="2414890" y="5785"/>
                  </a:lnTo>
                  <a:lnTo>
                    <a:pt x="237185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71" name="object 33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0" y="161925"/>
                  </a:moveTo>
                  <a:lnTo>
                    <a:pt x="5785" y="118886"/>
                  </a:lnTo>
                  <a:lnTo>
                    <a:pt x="22112" y="80207"/>
                  </a:lnTo>
                  <a:lnTo>
                    <a:pt x="47434" y="47434"/>
                  </a:lnTo>
                  <a:lnTo>
                    <a:pt x="80207" y="22112"/>
                  </a:lnTo>
                  <a:lnTo>
                    <a:pt x="118886" y="5785"/>
                  </a:lnTo>
                  <a:lnTo>
                    <a:pt x="161925" y="0"/>
                  </a:lnTo>
                  <a:lnTo>
                    <a:pt x="2371852" y="0"/>
                  </a:lnTo>
                  <a:lnTo>
                    <a:pt x="2414890" y="5785"/>
                  </a:lnTo>
                  <a:lnTo>
                    <a:pt x="2453569" y="22112"/>
                  </a:lnTo>
                  <a:lnTo>
                    <a:pt x="2486342" y="47434"/>
                  </a:lnTo>
                  <a:lnTo>
                    <a:pt x="2511664" y="80207"/>
                  </a:lnTo>
                  <a:lnTo>
                    <a:pt x="2527991" y="118886"/>
                  </a:lnTo>
                  <a:lnTo>
                    <a:pt x="2533777" y="161925"/>
                  </a:lnTo>
                  <a:lnTo>
                    <a:pt x="2533777" y="1457579"/>
                  </a:lnTo>
                  <a:lnTo>
                    <a:pt x="2527991" y="1500617"/>
                  </a:lnTo>
                  <a:lnTo>
                    <a:pt x="2511664" y="1539296"/>
                  </a:lnTo>
                  <a:lnTo>
                    <a:pt x="2486342" y="1572069"/>
                  </a:lnTo>
                  <a:lnTo>
                    <a:pt x="2453569" y="1597391"/>
                  </a:lnTo>
                  <a:lnTo>
                    <a:pt x="2414890" y="1613718"/>
                  </a:lnTo>
                  <a:lnTo>
                    <a:pt x="2371852" y="1619504"/>
                  </a:lnTo>
                  <a:lnTo>
                    <a:pt x="161925" y="1619504"/>
                  </a:lnTo>
                  <a:lnTo>
                    <a:pt x="118886" y="1613718"/>
                  </a:lnTo>
                  <a:lnTo>
                    <a:pt x="80207" y="1597391"/>
                  </a:lnTo>
                  <a:lnTo>
                    <a:pt x="47434" y="1572069"/>
                  </a:lnTo>
                  <a:lnTo>
                    <a:pt x="22112" y="1539296"/>
                  </a:lnTo>
                  <a:lnTo>
                    <a:pt x="5785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72" name="object 34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79" y="1539423"/>
                  </a:lnTo>
                  <a:lnTo>
                    <a:pt x="47371" y="1572196"/>
                  </a:lnTo>
                  <a:lnTo>
                    <a:pt x="80113" y="1597518"/>
                  </a:lnTo>
                  <a:lnTo>
                    <a:pt x="118768" y="1613845"/>
                  </a:lnTo>
                  <a:lnTo>
                    <a:pt x="161798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73" name="object 35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798" y="1619631"/>
                  </a:lnTo>
                  <a:lnTo>
                    <a:pt x="118768" y="1613845"/>
                  </a:lnTo>
                  <a:lnTo>
                    <a:pt x="80113" y="1597518"/>
                  </a:lnTo>
                  <a:lnTo>
                    <a:pt x="47371" y="1572196"/>
                  </a:lnTo>
                  <a:lnTo>
                    <a:pt x="22079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82730" y="3455279"/>
            <a:ext cx="15273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err="1">
                <a:solidFill>
                  <a:schemeClr val="accent5">
                    <a:lumMod val="50000"/>
                  </a:schemeClr>
                </a:solidFill>
              </a:rPr>
              <a:t>Neuronavigation</a:t>
            </a:r>
            <a:r>
              <a:rPr lang="en-IN" sz="1200" dirty="0">
                <a:solidFill>
                  <a:schemeClr val="accent5">
                    <a:lumMod val="50000"/>
                  </a:schemeClr>
                </a:solidFill>
              </a:rPr>
              <a:t> system </a:t>
            </a:r>
            <a:r>
              <a:rPr lang="en-IN" sz="1200" dirty="0"/>
              <a:t> </a:t>
            </a:r>
            <a:r>
              <a:rPr lang="en-IN" dirty="0"/>
              <a:t>wo</a:t>
            </a:r>
          </a:p>
        </p:txBody>
      </p:sp>
    </p:spTree>
    <p:extLst>
      <p:ext uri="{BB962C8B-B14F-4D97-AF65-F5344CB8AC3E}">
        <p14:creationId xmlns:p14="http://schemas.microsoft.com/office/powerpoint/2010/main" val="152805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370EA-A70B-6779-9B07-09290EF05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26D90-C59C-2E8E-9108-9642332B0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975" y="-3"/>
            <a:ext cx="10420350" cy="1297115"/>
          </a:xfrm>
        </p:spPr>
        <p:txBody>
          <a:bodyPr anchor="t">
            <a:normAutofit fontScale="90000"/>
          </a:bodyPr>
          <a:lstStyle/>
          <a:p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700" b="1" dirty="0"/>
              <a:t>ISO/IEC Projects - Identified in H &amp; M category, experts designated, strategies adopted to identify experts.</a:t>
            </a:r>
            <a:br>
              <a:rPr lang="en-US" sz="2200" b="1" dirty="0">
                <a:solidFill>
                  <a:schemeClr val="tx2"/>
                </a:solidFill>
              </a:rPr>
            </a:b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2200" i="1" dirty="0">
                <a:solidFill>
                  <a:schemeClr val="tx2"/>
                </a:solidFill>
                <a:latin typeface="American Typewriter" panose="02090604020004020304" pitchFamily="18" charset="77"/>
              </a:rPr>
              <a:t>ISO/TC 172/SC  7 </a:t>
            </a:r>
            <a:r>
              <a:rPr lang="en-IN" sz="2400" b="0" dirty="0">
                <a:effectLst/>
              </a:rPr>
              <a:t>Ophthalmic optics and instruments</a:t>
            </a:r>
            <a:br>
              <a:rPr lang="en-IN" sz="2400" b="0" dirty="0">
                <a:effectLst/>
              </a:rPr>
            </a:br>
            <a:br>
              <a:rPr lang="en-IN" sz="2400" dirty="0">
                <a:effectLst/>
              </a:rPr>
            </a:br>
            <a:endParaRPr lang="en-US" sz="2200" i="1" dirty="0">
              <a:solidFill>
                <a:schemeClr val="tx2"/>
              </a:solidFill>
              <a:latin typeface="American Typewriter" panose="02090604020004020304" pitchFamily="18" charset="77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03F33A9-6827-C901-A32E-CA6323D42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319038"/>
              </p:ext>
            </p:extLst>
          </p:nvPr>
        </p:nvGraphicFramePr>
        <p:xfrm>
          <a:off x="1024247" y="1753543"/>
          <a:ext cx="10420350" cy="2876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586">
                  <a:extLst>
                    <a:ext uri="{9D8B030D-6E8A-4147-A177-3AD203B41FA5}">
                      <a16:colId xmlns:a16="http://schemas.microsoft.com/office/drawing/2014/main" val="748541461"/>
                    </a:ext>
                  </a:extLst>
                </a:gridCol>
                <a:gridCol w="2672956">
                  <a:extLst>
                    <a:ext uri="{9D8B030D-6E8A-4147-A177-3AD203B41FA5}">
                      <a16:colId xmlns:a16="http://schemas.microsoft.com/office/drawing/2014/main" val="3916548469"/>
                    </a:ext>
                  </a:extLst>
                </a:gridCol>
                <a:gridCol w="2396605">
                  <a:extLst>
                    <a:ext uri="{9D8B030D-6E8A-4147-A177-3AD203B41FA5}">
                      <a16:colId xmlns:a16="http://schemas.microsoft.com/office/drawing/2014/main" val="3940791569"/>
                    </a:ext>
                  </a:extLst>
                </a:gridCol>
                <a:gridCol w="3621203">
                  <a:extLst>
                    <a:ext uri="{9D8B030D-6E8A-4147-A177-3AD203B41FA5}">
                      <a16:colId xmlns:a16="http://schemas.microsoft.com/office/drawing/2014/main" val="394703894"/>
                    </a:ext>
                  </a:extLst>
                </a:gridCol>
              </a:tblGrid>
              <a:tr h="467682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Ballot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 Ballots identified as High 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Experts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858220"/>
                  </a:ext>
                </a:extLst>
              </a:tr>
              <a:tr h="267247">
                <a:tc rowSpan="4"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ISO/DIS 11979-1 (Ed 5)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IN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Prof.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Jolly </a:t>
                      </a:r>
                      <a:r>
                        <a:rPr lang="en-IN" sz="16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Rohtagi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university of medical </a:t>
                      </a:r>
                      <a:r>
                        <a:rPr lang="en-IN" sz="16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collge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Rathingar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 V Prasad eye institute </a:t>
                      </a:r>
                    </a:p>
                    <a:p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Ms. </a:t>
                      </a:r>
                      <a:r>
                        <a:rPr lang="en-IN" sz="16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Premnandini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L V Prasad eye institute </a:t>
                      </a:r>
                      <a:endParaRPr lang="en-IN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/>
                        <a:t>National Working groups aligning with ISO working groups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/>
                        <a:t>Webinar/Seminar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600" dirty="0" err="1"/>
                        <a:t>MoU</a:t>
                      </a:r>
                      <a:r>
                        <a:rPr lang="en-IN" sz="1600" dirty="0"/>
                        <a:t> institutes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107958"/>
                  </a:ext>
                </a:extLst>
              </a:tr>
              <a:tr h="267247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SR 9801:2009 (Ed 2)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240524"/>
                  </a:ext>
                </a:extLst>
              </a:tr>
              <a:tr h="2672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SR 7998:2005(Ed 2)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978658"/>
                  </a:ext>
                </a:extLst>
              </a:tr>
              <a:tr h="1230289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13666:2019</a:t>
                      </a:r>
                      <a:r>
                        <a:rPr lang="it-IT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(Ed 3)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90364"/>
                  </a:ext>
                </a:extLst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922153487"/>
              </p:ext>
            </p:extLst>
          </p:nvPr>
        </p:nvGraphicFramePr>
        <p:xfrm>
          <a:off x="7084194" y="4900760"/>
          <a:ext cx="5164956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893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324" y="365125"/>
            <a:ext cx="609279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SC/WP meetings planned and held outside HQ</a:t>
            </a:r>
            <a:endParaRPr lang="en-IN" dirty="0"/>
          </a:p>
        </p:txBody>
      </p:sp>
      <p:pic>
        <p:nvPicPr>
          <p:cNvPr id="4" name="Graphic 6" descr="Meeting">
            <a:extLst>
              <a:ext uri="{FF2B5EF4-FFF2-40B4-BE49-F238E27FC236}">
                <a16:creationId xmlns:a16="http://schemas.microsoft.com/office/drawing/2014/main" id="{434B343D-3649-FF8B-0D94-A43491F80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669" y="2194561"/>
            <a:ext cx="3680452" cy="368045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9D175-0AD0-9E56-7FAB-9893EE441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789862"/>
              </p:ext>
            </p:extLst>
          </p:nvPr>
        </p:nvGraphicFramePr>
        <p:xfrm>
          <a:off x="4261087" y="1906222"/>
          <a:ext cx="7083586" cy="435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206">
                  <a:extLst>
                    <a:ext uri="{9D8B030D-6E8A-4147-A177-3AD203B41FA5}">
                      <a16:colId xmlns:a16="http://schemas.microsoft.com/office/drawing/2014/main" val="189124876"/>
                    </a:ext>
                  </a:extLst>
                </a:gridCol>
                <a:gridCol w="2180858">
                  <a:extLst>
                    <a:ext uri="{9D8B030D-6E8A-4147-A177-3AD203B41FA5}">
                      <a16:colId xmlns:a16="http://schemas.microsoft.com/office/drawing/2014/main" val="2687473293"/>
                    </a:ext>
                  </a:extLst>
                </a:gridCol>
                <a:gridCol w="2082261">
                  <a:extLst>
                    <a:ext uri="{9D8B030D-6E8A-4147-A177-3AD203B41FA5}">
                      <a16:colId xmlns:a16="http://schemas.microsoft.com/office/drawing/2014/main" val="3181815256"/>
                    </a:ext>
                  </a:extLst>
                </a:gridCol>
                <a:gridCol w="2082261">
                  <a:extLst>
                    <a:ext uri="{9D8B030D-6E8A-4147-A177-3AD203B41FA5}">
                      <a16:colId xmlns:a16="http://schemas.microsoft.com/office/drawing/2014/main" val="1477928154"/>
                    </a:ext>
                  </a:extLst>
                </a:gridCol>
              </a:tblGrid>
              <a:tr h="882705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</a:t>
                      </a:r>
                      <a:r>
                        <a:rPr lang="en-US" dirty="0"/>
                        <a:t>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717271"/>
                  </a:ext>
                </a:extLst>
              </a:tr>
              <a:tr h="1253722">
                <a:tc>
                  <a:txBody>
                    <a:bodyPr/>
                    <a:lstStyle/>
                    <a:p>
                      <a:r>
                        <a:rPr lang="en-US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05 -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-Ophthalmic Instruments and Appliances Sectional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rgbClr val="212529"/>
                          </a:solidFill>
                          <a:latin typeface="American Typewriter" panose="02090604020004020304"/>
                        </a:rPr>
                        <a:t>IIT, Hyderabad in March 2025 </a:t>
                      </a:r>
                      <a:endParaRPr lang="en-US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>
                          <a:latin typeface="American Typewriter" panose="02090604020004020304"/>
                        </a:rPr>
                        <a:t>Planned in 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296930"/>
                  </a:ext>
                </a:extLst>
              </a:tr>
              <a:tr h="1832364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7-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Neurosurgery Instruments Implants and Accessories Sectional Committee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i="0" dirty="0">
                          <a:solidFill>
                            <a:srgbClr val="212529"/>
                          </a:solidFill>
                          <a:effectLst/>
                          <a:latin typeface="American Typewriter" panose="02090604020004020304"/>
                        </a:rPr>
                        <a:t>IIT ,BHU, Varanasi </a:t>
                      </a:r>
                      <a:r>
                        <a:rPr lang="en-US" b="0" i="0" dirty="0">
                          <a:solidFill>
                            <a:srgbClr val="212529"/>
                          </a:solidFill>
                          <a:effectLst/>
                          <a:latin typeface="American Typewriter" panose="02090604020004020304"/>
                        </a:rPr>
                        <a:t> in </a:t>
                      </a:r>
                      <a:r>
                        <a:rPr lang="en-US" dirty="0">
                          <a:solidFill>
                            <a:srgbClr val="212529"/>
                          </a:solidFill>
                          <a:latin typeface="American Typewriter" panose="02090604020004020304"/>
                        </a:rPr>
                        <a:t>March </a:t>
                      </a:r>
                      <a:r>
                        <a:rPr lang="en-US" b="0" i="0" dirty="0">
                          <a:solidFill>
                            <a:srgbClr val="212529"/>
                          </a:solidFill>
                          <a:effectLst/>
                          <a:latin typeface="American Typewriter" panose="02090604020004020304"/>
                        </a:rPr>
                        <a:t> 2025</a:t>
                      </a:r>
                      <a:endParaRPr lang="en-US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merican Typewriter" panose="02090604020004020304"/>
                        </a:rPr>
                        <a:t>Planned in 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0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56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20616-7B70-CC6B-D4E4-599D3E04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33F7-CF7F-CDF1-9606-3C3F87E5B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585" y="469790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Status of Process Reform measures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E4EDD99-8D05-0B62-2116-5082E11B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861" y="1512753"/>
            <a:ext cx="4805997" cy="407908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2"/>
                </a:solidFill>
              </a:rPr>
              <a:t> SC membership rationalized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40A27438-BD5A-947D-6487-9DB447E7B8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1510" y="-199721"/>
            <a:ext cx="3933252" cy="393325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309E9A-B255-9BF5-DE91-7A6C7CC8ECB4}"/>
              </a:ext>
            </a:extLst>
          </p:cNvPr>
          <p:cNvGraphicFramePr>
            <a:graphicFrameLocks noGrp="1"/>
          </p:cNvGraphicFramePr>
          <p:nvPr/>
        </p:nvGraphicFramePr>
        <p:xfrm>
          <a:off x="6834909" y="2484581"/>
          <a:ext cx="4204047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4047">
                  <a:extLst>
                    <a:ext uri="{9D8B030D-6E8A-4147-A177-3AD203B41FA5}">
                      <a16:colId xmlns:a16="http://schemas.microsoft.com/office/drawing/2014/main" val="2865389714"/>
                    </a:ext>
                  </a:extLst>
                </a:gridCol>
              </a:tblGrid>
              <a:tr h="35817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43042"/>
                  </a:ext>
                </a:extLst>
              </a:tr>
              <a:tr h="35817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Existing</a:t>
                      </a:r>
                      <a:r>
                        <a:rPr lang="en-US" dirty="0"/>
                        <a:t>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94086"/>
                  </a:ext>
                </a:extLst>
              </a:tr>
              <a:tr h="507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Industry – Manufacturer/User = 6/13(46.15</a:t>
                      </a:r>
                      <a:r>
                        <a:rPr lang="en-IN" sz="1400" b="0" i="0" baseline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percent)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0732"/>
                  </a:ext>
                </a:extLst>
              </a:tr>
              <a:tr h="298477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Research Institute = 2/13 (15.38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348750"/>
                  </a:ext>
                </a:extLst>
              </a:tr>
              <a:tr h="298477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Regulator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1/13 (7.69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554142"/>
                  </a:ext>
                </a:extLst>
              </a:tr>
              <a:tr h="298477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Experts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1/13 (7.69 percent)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49354"/>
                  </a:ext>
                </a:extLst>
              </a:tr>
              <a:tr h="29847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American Typewriter" panose="02090604020004020304" pitchFamily="18" charset="77"/>
                        </a:rPr>
                        <a:t>Association</a:t>
                      </a:r>
                      <a:r>
                        <a:rPr lang="en-US" sz="1400" b="0" i="0" baseline="0" dirty="0">
                          <a:latin typeface="American Typewriter" panose="02090604020004020304" pitchFamily="18" charset="77"/>
                        </a:rPr>
                        <a:t> = 1/13(7.69 percent)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127146"/>
                  </a:ext>
                </a:extLst>
              </a:tr>
              <a:tr h="29847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American Typewriter" panose="02090604020004020304" pitchFamily="18" charset="77"/>
                        </a:rPr>
                        <a:t>Central Ministry =1/13 (7.69 percent</a:t>
                      </a:r>
                      <a:r>
                        <a:rPr lang="en-US" sz="1400" b="0" i="0" baseline="0" dirty="0">
                          <a:latin typeface="American Typewriter" panose="02090604020004020304" pitchFamily="18" charset="77"/>
                        </a:rPr>
                        <a:t> </a:t>
                      </a:r>
                      <a:r>
                        <a:rPr lang="en-US" sz="1400" b="0" i="0" dirty="0">
                          <a:latin typeface="American Typewriter" panose="02090604020004020304" pitchFamily="18" charset="7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77483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7" y="3323276"/>
            <a:ext cx="6165583" cy="281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6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4BAD3-2DF5-5E8C-3F54-6276853D5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2B09E-BC79-27BE-E8EE-6A68E3460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585" y="469790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Status of Process Reform measures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17C298F-7E21-6378-5FE4-C5BB3F24E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1168" y="1542473"/>
            <a:ext cx="5827631" cy="404936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2"/>
                </a:solidFill>
              </a:rPr>
              <a:t> SC membership rationalized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F2D32C3E-7CB7-D1C8-E044-61926F31F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1102" y="-167484"/>
            <a:ext cx="3856144" cy="385614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C62D4E-248A-E8EC-4B07-77F4FC36A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8849"/>
              </p:ext>
            </p:extLst>
          </p:nvPr>
        </p:nvGraphicFramePr>
        <p:xfrm>
          <a:off x="6161169" y="2367815"/>
          <a:ext cx="5614044" cy="3064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4044">
                  <a:extLst>
                    <a:ext uri="{9D8B030D-6E8A-4147-A177-3AD203B41FA5}">
                      <a16:colId xmlns:a16="http://schemas.microsoft.com/office/drawing/2014/main" val="2865389714"/>
                    </a:ext>
                  </a:extLst>
                </a:gridCol>
              </a:tblGrid>
              <a:tr h="3736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43042"/>
                  </a:ext>
                </a:extLst>
              </a:tr>
              <a:tr h="37364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Existing</a:t>
                      </a:r>
                      <a:r>
                        <a:rPr lang="en-US" dirty="0"/>
                        <a:t>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94086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Industry – Manufacturer/User = 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5/15 (33.33percent)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IN" sz="1400" b="0" i="0" dirty="0">
                        <a:effectLst/>
                        <a:latin typeface="American Typewriter" panose="02090604020004020304" pitchFamily="18" charset="77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0732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Consumer</a:t>
                      </a:r>
                      <a:r>
                        <a:rPr lang="en-IN" sz="1400" b="0" i="0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= 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1/15(6.67 percent)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182517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Experts  = </a:t>
                      </a:r>
                      <a:r>
                        <a:rPr lang="en-US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3/15 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(20</a:t>
                      </a:r>
                      <a:r>
                        <a:rPr lang="en-IN" sz="1400" b="0" i="1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percent)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274365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Research Institute = </a:t>
                      </a:r>
                      <a:r>
                        <a:rPr lang="en-US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2/15</a:t>
                      </a:r>
                      <a:r>
                        <a:rPr lang="en-US" sz="1400" b="0" i="1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(13.33 percent)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348750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Regulator/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Central Ministry /Department </a:t>
                      </a: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1/15 (6.67</a:t>
                      </a:r>
                      <a:r>
                        <a:rPr lang="en-US" sz="1400" b="0" i="1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percent)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554142"/>
                  </a:ext>
                </a:extLst>
              </a:tr>
              <a:tr h="359716">
                <a:tc>
                  <a:txBody>
                    <a:bodyPr/>
                    <a:lstStyle/>
                    <a:p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Academia = 3/15(20</a:t>
                      </a:r>
                      <a:r>
                        <a:rPr lang="en-IN" sz="1400" b="0" i="1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 percent </a:t>
                      </a:r>
                      <a:r>
                        <a:rPr lang="en-IN" sz="1400" b="0" i="1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)</a:t>
                      </a:r>
                      <a:r>
                        <a:rPr lang="en-IN" sz="1400" b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49354"/>
                  </a:ext>
                </a:extLst>
              </a:tr>
            </a:tbl>
          </a:graphicData>
        </a:graphic>
      </p:graphicFrame>
      <p:sp>
        <p:nvSpPr>
          <p:cNvPr id="4" name="AutoShape 2" descr="data:image/png;base64,iVBORw0KGgoAAAANSUhEUgAABkcAAAEVCAYAAABaNDIUAAAAAXNSR0IArs4c6QAAIABJREFUeF7t2UEBAAAIAjHpX9ogNxsw+bFzBAgQIECAAAECBAgQIECAAAECBAgQIECAAIGQwEJZRSVAgAABAgQIECBAgAABAgQIECBAgAABAgQInHFECQ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gQIEDAOKIDBAgQIECAAAECBAgQIECAAAECBAgQIECAQErAOJJ6t7AECBAgQIAAAQIECBAgQIAAAQIECBAgQICAcUQHCBAgQIAAAQIECBAgQIAAAQIECBAgQIAAgZSAcST1bmEJECBAgAABAgQIECBAgAABAgQIECBAgAAB44gOECBAgAABAgQIECBAgAABAgQIECBAgAABAikB40jq3cISIECAAAECBAgQIECAAAECBAgQIECAAAECxhEdIECAAAECBAgQIECAAAECBAgQIECAAAECBFICxpHUu4UlQIAAAQIECBAgQIAAAQIECBAgQIAAAQIEjCM6QIAAAQIECBAgQIAAAQIECBAgQIAAAQIECKQEjCOpdwtLgAABAgQIECBAgAABAgQIECBAgAABAgQIGEd0gAABAgQIECBAgAABAgQIECBAgAABAgQIEEgJGEdS7xaWAAECBAgQIECAAAECBAgQIECAAAECBAgQMI7oAAECBAgQIECAAAECBAgQIECAAAECBAgQIJASMI6k3i0sAQIECBAgQIAAAQIECBAgQIAAAQIECBAgYBzRAQIECBAgQIAAAQIECBAgQIAAAQIECBAgQCAlYBxJvVtYAgQIECBAgAABAgQIECBAgAABAgQIECBAwDiiAwQIECBAgAABAgQIECBAgAABAgQIECBAgEBKwDiSerewBAgQIECAAAECBAgQIECAAAECBAgQIECAgHFEBw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gQIEDAOKIDBAgQIECAAAECBAgQIECAAAECBAgQIECAQErAOJJ6t7AECBAgQIAAAQIECBAgQIAAAQIECBAgQICAcUQHCBAgQIAAAQIECBAgQIAAAQIECBAgQIAAgZSAcST1bmEJECBAgAABAgQIECBAgAABAgQIECBAgAAB44gOECBAgAABAgQIECBAgAABAgQIECBAgAABAikB40jq3cISIECAAAECBAgQIECAAAECBAgQIECAAAECxhEdIECAAAECBAgQIECAAAECBAgQIECAAAECBFICxpHUu4UlQIAAAQIECBAgQIAAAQIECBAgQIAAAQIEjCM6QIAAAQIECBAgQIAAAQIECBAgQIAAAQIECKQEjCOpdwtLgAABAgQIECBAgAABAgQIECBAgAABAgQIGEd0gAABAgQIECBAgAABAgQIECBAgAABAgQIEEgJGEdS7xaWAAECBAgQIECAAAECBAgQIECAAAECBAgQMI7oAAECBAgQIECAAAECBAgQIECAAAECBAgQIJASMI6k3i0sAQIECBAgQIAAAQIECBAgQIAAAQIECBAgYBzRAQIECBAgQIAAAQIECBAgQIAAAQIECBAgQCAlYBxJvVtYAgQIECBAgAABAgQIECBAgAABAgQIECBAwDiiAwQIECBAgAABAgQIECBAgAABAgQIECBAgEBKwDiSerewBAgQIECAAAECBAgQIECAAAECBAgQIECAgHFEBw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gQIEDAOKIDBAgQIECAAAECBAgQIECAAAECBAgQIECAQErAOJJ6t7AECBAgQIAAAQIECBAgQIAAAQIECBAgQICAcUQHCBAgQIAAAQIECBAgQIAAAQIECBAgQIAAgZSAcST1bmEJECBAgAABAgQIECBAgAABAgQIECBAgAAB44gOECBAgAABAgQIECBAgAABAgQIECBAgAABAikB40jq3cISIECAAAECBAgQIECAAAECBAgQIECAAAECxhEdIECAAAECBAgQIECAAAECBAgQIECAAAECBFICxpHUu4UlQIAAAQIECBAgQIAAAQIECBAgQIAAAQIEjCM6QIAAAQIECBAgQIAAAQIECBAgQIAAAQIECKQEjCOpdwtLgAABAgQIECBAgAABAgQIECBAgAABAgQIGEd0gAABAgQIECBAgAABAgQIECBAgAABAgQIEEgJGEdS7xaWAAECBAgQIECAAAECBAgQIECAAAECBAgQMI7oAAECBAgQIECAAAECBAgQIECAAAECBAgQIJASMI6k3i0sAQIECBAgQIAAAQIECBAgQIAAAQIECBAgYBzRAQIECBAgQIAAAQIECBAgQIAAAQIECBAgQCAlYBxJvVtYAgQIECBAgAABAgQIECBAgAABAgQIECBAwDiiAwQIECBAgAABAgQIECBAgAABAgQIECBAgEBKwDiSerewBAgQIECAAAECBAgQIECAAAECBAgQIECAgHFEBw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gQIEDAOKIDBAgQIECAAAECBAgQIECAAAECBAgQIECAQErAOJJ6t7AECBAgQIAAAQIECBAgQIAAAQIECBAgQICAcUQHCBAgQIAAAQIECBAgQIAAAQIECBAgQIAAgZSAcST1bmEJECBAgAABAgQIECBAgAABAgQIECBAgAAB44gOECBAgAABAgQIECBAgAABAgQIECBAgAABAikB40jq3cISIECAAAECBAgQIECAAAECBAgQIECAAAECxhEdIECAAAECBAgQIECAAAECBAgQIECAAAECBFICxpHUu4UlQIAAAQIECBAgQIAAAQIECBAgQIAAAQIEjCM6QIAAAQIECBAgQIAAAQIECBAgQIAAAQIECKQEjCOpdwtLgAABAgQIECBAgAABAgQIECBAgAABAgQIGEd0gAABAgQIECBAgAABAgQIECBAgAABAgQIEEgJGEdS7xaWAAECBAgQIECAAAECBAgQIECAAAECBAgQMI7oAAECBAgQIECAAAECBAgQIECAAAECBAgQIJASMI6k3i0sAQIECBAgQIAAAQIECBAgQIAAAQIECBAgYBzRAQIECBAgQIAAAQIECBAgQIAAAQIECBAgQCAlYBxJvVtYAgQIECBAgAABAgQIECBAgAABAgQIECBAwDiiAwQIECBAgAABAgQIECBAgAABAgQIECBAgEBKwDiSerewBAgQIECAAAECBAgQIECAAAECBAgQIECAgHFEBw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gQIEDAOKIDBAgQIECAAAECBAgQIECAAAECBAgQIECAQErAOJJ6t7AECBAgQIAAAQIECBAgQIAAAQIECBAgQICAcUQHCBAgQIAAAQIECBAgQIAAAQIECBAgQIAAgZSAcST1bmEJECBAgAABAgQIECBAgAABAgQIECBAgAAB44gOECBAgAABAgQIECBAgAABAgQIECBAgAABAikB40jq3cISIECAAAECBAgQIECAAAECBAgQIECAAAECxhEdIECAAAECBAgQIECAAAECBAgQIECAAAECBFICxpHUu4UlQIAAAQIECBAgQIAAAQIECBAgQIAAAQIEjCM6QIAAAQIECBAgQIAAAQIECBAgQIAAAQIECKQEjCOpdwtLgAABAgQIECBAgAABAgQIECBAgAABAgQIGEd0gAABAgQIECBAgAABAgQIECBAgAABAgQIEEgJGEdS7xaWAAECBAgQIECAAAECBAgQIECAAAECBAgQMI7oAAECBAgQIECAAAECBAgQIECAAAECBAgQIJASMI6k3i0sAQIECBAgQIAAAQIECBAgQIAAAQIECBAgYBzRAQIECBAgQIAAAQIECBAgQIAAAQIECBAgQCAlYBxJvVtYAgQIECBAgAABAgQIECBAgAABAgQIECBAwDiiAwQIECBAgAABAgQIECBAgAABAgQIECBAgEBKwDiSerewBAgQIECAAAECBAgQIECAAAECBAgQIECAgHFEBwgQIECAAAECBAgQIECAAAECBAgQIECAAIGUgHEk9W5hCRAgQIAAAQIECBAgQIAAAQIECBAgQIAAAeOIDhAgQIAAAQIECBAgQIAAAQIECBAgQIAAAQIpAeNI6t3CEiBAgAABAgQIECBAgAABAgQIECBAgAABAsYRHSBAgAABAgQIECBAgAABAgQIECBAgAABAgRSAsaR1LuFJUCAAAECBAgQIECAAAECBAgQIECAAAECBIwjOkCAAAECBAgQIECAAAECBAgQIECAAAECBAikBIwjqXcLS4AAAQIECBAgQIAAAQIECBAgQIAAAQIECBhHdIAAAQIECBAgQIAAAQIECBAgQIAAAQIECBBICRhHUu8WlgABAgQIECBAgAABAgQIECBAgAABAgQIEDCO6AABAgQIECBAgAABAgQIECBAgAABAgQIECCQEjCOpN4tLAECBAgQIECAAAECBAgQIECAAAECBAgQIGAc0QECBAgQIECAAAECBAgQIECAAAECBAgQIEAgJWAcSb1bWAIECBAgQIAAAQIECBAgQIAAAQIECBAgQMA4ogMECBAgQIAAAQIECBAgQIAAAQIECBAgQIBASsA4knq3sAQIECBAgAABAgQIECBAgAABAgQIECBAgIBxRAcIECBAgAABAgQIECBAgAABAgQIECBAgACBlIBxJPVuYQkQIECAAAECBAgQIECAAAECBAgQIECAAAHjiA4QIECAAAECBAgQIECAAAECBAgQIECAAAECKQHjSOrdwhIgQIAAAQIECBAgQIAAAQIECBAgQIAAAQLGER0gQIAAAQIECBAgQIAAAQIECBAgQIAAAQIEUgLGkdS7hSVAgAABAgQIECBAgAABAgQIECBAgAABAgSMIzpAgAABAgQIECBAgAABAgQIECBAgAABAgQIpASMI6l3C0uAAAECBAgQIECAAAECBAgQIECAAAECBAgYR3SAAAECBAgQIECAAAECBAgQIECAAAECBAgQSAkYR1LvFpYAAQIECBAgQIAAAQIECBAgQIAAAQIECBAwjugAAQIECBAgQIAAAQIECBAgQIAAAQIECBAgkBIwjqTeLSwBAgQIECBAgAABAgQIECBAgAABAgQIECBgHNEBAgQIECBAgAABAgQIECBAgAABAgQIECBAICVgHEm9W1gCBAgQIECAAAECBAgQIECAAAECBAj12ZUEAAAAn0lEQVQQIEDAOKIDBAgQIECAAAECBAgQIECAAAECBAgQIECAQErAOJJ6t7AECBAgQIAAAQIECBAgQIAAAQIECBAgQICAcUQHCBAgQIAAAQIECBAgQIAAAQIECBAgQIAAgZSAcST1bmEJECBAgAABAgQIECBAgAABAgQIECBAgAAB44gOECBAgAABAgQIECBAgAABAgQIECBAgAABAimBByP/ARZ/HeplAAAAAElFTkSuQmCC"/>
          <p:cNvSpPr>
            <a:spLocks noChangeAspect="1" noChangeArrowheads="1"/>
          </p:cNvSpPr>
          <p:nvPr/>
        </p:nvSpPr>
        <p:spPr bwMode="auto">
          <a:xfrm>
            <a:off x="2436761" y="4196531"/>
            <a:ext cx="1576973" cy="157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0" y="3275348"/>
            <a:ext cx="5887272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19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74140-DE9E-82D9-FE6F-1C1BE7833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7F572-3029-2BF0-CF03-D3CAF121B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6501" y="133928"/>
            <a:ext cx="4805996" cy="1040837"/>
          </a:xfrm>
        </p:spPr>
        <p:txBody>
          <a:bodyPr anchor="t">
            <a:norm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Status of Process Reform measures</a:t>
            </a: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1EE25-00B9-BD0A-ADE8-31E2556F5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9078" y="1309273"/>
            <a:ext cx="4881564" cy="5153853"/>
          </a:xfrm>
        </p:spPr>
        <p:txBody>
          <a:bodyPr anchor="b">
            <a:normAutofit fontScale="40000" lnSpcReduction="20000"/>
          </a:bodyPr>
          <a:lstStyle/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  <a:p>
            <a:pPr marL="457200" indent="-457200" algn="l">
              <a:buAutoNum type="alphaLcParenR"/>
            </a:pPr>
            <a:r>
              <a:rPr lang="en-US" sz="2000" b="1">
                <a:solidFill>
                  <a:schemeClr val="tx2"/>
                </a:solidFill>
              </a:rPr>
              <a:t>Attendance:</a:t>
            </a:r>
          </a:p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  <a:p>
            <a:pPr algn="l"/>
            <a:r>
              <a:rPr lang="en-US" sz="2000">
                <a:solidFill>
                  <a:schemeClr val="tx2"/>
                </a:solidFill>
              </a:rPr>
              <a:t> </a:t>
            </a: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r>
              <a:rPr lang="en-US" sz="2000">
                <a:solidFill>
                  <a:schemeClr val="tx2"/>
                </a:solidFill>
              </a:rPr>
              <a:t> </a:t>
            </a: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r>
              <a:rPr lang="en-US" sz="2000" b="1">
                <a:solidFill>
                  <a:schemeClr val="tx2"/>
                </a:solidFill>
              </a:rPr>
              <a:t>b) Inactive Members:</a:t>
            </a: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endParaRPr lang="en-US" sz="2000">
              <a:solidFill>
                <a:schemeClr val="tx2"/>
              </a:solidFill>
            </a:endParaRPr>
          </a:p>
          <a:p>
            <a:pPr algn="l"/>
            <a:br>
              <a:rPr lang="en-US" sz="1400">
                <a:solidFill>
                  <a:schemeClr val="tx2"/>
                </a:solidFill>
              </a:rPr>
            </a:br>
            <a:endParaRPr lang="en-US" sz="2000">
              <a:solidFill>
                <a:schemeClr val="tx2"/>
              </a:solidFill>
            </a:endParaRPr>
          </a:p>
          <a:p>
            <a:pPr marL="457200" indent="-457200" algn="l">
              <a:buAutoNum type="alphaLcParenR"/>
            </a:pPr>
            <a:endParaRPr lang="en-US" sz="2000">
              <a:solidFill>
                <a:schemeClr val="tx2"/>
              </a:solidFill>
            </a:endParaRPr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8D0DF38A-6A97-1943-32F6-9693E0F72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8C7E9A-FCD6-F94D-1FEE-74DADBC7C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98215"/>
              </p:ext>
            </p:extLst>
          </p:nvPr>
        </p:nvGraphicFramePr>
        <p:xfrm>
          <a:off x="6598773" y="1845383"/>
          <a:ext cx="4805998" cy="1466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970">
                  <a:extLst>
                    <a:ext uri="{9D8B030D-6E8A-4147-A177-3AD203B41FA5}">
                      <a16:colId xmlns:a16="http://schemas.microsoft.com/office/drawing/2014/main" val="1978159456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3642642185"/>
                    </a:ext>
                  </a:extLst>
                </a:gridCol>
                <a:gridCol w="1553200">
                  <a:extLst>
                    <a:ext uri="{9D8B030D-6E8A-4147-A177-3AD203B41FA5}">
                      <a16:colId xmlns:a16="http://schemas.microsoft.com/office/drawing/2014/main" val="1021481713"/>
                    </a:ext>
                  </a:extLst>
                </a:gridCol>
              </a:tblGrid>
              <a:tr h="363527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Attendance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9312"/>
                  </a:ext>
                </a:extLst>
              </a:tr>
              <a:tr h="363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</a:t>
                      </a:r>
                      <a:r>
                        <a:rPr lang="en-US" baseline="30000"/>
                        <a:t>st</a:t>
                      </a:r>
                      <a:r>
                        <a:rPr lang="en-US"/>
                        <a:t>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</a:t>
                      </a:r>
                      <a:r>
                        <a:rPr lang="en-US" baseline="30000"/>
                        <a:t>nd</a:t>
                      </a:r>
                      <a:r>
                        <a:rPr lang="en-US"/>
                        <a:t>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5856"/>
                  </a:ext>
                </a:extLst>
              </a:tr>
              <a:tr h="3677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88.24 %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76.47 %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33131"/>
                  </a:ext>
                </a:extLst>
              </a:tr>
              <a:tr h="3677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69.23 %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86.67%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36791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47730C-F70E-FCB3-2C24-423F2E354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85899"/>
              </p:ext>
            </p:extLst>
          </p:nvPr>
        </p:nvGraphicFramePr>
        <p:xfrm>
          <a:off x="6598773" y="4405727"/>
          <a:ext cx="480599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999">
                  <a:extLst>
                    <a:ext uri="{9D8B030D-6E8A-4147-A177-3AD203B41FA5}">
                      <a16:colId xmlns:a16="http://schemas.microsoft.com/office/drawing/2014/main" val="2877117532"/>
                    </a:ext>
                  </a:extLst>
                </a:gridCol>
                <a:gridCol w="2402999">
                  <a:extLst>
                    <a:ext uri="{9D8B030D-6E8A-4147-A177-3AD203B41FA5}">
                      <a16:colId xmlns:a16="http://schemas.microsoft.com/office/drawing/2014/main" val="265172805"/>
                    </a:ext>
                  </a:extLst>
                </a:gridCol>
              </a:tblGrid>
              <a:tr h="329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Sectional Committee</a:t>
                      </a:r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Inactive members 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107616"/>
                  </a:ext>
                </a:extLst>
              </a:tr>
              <a:tr h="3297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669123"/>
                  </a:ext>
                </a:extLst>
              </a:tr>
              <a:tr h="3297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MHD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405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13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73AEB-32F6-8113-1555-C15EF61DD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25183-471C-EF19-AB99-45FCD04D2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587" y="537592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Status of Process Reform measures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5A4B97A-2CFC-FF0E-3A90-1C212D486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861" y="1568918"/>
            <a:ext cx="4805997" cy="4751489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sz="2400" dirty="0">
                <a:solidFill>
                  <a:schemeClr val="tx2"/>
                </a:solidFill>
              </a:rPr>
              <a:t>) Comments on P-draft:</a:t>
            </a: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r>
              <a:rPr lang="en-US" dirty="0">
                <a:solidFill>
                  <a:schemeClr val="tx2"/>
                </a:solidFill>
              </a:rPr>
              <a:t>b</a:t>
            </a:r>
            <a:r>
              <a:rPr lang="en-US" sz="2400" dirty="0">
                <a:solidFill>
                  <a:schemeClr val="tx2"/>
                </a:solidFill>
              </a:rPr>
              <a:t>) Resolutions:</a:t>
            </a: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solidFill>
                  <a:schemeClr val="tx2"/>
                </a:solidFill>
              </a:rPr>
              <a:t>Resolution are always sent within 24 h of the meeting</a:t>
            </a: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algn="l"/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sz="2400" dirty="0">
                <a:solidFill>
                  <a:schemeClr val="tx2"/>
                </a:solidFill>
              </a:rPr>
              <a:t>) Member Trained:</a:t>
            </a:r>
          </a:p>
          <a:p>
            <a:pPr algn="l"/>
            <a:endParaRPr lang="en-US" sz="24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solidFill>
                  <a:schemeClr val="tx2"/>
                </a:solidFill>
              </a:rPr>
              <a:t>New members are always trained when inducted into the Committee. </a:t>
            </a:r>
          </a:p>
          <a:p>
            <a:pPr algn="l"/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97DCD430-C536-0E0F-56F4-3668E037F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EECEA25-8EA6-E048-B1A0-3671374B7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06263"/>
              </p:ext>
            </p:extLst>
          </p:nvPr>
        </p:nvGraphicFramePr>
        <p:xfrm>
          <a:off x="6724507" y="2047283"/>
          <a:ext cx="4887686" cy="1079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843">
                  <a:extLst>
                    <a:ext uri="{9D8B030D-6E8A-4147-A177-3AD203B41FA5}">
                      <a16:colId xmlns:a16="http://schemas.microsoft.com/office/drawing/2014/main" val="3927038744"/>
                    </a:ext>
                  </a:extLst>
                </a:gridCol>
                <a:gridCol w="2443843">
                  <a:extLst>
                    <a:ext uri="{9D8B030D-6E8A-4147-A177-3AD203B41FA5}">
                      <a16:colId xmlns:a16="http://schemas.microsoft.com/office/drawing/2014/main" val="756541581"/>
                    </a:ext>
                  </a:extLst>
                </a:gridCol>
              </a:tblGrid>
              <a:tr h="4398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P-draft issued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No. of organization commented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541839"/>
                  </a:ext>
                </a:extLst>
              </a:tr>
              <a:tr h="4398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3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468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3887-A350-DECD-30DB-2269F934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060" y="2794881"/>
            <a:ext cx="4805996" cy="129711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7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pic>
        <p:nvPicPr>
          <p:cNvPr id="7" name="Graphic 6" descr="Smiling Face with No Fill">
            <a:extLst>
              <a:ext uri="{FF2B5EF4-FFF2-40B4-BE49-F238E27FC236}">
                <a16:creationId xmlns:a16="http://schemas.microsoft.com/office/drawing/2014/main" id="{D031E198-0FA4-4DCC-BD71-249F0AE96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9554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40A1-1B6F-B1AC-89FA-8427F846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nek Kannada SemiBold" pitchFamily="2" charset="0"/>
                <a:cs typeface="Anek Kannada SemiBold" pitchFamily="2" charset="0"/>
              </a:rPr>
              <a:t>PROGRESS OF NWIP’S AGAINST THE ANNUAL ACTION PLAN FOR 2024-2025 AND THE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24C9A3-E465-6C01-CC52-35C6B783A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124207"/>
              </p:ext>
            </p:extLst>
          </p:nvPr>
        </p:nvGraphicFramePr>
        <p:xfrm>
          <a:off x="979056" y="1505526"/>
          <a:ext cx="10347314" cy="47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929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773727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2586829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2586829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10534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810338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05 -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Ophthalmic Instruments and Appliances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(Carried over + Current )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Sterile Blades for Ophthalmic Microsurgeries -Requirements and Test Methods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P-draft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Working Panel P04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567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optics and instruments Near reading charts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Ready for Gazette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Panel P04</a:t>
                      </a:r>
                    </a:p>
                    <a:p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  <a:tr h="567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Fundamental requirements for uncut finished lenses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Printing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Panel P04</a:t>
                      </a:r>
                    </a:p>
                    <a:p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329207"/>
                  </a:ext>
                </a:extLst>
              </a:tr>
              <a:tr h="567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contact lens care products Labelling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Printing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Working Panel P02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840772"/>
                  </a:ext>
                </a:extLst>
              </a:tr>
              <a:tr h="567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contact lens care products Fundamental requirements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Printing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Working Panel P07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53593"/>
                  </a:ext>
                </a:extLst>
              </a:tr>
              <a:tr h="5672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Spectacle lenses Vocabulary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Printing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Working Panel P06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697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53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D8D99-1538-811C-6311-8B326A1F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4B31-5883-FA9E-B3E1-0DFAABCF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nek Kannada ExtraBold" pitchFamily="2" charset="0"/>
                <a:cs typeface="Anek Kannada ExtraBold" pitchFamily="2" charset="0"/>
              </a:rPr>
              <a:t>PROGRESS OF NWIP’S AGAINST THE ANNUAL ACTION PLAN FOR 2024-2025 AND THE PROCESS ADOPTED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7A4197-65D2-0D10-921C-01B4C6F213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1940"/>
              </p:ext>
            </p:extLst>
          </p:nvPr>
        </p:nvGraphicFramePr>
        <p:xfrm>
          <a:off x="963169" y="1672020"/>
          <a:ext cx="103632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79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779521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4509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535426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05 -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Ophthalmic Instruments and Appliances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(Current)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General Requirements of Ophthalmic Conformers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R &amp; 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Working Panel P10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4509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General Requirements of Ophthalmic Glaucoma Shunts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R &amp; D evaluation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Panel P05</a:t>
                      </a:r>
                    </a:p>
                    <a:p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  <a:tr h="5354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General Requirements of Silicone stent for Lacrimal intubation surgery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R &amp; D evaluation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Panel P09</a:t>
                      </a:r>
                    </a:p>
                    <a:p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3292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34486"/>
              </p:ext>
            </p:extLst>
          </p:nvPr>
        </p:nvGraphicFramePr>
        <p:xfrm>
          <a:off x="963169" y="4935531"/>
          <a:ext cx="8128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630641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latin typeface="American Typewriter" panose="02090604020004020304"/>
                        </a:rPr>
                        <a:t>New work item  :  Carried over -1 Indigenous (Under p draft circulation)</a:t>
                      </a:r>
                    </a:p>
                    <a:p>
                      <a:r>
                        <a:rPr lang="en-IN" dirty="0">
                          <a:latin typeface="American Typewriter" panose="02090604020004020304"/>
                        </a:rPr>
                        <a:t>                             :  Current  - 13  (3 R &amp; D/ 10 ISO Standards)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56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48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D084-1DCD-92E5-F704-4FC2B219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3931-6D5C-626F-FCD5-3A5C44C9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OF NWIP’S AGAINST THE ANNUAL ACTION PLAN FOR 2024-2025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659496"/>
              </p:ext>
            </p:extLst>
          </p:nvPr>
        </p:nvGraphicFramePr>
        <p:xfrm>
          <a:off x="1070119" y="1611745"/>
          <a:ext cx="9720264" cy="490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402133713"/>
                    </a:ext>
                  </a:extLst>
                </a:gridCol>
                <a:gridCol w="3002215">
                  <a:extLst>
                    <a:ext uri="{9D8B030D-6E8A-4147-A177-3AD203B41FA5}">
                      <a16:colId xmlns:a16="http://schemas.microsoft.com/office/drawing/2014/main" val="929354398"/>
                    </a:ext>
                  </a:extLst>
                </a:gridCol>
                <a:gridCol w="1857917">
                  <a:extLst>
                    <a:ext uri="{9D8B030D-6E8A-4147-A177-3AD203B41FA5}">
                      <a16:colId xmlns:a16="http://schemas.microsoft.com/office/drawing/2014/main" val="2874149336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633468012"/>
                    </a:ext>
                  </a:extLst>
                </a:gridCol>
              </a:tblGrid>
              <a:tr h="893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SECTIONAL COMMITTEE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SUBJECT/TITLE OF NWIP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STATUS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PROCESS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114953"/>
                  </a:ext>
                </a:extLst>
              </a:tr>
              <a:tr h="893002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07-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Neurosurgery Instruments Implants and Accessories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kern="1200" dirty="0">
                        <a:solidFill>
                          <a:schemeClr val="dk1"/>
                        </a:solidFill>
                        <a:effectLst/>
                        <a:latin typeface="American Typewriter" panose="02090604020004020304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(Carried over )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Repetitive Transcranial Magnetic Stimulation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Under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R &amp;D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Allotted to NIT Jalandhar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131540"/>
                  </a:ext>
                </a:extLst>
              </a:tr>
              <a:tr h="142880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Computer Assisted Surgical Systems - Surgical Navigation System or Surgery Guidance systems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Group 01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74547"/>
                  </a:ext>
                </a:extLst>
              </a:tr>
              <a:tr h="96782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Bipolar Cautery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Working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Group 02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47745"/>
                  </a:ext>
                </a:extLst>
              </a:tr>
              <a:tr h="625101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Leyla retractors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Draft under circulation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Received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from Intern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6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8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D084-1DCD-92E5-F704-4FC2B219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3931-6D5C-626F-FCD5-3A5C44C9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OF NWIP’S AGAINST THE ANNUAL ACTION PLAN FOR 2024-2025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571472"/>
              </p:ext>
            </p:extLst>
          </p:nvPr>
        </p:nvGraphicFramePr>
        <p:xfrm>
          <a:off x="1070119" y="1611746"/>
          <a:ext cx="9720264" cy="4904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402133713"/>
                    </a:ext>
                  </a:extLst>
                </a:gridCol>
                <a:gridCol w="3002215">
                  <a:extLst>
                    <a:ext uri="{9D8B030D-6E8A-4147-A177-3AD203B41FA5}">
                      <a16:colId xmlns:a16="http://schemas.microsoft.com/office/drawing/2014/main" val="929354398"/>
                    </a:ext>
                  </a:extLst>
                </a:gridCol>
                <a:gridCol w="1857917">
                  <a:extLst>
                    <a:ext uri="{9D8B030D-6E8A-4147-A177-3AD203B41FA5}">
                      <a16:colId xmlns:a16="http://schemas.microsoft.com/office/drawing/2014/main" val="2874149336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633468012"/>
                    </a:ext>
                  </a:extLst>
                </a:gridCol>
              </a:tblGrid>
              <a:tr h="865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SECTIONAL COMMITTEE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SUBJECT/TITLE OF NWIP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STATUS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PROCESS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114953"/>
                  </a:ext>
                </a:extLst>
              </a:tr>
              <a:tr h="865615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07-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Neurosurgery Instruments Implants and Accessories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kern="1200" dirty="0">
                        <a:solidFill>
                          <a:schemeClr val="dk1"/>
                        </a:solidFill>
                        <a:effectLst/>
                        <a:latin typeface="American Typewriter" panose="02090604020004020304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(Carried over )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Spine Implant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Working Panel 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131540"/>
                  </a:ext>
                </a:extLst>
              </a:tr>
              <a:tr h="922727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Endoscope Spine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American Typewriter" panose="02090604020004020304"/>
                        </a:rPr>
                        <a:t>Working Panel 02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74547"/>
                  </a:ext>
                </a:extLst>
              </a:tr>
              <a:tr h="112530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Vagal Nerve Stimulator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American Typewriter" panose="02090604020004020304"/>
                        </a:rPr>
                        <a:t>Working Panel 04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47745"/>
                  </a:ext>
                </a:extLst>
              </a:tr>
              <a:tr h="112530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Intracranial</a:t>
                      </a:r>
                      <a:r>
                        <a:rPr lang="en-IN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 stents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Working draft under preparation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American Typewriter" panose="02090604020004020304"/>
                        </a:rPr>
                        <a:t>Working Panel 02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6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95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D084-1DCD-92E5-F704-4FC2B219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3931-6D5C-626F-FCD5-3A5C44C9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OF NWIP’S AGAINST THE ANNUAL ACTION PLAN FOR 2024-2025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687095"/>
              </p:ext>
            </p:extLst>
          </p:nvPr>
        </p:nvGraphicFramePr>
        <p:xfrm>
          <a:off x="1070119" y="1611748"/>
          <a:ext cx="9720264" cy="397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402133713"/>
                    </a:ext>
                  </a:extLst>
                </a:gridCol>
                <a:gridCol w="3002215">
                  <a:extLst>
                    <a:ext uri="{9D8B030D-6E8A-4147-A177-3AD203B41FA5}">
                      <a16:colId xmlns:a16="http://schemas.microsoft.com/office/drawing/2014/main" val="929354398"/>
                    </a:ext>
                  </a:extLst>
                </a:gridCol>
                <a:gridCol w="1857917">
                  <a:extLst>
                    <a:ext uri="{9D8B030D-6E8A-4147-A177-3AD203B41FA5}">
                      <a16:colId xmlns:a16="http://schemas.microsoft.com/office/drawing/2014/main" val="2874149336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633468012"/>
                    </a:ext>
                  </a:extLst>
                </a:gridCol>
              </a:tblGrid>
              <a:tr h="818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SECTIONAL COMMITTEE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SUBJECT/TITLE OF NWIP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STATUS 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PROCESS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114953"/>
                  </a:ext>
                </a:extLst>
              </a:tr>
              <a:tr h="44399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07-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Neurosurgery Instruments Implants and Accessories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(Current)</a:t>
                      </a:r>
                    </a:p>
                    <a:p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Specification for Intracranial Pressure Monitors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draft circulated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Draft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received from Intern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131540"/>
                  </a:ext>
                </a:extLst>
              </a:tr>
              <a:tr h="630518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Specification for Electroconvulsive Therapy Machine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draft circulated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Draft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received from Intern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74547"/>
                  </a:ext>
                </a:extLst>
              </a:tr>
              <a:tr h="38757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Specification For Algometer</a:t>
                      </a:r>
                      <a:endParaRPr lang="en-IN" sz="14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draft circulated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Draft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received from Intern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47745"/>
                  </a:ext>
                </a:extLst>
              </a:tr>
              <a:tr h="93020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Specification for Single Channel Physiological Recorder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merican Typewriter" panose="02090604020004020304"/>
                        </a:rPr>
                        <a:t>P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draft circulated 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Draft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received from Intern 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6752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720321"/>
              </p:ext>
            </p:extLst>
          </p:nvPr>
        </p:nvGraphicFramePr>
        <p:xfrm>
          <a:off x="1070119" y="5486399"/>
          <a:ext cx="8128000" cy="712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232845535"/>
                    </a:ext>
                  </a:extLst>
                </a:gridCol>
              </a:tblGrid>
              <a:tr h="712269"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New Work Item : Carried Over : 8  (1 R&amp;D / 7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draft under preparation</a:t>
                      </a:r>
                      <a:r>
                        <a:rPr lang="en-IN" sz="1600" dirty="0">
                          <a:latin typeface="American Typewriter" panose="02090604020004020304"/>
                        </a:rPr>
                        <a:t>)</a:t>
                      </a:r>
                    </a:p>
                    <a:p>
                      <a:r>
                        <a:rPr lang="en-IN" sz="1600" dirty="0">
                          <a:latin typeface="American Typewriter" panose="02090604020004020304"/>
                        </a:rPr>
                        <a:t>                              :</a:t>
                      </a:r>
                      <a:r>
                        <a:rPr lang="en-IN" sz="1600" baseline="0" dirty="0">
                          <a:latin typeface="American Typewriter" panose="02090604020004020304"/>
                        </a:rPr>
                        <a:t> Current – 6  (4 P draft / 2 dropped)</a:t>
                      </a:r>
                      <a:endParaRPr lang="en-IN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06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99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7B45-9E94-AF08-1259-9254E52E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92074"/>
          </a:xfrm>
        </p:spPr>
        <p:txBody>
          <a:bodyPr>
            <a:normAutofit/>
          </a:bodyPr>
          <a:lstStyle/>
          <a:p>
            <a:r>
              <a:rPr lang="en-US" dirty="0"/>
              <a:t>PROGRESS OF REVIEWS FOR 2024-2025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44F1CE-5455-9CCE-ACAA-206C14A8D1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110757"/>
              </p:ext>
            </p:extLst>
          </p:nvPr>
        </p:nvGraphicFramePr>
        <p:xfrm>
          <a:off x="114300" y="1610592"/>
          <a:ext cx="11991108" cy="2882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5">
                  <a:extLst>
                    <a:ext uri="{9D8B030D-6E8A-4147-A177-3AD203B41FA5}">
                      <a16:colId xmlns:a16="http://schemas.microsoft.com/office/drawing/2014/main" val="1465081921"/>
                    </a:ext>
                  </a:extLst>
                </a:gridCol>
                <a:gridCol w="600077">
                  <a:extLst>
                    <a:ext uri="{9D8B030D-6E8A-4147-A177-3AD203B41FA5}">
                      <a16:colId xmlns:a16="http://schemas.microsoft.com/office/drawing/2014/main" val="770015854"/>
                    </a:ext>
                  </a:extLst>
                </a:gridCol>
                <a:gridCol w="600077">
                  <a:extLst>
                    <a:ext uri="{9D8B030D-6E8A-4147-A177-3AD203B41FA5}">
                      <a16:colId xmlns:a16="http://schemas.microsoft.com/office/drawing/2014/main" val="1946328305"/>
                    </a:ext>
                  </a:extLst>
                </a:gridCol>
                <a:gridCol w="610514">
                  <a:extLst>
                    <a:ext uri="{9D8B030D-6E8A-4147-A177-3AD203B41FA5}">
                      <a16:colId xmlns:a16="http://schemas.microsoft.com/office/drawing/2014/main" val="2435201273"/>
                    </a:ext>
                  </a:extLst>
                </a:gridCol>
                <a:gridCol w="594822">
                  <a:extLst>
                    <a:ext uri="{9D8B030D-6E8A-4147-A177-3AD203B41FA5}">
                      <a16:colId xmlns:a16="http://schemas.microsoft.com/office/drawing/2014/main" val="4077542796"/>
                    </a:ext>
                  </a:extLst>
                </a:gridCol>
                <a:gridCol w="532280">
                  <a:extLst>
                    <a:ext uri="{9D8B030D-6E8A-4147-A177-3AD203B41FA5}">
                      <a16:colId xmlns:a16="http://schemas.microsoft.com/office/drawing/2014/main" val="579657482"/>
                    </a:ext>
                  </a:extLst>
                </a:gridCol>
                <a:gridCol w="665245">
                  <a:extLst>
                    <a:ext uri="{9D8B030D-6E8A-4147-A177-3AD203B41FA5}">
                      <a16:colId xmlns:a16="http://schemas.microsoft.com/office/drawing/2014/main" val="2317851953"/>
                    </a:ext>
                  </a:extLst>
                </a:gridCol>
                <a:gridCol w="527024">
                  <a:extLst>
                    <a:ext uri="{9D8B030D-6E8A-4147-A177-3AD203B41FA5}">
                      <a16:colId xmlns:a16="http://schemas.microsoft.com/office/drawing/2014/main" val="1323378842"/>
                    </a:ext>
                  </a:extLst>
                </a:gridCol>
                <a:gridCol w="639270">
                  <a:extLst>
                    <a:ext uri="{9D8B030D-6E8A-4147-A177-3AD203B41FA5}">
                      <a16:colId xmlns:a16="http://schemas.microsoft.com/office/drawing/2014/main" val="2710143978"/>
                    </a:ext>
                  </a:extLst>
                </a:gridCol>
                <a:gridCol w="545231">
                  <a:extLst>
                    <a:ext uri="{9D8B030D-6E8A-4147-A177-3AD203B41FA5}">
                      <a16:colId xmlns:a16="http://schemas.microsoft.com/office/drawing/2014/main" val="1677342924"/>
                    </a:ext>
                  </a:extLst>
                </a:gridCol>
                <a:gridCol w="780156">
                  <a:extLst>
                    <a:ext uri="{9D8B030D-6E8A-4147-A177-3AD203B41FA5}">
                      <a16:colId xmlns:a16="http://schemas.microsoft.com/office/drawing/2014/main" val="3557519278"/>
                    </a:ext>
                  </a:extLst>
                </a:gridCol>
                <a:gridCol w="493052">
                  <a:extLst>
                    <a:ext uri="{9D8B030D-6E8A-4147-A177-3AD203B41FA5}">
                      <a16:colId xmlns:a16="http://schemas.microsoft.com/office/drawing/2014/main" val="4022876071"/>
                    </a:ext>
                  </a:extLst>
                </a:gridCol>
                <a:gridCol w="615732">
                  <a:extLst>
                    <a:ext uri="{9D8B030D-6E8A-4147-A177-3AD203B41FA5}">
                      <a16:colId xmlns:a16="http://schemas.microsoft.com/office/drawing/2014/main" val="990242923"/>
                    </a:ext>
                  </a:extLst>
                </a:gridCol>
                <a:gridCol w="641822">
                  <a:extLst>
                    <a:ext uri="{9D8B030D-6E8A-4147-A177-3AD203B41FA5}">
                      <a16:colId xmlns:a16="http://schemas.microsoft.com/office/drawing/2014/main" val="1859632121"/>
                    </a:ext>
                  </a:extLst>
                </a:gridCol>
                <a:gridCol w="641822">
                  <a:extLst>
                    <a:ext uri="{9D8B030D-6E8A-4147-A177-3AD203B41FA5}">
                      <a16:colId xmlns:a16="http://schemas.microsoft.com/office/drawing/2014/main" val="4128539124"/>
                    </a:ext>
                  </a:extLst>
                </a:gridCol>
                <a:gridCol w="516588">
                  <a:extLst>
                    <a:ext uri="{9D8B030D-6E8A-4147-A177-3AD203B41FA5}">
                      <a16:colId xmlns:a16="http://schemas.microsoft.com/office/drawing/2014/main" val="3280595639"/>
                    </a:ext>
                  </a:extLst>
                </a:gridCol>
                <a:gridCol w="628831">
                  <a:extLst>
                    <a:ext uri="{9D8B030D-6E8A-4147-A177-3AD203B41FA5}">
                      <a16:colId xmlns:a16="http://schemas.microsoft.com/office/drawing/2014/main" val="2788770025"/>
                    </a:ext>
                  </a:extLst>
                </a:gridCol>
                <a:gridCol w="542678">
                  <a:extLst>
                    <a:ext uri="{9D8B030D-6E8A-4147-A177-3AD203B41FA5}">
                      <a16:colId xmlns:a16="http://schemas.microsoft.com/office/drawing/2014/main" val="3192241843"/>
                    </a:ext>
                  </a:extLst>
                </a:gridCol>
                <a:gridCol w="615732">
                  <a:extLst>
                    <a:ext uri="{9D8B030D-6E8A-4147-A177-3AD203B41FA5}">
                      <a16:colId xmlns:a16="http://schemas.microsoft.com/office/drawing/2014/main" val="3228799327"/>
                    </a:ext>
                  </a:extLst>
                </a:gridCol>
              </a:tblGrid>
              <a:tr h="380124">
                <a:tc rowSpan="3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Sectional Committee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Standards due for Review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Review Completed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Review under Progress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merican Typewriter" panose="02090604020004020304"/>
                        </a:rPr>
                        <a:t>Outcome of Review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21942"/>
                  </a:ext>
                </a:extLst>
              </a:tr>
              <a:tr h="9187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Revised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Reaffirmed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Amended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Withdrawal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Archived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87075"/>
                  </a:ext>
                </a:extLst>
              </a:tr>
              <a:tr h="643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Post 2K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23802"/>
                  </a:ext>
                </a:extLst>
              </a:tr>
              <a:tr h="38012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05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82880"/>
                  </a:ext>
                </a:extLst>
              </a:tr>
              <a:tr h="38012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600" baseline="0" dirty="0">
                          <a:latin typeface="American Typewriter" panose="02090604020004020304"/>
                        </a:rPr>
                        <a:t> 07</a:t>
                      </a:r>
                      <a:endParaRPr lang="en-US" sz="16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merican Typewriter" panose="02090604020004020304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2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5ECE-C98E-D832-3757-159DACA8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0119"/>
          </a:xfrm>
        </p:spPr>
        <p:txBody>
          <a:bodyPr>
            <a:normAutofit/>
          </a:bodyPr>
          <a:lstStyle/>
          <a:p>
            <a:r>
              <a:rPr lang="en-US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A2AB33-FC49-0C83-7912-D536BEBF3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86953"/>
              </p:ext>
            </p:extLst>
          </p:nvPr>
        </p:nvGraphicFramePr>
        <p:xfrm>
          <a:off x="651163" y="1338263"/>
          <a:ext cx="11298382" cy="491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296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2089259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2089259">
                  <a:extLst>
                    <a:ext uri="{9D8B030D-6E8A-4147-A177-3AD203B41FA5}">
                      <a16:colId xmlns:a16="http://schemas.microsoft.com/office/drawing/2014/main" val="3460091569"/>
                    </a:ext>
                  </a:extLst>
                </a:gridCol>
                <a:gridCol w="1847415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674990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2509163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Title of Working Panels (WP) and Working Groups 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19872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200" baseline="0" dirty="0">
                          <a:latin typeface="American Typewriter" panose="02090604020004020304"/>
                        </a:rPr>
                        <a:t> 05 </a:t>
                      </a:r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Panels-0</a:t>
                      </a:r>
                    </a:p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Groups-0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Spectacle frames and spectacle lenses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Ophthalmic Implants and Contact lenses 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Ophthalmic Devices (Diagnostic and surgical electro medical devices) 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/>
                          <a:ea typeface="+mn-ea"/>
                          <a:cs typeface="+mn-cs"/>
                        </a:rPr>
                        <a:t>Ophthalmic surgical instruments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Panels-4</a:t>
                      </a:r>
                    </a:p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Groups-0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Groups-0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Panels/Groups will be restructured in line with the sectorial classification of the Sectional Committees.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8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MHD</a:t>
                      </a:r>
                      <a:r>
                        <a:rPr lang="en-US" sz="1200" baseline="0" dirty="0">
                          <a:latin typeface="American Typewriter" panose="02090604020004020304"/>
                        </a:rPr>
                        <a:t> 07</a:t>
                      </a:r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Panels-0</a:t>
                      </a:r>
                    </a:p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sz="1200" dirty="0">
                          <a:latin typeface="American Typewriter" panose="02090604020004020304"/>
                        </a:rPr>
                        <a:t>Neurosurgical</a:t>
                      </a:r>
                      <a:r>
                        <a:rPr lang="en-US" sz="1200" baseline="0" dirty="0">
                          <a:latin typeface="American Typewriter" panose="02090604020004020304"/>
                        </a:rPr>
                        <a:t> instruments- WP </a:t>
                      </a:r>
                      <a:endParaRPr lang="en-US" sz="1200" dirty="0">
                        <a:latin typeface="American Typewriter" panose="02090604020004020304"/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200" dirty="0">
                          <a:latin typeface="American Typewriter" panose="02090604020004020304"/>
                        </a:rPr>
                        <a:t>Neurosurgical implants –WP 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200" dirty="0">
                          <a:latin typeface="American Typewriter" panose="02090604020004020304"/>
                        </a:rPr>
                        <a:t>Neurosurgical</a:t>
                      </a:r>
                      <a:r>
                        <a:rPr lang="en-US" sz="1200" baseline="0" dirty="0">
                          <a:latin typeface="American Typewriter" panose="02090604020004020304"/>
                        </a:rPr>
                        <a:t> Accessories –WP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200" baseline="0" dirty="0">
                          <a:latin typeface="American Typewriter" panose="02090604020004020304"/>
                        </a:rPr>
                        <a:t>Neurosurgical Monitoring Devices –WP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sz="1200" baseline="0" dirty="0">
                          <a:latin typeface="American Typewriter" panose="02090604020004020304"/>
                        </a:rPr>
                        <a:t>Neuro navigation System Working Group </a:t>
                      </a:r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Panels-4</a:t>
                      </a:r>
                    </a:p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Groups-0</a:t>
                      </a:r>
                    </a:p>
                    <a:p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Panels-0</a:t>
                      </a:r>
                    </a:p>
                    <a:p>
                      <a:r>
                        <a:rPr lang="en-US" sz="1200" dirty="0">
                          <a:latin typeface="American Typewriter" panose="02090604020004020304"/>
                        </a:rPr>
                        <a:t>Working Groups-0</a:t>
                      </a:r>
                    </a:p>
                    <a:p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merican Typewriter" panose="02090604020004020304"/>
                        </a:rPr>
                        <a:t>Working Panels/Groups will be restructured in line with the sectorial classification of the Sectional Committees.</a:t>
                      </a:r>
                    </a:p>
                    <a:p>
                      <a:endParaRPr lang="en-US" sz="1200" dirty="0">
                        <a:latin typeface="American Typewriter" panose="020906040200040203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6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5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6" y="348053"/>
            <a:ext cx="4713094" cy="531139"/>
          </a:xfrm>
          <a:custGeom>
            <a:avLst/>
            <a:gdLst/>
            <a:ahLst/>
            <a:cxnLst/>
            <a:rect l="l" t="t" r="r" b="b"/>
            <a:pathLst>
              <a:path w="7353300" h="828675">
                <a:moveTo>
                  <a:pt x="7352919" y="414172"/>
                </a:moveTo>
                <a:lnTo>
                  <a:pt x="7346188" y="330733"/>
                </a:lnTo>
                <a:lnTo>
                  <a:pt x="7326757" y="253009"/>
                </a:lnTo>
                <a:lnTo>
                  <a:pt x="7296023" y="182651"/>
                </a:lnTo>
                <a:lnTo>
                  <a:pt x="7255383" y="121310"/>
                </a:lnTo>
                <a:lnTo>
                  <a:pt x="7206107" y="70764"/>
                </a:lnTo>
                <a:lnTo>
                  <a:pt x="7149465" y="32537"/>
                </a:lnTo>
                <a:lnTo>
                  <a:pt x="7086854" y="8407"/>
                </a:lnTo>
                <a:lnTo>
                  <a:pt x="7019798" y="25"/>
                </a:lnTo>
                <a:lnTo>
                  <a:pt x="7019671" y="50"/>
                </a:lnTo>
                <a:lnTo>
                  <a:pt x="0" y="0"/>
                </a:lnTo>
                <a:lnTo>
                  <a:pt x="0" y="828446"/>
                </a:lnTo>
                <a:lnTo>
                  <a:pt x="7019671" y="828446"/>
                </a:lnTo>
                <a:lnTo>
                  <a:pt x="7019798" y="828446"/>
                </a:lnTo>
                <a:lnTo>
                  <a:pt x="7086854" y="820064"/>
                </a:lnTo>
                <a:lnTo>
                  <a:pt x="7149465" y="795934"/>
                </a:lnTo>
                <a:lnTo>
                  <a:pt x="7206107" y="757707"/>
                </a:lnTo>
                <a:lnTo>
                  <a:pt x="7255383" y="707161"/>
                </a:lnTo>
                <a:lnTo>
                  <a:pt x="7296023" y="645820"/>
                </a:lnTo>
                <a:lnTo>
                  <a:pt x="7326757" y="575462"/>
                </a:lnTo>
                <a:lnTo>
                  <a:pt x="7346188" y="497738"/>
                </a:lnTo>
                <a:lnTo>
                  <a:pt x="7352919" y="414172"/>
                </a:lnTo>
                <a:close/>
              </a:path>
            </a:pathLst>
          </a:custGeom>
          <a:solidFill>
            <a:srgbClr val="FFA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218" y="237279"/>
            <a:ext cx="1620686" cy="718286"/>
          </a:xfrm>
          <a:prstGeom prst="rect">
            <a:avLst/>
          </a:prstGeom>
        </p:spPr>
        <p:txBody>
          <a:bodyPr vert="horz" wrap="square" lIns="0" tIns="8140" rIns="0" bIns="0" rtlCol="0" anchor="ctr">
            <a:spAutoFit/>
          </a:bodyPr>
          <a:lstStyle/>
          <a:p>
            <a:pPr marL="8139">
              <a:lnSpc>
                <a:spcPct val="100000"/>
              </a:lnSpc>
              <a:spcBef>
                <a:spcPts val="64"/>
              </a:spcBef>
            </a:pPr>
            <a:r>
              <a:rPr sz="2307" b="1" spc="-6" dirty="0">
                <a:solidFill>
                  <a:srgbClr val="FFFFFF"/>
                </a:solidFill>
                <a:latin typeface="Times New Roman"/>
                <a:cs typeface="Times New Roman"/>
              </a:rPr>
              <a:t>WPs</a:t>
            </a:r>
            <a:r>
              <a:rPr sz="2307" b="1" spc="-1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7" b="1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2307" b="1" spc="-7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7" b="1" spc="-6" dirty="0">
                <a:solidFill>
                  <a:srgbClr val="FFFFFF"/>
                </a:solidFill>
                <a:latin typeface="Times New Roman"/>
                <a:cs typeface="Times New Roman"/>
              </a:rPr>
              <a:t>WGs</a:t>
            </a:r>
            <a:endParaRPr sz="2307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11"/>
          </p:nvPr>
        </p:nvSpPr>
        <p:spPr>
          <a:xfrm>
            <a:off x="3166" y="0"/>
            <a:ext cx="0" cy="10207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77"/>
              </a:lnSpc>
            </a:pPr>
            <a:r>
              <a:rPr spc="-3" dirty="0"/>
              <a:t>Half-yearly</a:t>
            </a:r>
            <a:r>
              <a:rPr spc="-26" dirty="0"/>
              <a:t> </a:t>
            </a:r>
            <a:r>
              <a:rPr spc="-3" dirty="0"/>
              <a:t>Review</a:t>
            </a:r>
          </a:p>
          <a:p>
            <a:pPr algn="ctr">
              <a:spcBef>
                <a:spcPts val="51"/>
              </a:spcBef>
            </a:pPr>
            <a:r>
              <a:rPr spc="-3" dirty="0"/>
              <a:t>Standardization</a:t>
            </a:r>
            <a:r>
              <a:rPr spc="-29" dirty="0"/>
              <a:t> </a:t>
            </a:r>
            <a:r>
              <a:rPr spc="-3" dirty="0"/>
              <a:t>Department</a:t>
            </a:r>
          </a:p>
        </p:txBody>
      </p:sp>
      <p:grpSp>
        <p:nvGrpSpPr>
          <p:cNvPr id="31" name="object 31"/>
          <p:cNvGrpSpPr/>
          <p:nvPr/>
        </p:nvGrpSpPr>
        <p:grpSpPr>
          <a:xfrm>
            <a:off x="2687017" y="2720245"/>
            <a:ext cx="1815640" cy="1217346"/>
            <a:chOff x="6570598" y="4295140"/>
            <a:chExt cx="2832735" cy="1899285"/>
          </a:xfrm>
        </p:grpSpPr>
        <p:sp>
          <p:nvSpPr>
            <p:cNvPr id="32" name="object 32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2371852" y="0"/>
                  </a:moveTo>
                  <a:lnTo>
                    <a:pt x="161925" y="0"/>
                  </a:lnTo>
                  <a:lnTo>
                    <a:pt x="118886" y="5785"/>
                  </a:lnTo>
                  <a:lnTo>
                    <a:pt x="80207" y="22112"/>
                  </a:lnTo>
                  <a:lnTo>
                    <a:pt x="47434" y="47434"/>
                  </a:lnTo>
                  <a:lnTo>
                    <a:pt x="22112" y="80207"/>
                  </a:lnTo>
                  <a:lnTo>
                    <a:pt x="5785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85" y="1500617"/>
                  </a:lnTo>
                  <a:lnTo>
                    <a:pt x="22112" y="1539296"/>
                  </a:lnTo>
                  <a:lnTo>
                    <a:pt x="47434" y="1572069"/>
                  </a:lnTo>
                  <a:lnTo>
                    <a:pt x="80207" y="1597391"/>
                  </a:lnTo>
                  <a:lnTo>
                    <a:pt x="118886" y="1613718"/>
                  </a:lnTo>
                  <a:lnTo>
                    <a:pt x="161925" y="1619504"/>
                  </a:lnTo>
                  <a:lnTo>
                    <a:pt x="2371852" y="1619504"/>
                  </a:lnTo>
                  <a:lnTo>
                    <a:pt x="2414890" y="1613718"/>
                  </a:lnTo>
                  <a:lnTo>
                    <a:pt x="2453569" y="1597391"/>
                  </a:lnTo>
                  <a:lnTo>
                    <a:pt x="2486342" y="1572069"/>
                  </a:lnTo>
                  <a:lnTo>
                    <a:pt x="2511664" y="1539296"/>
                  </a:lnTo>
                  <a:lnTo>
                    <a:pt x="2527991" y="1500617"/>
                  </a:lnTo>
                  <a:lnTo>
                    <a:pt x="2533777" y="1457579"/>
                  </a:lnTo>
                  <a:lnTo>
                    <a:pt x="2533777" y="161925"/>
                  </a:lnTo>
                  <a:lnTo>
                    <a:pt x="2527991" y="118886"/>
                  </a:lnTo>
                  <a:lnTo>
                    <a:pt x="2511664" y="80207"/>
                  </a:lnTo>
                  <a:lnTo>
                    <a:pt x="2486342" y="47434"/>
                  </a:lnTo>
                  <a:lnTo>
                    <a:pt x="2453569" y="22112"/>
                  </a:lnTo>
                  <a:lnTo>
                    <a:pt x="2414890" y="5785"/>
                  </a:lnTo>
                  <a:lnTo>
                    <a:pt x="237185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3" name="object 33"/>
            <p:cNvSpPr/>
            <p:nvPr/>
          </p:nvSpPr>
          <p:spPr>
            <a:xfrm>
              <a:off x="6576948" y="4301490"/>
              <a:ext cx="2534285" cy="1619885"/>
            </a:xfrm>
            <a:custGeom>
              <a:avLst/>
              <a:gdLst/>
              <a:ahLst/>
              <a:cxnLst/>
              <a:rect l="l" t="t" r="r" b="b"/>
              <a:pathLst>
                <a:path w="2534284" h="1619885">
                  <a:moveTo>
                    <a:pt x="0" y="161925"/>
                  </a:moveTo>
                  <a:lnTo>
                    <a:pt x="5785" y="118886"/>
                  </a:lnTo>
                  <a:lnTo>
                    <a:pt x="22112" y="80207"/>
                  </a:lnTo>
                  <a:lnTo>
                    <a:pt x="47434" y="47434"/>
                  </a:lnTo>
                  <a:lnTo>
                    <a:pt x="80207" y="22112"/>
                  </a:lnTo>
                  <a:lnTo>
                    <a:pt x="118886" y="5785"/>
                  </a:lnTo>
                  <a:lnTo>
                    <a:pt x="161925" y="0"/>
                  </a:lnTo>
                  <a:lnTo>
                    <a:pt x="2371852" y="0"/>
                  </a:lnTo>
                  <a:lnTo>
                    <a:pt x="2414890" y="5785"/>
                  </a:lnTo>
                  <a:lnTo>
                    <a:pt x="2453569" y="22112"/>
                  </a:lnTo>
                  <a:lnTo>
                    <a:pt x="2486342" y="47434"/>
                  </a:lnTo>
                  <a:lnTo>
                    <a:pt x="2511664" y="80207"/>
                  </a:lnTo>
                  <a:lnTo>
                    <a:pt x="2527991" y="118886"/>
                  </a:lnTo>
                  <a:lnTo>
                    <a:pt x="2533777" y="161925"/>
                  </a:lnTo>
                  <a:lnTo>
                    <a:pt x="2533777" y="1457579"/>
                  </a:lnTo>
                  <a:lnTo>
                    <a:pt x="2527991" y="1500617"/>
                  </a:lnTo>
                  <a:lnTo>
                    <a:pt x="2511664" y="1539296"/>
                  </a:lnTo>
                  <a:lnTo>
                    <a:pt x="2486342" y="1572069"/>
                  </a:lnTo>
                  <a:lnTo>
                    <a:pt x="2453569" y="1597391"/>
                  </a:lnTo>
                  <a:lnTo>
                    <a:pt x="2414890" y="1613718"/>
                  </a:lnTo>
                  <a:lnTo>
                    <a:pt x="2371852" y="1619504"/>
                  </a:lnTo>
                  <a:lnTo>
                    <a:pt x="161925" y="1619504"/>
                  </a:lnTo>
                  <a:lnTo>
                    <a:pt x="118886" y="1613718"/>
                  </a:lnTo>
                  <a:lnTo>
                    <a:pt x="80207" y="1597391"/>
                  </a:lnTo>
                  <a:lnTo>
                    <a:pt x="47434" y="1572069"/>
                  </a:lnTo>
                  <a:lnTo>
                    <a:pt x="22112" y="1539296"/>
                  </a:lnTo>
                  <a:lnTo>
                    <a:pt x="5785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4" name="object 34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79" y="1539423"/>
                  </a:lnTo>
                  <a:lnTo>
                    <a:pt x="47371" y="1572196"/>
                  </a:lnTo>
                  <a:lnTo>
                    <a:pt x="80113" y="1597518"/>
                  </a:lnTo>
                  <a:lnTo>
                    <a:pt x="118768" y="1613845"/>
                  </a:lnTo>
                  <a:lnTo>
                    <a:pt x="161798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5" name="object 35"/>
            <p:cNvSpPr/>
            <p:nvPr/>
          </p:nvSpPr>
          <p:spPr>
            <a:xfrm>
              <a:off x="6853300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798" y="1619631"/>
                  </a:lnTo>
                  <a:lnTo>
                    <a:pt x="118768" y="1613845"/>
                  </a:lnTo>
                  <a:lnTo>
                    <a:pt x="80113" y="1597518"/>
                  </a:lnTo>
                  <a:lnTo>
                    <a:pt x="47371" y="1572196"/>
                  </a:lnTo>
                  <a:lnTo>
                    <a:pt x="22079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5202006" y="2716175"/>
            <a:ext cx="1815233" cy="1217346"/>
            <a:chOff x="9675876" y="4295140"/>
            <a:chExt cx="2832100" cy="1899285"/>
          </a:xfrm>
        </p:grpSpPr>
        <p:sp>
          <p:nvSpPr>
            <p:cNvPr id="38" name="object 38"/>
            <p:cNvSpPr/>
            <p:nvPr/>
          </p:nvSpPr>
          <p:spPr>
            <a:xfrm>
              <a:off x="96822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79" y="1539296"/>
                  </a:lnTo>
                  <a:lnTo>
                    <a:pt x="47371" y="1572069"/>
                  </a:lnTo>
                  <a:lnTo>
                    <a:pt x="80113" y="1597391"/>
                  </a:lnTo>
                  <a:lnTo>
                    <a:pt x="118768" y="1613718"/>
                  </a:lnTo>
                  <a:lnTo>
                    <a:pt x="161798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9" name="object 39"/>
            <p:cNvSpPr/>
            <p:nvPr/>
          </p:nvSpPr>
          <p:spPr>
            <a:xfrm>
              <a:off x="96822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798" y="1619504"/>
                  </a:lnTo>
                  <a:lnTo>
                    <a:pt x="118768" y="1613718"/>
                  </a:lnTo>
                  <a:lnTo>
                    <a:pt x="80113" y="1597391"/>
                  </a:lnTo>
                  <a:lnTo>
                    <a:pt x="47371" y="1572069"/>
                  </a:lnTo>
                  <a:lnTo>
                    <a:pt x="22079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0" name="object 40"/>
            <p:cNvSpPr/>
            <p:nvPr/>
          </p:nvSpPr>
          <p:spPr>
            <a:xfrm>
              <a:off x="9958451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79" y="1539423"/>
                  </a:lnTo>
                  <a:lnTo>
                    <a:pt x="47371" y="1572196"/>
                  </a:lnTo>
                  <a:lnTo>
                    <a:pt x="80113" y="1597518"/>
                  </a:lnTo>
                  <a:lnTo>
                    <a:pt x="118768" y="1613845"/>
                  </a:lnTo>
                  <a:lnTo>
                    <a:pt x="161798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1" name="object 41"/>
            <p:cNvSpPr/>
            <p:nvPr/>
          </p:nvSpPr>
          <p:spPr>
            <a:xfrm>
              <a:off x="9958451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798" y="1619631"/>
                  </a:lnTo>
                  <a:lnTo>
                    <a:pt x="118768" y="1613845"/>
                  </a:lnTo>
                  <a:lnTo>
                    <a:pt x="80113" y="1597518"/>
                  </a:lnTo>
                  <a:lnTo>
                    <a:pt x="47371" y="1572196"/>
                  </a:lnTo>
                  <a:lnTo>
                    <a:pt x="22079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550652" y="3299003"/>
            <a:ext cx="1404974" cy="575622"/>
          </a:xfrm>
          <a:prstGeom prst="rect">
            <a:avLst/>
          </a:prstGeom>
        </p:spPr>
        <p:txBody>
          <a:bodyPr vert="horz" wrap="square" lIns="0" tIns="10175" rIns="0" bIns="0" rtlCol="0">
            <a:spAutoFit/>
          </a:bodyPr>
          <a:lstStyle/>
          <a:p>
            <a:pPr marL="8139">
              <a:spcBef>
                <a:spcPts val="80"/>
              </a:spcBef>
            </a:pPr>
            <a:r>
              <a:rPr lang="en-US" sz="1154" dirty="0">
                <a:solidFill>
                  <a:schemeClr val="accent5">
                    <a:lumMod val="50000"/>
                  </a:schemeClr>
                </a:solidFill>
              </a:rPr>
              <a:t>Ophthalmic Implants and Contact lenses</a:t>
            </a:r>
          </a:p>
          <a:p>
            <a:pPr marL="8139">
              <a:spcBef>
                <a:spcPts val="80"/>
              </a:spcBef>
            </a:pPr>
            <a:endParaRPr sz="1282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7338599" y="2757038"/>
            <a:ext cx="1815233" cy="1217346"/>
            <a:chOff x="12781026" y="4295140"/>
            <a:chExt cx="2832100" cy="1899285"/>
          </a:xfrm>
        </p:grpSpPr>
        <p:sp>
          <p:nvSpPr>
            <p:cNvPr id="44" name="object 44"/>
            <p:cNvSpPr/>
            <p:nvPr/>
          </p:nvSpPr>
          <p:spPr>
            <a:xfrm>
              <a:off x="1278737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798" y="0"/>
                  </a:lnTo>
                  <a:lnTo>
                    <a:pt x="118768" y="5785"/>
                  </a:lnTo>
                  <a:lnTo>
                    <a:pt x="80113" y="22112"/>
                  </a:lnTo>
                  <a:lnTo>
                    <a:pt x="47371" y="47434"/>
                  </a:lnTo>
                  <a:lnTo>
                    <a:pt x="22079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79" y="1539296"/>
                  </a:lnTo>
                  <a:lnTo>
                    <a:pt x="47371" y="1572069"/>
                  </a:lnTo>
                  <a:lnTo>
                    <a:pt x="80113" y="1597391"/>
                  </a:lnTo>
                  <a:lnTo>
                    <a:pt x="118768" y="1613718"/>
                  </a:lnTo>
                  <a:lnTo>
                    <a:pt x="161798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5" name="object 45"/>
            <p:cNvSpPr/>
            <p:nvPr/>
          </p:nvSpPr>
          <p:spPr>
            <a:xfrm>
              <a:off x="1278737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79" y="80207"/>
                  </a:lnTo>
                  <a:lnTo>
                    <a:pt x="47371" y="47434"/>
                  </a:lnTo>
                  <a:lnTo>
                    <a:pt x="80113" y="22112"/>
                  </a:lnTo>
                  <a:lnTo>
                    <a:pt x="118768" y="5785"/>
                  </a:lnTo>
                  <a:lnTo>
                    <a:pt x="161798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798" y="1619504"/>
                  </a:lnTo>
                  <a:lnTo>
                    <a:pt x="118768" y="1613718"/>
                  </a:lnTo>
                  <a:lnTo>
                    <a:pt x="80113" y="1597391"/>
                  </a:lnTo>
                  <a:lnTo>
                    <a:pt x="47371" y="1572069"/>
                  </a:lnTo>
                  <a:lnTo>
                    <a:pt x="22079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6" name="object 46"/>
            <p:cNvSpPr/>
            <p:nvPr/>
          </p:nvSpPr>
          <p:spPr>
            <a:xfrm>
              <a:off x="13073126" y="4568190"/>
              <a:ext cx="2533650" cy="1619885"/>
            </a:xfrm>
            <a:custGeom>
              <a:avLst/>
              <a:gdLst/>
              <a:ahLst/>
              <a:cxnLst/>
              <a:rect l="l" t="t" r="r" b="b"/>
              <a:pathLst>
                <a:path w="2533650" h="1619885">
                  <a:moveTo>
                    <a:pt x="2371725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83" y="1539423"/>
                  </a:lnTo>
                  <a:lnTo>
                    <a:pt x="47386" y="1572196"/>
                  </a:lnTo>
                  <a:lnTo>
                    <a:pt x="80151" y="1597518"/>
                  </a:lnTo>
                  <a:lnTo>
                    <a:pt x="118842" y="1613845"/>
                  </a:lnTo>
                  <a:lnTo>
                    <a:pt x="161925" y="1619631"/>
                  </a:lnTo>
                  <a:lnTo>
                    <a:pt x="2371725" y="1619631"/>
                  </a:lnTo>
                  <a:lnTo>
                    <a:pt x="2414763" y="1613845"/>
                  </a:lnTo>
                  <a:lnTo>
                    <a:pt x="2453442" y="1597518"/>
                  </a:lnTo>
                  <a:lnTo>
                    <a:pt x="2486215" y="1572196"/>
                  </a:lnTo>
                  <a:lnTo>
                    <a:pt x="2511537" y="1539423"/>
                  </a:lnTo>
                  <a:lnTo>
                    <a:pt x="2527864" y="1500744"/>
                  </a:lnTo>
                  <a:lnTo>
                    <a:pt x="2533650" y="1457706"/>
                  </a:lnTo>
                  <a:lnTo>
                    <a:pt x="2533650" y="161925"/>
                  </a:lnTo>
                  <a:lnTo>
                    <a:pt x="2527864" y="118886"/>
                  </a:lnTo>
                  <a:lnTo>
                    <a:pt x="2511537" y="80207"/>
                  </a:lnTo>
                  <a:lnTo>
                    <a:pt x="2486215" y="47434"/>
                  </a:lnTo>
                  <a:lnTo>
                    <a:pt x="2453442" y="22112"/>
                  </a:lnTo>
                  <a:lnTo>
                    <a:pt x="2414763" y="5785"/>
                  </a:lnTo>
                  <a:lnTo>
                    <a:pt x="237172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47" name="object 47"/>
            <p:cNvSpPr/>
            <p:nvPr/>
          </p:nvSpPr>
          <p:spPr>
            <a:xfrm>
              <a:off x="13073126" y="4568190"/>
              <a:ext cx="2533650" cy="1619885"/>
            </a:xfrm>
            <a:custGeom>
              <a:avLst/>
              <a:gdLst/>
              <a:ahLst/>
              <a:cxnLst/>
              <a:rect l="l" t="t" r="r" b="b"/>
              <a:pathLst>
                <a:path w="2533650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71725" y="0"/>
                  </a:lnTo>
                  <a:lnTo>
                    <a:pt x="2414763" y="5785"/>
                  </a:lnTo>
                  <a:lnTo>
                    <a:pt x="2453442" y="22112"/>
                  </a:lnTo>
                  <a:lnTo>
                    <a:pt x="2486215" y="47434"/>
                  </a:lnTo>
                  <a:lnTo>
                    <a:pt x="2511537" y="80207"/>
                  </a:lnTo>
                  <a:lnTo>
                    <a:pt x="2527864" y="118886"/>
                  </a:lnTo>
                  <a:lnTo>
                    <a:pt x="2533650" y="161925"/>
                  </a:lnTo>
                  <a:lnTo>
                    <a:pt x="2533650" y="1457706"/>
                  </a:lnTo>
                  <a:lnTo>
                    <a:pt x="2527864" y="1500744"/>
                  </a:lnTo>
                  <a:lnTo>
                    <a:pt x="2511537" y="1539423"/>
                  </a:lnTo>
                  <a:lnTo>
                    <a:pt x="2486215" y="1572196"/>
                  </a:lnTo>
                  <a:lnTo>
                    <a:pt x="2453442" y="1597518"/>
                  </a:lnTo>
                  <a:lnTo>
                    <a:pt x="2414763" y="1613845"/>
                  </a:lnTo>
                  <a:lnTo>
                    <a:pt x="2371725" y="1619631"/>
                  </a:lnTo>
                  <a:lnTo>
                    <a:pt x="161925" y="1619631"/>
                  </a:lnTo>
                  <a:lnTo>
                    <a:pt x="118842" y="1613845"/>
                  </a:lnTo>
                  <a:lnTo>
                    <a:pt x="80151" y="1597518"/>
                  </a:lnTo>
                  <a:lnTo>
                    <a:pt x="47386" y="1572196"/>
                  </a:lnTo>
                  <a:lnTo>
                    <a:pt x="22083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769728" y="3250065"/>
            <a:ext cx="1349305" cy="2187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40700" rIns="0" bIns="0" rtlCol="0">
            <a:spAutoFit/>
          </a:bodyPr>
          <a:lstStyle/>
          <a:p>
            <a:r>
              <a:rPr lang="en-US" sz="1154" b="1" dirty="0"/>
              <a:t> </a:t>
            </a:r>
            <a:r>
              <a:rPr lang="en-US" sz="1154" dirty="0">
                <a:solidFill>
                  <a:schemeClr val="accent5">
                    <a:lumMod val="50000"/>
                  </a:schemeClr>
                </a:solidFill>
              </a:rPr>
              <a:t>Ophthalmic Devices </a:t>
            </a:r>
          </a:p>
        </p:txBody>
      </p:sp>
      <p:grpSp>
        <p:nvGrpSpPr>
          <p:cNvPr id="49" name="object 49"/>
          <p:cNvGrpSpPr/>
          <p:nvPr/>
        </p:nvGrpSpPr>
        <p:grpSpPr>
          <a:xfrm>
            <a:off x="9462433" y="2847583"/>
            <a:ext cx="1821338" cy="1217346"/>
            <a:chOff x="15886176" y="4295140"/>
            <a:chExt cx="2841625" cy="1899285"/>
          </a:xfrm>
        </p:grpSpPr>
        <p:sp>
          <p:nvSpPr>
            <p:cNvPr id="50" name="object 50"/>
            <p:cNvSpPr/>
            <p:nvPr/>
          </p:nvSpPr>
          <p:spPr>
            <a:xfrm>
              <a:off x="158925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579"/>
                  </a:lnTo>
                  <a:lnTo>
                    <a:pt x="5776" y="1500617"/>
                  </a:lnTo>
                  <a:lnTo>
                    <a:pt x="22083" y="1539296"/>
                  </a:lnTo>
                  <a:lnTo>
                    <a:pt x="47386" y="1572069"/>
                  </a:lnTo>
                  <a:lnTo>
                    <a:pt x="80151" y="1597391"/>
                  </a:lnTo>
                  <a:lnTo>
                    <a:pt x="118842" y="1613718"/>
                  </a:lnTo>
                  <a:lnTo>
                    <a:pt x="161925" y="1619504"/>
                  </a:lnTo>
                  <a:lnTo>
                    <a:pt x="2381250" y="1619504"/>
                  </a:lnTo>
                  <a:lnTo>
                    <a:pt x="2424288" y="1613718"/>
                  </a:lnTo>
                  <a:lnTo>
                    <a:pt x="2462967" y="1597391"/>
                  </a:lnTo>
                  <a:lnTo>
                    <a:pt x="2495740" y="1572069"/>
                  </a:lnTo>
                  <a:lnTo>
                    <a:pt x="2521062" y="1539296"/>
                  </a:lnTo>
                  <a:lnTo>
                    <a:pt x="2537389" y="1500617"/>
                  </a:lnTo>
                  <a:lnTo>
                    <a:pt x="2543175" y="1457579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1" name="object 51"/>
            <p:cNvSpPr/>
            <p:nvPr/>
          </p:nvSpPr>
          <p:spPr>
            <a:xfrm>
              <a:off x="15892526" y="43014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579"/>
                  </a:lnTo>
                  <a:lnTo>
                    <a:pt x="2537389" y="1500617"/>
                  </a:lnTo>
                  <a:lnTo>
                    <a:pt x="2521062" y="1539296"/>
                  </a:lnTo>
                  <a:lnTo>
                    <a:pt x="2495740" y="1572069"/>
                  </a:lnTo>
                  <a:lnTo>
                    <a:pt x="2462967" y="1597391"/>
                  </a:lnTo>
                  <a:lnTo>
                    <a:pt x="2424288" y="1613718"/>
                  </a:lnTo>
                  <a:lnTo>
                    <a:pt x="2381250" y="1619504"/>
                  </a:lnTo>
                  <a:lnTo>
                    <a:pt x="161925" y="1619504"/>
                  </a:lnTo>
                  <a:lnTo>
                    <a:pt x="118842" y="1613718"/>
                  </a:lnTo>
                  <a:lnTo>
                    <a:pt x="80151" y="1597391"/>
                  </a:lnTo>
                  <a:lnTo>
                    <a:pt x="47386" y="1572069"/>
                  </a:lnTo>
                  <a:lnTo>
                    <a:pt x="22083" y="1539296"/>
                  </a:lnTo>
                  <a:lnTo>
                    <a:pt x="5776" y="1500617"/>
                  </a:lnTo>
                  <a:lnTo>
                    <a:pt x="0" y="1457579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2" name="object 52"/>
            <p:cNvSpPr/>
            <p:nvPr/>
          </p:nvSpPr>
          <p:spPr>
            <a:xfrm>
              <a:off x="16178276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2381250" y="0"/>
                  </a:moveTo>
                  <a:lnTo>
                    <a:pt x="161925" y="0"/>
                  </a:lnTo>
                  <a:lnTo>
                    <a:pt x="118842" y="5785"/>
                  </a:lnTo>
                  <a:lnTo>
                    <a:pt x="80151" y="22112"/>
                  </a:lnTo>
                  <a:lnTo>
                    <a:pt x="47386" y="47434"/>
                  </a:lnTo>
                  <a:lnTo>
                    <a:pt x="22083" y="80207"/>
                  </a:lnTo>
                  <a:lnTo>
                    <a:pt x="5776" y="118886"/>
                  </a:lnTo>
                  <a:lnTo>
                    <a:pt x="0" y="161925"/>
                  </a:lnTo>
                  <a:lnTo>
                    <a:pt x="0" y="1457706"/>
                  </a:lnTo>
                  <a:lnTo>
                    <a:pt x="5776" y="1500744"/>
                  </a:lnTo>
                  <a:lnTo>
                    <a:pt x="22083" y="1539423"/>
                  </a:lnTo>
                  <a:lnTo>
                    <a:pt x="47386" y="1572196"/>
                  </a:lnTo>
                  <a:lnTo>
                    <a:pt x="80151" y="1597518"/>
                  </a:lnTo>
                  <a:lnTo>
                    <a:pt x="118842" y="1613845"/>
                  </a:lnTo>
                  <a:lnTo>
                    <a:pt x="161925" y="1619631"/>
                  </a:lnTo>
                  <a:lnTo>
                    <a:pt x="2381250" y="1619631"/>
                  </a:lnTo>
                  <a:lnTo>
                    <a:pt x="2424288" y="1613845"/>
                  </a:lnTo>
                  <a:lnTo>
                    <a:pt x="2462967" y="1597518"/>
                  </a:lnTo>
                  <a:lnTo>
                    <a:pt x="2495740" y="1572196"/>
                  </a:lnTo>
                  <a:lnTo>
                    <a:pt x="2521062" y="1539423"/>
                  </a:lnTo>
                  <a:lnTo>
                    <a:pt x="2537389" y="1500744"/>
                  </a:lnTo>
                  <a:lnTo>
                    <a:pt x="2543175" y="1457706"/>
                  </a:lnTo>
                  <a:lnTo>
                    <a:pt x="2543175" y="161925"/>
                  </a:lnTo>
                  <a:lnTo>
                    <a:pt x="2537389" y="118886"/>
                  </a:lnTo>
                  <a:lnTo>
                    <a:pt x="2521062" y="80207"/>
                  </a:lnTo>
                  <a:lnTo>
                    <a:pt x="2495740" y="47434"/>
                  </a:lnTo>
                  <a:lnTo>
                    <a:pt x="2462967" y="22112"/>
                  </a:lnTo>
                  <a:lnTo>
                    <a:pt x="2424288" y="5785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53" name="object 53"/>
            <p:cNvSpPr/>
            <p:nvPr/>
          </p:nvSpPr>
          <p:spPr>
            <a:xfrm>
              <a:off x="16178276" y="4568190"/>
              <a:ext cx="2543175" cy="1619885"/>
            </a:xfrm>
            <a:custGeom>
              <a:avLst/>
              <a:gdLst/>
              <a:ahLst/>
              <a:cxnLst/>
              <a:rect l="l" t="t" r="r" b="b"/>
              <a:pathLst>
                <a:path w="2543175" h="1619885">
                  <a:moveTo>
                    <a:pt x="0" y="161925"/>
                  </a:moveTo>
                  <a:lnTo>
                    <a:pt x="5776" y="118886"/>
                  </a:lnTo>
                  <a:lnTo>
                    <a:pt x="22083" y="80207"/>
                  </a:lnTo>
                  <a:lnTo>
                    <a:pt x="47386" y="47434"/>
                  </a:lnTo>
                  <a:lnTo>
                    <a:pt x="80151" y="22112"/>
                  </a:lnTo>
                  <a:lnTo>
                    <a:pt x="118842" y="5785"/>
                  </a:lnTo>
                  <a:lnTo>
                    <a:pt x="161925" y="0"/>
                  </a:lnTo>
                  <a:lnTo>
                    <a:pt x="2381250" y="0"/>
                  </a:lnTo>
                  <a:lnTo>
                    <a:pt x="2424288" y="5785"/>
                  </a:lnTo>
                  <a:lnTo>
                    <a:pt x="2462967" y="22112"/>
                  </a:lnTo>
                  <a:lnTo>
                    <a:pt x="2495740" y="47434"/>
                  </a:lnTo>
                  <a:lnTo>
                    <a:pt x="2521062" y="80207"/>
                  </a:lnTo>
                  <a:lnTo>
                    <a:pt x="2537389" y="118886"/>
                  </a:lnTo>
                  <a:lnTo>
                    <a:pt x="2543175" y="161925"/>
                  </a:lnTo>
                  <a:lnTo>
                    <a:pt x="2543175" y="1457706"/>
                  </a:lnTo>
                  <a:lnTo>
                    <a:pt x="2537389" y="1500744"/>
                  </a:lnTo>
                  <a:lnTo>
                    <a:pt x="2521062" y="1539423"/>
                  </a:lnTo>
                  <a:lnTo>
                    <a:pt x="2495740" y="1572196"/>
                  </a:lnTo>
                  <a:lnTo>
                    <a:pt x="2462967" y="1597518"/>
                  </a:lnTo>
                  <a:lnTo>
                    <a:pt x="2424288" y="1613845"/>
                  </a:lnTo>
                  <a:lnTo>
                    <a:pt x="2381250" y="1619631"/>
                  </a:lnTo>
                  <a:lnTo>
                    <a:pt x="161925" y="1619631"/>
                  </a:lnTo>
                  <a:lnTo>
                    <a:pt x="118842" y="1613845"/>
                  </a:lnTo>
                  <a:lnTo>
                    <a:pt x="80151" y="1597518"/>
                  </a:lnTo>
                  <a:lnTo>
                    <a:pt x="47386" y="1572196"/>
                  </a:lnTo>
                  <a:lnTo>
                    <a:pt x="22083" y="1539423"/>
                  </a:lnTo>
                  <a:lnTo>
                    <a:pt x="5776" y="1500744"/>
                  </a:lnTo>
                  <a:lnTo>
                    <a:pt x="0" y="1457706"/>
                  </a:lnTo>
                  <a:lnTo>
                    <a:pt x="0" y="161925"/>
                  </a:lnTo>
                  <a:close/>
                </a:path>
              </a:pathLst>
            </a:custGeom>
            <a:ln w="127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9863682" y="3422372"/>
            <a:ext cx="1237297" cy="365500"/>
          </a:xfrm>
          <a:prstGeom prst="rect">
            <a:avLst/>
          </a:prstGeom>
        </p:spPr>
        <p:txBody>
          <a:bodyPr vert="horz" wrap="square" lIns="0" tIns="10175" rIns="0" bIns="0" rtlCol="0">
            <a:spAutoFit/>
          </a:bodyPr>
          <a:lstStyle/>
          <a:p>
            <a:r>
              <a:rPr lang="en-IN" sz="1154" dirty="0">
                <a:solidFill>
                  <a:schemeClr val="accent5">
                    <a:lumMod val="50000"/>
                  </a:schemeClr>
                </a:solidFill>
              </a:rPr>
              <a:t>Ophthalmic surgical instruments</a:t>
            </a:r>
          </a:p>
        </p:txBody>
      </p:sp>
      <p:sp>
        <p:nvSpPr>
          <p:cNvPr id="57" name="object 57"/>
          <p:cNvSpPr/>
          <p:nvPr/>
        </p:nvSpPr>
        <p:spPr>
          <a:xfrm>
            <a:off x="1915628" y="2332616"/>
            <a:ext cx="9894693" cy="1844130"/>
          </a:xfrm>
          <a:custGeom>
            <a:avLst/>
            <a:gdLst/>
            <a:ahLst/>
            <a:cxnLst/>
            <a:rect l="l" t="t" r="r" b="b"/>
            <a:pathLst>
              <a:path w="12382500" h="2877184">
                <a:moveTo>
                  <a:pt x="479425" y="2877185"/>
                </a:moveTo>
                <a:lnTo>
                  <a:pt x="430403" y="2874708"/>
                </a:lnTo>
                <a:lnTo>
                  <a:pt x="382799" y="2867439"/>
                </a:lnTo>
                <a:lnTo>
                  <a:pt x="336852" y="2855620"/>
                </a:lnTo>
                <a:lnTo>
                  <a:pt x="292804" y="2839491"/>
                </a:lnTo>
                <a:lnTo>
                  <a:pt x="250895" y="2819294"/>
                </a:lnTo>
                <a:lnTo>
                  <a:pt x="211366" y="2795270"/>
                </a:lnTo>
                <a:lnTo>
                  <a:pt x="174459" y="2767661"/>
                </a:lnTo>
                <a:lnTo>
                  <a:pt x="140414" y="2736707"/>
                </a:lnTo>
                <a:lnTo>
                  <a:pt x="109472" y="2702650"/>
                </a:lnTo>
                <a:lnTo>
                  <a:pt x="81874" y="2665731"/>
                </a:lnTo>
                <a:lnTo>
                  <a:pt x="57860" y="2626191"/>
                </a:lnTo>
                <a:lnTo>
                  <a:pt x="37673" y="2584273"/>
                </a:lnTo>
                <a:lnTo>
                  <a:pt x="21552" y="2540216"/>
                </a:lnTo>
                <a:lnTo>
                  <a:pt x="9739" y="2494263"/>
                </a:lnTo>
                <a:lnTo>
                  <a:pt x="2475" y="2446655"/>
                </a:lnTo>
                <a:lnTo>
                  <a:pt x="0" y="2397633"/>
                </a:lnTo>
                <a:lnTo>
                  <a:pt x="0" y="479552"/>
                </a:lnTo>
                <a:lnTo>
                  <a:pt x="2475" y="430529"/>
                </a:lnTo>
                <a:lnTo>
                  <a:pt x="9739" y="382921"/>
                </a:lnTo>
                <a:lnTo>
                  <a:pt x="21552" y="336968"/>
                </a:lnTo>
                <a:lnTo>
                  <a:pt x="37673" y="292911"/>
                </a:lnTo>
                <a:lnTo>
                  <a:pt x="57860" y="250993"/>
                </a:lnTo>
                <a:lnTo>
                  <a:pt x="81874" y="211453"/>
                </a:lnTo>
                <a:lnTo>
                  <a:pt x="109472" y="174534"/>
                </a:lnTo>
                <a:lnTo>
                  <a:pt x="140414" y="140477"/>
                </a:lnTo>
                <a:lnTo>
                  <a:pt x="174459" y="109523"/>
                </a:lnTo>
                <a:lnTo>
                  <a:pt x="211366" y="81914"/>
                </a:lnTo>
                <a:lnTo>
                  <a:pt x="250895" y="57890"/>
                </a:lnTo>
                <a:lnTo>
                  <a:pt x="292804" y="37693"/>
                </a:lnTo>
                <a:lnTo>
                  <a:pt x="336852" y="21564"/>
                </a:lnTo>
                <a:lnTo>
                  <a:pt x="382799" y="9745"/>
                </a:lnTo>
                <a:lnTo>
                  <a:pt x="430403" y="2476"/>
                </a:lnTo>
                <a:lnTo>
                  <a:pt x="479425" y="0"/>
                </a:lnTo>
              </a:path>
              <a:path w="12382500" h="2877184">
                <a:moveTo>
                  <a:pt x="11903075" y="0"/>
                </a:moveTo>
                <a:lnTo>
                  <a:pt x="11952096" y="2476"/>
                </a:lnTo>
                <a:lnTo>
                  <a:pt x="11999700" y="9745"/>
                </a:lnTo>
                <a:lnTo>
                  <a:pt x="12045647" y="21564"/>
                </a:lnTo>
                <a:lnTo>
                  <a:pt x="12089695" y="37693"/>
                </a:lnTo>
                <a:lnTo>
                  <a:pt x="12131604" y="57890"/>
                </a:lnTo>
                <a:lnTo>
                  <a:pt x="12171133" y="81914"/>
                </a:lnTo>
                <a:lnTo>
                  <a:pt x="12208040" y="109523"/>
                </a:lnTo>
                <a:lnTo>
                  <a:pt x="12242085" y="140477"/>
                </a:lnTo>
                <a:lnTo>
                  <a:pt x="12273027" y="174534"/>
                </a:lnTo>
                <a:lnTo>
                  <a:pt x="12300625" y="211453"/>
                </a:lnTo>
                <a:lnTo>
                  <a:pt x="12324639" y="250993"/>
                </a:lnTo>
                <a:lnTo>
                  <a:pt x="12344826" y="292911"/>
                </a:lnTo>
                <a:lnTo>
                  <a:pt x="12360947" y="336968"/>
                </a:lnTo>
                <a:lnTo>
                  <a:pt x="12372760" y="382921"/>
                </a:lnTo>
                <a:lnTo>
                  <a:pt x="12380024" y="430529"/>
                </a:lnTo>
                <a:lnTo>
                  <a:pt x="12382500" y="479552"/>
                </a:lnTo>
                <a:lnTo>
                  <a:pt x="12382500" y="2397633"/>
                </a:lnTo>
                <a:lnTo>
                  <a:pt x="12380024" y="2446655"/>
                </a:lnTo>
                <a:lnTo>
                  <a:pt x="12372760" y="2494263"/>
                </a:lnTo>
                <a:lnTo>
                  <a:pt x="12360947" y="2540216"/>
                </a:lnTo>
                <a:lnTo>
                  <a:pt x="12344826" y="2584273"/>
                </a:lnTo>
                <a:lnTo>
                  <a:pt x="12324639" y="2626191"/>
                </a:lnTo>
                <a:lnTo>
                  <a:pt x="12300625" y="2665731"/>
                </a:lnTo>
                <a:lnTo>
                  <a:pt x="12273027" y="2702650"/>
                </a:lnTo>
                <a:lnTo>
                  <a:pt x="12242085" y="2736707"/>
                </a:lnTo>
                <a:lnTo>
                  <a:pt x="12208040" y="2767661"/>
                </a:lnTo>
                <a:lnTo>
                  <a:pt x="12171133" y="2795270"/>
                </a:lnTo>
                <a:lnTo>
                  <a:pt x="12131604" y="2819294"/>
                </a:lnTo>
                <a:lnTo>
                  <a:pt x="12089695" y="2839491"/>
                </a:lnTo>
                <a:lnTo>
                  <a:pt x="12045647" y="2855620"/>
                </a:lnTo>
                <a:lnTo>
                  <a:pt x="11999700" y="2867439"/>
                </a:lnTo>
                <a:lnTo>
                  <a:pt x="11952096" y="2874708"/>
                </a:lnTo>
                <a:lnTo>
                  <a:pt x="11903075" y="2877185"/>
                </a:lnTo>
              </a:path>
            </a:pathLst>
          </a:custGeom>
          <a:ln w="57166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58" name="object 58"/>
          <p:cNvSpPr txBox="1"/>
          <p:nvPr/>
        </p:nvSpPr>
        <p:spPr>
          <a:xfrm>
            <a:off x="4093546" y="1274530"/>
            <a:ext cx="6153315" cy="1989596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82" dirty="0">
              <a:latin typeface="Times New Roman"/>
              <a:cs typeface="Times New Roman"/>
            </a:endParaRPr>
          </a:p>
          <a:p>
            <a:pPr>
              <a:spcBef>
                <a:spcPts val="6"/>
              </a:spcBef>
            </a:pPr>
            <a:endParaRPr sz="1218" dirty="0">
              <a:latin typeface="Times New Roman"/>
              <a:cs typeface="Times New Roman"/>
            </a:endParaRPr>
          </a:p>
          <a:p>
            <a:pPr marL="8139" algn="ctr">
              <a:spcBef>
                <a:spcPts val="3"/>
              </a:spcBef>
            </a:pPr>
            <a:r>
              <a:rPr sz="1602" spc="3" dirty="0">
                <a:latin typeface="Times New Roman"/>
                <a:cs typeface="Times New Roman"/>
              </a:rPr>
              <a:t>MHD</a:t>
            </a:r>
            <a:r>
              <a:rPr sz="1602" spc="-29" dirty="0">
                <a:latin typeface="Times New Roman"/>
                <a:cs typeface="Times New Roman"/>
              </a:rPr>
              <a:t> </a:t>
            </a:r>
            <a:r>
              <a:rPr sz="1602" spc="-6" dirty="0">
                <a:latin typeface="Times New Roman"/>
                <a:cs typeface="Times New Roman"/>
              </a:rPr>
              <a:t>0</a:t>
            </a:r>
            <a:r>
              <a:rPr lang="en-IN" sz="1602" spc="-6" dirty="0">
                <a:latin typeface="Times New Roman"/>
                <a:cs typeface="Times New Roman"/>
              </a:rPr>
              <a:t>5</a:t>
            </a:r>
            <a:r>
              <a:rPr sz="1602" spc="-26" dirty="0">
                <a:latin typeface="Times New Roman"/>
                <a:cs typeface="Times New Roman"/>
              </a:rPr>
              <a:t> </a:t>
            </a:r>
            <a:r>
              <a:rPr sz="1602" spc="-3" dirty="0">
                <a:latin typeface="Times New Roman"/>
                <a:cs typeface="Times New Roman"/>
              </a:rPr>
              <a:t>TC</a:t>
            </a:r>
            <a:endParaRPr lang="en-IN" sz="1602" spc="-3" dirty="0">
              <a:latin typeface="Times New Roman"/>
              <a:cs typeface="Times New Roman"/>
            </a:endParaRPr>
          </a:p>
          <a:p>
            <a:pPr marL="8139" algn="ctr">
              <a:spcBef>
                <a:spcPts val="3"/>
              </a:spcBef>
            </a:pPr>
            <a:r>
              <a:rPr lang="en-US" sz="1600" b="1" dirty="0">
                <a:solidFill>
                  <a:schemeClr val="lt1"/>
                </a:solidFill>
              </a:rPr>
              <a:t>Ophthalmic Instruments and Appliances Sectional Committee</a:t>
            </a:r>
          </a:p>
          <a:p>
            <a:pPr marL="8139" algn="ctr">
              <a:spcBef>
                <a:spcPts val="3"/>
              </a:spcBef>
            </a:pPr>
            <a:r>
              <a:rPr lang="en-US" sz="1600" b="1" dirty="0">
                <a:solidFill>
                  <a:schemeClr val="lt1"/>
                </a:solidFill>
              </a:rPr>
              <a:t>Working Panel </a:t>
            </a:r>
          </a:p>
          <a:p>
            <a:pPr marL="8139" algn="ctr">
              <a:spcBef>
                <a:spcPts val="3"/>
              </a:spcBef>
            </a:pPr>
            <a:endParaRPr lang="en-US" sz="1600" b="1" dirty="0">
              <a:solidFill>
                <a:schemeClr val="lt1"/>
              </a:solidFill>
            </a:endParaRPr>
          </a:p>
          <a:p>
            <a:pPr marL="8139" algn="ctr">
              <a:spcBef>
                <a:spcPts val="3"/>
              </a:spcBef>
            </a:pPr>
            <a:endParaRPr sz="1602" dirty="0">
              <a:latin typeface="Times New Roman"/>
              <a:cs typeface="Times New Roman"/>
            </a:endParaRPr>
          </a:p>
          <a:p>
            <a:pPr marR="3256" algn="r">
              <a:spcBef>
                <a:spcPts val="1025"/>
              </a:spcBef>
            </a:pPr>
            <a:endParaRPr sz="1538" dirty="0">
              <a:latin typeface="Times New Roman"/>
              <a:cs typeface="Times New Roman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84965" y="3166049"/>
            <a:ext cx="1507339" cy="625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54" dirty="0">
                <a:solidFill>
                  <a:srgbClr val="212529"/>
                </a:solidFill>
                <a:latin typeface="Source Sans Pro"/>
              </a:rPr>
              <a:t>Spectacle frames and spectacle </a:t>
            </a:r>
            <a:r>
              <a:rPr lang="fr-FR" sz="1154" dirty="0" err="1">
                <a:solidFill>
                  <a:srgbClr val="212529"/>
                </a:solidFill>
                <a:latin typeface="Source Sans Pro"/>
              </a:rPr>
              <a:t>lenses</a:t>
            </a:r>
            <a:endParaRPr lang="fr-FR" sz="1154" dirty="0">
              <a:solidFill>
                <a:srgbClr val="212529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617561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{FADAEF4F-4D3B-4B44-A8A6-9BE6AB389CE7}tf10001119</Template>
  <TotalTime>2094</TotalTime>
  <Words>1210</Words>
  <Application>Microsoft Macintosh PowerPoint</Application>
  <PresentationFormat>Widescreen</PresentationFormat>
  <Paragraphs>342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American Typewriter</vt:lpstr>
      <vt:lpstr>Anek Kannada ExtraBold</vt:lpstr>
      <vt:lpstr>Anek Kannada SemiBold</vt:lpstr>
      <vt:lpstr>Arial</vt:lpstr>
      <vt:lpstr>Calibri</vt:lpstr>
      <vt:lpstr>Gill Sans MT</vt:lpstr>
      <vt:lpstr>Source Sans Pro</vt:lpstr>
      <vt:lpstr>Times New Roman</vt:lpstr>
      <vt:lpstr>Wingdings</vt:lpstr>
      <vt:lpstr>Gallery</vt:lpstr>
      <vt:lpstr>Half yearly review</vt:lpstr>
      <vt:lpstr>PROGRESS OF NWIP’S AGAINST THE ANNUAL ACTION PLAN FOR 2024-2025 AND THE PROCESS</vt:lpstr>
      <vt:lpstr>PROGRESS OF NWIP’S AGAINST THE ANNUAL ACTION PLAN FOR 2024-2025 AND THE PROCESS ADOPTED</vt:lpstr>
      <vt:lpstr>PROGRESS OF NWIP’S AGAINST THE ANNUAL ACTION PLAN FOR 2024-2025</vt:lpstr>
      <vt:lpstr>PROGRESS OF NWIP’S AGAINST THE ANNUAL ACTION PLAN FOR 2024-2025</vt:lpstr>
      <vt:lpstr>PROGRESS OF NWIP’S AGAINST THE ANNUAL ACTION PLAN FOR 2024-2025</vt:lpstr>
      <vt:lpstr>PROGRESS OF REVIEWS FOR 2024-2025</vt:lpstr>
      <vt:lpstr>WORKING PANELS AND WORKING GROUPS</vt:lpstr>
      <vt:lpstr>WPs &amp; WGs</vt:lpstr>
      <vt:lpstr>WPs &amp; WGs</vt:lpstr>
      <vt:lpstr> ISO/IEC Projects - Identified in H &amp; M category, experts designated, strategies adopted to identify experts.  ISO/TC 172/SC  7 Ophthalmic optics and instruments  </vt:lpstr>
      <vt:lpstr>SC/WP meetings planned and held outside HQ</vt:lpstr>
      <vt:lpstr>Status of Process Reform measures</vt:lpstr>
      <vt:lpstr>Status of Process Reform measures</vt:lpstr>
      <vt:lpstr>Status of Process Reform measures</vt:lpstr>
      <vt:lpstr>Status of Process Reform measures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 yearly review</dc:title>
  <dc:creator>Abinash</dc:creator>
  <cp:lastModifiedBy>HARSHADA KADAM </cp:lastModifiedBy>
  <cp:revision>62</cp:revision>
  <dcterms:created xsi:type="dcterms:W3CDTF">2024-10-14T15:20:14Z</dcterms:created>
  <dcterms:modified xsi:type="dcterms:W3CDTF">2024-11-07T09:15:05Z</dcterms:modified>
</cp:coreProperties>
</file>