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69720"/>
            <a:ext cx="4669650" cy="3850154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HALF YEARLY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2032" y="804334"/>
            <a:ext cx="3961174" cy="5249332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SATYAM RATHORE</a:t>
            </a:r>
          </a:p>
          <a:p>
            <a:r>
              <a:rPr lang="en-US" b="1" dirty="0">
                <a:solidFill>
                  <a:schemeClr val="tx1"/>
                </a:solidFill>
              </a:rPr>
              <a:t>MEMBER SECRETARY: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Anaesthetic, Resuscitation and Allied Equipment Sectional Committee, MHD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Anatomy and Forensic Sciences Equipment Sectional Committee, MHD 23</a:t>
            </a:r>
          </a:p>
        </p:txBody>
      </p:sp>
    </p:spTree>
    <p:extLst>
      <p:ext uri="{BB962C8B-B14F-4D97-AF65-F5344CB8AC3E}">
        <p14:creationId xmlns:p14="http://schemas.microsoft.com/office/powerpoint/2010/main" val="141957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764" y="363748"/>
            <a:ext cx="8911687" cy="966158"/>
          </a:xfrm>
        </p:spPr>
        <p:txBody>
          <a:bodyPr>
            <a:normAutofit/>
          </a:bodyPr>
          <a:lstStyle/>
          <a:p>
            <a:r>
              <a:rPr lang="en-US" sz="2400" b="1" dirty="0"/>
              <a:t>SC/WP MEETINGS PLANNED AND HELD OUTSIDE HQ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051" y="1184695"/>
            <a:ext cx="8915400" cy="157000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SC Meetings held outside </a:t>
            </a:r>
            <a:r>
              <a:rPr lang="en-US" dirty="0"/>
              <a:t>HQ – 20th meeting of Anaesthetic, Resuscitation and Allied Equipment Sectional Committee, MHD11 held in AIIMS Jodhpur on 30 April 2024.</a:t>
            </a:r>
          </a:p>
          <a:p>
            <a:r>
              <a:rPr lang="en-US" dirty="0"/>
              <a:t>SC meetings planned for organizing outside HQ – Will be proposed for Q4 meeting of MHD 23.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26765" y="2912852"/>
            <a:ext cx="8911687" cy="966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5315" y="2996243"/>
            <a:ext cx="8911687" cy="966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/>
              <a:t> CONFERENCES/WORKSHOPS/SEMINARS ORGANIZED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26765" y="3395931"/>
            <a:ext cx="8915400" cy="157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23051" y="3637471"/>
            <a:ext cx="8915400" cy="157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Seminar organized on the topic </a:t>
            </a:r>
            <a:r>
              <a:rPr lang="en-US" dirty="0"/>
              <a:t>“Standardization Activities of Bureau of Indian Standards for Medical Devices” in AIIMS Jodhpur on 30 April 2024.</a:t>
            </a:r>
          </a:p>
        </p:txBody>
      </p:sp>
    </p:spTree>
    <p:extLst>
      <p:ext uri="{BB962C8B-B14F-4D97-AF65-F5344CB8AC3E}">
        <p14:creationId xmlns:p14="http://schemas.microsoft.com/office/powerpoint/2010/main" val="290863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000" y="328226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 dirty="0"/>
              <a:t>STATUS OF PROCESS REFORM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183831"/>
            <a:ext cx="8915400" cy="5457645"/>
          </a:xfrm>
        </p:spPr>
        <p:txBody>
          <a:bodyPr>
            <a:normAutofit/>
          </a:bodyPr>
          <a:lstStyle/>
          <a:p>
            <a:r>
              <a:rPr lang="en-US" dirty="0"/>
              <a:t>Attendance in sectional committee meetings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Inactive Members- Identified after every sectional committee meetings and removed if found absent in two consecutive meetings.</a:t>
            </a:r>
          </a:p>
          <a:p>
            <a:r>
              <a:rPr lang="en-US" dirty="0"/>
              <a:t>Comments on p-drafts – two p-drafts are currently under circulation</a:t>
            </a:r>
          </a:p>
          <a:p>
            <a:r>
              <a:rPr lang="en-US" dirty="0"/>
              <a:t>Resolutions-Resolutions are always sent within 24h of the meeting.</a:t>
            </a:r>
          </a:p>
          <a:p>
            <a:r>
              <a:rPr lang="en-US" dirty="0"/>
              <a:t>Members trained - New members inducted in the committee were trained as and when trainings are conducted by nits.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021355"/>
              </p:ext>
            </p:extLst>
          </p:nvPr>
        </p:nvGraphicFramePr>
        <p:xfrm>
          <a:off x="1881843" y="160911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427066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835345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2413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Sectional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Attendance in 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Attendance in Q2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94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MHD</a:t>
                      </a:r>
                      <a:r>
                        <a:rPr lang="en-US" baseline="0" dirty="0"/>
                        <a:t>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9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MHD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53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71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CB7C-2B13-DC61-1650-C4F18030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365" y="43169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SC MEMBERSHIP RATIONALIZED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Anaesthetic, Resuscitation and Allied Equipment Sectional Committee, MHD 11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5A8996-BCA4-6E41-68F5-64F598EF0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53042"/>
              </p:ext>
            </p:extLst>
          </p:nvPr>
        </p:nvGraphicFramePr>
        <p:xfrm>
          <a:off x="742950" y="2011256"/>
          <a:ext cx="1104138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865">
                  <a:extLst>
                    <a:ext uri="{9D8B030D-6E8A-4147-A177-3AD203B41FA5}">
                      <a16:colId xmlns:a16="http://schemas.microsoft.com/office/drawing/2014/main" val="2529950546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01460798"/>
                    </a:ext>
                  </a:extLst>
                </a:gridCol>
                <a:gridCol w="1205600">
                  <a:extLst>
                    <a:ext uri="{9D8B030D-6E8A-4147-A177-3AD203B41FA5}">
                      <a16:colId xmlns:a16="http://schemas.microsoft.com/office/drawing/2014/main" val="1389445207"/>
                    </a:ext>
                  </a:extLst>
                </a:gridCol>
                <a:gridCol w="1265283">
                  <a:extLst>
                    <a:ext uri="{9D8B030D-6E8A-4147-A177-3AD203B41FA5}">
                      <a16:colId xmlns:a16="http://schemas.microsoft.com/office/drawing/2014/main" val="961643049"/>
                    </a:ext>
                  </a:extLst>
                </a:gridCol>
                <a:gridCol w="1061741">
                  <a:extLst>
                    <a:ext uri="{9D8B030D-6E8A-4147-A177-3AD203B41FA5}">
                      <a16:colId xmlns:a16="http://schemas.microsoft.com/office/drawing/2014/main" val="1227842197"/>
                    </a:ext>
                  </a:extLst>
                </a:gridCol>
                <a:gridCol w="628291">
                  <a:extLst>
                    <a:ext uri="{9D8B030D-6E8A-4147-A177-3AD203B41FA5}">
                      <a16:colId xmlns:a16="http://schemas.microsoft.com/office/drawing/2014/main" val="231331811"/>
                    </a:ext>
                  </a:extLst>
                </a:gridCol>
                <a:gridCol w="925304">
                  <a:extLst>
                    <a:ext uri="{9D8B030D-6E8A-4147-A177-3AD203B41FA5}">
                      <a16:colId xmlns:a16="http://schemas.microsoft.com/office/drawing/2014/main" val="3595131278"/>
                    </a:ext>
                  </a:extLst>
                </a:gridCol>
                <a:gridCol w="1133823">
                  <a:extLst>
                    <a:ext uri="{9D8B030D-6E8A-4147-A177-3AD203B41FA5}">
                      <a16:colId xmlns:a16="http://schemas.microsoft.com/office/drawing/2014/main" val="1354549319"/>
                    </a:ext>
                  </a:extLst>
                </a:gridCol>
                <a:gridCol w="1329310">
                  <a:extLst>
                    <a:ext uri="{9D8B030D-6E8A-4147-A177-3AD203B41FA5}">
                      <a16:colId xmlns:a16="http://schemas.microsoft.com/office/drawing/2014/main" val="1782175241"/>
                    </a:ext>
                  </a:extLst>
                </a:gridCol>
                <a:gridCol w="1355372">
                  <a:extLst>
                    <a:ext uri="{9D8B030D-6E8A-4147-A177-3AD203B41FA5}">
                      <a16:colId xmlns:a16="http://schemas.microsoft.com/office/drawing/2014/main" val="1137790506"/>
                    </a:ext>
                  </a:extLst>
                </a:gridCol>
              </a:tblGrid>
              <a:tr h="370840">
                <a:tc gridSpan="10">
                  <a:txBody>
                    <a:bodyPr/>
                    <a:lstStyle/>
                    <a:p>
                      <a:r>
                        <a:rPr lang="en-IN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 Category wise breakup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35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Industry Association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Regulatory </a:t>
                      </a:r>
                    </a:p>
                    <a:p>
                      <a:r>
                        <a:rPr lang="en-IN" sz="1200" dirty="0">
                          <a:effectLst/>
                        </a:rPr>
                        <a:t>Body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State Government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R&amp;D </a:t>
                      </a:r>
                    </a:p>
                    <a:p>
                      <a:r>
                        <a:rPr lang="en-IN" sz="1200" dirty="0">
                          <a:effectLst/>
                        </a:rPr>
                        <a:t>Organization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Academic Institution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Expert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Industry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Consumer Group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Central </a:t>
                      </a:r>
                    </a:p>
                    <a:p>
                      <a:r>
                        <a:rPr lang="en-IN" sz="1200" dirty="0">
                          <a:effectLst/>
                        </a:rPr>
                        <a:t>Ministry/Dept.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Technologist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416873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effectLst/>
                        </a:rPr>
                        <a:t>4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6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effectLst/>
                        </a:rPr>
                        <a:t>0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766639348"/>
                  </a:ext>
                </a:extLst>
              </a:tr>
            </a:tbl>
          </a:graphicData>
        </a:graphic>
      </p:graphicFrame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65482E6-C216-CED2-3BE5-323F5E2B82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75" t="41403" r="17402" b="19294"/>
          <a:stretch/>
        </p:blipFill>
        <p:spPr>
          <a:xfrm>
            <a:off x="6644639" y="3625644"/>
            <a:ext cx="4717353" cy="237341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B445AC2-CF92-142E-E3A7-2B7ABADC8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42043"/>
              </p:ext>
            </p:extLst>
          </p:nvPr>
        </p:nvGraphicFramePr>
        <p:xfrm>
          <a:off x="742950" y="3625644"/>
          <a:ext cx="480441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411">
                  <a:extLst>
                    <a:ext uri="{9D8B030D-6E8A-4147-A177-3AD203B41FA5}">
                      <a16:colId xmlns:a16="http://schemas.microsoft.com/office/drawing/2014/main" val="39086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 to Co-opt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/>
                        <a:t>Lady </a:t>
                      </a:r>
                      <a:r>
                        <a:rPr lang="en-IN" sz="1600" dirty="0" err="1"/>
                        <a:t>Hardinge</a:t>
                      </a:r>
                      <a:r>
                        <a:rPr lang="en-IN" sz="1600" dirty="0"/>
                        <a:t> Medical College, New Delhi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1878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29A1F31-2DA5-3B0C-5947-E195E681E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107828"/>
              </p:ext>
            </p:extLst>
          </p:nvPr>
        </p:nvGraphicFramePr>
        <p:xfrm>
          <a:off x="742950" y="5054176"/>
          <a:ext cx="480441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411">
                  <a:extLst>
                    <a:ext uri="{9D8B030D-6E8A-4147-A177-3AD203B41FA5}">
                      <a16:colId xmlns:a16="http://schemas.microsoft.com/office/drawing/2014/main" val="17591586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Vacancy Notified on the 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33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R&amp;D Organization – 3, Academic Institution – 2, Consumer Group-1, Expert-2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81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21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4228B-05E3-5EC1-F4BE-C0D147F7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A627-C2AE-7E08-8196-77C39BD3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365" y="43169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SC MEMBERSHIP RATIONALIZED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Anaesthetic, Resuscitation and Allied Equipment Sectional Committee, MHD 11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486A9D0-CAE0-8904-64D3-2C1835FFA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45637"/>
              </p:ext>
            </p:extLst>
          </p:nvPr>
        </p:nvGraphicFramePr>
        <p:xfrm>
          <a:off x="742950" y="2011256"/>
          <a:ext cx="1104138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865">
                  <a:extLst>
                    <a:ext uri="{9D8B030D-6E8A-4147-A177-3AD203B41FA5}">
                      <a16:colId xmlns:a16="http://schemas.microsoft.com/office/drawing/2014/main" val="2529950546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01460798"/>
                    </a:ext>
                  </a:extLst>
                </a:gridCol>
                <a:gridCol w="1205600">
                  <a:extLst>
                    <a:ext uri="{9D8B030D-6E8A-4147-A177-3AD203B41FA5}">
                      <a16:colId xmlns:a16="http://schemas.microsoft.com/office/drawing/2014/main" val="1389445207"/>
                    </a:ext>
                  </a:extLst>
                </a:gridCol>
                <a:gridCol w="1265283">
                  <a:extLst>
                    <a:ext uri="{9D8B030D-6E8A-4147-A177-3AD203B41FA5}">
                      <a16:colId xmlns:a16="http://schemas.microsoft.com/office/drawing/2014/main" val="961643049"/>
                    </a:ext>
                  </a:extLst>
                </a:gridCol>
                <a:gridCol w="1061741">
                  <a:extLst>
                    <a:ext uri="{9D8B030D-6E8A-4147-A177-3AD203B41FA5}">
                      <a16:colId xmlns:a16="http://schemas.microsoft.com/office/drawing/2014/main" val="1227842197"/>
                    </a:ext>
                  </a:extLst>
                </a:gridCol>
                <a:gridCol w="628291">
                  <a:extLst>
                    <a:ext uri="{9D8B030D-6E8A-4147-A177-3AD203B41FA5}">
                      <a16:colId xmlns:a16="http://schemas.microsoft.com/office/drawing/2014/main" val="231331811"/>
                    </a:ext>
                  </a:extLst>
                </a:gridCol>
                <a:gridCol w="925304">
                  <a:extLst>
                    <a:ext uri="{9D8B030D-6E8A-4147-A177-3AD203B41FA5}">
                      <a16:colId xmlns:a16="http://schemas.microsoft.com/office/drawing/2014/main" val="3595131278"/>
                    </a:ext>
                  </a:extLst>
                </a:gridCol>
                <a:gridCol w="1133823">
                  <a:extLst>
                    <a:ext uri="{9D8B030D-6E8A-4147-A177-3AD203B41FA5}">
                      <a16:colId xmlns:a16="http://schemas.microsoft.com/office/drawing/2014/main" val="1354549319"/>
                    </a:ext>
                  </a:extLst>
                </a:gridCol>
                <a:gridCol w="1329310">
                  <a:extLst>
                    <a:ext uri="{9D8B030D-6E8A-4147-A177-3AD203B41FA5}">
                      <a16:colId xmlns:a16="http://schemas.microsoft.com/office/drawing/2014/main" val="1782175241"/>
                    </a:ext>
                  </a:extLst>
                </a:gridCol>
                <a:gridCol w="1355372">
                  <a:extLst>
                    <a:ext uri="{9D8B030D-6E8A-4147-A177-3AD203B41FA5}">
                      <a16:colId xmlns:a16="http://schemas.microsoft.com/office/drawing/2014/main" val="1137790506"/>
                    </a:ext>
                  </a:extLst>
                </a:gridCol>
              </a:tblGrid>
              <a:tr h="370840">
                <a:tc gridSpan="10">
                  <a:txBody>
                    <a:bodyPr/>
                    <a:lstStyle/>
                    <a:p>
                      <a:r>
                        <a:rPr lang="en-IN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 Category wise breakup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35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Industry Association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Regulatory </a:t>
                      </a:r>
                    </a:p>
                    <a:p>
                      <a:r>
                        <a:rPr lang="en-IN" sz="1200" dirty="0">
                          <a:effectLst/>
                        </a:rPr>
                        <a:t>Body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State Government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R&amp;D </a:t>
                      </a:r>
                    </a:p>
                    <a:p>
                      <a:r>
                        <a:rPr lang="en-IN" sz="1200" dirty="0">
                          <a:effectLst/>
                        </a:rPr>
                        <a:t>Organization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Academic Institution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Expert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Industry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Consumer Group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Central </a:t>
                      </a:r>
                    </a:p>
                    <a:p>
                      <a:r>
                        <a:rPr lang="en-IN" sz="1200" dirty="0">
                          <a:effectLst/>
                        </a:rPr>
                        <a:t>Ministry/Dept.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effectLst/>
                        </a:rPr>
                        <a:t>Technologist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416873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4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2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2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effectLst/>
                        </a:rPr>
                        <a:t>0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7666393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65FD4C3-AB31-AE93-7913-6C4A8687B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981111"/>
              </p:ext>
            </p:extLst>
          </p:nvPr>
        </p:nvGraphicFramePr>
        <p:xfrm>
          <a:off x="742947" y="3719519"/>
          <a:ext cx="4804411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411">
                  <a:extLst>
                    <a:ext uri="{9D8B030D-6E8A-4147-A177-3AD203B41FA5}">
                      <a16:colId xmlns:a16="http://schemas.microsoft.com/office/drawing/2014/main" val="39086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Proposed to Co-opt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5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IN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Yorco</a:t>
                      </a: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laboratory equipment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IN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Widsons</a:t>
                      </a: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Scientific Works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Indian Surgical </a:t>
                      </a:r>
                      <a:r>
                        <a:rPr lang="en-IN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Equipments</a:t>
                      </a: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Co. Pvt. Ltd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1878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8615C5-AF6E-C7D9-1B8D-EB6337B5D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97816"/>
              </p:ext>
            </p:extLst>
          </p:nvPr>
        </p:nvGraphicFramePr>
        <p:xfrm>
          <a:off x="742948" y="5492594"/>
          <a:ext cx="480441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411">
                  <a:extLst>
                    <a:ext uri="{9D8B030D-6E8A-4147-A177-3AD203B41FA5}">
                      <a16:colId xmlns:a16="http://schemas.microsoft.com/office/drawing/2014/main" val="17591586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Vacancy Notified on the 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33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Industry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81777"/>
                  </a:ext>
                </a:extLst>
              </a:tr>
            </a:tbl>
          </a:graphicData>
        </a:graphic>
      </p:graphicFrame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00C36BB-F28C-71DC-2531-BC330506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22" t="41404" r="14608" b="20470"/>
          <a:stretch/>
        </p:blipFill>
        <p:spPr>
          <a:xfrm>
            <a:off x="5919312" y="3597445"/>
            <a:ext cx="5865018" cy="26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73696-D081-1303-12CF-5C93C1E7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15" y="1318590"/>
            <a:ext cx="510215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0292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174457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/>
              <a:t>PROGRESS OF NWIP’S AGAINST THE ANNUAL ACTION PLAN FOR 2024-2025 AND THE PROCESS ADOPTED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119535"/>
              </p:ext>
            </p:extLst>
          </p:nvPr>
        </p:nvGraphicFramePr>
        <p:xfrm>
          <a:off x="1710305" y="1110100"/>
          <a:ext cx="1023092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532">
                  <a:extLst>
                    <a:ext uri="{9D8B030D-6E8A-4147-A177-3AD203B41FA5}">
                      <a16:colId xmlns:a16="http://schemas.microsoft.com/office/drawing/2014/main" val="1012212967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3039807319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1376064363"/>
                    </a:ext>
                  </a:extLst>
                </a:gridCol>
                <a:gridCol w="3868516">
                  <a:extLst>
                    <a:ext uri="{9D8B030D-6E8A-4147-A177-3AD203B41FA5}">
                      <a16:colId xmlns:a16="http://schemas.microsoft.com/office/drawing/2014/main" val="4261777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SECTIONAL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SUBJECT/TITLE OF NWIP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STATUS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PROCESS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0123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en-US" sz="1600" dirty="0"/>
                        <a:t>MHD</a:t>
                      </a:r>
                      <a:r>
                        <a:rPr lang="en-US" sz="1600" baseline="0" dirty="0"/>
                        <a:t> 11 – Anaesthetic, Resuscitation and Allied Equipment Sectional Committee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Medical gas pipeline system - part a : design, installation, validation and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Draft is under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MHD 11 : P4 : WG1-Medical Gas Pipeline System Working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8827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Oxygen Purity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Draft is under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MHD 11 : P4 : WG2-Oxygen Purity Meter Working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6287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Voice Prosthesis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Working draft has been prepared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2419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Medical Grade Copper Tubes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P-Draft is under 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MHD 11 : P4 : WG1-Medical Gas Pipeline System Working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0089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Bed Head Panels and OT Pendants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P-Draft is under 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Intern + MHD 11 : P4 : WG3-Bed Head Panels and OT Pendants Working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839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</a:t>
                      </a:r>
                      <a:r>
                        <a:rPr lang="en-US" sz="1600" baseline="0" dirty="0"/>
                        <a:t> - ISO standards have been taken for adoption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Published - 5</a:t>
                      </a:r>
                    </a:p>
                    <a:p>
                      <a:r>
                        <a:rPr lang="en-US" sz="1600" dirty="0"/>
                        <a:t>Under</a:t>
                      </a:r>
                      <a:r>
                        <a:rPr lang="en-US" sz="1600" baseline="0" dirty="0"/>
                        <a:t> Print – 6</a:t>
                      </a:r>
                    </a:p>
                    <a:p>
                      <a:r>
                        <a:rPr lang="en-US" sz="1600" baseline="0" dirty="0"/>
                        <a:t>Ready for WC – 7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After</a:t>
                      </a:r>
                      <a:r>
                        <a:rPr lang="en-US" sz="1600" baseline="0" dirty="0"/>
                        <a:t> deliberation and discussion in TC meeting, the decision has been taken for adoption of these ISO standard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62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35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176615"/>
            <a:ext cx="9847262" cy="1280890"/>
          </a:xfrm>
        </p:spPr>
        <p:txBody>
          <a:bodyPr>
            <a:normAutofit/>
          </a:bodyPr>
          <a:lstStyle/>
          <a:p>
            <a:r>
              <a:rPr lang="en-US" sz="2400" b="1" dirty="0"/>
              <a:t>PROGRESS OF NWIP’S AGAINST THE ANNUAL ACTION PLAN FOR 2024-2025 AND THE PROCESS ADOPTED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682487"/>
              </p:ext>
            </p:extLst>
          </p:nvPr>
        </p:nvGraphicFramePr>
        <p:xfrm>
          <a:off x="1748790" y="1073065"/>
          <a:ext cx="9847261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109545936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250194705"/>
                    </a:ext>
                  </a:extLst>
                </a:gridCol>
                <a:gridCol w="2162041">
                  <a:extLst>
                    <a:ext uri="{9D8B030D-6E8A-4147-A177-3AD203B41FA5}">
                      <a16:colId xmlns:a16="http://schemas.microsoft.com/office/drawing/2014/main" val="224663720"/>
                    </a:ext>
                  </a:extLst>
                </a:gridCol>
                <a:gridCol w="4256220">
                  <a:extLst>
                    <a:ext uri="{9D8B030D-6E8A-4147-A177-3AD203B41FA5}">
                      <a16:colId xmlns:a16="http://schemas.microsoft.com/office/drawing/2014/main" val="173848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SECTIONAL COMMITTEE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SUBJECT/TITLE OF NWIP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PROCESS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647399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r>
                        <a:rPr lang="en-US" sz="1600" dirty="0"/>
                        <a:t>MHD 23 – Anatomy and Forensic Sciences</a:t>
                      </a:r>
                      <a:r>
                        <a:rPr lang="en-US" sz="1600" baseline="0" dirty="0"/>
                        <a:t> Equipment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Fingerprint Development 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Draft has been Prepared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56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Footprint lifter or Electrostatic Foot Print Lifters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Draft has been prepared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253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Dissection Hall Layout Specifications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Draft is under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MHD 23 : P1 : WG3-Dissection Hall Layout Specifications Working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330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Body Storage tank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Draft is under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MHD 23 : P1 : WG1-Body Storage Tank and Cold Storage Chambers Working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959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Cold Storage Chambers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Draft is under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MHD 23 : P1 : WG1-Body Storage Tank and Cold Storage Chambers Working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1096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Autopsy 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Draft is under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MHD 23 : P1 : WG2-Autopsy Saw and Autopsy Table Working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278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Autopsy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Draft is under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MHD 23 : P1 : WG2-Autopsy Saw and Autopsy Table Working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88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00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441230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 dirty="0"/>
              <a:t>NWIP STATUS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372972"/>
              </p:ext>
            </p:extLst>
          </p:nvPr>
        </p:nvGraphicFramePr>
        <p:xfrm>
          <a:off x="1754822" y="1081675"/>
          <a:ext cx="8915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888">
                  <a:extLst>
                    <a:ext uri="{9D8B030D-6E8A-4147-A177-3AD203B41FA5}">
                      <a16:colId xmlns:a16="http://schemas.microsoft.com/office/drawing/2014/main" val="922809882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1001182235"/>
                    </a:ext>
                  </a:extLst>
                </a:gridCol>
                <a:gridCol w="5035232">
                  <a:extLst>
                    <a:ext uri="{9D8B030D-6E8A-4147-A177-3AD203B41FA5}">
                      <a16:colId xmlns:a16="http://schemas.microsoft.com/office/drawing/2014/main" val="270311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Sectional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of NWIP as per APS 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  <a:r>
                        <a:rPr lang="en-US" baseline="0" dirty="0"/>
                        <a:t> of NWIP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16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MHD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P-Drafts in circulation – 2</a:t>
                      </a:r>
                    </a:p>
                    <a:p>
                      <a:r>
                        <a:rPr lang="en-US" baseline="0" dirty="0"/>
                        <a:t>Working Draft prepared – 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Working drafts under preparation –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72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MHD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Working Draft prepared - 2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Working drafts under preparation </a:t>
                      </a:r>
                      <a:r>
                        <a:rPr lang="en-US" dirty="0"/>
                        <a:t>- 5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67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96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4" y="137580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/>
              <a:t>PROGRESS OF REVIEWS AGAINST THE ANNUAL ACTION PLAN FOR 2024-2025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307917"/>
              </p:ext>
            </p:extLst>
          </p:nvPr>
        </p:nvGraphicFramePr>
        <p:xfrm>
          <a:off x="224280" y="1418470"/>
          <a:ext cx="11967720" cy="306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217">
                  <a:extLst>
                    <a:ext uri="{9D8B030D-6E8A-4147-A177-3AD203B41FA5}">
                      <a16:colId xmlns:a16="http://schemas.microsoft.com/office/drawing/2014/main" val="1013847263"/>
                    </a:ext>
                  </a:extLst>
                </a:gridCol>
                <a:gridCol w="483941">
                  <a:extLst>
                    <a:ext uri="{9D8B030D-6E8A-4147-A177-3AD203B41FA5}">
                      <a16:colId xmlns:a16="http://schemas.microsoft.com/office/drawing/2014/main" val="759824460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652973776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1406053081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334992674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3065472710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1092180546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3578065914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3774188168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1920622165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1892684668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1345837359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1647798113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1694703555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1174025621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2864158249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3322363951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4272479483"/>
                    </a:ext>
                  </a:extLst>
                </a:gridCol>
                <a:gridCol w="598386">
                  <a:extLst>
                    <a:ext uri="{9D8B030D-6E8A-4147-A177-3AD203B41FA5}">
                      <a16:colId xmlns:a16="http://schemas.microsoft.com/office/drawing/2014/main" val="912967782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Sectional Committee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US" sz="1400" dirty="0"/>
                        <a:t>Standards due for review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US" sz="1400" dirty="0"/>
                        <a:t>Review Completed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US" sz="1400" dirty="0"/>
                        <a:t>Review under progress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Outcome of Review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1383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Revised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Reaffirmed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Amended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Withdrawal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Archived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3753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 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8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MHD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62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MHD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60354"/>
                  </a:ext>
                </a:extLst>
              </a:tr>
              <a:tr h="741680">
                <a:tc gridSpan="19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Under Print – Pre</a:t>
                      </a:r>
                      <a:r>
                        <a:rPr lang="en-US" sz="1600" baseline="0" dirty="0"/>
                        <a:t> 2k : 3, Post 2k : 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Under WC – Pre 2k : 1, Post 2k : 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Decision taken for revision – Pre 2k :2, Post 2k: 3</a:t>
                      </a:r>
                      <a:endParaRPr lang="en-US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743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09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622" y="374160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 dirty="0"/>
              <a:t>PROCESS ADOPTED FOR REVIEW OF STANDARDS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551101"/>
              </p:ext>
            </p:extLst>
          </p:nvPr>
        </p:nvGraphicFramePr>
        <p:xfrm>
          <a:off x="1638300" y="1235806"/>
          <a:ext cx="8915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570751988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31859546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810462485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26590769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083275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Sectional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of Standards taken up for Review as per APS (2024-2025)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 Adopted for Review (ARP/WG/WP/R&amp;D/</a:t>
                      </a:r>
                    </a:p>
                    <a:p>
                      <a:r>
                        <a:rPr lang="en-US" dirty="0"/>
                        <a:t>Workshop/Interns)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of Projects done without ARP or WG/WP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 adopted for projects done without ARP or WG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5505"/>
                  </a:ext>
                </a:extLst>
              </a:tr>
              <a:tr h="1254855">
                <a:tc>
                  <a:txBody>
                    <a:bodyPr/>
                    <a:lstStyle/>
                    <a:p>
                      <a:r>
                        <a:rPr lang="en-US" dirty="0"/>
                        <a:t>MHD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WP-23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The</a:t>
                      </a:r>
                      <a:r>
                        <a:rPr lang="en-US" sz="1600" baseline="0" dirty="0"/>
                        <a:t> one document  in column four was circulated in the TC and TC decided to reaffirmation and revision of the standard.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MHD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887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25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095" y="382570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 dirty="0"/>
              <a:t>WORKING PANELS AND WORKING GROUPS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88766"/>
              </p:ext>
            </p:extLst>
          </p:nvPr>
        </p:nvGraphicFramePr>
        <p:xfrm>
          <a:off x="1642255" y="1097280"/>
          <a:ext cx="950631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125">
                  <a:extLst>
                    <a:ext uri="{9D8B030D-6E8A-4147-A177-3AD203B41FA5}">
                      <a16:colId xmlns:a16="http://schemas.microsoft.com/office/drawing/2014/main" val="658885146"/>
                    </a:ext>
                  </a:extLst>
                </a:gridCol>
                <a:gridCol w="2320290">
                  <a:extLst>
                    <a:ext uri="{9D8B030D-6E8A-4147-A177-3AD203B41FA5}">
                      <a16:colId xmlns:a16="http://schemas.microsoft.com/office/drawing/2014/main" val="622726786"/>
                    </a:ext>
                  </a:extLst>
                </a:gridCol>
                <a:gridCol w="5787895">
                  <a:extLst>
                    <a:ext uri="{9D8B030D-6E8A-4147-A177-3AD203B41FA5}">
                      <a16:colId xmlns:a16="http://schemas.microsoft.com/office/drawing/2014/main" val="3711448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Sectional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No. of existing Working Panels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Title of Working Panels (WP) and Working Groups (WG)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0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MHD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Panels – 4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Working Groups 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Breathing Attachments and Anaesthetic Machines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Airway Devices and Related equipment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Respiratory Devices and Related Equipment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Medical Gas Supply Systems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600" dirty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Medical Gas Pipeline System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Oxygen Purity Meter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NIV Mask with Tube Inclusion Port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Bed Head Panels and OT Pendants Working Group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1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MHD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Panels –</a:t>
                      </a:r>
                      <a:r>
                        <a:rPr lang="en-US" sz="1600" baseline="0" dirty="0"/>
                        <a:t> 2</a:t>
                      </a:r>
                    </a:p>
                    <a:p>
                      <a:endParaRPr lang="en-US" sz="1600" baseline="0" dirty="0"/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Working Groups - 3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Anatomy and Forensic Sciences Equipment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Anatomy and Forensic Sciences – SOPs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600" dirty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Body Storage Tank and Cold Storage Chambers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Autopsy Saw and Autopsy Table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Dissection Hall Layout Specifications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5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88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7" y="123778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 dirty="0"/>
              <a:t>ISO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052307"/>
              </p:ext>
            </p:extLst>
          </p:nvPr>
        </p:nvGraphicFramePr>
        <p:xfrm>
          <a:off x="172527" y="697447"/>
          <a:ext cx="12019473" cy="601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250">
                  <a:extLst>
                    <a:ext uri="{9D8B030D-6E8A-4147-A177-3AD203B41FA5}">
                      <a16:colId xmlns:a16="http://schemas.microsoft.com/office/drawing/2014/main" val="1996264856"/>
                    </a:ext>
                  </a:extLst>
                </a:gridCol>
                <a:gridCol w="810883">
                  <a:extLst>
                    <a:ext uri="{9D8B030D-6E8A-4147-A177-3AD203B41FA5}">
                      <a16:colId xmlns:a16="http://schemas.microsoft.com/office/drawing/2014/main" val="3704661630"/>
                    </a:ext>
                  </a:extLst>
                </a:gridCol>
                <a:gridCol w="1242204">
                  <a:extLst>
                    <a:ext uri="{9D8B030D-6E8A-4147-A177-3AD203B41FA5}">
                      <a16:colId xmlns:a16="http://schemas.microsoft.com/office/drawing/2014/main" val="2947927079"/>
                    </a:ext>
                  </a:extLst>
                </a:gridCol>
                <a:gridCol w="4364966">
                  <a:extLst>
                    <a:ext uri="{9D8B030D-6E8A-4147-A177-3AD203B41FA5}">
                      <a16:colId xmlns:a16="http://schemas.microsoft.com/office/drawing/2014/main" val="2235381800"/>
                    </a:ext>
                  </a:extLst>
                </a:gridCol>
                <a:gridCol w="1017917">
                  <a:extLst>
                    <a:ext uri="{9D8B030D-6E8A-4147-A177-3AD203B41FA5}">
                      <a16:colId xmlns:a16="http://schemas.microsoft.com/office/drawing/2014/main" val="1922318314"/>
                    </a:ext>
                  </a:extLst>
                </a:gridCol>
                <a:gridCol w="1483744">
                  <a:extLst>
                    <a:ext uri="{9D8B030D-6E8A-4147-A177-3AD203B41FA5}">
                      <a16:colId xmlns:a16="http://schemas.microsoft.com/office/drawing/2014/main" val="2997897753"/>
                    </a:ext>
                  </a:extLst>
                </a:gridCol>
                <a:gridCol w="1581509">
                  <a:extLst>
                    <a:ext uri="{9D8B030D-6E8A-4147-A177-3AD203B41FA5}">
                      <a16:colId xmlns:a16="http://schemas.microsoft.com/office/drawing/2014/main" val="1488971954"/>
                    </a:ext>
                  </a:extLst>
                </a:gridCol>
              </a:tblGrid>
              <a:tr h="1032701">
                <a:tc>
                  <a:txBody>
                    <a:bodyPr/>
                    <a:lstStyle/>
                    <a:p>
                      <a:r>
                        <a:rPr lang="en-US" dirty="0"/>
                        <a:t>ISO 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Designated Experts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Strategy adopted</a:t>
                      </a:r>
                      <a:r>
                        <a:rPr lang="en-US" sz="1600" baseline="0" dirty="0"/>
                        <a:t> for identification of expert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34403"/>
                  </a:ext>
                </a:extLst>
              </a:tr>
              <a:tr h="442586"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ISO TC</a:t>
                      </a:r>
                      <a:r>
                        <a:rPr lang="en-US" sz="1200" baseline="0" dirty="0"/>
                        <a:t> 121 – Anaesthetic and respiratory equipment</a:t>
                      </a:r>
                      <a:endParaRPr lang="en-US" sz="12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MHD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18190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Anaesthetic and respiratory equipment — General requirements for airway devices and related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Dr.</a:t>
                      </a:r>
                      <a:r>
                        <a:rPr lang="en-US" sz="1200" baseline="0" dirty="0"/>
                        <a:t> Bharat </a:t>
                      </a:r>
                      <a:r>
                        <a:rPr lang="en-US" sz="1200" baseline="0" dirty="0" err="1"/>
                        <a:t>Paliwal</a:t>
                      </a:r>
                      <a:endParaRPr lang="en-US" sz="1200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200" dirty="0"/>
                        <a:t>Identification based on the area of expertise  relevant to the Project.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200" dirty="0"/>
                        <a:t>Discussion in the Committee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200" dirty="0"/>
                        <a:t>Identification &amp; Recommendation by the Committee members. Decision taken in the Sectional Committee meeting.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2586"/>
                  </a:ext>
                </a:extLst>
              </a:tr>
              <a:tr h="442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 11197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Medical supply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Mr. Prashant A </a:t>
                      </a:r>
                      <a:r>
                        <a:rPr lang="en-US" sz="1200" dirty="0" err="1"/>
                        <a:t>Purohit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55109"/>
                  </a:ext>
                </a:extLst>
              </a:tr>
              <a:tr h="442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 7396-1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Medical gas pipeline systems — Part 1: Pipeline systems for compressed medical gases and 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 G.D. Puri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501928"/>
                  </a:ext>
                </a:extLst>
              </a:tr>
              <a:tr h="442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ISO 7376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Anaesthetic and respiratory equipment — Laryngoscopes for tracheal intubation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Prof. Sandhya </a:t>
                      </a:r>
                      <a:r>
                        <a:rPr lang="en-US" sz="1200" dirty="0" err="1"/>
                        <a:t>Yaddanapudi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38982"/>
                  </a:ext>
                </a:extLst>
              </a:tr>
              <a:tr h="442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 7376-2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Anaesthetic and respiratory equipment — Part 2: Video laryngoscopes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2653"/>
                  </a:ext>
                </a:extLst>
              </a:tr>
              <a:tr h="61962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19223-2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Lung ventilators and related equipment — Vocabulary and semantics — Part 2: High frequency and jet ventilation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Dr. Rakesh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Garg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54591"/>
                  </a:ext>
                </a:extLst>
              </a:tr>
              <a:tr h="7966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80601-2-69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Medical electrical equipment — Part 2-69: Particular requirements for the basic safety and essential performance of oxygen concentrator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Mr. Satyam</a:t>
                      </a:r>
                      <a:r>
                        <a:rPr lang="en-US" sz="1200" baseline="0" dirty="0"/>
                        <a:t> Rathore, BIS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588801"/>
                  </a:ext>
                </a:extLst>
              </a:tr>
              <a:tr h="4425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ISO/CD 5364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Anaesthetic and respiratory equipment — Oropharyngeal airways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Dr. </a:t>
                      </a:r>
                      <a:r>
                        <a:rPr lang="en-IN" sz="1200" dirty="0" err="1"/>
                        <a:t>Bhuwan</a:t>
                      </a:r>
                      <a:r>
                        <a:rPr lang="en-IN" sz="1200" dirty="0"/>
                        <a:t> Chand Panday 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82181"/>
                  </a:ext>
                </a:extLst>
              </a:tr>
              <a:tr h="76373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ISO 8836:2019 (Ed 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Suction catheters for use in the respiratory tract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Dr. </a:t>
                      </a:r>
                      <a:r>
                        <a:rPr lang="en-IN" sz="1200" dirty="0" err="1"/>
                        <a:t>Bhuwan</a:t>
                      </a:r>
                      <a:r>
                        <a:rPr lang="en-IN" sz="1200" dirty="0"/>
                        <a:t> Chand Panday 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78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7" y="123778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 dirty="0"/>
              <a:t>ISO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949833"/>
              </p:ext>
            </p:extLst>
          </p:nvPr>
        </p:nvGraphicFramePr>
        <p:xfrm>
          <a:off x="172527" y="608948"/>
          <a:ext cx="12019473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98">
                  <a:extLst>
                    <a:ext uri="{9D8B030D-6E8A-4147-A177-3AD203B41FA5}">
                      <a16:colId xmlns:a16="http://schemas.microsoft.com/office/drawing/2014/main" val="1996264856"/>
                    </a:ext>
                  </a:extLst>
                </a:gridCol>
                <a:gridCol w="1122024">
                  <a:extLst>
                    <a:ext uri="{9D8B030D-6E8A-4147-A177-3AD203B41FA5}">
                      <a16:colId xmlns:a16="http://schemas.microsoft.com/office/drawing/2014/main" val="3704661630"/>
                    </a:ext>
                  </a:extLst>
                </a:gridCol>
                <a:gridCol w="1812501">
                  <a:extLst>
                    <a:ext uri="{9D8B030D-6E8A-4147-A177-3AD203B41FA5}">
                      <a16:colId xmlns:a16="http://schemas.microsoft.com/office/drawing/2014/main" val="2947927079"/>
                    </a:ext>
                  </a:extLst>
                </a:gridCol>
                <a:gridCol w="1927047">
                  <a:extLst>
                    <a:ext uri="{9D8B030D-6E8A-4147-A177-3AD203B41FA5}">
                      <a16:colId xmlns:a16="http://schemas.microsoft.com/office/drawing/2014/main" val="2235381800"/>
                    </a:ext>
                  </a:extLst>
                </a:gridCol>
                <a:gridCol w="1205416">
                  <a:extLst>
                    <a:ext uri="{9D8B030D-6E8A-4147-A177-3AD203B41FA5}">
                      <a16:colId xmlns:a16="http://schemas.microsoft.com/office/drawing/2014/main" val="1922318314"/>
                    </a:ext>
                  </a:extLst>
                </a:gridCol>
                <a:gridCol w="1830339">
                  <a:extLst>
                    <a:ext uri="{9D8B030D-6E8A-4147-A177-3AD203B41FA5}">
                      <a16:colId xmlns:a16="http://schemas.microsoft.com/office/drawing/2014/main" val="2997897753"/>
                    </a:ext>
                  </a:extLst>
                </a:gridCol>
                <a:gridCol w="2115448">
                  <a:extLst>
                    <a:ext uri="{9D8B030D-6E8A-4147-A177-3AD203B41FA5}">
                      <a16:colId xmlns:a16="http://schemas.microsoft.com/office/drawing/2014/main" val="1488971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ISO 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Designated Experts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Strategy adopted</a:t>
                      </a:r>
                      <a:r>
                        <a:rPr lang="en-US" baseline="0" dirty="0"/>
                        <a:t> for identification of expert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3440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sz="1600" dirty="0"/>
                        <a:t>ISO TC</a:t>
                      </a:r>
                      <a:r>
                        <a:rPr lang="en-US" sz="1600" baseline="0" dirty="0"/>
                        <a:t> 272 –Forensic Sciences</a:t>
                      </a:r>
                      <a:endParaRPr lang="en-US" sz="16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600" dirty="0"/>
                        <a:t>MHD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ISO 21043-1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Forensic sciences — Part 1: Terms and definitions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Dr. KPS Kushwaha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Mr. Satyam Rathore,</a:t>
                      </a:r>
                      <a:r>
                        <a:rPr lang="en-US" sz="1600" baseline="0" dirty="0"/>
                        <a:t> BIS</a:t>
                      </a:r>
                      <a:endParaRPr lang="en-US" sz="16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Identification based on the area of expertise  relevant to the Project.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Discussion in the Committee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Identification &amp; Recommendation by the Committee members. Decision taken in the Sectional Committee meeting.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25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ISO 21043-2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Forensic sciences — Part 2: Recognition, recording, collecting, transport and storage of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551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ISO 21043-3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Forensic Sciences — Part 3: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1192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ISO 21043-4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Forensic Sciences — Part 4: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38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ISO 21043-5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Forensic Sciences — Part 5: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32555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1005</TotalTime>
  <Words>1456</Words>
  <Application>Microsoft Macintosh PowerPoint</Application>
  <PresentationFormat>Widescreen</PresentationFormat>
  <Paragraphs>354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HALF YEARLY REVIEW</vt:lpstr>
      <vt:lpstr>PROGRESS OF NWIP’S AGAINST THE ANNUAL ACTION PLAN FOR 2024-2025 AND THE PROCESS ADOPTED</vt:lpstr>
      <vt:lpstr>PROGRESS OF NWIP’S AGAINST THE ANNUAL ACTION PLAN FOR 2024-2025 AND THE PROCESS ADOPTED</vt:lpstr>
      <vt:lpstr>NWIP STATUS</vt:lpstr>
      <vt:lpstr>PROGRESS OF REVIEWS AGAINST THE ANNUAL ACTION PLAN FOR 2024-2025</vt:lpstr>
      <vt:lpstr>PROCESS ADOPTED FOR REVIEW OF STANDARDS</vt:lpstr>
      <vt:lpstr>WORKING PANELS AND WORKING GROUPS</vt:lpstr>
      <vt:lpstr>ISO PROJECTS</vt:lpstr>
      <vt:lpstr>ISO PROJECTS</vt:lpstr>
      <vt:lpstr>SC/WP MEETINGS PLANNED AND HELD OUTSIDE HQ</vt:lpstr>
      <vt:lpstr>STATUS OF PROCESS REFORM MEASURES</vt:lpstr>
      <vt:lpstr>SC MEMBERSHIP RATIONALIZED  Anaesthetic, Resuscitation and Allied Equipment Sectional Committee, MHD 11</vt:lpstr>
      <vt:lpstr>SC MEMBERSHIP RATIONALIZED  Anaesthetic, Resuscitation and Allied Equipment Sectional Committee, MHD 11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HALF YEARLY REVIEW</dc:title>
  <dc:creator>Sat</dc:creator>
  <cp:lastModifiedBy>Satyam Rathore</cp:lastModifiedBy>
  <cp:revision>285</cp:revision>
  <dcterms:created xsi:type="dcterms:W3CDTF">2024-10-23T04:07:34Z</dcterms:created>
  <dcterms:modified xsi:type="dcterms:W3CDTF">2024-11-05T08:59:13Z</dcterms:modified>
</cp:coreProperties>
</file>