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5"/>
  </p:notesMasterIdLst>
  <p:sldIdLst>
    <p:sldId id="257" r:id="rId5"/>
    <p:sldId id="276" r:id="rId6"/>
    <p:sldId id="277" r:id="rId7"/>
    <p:sldId id="278" r:id="rId8"/>
    <p:sldId id="280" r:id="rId9"/>
    <p:sldId id="295" r:id="rId10"/>
    <p:sldId id="281" r:id="rId11"/>
    <p:sldId id="282" r:id="rId12"/>
    <p:sldId id="283" r:id="rId13"/>
    <p:sldId id="292" r:id="rId14"/>
    <p:sldId id="284" r:id="rId15"/>
    <p:sldId id="285" r:id="rId16"/>
    <p:sldId id="286" r:id="rId17"/>
    <p:sldId id="287" r:id="rId18"/>
    <p:sldId id="288" r:id="rId19"/>
    <p:sldId id="272" r:id="rId20"/>
    <p:sldId id="294" r:id="rId21"/>
    <p:sldId id="293" r:id="rId22"/>
    <p:sldId id="274" r:id="rId23"/>
    <p:sldId id="29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2F3713-CFF0-4B89-9CBA-7F976070167E}" v="257" dt="2024-11-05T02:42:13.478"/>
  </p1510:revLst>
</p1510:revInfo>
</file>

<file path=ppt/tableStyles.xml><?xml version="1.0" encoding="utf-8"?>
<a:tblStyleLst xmlns:a="http://schemas.openxmlformats.org/drawingml/2006/main" def="{F2DE63D5-997A-4646-A377-4702673A728D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3595" autoAdjust="0"/>
  </p:normalViewPr>
  <p:slideViewPr>
    <p:cSldViewPr snapToGrid="0">
      <p:cViewPr varScale="1">
        <p:scale>
          <a:sx n="114" d="100"/>
          <a:sy n="114" d="100"/>
        </p:scale>
        <p:origin x="2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Total:</a:t>
            </a:r>
            <a:r>
              <a:rPr lang="en-US" sz="1600" baseline="0" dirty="0"/>
              <a:t> </a:t>
            </a:r>
            <a:endParaRPr lang="en-US" sz="1600" dirty="0"/>
          </a:p>
        </c:rich>
      </c:tx>
      <c:layout>
        <c:manualLayout>
          <c:xMode val="edge"/>
          <c:yMode val="edge"/>
          <c:x val="6.6991987232899557E-3"/>
          <c:y val="2.60316137209151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6791-4962-B6CE-A0D073A12B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6791-4962-B6CE-A0D073A12B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6791-4962-B6CE-A0D073A12BD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6791-4962-B6CE-A0D073A12BD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6791-4962-B6CE-A0D073A12B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Industry Association</c:v>
                </c:pt>
                <c:pt idx="1">
                  <c:v>R&amp;D Organization</c:v>
                </c:pt>
                <c:pt idx="2">
                  <c:v>Academic Institution</c:v>
                </c:pt>
                <c:pt idx="3">
                  <c:v>Regulatory Body</c:v>
                </c:pt>
                <c:pt idx="4">
                  <c:v>Industry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7B-45F9-8253-73EE5CCBEDD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Total:</a:t>
            </a:r>
          </a:p>
        </c:rich>
      </c:tx>
      <c:layout>
        <c:manualLayout>
          <c:xMode val="edge"/>
          <c:yMode val="edge"/>
          <c:x val="6.6991987232899401E-3"/>
          <c:y val="2.31392121963690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C4B7-44B6-96AF-6F1EF95BEF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C4B7-44B6-96AF-6F1EF95BEF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C4B7-44B6-96AF-6F1EF95BEF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C4B7-44B6-96AF-6F1EF95BEF8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C4B7-44B6-96AF-6F1EF95BEF8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FD0F-4257-BDD5-8CF004E4FD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Industry Association</c:v>
                </c:pt>
                <c:pt idx="1">
                  <c:v>R&amp;D Organization</c:v>
                </c:pt>
                <c:pt idx="2">
                  <c:v>Academic Institution</c:v>
                </c:pt>
                <c:pt idx="3">
                  <c:v>Industry</c:v>
                </c:pt>
                <c:pt idx="4">
                  <c:v>State Government</c:v>
                </c:pt>
                <c:pt idx="5">
                  <c:v>Regulatory Body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4B7-44B6-96AF-6F1EF95BEF8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Total:</a:t>
            </a:r>
          </a:p>
        </c:rich>
      </c:tx>
      <c:layout>
        <c:manualLayout>
          <c:xMode val="edge"/>
          <c:yMode val="edge"/>
          <c:x val="6.6991987232899591E-3"/>
          <c:y val="2.02468106718228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2384-488E-8FDD-2F2BF98BE9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2384-488E-8FDD-2F2BF98BE9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2384-488E-8FDD-2F2BF98BE9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2384-488E-8FDD-2F2BF98BE9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2384-488E-8FDD-2F2BF98BE9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Industry Association</c:v>
                </c:pt>
                <c:pt idx="1">
                  <c:v>R&amp;D Organization</c:v>
                </c:pt>
                <c:pt idx="2">
                  <c:v>Academic Institution</c:v>
                </c:pt>
                <c:pt idx="3">
                  <c:v>Regulatory Body</c:v>
                </c:pt>
                <c:pt idx="4">
                  <c:v>Industry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384-488E-8FDD-2F2BF98BE91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5716D-39C9-48C4-A3EB-B88E4515427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C6D3C-9EB0-4F2C-9026-3887D1CDB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6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C6D3C-9EB0-4F2C-9026-3887D1CDB44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304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New ISO Subjects of interest</a:t>
            </a:r>
            <a:endParaRPr lang="en-IN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IN" dirty="0"/>
          </a:p>
          <a:p>
            <a:pPr algn="l" fontAlgn="b"/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Published: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08</a:t>
            </a:r>
          </a:p>
          <a:p>
            <a:pPr algn="l" fontAlgn="b"/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Under Print: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05</a:t>
            </a:r>
          </a:p>
          <a:p>
            <a:pPr algn="l" fontAlgn="b"/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Final Draft: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</a:t>
            </a:r>
          </a:p>
          <a:p>
            <a:pPr algn="l" fontAlgn="b"/>
            <a:r>
              <a:rPr lang="en-IN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Project Approval: </a:t>
            </a:r>
            <a:r>
              <a:rPr lang="en-IN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06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C6D3C-9EB0-4F2C-9026-3887D1CDB44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67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New ISO Subjects of interest</a:t>
            </a:r>
            <a:endParaRPr lang="en-IN" sz="1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  <a:p>
            <a:endParaRPr lang="en-IN" dirty="0"/>
          </a:p>
          <a:p>
            <a:pPr algn="l" fontAlgn="b"/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Published: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02</a:t>
            </a:r>
          </a:p>
          <a:p>
            <a:pPr algn="l" fontAlgn="b"/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Under Print: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02</a:t>
            </a:r>
          </a:p>
          <a:p>
            <a:pPr algn="l" fontAlgn="b"/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Final Draft: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01</a:t>
            </a:r>
          </a:p>
          <a:p>
            <a:pPr algn="l" fontAlgn="b"/>
            <a:r>
              <a:rPr lang="en-IN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Project Approval: </a:t>
            </a:r>
            <a:r>
              <a:rPr lang="en-IN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02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C6D3C-9EB0-4F2C-9026-3887D1CDB44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06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C6D3C-9EB0-4F2C-9026-3887D1CDB44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471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8D39141-3E8E-4545-90DB-291A0E5F139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lIns="612000" tIns="0" anchor="ctr"/>
          <a:lstStyle>
            <a:lvl1pPr marL="0" indent="0" algn="l">
              <a:lnSpc>
                <a:spcPct val="100000"/>
              </a:lnSpc>
              <a:buNone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Drag &amp; Drop Your </a:t>
            </a:r>
            <a:br>
              <a:rPr lang="en-US" dirty="0"/>
            </a:br>
            <a:r>
              <a:rPr lang="en-US" dirty="0"/>
              <a:t>Background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90A062-54B3-47F2-9D6A-5BC957520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00" y="0"/>
            <a:ext cx="9672000" cy="6857999"/>
          </a:xfrm>
          <a:solidFill>
            <a:schemeClr val="tx2">
              <a:alpha val="70000"/>
            </a:schemeClr>
          </a:solidFill>
        </p:spPr>
        <p:txBody>
          <a:bodyPr lIns="1116000" rIns="180000" anchor="ctr"/>
          <a:lstStyle>
            <a:lvl1pPr algn="l">
              <a:defRPr sz="50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C97F3D-57FA-4E82-9EEC-E93088055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00" y="4276447"/>
            <a:ext cx="5161550" cy="620016"/>
          </a:xfr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lIns="144000" anchor="ctr"/>
          <a:lstStyle>
            <a:lvl1pPr marL="0" indent="0" algn="l">
              <a:buNone/>
              <a:defRPr sz="2400" b="1" i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31775C8-C7F0-4EC5-A9C0-53AE3A0C5F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600000" y="6262080"/>
            <a:ext cx="7560000" cy="36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E8B0AE2-DA19-49E2-AC81-5272385D30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3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6A395197-9758-40F0-B747-F8B134C175EB}"/>
              </a:ext>
            </a:extLst>
          </p:cNvPr>
          <p:cNvSpPr txBox="1">
            <a:spLocks/>
          </p:cNvSpPr>
          <p:nvPr userDrawn="1"/>
        </p:nvSpPr>
        <p:spPr>
          <a:xfrm>
            <a:off x="0" y="-436"/>
            <a:ext cx="12192000" cy="685843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buFont typeface="Courier New" panose="02070309020205020404" pitchFamily="49" charset="0"/>
              <a:buChar char="o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060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8907576-77BD-4FD0-A9FE-48D249CB435B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0C70C-09F9-40EE-9A89-ED9A5DCFD9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03794" y="3407563"/>
            <a:ext cx="2034138" cy="245885"/>
          </a:xfrm>
        </p:spPr>
        <p:txBody>
          <a:bodyPr lIns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Role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78D9ACA-AB64-4D04-A5E0-23AC8B81EC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03794" y="3005055"/>
            <a:ext cx="2034138" cy="360445"/>
          </a:xfrm>
          <a:solidFill>
            <a:schemeClr val="tx2"/>
          </a:solidFill>
        </p:spPr>
        <p:txBody>
          <a:bodyPr lIns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3B4EB62-0A18-46F9-98F0-E8FC5EBAF3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66363" y="3407563"/>
            <a:ext cx="2034138" cy="245885"/>
          </a:xfrm>
        </p:spPr>
        <p:txBody>
          <a:bodyPr lIns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Role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A3B2D4DF-9952-49C7-B850-559AD0DF27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66363" y="3005055"/>
            <a:ext cx="2034138" cy="360445"/>
          </a:xfrm>
          <a:solidFill>
            <a:schemeClr val="tx2"/>
          </a:solidFill>
        </p:spPr>
        <p:txBody>
          <a:bodyPr lIns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CE373B8-7ADE-4DC4-9900-59147BFA16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28931" y="3407563"/>
            <a:ext cx="2034138" cy="245885"/>
          </a:xfrm>
        </p:spPr>
        <p:txBody>
          <a:bodyPr lIns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Role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28F027FF-E9AF-4E49-AC44-48D21AD76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828931" y="3005055"/>
            <a:ext cx="2034138" cy="360445"/>
          </a:xfrm>
          <a:solidFill>
            <a:schemeClr val="tx2"/>
          </a:solidFill>
        </p:spPr>
        <p:txBody>
          <a:bodyPr lIns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29" name="Picture Placeholder 25">
            <a:extLst>
              <a:ext uri="{FF2B5EF4-FFF2-40B4-BE49-F238E27FC236}">
                <a16:creationId xmlns:a16="http://schemas.microsoft.com/office/drawing/2014/main" id="{8989EC4C-4E3F-457F-8CF6-8A88DE68A93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867711" y="1648853"/>
            <a:ext cx="906304" cy="1206290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0" name="Picture Placeholder 25">
            <a:extLst>
              <a:ext uri="{FF2B5EF4-FFF2-40B4-BE49-F238E27FC236}">
                <a16:creationId xmlns:a16="http://schemas.microsoft.com/office/drawing/2014/main" id="{67FB2730-3D12-4D72-AE64-AC3955C5CD9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630280" y="1648853"/>
            <a:ext cx="906304" cy="1206290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1" name="Picture Placeholder 25">
            <a:extLst>
              <a:ext uri="{FF2B5EF4-FFF2-40B4-BE49-F238E27FC236}">
                <a16:creationId xmlns:a16="http://schemas.microsoft.com/office/drawing/2014/main" id="{4F2BB90C-4866-4DB3-B05C-0BB7DBFF8EA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392848" y="1648853"/>
            <a:ext cx="906304" cy="1206290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FE407FE5-15DF-40F7-B14C-0A04CC30CD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03794" y="5736658"/>
            <a:ext cx="2034138" cy="245885"/>
          </a:xfrm>
        </p:spPr>
        <p:txBody>
          <a:bodyPr lIns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Role</a:t>
            </a:r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7DD73F77-2E6A-450D-B4AF-8643D8AE1EC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03794" y="5334150"/>
            <a:ext cx="2034138" cy="360445"/>
          </a:xfrm>
          <a:solidFill>
            <a:schemeClr val="tx2"/>
          </a:solidFill>
        </p:spPr>
        <p:txBody>
          <a:bodyPr lIns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7F1CAED2-2A78-4780-A303-060C24C5652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066363" y="5736658"/>
            <a:ext cx="2034138" cy="245885"/>
          </a:xfrm>
        </p:spPr>
        <p:txBody>
          <a:bodyPr lIns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Role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4E77CA0B-49F8-4EE9-84A7-AB28FD1CC1E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066363" y="5334150"/>
            <a:ext cx="2034138" cy="360445"/>
          </a:xfrm>
          <a:solidFill>
            <a:schemeClr val="tx2"/>
          </a:solidFill>
        </p:spPr>
        <p:txBody>
          <a:bodyPr lIns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5D4F2294-CE3A-4705-BCB3-C5DAFA373C2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828931" y="5736658"/>
            <a:ext cx="2034138" cy="245885"/>
          </a:xfrm>
        </p:spPr>
        <p:txBody>
          <a:bodyPr lIns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Role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7B49F9AF-7698-444D-8D12-FA0B6A713E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828931" y="5334150"/>
            <a:ext cx="2034138" cy="360445"/>
          </a:xfrm>
          <a:solidFill>
            <a:schemeClr val="tx2"/>
          </a:solidFill>
        </p:spPr>
        <p:txBody>
          <a:bodyPr lIns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33" name="Picture Placeholder 25">
            <a:extLst>
              <a:ext uri="{FF2B5EF4-FFF2-40B4-BE49-F238E27FC236}">
                <a16:creationId xmlns:a16="http://schemas.microsoft.com/office/drawing/2014/main" id="{6057C2E9-1501-4819-B77D-23A0268DB0F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867711" y="3977948"/>
            <a:ext cx="906304" cy="1206290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4" name="Picture Placeholder 25">
            <a:extLst>
              <a:ext uri="{FF2B5EF4-FFF2-40B4-BE49-F238E27FC236}">
                <a16:creationId xmlns:a16="http://schemas.microsoft.com/office/drawing/2014/main" id="{C77B8544-1CEE-4ED4-89E8-ED042673804D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630280" y="3977948"/>
            <a:ext cx="906304" cy="1206290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Picture Placeholder 25">
            <a:extLst>
              <a:ext uri="{FF2B5EF4-FFF2-40B4-BE49-F238E27FC236}">
                <a16:creationId xmlns:a16="http://schemas.microsoft.com/office/drawing/2014/main" id="{E1131D92-0382-469E-A358-A2EC5FDCCF32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392848" y="3977948"/>
            <a:ext cx="906304" cy="1206290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0EBF36-B9CA-4962-B198-27B56B54E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219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74D42A7-FF15-4C9E-9657-33DD5BC539DA}"/>
              </a:ext>
            </a:extLst>
          </p:cNvPr>
          <p:cNvSpPr/>
          <p:nvPr userDrawn="1"/>
        </p:nvSpPr>
        <p:spPr>
          <a:xfrm>
            <a:off x="180000" y="179109"/>
            <a:ext cx="11832000" cy="6513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FA555C0-B108-4047-8AFF-82E05F0734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AA7C-AE70-48A8-B582-013424EB9C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5500" y="1992933"/>
            <a:ext cx="9388499" cy="10953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Description Here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98EA298-DD21-4B69-8125-094245EDF71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4213" y="1992934"/>
            <a:ext cx="1095375" cy="1095375"/>
          </a:xfrm>
        </p:spPr>
        <p:txBody>
          <a:bodyPr anchor="ctr"/>
          <a:lstStyle>
            <a:lvl1pPr marL="0" indent="0" algn="ctr">
              <a:buNone/>
              <a:defRPr sz="1050" i="1"/>
            </a:lvl1pPr>
          </a:lstStyle>
          <a:p>
            <a:r>
              <a:rPr lang="en-US" dirty="0"/>
              <a:t>Place</a:t>
            </a:r>
            <a:br>
              <a:rPr lang="en-US" dirty="0"/>
            </a:br>
            <a:r>
              <a:rPr lang="en-US" dirty="0"/>
              <a:t>Your Image / Logo Here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4C93EFCC-1E62-4200-9E96-2476EE2581B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4213" y="3431134"/>
            <a:ext cx="1095375" cy="1095375"/>
          </a:xfrm>
        </p:spPr>
        <p:txBody>
          <a:bodyPr anchor="ctr"/>
          <a:lstStyle>
            <a:lvl1pPr marL="0" indent="0" algn="ctr">
              <a:buNone/>
              <a:defRPr sz="1050" i="1"/>
            </a:lvl1pPr>
          </a:lstStyle>
          <a:p>
            <a:r>
              <a:rPr lang="en-US" dirty="0"/>
              <a:t>Place</a:t>
            </a:r>
            <a:br>
              <a:rPr lang="en-US" dirty="0"/>
            </a:br>
            <a:r>
              <a:rPr lang="en-US" dirty="0"/>
              <a:t>Your Image / Logo Here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8741D874-BD81-4469-AA1C-32517FD7C37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4213" y="4869334"/>
            <a:ext cx="1095375" cy="1095375"/>
          </a:xfrm>
        </p:spPr>
        <p:txBody>
          <a:bodyPr anchor="ctr"/>
          <a:lstStyle>
            <a:lvl1pPr marL="0" indent="0" algn="ctr">
              <a:buNone/>
              <a:defRPr sz="1050" i="1"/>
            </a:lvl1pPr>
          </a:lstStyle>
          <a:p>
            <a:r>
              <a:rPr lang="en-US" dirty="0"/>
              <a:t>Place</a:t>
            </a:r>
            <a:br>
              <a:rPr lang="en-US" dirty="0"/>
            </a:br>
            <a:r>
              <a:rPr lang="en-US" dirty="0"/>
              <a:t>Your Image / Logo Here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FB0B599-DDEF-43E9-A07F-FC328C595BCE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2095500" y="3422739"/>
            <a:ext cx="9388499" cy="10953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Description Here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3FF0857-6431-48DC-BE82-9A93C55CEFB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2095500" y="4867850"/>
            <a:ext cx="9388499" cy="10953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Description Here</a:t>
            </a:r>
          </a:p>
        </p:txBody>
      </p:sp>
    </p:spTree>
    <p:extLst>
      <p:ext uri="{BB962C8B-B14F-4D97-AF65-F5344CB8AC3E}">
        <p14:creationId xmlns:p14="http://schemas.microsoft.com/office/powerpoint/2010/main" val="2119471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74D42A7-FF15-4C9E-9657-33DD5BC539DA}"/>
              </a:ext>
            </a:extLst>
          </p:cNvPr>
          <p:cNvSpPr/>
          <p:nvPr userDrawn="1"/>
        </p:nvSpPr>
        <p:spPr>
          <a:xfrm>
            <a:off x="180000" y="179109"/>
            <a:ext cx="11832000" cy="6513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FA555C0-B108-4047-8AFF-82E05F0734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AA7C-AE70-48A8-B582-013424EB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40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8D39141-3E8E-4545-90DB-291A0E5F139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lIns="0" tIns="0" rIns="612000" anchor="ctr"/>
          <a:lstStyle>
            <a:lvl1pPr marL="0" indent="0" algn="r">
              <a:lnSpc>
                <a:spcPct val="100000"/>
              </a:lnSpc>
              <a:buNone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Drag &amp; Drop Your </a:t>
            </a:r>
            <a:br>
              <a:rPr lang="en-US" dirty="0"/>
            </a:br>
            <a:r>
              <a:rPr lang="en-US" dirty="0"/>
              <a:t>Background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90A062-54B3-47F2-9D6A-5BC9575208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9672000" cy="6857999"/>
          </a:xfrm>
          <a:solidFill>
            <a:schemeClr val="tx2">
              <a:alpha val="70000"/>
            </a:schemeClr>
          </a:solidFill>
        </p:spPr>
        <p:txBody>
          <a:bodyPr lIns="1116000" rIns="180000" bIns="756000" anchor="ctr"/>
          <a:lstStyle>
            <a:lvl1pPr algn="l">
              <a:lnSpc>
                <a:spcPct val="65000"/>
              </a:lnSpc>
              <a:defRPr sz="8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</a:t>
            </a:r>
            <a:br>
              <a:rPr lang="en-US" dirty="0"/>
            </a:br>
            <a:r>
              <a:rPr lang="en-US" dirty="0"/>
              <a:t>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49FD1A9-E34B-4888-90DE-493861AD7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17700" y="4508500"/>
            <a:ext cx="3314700" cy="330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accent1"/>
                </a:solidFill>
              </a:defRPr>
            </a:lvl2pPr>
            <a:lvl3pPr marL="447675" indent="0">
              <a:buNone/>
              <a:defRPr>
                <a:solidFill>
                  <a:schemeClr val="accent1"/>
                </a:solidFill>
              </a:defRPr>
            </a:lvl3pPr>
            <a:lvl4pPr marL="628650" indent="0">
              <a:buNone/>
              <a:defRPr>
                <a:solidFill>
                  <a:schemeClr val="accent1"/>
                </a:solidFill>
              </a:defRPr>
            </a:lvl4pPr>
            <a:lvl5pPr marL="809625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3452AC72-D893-4C1A-83BD-9930164D89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17700" y="5180023"/>
            <a:ext cx="3314700" cy="205029"/>
          </a:xfrm>
          <a:ln>
            <a:noFill/>
          </a:ln>
        </p:spPr>
        <p:txBody>
          <a:bodyPr anchor="t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accent1"/>
                </a:solidFill>
              </a:defRPr>
            </a:lvl2pPr>
            <a:lvl3pPr marL="447675" indent="0">
              <a:buNone/>
              <a:defRPr>
                <a:solidFill>
                  <a:schemeClr val="accent1"/>
                </a:solidFill>
              </a:defRPr>
            </a:lvl3pPr>
            <a:lvl4pPr marL="628650" indent="0">
              <a:buNone/>
              <a:defRPr>
                <a:solidFill>
                  <a:schemeClr val="accent1"/>
                </a:solidFill>
              </a:defRPr>
            </a:lvl4pPr>
            <a:lvl5pPr marL="809625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2EEC149-F1BE-4C36-A789-5BF73B40A2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17700" y="5683561"/>
            <a:ext cx="3314700" cy="205029"/>
          </a:xfrm>
          <a:ln>
            <a:noFill/>
          </a:ln>
        </p:spPr>
        <p:txBody>
          <a:bodyPr anchor="t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accent1"/>
                </a:solidFill>
              </a:defRPr>
            </a:lvl2pPr>
            <a:lvl3pPr marL="447675" indent="0">
              <a:buNone/>
              <a:defRPr>
                <a:solidFill>
                  <a:schemeClr val="accent1"/>
                </a:solidFill>
              </a:defRPr>
            </a:lvl3pPr>
            <a:lvl4pPr marL="628650" indent="0">
              <a:buNone/>
              <a:defRPr>
                <a:solidFill>
                  <a:schemeClr val="accent1"/>
                </a:solidFill>
              </a:defRPr>
            </a:lvl4pPr>
            <a:lvl5pPr marL="809625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ECC256E6-6AE8-4950-838C-BE638FB479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17700" y="4821910"/>
            <a:ext cx="3314700" cy="205029"/>
          </a:xfrm>
        </p:spPr>
        <p:txBody>
          <a:bodyPr anchor="t"/>
          <a:lstStyle>
            <a:lvl1pPr marL="0" indent="0">
              <a:buNone/>
              <a:defRPr sz="1000" i="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accent1"/>
                </a:solidFill>
              </a:defRPr>
            </a:lvl2pPr>
            <a:lvl3pPr marL="447675" indent="0">
              <a:buNone/>
              <a:defRPr>
                <a:solidFill>
                  <a:schemeClr val="accent1"/>
                </a:solidFill>
              </a:defRPr>
            </a:lvl3pPr>
            <a:lvl4pPr marL="628650" indent="0">
              <a:buNone/>
              <a:defRPr>
                <a:solidFill>
                  <a:schemeClr val="accent1"/>
                </a:solidFill>
              </a:defRPr>
            </a:lvl4pPr>
            <a:lvl5pPr marL="809625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18579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75689F-8B6B-4484-8064-90B4D8FB7C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7343" y="2731933"/>
            <a:ext cx="6903253" cy="3350673"/>
          </a:xfr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lIns="576000" tIns="1872000" rIns="576000"/>
          <a:lstStyle>
            <a:lvl1pPr marL="0" indent="0">
              <a:lnSpc>
                <a:spcPts val="2000"/>
              </a:lnSpc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Describe Your Big Idea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C57B9832-0120-4094-8C27-082E3533C5D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012000" cy="6858000"/>
          </a:xfrm>
          <a:custGeom>
            <a:avLst/>
            <a:gdLst>
              <a:gd name="connsiteX0" fmla="*/ 0 w 12012000"/>
              <a:gd name="connsiteY0" fmla="*/ 0 h 6858000"/>
              <a:gd name="connsiteX1" fmla="*/ 8592000 w 12012000"/>
              <a:gd name="connsiteY1" fmla="*/ 0 h 6858000"/>
              <a:gd name="connsiteX2" fmla="*/ 8592000 w 12012000"/>
              <a:gd name="connsiteY2" fmla="*/ 180000 h 6858000"/>
              <a:gd name="connsiteX3" fmla="*/ 12012000 w 12012000"/>
              <a:gd name="connsiteY3" fmla="*/ 180000 h 6858000"/>
              <a:gd name="connsiteX4" fmla="*/ 12012000 w 12012000"/>
              <a:gd name="connsiteY4" fmla="*/ 6678000 h 6858000"/>
              <a:gd name="connsiteX5" fmla="*/ 8592000 w 12012000"/>
              <a:gd name="connsiteY5" fmla="*/ 6678000 h 6858000"/>
              <a:gd name="connsiteX6" fmla="*/ 8592000 w 12012000"/>
              <a:gd name="connsiteY6" fmla="*/ 6858000 h 6858000"/>
              <a:gd name="connsiteX7" fmla="*/ 0 w 1201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12000" h="6858000">
                <a:moveTo>
                  <a:pt x="0" y="0"/>
                </a:moveTo>
                <a:lnTo>
                  <a:pt x="8592000" y="0"/>
                </a:lnTo>
                <a:lnTo>
                  <a:pt x="8592000" y="180000"/>
                </a:lnTo>
                <a:lnTo>
                  <a:pt x="12012000" y="180000"/>
                </a:lnTo>
                <a:lnTo>
                  <a:pt x="12012000" y="6678000"/>
                </a:lnTo>
                <a:lnTo>
                  <a:pt x="8592000" y="6678000"/>
                </a:lnTo>
                <a:lnTo>
                  <a:pt x="8592000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0" tIns="0" rIns="612000" anchor="ctr">
            <a:noAutofit/>
          </a:bodyPr>
          <a:lstStyle>
            <a:lvl1pPr marL="0" indent="0" algn="r">
              <a:lnSpc>
                <a:spcPct val="100000"/>
              </a:lnSpc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&amp; Drop Your </a:t>
            </a:r>
            <a:br>
              <a:rPr lang="en-US" dirty="0"/>
            </a:br>
            <a:r>
              <a:rPr lang="en-US" dirty="0"/>
              <a:t>Background Photo Here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83999" y="6262080"/>
            <a:ext cx="6190934" cy="36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CC7194-A4D0-457B-9D3E-53681723AF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AF90A48-1BFB-4A19-9A1C-2851879F9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778" y="3096087"/>
            <a:ext cx="5455750" cy="1008000"/>
          </a:xfrm>
        </p:spPr>
        <p:txBody>
          <a:bodyPr/>
          <a:lstStyle>
            <a:lvl1pPr>
              <a:defRPr sz="40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9E79024-4B2E-43B0-8607-196181AB731F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59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X Number &amp;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7CE6DD-011B-4E2D-9E8A-EFF414E39EE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0000" y="179109"/>
            <a:ext cx="11832000" cy="6513922"/>
          </a:xfrm>
          <a:custGeom>
            <a:avLst/>
            <a:gdLst>
              <a:gd name="connsiteX0" fmla="*/ 0 w 11832000"/>
              <a:gd name="connsiteY0" fmla="*/ 0 h 6513922"/>
              <a:gd name="connsiteX1" fmla="*/ 8412000 w 11832000"/>
              <a:gd name="connsiteY1" fmla="*/ 0 h 6513922"/>
              <a:gd name="connsiteX2" fmla="*/ 8412000 w 11832000"/>
              <a:gd name="connsiteY2" fmla="*/ 891 h 6513922"/>
              <a:gd name="connsiteX3" fmla="*/ 11832000 w 11832000"/>
              <a:gd name="connsiteY3" fmla="*/ 891 h 6513922"/>
              <a:gd name="connsiteX4" fmla="*/ 11832000 w 11832000"/>
              <a:gd name="connsiteY4" fmla="*/ 6498891 h 6513922"/>
              <a:gd name="connsiteX5" fmla="*/ 8412000 w 11832000"/>
              <a:gd name="connsiteY5" fmla="*/ 6498891 h 6513922"/>
              <a:gd name="connsiteX6" fmla="*/ 8412000 w 11832000"/>
              <a:gd name="connsiteY6" fmla="*/ 6513922 h 6513922"/>
              <a:gd name="connsiteX7" fmla="*/ 0 w 11832000"/>
              <a:gd name="connsiteY7" fmla="*/ 6513922 h 651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32000" h="6513922">
                <a:moveTo>
                  <a:pt x="0" y="0"/>
                </a:moveTo>
                <a:lnTo>
                  <a:pt x="8412000" y="0"/>
                </a:lnTo>
                <a:lnTo>
                  <a:pt x="8412000" y="891"/>
                </a:lnTo>
                <a:lnTo>
                  <a:pt x="11832000" y="891"/>
                </a:lnTo>
                <a:lnTo>
                  <a:pt x="11832000" y="6498891"/>
                </a:lnTo>
                <a:lnTo>
                  <a:pt x="8412000" y="6498891"/>
                </a:lnTo>
                <a:lnTo>
                  <a:pt x="8412000" y="6513922"/>
                </a:lnTo>
                <a:lnTo>
                  <a:pt x="0" y="651392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1764000" rIns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&amp; Drop Your </a:t>
            </a:r>
            <a:br>
              <a:rPr lang="en-US" dirty="0"/>
            </a:br>
            <a:r>
              <a:rPr lang="en-US" dirty="0"/>
              <a:t>Background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5"/>
            <a:ext cx="7560000" cy="360000"/>
          </a:xfrm>
        </p:spPr>
        <p:txBody>
          <a:bodyPr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6E75A4B-2655-4B0E-8D3B-0068F57D3D9B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F266E5-40A6-4643-B9AC-B38F2725637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4213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#NUMBER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CB790CB-E4F5-4B61-A03E-1CA0C32E3F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455" y="3799847"/>
            <a:ext cx="1999889" cy="846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B570684C-B743-402E-8778-A6519957710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71013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#NUMBER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FCEC7149-9A00-4CA4-B800-1BFD6EBEB88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97255" y="3799847"/>
            <a:ext cx="1999889" cy="846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0374F0E2-36BA-43B5-8799-77AA3367DF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69707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#NUMBER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1BA12174-6A24-4E61-8D58-B3B42C31BE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96056" y="3799847"/>
            <a:ext cx="1999889" cy="846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D3A67B21-0E8B-4922-94F9-20492309C4D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44613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#NUMBER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801C20C-82D2-465E-8D45-DF1A57E045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70855" y="3799847"/>
            <a:ext cx="1999889" cy="846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62BAD45E-2039-4F8D-9CFC-42BFA3756AD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31412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#NUMBER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64A78879-6338-4F3B-864E-8FF4E08C00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657654" y="3799847"/>
            <a:ext cx="1999889" cy="846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80118439-B306-4F20-9200-1C429EADC7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01000" y="5271502"/>
            <a:ext cx="1990001" cy="620016"/>
          </a:xfr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lIns="0" anchor="ctr"/>
          <a:lstStyle>
            <a:lvl1pPr marL="0" indent="0" algn="ctr">
              <a:buNone/>
              <a:defRPr sz="2400" b="1" i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Outcome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9B7E7F2-DF6B-4441-B0B1-7E87E29BA3A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98550" y="2217585"/>
            <a:ext cx="823913" cy="823913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7" name="Picture Placeholder 25">
            <a:extLst>
              <a:ext uri="{FF2B5EF4-FFF2-40B4-BE49-F238E27FC236}">
                <a16:creationId xmlns:a16="http://schemas.microsoft.com/office/drawing/2014/main" id="{ED41522A-FBAF-4E5D-B592-F13855964E8B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85350" y="2217585"/>
            <a:ext cx="823913" cy="823913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8" name="Picture Placeholder 25">
            <a:extLst>
              <a:ext uri="{FF2B5EF4-FFF2-40B4-BE49-F238E27FC236}">
                <a16:creationId xmlns:a16="http://schemas.microsoft.com/office/drawing/2014/main" id="{AA51069C-E1DC-44A0-A6A0-2A4AB0DD4D7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84044" y="2217585"/>
            <a:ext cx="823913" cy="823913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9" name="Picture Placeholder 25">
            <a:extLst>
              <a:ext uri="{FF2B5EF4-FFF2-40B4-BE49-F238E27FC236}">
                <a16:creationId xmlns:a16="http://schemas.microsoft.com/office/drawing/2014/main" id="{42F6437E-5478-451F-9BE3-E8160EA43516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958950" y="2217585"/>
            <a:ext cx="823913" cy="823913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30" name="Picture Placeholder 25">
            <a:extLst>
              <a:ext uri="{FF2B5EF4-FFF2-40B4-BE49-F238E27FC236}">
                <a16:creationId xmlns:a16="http://schemas.microsoft.com/office/drawing/2014/main" id="{25127DFD-53A7-41A8-B591-AEEC1203802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245749" y="2217585"/>
            <a:ext cx="823913" cy="823913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89258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 40 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F76D43D-0DDD-4BAD-8213-BDBF75C3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118" y="4338116"/>
            <a:ext cx="10839764" cy="45719"/>
          </a:xfrm>
          <a:prstGeom prst="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A6D3ACF3-E1F5-4332-9836-C8E6C46591BB}"/>
              </a:ext>
            </a:extLst>
          </p:cNvPr>
          <p:cNvSpPr txBox="1">
            <a:spLocks/>
          </p:cNvSpPr>
          <p:nvPr userDrawn="1"/>
        </p:nvSpPr>
        <p:spPr>
          <a:xfrm>
            <a:off x="0" y="-436"/>
            <a:ext cx="12192000" cy="434383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buFont typeface="Courier New" panose="02070309020205020404" pitchFamily="49" charset="0"/>
              <a:buChar char="o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060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DF8FE7-66F4-4586-B49B-61E115ED2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5B890-F885-418C-9812-59970CAC6B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21507-88DE-417D-8076-D9152E1E14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C7DDD-6F93-45F8-AFD6-95AA051FE8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1CD6042-5DF4-4624-BC32-25F68745304A}"/>
              </a:ext>
            </a:extLst>
          </p:cNvPr>
          <p:cNvSpPr/>
          <p:nvPr userDrawn="1"/>
        </p:nvSpPr>
        <p:spPr>
          <a:xfrm rot="5400000">
            <a:off x="8220300" y="371700"/>
            <a:ext cx="4343400" cy="3600000"/>
          </a:xfrm>
          <a:custGeom>
            <a:avLst/>
            <a:gdLst>
              <a:gd name="connsiteX0" fmla="*/ 0 w 4343400"/>
              <a:gd name="connsiteY0" fmla="*/ 3600000 h 3600000"/>
              <a:gd name="connsiteX1" fmla="*/ 0 w 4343400"/>
              <a:gd name="connsiteY1" fmla="*/ 0 h 3600000"/>
              <a:gd name="connsiteX2" fmla="*/ 180000 w 4343400"/>
              <a:gd name="connsiteY2" fmla="*/ 0 h 3600000"/>
              <a:gd name="connsiteX3" fmla="*/ 4343400 w 4343400"/>
              <a:gd name="connsiteY3" fmla="*/ 0 h 3600000"/>
              <a:gd name="connsiteX4" fmla="*/ 4343400 w 4343400"/>
              <a:gd name="connsiteY4" fmla="*/ 180000 h 3600000"/>
              <a:gd name="connsiteX5" fmla="*/ 180000 w 4343400"/>
              <a:gd name="connsiteY5" fmla="*/ 180000 h 3600000"/>
              <a:gd name="connsiteX6" fmla="*/ 180000 w 4343400"/>
              <a:gd name="connsiteY6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0" h="3600000">
                <a:moveTo>
                  <a:pt x="0" y="3600000"/>
                </a:moveTo>
                <a:lnTo>
                  <a:pt x="0" y="0"/>
                </a:lnTo>
                <a:lnTo>
                  <a:pt x="180000" y="0"/>
                </a:lnTo>
                <a:lnTo>
                  <a:pt x="4343400" y="0"/>
                </a:lnTo>
                <a:lnTo>
                  <a:pt x="43434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gradFill>
            <a:gsLst>
              <a:gs pos="0">
                <a:schemeClr val="bg1">
                  <a:alpha val="5000"/>
                </a:schemeClr>
              </a:gs>
              <a:gs pos="100000">
                <a:schemeClr val="bg1">
                  <a:alpha val="3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294759C-286C-4281-B194-581C766EEF28}"/>
              </a:ext>
            </a:extLst>
          </p:cNvPr>
          <p:cNvSpPr/>
          <p:nvPr userDrawn="1"/>
        </p:nvSpPr>
        <p:spPr>
          <a:xfrm rot="5400000">
            <a:off x="9134700" y="3800700"/>
            <a:ext cx="2514600" cy="3600000"/>
          </a:xfrm>
          <a:custGeom>
            <a:avLst/>
            <a:gdLst>
              <a:gd name="connsiteX0" fmla="*/ 0 w 2514600"/>
              <a:gd name="connsiteY0" fmla="*/ 180000 h 3600000"/>
              <a:gd name="connsiteX1" fmla="*/ 0 w 2514600"/>
              <a:gd name="connsiteY1" fmla="*/ 0 h 3600000"/>
              <a:gd name="connsiteX2" fmla="*/ 2334600 w 2514600"/>
              <a:gd name="connsiteY2" fmla="*/ 0 h 3600000"/>
              <a:gd name="connsiteX3" fmla="*/ 2514600 w 2514600"/>
              <a:gd name="connsiteY3" fmla="*/ 0 h 3600000"/>
              <a:gd name="connsiteX4" fmla="*/ 2514600 w 2514600"/>
              <a:gd name="connsiteY4" fmla="*/ 180000 h 3600000"/>
              <a:gd name="connsiteX5" fmla="*/ 2514600 w 2514600"/>
              <a:gd name="connsiteY5" fmla="*/ 3600000 h 3600000"/>
              <a:gd name="connsiteX6" fmla="*/ 2334600 w 2514600"/>
              <a:gd name="connsiteY6" fmla="*/ 3600000 h 3600000"/>
              <a:gd name="connsiteX7" fmla="*/ 2334600 w 2514600"/>
              <a:gd name="connsiteY7" fmla="*/ 18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14600" h="3600000">
                <a:moveTo>
                  <a:pt x="0" y="180000"/>
                </a:moveTo>
                <a:lnTo>
                  <a:pt x="0" y="0"/>
                </a:lnTo>
                <a:lnTo>
                  <a:pt x="2334600" y="0"/>
                </a:lnTo>
                <a:lnTo>
                  <a:pt x="2514600" y="0"/>
                </a:lnTo>
                <a:lnTo>
                  <a:pt x="2514600" y="180000"/>
                </a:lnTo>
                <a:lnTo>
                  <a:pt x="2514600" y="3600000"/>
                </a:lnTo>
                <a:lnTo>
                  <a:pt x="2334600" y="3600000"/>
                </a:lnTo>
                <a:lnTo>
                  <a:pt x="2334600" y="180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7894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Content Block with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E6622698-E93D-4214-8C21-38DBE58C2E3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0000" y="179109"/>
            <a:ext cx="11832000" cy="6513922"/>
          </a:xfrm>
          <a:custGeom>
            <a:avLst/>
            <a:gdLst>
              <a:gd name="connsiteX0" fmla="*/ 0 w 11832000"/>
              <a:gd name="connsiteY0" fmla="*/ 0 h 6513922"/>
              <a:gd name="connsiteX1" fmla="*/ 8412000 w 11832000"/>
              <a:gd name="connsiteY1" fmla="*/ 0 h 6513922"/>
              <a:gd name="connsiteX2" fmla="*/ 8412000 w 11832000"/>
              <a:gd name="connsiteY2" fmla="*/ 891 h 6513922"/>
              <a:gd name="connsiteX3" fmla="*/ 11832000 w 11832000"/>
              <a:gd name="connsiteY3" fmla="*/ 891 h 6513922"/>
              <a:gd name="connsiteX4" fmla="*/ 11832000 w 11832000"/>
              <a:gd name="connsiteY4" fmla="*/ 6498891 h 6513922"/>
              <a:gd name="connsiteX5" fmla="*/ 8412000 w 11832000"/>
              <a:gd name="connsiteY5" fmla="*/ 6498891 h 6513922"/>
              <a:gd name="connsiteX6" fmla="*/ 8412000 w 11832000"/>
              <a:gd name="connsiteY6" fmla="*/ 6513922 h 6513922"/>
              <a:gd name="connsiteX7" fmla="*/ 0 w 11832000"/>
              <a:gd name="connsiteY7" fmla="*/ 6513922 h 651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32000" h="6513922">
                <a:moveTo>
                  <a:pt x="0" y="0"/>
                </a:moveTo>
                <a:lnTo>
                  <a:pt x="8412000" y="0"/>
                </a:lnTo>
                <a:lnTo>
                  <a:pt x="8412000" y="891"/>
                </a:lnTo>
                <a:lnTo>
                  <a:pt x="11832000" y="891"/>
                </a:lnTo>
                <a:lnTo>
                  <a:pt x="11832000" y="6498891"/>
                </a:lnTo>
                <a:lnTo>
                  <a:pt x="8412000" y="6498891"/>
                </a:lnTo>
                <a:lnTo>
                  <a:pt x="8412000" y="6513922"/>
                </a:lnTo>
                <a:lnTo>
                  <a:pt x="0" y="651392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1224000" rIns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&amp; Drop Your </a:t>
            </a:r>
            <a:br>
              <a:rPr lang="en-US" dirty="0"/>
            </a:br>
            <a:r>
              <a:rPr lang="en-US" dirty="0"/>
              <a:t>Background Photo Here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706BC54-FE11-4237-96CC-8DA267DB5D7C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6"/>
            <a:ext cx="7560000" cy="3701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0C70C-09F9-40EE-9A89-ED9A5DCFD9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0581" y="2186444"/>
            <a:ext cx="2812282" cy="1242556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78D9ACA-AB64-4D04-A5E0-23AC8B81EC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70581" y="1775806"/>
            <a:ext cx="2812282" cy="297888"/>
          </a:xfrm>
        </p:spPr>
        <p:txBody>
          <a:bodyPr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3B4EB62-0A18-46F9-98F0-E8FC5EBAF3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31291" y="2186444"/>
            <a:ext cx="2812282" cy="1242556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A3B2D4DF-9952-49C7-B850-559AD0DF27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31291" y="1775806"/>
            <a:ext cx="2812282" cy="297888"/>
          </a:xfrm>
        </p:spPr>
        <p:txBody>
          <a:bodyPr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CE373B8-7ADE-4DC4-9900-59147BFA16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92000" y="2186444"/>
            <a:ext cx="2812282" cy="1242556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28F027FF-E9AF-4E49-AC44-48D21AD76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92000" y="1775806"/>
            <a:ext cx="2812282" cy="297888"/>
          </a:xfrm>
        </p:spPr>
        <p:txBody>
          <a:bodyPr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E6D854C-C76F-49BA-9E74-F438CA8EA9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70581" y="4335857"/>
            <a:ext cx="2812282" cy="1242556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AD447D7D-C1F4-4AD4-AE22-EB8E7F1C419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70581" y="3925219"/>
            <a:ext cx="2812282" cy="297888"/>
          </a:xfrm>
        </p:spPr>
        <p:txBody>
          <a:bodyPr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849DF703-38D0-4214-9432-83570E10EFE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31291" y="4335857"/>
            <a:ext cx="2812282" cy="1242556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F9EB6572-1A9F-4672-8E42-A4E15451CA2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31291" y="3925219"/>
            <a:ext cx="2812282" cy="297888"/>
          </a:xfrm>
        </p:spPr>
        <p:txBody>
          <a:bodyPr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0740EB70-455C-47FF-9A9A-0D78D202ED0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92000" y="4335857"/>
            <a:ext cx="2812282" cy="1242556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CD9A5773-4F50-4631-9B7A-0A2D83E5DC2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92000" y="3925219"/>
            <a:ext cx="2812282" cy="297888"/>
          </a:xfrm>
        </p:spPr>
        <p:txBody>
          <a:bodyPr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387598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x Content Block with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5350A6A-6F84-47F4-AE00-8295D96D08C8}"/>
              </a:ext>
            </a:extLst>
          </p:cNvPr>
          <p:cNvSpPr/>
          <p:nvPr userDrawn="1"/>
        </p:nvSpPr>
        <p:spPr>
          <a:xfrm rot="5400000">
            <a:off x="8677500" y="3343500"/>
            <a:ext cx="3429000" cy="3600000"/>
          </a:xfrm>
          <a:custGeom>
            <a:avLst/>
            <a:gdLst>
              <a:gd name="connsiteX0" fmla="*/ 0 w 3429000"/>
              <a:gd name="connsiteY0" fmla="*/ 180000 h 3600000"/>
              <a:gd name="connsiteX1" fmla="*/ 0 w 3429000"/>
              <a:gd name="connsiteY1" fmla="*/ 0 h 3600000"/>
              <a:gd name="connsiteX2" fmla="*/ 3249000 w 3429000"/>
              <a:gd name="connsiteY2" fmla="*/ 0 h 3600000"/>
              <a:gd name="connsiteX3" fmla="*/ 3429000 w 3429000"/>
              <a:gd name="connsiteY3" fmla="*/ 0 h 3600000"/>
              <a:gd name="connsiteX4" fmla="*/ 3429000 w 3429000"/>
              <a:gd name="connsiteY4" fmla="*/ 180000 h 3600000"/>
              <a:gd name="connsiteX5" fmla="*/ 3429000 w 3429000"/>
              <a:gd name="connsiteY5" fmla="*/ 3600000 h 3600000"/>
              <a:gd name="connsiteX6" fmla="*/ 3249000 w 3429000"/>
              <a:gd name="connsiteY6" fmla="*/ 3600000 h 3600000"/>
              <a:gd name="connsiteX7" fmla="*/ 3249000 w 3429000"/>
              <a:gd name="connsiteY7" fmla="*/ 18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3600000">
                <a:moveTo>
                  <a:pt x="0" y="180000"/>
                </a:moveTo>
                <a:lnTo>
                  <a:pt x="0" y="0"/>
                </a:lnTo>
                <a:lnTo>
                  <a:pt x="3249000" y="0"/>
                </a:lnTo>
                <a:lnTo>
                  <a:pt x="3429000" y="0"/>
                </a:lnTo>
                <a:lnTo>
                  <a:pt x="3429000" y="180000"/>
                </a:lnTo>
                <a:lnTo>
                  <a:pt x="3429000" y="3600000"/>
                </a:lnTo>
                <a:lnTo>
                  <a:pt x="3249000" y="3600000"/>
                </a:lnTo>
                <a:lnTo>
                  <a:pt x="3249000" y="180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6A395197-9758-40F0-B747-F8B134C175EB}"/>
              </a:ext>
            </a:extLst>
          </p:cNvPr>
          <p:cNvSpPr txBox="1">
            <a:spLocks/>
          </p:cNvSpPr>
          <p:nvPr userDrawn="1"/>
        </p:nvSpPr>
        <p:spPr>
          <a:xfrm>
            <a:off x="0" y="-436"/>
            <a:ext cx="12192000" cy="342943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buFont typeface="Courier New" panose="02070309020205020404" pitchFamily="49" charset="0"/>
              <a:buChar char="o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060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6"/>
            <a:ext cx="7560000" cy="3701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0C70C-09F9-40EE-9A89-ED9A5DCFD9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2863" y="3668499"/>
            <a:ext cx="3276000" cy="2238815"/>
          </a:xfrm>
        </p:spPr>
        <p:txBody>
          <a:bodyPr lIns="108000"/>
          <a:lstStyle>
            <a:lvl1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78D9ACA-AB64-4D04-A5E0-23AC8B81EC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2863" y="3068555"/>
            <a:ext cx="3276000" cy="360445"/>
          </a:xfrm>
          <a:solidFill>
            <a:schemeClr val="tx2"/>
          </a:solidFill>
        </p:spPr>
        <p:txBody>
          <a:bodyPr lIns="108000" anchor="ctr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3B4EB62-0A18-46F9-98F0-E8FC5EBAF3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5432" y="3668499"/>
            <a:ext cx="3276000" cy="2238815"/>
          </a:xfrm>
        </p:spPr>
        <p:txBody>
          <a:bodyPr lIns="108000"/>
          <a:lstStyle>
            <a:lvl1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A3B2D4DF-9952-49C7-B850-559AD0DF27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5432" y="3068555"/>
            <a:ext cx="3276000" cy="360445"/>
          </a:xfrm>
          <a:solidFill>
            <a:schemeClr val="tx2"/>
          </a:solidFill>
        </p:spPr>
        <p:txBody>
          <a:bodyPr lIns="108000" anchor="ctr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CE373B8-7ADE-4DC4-9900-59147BFA16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8000" y="3668499"/>
            <a:ext cx="3276000" cy="2238815"/>
          </a:xfrm>
        </p:spPr>
        <p:txBody>
          <a:bodyPr lIns="108000"/>
          <a:lstStyle>
            <a:lvl1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28F027FF-E9AF-4E49-AC44-48D21AD76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08000" y="3068555"/>
            <a:ext cx="3276000" cy="360445"/>
          </a:xfrm>
          <a:solidFill>
            <a:schemeClr val="tx2"/>
          </a:solidFill>
        </p:spPr>
        <p:txBody>
          <a:bodyPr lIns="108000" anchor="ctr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29" name="Picture Placeholder 25">
            <a:extLst>
              <a:ext uri="{FF2B5EF4-FFF2-40B4-BE49-F238E27FC236}">
                <a16:creationId xmlns:a16="http://schemas.microsoft.com/office/drawing/2014/main" id="{8989EC4C-4E3F-457F-8CF6-8A88DE68A93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908907" y="2005142"/>
            <a:ext cx="823913" cy="823913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0" name="Picture Placeholder 25">
            <a:extLst>
              <a:ext uri="{FF2B5EF4-FFF2-40B4-BE49-F238E27FC236}">
                <a16:creationId xmlns:a16="http://schemas.microsoft.com/office/drawing/2014/main" id="{67FB2730-3D12-4D72-AE64-AC3955C5CD9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671476" y="2005142"/>
            <a:ext cx="823913" cy="823913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1" name="Picture Placeholder 25">
            <a:extLst>
              <a:ext uri="{FF2B5EF4-FFF2-40B4-BE49-F238E27FC236}">
                <a16:creationId xmlns:a16="http://schemas.microsoft.com/office/drawing/2014/main" id="{4F2BB90C-4866-4DB3-B05C-0BB7DBFF8EA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434044" y="2005142"/>
            <a:ext cx="823913" cy="823913"/>
          </a:xfrm>
        </p:spPr>
        <p:txBody>
          <a:bodyPr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7A3E4BF3-C44A-4FB6-B64A-05FB5AEC75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EA98CFA-B2A7-4BCC-B1DC-01CFAD2DD65E}"/>
              </a:ext>
            </a:extLst>
          </p:cNvPr>
          <p:cNvSpPr/>
          <p:nvPr userDrawn="1"/>
        </p:nvSpPr>
        <p:spPr>
          <a:xfrm rot="5400000">
            <a:off x="8677500" y="-85500"/>
            <a:ext cx="3429000" cy="3600000"/>
          </a:xfrm>
          <a:custGeom>
            <a:avLst/>
            <a:gdLst>
              <a:gd name="connsiteX0" fmla="*/ 0 w 3429000"/>
              <a:gd name="connsiteY0" fmla="*/ 3600000 h 3600000"/>
              <a:gd name="connsiteX1" fmla="*/ 0 w 3429000"/>
              <a:gd name="connsiteY1" fmla="*/ 0 h 3600000"/>
              <a:gd name="connsiteX2" fmla="*/ 180000 w 3429000"/>
              <a:gd name="connsiteY2" fmla="*/ 0 h 3600000"/>
              <a:gd name="connsiteX3" fmla="*/ 3429000 w 3429000"/>
              <a:gd name="connsiteY3" fmla="*/ 0 h 3600000"/>
              <a:gd name="connsiteX4" fmla="*/ 3429000 w 3429000"/>
              <a:gd name="connsiteY4" fmla="*/ 180000 h 3600000"/>
              <a:gd name="connsiteX5" fmla="*/ 180000 w 3429000"/>
              <a:gd name="connsiteY5" fmla="*/ 180000 h 3600000"/>
              <a:gd name="connsiteX6" fmla="*/ 180000 w 3429000"/>
              <a:gd name="connsiteY6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29000" h="3600000">
                <a:moveTo>
                  <a:pt x="0" y="3600000"/>
                </a:moveTo>
                <a:lnTo>
                  <a:pt x="0" y="0"/>
                </a:lnTo>
                <a:lnTo>
                  <a:pt x="180000" y="0"/>
                </a:lnTo>
                <a:lnTo>
                  <a:pt x="3429000" y="0"/>
                </a:lnTo>
                <a:lnTo>
                  <a:pt x="3429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gradFill>
            <a:gsLst>
              <a:gs pos="0">
                <a:schemeClr val="bg1">
                  <a:alpha val="5000"/>
                </a:schemeClr>
              </a:gs>
              <a:gs pos="100000">
                <a:schemeClr val="bg1">
                  <a:alpha val="3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59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 -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752CBEE-7696-40FC-AB0E-8790B179D18C}"/>
              </a:ext>
            </a:extLst>
          </p:cNvPr>
          <p:cNvSpPr/>
          <p:nvPr userDrawn="1"/>
        </p:nvSpPr>
        <p:spPr>
          <a:xfrm rot="5400000">
            <a:off x="8188485" y="2854485"/>
            <a:ext cx="4407031" cy="3600000"/>
          </a:xfrm>
          <a:custGeom>
            <a:avLst/>
            <a:gdLst>
              <a:gd name="connsiteX0" fmla="*/ 0 w 4407031"/>
              <a:gd name="connsiteY0" fmla="*/ 180000 h 3600000"/>
              <a:gd name="connsiteX1" fmla="*/ 0 w 4407031"/>
              <a:gd name="connsiteY1" fmla="*/ 0 h 3600000"/>
              <a:gd name="connsiteX2" fmla="*/ 4227031 w 4407031"/>
              <a:gd name="connsiteY2" fmla="*/ 0 h 3600000"/>
              <a:gd name="connsiteX3" fmla="*/ 4407031 w 4407031"/>
              <a:gd name="connsiteY3" fmla="*/ 0 h 3600000"/>
              <a:gd name="connsiteX4" fmla="*/ 4407031 w 4407031"/>
              <a:gd name="connsiteY4" fmla="*/ 180000 h 3600000"/>
              <a:gd name="connsiteX5" fmla="*/ 4407031 w 4407031"/>
              <a:gd name="connsiteY5" fmla="*/ 3600000 h 3600000"/>
              <a:gd name="connsiteX6" fmla="*/ 4227031 w 4407031"/>
              <a:gd name="connsiteY6" fmla="*/ 3600000 h 3600000"/>
              <a:gd name="connsiteX7" fmla="*/ 4227031 w 4407031"/>
              <a:gd name="connsiteY7" fmla="*/ 18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07031" h="3600000">
                <a:moveTo>
                  <a:pt x="0" y="180000"/>
                </a:moveTo>
                <a:lnTo>
                  <a:pt x="0" y="0"/>
                </a:lnTo>
                <a:lnTo>
                  <a:pt x="4227031" y="0"/>
                </a:lnTo>
                <a:lnTo>
                  <a:pt x="4407031" y="0"/>
                </a:lnTo>
                <a:lnTo>
                  <a:pt x="4407031" y="180000"/>
                </a:lnTo>
                <a:lnTo>
                  <a:pt x="4407031" y="3600000"/>
                </a:lnTo>
                <a:lnTo>
                  <a:pt x="4227031" y="3600000"/>
                </a:lnTo>
                <a:lnTo>
                  <a:pt x="4227031" y="180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6A395197-9758-40F0-B747-F8B134C175EB}"/>
              </a:ext>
            </a:extLst>
          </p:cNvPr>
          <p:cNvSpPr txBox="1">
            <a:spLocks/>
          </p:cNvSpPr>
          <p:nvPr userDrawn="1"/>
        </p:nvSpPr>
        <p:spPr>
          <a:xfrm>
            <a:off x="0" y="-436"/>
            <a:ext cx="12192000" cy="245140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buFont typeface="Courier New" panose="02070309020205020404" pitchFamily="49" charset="0"/>
              <a:buChar char="o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060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6"/>
            <a:ext cx="7560000" cy="3701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7A3E4BF3-C44A-4FB6-B64A-05FB5AEC75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89445125-53D2-43B3-8ABC-C88E463BE7DD}"/>
              </a:ext>
            </a:extLst>
          </p:cNvPr>
          <p:cNvSpPr/>
          <p:nvPr userDrawn="1"/>
        </p:nvSpPr>
        <p:spPr>
          <a:xfrm rot="5400000">
            <a:off x="9166516" y="-574515"/>
            <a:ext cx="2450969" cy="3600000"/>
          </a:xfrm>
          <a:custGeom>
            <a:avLst/>
            <a:gdLst>
              <a:gd name="connsiteX0" fmla="*/ 0 w 2450969"/>
              <a:gd name="connsiteY0" fmla="*/ 3600000 h 3600000"/>
              <a:gd name="connsiteX1" fmla="*/ 0 w 2450969"/>
              <a:gd name="connsiteY1" fmla="*/ 0 h 3600000"/>
              <a:gd name="connsiteX2" fmla="*/ 180000 w 2450969"/>
              <a:gd name="connsiteY2" fmla="*/ 0 h 3600000"/>
              <a:gd name="connsiteX3" fmla="*/ 2450969 w 2450969"/>
              <a:gd name="connsiteY3" fmla="*/ 0 h 3600000"/>
              <a:gd name="connsiteX4" fmla="*/ 2450969 w 2450969"/>
              <a:gd name="connsiteY4" fmla="*/ 180000 h 3600000"/>
              <a:gd name="connsiteX5" fmla="*/ 180000 w 2450969"/>
              <a:gd name="connsiteY5" fmla="*/ 180000 h 3600000"/>
              <a:gd name="connsiteX6" fmla="*/ 180000 w 2450969"/>
              <a:gd name="connsiteY6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50969" h="3600000">
                <a:moveTo>
                  <a:pt x="0" y="3600000"/>
                </a:moveTo>
                <a:lnTo>
                  <a:pt x="0" y="0"/>
                </a:lnTo>
                <a:lnTo>
                  <a:pt x="180000" y="0"/>
                </a:lnTo>
                <a:lnTo>
                  <a:pt x="2450969" y="0"/>
                </a:lnTo>
                <a:lnTo>
                  <a:pt x="2450969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gradFill>
            <a:gsLst>
              <a:gs pos="0">
                <a:schemeClr val="bg1">
                  <a:alpha val="5000"/>
                </a:schemeClr>
              </a:gs>
              <a:gs pos="100000">
                <a:schemeClr val="bg1">
                  <a:alpha val="3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5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 - 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7CE6DD-011B-4E2D-9E8A-EFF414E39EE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0000" y="179109"/>
            <a:ext cx="11832000" cy="6513922"/>
          </a:xfrm>
          <a:custGeom>
            <a:avLst/>
            <a:gdLst>
              <a:gd name="connsiteX0" fmla="*/ 0 w 11832000"/>
              <a:gd name="connsiteY0" fmla="*/ 0 h 6513922"/>
              <a:gd name="connsiteX1" fmla="*/ 8412000 w 11832000"/>
              <a:gd name="connsiteY1" fmla="*/ 0 h 6513922"/>
              <a:gd name="connsiteX2" fmla="*/ 8412000 w 11832000"/>
              <a:gd name="connsiteY2" fmla="*/ 891 h 6513922"/>
              <a:gd name="connsiteX3" fmla="*/ 11832000 w 11832000"/>
              <a:gd name="connsiteY3" fmla="*/ 891 h 6513922"/>
              <a:gd name="connsiteX4" fmla="*/ 11832000 w 11832000"/>
              <a:gd name="connsiteY4" fmla="*/ 6498891 h 6513922"/>
              <a:gd name="connsiteX5" fmla="*/ 8412000 w 11832000"/>
              <a:gd name="connsiteY5" fmla="*/ 6498891 h 6513922"/>
              <a:gd name="connsiteX6" fmla="*/ 8412000 w 11832000"/>
              <a:gd name="connsiteY6" fmla="*/ 6513922 h 6513922"/>
              <a:gd name="connsiteX7" fmla="*/ 0 w 11832000"/>
              <a:gd name="connsiteY7" fmla="*/ 6513922 h 651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32000" h="6513922">
                <a:moveTo>
                  <a:pt x="0" y="0"/>
                </a:moveTo>
                <a:lnTo>
                  <a:pt x="8412000" y="0"/>
                </a:lnTo>
                <a:lnTo>
                  <a:pt x="8412000" y="891"/>
                </a:lnTo>
                <a:lnTo>
                  <a:pt x="11832000" y="891"/>
                </a:lnTo>
                <a:lnTo>
                  <a:pt x="11832000" y="6498891"/>
                </a:lnTo>
                <a:lnTo>
                  <a:pt x="8412000" y="6498891"/>
                </a:lnTo>
                <a:lnTo>
                  <a:pt x="8412000" y="6513922"/>
                </a:lnTo>
                <a:lnTo>
                  <a:pt x="0" y="651392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1764000" rIns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&amp; Drop Your </a:t>
            </a:r>
            <a:br>
              <a:rPr lang="en-US" dirty="0"/>
            </a:br>
            <a:r>
              <a:rPr lang="en-US" dirty="0"/>
              <a:t>Background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5"/>
            <a:ext cx="7560000" cy="360000"/>
          </a:xfrm>
        </p:spPr>
        <p:txBody>
          <a:bodyPr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6E75A4B-2655-4B0E-8D3B-0068F57D3D9B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A18EF7D-14D0-4362-B8BD-722D3D54D4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4213" y="1405643"/>
            <a:ext cx="7559675" cy="360000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03936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7FF01B-795B-4F5D-87AF-6CAA8DD5D48A}"/>
              </a:ext>
            </a:extLst>
          </p:cNvPr>
          <p:cNvSpPr/>
          <p:nvPr userDrawn="1"/>
        </p:nvSpPr>
        <p:spPr>
          <a:xfrm>
            <a:off x="180000" y="179109"/>
            <a:ext cx="11832000" cy="6513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7A3E4BF3-C44A-4FB6-B64A-05FB5AEC75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F32FC1-1FF6-4874-9835-EB1A90F7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039E70-36A3-46C1-B30E-CA4CC0B36C5D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5246D-ECE9-473C-953D-D56C3F7B3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6"/>
            <a:ext cx="7560000" cy="3701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946F0-677D-45B4-83B9-FD3BD3FFC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000" y="1825625"/>
            <a:ext cx="1080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5BE21-FA72-48F5-9A53-134902BF6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000" y="6192000"/>
            <a:ext cx="75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9B29-5421-49A7-A511-D916B66A8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5764" y="6241764"/>
            <a:ext cx="270474" cy="270474"/>
          </a:xfrm>
          <a:prstGeom prst="ellipse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CC7194-A4D0-457B-9D3E-53681723AFF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7892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50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spc="-15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2"/>
        </a:buClr>
        <a:buFont typeface="Arial" panose="020B060402020202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2"/>
        </a:buClr>
        <a:buFontTx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>
            <a:lumMod val="75000"/>
            <a:lumOff val="25000"/>
          </a:schemeClr>
        </a:buClr>
        <a:buSzPct val="80000"/>
        <a:buFont typeface="Courier New" panose="02070309020205020404" pitchFamily="49" charset="0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990600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rontiersin.org/journals/medical-technology/articles/10.3389/fmedt.2024.1413637/abstrac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2">
            <a:extLst>
              <a:ext uri="{FF2B5EF4-FFF2-40B4-BE49-F238E27FC236}">
                <a16:creationId xmlns:a16="http://schemas.microsoft.com/office/drawing/2014/main" id="{B8D8E648-93B0-47FF-A306-492EFF7FC499}"/>
              </a:ext>
            </a:extLst>
          </p:cNvPr>
          <p:cNvSpPr txBox="1">
            <a:spLocks/>
          </p:cNvSpPr>
          <p:nvPr/>
        </p:nvSpPr>
        <p:spPr>
          <a:xfrm>
            <a:off x="2520000" y="1"/>
            <a:ext cx="9672000" cy="6857999"/>
          </a:xfrm>
          <a:prstGeom prst="rect">
            <a:avLst/>
          </a:prstGeom>
          <a:solidFill>
            <a:schemeClr val="tx2">
              <a:alpha val="70000"/>
            </a:schemeClr>
          </a:solidFill>
        </p:spPr>
        <p:txBody>
          <a:bodyPr vert="horz" lIns="1116000" tIns="0" rIns="18000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 cap="all" spc="-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MID-year review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800" b="0" cap="none" dirty="0">
                <a:ea typeface="Segoe UI Black" panose="020B0A02040204020203" pitchFamily="34" charset="0"/>
              </a:rPr>
              <a:t>MHD 02 - Orthopedic Instruments, Implants and Accessories</a:t>
            </a:r>
            <a:br>
              <a:rPr lang="en-US" sz="2800" b="0" cap="none" dirty="0">
                <a:ea typeface="Segoe UI Black" panose="020B0A02040204020203" pitchFamily="34" charset="0"/>
              </a:rPr>
            </a:br>
            <a:r>
              <a:rPr lang="en-US" sz="2800" b="0" cap="none" dirty="0">
                <a:ea typeface="Segoe UI Black" panose="020B0A02040204020203" pitchFamily="34" charset="0"/>
              </a:rPr>
              <a:t>MHD 13 -  Veterinary Hospital Planning and Surgical Instruments</a:t>
            </a:r>
            <a:br>
              <a:rPr lang="en-US" sz="2800" b="0" cap="none" dirty="0">
                <a:ea typeface="Segoe UI Black" panose="020B0A02040204020203" pitchFamily="34" charset="0"/>
              </a:rPr>
            </a:br>
            <a:r>
              <a:rPr lang="en-US" sz="2800" b="0" cap="none" dirty="0">
                <a:ea typeface="Segoe UI Black" panose="020B0A02040204020203" pitchFamily="34" charset="0"/>
              </a:rPr>
              <a:t>MHD 14 - Hospital Planning Sectional Committee</a:t>
            </a:r>
            <a:endParaRPr lang="en-US" b="0" dirty="0">
              <a:ea typeface="Segoe UI Black" panose="020B0A02040204020203" pitchFamily="34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4857D70-F12B-4E1B-99F8-92DAD4349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83948" y="6108019"/>
            <a:ext cx="2473786" cy="620016"/>
          </a:xfrm>
          <a:gradFill>
            <a:gsLst>
              <a:gs pos="800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/>
          <a:lstStyle/>
          <a:p>
            <a:pPr algn="r"/>
            <a:r>
              <a:rPr lang="en-US" sz="1600" i="0" dirty="0">
                <a:latin typeface="Bell MT" panose="02020503060305020303" pitchFamily="18" charset="0"/>
              </a:rPr>
              <a:t>Vinit Vidyadhar Bansod</a:t>
            </a:r>
          </a:p>
          <a:p>
            <a:pPr algn="r"/>
            <a:r>
              <a:rPr lang="en-US" sz="1600" i="0" dirty="0">
                <a:latin typeface="Bell MT" panose="02020503060305020303" pitchFamily="18" charset="0"/>
              </a:rPr>
              <a:t>Scientist-C</a:t>
            </a:r>
          </a:p>
        </p:txBody>
      </p:sp>
      <p:sp>
        <p:nvSpPr>
          <p:cNvPr id="17" name="object 7" descr="Beige rectangle">
            <a:extLst>
              <a:ext uri="{FF2B5EF4-FFF2-40B4-BE49-F238E27FC236}">
                <a16:creationId xmlns:a16="http://schemas.microsoft.com/office/drawing/2014/main" id="{C85C272F-FCB2-478D-9E03-EC734D1AB6C0}"/>
              </a:ext>
            </a:extLst>
          </p:cNvPr>
          <p:cNvSpPr/>
          <p:nvPr/>
        </p:nvSpPr>
        <p:spPr bwMode="white">
          <a:xfrm flipV="1">
            <a:off x="3646839" y="1836770"/>
            <a:ext cx="7026924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A136CB0-4ED9-43FA-81D5-6D3225795A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647067" y="4347385"/>
            <a:ext cx="7026695" cy="45719"/>
          </a:xfrm>
          <a:prstGeom prst="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bject 7" descr="Beige rectangle">
            <a:extLst>
              <a:ext uri="{FF2B5EF4-FFF2-40B4-BE49-F238E27FC236}">
                <a16:creationId xmlns:a16="http://schemas.microsoft.com/office/drawing/2014/main" id="{BFC236BE-1659-04EB-F53D-5D642383E2BC}"/>
              </a:ext>
            </a:extLst>
          </p:cNvPr>
          <p:cNvSpPr/>
          <p:nvPr/>
        </p:nvSpPr>
        <p:spPr bwMode="white">
          <a:xfrm flipV="1">
            <a:off x="3646838" y="2686667"/>
            <a:ext cx="7026924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A0664BE-7014-012F-CA3D-D9892ABDE00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alphaModFix amt="6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/>
          <a:stretch/>
        </p:blipFill>
        <p:spPr>
          <a:xfrm>
            <a:off x="-1" y="0"/>
            <a:ext cx="2519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93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FEAFEA-B60B-7BF8-E0BC-48847400D6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10</a:t>
            </a:fld>
            <a:endParaRPr lang="en-US" noProof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6AC6C-4C64-1E5C-3576-D22D9D723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39335"/>
              </p:ext>
            </p:extLst>
          </p:nvPr>
        </p:nvGraphicFramePr>
        <p:xfrm>
          <a:off x="243128" y="821171"/>
          <a:ext cx="11174288" cy="32607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5103">
                  <a:extLst>
                    <a:ext uri="{9D8B030D-6E8A-4147-A177-3AD203B41FA5}">
                      <a16:colId xmlns:a16="http://schemas.microsoft.com/office/drawing/2014/main" val="786863300"/>
                    </a:ext>
                  </a:extLst>
                </a:gridCol>
                <a:gridCol w="1855103">
                  <a:extLst>
                    <a:ext uri="{9D8B030D-6E8A-4147-A177-3AD203B41FA5}">
                      <a16:colId xmlns:a16="http://schemas.microsoft.com/office/drawing/2014/main" val="2892693583"/>
                    </a:ext>
                  </a:extLst>
                </a:gridCol>
                <a:gridCol w="1872571">
                  <a:extLst>
                    <a:ext uri="{9D8B030D-6E8A-4147-A177-3AD203B41FA5}">
                      <a16:colId xmlns:a16="http://schemas.microsoft.com/office/drawing/2014/main" val="1387697549"/>
                    </a:ext>
                  </a:extLst>
                </a:gridCol>
                <a:gridCol w="1863837">
                  <a:extLst>
                    <a:ext uri="{9D8B030D-6E8A-4147-A177-3AD203B41FA5}">
                      <a16:colId xmlns:a16="http://schemas.microsoft.com/office/drawing/2014/main" val="4294653084"/>
                    </a:ext>
                  </a:extLst>
                </a:gridCol>
                <a:gridCol w="1863837">
                  <a:extLst>
                    <a:ext uri="{9D8B030D-6E8A-4147-A177-3AD203B41FA5}">
                      <a16:colId xmlns:a16="http://schemas.microsoft.com/office/drawing/2014/main" val="1389307393"/>
                    </a:ext>
                  </a:extLst>
                </a:gridCol>
                <a:gridCol w="1863837">
                  <a:extLst>
                    <a:ext uri="{9D8B030D-6E8A-4147-A177-3AD203B41FA5}">
                      <a16:colId xmlns:a16="http://schemas.microsoft.com/office/drawing/2014/main" val="502181020"/>
                    </a:ext>
                  </a:extLst>
                </a:gridCol>
              </a:tblGrid>
              <a:tr h="54038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Sub-sectors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Panel created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Sub subsectors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Working Group created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34886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MHD 14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Hospital Planning</a:t>
                      </a:r>
                    </a:p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Medical Devices Quality Management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Medical Device Software and Technology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12761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Connectors and Specific Device Components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3868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Symbols and Usability Engineering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17840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Quality and Risk Management of Medical Devices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126364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98289EC-E968-126B-54CC-EFFCC3774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8" y="220357"/>
            <a:ext cx="11603110" cy="873657"/>
          </a:xfrm>
        </p:spPr>
        <p:txBody>
          <a:bodyPr/>
          <a:lstStyle/>
          <a:p>
            <a:r>
              <a:rPr lang="en-US" dirty="0"/>
              <a:t>Working Panels and Working Groups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6997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47547C-67DE-8D03-A67D-3AD45680C2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11</a:t>
            </a:fld>
            <a:endParaRPr lang="en-US" noProof="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CA65334-9C67-7D37-975A-DD48FEC72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8" y="220357"/>
            <a:ext cx="11603110" cy="873657"/>
          </a:xfrm>
        </p:spPr>
        <p:txBody>
          <a:bodyPr/>
          <a:lstStyle/>
          <a:p>
            <a:r>
              <a:rPr lang="en-US" sz="3200" dirty="0"/>
              <a:t>ISO/IEC Projects - Identified in H &amp; M category, experts designated, strategies adopted to identify experts.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13981DE-94AE-126A-7F69-373585A02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092486"/>
              </p:ext>
            </p:extLst>
          </p:nvPr>
        </p:nvGraphicFramePr>
        <p:xfrm>
          <a:off x="243128" y="1669860"/>
          <a:ext cx="11174289" cy="43317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97009">
                  <a:extLst>
                    <a:ext uri="{9D8B030D-6E8A-4147-A177-3AD203B41FA5}">
                      <a16:colId xmlns:a16="http://schemas.microsoft.com/office/drawing/2014/main" val="674865007"/>
                    </a:ext>
                  </a:extLst>
                </a:gridCol>
                <a:gridCol w="1198775">
                  <a:extLst>
                    <a:ext uri="{9D8B030D-6E8A-4147-A177-3AD203B41FA5}">
                      <a16:colId xmlns:a16="http://schemas.microsoft.com/office/drawing/2014/main" val="2252199990"/>
                    </a:ext>
                  </a:extLst>
                </a:gridCol>
                <a:gridCol w="1425311">
                  <a:extLst>
                    <a:ext uri="{9D8B030D-6E8A-4147-A177-3AD203B41FA5}">
                      <a16:colId xmlns:a16="http://schemas.microsoft.com/office/drawing/2014/main" val="2929617421"/>
                    </a:ext>
                  </a:extLst>
                </a:gridCol>
                <a:gridCol w="4527044">
                  <a:extLst>
                    <a:ext uri="{9D8B030D-6E8A-4147-A177-3AD203B41FA5}">
                      <a16:colId xmlns:a16="http://schemas.microsoft.com/office/drawing/2014/main" val="2381642924"/>
                    </a:ext>
                  </a:extLst>
                </a:gridCol>
                <a:gridCol w="812811">
                  <a:extLst>
                    <a:ext uri="{9D8B030D-6E8A-4147-A177-3AD203B41FA5}">
                      <a16:colId xmlns:a16="http://schemas.microsoft.com/office/drawing/2014/main" val="1279125317"/>
                    </a:ext>
                  </a:extLst>
                </a:gridCol>
                <a:gridCol w="2613339">
                  <a:extLst>
                    <a:ext uri="{9D8B030D-6E8A-4147-A177-3AD203B41FA5}">
                      <a16:colId xmlns:a16="http://schemas.microsoft.com/office/drawing/2014/main" val="4276746982"/>
                    </a:ext>
                  </a:extLst>
                </a:gridCol>
              </a:tblGrid>
              <a:tr h="520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Sl. No.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Committee / Working Group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Reference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English title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Priority (H/M)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Designated Expert: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 anchor="ctr"/>
                </a:tc>
                <a:extLst>
                  <a:ext uri="{0D108BD9-81ED-4DB2-BD59-A6C34878D82A}">
                    <a16:rowId xmlns:a16="http://schemas.microsoft.com/office/drawing/2014/main" val="540327628"/>
                  </a:ext>
                </a:extLst>
              </a:tr>
              <a:tr h="1317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1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ISO/TC 212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ISO/TS 16782:2016 (</a:t>
                      </a:r>
                      <a:r>
                        <a:rPr lang="en-IN" sz="1400" kern="100" dirty="0" err="1">
                          <a:effectLst/>
                          <a:latin typeface="+mj-lt"/>
                        </a:rPr>
                        <a:t>vers</a:t>
                      </a:r>
                      <a:r>
                        <a:rPr lang="en-IN" sz="1400" kern="100" dirty="0">
                          <a:effectLst/>
                          <a:latin typeface="+mj-lt"/>
                        </a:rPr>
                        <a:t> 2)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Clinical laboratory testing — Criteria for acceptable lots of dehydrated Mueller-Hinton agar and broth for antimicrobial susceptibility testing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Level 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 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IN" sz="1400" kern="100" dirty="0" err="1">
                          <a:effectLst/>
                          <a:latin typeface="+mj-lt"/>
                        </a:rPr>
                        <a:t>Dr.</a:t>
                      </a:r>
                      <a:r>
                        <a:rPr lang="en-IN" sz="1400" kern="100" dirty="0">
                          <a:effectLst/>
                          <a:latin typeface="+mj-lt"/>
                        </a:rPr>
                        <a:t> Sujatha Chandrasekaran, NABL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Syed </a:t>
                      </a:r>
                      <a:r>
                        <a:rPr lang="en-IN" sz="1400" kern="100" dirty="0" err="1">
                          <a:effectLst/>
                          <a:latin typeface="+mj-lt"/>
                        </a:rPr>
                        <a:t>Tahira</a:t>
                      </a:r>
                      <a:r>
                        <a:rPr lang="en-IN" sz="1400" kern="100" dirty="0">
                          <a:effectLst/>
                          <a:latin typeface="+mj-lt"/>
                        </a:rPr>
                        <a:t> Rizvi, Asst Director, NABL</a:t>
                      </a:r>
                    </a:p>
                  </a:txBody>
                  <a:tcPr marL="57420" marR="57420" marT="0" marB="0"/>
                </a:tc>
                <a:extLst>
                  <a:ext uri="{0D108BD9-81ED-4DB2-BD59-A6C34878D82A}">
                    <a16:rowId xmlns:a16="http://schemas.microsoft.com/office/drawing/2014/main" val="2643471250"/>
                  </a:ext>
                </a:extLst>
              </a:tr>
              <a:tr h="1141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2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ISO/TC 212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ISO 18153:2003 (vers 4)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In vitro diagnostic medical devices — Measurement of quantities in biological samples — Metrological traceability of values for catalytic concentration of enzymes assigned calibrators and control materials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Level 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 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IN" sz="1400" kern="100" dirty="0" err="1">
                          <a:effectLst/>
                          <a:latin typeface="+mj-lt"/>
                        </a:rPr>
                        <a:t>Dr.</a:t>
                      </a:r>
                      <a:r>
                        <a:rPr lang="en-IN" sz="1400" kern="100" dirty="0">
                          <a:effectLst/>
                          <a:latin typeface="+mj-lt"/>
                        </a:rPr>
                        <a:t> Swathi Sudhakar (IIT Madras)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Pankaj Johri , Director NABL</a:t>
                      </a:r>
                    </a:p>
                  </a:txBody>
                  <a:tcPr marL="57420" marR="57420" marT="0" marB="0"/>
                </a:tc>
                <a:extLst>
                  <a:ext uri="{0D108BD9-81ED-4DB2-BD59-A6C34878D82A}">
                    <a16:rowId xmlns:a16="http://schemas.microsoft.com/office/drawing/2014/main" val="498393328"/>
                  </a:ext>
                </a:extLst>
              </a:tr>
              <a:tr h="12028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3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ISO/TC 212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ISO 20776-1:2019 (Ed 2)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Susceptibility testing of infectious agents and evaluation of performance of antimicrobial susceptibility test devices — Part 1: Broth micro-dilution reference method for testing the in vitro activity of antimicrobial agents against rapidly growing aerobic bacteria involved in infectious diseases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Level 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 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7420" marR="5742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IN" sz="1400" kern="100" dirty="0" err="1">
                          <a:effectLst/>
                          <a:latin typeface="+mj-lt"/>
                        </a:rPr>
                        <a:t>Dr.</a:t>
                      </a:r>
                      <a:r>
                        <a:rPr lang="en-IN" sz="1400" kern="100" dirty="0">
                          <a:effectLst/>
                          <a:latin typeface="+mj-lt"/>
                        </a:rPr>
                        <a:t> Swathi Sudhakar (IIT Madras)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IN" sz="1400" kern="100" dirty="0" err="1">
                          <a:effectLst/>
                          <a:latin typeface="+mj-lt"/>
                        </a:rPr>
                        <a:t>Dr.</a:t>
                      </a:r>
                      <a:r>
                        <a:rPr lang="en-IN" sz="1400" kern="100" dirty="0">
                          <a:effectLst/>
                          <a:latin typeface="+mj-lt"/>
                        </a:rPr>
                        <a:t> Sujatha Chandrasekaran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Syed </a:t>
                      </a:r>
                      <a:r>
                        <a:rPr lang="en-IN" sz="1400" kern="100" dirty="0" err="1">
                          <a:effectLst/>
                          <a:latin typeface="+mj-lt"/>
                        </a:rPr>
                        <a:t>Tahira</a:t>
                      </a:r>
                      <a:r>
                        <a:rPr lang="en-IN" sz="1400" kern="100" dirty="0">
                          <a:effectLst/>
                          <a:latin typeface="+mj-lt"/>
                        </a:rPr>
                        <a:t> Rizvi, Asst Director NABL</a:t>
                      </a:r>
                    </a:p>
                  </a:txBody>
                  <a:tcPr marL="57420" marR="57420" marT="0" marB="0"/>
                </a:tc>
                <a:extLst>
                  <a:ext uri="{0D108BD9-81ED-4DB2-BD59-A6C34878D82A}">
                    <a16:rowId xmlns:a16="http://schemas.microsoft.com/office/drawing/2014/main" val="1408199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712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DDDC06-14D6-1E13-561F-4083FDE38D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12</a:t>
            </a:fld>
            <a:endParaRPr lang="en-US" noProof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E902421-134F-1E76-FB24-84D3A9289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259857"/>
              </p:ext>
            </p:extLst>
          </p:nvPr>
        </p:nvGraphicFramePr>
        <p:xfrm>
          <a:off x="396096" y="781106"/>
          <a:ext cx="10960837" cy="573113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50234">
                  <a:extLst>
                    <a:ext uri="{9D8B030D-6E8A-4147-A177-3AD203B41FA5}">
                      <a16:colId xmlns:a16="http://schemas.microsoft.com/office/drawing/2014/main" val="1289916669"/>
                    </a:ext>
                  </a:extLst>
                </a:gridCol>
                <a:gridCol w="662034">
                  <a:extLst>
                    <a:ext uri="{9D8B030D-6E8A-4147-A177-3AD203B41FA5}">
                      <a16:colId xmlns:a16="http://schemas.microsoft.com/office/drawing/2014/main" val="2987387449"/>
                    </a:ext>
                  </a:extLst>
                </a:gridCol>
                <a:gridCol w="1104853">
                  <a:extLst>
                    <a:ext uri="{9D8B030D-6E8A-4147-A177-3AD203B41FA5}">
                      <a16:colId xmlns:a16="http://schemas.microsoft.com/office/drawing/2014/main" val="3359197024"/>
                    </a:ext>
                  </a:extLst>
                </a:gridCol>
                <a:gridCol w="1547670">
                  <a:extLst>
                    <a:ext uri="{9D8B030D-6E8A-4147-A177-3AD203B41FA5}">
                      <a16:colId xmlns:a16="http://schemas.microsoft.com/office/drawing/2014/main" val="1719945174"/>
                    </a:ext>
                  </a:extLst>
                </a:gridCol>
                <a:gridCol w="3419781">
                  <a:extLst>
                    <a:ext uri="{9D8B030D-6E8A-4147-A177-3AD203B41FA5}">
                      <a16:colId xmlns:a16="http://schemas.microsoft.com/office/drawing/2014/main" val="1572084864"/>
                    </a:ext>
                  </a:extLst>
                </a:gridCol>
                <a:gridCol w="1839228">
                  <a:extLst>
                    <a:ext uri="{9D8B030D-6E8A-4147-A177-3AD203B41FA5}">
                      <a16:colId xmlns:a16="http://schemas.microsoft.com/office/drawing/2014/main" val="3178126906"/>
                    </a:ext>
                  </a:extLst>
                </a:gridCol>
                <a:gridCol w="1837037">
                  <a:extLst>
                    <a:ext uri="{9D8B030D-6E8A-4147-A177-3AD203B41FA5}">
                      <a16:colId xmlns:a16="http://schemas.microsoft.com/office/drawing/2014/main" val="2144557554"/>
                    </a:ext>
                  </a:extLst>
                </a:gridCol>
              </a:tblGrid>
              <a:tr h="913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Sl. No.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Type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Committee / Working Group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kern="10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Reference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English title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kern="10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Priority (H/M)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Designated Expert: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3029899"/>
                  </a:ext>
                </a:extLst>
              </a:tr>
              <a:tr h="9132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4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SR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ISO/TC 212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ISO 20916:2019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In vitro diagnostic medical devices — Clinical performance studies using specimens from human subjects — Good study practice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Level H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 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Ms Gayathri S, Jt. Director NABL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586653"/>
                  </a:ext>
                </a:extLst>
              </a:tr>
              <a:tr h="14957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5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CD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ISO/TC 212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ISO/CD 22367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Medical laboratories — Application of risk management to medical laboratories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Level H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 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Pankaj Johri, Director NABL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Ms Gayathri S, Jt. Director NABL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 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9478275"/>
                  </a:ext>
                </a:extLst>
              </a:tr>
              <a:tr h="10332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6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NP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ISO/TC 212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ISO/NP 21474-4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In vitro diagnostic medical devices — Multiplex molecular testing for nucleic acids — Part 4: Detection of pathogens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Level H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 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Haribabu, Deputy Director, NABL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 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6428549"/>
                  </a:ext>
                </a:extLst>
              </a:tr>
              <a:tr h="13756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7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NP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ISO/TC 212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>
                          <a:effectLst/>
                          <a:latin typeface="+mj-lt"/>
                        </a:rPr>
                        <a:t>ISO/NP 25379-1</a:t>
                      </a:r>
                      <a:endParaRPr lang="en-IN" sz="14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In vitro diagnostic Next Generation Sequencing (NGS) workflows — Part 1: Part 1: Human DNA examination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Level H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 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IN" sz="1400" kern="100" dirty="0">
                          <a:effectLst/>
                          <a:latin typeface="+mj-lt"/>
                        </a:rPr>
                        <a:t>Ms Gayathri S, Jt. Director NABL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400" kern="100" dirty="0" err="1">
                          <a:effectLst/>
                          <a:latin typeface="+mj-lt"/>
                        </a:rPr>
                        <a:t>Haribabu</a:t>
                      </a:r>
                      <a:r>
                        <a:rPr lang="en-IN" sz="1400" kern="100" dirty="0">
                          <a:effectLst/>
                          <a:latin typeface="+mj-lt"/>
                        </a:rPr>
                        <a:t>, Deputy Director, NABL</a:t>
                      </a:r>
                      <a:endParaRPr lang="en-IN" sz="14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622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263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69E762-FE38-C444-2248-B06438FC3E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13</a:t>
            </a:fld>
            <a:endParaRPr lang="en-US" noProof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A80B930-5EF4-66A5-542C-59261784D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87246"/>
              </p:ext>
            </p:extLst>
          </p:nvPr>
        </p:nvGraphicFramePr>
        <p:xfrm>
          <a:off x="345762" y="345440"/>
          <a:ext cx="10950679" cy="616679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49724">
                  <a:extLst>
                    <a:ext uri="{9D8B030D-6E8A-4147-A177-3AD203B41FA5}">
                      <a16:colId xmlns:a16="http://schemas.microsoft.com/office/drawing/2014/main" val="472689543"/>
                    </a:ext>
                  </a:extLst>
                </a:gridCol>
                <a:gridCol w="661421">
                  <a:extLst>
                    <a:ext uri="{9D8B030D-6E8A-4147-A177-3AD203B41FA5}">
                      <a16:colId xmlns:a16="http://schemas.microsoft.com/office/drawing/2014/main" val="1443618159"/>
                    </a:ext>
                  </a:extLst>
                </a:gridCol>
                <a:gridCol w="1103829">
                  <a:extLst>
                    <a:ext uri="{9D8B030D-6E8A-4147-A177-3AD203B41FA5}">
                      <a16:colId xmlns:a16="http://schemas.microsoft.com/office/drawing/2014/main" val="551101487"/>
                    </a:ext>
                  </a:extLst>
                </a:gridCol>
                <a:gridCol w="1546236">
                  <a:extLst>
                    <a:ext uri="{9D8B030D-6E8A-4147-A177-3AD203B41FA5}">
                      <a16:colId xmlns:a16="http://schemas.microsoft.com/office/drawing/2014/main" val="4055539357"/>
                    </a:ext>
                  </a:extLst>
                </a:gridCol>
                <a:gridCol w="3416611">
                  <a:extLst>
                    <a:ext uri="{9D8B030D-6E8A-4147-A177-3AD203B41FA5}">
                      <a16:colId xmlns:a16="http://schemas.microsoft.com/office/drawing/2014/main" val="1165163893"/>
                    </a:ext>
                  </a:extLst>
                </a:gridCol>
                <a:gridCol w="1837524">
                  <a:extLst>
                    <a:ext uri="{9D8B030D-6E8A-4147-A177-3AD203B41FA5}">
                      <a16:colId xmlns:a16="http://schemas.microsoft.com/office/drawing/2014/main" val="2640611265"/>
                    </a:ext>
                  </a:extLst>
                </a:gridCol>
                <a:gridCol w="1835334">
                  <a:extLst>
                    <a:ext uri="{9D8B030D-6E8A-4147-A177-3AD203B41FA5}">
                      <a16:colId xmlns:a16="http://schemas.microsoft.com/office/drawing/2014/main" val="1155777648"/>
                    </a:ext>
                  </a:extLst>
                </a:gridCol>
              </a:tblGrid>
              <a:tr h="1279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 dirty="0">
                          <a:effectLst/>
                          <a:latin typeface="+mj-lt"/>
                        </a:rPr>
                        <a:t>Sl. No.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>
                          <a:effectLst/>
                          <a:latin typeface="+mj-lt"/>
                        </a:rPr>
                        <a:t>Type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>
                          <a:effectLst/>
                          <a:latin typeface="+mj-lt"/>
                        </a:rPr>
                        <a:t>Committee / Working Group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>
                          <a:effectLst/>
                          <a:latin typeface="+mj-lt"/>
                        </a:rPr>
                        <a:t>Reference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 dirty="0">
                          <a:effectLst/>
                          <a:latin typeface="+mj-lt"/>
                        </a:rPr>
                        <a:t>English title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>
                          <a:effectLst/>
                          <a:latin typeface="+mj-lt"/>
                        </a:rPr>
                        <a:t>Priority (H/M)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Designated Expert: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3330074"/>
                  </a:ext>
                </a:extLst>
              </a:tr>
              <a:tr h="1791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8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NP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ISO/TC 212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ISO/NP 25391-2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In vitro diagnostic Next Generation Sequencing (NGS) workflows — Part 2: Part 2: Human RNA examination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Level 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 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Ms Gayathri S, Jt. Director NABL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600" kern="100" dirty="0" err="1">
                          <a:effectLst/>
                          <a:latin typeface="+mj-lt"/>
                        </a:rPr>
                        <a:t>Haribabu</a:t>
                      </a:r>
                      <a:r>
                        <a:rPr lang="en-IN" sz="1600" kern="100" dirty="0">
                          <a:effectLst/>
                          <a:latin typeface="+mj-lt"/>
                        </a:rPr>
                        <a:t>, Deputy Director, NABL 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9883851"/>
                  </a:ext>
                </a:extLst>
              </a:tr>
              <a:tr h="14894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600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9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NP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ISO/TC 304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ISO/NP 25268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Guidelines for Hospital Internal Logistics Services using Autonomous Mobile Robots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Level 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 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Pankaj Johri, Director NABL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Shweta Sinha, Dy Director NABL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510981"/>
                  </a:ext>
                </a:extLst>
              </a:tr>
              <a:tr h="16069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600" kern="10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CD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ISO/TC 304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ISO/CD 20364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Healthcare organization management — Guidance for healthcare organizations’ response to the surging diagnostic demands in a pandemic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Level 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effectLst/>
                          <a:latin typeface="+mj-lt"/>
                        </a:rPr>
                        <a:t> </a:t>
                      </a:r>
                      <a:endParaRPr lang="en-IN" sz="1600" kern="1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Pankaj Johri, Director NABL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Dr Mitali, </a:t>
                      </a:r>
                      <a:r>
                        <a:rPr lang="en-IN" sz="1600" kern="100" dirty="0" err="1">
                          <a:effectLst/>
                          <a:latin typeface="+mj-lt"/>
                        </a:rPr>
                        <a:t>Assst</a:t>
                      </a:r>
                      <a:r>
                        <a:rPr lang="en-IN" sz="1600" kern="100" dirty="0">
                          <a:effectLst/>
                          <a:latin typeface="+mj-lt"/>
                        </a:rPr>
                        <a:t> Director, NABL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 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6045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942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F95276-E521-4106-9E18-673FA47BBB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14</a:t>
            </a:fld>
            <a:endParaRPr lang="en-US" noProof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22974B-9B92-B16C-2D9A-157A9AD96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246904"/>
              </p:ext>
            </p:extLst>
          </p:nvPr>
        </p:nvGraphicFramePr>
        <p:xfrm>
          <a:off x="243840" y="670560"/>
          <a:ext cx="11043920" cy="393668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8480">
                  <a:extLst>
                    <a:ext uri="{9D8B030D-6E8A-4147-A177-3AD203B41FA5}">
                      <a16:colId xmlns:a16="http://schemas.microsoft.com/office/drawing/2014/main" val="3927902448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929718671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1575727466"/>
                    </a:ext>
                  </a:extLst>
                </a:gridCol>
                <a:gridCol w="4311372">
                  <a:extLst>
                    <a:ext uri="{9D8B030D-6E8A-4147-A177-3AD203B41FA5}">
                      <a16:colId xmlns:a16="http://schemas.microsoft.com/office/drawing/2014/main" val="2537772625"/>
                    </a:ext>
                  </a:extLst>
                </a:gridCol>
                <a:gridCol w="2111514">
                  <a:extLst>
                    <a:ext uri="{9D8B030D-6E8A-4147-A177-3AD203B41FA5}">
                      <a16:colId xmlns:a16="http://schemas.microsoft.com/office/drawing/2014/main" val="166764993"/>
                    </a:ext>
                  </a:extLst>
                </a:gridCol>
                <a:gridCol w="2111514">
                  <a:extLst>
                    <a:ext uri="{9D8B030D-6E8A-4147-A177-3AD203B41FA5}">
                      <a16:colId xmlns:a16="http://schemas.microsoft.com/office/drawing/2014/main" val="2917758387"/>
                    </a:ext>
                  </a:extLst>
                </a:gridCol>
              </a:tblGrid>
              <a:tr h="857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Sl. No.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Type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Committee / Working Group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Reference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Priority (H/M)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Designated Expert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8806738"/>
                  </a:ext>
                </a:extLst>
              </a:tr>
              <a:tr h="699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 11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  <a:latin typeface="+mj-lt"/>
                        </a:rPr>
                        <a:t>DIS</a:t>
                      </a:r>
                      <a:endParaRPr lang="en-IN" sz="16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  <a:latin typeface="+mj-lt"/>
                        </a:rPr>
                        <a:t>ISO/TC 150/SC 1</a:t>
                      </a:r>
                      <a:endParaRPr lang="en-IN" sz="16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ISO/DIS 23317 (Ed 4) Implants for surgery — In vitro evaluation for apatite-forming ability of implant materials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  <a:latin typeface="+mj-lt"/>
                        </a:rPr>
                        <a:t>Level H</a:t>
                      </a:r>
                      <a:endParaRPr lang="en-IN" sz="16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  <a:latin typeface="+mj-lt"/>
                        </a:rPr>
                        <a:t>Dr Kantesh Balani, IIT Kanpur</a:t>
                      </a:r>
                      <a:endParaRPr lang="en-IN" sz="16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559822"/>
                  </a:ext>
                </a:extLst>
              </a:tr>
              <a:tr h="857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 12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  <a:latin typeface="+mj-lt"/>
                        </a:rPr>
                        <a:t>SR</a:t>
                      </a:r>
                      <a:endParaRPr lang="en-IN" sz="16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  <a:latin typeface="+mj-lt"/>
                        </a:rPr>
                        <a:t>ISO/TC 150/SC 4</a:t>
                      </a:r>
                      <a:endParaRPr lang="en-IN" sz="16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ISO 14243-5:2019 Implants for surgery — Wear of total knee prostheses — Part 5: Durability performance of the patellofemoral joint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Level H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  <a:latin typeface="+mj-lt"/>
                        </a:rPr>
                        <a:t>Dr Vamsi K Balla, CSIR-CGCRI</a:t>
                      </a:r>
                      <a:endParaRPr lang="en-IN" sz="16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645664"/>
                  </a:ext>
                </a:extLst>
              </a:tr>
              <a:tr h="1438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 13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  <a:latin typeface="+mj-lt"/>
                        </a:rPr>
                        <a:t>SR</a:t>
                      </a:r>
                      <a:endParaRPr lang="en-IN" sz="16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  <a:latin typeface="+mj-lt"/>
                        </a:rPr>
                        <a:t>ISO/TC 150/SC 4</a:t>
                      </a:r>
                      <a:endParaRPr lang="en-IN" sz="16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ISO 22622:2019 Implants for surgery — Wear of total ankle-joint prostheses — Loading and displacement parameters for wear-testing machines with load or displacement control and corresponding environmental conditions for test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Level H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+mj-lt"/>
                        </a:rPr>
                        <a:t>Dr Vamsi K </a:t>
                      </a:r>
                      <a:r>
                        <a:rPr lang="en-IN" sz="1600" dirty="0" err="1">
                          <a:effectLst/>
                          <a:latin typeface="+mj-lt"/>
                        </a:rPr>
                        <a:t>Balla</a:t>
                      </a:r>
                      <a:r>
                        <a:rPr lang="en-IN" sz="1600" dirty="0">
                          <a:effectLst/>
                          <a:latin typeface="+mj-lt"/>
                        </a:rPr>
                        <a:t>, CSIR-CGCRI</a:t>
                      </a:r>
                      <a:endParaRPr lang="en-IN" sz="16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589934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75B49E7-2A63-5F82-7810-2B0A24239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4799160"/>
            <a:ext cx="11043920" cy="138827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u="sng" cap="none" spc="0" dirty="0"/>
              <a:t>Strategies Adopted To Identify Experts: </a:t>
            </a:r>
            <a:br>
              <a:rPr lang="en-US" sz="1800" b="0" u="sng" cap="none" spc="0" dirty="0"/>
            </a:br>
            <a:r>
              <a:rPr lang="en-US" sz="1800" b="0" u="sng" cap="none" spc="0" dirty="0"/>
              <a:t/>
            </a:r>
            <a:br>
              <a:rPr lang="en-US" sz="1800" b="0" u="sng" cap="none" spc="0" dirty="0"/>
            </a:br>
            <a:r>
              <a:rPr lang="en-US" sz="1800" b="0" cap="none" spc="0" dirty="0"/>
              <a:t>Sensitization of MoU institutes &amp; committee members on need for project wise mapping of experts. </a:t>
            </a:r>
            <a:br>
              <a:rPr lang="en-US" sz="1800" b="0" cap="none" spc="0" dirty="0"/>
            </a:br>
            <a:r>
              <a:rPr lang="en-US" sz="1800" b="0" cap="none" spc="0" dirty="0"/>
              <a:t/>
            </a:r>
            <a:br>
              <a:rPr lang="en-US" sz="1800" b="0" cap="none" spc="0" dirty="0"/>
            </a:br>
            <a:r>
              <a:rPr lang="en-US" sz="1800" b="0" cap="none" spc="0" dirty="0"/>
              <a:t>Focused emails to MOU institutes and relevant Academic </a:t>
            </a:r>
            <a:r>
              <a:rPr lang="en-US" sz="1800" b="0" cap="none" spc="0" dirty="0" smtClean="0"/>
              <a:t>Institutes</a:t>
            </a:r>
            <a:br>
              <a:rPr lang="en-US" sz="1800" b="0" cap="none" spc="0" dirty="0" smtClean="0"/>
            </a:br>
            <a:r>
              <a:rPr lang="en-US" sz="1800" b="0" cap="none" spc="0" dirty="0"/>
              <a:t/>
            </a:r>
            <a:br>
              <a:rPr lang="en-US" sz="1800" b="0" cap="none" spc="0" dirty="0"/>
            </a:br>
            <a:r>
              <a:rPr lang="en-US" sz="1800" b="0" cap="none" spc="0" dirty="0" smtClean="0"/>
              <a:t>Opportunity </a:t>
            </a:r>
            <a:r>
              <a:rPr lang="en-US" sz="1800" b="0" cap="none" spc="0" dirty="0"/>
              <a:t>given to experts who are not committee members.</a:t>
            </a:r>
            <a:br>
              <a:rPr lang="en-US" sz="1800" b="0" cap="none" spc="0" dirty="0"/>
            </a:br>
            <a:r>
              <a:rPr lang="en-US" sz="1800" b="0" cap="none" spc="0" dirty="0"/>
              <a:t/>
            </a:r>
            <a:br>
              <a:rPr lang="en-US" sz="1800" b="0" cap="none" spc="0" dirty="0"/>
            </a:br>
            <a:r>
              <a:rPr lang="en-US" sz="1800" b="0" u="sng" cap="none" spc="0" dirty="0"/>
              <a:t/>
            </a:r>
            <a:br>
              <a:rPr lang="en-US" sz="1800" b="0" u="sng" cap="none" spc="0" dirty="0"/>
            </a:br>
            <a:endParaRPr lang="en-IN" sz="1800" b="0" u="sng" cap="none" spc="0" dirty="0"/>
          </a:p>
        </p:txBody>
      </p:sp>
    </p:spTree>
    <p:extLst>
      <p:ext uri="{BB962C8B-B14F-4D97-AF65-F5344CB8AC3E}">
        <p14:creationId xmlns:p14="http://schemas.microsoft.com/office/powerpoint/2010/main" val="3187931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3EBF3-773B-3268-4303-7B7ABBB4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SC/WP meetings planned and held outside HQ.</a:t>
            </a:r>
            <a:r>
              <a:rPr lang="en-US" dirty="0"/>
              <a:t/>
            </a:r>
            <a:br>
              <a:rPr lang="en-US" dirty="0"/>
            </a:br>
            <a:r>
              <a:rPr lang="en-US" spc="0" dirty="0"/>
              <a:t/>
            </a:r>
            <a:br>
              <a:rPr lang="en-US" spc="0" dirty="0"/>
            </a:br>
            <a:r>
              <a:rPr lang="en-US" sz="1600" cap="none" spc="0" dirty="0"/>
              <a:t>SC/Panel/WG Meetings Held Outside HQ in Q1 and Q2 :</a:t>
            </a:r>
            <a:r>
              <a:rPr lang="en-US" sz="1600" b="0" cap="none" spc="0" dirty="0"/>
              <a:t> </a:t>
            </a:r>
            <a:r>
              <a:rPr lang="en-US" sz="1600" b="0" i="1" cap="none" spc="0" dirty="0"/>
              <a:t>Nil</a:t>
            </a:r>
            <a:endParaRPr lang="en-IN" b="0" i="1" spc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8033CF-ADFD-2695-57D4-379AC88BA9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15</a:t>
            </a:fld>
            <a:endParaRPr lang="en-US" noProof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B80839-F4A9-F9CB-3D0A-170276500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073741"/>
              </p:ext>
            </p:extLst>
          </p:nvPr>
        </p:nvGraphicFramePr>
        <p:xfrm>
          <a:off x="683999" y="2667000"/>
          <a:ext cx="10203074" cy="36011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3597">
                  <a:extLst>
                    <a:ext uri="{9D8B030D-6E8A-4147-A177-3AD203B41FA5}">
                      <a16:colId xmlns:a16="http://schemas.microsoft.com/office/drawing/2014/main" val="23833077"/>
                    </a:ext>
                  </a:extLst>
                </a:gridCol>
                <a:gridCol w="3997939">
                  <a:extLst>
                    <a:ext uri="{9D8B030D-6E8A-4147-A177-3AD203B41FA5}">
                      <a16:colId xmlns:a16="http://schemas.microsoft.com/office/drawing/2014/main" val="2643054687"/>
                    </a:ext>
                  </a:extLst>
                </a:gridCol>
                <a:gridCol w="2550769">
                  <a:extLst>
                    <a:ext uri="{9D8B030D-6E8A-4147-A177-3AD203B41FA5}">
                      <a16:colId xmlns:a16="http://schemas.microsoft.com/office/drawing/2014/main" val="1944959256"/>
                    </a:ext>
                  </a:extLst>
                </a:gridCol>
                <a:gridCol w="2550769">
                  <a:extLst>
                    <a:ext uri="{9D8B030D-6E8A-4147-A177-3AD203B41FA5}">
                      <a16:colId xmlns:a16="http://schemas.microsoft.com/office/drawing/2014/main" val="3163809418"/>
                    </a:ext>
                  </a:extLst>
                </a:gridCol>
              </a:tblGrid>
              <a:tr h="553654">
                <a:tc>
                  <a:txBody>
                    <a:bodyPr/>
                    <a:lstStyle/>
                    <a:p>
                      <a:r>
                        <a:rPr lang="en-US" sz="1400" dirty="0"/>
                        <a:t>Sl.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192010"/>
                  </a:ext>
                </a:extLst>
              </a:tr>
              <a:tr h="553654">
                <a:tc>
                  <a:txBody>
                    <a:bodyPr/>
                    <a:lstStyle/>
                    <a:p>
                      <a:r>
                        <a:rPr lang="en-US" sz="1600" dirty="0"/>
                        <a:t>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MHD02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Yet to be finalized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412474"/>
                  </a:ext>
                </a:extLst>
              </a:tr>
              <a:tr h="848026">
                <a:tc>
                  <a:txBody>
                    <a:bodyPr/>
                    <a:lstStyle/>
                    <a:p>
                      <a:r>
                        <a:rPr lang="en-US" sz="1600" dirty="0"/>
                        <a:t>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MHD13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Tamil Nadu Veterinary and Animal Sciences University, Chennai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Q3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161079"/>
                  </a:ext>
                </a:extLst>
              </a:tr>
              <a:tr h="553654">
                <a:tc>
                  <a:txBody>
                    <a:bodyPr/>
                    <a:lstStyle/>
                    <a:p>
                      <a:r>
                        <a:rPr lang="en-US" sz="1600" dirty="0"/>
                        <a:t>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MHD14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Yet to be finalized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731843"/>
                  </a:ext>
                </a:extLst>
              </a:tr>
              <a:tr h="1092139">
                <a:tc>
                  <a:txBody>
                    <a:bodyPr/>
                    <a:lstStyle/>
                    <a:p>
                      <a:r>
                        <a:rPr lang="en-US" sz="1600" dirty="0"/>
                        <a:t>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2</a:t>
                      </a:r>
                      <a:r>
                        <a:rPr lang="en-US" sz="1600" b="0" baseline="30000" dirty="0"/>
                        <a:t>nd</a:t>
                      </a:r>
                      <a:r>
                        <a:rPr lang="en-US" sz="1600" b="0" dirty="0"/>
                        <a:t> meeting of </a:t>
                      </a:r>
                      <a:r>
                        <a:rPr lang="en-US" sz="1600" b="0" dirty="0">
                          <a:effectLst/>
                        </a:rPr>
                        <a:t>MHD 13 : P1 - Veterinary Hospital Planning Panel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College of Veterinary Science and Animal Husbandry, Mhow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December (Tentative)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043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451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22E43-C110-41B5-9E8C-BBA2A6D722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4CEA7-D60A-47AE-A867-C557D0005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Composition – MHD 02</a:t>
            </a:r>
          </a:p>
        </p:txBody>
      </p:sp>
      <p:sp>
        <p:nvSpPr>
          <p:cNvPr id="5" name="object 7" descr="Beige rectangle">
            <a:extLst>
              <a:ext uri="{FF2B5EF4-FFF2-40B4-BE49-F238E27FC236}">
                <a16:creationId xmlns:a16="http://schemas.microsoft.com/office/drawing/2014/main" id="{F173E3BB-F601-4F0E-90AC-4E1473812240}"/>
              </a:ext>
            </a:extLst>
          </p:cNvPr>
          <p:cNvSpPr/>
          <p:nvPr/>
        </p:nvSpPr>
        <p:spPr bwMode="white">
          <a:xfrm flipV="1">
            <a:off x="722099" y="1277068"/>
            <a:ext cx="3470764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E2EDBEF-80CA-8FA4-29D3-357714CB1F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1877414"/>
              </p:ext>
            </p:extLst>
          </p:nvPr>
        </p:nvGraphicFramePr>
        <p:xfrm>
          <a:off x="684000" y="1850949"/>
          <a:ext cx="6120732" cy="4390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78A79CA-BE48-17EF-A7C1-AB416B9E5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29725"/>
              </p:ext>
            </p:extLst>
          </p:nvPr>
        </p:nvGraphicFramePr>
        <p:xfrm>
          <a:off x="7061200" y="1850949"/>
          <a:ext cx="4514564" cy="2465826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514564">
                  <a:extLst>
                    <a:ext uri="{9D8B030D-6E8A-4147-A177-3AD203B41FA5}">
                      <a16:colId xmlns:a16="http://schemas.microsoft.com/office/drawing/2014/main" val="1391357552"/>
                    </a:ext>
                  </a:extLst>
                </a:gridCol>
              </a:tblGrid>
              <a:tr h="2067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Attendance in Q1: </a:t>
                      </a:r>
                      <a:r>
                        <a:rPr lang="en-IN" sz="1600" dirty="0"/>
                        <a:t>93.33%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420233"/>
                  </a:ext>
                </a:extLst>
              </a:tr>
              <a:tr h="2067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Attendance in Q2: </a:t>
                      </a:r>
                      <a:r>
                        <a:rPr lang="en-IN" sz="1600" dirty="0"/>
                        <a:t>80.00%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997736"/>
                  </a:ext>
                </a:extLst>
              </a:tr>
              <a:tr h="3571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Inactive members: </a:t>
                      </a:r>
                      <a:r>
                        <a:rPr lang="en-IN" sz="1600" b="0" dirty="0"/>
                        <a:t>Members are being </a:t>
                      </a:r>
                      <a:r>
                        <a:rPr lang="en-US" sz="1600" b="0" dirty="0"/>
                        <a:t>identified and removed</a:t>
                      </a:r>
                      <a:r>
                        <a:rPr lang="en-US" sz="1600" dirty="0"/>
                        <a:t> if found absent in two consecutive meetings.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102189"/>
                  </a:ext>
                </a:extLst>
              </a:tr>
              <a:tr h="20674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Comments on P Drafts: </a:t>
                      </a:r>
                      <a:r>
                        <a:rPr lang="en-IN" sz="1600" dirty="0"/>
                        <a:t>No P-drafts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981338"/>
                  </a:ext>
                </a:extLst>
              </a:tr>
              <a:tr h="63702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Resolutions: </a:t>
                      </a:r>
                      <a:r>
                        <a:rPr lang="en-IN" sz="1600" dirty="0"/>
                        <a:t>Discussed during the meeting and circulated on same 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979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570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22E43-C110-41B5-9E8C-BBA2A6D722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4CEA7-D60A-47AE-A867-C557D0005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Composition – MHD 13</a:t>
            </a:r>
          </a:p>
        </p:txBody>
      </p:sp>
      <p:sp>
        <p:nvSpPr>
          <p:cNvPr id="5" name="object 7" descr="Beige rectangle">
            <a:extLst>
              <a:ext uri="{FF2B5EF4-FFF2-40B4-BE49-F238E27FC236}">
                <a16:creationId xmlns:a16="http://schemas.microsoft.com/office/drawing/2014/main" id="{F173E3BB-F601-4F0E-90AC-4E1473812240}"/>
              </a:ext>
            </a:extLst>
          </p:cNvPr>
          <p:cNvSpPr/>
          <p:nvPr/>
        </p:nvSpPr>
        <p:spPr bwMode="white">
          <a:xfrm flipV="1">
            <a:off x="722099" y="1277068"/>
            <a:ext cx="3470764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8D59CF1-BEF5-025E-1EE2-52ADAF69DA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8251705"/>
              </p:ext>
            </p:extLst>
          </p:nvPr>
        </p:nvGraphicFramePr>
        <p:xfrm>
          <a:off x="684000" y="1850949"/>
          <a:ext cx="6120732" cy="4390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A7637E2-A095-9D60-FFF7-7745B3B65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243668"/>
              </p:ext>
            </p:extLst>
          </p:nvPr>
        </p:nvGraphicFramePr>
        <p:xfrm>
          <a:off x="7061200" y="1850951"/>
          <a:ext cx="4514564" cy="2994287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514564">
                  <a:extLst>
                    <a:ext uri="{9D8B030D-6E8A-4147-A177-3AD203B41FA5}">
                      <a16:colId xmlns:a16="http://schemas.microsoft.com/office/drawing/2014/main" val="1391357552"/>
                    </a:ext>
                  </a:extLst>
                </a:gridCol>
              </a:tblGrid>
              <a:tr h="306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Attendance in Q1: </a:t>
                      </a:r>
                      <a:r>
                        <a:rPr lang="en-IN" sz="1600" dirty="0"/>
                        <a:t>77.78%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420233"/>
                  </a:ext>
                </a:extLst>
              </a:tr>
              <a:tr h="306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Attendance in Q2: </a:t>
                      </a:r>
                      <a:r>
                        <a:rPr lang="en-IN" sz="1600" dirty="0"/>
                        <a:t>81.25%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997736"/>
                  </a:ext>
                </a:extLst>
              </a:tr>
              <a:tr h="97605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Inactive members: </a:t>
                      </a:r>
                      <a:r>
                        <a:rPr lang="en-US" sz="1600" dirty="0"/>
                        <a:t>Identified and removed if found absent in two consecutive meetings.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/>
                        <a:t>01 Organization 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102189"/>
                  </a:ext>
                </a:extLst>
              </a:tr>
              <a:tr h="52986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Comments on P Drafts: </a:t>
                      </a:r>
                      <a:r>
                        <a:rPr lang="en-IN" sz="1600" dirty="0"/>
                        <a:t>03 Comments on 01 P Draft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981338"/>
                  </a:ext>
                </a:extLst>
              </a:tr>
              <a:tr h="67780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Resolutions: </a:t>
                      </a:r>
                      <a:r>
                        <a:rPr lang="en-IN" sz="1600" dirty="0"/>
                        <a:t>Discussed during the meeting and circulated on same 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979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644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22E43-C110-41B5-9E8C-BBA2A6D722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4CEA7-D60A-47AE-A867-C557D0005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Composition – MHD 14</a:t>
            </a:r>
          </a:p>
        </p:txBody>
      </p:sp>
      <p:sp>
        <p:nvSpPr>
          <p:cNvPr id="5" name="object 7" descr="Beige rectangle">
            <a:extLst>
              <a:ext uri="{FF2B5EF4-FFF2-40B4-BE49-F238E27FC236}">
                <a16:creationId xmlns:a16="http://schemas.microsoft.com/office/drawing/2014/main" id="{F173E3BB-F601-4F0E-90AC-4E1473812240}"/>
              </a:ext>
            </a:extLst>
          </p:cNvPr>
          <p:cNvSpPr/>
          <p:nvPr/>
        </p:nvSpPr>
        <p:spPr bwMode="white">
          <a:xfrm flipV="1">
            <a:off x="722099" y="1277068"/>
            <a:ext cx="3470764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94F20CC-3734-016B-6E49-DA94A241CE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6005191"/>
              </p:ext>
            </p:extLst>
          </p:nvPr>
        </p:nvGraphicFramePr>
        <p:xfrm>
          <a:off x="684000" y="1850949"/>
          <a:ext cx="6120732" cy="4390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8B177F3-D592-5BD9-D41B-B48CC6F30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29021"/>
              </p:ext>
            </p:extLst>
          </p:nvPr>
        </p:nvGraphicFramePr>
        <p:xfrm>
          <a:off x="7061200" y="1850951"/>
          <a:ext cx="4514564" cy="2471392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514564">
                  <a:extLst>
                    <a:ext uri="{9D8B030D-6E8A-4147-A177-3AD203B41FA5}">
                      <a16:colId xmlns:a16="http://schemas.microsoft.com/office/drawing/2014/main" val="1391357552"/>
                    </a:ext>
                  </a:extLst>
                </a:gridCol>
              </a:tblGrid>
              <a:tr h="306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Attendance in Q1: </a:t>
                      </a:r>
                      <a:r>
                        <a:rPr lang="en-IN" sz="1600" dirty="0"/>
                        <a:t>70.00%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420233"/>
                  </a:ext>
                </a:extLst>
              </a:tr>
              <a:tr h="306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Attendance in Q2: </a:t>
                      </a:r>
                      <a:r>
                        <a:rPr lang="en-IN" sz="1600" dirty="0"/>
                        <a:t>88.24%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997736"/>
                  </a:ext>
                </a:extLst>
              </a:tr>
              <a:tr h="5931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Inactive members: </a:t>
                      </a:r>
                      <a:r>
                        <a:rPr lang="en-US" sz="1600" dirty="0"/>
                        <a:t>Identified and removed if found absent in two consecutive meetings.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102189"/>
                  </a:ext>
                </a:extLst>
              </a:tr>
              <a:tr h="52986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Comments on P Drafts: </a:t>
                      </a:r>
                      <a:r>
                        <a:rPr lang="en-IN" sz="1600" dirty="0"/>
                        <a:t>No P-drafts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981338"/>
                  </a:ext>
                </a:extLst>
              </a:tr>
              <a:tr h="67780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Resolutions: </a:t>
                      </a:r>
                      <a:r>
                        <a:rPr lang="en-IN" sz="1600" dirty="0"/>
                        <a:t>Discussed during the meeting and circulated on same 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979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913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7" descr="Beige rectangle">
            <a:extLst>
              <a:ext uri="{FF2B5EF4-FFF2-40B4-BE49-F238E27FC236}">
                <a16:creationId xmlns:a16="http://schemas.microsoft.com/office/drawing/2014/main" id="{2D7851E8-1907-4C8A-A16F-E461B5BFA940}"/>
              </a:ext>
            </a:extLst>
          </p:cNvPr>
          <p:cNvSpPr/>
          <p:nvPr/>
        </p:nvSpPr>
        <p:spPr bwMode="white">
          <a:xfrm flipV="1">
            <a:off x="1204699" y="3791668"/>
            <a:ext cx="3470764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B63FDB-79C9-1D8F-A337-4FC87D6A1D7E}"/>
              </a:ext>
            </a:extLst>
          </p:cNvPr>
          <p:cNvSpPr txBox="1">
            <a:spLocks/>
          </p:cNvSpPr>
          <p:nvPr/>
        </p:nvSpPr>
        <p:spPr>
          <a:xfrm>
            <a:off x="270163" y="311722"/>
            <a:ext cx="9050482" cy="6182596"/>
          </a:xfrm>
          <a:prstGeom prst="rect">
            <a:avLst/>
          </a:prstGeom>
          <a:solidFill>
            <a:schemeClr val="tx2">
              <a:alpha val="70000"/>
            </a:schemeClr>
          </a:solidFill>
        </p:spPr>
        <p:txBody>
          <a:bodyPr vert="horz" lIns="1116000" tIns="0" rIns="180000" bIns="756000" rtlCol="0" anchor="ctr">
            <a:noAutofit/>
          </a:bodyPr>
          <a:lstStyle>
            <a:lvl1pPr algn="l" defTabSz="914400" rtl="0" eaLnBrk="1" latinLnBrk="0" hangingPunct="1">
              <a:lnSpc>
                <a:spcPct val="65000"/>
              </a:lnSpc>
              <a:spcBef>
                <a:spcPct val="0"/>
              </a:spcBef>
              <a:buNone/>
              <a:defRPr sz="8800" b="1" kern="1200" cap="all" spc="-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476954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128" y="220357"/>
            <a:ext cx="11603110" cy="873657"/>
          </a:xfrm>
        </p:spPr>
        <p:txBody>
          <a:bodyPr/>
          <a:lstStyle/>
          <a:p>
            <a:r>
              <a:rPr lang="en-US" dirty="0"/>
              <a:t>PROGRESS OF NWIP AGAINST  APS 2024-25 AND THE PROCESS ADOPTED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2</a:t>
            </a:fld>
            <a:endParaRPr lang="en-US" noProof="0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524C9A3-E465-6C01-CC52-35C6B783AD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132201"/>
              </p:ext>
            </p:extLst>
          </p:nvPr>
        </p:nvGraphicFramePr>
        <p:xfrm>
          <a:off x="243128" y="1302179"/>
          <a:ext cx="11158879" cy="521005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509730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3216383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3216383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3216383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</a:tblGrid>
              <a:tr h="5856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SECTIONAL COMMITTEE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SUBJECT/TITLE OF NWIP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STATUS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951423">
                <a:tc rowSpan="4"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MHD02 - </a:t>
                      </a:r>
                      <a:r>
                        <a:rPr lang="en-US" sz="1800" b="1" cap="none" dirty="0">
                          <a:ea typeface="Segoe UI Black" panose="020B0A02040204020203" pitchFamily="34" charset="0"/>
                        </a:rPr>
                        <a:t>Orthopedic Instruments, Implants and Accessories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Battery Operated Dermatome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Draft Under Preparation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MHD 02 : P3 : WG1-Surgical Power Tools Working Group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  <a:tr h="12075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Battery Operate Drill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Draft Under Preparation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MHD 02 : P3 : WG1-Surgical Power Tools Working Group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07861145"/>
                  </a:ext>
                </a:extLst>
              </a:tr>
              <a:tr h="98906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3) Pneumatic Drill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Draft Under Preparation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MHD 02 : P3 : WG1-Surgical Power Tools Working Group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67329207"/>
                  </a:ext>
                </a:extLst>
              </a:tr>
              <a:tr h="14762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4) Arthroscopy Drill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Draft Under Preparation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MHD 02 : P3 : WG1-Surgical Power Tools Working Group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04840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331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D837FDF-6CA1-A6C4-05E2-6E33C0DE8372}"/>
              </a:ext>
            </a:extLst>
          </p:cNvPr>
          <p:cNvSpPr txBox="1">
            <a:spLocks/>
          </p:cNvSpPr>
          <p:nvPr/>
        </p:nvSpPr>
        <p:spPr>
          <a:xfrm>
            <a:off x="683999" y="808185"/>
            <a:ext cx="10548573" cy="64651"/>
          </a:xfrm>
          <a:prstGeom prst="rect">
            <a:avLst/>
          </a:prstGeom>
          <a:solidFill>
            <a:schemeClr val="tx2">
              <a:alpha val="70000"/>
            </a:schemeClr>
          </a:solidFill>
        </p:spPr>
        <p:txBody>
          <a:bodyPr vert="horz" lIns="1116000" tIns="0" rIns="180000" bIns="756000" rtlCol="0" anchor="ctr">
            <a:noAutofit/>
          </a:bodyPr>
          <a:lstStyle>
            <a:lvl1pPr algn="l" defTabSz="914400" rtl="0" eaLnBrk="1" latinLnBrk="0" hangingPunct="1">
              <a:lnSpc>
                <a:spcPct val="65000"/>
              </a:lnSpc>
              <a:spcBef>
                <a:spcPct val="0"/>
              </a:spcBef>
              <a:buNone/>
              <a:defRPr sz="8800" b="1" kern="1200" cap="all" spc="-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6039283-CB23-D762-3DE0-72762594B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169905"/>
              </p:ext>
            </p:extLst>
          </p:nvPr>
        </p:nvGraphicFramePr>
        <p:xfrm>
          <a:off x="683999" y="1154213"/>
          <a:ext cx="10548573" cy="2103120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10548573">
                  <a:extLst>
                    <a:ext uri="{9D8B030D-6E8A-4147-A177-3AD203B41FA5}">
                      <a16:colId xmlns:a16="http://schemas.microsoft.com/office/drawing/2014/main" val="1391357552"/>
                    </a:ext>
                  </a:extLst>
                </a:gridCol>
              </a:tblGrid>
              <a:tr h="171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BIS Awareness Workshop with Medical Colleges - Bharati Vidyapeeth Medical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420233"/>
                  </a:ext>
                </a:extLst>
              </a:tr>
              <a:tr h="171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BIS Awareness Workshop with Medical Colleges – Dr D. Y. Patil Medical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997736"/>
                  </a:ext>
                </a:extLst>
              </a:tr>
              <a:tr h="1718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BIS Awareness Lecture to the research fellows of Biomaterial Department, IIT Kanpur on occasion of World Standards 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102189"/>
                  </a:ext>
                </a:extLst>
              </a:tr>
              <a:tr h="1718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Conducted a Two-day Capsule Course on Medical Device Quality and Risk Management at NITS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981338"/>
                  </a:ext>
                </a:extLst>
              </a:tr>
              <a:tr h="1718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979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0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12F86E-B161-4647-65A0-E8E3CD1067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3</a:t>
            </a:fld>
            <a:endParaRPr lang="en-US" noProof="0" dirty="0"/>
          </a:p>
        </p:txBody>
      </p:sp>
      <p:graphicFrame>
        <p:nvGraphicFramePr>
          <p:cNvPr id="14" name="Content Placeholder 3">
            <a:extLst>
              <a:ext uri="{FF2B5EF4-FFF2-40B4-BE49-F238E27FC236}">
                <a16:creationId xmlns:a16="http://schemas.microsoft.com/office/drawing/2014/main" id="{375D27F2-C6FD-E21A-9FC7-B7AD945EC5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370876"/>
              </p:ext>
            </p:extLst>
          </p:nvPr>
        </p:nvGraphicFramePr>
        <p:xfrm>
          <a:off x="243128" y="1302178"/>
          <a:ext cx="11158879" cy="521006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509730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3216383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3216383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3216383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</a:tblGrid>
              <a:tr h="82272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SECTIONAL COMMITTEE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SUBJECT/TITLE OF NWIP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STATUS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4387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MHD 13 -  Veterinary Hospital Planning and Surgical Instruments</a:t>
                      </a:r>
                      <a:endParaRPr lang="en-IN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Bovine Endometrium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Cytotaping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Catheter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wide circulated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Committee Consultation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DB2D11D1-8B64-76E4-60C9-613F39C41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8" y="220357"/>
            <a:ext cx="11603110" cy="873657"/>
          </a:xfrm>
        </p:spPr>
        <p:txBody>
          <a:bodyPr/>
          <a:lstStyle/>
          <a:p>
            <a:r>
              <a:rPr lang="en-US" dirty="0"/>
              <a:t>PROGRESS OF NWIP AGAINST  APS 2024-25 AND THE PROCESS ADOPTED (Contd.)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529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9D6335-18C4-810C-FC25-508FBB71A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4</a:t>
            </a:fld>
            <a:endParaRPr lang="en-US" noProof="0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C05BF86-B9FE-A4EC-C113-556FDCBCB6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677903"/>
              </p:ext>
            </p:extLst>
          </p:nvPr>
        </p:nvGraphicFramePr>
        <p:xfrm>
          <a:off x="243128" y="1302180"/>
          <a:ext cx="11158879" cy="521005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509730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3216383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3216383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3216383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</a:tblGrid>
              <a:tr h="76000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SECTIONAL COMMITTEE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SUBJECT/TITLE OF NWIP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STATUS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1212513">
                <a:tc rowSpan="4">
                  <a:txBody>
                    <a:bodyPr/>
                    <a:lstStyle/>
                    <a:p>
                      <a:pPr algn="l"/>
                      <a:r>
                        <a:rPr lang="en-US" dirty="0"/>
                        <a:t>MHD 14 - Hospital Planning Sectional 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Formulation of standard for Medical air-conditioning systems (Medical Aspects)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Proposal under consideration of Sectional Committee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MHD 14 : P3 : WG X (TBC)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  <a:tr h="121251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Formulation of Standard on Ambulance (Medical Aspects)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Working Draft Under Preparation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MHD 14 : P3 : WG1-Ambulances (Medical Aspects) Working Group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07861145"/>
                  </a:ext>
                </a:extLst>
              </a:tr>
              <a:tr h="121251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Sustainability in Healthcare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Proposal under evaluation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MHD 14 : P4 : WG1-Sustainability in Healthcare Working Group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67329207"/>
                  </a:ext>
                </a:extLst>
              </a:tr>
              <a:tr h="81250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Standard for Pneumatic Transport System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Proposal under consideration of Sectional Committee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61946473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C54D4DA2-BA59-E361-DE83-5F5C174E8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8" y="220357"/>
            <a:ext cx="11603110" cy="873657"/>
          </a:xfrm>
        </p:spPr>
        <p:txBody>
          <a:bodyPr/>
          <a:lstStyle/>
          <a:p>
            <a:r>
              <a:rPr lang="en-US" dirty="0"/>
              <a:t>PROGRESS OF NWIP AGAINST  APS 2024-25 AND THE PROCESS ADOPTED (Contd.)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284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CD16A8-FB14-922D-3142-CAFD3A5807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5</a:t>
            </a:fld>
            <a:endParaRPr lang="en-US" noProof="0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75D0CD7C-348E-4ED6-017C-EC5E7D9A90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2140302"/>
              </p:ext>
            </p:extLst>
          </p:nvPr>
        </p:nvGraphicFramePr>
        <p:xfrm>
          <a:off x="243128" y="1308682"/>
          <a:ext cx="11165900" cy="520355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17850">
                  <a:extLst>
                    <a:ext uri="{9D8B030D-6E8A-4147-A177-3AD203B41FA5}">
                      <a16:colId xmlns:a16="http://schemas.microsoft.com/office/drawing/2014/main" val="1465081921"/>
                    </a:ext>
                  </a:extLst>
                </a:gridCol>
                <a:gridCol w="1317850">
                  <a:extLst>
                    <a:ext uri="{9D8B030D-6E8A-4147-A177-3AD203B41FA5}">
                      <a16:colId xmlns:a16="http://schemas.microsoft.com/office/drawing/2014/main" val="1017291499"/>
                    </a:ext>
                  </a:extLst>
                </a:gridCol>
                <a:gridCol w="1140597">
                  <a:extLst>
                    <a:ext uri="{9D8B030D-6E8A-4147-A177-3AD203B41FA5}">
                      <a16:colId xmlns:a16="http://schemas.microsoft.com/office/drawing/2014/main" val="770015854"/>
                    </a:ext>
                  </a:extLst>
                </a:gridCol>
                <a:gridCol w="979419">
                  <a:extLst>
                    <a:ext uri="{9D8B030D-6E8A-4147-A177-3AD203B41FA5}">
                      <a16:colId xmlns:a16="http://schemas.microsoft.com/office/drawing/2014/main" val="2435201273"/>
                    </a:ext>
                  </a:extLst>
                </a:gridCol>
                <a:gridCol w="1585236">
                  <a:extLst>
                    <a:ext uri="{9D8B030D-6E8A-4147-A177-3AD203B41FA5}">
                      <a16:colId xmlns:a16="http://schemas.microsoft.com/office/drawing/2014/main" val="579657482"/>
                    </a:ext>
                  </a:extLst>
                </a:gridCol>
                <a:gridCol w="1585236">
                  <a:extLst>
                    <a:ext uri="{9D8B030D-6E8A-4147-A177-3AD203B41FA5}">
                      <a16:colId xmlns:a16="http://schemas.microsoft.com/office/drawing/2014/main" val="3812965651"/>
                    </a:ext>
                  </a:extLst>
                </a:gridCol>
                <a:gridCol w="1585236">
                  <a:extLst>
                    <a:ext uri="{9D8B030D-6E8A-4147-A177-3AD203B41FA5}">
                      <a16:colId xmlns:a16="http://schemas.microsoft.com/office/drawing/2014/main" val="2357254573"/>
                    </a:ext>
                  </a:extLst>
                </a:gridCol>
                <a:gridCol w="1654476">
                  <a:extLst>
                    <a:ext uri="{9D8B030D-6E8A-4147-A177-3AD203B41FA5}">
                      <a16:colId xmlns:a16="http://schemas.microsoft.com/office/drawing/2014/main" val="1171568230"/>
                    </a:ext>
                  </a:extLst>
                </a:gridCol>
              </a:tblGrid>
              <a:tr h="439971"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l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MHD02</a:t>
                      </a:r>
                      <a:endParaRPr lang="en-IN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MHD02</a:t>
                      </a:r>
                      <a:endParaRPr lang="en-IN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MHD13</a:t>
                      </a:r>
                      <a:endParaRPr lang="en-IN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MHD13</a:t>
                      </a:r>
                      <a:endParaRPr lang="en-IN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MHD14</a:t>
                      </a:r>
                      <a:endParaRPr lang="en-IN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MHD14</a:t>
                      </a:r>
                      <a:endParaRPr lang="en-IN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3721942"/>
                  </a:ext>
                </a:extLst>
              </a:tr>
              <a:tr h="586972"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b"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 2000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Post 2000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 2000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Post 2000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 2000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Post 2000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3782880"/>
                  </a:ext>
                </a:extLst>
              </a:tr>
              <a:tr h="46406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Standards due for Review</a:t>
                      </a:r>
                      <a:endParaRPr lang="en-IN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786018"/>
                  </a:ext>
                </a:extLst>
              </a:tr>
              <a:tr h="46406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Review Completed</a:t>
                      </a:r>
                      <a:endParaRPr lang="en-IN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445286"/>
                  </a:ext>
                </a:extLst>
              </a:tr>
              <a:tr h="46406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Review under Progress</a:t>
                      </a:r>
                      <a:endParaRPr lang="en-IN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920008"/>
                  </a:ext>
                </a:extLst>
              </a:tr>
              <a:tr h="464068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j-lt"/>
                        </a:rPr>
                        <a:t>Outcome of Review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+mj-lt"/>
                      </a:endParaRPr>
                    </a:p>
                  </a:txBody>
                  <a:tcPr marL="9525" marR="360000" marT="360000" marB="36000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Revised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3927930"/>
                  </a:ext>
                </a:extLst>
              </a:tr>
              <a:tr h="464068">
                <a:tc vMerge="1">
                  <a:txBody>
                    <a:bodyPr/>
                    <a:lstStyle/>
                    <a:p>
                      <a:pPr algn="l" fontAlgn="b"/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Reaffirmed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0738641"/>
                  </a:ext>
                </a:extLst>
              </a:tr>
              <a:tr h="464068">
                <a:tc vMerge="1">
                  <a:txBody>
                    <a:bodyPr/>
                    <a:lstStyle/>
                    <a:p>
                      <a:pPr algn="l" fontAlgn="b"/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Amended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62045"/>
                  </a:ext>
                </a:extLst>
              </a:tr>
              <a:tr h="464068">
                <a:tc vMerge="1">
                  <a:txBody>
                    <a:bodyPr/>
                    <a:lstStyle/>
                    <a:p>
                      <a:pPr algn="l" fontAlgn="b"/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Withdrawal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16351"/>
                  </a:ext>
                </a:extLst>
              </a:tr>
              <a:tr h="464068">
                <a:tc vMerge="1">
                  <a:txBody>
                    <a:bodyPr/>
                    <a:lstStyle/>
                    <a:p>
                      <a:pPr algn="l" fontAlgn="b"/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Archived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4911376"/>
                  </a:ext>
                </a:extLst>
              </a:tr>
              <a:tr h="464068">
                <a:tc vMerge="1"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0816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CCC2DB3-C7F6-C55B-8F1D-ACC6BBE0A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8" y="220357"/>
            <a:ext cx="11603110" cy="873657"/>
          </a:xfrm>
        </p:spPr>
        <p:txBody>
          <a:bodyPr/>
          <a:lstStyle/>
          <a:p>
            <a:r>
              <a:rPr lang="en-US" dirty="0"/>
              <a:t>PROGRESS OF Review AGAINST  APS 2024-2025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133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CE6400-C99A-B26D-EE79-A49D7C3D8B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6</a:t>
            </a:fld>
            <a:endParaRPr lang="en-US" noProof="0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52BE513-B3EB-9B2A-51B6-0849C80A29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789428"/>
              </p:ext>
            </p:extLst>
          </p:nvPr>
        </p:nvGraphicFramePr>
        <p:xfrm>
          <a:off x="243129" y="945574"/>
          <a:ext cx="11165899" cy="55666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34001">
                  <a:extLst>
                    <a:ext uri="{9D8B030D-6E8A-4147-A177-3AD203B41FA5}">
                      <a16:colId xmlns:a16="http://schemas.microsoft.com/office/drawing/2014/main" val="406989206"/>
                    </a:ext>
                  </a:extLst>
                </a:gridCol>
                <a:gridCol w="1392573">
                  <a:extLst>
                    <a:ext uri="{9D8B030D-6E8A-4147-A177-3AD203B41FA5}">
                      <a16:colId xmlns:a16="http://schemas.microsoft.com/office/drawing/2014/main" val="3482033618"/>
                    </a:ext>
                  </a:extLst>
                </a:gridCol>
                <a:gridCol w="2464742">
                  <a:extLst>
                    <a:ext uri="{9D8B030D-6E8A-4147-A177-3AD203B41FA5}">
                      <a16:colId xmlns:a16="http://schemas.microsoft.com/office/drawing/2014/main" val="3114697448"/>
                    </a:ext>
                  </a:extLst>
                </a:gridCol>
                <a:gridCol w="2476373">
                  <a:extLst>
                    <a:ext uri="{9D8B030D-6E8A-4147-A177-3AD203B41FA5}">
                      <a16:colId xmlns:a16="http://schemas.microsoft.com/office/drawing/2014/main" val="1438900265"/>
                    </a:ext>
                  </a:extLst>
                </a:gridCol>
                <a:gridCol w="3498210">
                  <a:extLst>
                    <a:ext uri="{9D8B030D-6E8A-4147-A177-3AD203B41FA5}">
                      <a16:colId xmlns:a16="http://schemas.microsoft.com/office/drawing/2014/main" val="3685294754"/>
                    </a:ext>
                  </a:extLst>
                </a:gridCol>
              </a:tblGrid>
              <a:tr h="18739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9pPr>
                    </a:lstStyle>
                    <a:p>
                      <a:r>
                        <a:rPr lang="en-US" sz="1600" dirty="0">
                          <a:latin typeface="+mj-lt"/>
                        </a:rPr>
                        <a:t>Sectional Committee</a:t>
                      </a:r>
                      <a:endParaRPr lang="en-US" sz="16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9pPr>
                    </a:lstStyle>
                    <a:p>
                      <a:r>
                        <a:rPr lang="en-US" sz="1600" dirty="0">
                          <a:latin typeface="+mj-lt"/>
                        </a:rPr>
                        <a:t>No. of Standards taken up for Review as per APS (2024-2025)</a:t>
                      </a:r>
                      <a:endParaRPr lang="en-US" sz="16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9pPr>
                    </a:lstStyle>
                    <a:p>
                      <a:r>
                        <a:rPr lang="en-US" sz="1600" dirty="0">
                          <a:latin typeface="+mj-lt"/>
                        </a:rPr>
                        <a:t>Process Adopted for Review (ARP/WG/WP/R&amp;D/</a:t>
                      </a:r>
                    </a:p>
                    <a:p>
                      <a:r>
                        <a:rPr lang="en-US" sz="1600" dirty="0">
                          <a:latin typeface="+mj-lt"/>
                        </a:rPr>
                        <a:t>Workshop/Interns)</a:t>
                      </a:r>
                      <a:endParaRPr lang="en-US" sz="16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No. of Projects done without ARP or WG/WP</a:t>
                      </a:r>
                      <a:endParaRPr lang="en-US" sz="1600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eiryo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Process adopted for projects done without ARP/WG</a:t>
                      </a:r>
                      <a:endParaRPr lang="en-US" sz="1600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32834"/>
                  </a:ext>
                </a:extLst>
              </a:tr>
              <a:tr h="21280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MHD 02</a:t>
                      </a:r>
                      <a:endParaRPr lang="en-US" sz="1600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pPr algn="r"/>
                      <a:r>
                        <a:rPr lang="en-US" sz="1600" b="1" dirty="0">
                          <a:latin typeface="+mj-lt"/>
                          <a:cs typeface="Calibri" panose="020F0502020204030204" pitchFamily="34" charset="0"/>
                        </a:rPr>
                        <a:t>Total: 70</a:t>
                      </a:r>
                    </a:p>
                    <a:p>
                      <a:pPr algn="r"/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Pre2000: 44</a:t>
                      </a:r>
                    </a:p>
                    <a:p>
                      <a:pPr algn="r"/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Post2000: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r>
                        <a:rPr lang="en-US" sz="1600" b="1" dirty="0">
                          <a:latin typeface="+mj-lt"/>
                          <a:cs typeface="Calibri" panose="020F0502020204030204" pitchFamily="34" charset="0"/>
                        </a:rPr>
                        <a:t>Pre2000</a:t>
                      </a:r>
                    </a:p>
                    <a:p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06 - Interns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02 – Revision by ISO adoption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09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– under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review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____________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Post2000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Nil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Pre2000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27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– Committee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_____________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Post2000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18 (H)– Reaffirmation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08 (H) - Revision by adoption</a:t>
                      </a:r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Review of relevant &amp; referred standards, documents, guidelines etc. by the member secretary.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Committee consultation – Manufacturers, R&amp;D bodies and users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Review of Indian Standards/ relevant ISO standards by the identified committee members.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latin typeface="+mj-lt"/>
                        <a:cs typeface="Calibri" panose="020F0502020204030204" pitchFamily="34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latin typeface="+mj-lt"/>
                          <a:cs typeface="Calibri" panose="020F0502020204030204" pitchFamily="34" charset="0"/>
                        </a:rPr>
                        <a:t>Recommendation </a:t>
                      </a:r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of committee.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700789"/>
                  </a:ext>
                </a:extLst>
              </a:tr>
              <a:tr h="3493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MHD 13</a:t>
                      </a:r>
                      <a:endParaRPr lang="en-US" sz="1600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WG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eiryo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428222"/>
                  </a:ext>
                </a:extLst>
              </a:tr>
              <a:tr h="121521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MHD 14</a:t>
                      </a:r>
                    </a:p>
                    <a:p>
                      <a:endParaRPr lang="en-US" sz="16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+mj-lt"/>
                          <a:cs typeface="Calibri" panose="020F0502020204030204" pitchFamily="34" charset="0"/>
                        </a:rPr>
                        <a:t>Total: 16</a:t>
                      </a:r>
                    </a:p>
                    <a:p>
                      <a:pPr algn="r"/>
                      <a:r>
                        <a:rPr lang="en-US" sz="1600" b="0" dirty="0">
                          <a:latin typeface="+mj-lt"/>
                          <a:cs typeface="Calibri" panose="020F0502020204030204" pitchFamily="34" charset="0"/>
                        </a:rPr>
                        <a:t>Pre2000: 09</a:t>
                      </a:r>
                    </a:p>
                    <a:p>
                      <a:pPr algn="r"/>
                      <a:r>
                        <a:rPr lang="en-US" sz="1600" b="0" dirty="0">
                          <a:latin typeface="+mj-lt"/>
                          <a:cs typeface="Calibri" panose="020F0502020204030204" pitchFamily="34" charset="0"/>
                        </a:rPr>
                        <a:t>Post2000: 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  <a:cs typeface="Calibri" panose="020F0502020204030204" pitchFamily="34" charset="0"/>
                        </a:rPr>
                        <a:t>WG</a:t>
                      </a:r>
                      <a:endParaRPr lang="en-US" sz="16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821838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6AC568FC-F8C4-575B-BD86-E3B2996EA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8" y="220358"/>
            <a:ext cx="11603110" cy="642088"/>
          </a:xfrm>
        </p:spPr>
        <p:txBody>
          <a:bodyPr/>
          <a:lstStyle/>
          <a:p>
            <a:r>
              <a:rPr lang="en-US" dirty="0"/>
              <a:t>PROGRESS OF Review AGAINST  APS 2024-2025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3484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A939B7-6D60-4852-1B2E-CF9901DA39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ED927E8-27C1-602C-19B7-02665A98F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8" y="220357"/>
            <a:ext cx="11603110" cy="873657"/>
          </a:xfrm>
        </p:spPr>
        <p:txBody>
          <a:bodyPr/>
          <a:lstStyle/>
          <a:p>
            <a:r>
              <a:rPr lang="en-US" dirty="0"/>
              <a:t>Working Panels and Working Groups</a:t>
            </a:r>
            <a:endParaRPr lang="en-IN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5DE8A7-98B7-7CCC-7A73-87D4A01FD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14186"/>
              </p:ext>
            </p:extLst>
          </p:nvPr>
        </p:nvGraphicFramePr>
        <p:xfrm>
          <a:off x="243128" y="725039"/>
          <a:ext cx="11157511" cy="57986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207">
                  <a:extLst>
                    <a:ext uri="{9D8B030D-6E8A-4147-A177-3AD203B41FA5}">
                      <a16:colId xmlns:a16="http://schemas.microsoft.com/office/drawing/2014/main" val="2841268743"/>
                    </a:ext>
                  </a:extLst>
                </a:gridCol>
                <a:gridCol w="1262420">
                  <a:extLst>
                    <a:ext uri="{9D8B030D-6E8A-4147-A177-3AD203B41FA5}">
                      <a16:colId xmlns:a16="http://schemas.microsoft.com/office/drawing/2014/main" val="65438143"/>
                    </a:ext>
                  </a:extLst>
                </a:gridCol>
                <a:gridCol w="1403488">
                  <a:extLst>
                    <a:ext uri="{9D8B030D-6E8A-4147-A177-3AD203B41FA5}">
                      <a16:colId xmlns:a16="http://schemas.microsoft.com/office/drawing/2014/main" val="2297826895"/>
                    </a:ext>
                  </a:extLst>
                </a:gridCol>
                <a:gridCol w="854252">
                  <a:extLst>
                    <a:ext uri="{9D8B030D-6E8A-4147-A177-3AD203B41FA5}">
                      <a16:colId xmlns:a16="http://schemas.microsoft.com/office/drawing/2014/main" val="2875681097"/>
                    </a:ext>
                  </a:extLst>
                </a:gridCol>
                <a:gridCol w="4176608">
                  <a:extLst>
                    <a:ext uri="{9D8B030D-6E8A-4147-A177-3AD203B41FA5}">
                      <a16:colId xmlns:a16="http://schemas.microsoft.com/office/drawing/2014/main" val="612572859"/>
                    </a:ext>
                  </a:extLst>
                </a:gridCol>
                <a:gridCol w="1960536">
                  <a:extLst>
                    <a:ext uri="{9D8B030D-6E8A-4147-A177-3AD203B41FA5}">
                      <a16:colId xmlns:a16="http://schemas.microsoft.com/office/drawing/2014/main" val="1203374934"/>
                    </a:ext>
                  </a:extLst>
                </a:gridCol>
              </a:tblGrid>
              <a:tr h="49490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Sub-sectors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Panel created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Sub subsectors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Working Group created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0786278"/>
                  </a:ext>
                </a:extLst>
              </a:tr>
              <a:tr h="494908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MHD 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Orthopedic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Orthopedic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Implants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Materials for Implants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43310815"/>
                  </a:ext>
                </a:extLst>
              </a:tr>
              <a:tr h="36912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Hip, Knee, and Other Joint Replacement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93756243"/>
                  </a:ext>
                </a:extLst>
              </a:tr>
              <a:tr h="36912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Osteosynthesis and spinal devices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01273154"/>
                  </a:ext>
                </a:extLst>
              </a:tr>
              <a:tr h="737621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Orthopedic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Surgery Instruments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Bone and Pin Handling Instruments &amp; Reconstruction Sets (screws, pins, plates, nails, wires etc.)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WG 1: Reconstruction Sets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6557424"/>
                  </a:ext>
                </a:extLst>
              </a:tr>
              <a:tr h="36912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Cervical Collars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07345121"/>
                  </a:ext>
                </a:extLst>
              </a:tr>
              <a:tr h="36912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Clamps, Forceps, and Graspers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66514923"/>
                  </a:ext>
                </a:extLst>
              </a:tr>
              <a:tr h="36912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Chisels, Osteotomes, and Gouges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15064665"/>
                  </a:ext>
                </a:extLst>
              </a:tr>
              <a:tr h="36912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Bone Saws, Mallets, and Rasps (non-power)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284509"/>
                  </a:ext>
                </a:extLst>
              </a:tr>
              <a:tr h="36912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Orthopaedic Instruments (General)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63654885"/>
                  </a:ext>
                </a:extLst>
              </a:tr>
              <a:tr h="737621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Orthopedic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Surgical </a:t>
                      </a:r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Powertools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Surgical Drills, Drivers &amp; Saws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WG 1: Surgical Power Tools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49762475"/>
                  </a:ext>
                </a:extLst>
              </a:tr>
              <a:tr h="36912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Reamers, Burrs, Dermatomes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13183612"/>
                  </a:ext>
                </a:extLst>
              </a:tr>
              <a:tr h="36912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Shavers and De-Briders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89180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35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7A88F9-E42F-B32A-7179-4EFF877662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8</a:t>
            </a:fld>
            <a:endParaRPr lang="en-US" noProof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AD201E-701B-1921-0774-A30976A7D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788142"/>
              </p:ext>
            </p:extLst>
          </p:nvPr>
        </p:nvGraphicFramePr>
        <p:xfrm>
          <a:off x="243128" y="1094014"/>
          <a:ext cx="11165900" cy="54182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42258">
                  <a:extLst>
                    <a:ext uri="{9D8B030D-6E8A-4147-A177-3AD203B41FA5}">
                      <a16:colId xmlns:a16="http://schemas.microsoft.com/office/drawing/2014/main" val="2841268743"/>
                    </a:ext>
                  </a:extLst>
                </a:gridCol>
                <a:gridCol w="1859606">
                  <a:extLst>
                    <a:ext uri="{9D8B030D-6E8A-4147-A177-3AD203B41FA5}">
                      <a16:colId xmlns:a16="http://schemas.microsoft.com/office/drawing/2014/main" val="65438143"/>
                    </a:ext>
                  </a:extLst>
                </a:gridCol>
                <a:gridCol w="1850932">
                  <a:extLst>
                    <a:ext uri="{9D8B030D-6E8A-4147-A177-3AD203B41FA5}">
                      <a16:colId xmlns:a16="http://schemas.microsoft.com/office/drawing/2014/main" val="2297826895"/>
                    </a:ext>
                  </a:extLst>
                </a:gridCol>
                <a:gridCol w="1850932">
                  <a:extLst>
                    <a:ext uri="{9D8B030D-6E8A-4147-A177-3AD203B41FA5}">
                      <a16:colId xmlns:a16="http://schemas.microsoft.com/office/drawing/2014/main" val="2875681097"/>
                    </a:ext>
                  </a:extLst>
                </a:gridCol>
                <a:gridCol w="1850932">
                  <a:extLst>
                    <a:ext uri="{9D8B030D-6E8A-4147-A177-3AD203B41FA5}">
                      <a16:colId xmlns:a16="http://schemas.microsoft.com/office/drawing/2014/main" val="612572859"/>
                    </a:ext>
                  </a:extLst>
                </a:gridCol>
                <a:gridCol w="1911240">
                  <a:extLst>
                    <a:ext uri="{9D8B030D-6E8A-4147-A177-3AD203B41FA5}">
                      <a16:colId xmlns:a16="http://schemas.microsoft.com/office/drawing/2014/main" val="1203374934"/>
                    </a:ext>
                  </a:extLst>
                </a:gridCol>
              </a:tblGrid>
              <a:tr h="63162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Sub-sectors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Panel created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Sub subsectors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Working Group created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0786278"/>
                  </a:ext>
                </a:extLst>
              </a:tr>
              <a:tr h="144358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MHD 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Veterinary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Veterinary Hospital Planning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---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WG1 : General Requirements for Veterinary Hospitals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43310815"/>
                  </a:ext>
                </a:extLst>
              </a:tr>
              <a:tr h="145458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Veterinary Surgical Instruments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---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WG1: Revision of IS on Veterinary Castrator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93756243"/>
                  </a:ext>
                </a:extLst>
              </a:tr>
              <a:tr h="1888430">
                <a:tc>
                  <a:txBody>
                    <a:bodyPr/>
                    <a:lstStyle/>
                    <a:p>
                      <a:pPr algn="ctr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Veterinary Ophthalmological Instruments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4821725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5F7960D-EBF9-4C78-02F0-B22C0883F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8" y="220357"/>
            <a:ext cx="11603110" cy="873657"/>
          </a:xfrm>
        </p:spPr>
        <p:txBody>
          <a:bodyPr/>
          <a:lstStyle/>
          <a:p>
            <a:r>
              <a:rPr lang="en-US" dirty="0"/>
              <a:t>Working Panels and Working Groups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5137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AA1E6D-8CA0-9D0D-AA73-1D778349D8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C7194-A4D0-457B-9D3E-53681723AFF7}" type="slidenum">
              <a:rPr lang="en-US" noProof="0" smtClean="0"/>
              <a:pPr/>
              <a:t>9</a:t>
            </a:fld>
            <a:endParaRPr lang="en-US" noProof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C2A263-9D5C-DA0C-8D7B-108CB2764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585033"/>
              </p:ext>
            </p:extLst>
          </p:nvPr>
        </p:nvGraphicFramePr>
        <p:xfrm>
          <a:off x="243128" y="1039091"/>
          <a:ext cx="11165899" cy="54731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3710">
                  <a:extLst>
                    <a:ext uri="{9D8B030D-6E8A-4147-A177-3AD203B41FA5}">
                      <a16:colId xmlns:a16="http://schemas.microsoft.com/office/drawing/2014/main" val="2841268743"/>
                    </a:ext>
                  </a:extLst>
                </a:gridCol>
                <a:gridCol w="1853710">
                  <a:extLst>
                    <a:ext uri="{9D8B030D-6E8A-4147-A177-3AD203B41FA5}">
                      <a16:colId xmlns:a16="http://schemas.microsoft.com/office/drawing/2014/main" val="2314934559"/>
                    </a:ext>
                  </a:extLst>
                </a:gridCol>
                <a:gridCol w="1871165">
                  <a:extLst>
                    <a:ext uri="{9D8B030D-6E8A-4147-A177-3AD203B41FA5}">
                      <a16:colId xmlns:a16="http://schemas.microsoft.com/office/drawing/2014/main" val="65438143"/>
                    </a:ext>
                  </a:extLst>
                </a:gridCol>
                <a:gridCol w="1862438">
                  <a:extLst>
                    <a:ext uri="{9D8B030D-6E8A-4147-A177-3AD203B41FA5}">
                      <a16:colId xmlns:a16="http://schemas.microsoft.com/office/drawing/2014/main" val="2297826895"/>
                    </a:ext>
                  </a:extLst>
                </a:gridCol>
                <a:gridCol w="1862438">
                  <a:extLst>
                    <a:ext uri="{9D8B030D-6E8A-4147-A177-3AD203B41FA5}">
                      <a16:colId xmlns:a16="http://schemas.microsoft.com/office/drawing/2014/main" val="2875681097"/>
                    </a:ext>
                  </a:extLst>
                </a:gridCol>
                <a:gridCol w="1862438">
                  <a:extLst>
                    <a:ext uri="{9D8B030D-6E8A-4147-A177-3AD203B41FA5}">
                      <a16:colId xmlns:a16="http://schemas.microsoft.com/office/drawing/2014/main" val="612572859"/>
                    </a:ext>
                  </a:extLst>
                </a:gridCol>
              </a:tblGrid>
              <a:tr h="5102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Sub-sectors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Panel created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Sub subsectors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i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Working Group created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0786278"/>
                  </a:ext>
                </a:extLst>
              </a:tr>
              <a:tr h="510236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MHD 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Hospital Planning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Hospital Planning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Specific Facilities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WG1 : Ambulances (Medical Aspects)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3310815"/>
                  </a:ext>
                </a:extLst>
              </a:tr>
              <a:tr h="76046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Hospital Infrastructure Planning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3396409"/>
                  </a:ext>
                </a:extLst>
              </a:tr>
              <a:tr h="760467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Healthcare Quality Management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Healthcare Organization Quality Management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WG1 : Sustainability in Healthcare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3756243"/>
                  </a:ext>
                </a:extLst>
              </a:tr>
              <a:tr h="510236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Quality Management in Hospital Services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1273154"/>
                  </a:ext>
                </a:extLst>
              </a:tr>
              <a:tr h="510236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Medical Laboratory Quality Management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Point-of-Care and In Vitro Diagnostics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557424"/>
                  </a:ext>
                </a:extLst>
              </a:tr>
              <a:tr h="510236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Quality and Competence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7345121"/>
                  </a:ext>
                </a:extLst>
              </a:tr>
              <a:tr h="510236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Safety and Risk Management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6514923"/>
                  </a:ext>
                </a:extLst>
              </a:tr>
              <a:tr h="510236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Sample Collection and Handling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5064665"/>
                  </a:ext>
                </a:extLst>
              </a:tr>
              <a:tr h="38056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Susceptibility Testing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8450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2290643-6FEB-F939-F4B1-D4BE94A42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28" y="220357"/>
            <a:ext cx="11603110" cy="873657"/>
          </a:xfrm>
        </p:spPr>
        <p:txBody>
          <a:bodyPr/>
          <a:lstStyle/>
          <a:p>
            <a:r>
              <a:rPr lang="en-US" dirty="0"/>
              <a:t>Working Panels and Working Groups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5149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S Healthcare Pitch">
      <a:dk1>
        <a:sysClr val="windowText" lastClr="000000"/>
      </a:dk1>
      <a:lt1>
        <a:sysClr val="window" lastClr="FFFFFF"/>
      </a:lt1>
      <a:dk2>
        <a:srgbClr val="00292E"/>
      </a:dk2>
      <a:lt2>
        <a:srgbClr val="64B2C1"/>
      </a:lt2>
      <a:accent1>
        <a:srgbClr val="F0CDA1"/>
      </a:accent1>
      <a:accent2>
        <a:srgbClr val="107082"/>
      </a:accent2>
      <a:accent3>
        <a:srgbClr val="054854"/>
      </a:accent3>
      <a:accent4>
        <a:srgbClr val="00AEEF"/>
      </a:accent4>
      <a:accent5>
        <a:srgbClr val="F99927"/>
      </a:accent5>
      <a:accent6>
        <a:srgbClr val="EC7216"/>
      </a:accent6>
      <a:hlink>
        <a:srgbClr val="000000"/>
      </a:hlink>
      <a:folHlink>
        <a:srgbClr val="000000"/>
      </a:folHlink>
    </a:clrScheme>
    <a:fontScheme name="MS Healthcare Pitch">
      <a:majorFont>
        <a:latin typeface="Gill Sans MT"/>
        <a:ea typeface=""/>
        <a:cs typeface=""/>
      </a:majorFont>
      <a:minorFont>
        <a:latin typeface="Arial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2"/>
            </a:gs>
            <a:gs pos="100000">
              <a:schemeClr val="accent2"/>
            </a:gs>
          </a:gsLst>
          <a:lin ang="1440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MB Healthcare Pitch Deck SB_v3" id="{F20654C3-30CB-4A23-AE37-CA3918CCFD51}" vid="{71C4247B-9648-406B-9B0E-E712402798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4BDB64-2AF8-42D4-96C8-B6B6F098993C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71af3243-3dd4-4a8d-8c0d-dd76da1f02a5"/>
    <ds:schemaRef ds:uri="http://schemas.openxmlformats.org/package/2006/metadata/core-properties"/>
    <ds:schemaRef ds:uri="16c05727-aa75-4e4a-9b5f-8a80a1165891"/>
  </ds:schemaRefs>
</ds:datastoreItem>
</file>

<file path=customXml/itemProps2.xml><?xml version="1.0" encoding="utf-8"?>
<ds:datastoreItem xmlns:ds="http://schemas.openxmlformats.org/officeDocument/2006/customXml" ds:itemID="{0C66BDC7-24D2-4343-8D41-18F9C23F86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3BAED8-F9E7-4D41-86E9-333473F90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Healthcare office pitch deck</Template>
  <TotalTime>0</TotalTime>
  <Words>1779</Words>
  <Application>Microsoft Office PowerPoint</Application>
  <PresentationFormat>Widescreen</PresentationFormat>
  <Paragraphs>577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Arial </vt:lpstr>
      <vt:lpstr>Bell MT</vt:lpstr>
      <vt:lpstr>Calibri</vt:lpstr>
      <vt:lpstr>Courier New</vt:lpstr>
      <vt:lpstr>Gill Sans MT</vt:lpstr>
      <vt:lpstr>Mangal</vt:lpstr>
      <vt:lpstr>Segoe UI Black</vt:lpstr>
      <vt:lpstr>Office Theme</vt:lpstr>
      <vt:lpstr>PowerPoint Presentation</vt:lpstr>
      <vt:lpstr>PROGRESS OF NWIP AGAINST  APS 2024-25 AND THE PROCESS ADOPTED</vt:lpstr>
      <vt:lpstr>PROGRESS OF NWIP AGAINST  APS 2024-25 AND THE PROCESS ADOPTED (Contd.)</vt:lpstr>
      <vt:lpstr>PROGRESS OF NWIP AGAINST  APS 2024-25 AND THE PROCESS ADOPTED (Contd.)</vt:lpstr>
      <vt:lpstr>PROGRESS OF Review AGAINST  APS 2024-2025</vt:lpstr>
      <vt:lpstr>PROGRESS OF Review AGAINST  APS 2024-2025</vt:lpstr>
      <vt:lpstr>Working Panels and Working Groups</vt:lpstr>
      <vt:lpstr>Working Panels and Working Groups</vt:lpstr>
      <vt:lpstr>Working Panels and Working Groups</vt:lpstr>
      <vt:lpstr>Working Panels and Working Groups</vt:lpstr>
      <vt:lpstr>ISO/IEC Projects - Identified in H &amp; M category, experts designated, strategies adopted to identify experts.</vt:lpstr>
      <vt:lpstr>PowerPoint Presentation</vt:lpstr>
      <vt:lpstr>PowerPoint Presentation</vt:lpstr>
      <vt:lpstr>Strategies Adopted To Identify Experts:   Sensitization of MoU institutes &amp; committee members on need for project wise mapping of experts.   Focused emails to MOU institutes and relevant Academic Institutes  Opportunity given to experts who are not committee members.   </vt:lpstr>
      <vt:lpstr>SC/WP meetings planned and held outside HQ.  SC/Panel/WG Meetings Held Outside HQ in Q1 and Q2 : Nil</vt:lpstr>
      <vt:lpstr>Committee Composition – MHD 02</vt:lpstr>
      <vt:lpstr>Committee Composition – MHD 13</vt:lpstr>
      <vt:lpstr>Committee Composition – MHD 14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2024-10-23T10:58:05Z</dcterms:created>
  <dcterms:modified xsi:type="dcterms:W3CDTF">2024-11-05T08:58:19Z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