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7" r:id="rId4"/>
    <p:sldId id="268" r:id="rId5"/>
    <p:sldId id="270" r:id="rId6"/>
    <p:sldId id="269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0" autoAdjust="0"/>
  </p:normalViewPr>
  <p:slideViewPr>
    <p:cSldViewPr>
      <p:cViewPr varScale="1">
        <p:scale>
          <a:sx n="108" d="100"/>
          <a:sy n="108" d="100"/>
        </p:scale>
        <p:origin x="16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 smtClean="0"/>
              <a:t>Progress on NWIP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47594"/>
              </p:ext>
            </p:extLst>
          </p:nvPr>
        </p:nvGraphicFramePr>
        <p:xfrm>
          <a:off x="179512" y="836712"/>
          <a:ext cx="8703474" cy="4559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687588523"/>
                    </a:ext>
                  </a:extLst>
                </a:gridCol>
                <a:gridCol w="3472112">
                  <a:extLst>
                    <a:ext uri="{9D8B030D-6E8A-4147-A177-3AD203B41FA5}">
                      <a16:colId xmlns:a16="http://schemas.microsoft.com/office/drawing/2014/main" val="2450385485"/>
                    </a:ext>
                  </a:extLst>
                </a:gridCol>
                <a:gridCol w="1628944">
                  <a:extLst>
                    <a:ext uri="{9D8B030D-6E8A-4147-A177-3AD203B41FA5}">
                      <a16:colId xmlns:a16="http://schemas.microsoft.com/office/drawing/2014/main" val="1666565715"/>
                    </a:ext>
                  </a:extLst>
                </a:gridCol>
                <a:gridCol w="1978707">
                  <a:extLst>
                    <a:ext uri="{9D8B030D-6E8A-4147-A177-3AD203B41FA5}">
                      <a16:colId xmlns:a16="http://schemas.microsoft.com/office/drawing/2014/main" val="4112494240"/>
                    </a:ext>
                  </a:extLst>
                </a:gridCol>
                <a:gridCol w="1047647">
                  <a:extLst>
                    <a:ext uri="{9D8B030D-6E8A-4147-A177-3AD203B41FA5}">
                      <a16:colId xmlns:a16="http://schemas.microsoft.com/office/drawing/2014/main" val="1342038883"/>
                    </a:ext>
                  </a:extLst>
                </a:gridCol>
              </a:tblGrid>
              <a:tr h="770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Sl</a:t>
                      </a:r>
                      <a:r>
                        <a:rPr lang="en-US" sz="1800" dirty="0">
                          <a:effectLst/>
                        </a:rPr>
                        <a:t>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Subject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Process Adopted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Status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Received From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5556838"/>
                  </a:ext>
                </a:extLst>
              </a:tr>
              <a:tr h="860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Micropiles for slope stabilization for Mitigation of Landslides – </a:t>
                      </a:r>
                      <a:r>
                        <a:rPr lang="en-US" sz="1800" dirty="0" smtClean="0">
                          <a:effectLst/>
                        </a:rPr>
                        <a:t>Guidelines, CED56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R&amp;D by IIT, Roorkee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 published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IS 18736 : 2024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Ministry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97742613"/>
                  </a:ext>
                </a:extLst>
              </a:tr>
              <a:tr h="624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 of RCC retaining </a:t>
                      </a:r>
                      <a:r>
                        <a:rPr lang="en-US" sz="1800" dirty="0" smtClean="0">
                          <a:effectLst/>
                        </a:rPr>
                        <a:t>wall, CED56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R&amp;D by IIT, Roorkee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Under Print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Ministry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6797175"/>
                  </a:ext>
                </a:extLst>
              </a:tr>
              <a:tr h="1166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Safety and mitigation measures for the buildings and infrastructures in landslide affected </a:t>
                      </a:r>
                      <a:r>
                        <a:rPr lang="en-US" sz="1800" dirty="0" smtClean="0">
                          <a:effectLst/>
                        </a:rPr>
                        <a:t>area, CED56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R&amp;D under progress with CSIR-CBRI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Draft submitted and Working Group issued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Ministry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0217257"/>
                  </a:ext>
                </a:extLst>
              </a:tr>
              <a:tr h="826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 and construction of reinforced earth retaining </a:t>
                      </a:r>
                      <a:r>
                        <a:rPr lang="en-US" sz="1800" dirty="0" smtClean="0">
                          <a:effectLst/>
                        </a:rPr>
                        <a:t>walls, CED56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Working Group (CED 56-WG03)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Draft submitted and WG issued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Ministry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38264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Progress on Review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69647"/>
              </p:ext>
            </p:extLst>
          </p:nvPr>
        </p:nvGraphicFramePr>
        <p:xfrm>
          <a:off x="143508" y="1445347"/>
          <a:ext cx="8856984" cy="1908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608">
                  <a:extLst>
                    <a:ext uri="{9D8B030D-6E8A-4147-A177-3AD203B41FA5}">
                      <a16:colId xmlns:a16="http://schemas.microsoft.com/office/drawing/2014/main" val="2116934399"/>
                    </a:ext>
                  </a:extLst>
                </a:gridCol>
                <a:gridCol w="919723">
                  <a:extLst>
                    <a:ext uri="{9D8B030D-6E8A-4147-A177-3AD203B41FA5}">
                      <a16:colId xmlns:a16="http://schemas.microsoft.com/office/drawing/2014/main" val="2344655249"/>
                    </a:ext>
                  </a:extLst>
                </a:gridCol>
                <a:gridCol w="525195">
                  <a:extLst>
                    <a:ext uri="{9D8B030D-6E8A-4147-A177-3AD203B41FA5}">
                      <a16:colId xmlns:a16="http://schemas.microsoft.com/office/drawing/2014/main" val="1962214743"/>
                    </a:ext>
                  </a:extLst>
                </a:gridCol>
                <a:gridCol w="525195">
                  <a:extLst>
                    <a:ext uri="{9D8B030D-6E8A-4147-A177-3AD203B41FA5}">
                      <a16:colId xmlns:a16="http://schemas.microsoft.com/office/drawing/2014/main" val="358679955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2154103784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672636963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252643181"/>
                    </a:ext>
                  </a:extLst>
                </a:gridCol>
                <a:gridCol w="641975">
                  <a:extLst>
                    <a:ext uri="{9D8B030D-6E8A-4147-A177-3AD203B41FA5}">
                      <a16:colId xmlns:a16="http://schemas.microsoft.com/office/drawing/2014/main" val="2085623009"/>
                    </a:ext>
                  </a:extLst>
                </a:gridCol>
                <a:gridCol w="879323">
                  <a:extLst>
                    <a:ext uri="{9D8B030D-6E8A-4147-A177-3AD203B41FA5}">
                      <a16:colId xmlns:a16="http://schemas.microsoft.com/office/drawing/2014/main" val="2802864777"/>
                    </a:ext>
                  </a:extLst>
                </a:gridCol>
                <a:gridCol w="879323">
                  <a:extLst>
                    <a:ext uri="{9D8B030D-6E8A-4147-A177-3AD203B41FA5}">
                      <a16:colId xmlns:a16="http://schemas.microsoft.com/office/drawing/2014/main" val="1071278048"/>
                    </a:ext>
                  </a:extLst>
                </a:gridCol>
                <a:gridCol w="692475">
                  <a:extLst>
                    <a:ext uri="{9D8B030D-6E8A-4147-A177-3AD203B41FA5}">
                      <a16:colId xmlns:a16="http://schemas.microsoft.com/office/drawing/2014/main" val="2098551762"/>
                    </a:ext>
                  </a:extLst>
                </a:gridCol>
                <a:gridCol w="720880">
                  <a:extLst>
                    <a:ext uri="{9D8B030D-6E8A-4147-A177-3AD203B41FA5}">
                      <a16:colId xmlns:a16="http://schemas.microsoft.com/office/drawing/2014/main" val="3648338438"/>
                    </a:ext>
                  </a:extLst>
                </a:gridCol>
              </a:tblGrid>
              <a:tr h="42979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r>
                        <a:rPr lang="en-US" sz="1600" dirty="0">
                          <a:effectLst/>
                        </a:rPr>
                        <a:t> No.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Committee No.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NWIP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1116"/>
                  </a:ext>
                </a:extLst>
              </a:tr>
              <a:tr h="428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      5 yearly review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 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0261603"/>
                  </a:ext>
                </a:extLst>
              </a:tr>
              <a:tr h="621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Reaffirmed &amp; Revised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Reaffirmed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Archive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Amend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Withdrawn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Pending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91719"/>
                  </a:ext>
                </a:extLst>
              </a:tr>
              <a:tr h="428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CED 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25903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766463"/>
              </p:ext>
            </p:extLst>
          </p:nvPr>
        </p:nvGraphicFramePr>
        <p:xfrm>
          <a:off x="457200" y="1600200"/>
          <a:ext cx="764254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66">
                  <a:extLst>
                    <a:ext uri="{9D8B030D-6E8A-4147-A177-3AD203B41FA5}">
                      <a16:colId xmlns:a16="http://schemas.microsoft.com/office/drawing/2014/main" val="2457607965"/>
                    </a:ext>
                  </a:extLst>
                </a:gridCol>
                <a:gridCol w="1289394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07948488"/>
                    </a:ext>
                  </a:extLst>
                </a:gridCol>
                <a:gridCol w="831142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138301971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4119730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Due/Other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WP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05/02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03/00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02/01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7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7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Panel &amp; Working 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925717"/>
              </p:ext>
            </p:extLst>
          </p:nvPr>
        </p:nvGraphicFramePr>
        <p:xfrm>
          <a:off x="1093628" y="1628800"/>
          <a:ext cx="6956743" cy="89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543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</a:tblGrid>
              <a:tr h="44881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Working</a:t>
                      </a:r>
                      <a:r>
                        <a:rPr lang="en-US" baseline="0" dirty="0" smtClean="0"/>
                        <a:t> Panel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488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7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6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of Process Reforms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186485"/>
              </p:ext>
            </p:extLst>
          </p:nvPr>
        </p:nvGraphicFramePr>
        <p:xfrm>
          <a:off x="323529" y="1844824"/>
          <a:ext cx="8208911" cy="1403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611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1477644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31187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1659275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  <a:gridCol w="2214194">
                  <a:extLst>
                    <a:ext uri="{9D8B030D-6E8A-4147-A177-3AD203B41FA5}">
                      <a16:colId xmlns:a16="http://schemas.microsoft.com/office/drawing/2014/main" val="1488019072"/>
                    </a:ext>
                  </a:extLst>
                </a:gridCol>
              </a:tblGrid>
              <a:tr h="7021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Sl</a:t>
                      </a:r>
                      <a:r>
                        <a:rPr lang="en-US" sz="2000" dirty="0" smtClean="0"/>
                        <a:t> No.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Sectional Committee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Attendance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Resolutions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068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26 September 2024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84.21 %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817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00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Meetings/Seminars Planned &amp; Held outside HQ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836923"/>
              </p:ext>
            </p:extLst>
          </p:nvPr>
        </p:nvGraphicFramePr>
        <p:xfrm>
          <a:off x="323529" y="1600200"/>
          <a:ext cx="8363270" cy="148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1150803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14624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2310890">
                  <a:extLst>
                    <a:ext uri="{9D8B030D-6E8A-4147-A177-3AD203B41FA5}">
                      <a16:colId xmlns:a16="http://schemas.microsoft.com/office/drawing/2014/main" val="1441022625"/>
                    </a:ext>
                  </a:extLst>
                </a:gridCol>
                <a:gridCol w="2310890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</a:tblGrid>
              <a:tr h="10558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Sectional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Meeting/Seminar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2821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 November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Meeting with 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Manipal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7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7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 membership </a:t>
            </a:r>
            <a:r>
              <a:rPr lang="en-US" dirty="0" err="1" smtClean="0"/>
              <a:t>Rationalised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92383"/>
              </p:ext>
            </p:extLst>
          </p:nvPr>
        </p:nvGraphicFramePr>
        <p:xfrm>
          <a:off x="179511" y="1772816"/>
          <a:ext cx="8784977" cy="1680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194">
                  <a:extLst>
                    <a:ext uri="{9D8B030D-6E8A-4147-A177-3AD203B41FA5}">
                      <a16:colId xmlns:a16="http://schemas.microsoft.com/office/drawing/2014/main" val="381291119"/>
                    </a:ext>
                  </a:extLst>
                </a:gridCol>
                <a:gridCol w="699426">
                  <a:extLst>
                    <a:ext uri="{9D8B030D-6E8A-4147-A177-3AD203B41FA5}">
                      <a16:colId xmlns:a16="http://schemas.microsoft.com/office/drawing/2014/main" val="746003153"/>
                    </a:ext>
                  </a:extLst>
                </a:gridCol>
                <a:gridCol w="676863">
                  <a:extLst>
                    <a:ext uri="{9D8B030D-6E8A-4147-A177-3AD203B41FA5}">
                      <a16:colId xmlns:a16="http://schemas.microsoft.com/office/drawing/2014/main" val="3947494292"/>
                    </a:ext>
                  </a:extLst>
                </a:gridCol>
                <a:gridCol w="756699">
                  <a:extLst>
                    <a:ext uri="{9D8B030D-6E8A-4147-A177-3AD203B41FA5}">
                      <a16:colId xmlns:a16="http://schemas.microsoft.com/office/drawing/2014/main" val="2508052542"/>
                    </a:ext>
                  </a:extLst>
                </a:gridCol>
                <a:gridCol w="777525">
                  <a:extLst>
                    <a:ext uri="{9D8B030D-6E8A-4147-A177-3AD203B41FA5}">
                      <a16:colId xmlns:a16="http://schemas.microsoft.com/office/drawing/2014/main" val="352873228"/>
                    </a:ext>
                  </a:extLst>
                </a:gridCol>
                <a:gridCol w="656037">
                  <a:extLst>
                    <a:ext uri="{9D8B030D-6E8A-4147-A177-3AD203B41FA5}">
                      <a16:colId xmlns:a16="http://schemas.microsoft.com/office/drawing/2014/main" val="4102970630"/>
                    </a:ext>
                  </a:extLst>
                </a:gridCol>
                <a:gridCol w="463392">
                  <a:extLst>
                    <a:ext uri="{9D8B030D-6E8A-4147-A177-3AD203B41FA5}">
                      <a16:colId xmlns:a16="http://schemas.microsoft.com/office/drawing/2014/main" val="3992167580"/>
                    </a:ext>
                  </a:extLst>
                </a:gridCol>
                <a:gridCol w="541490">
                  <a:extLst>
                    <a:ext uri="{9D8B030D-6E8A-4147-A177-3AD203B41FA5}">
                      <a16:colId xmlns:a16="http://schemas.microsoft.com/office/drawing/2014/main" val="736931680"/>
                    </a:ext>
                  </a:extLst>
                </a:gridCol>
                <a:gridCol w="630004">
                  <a:extLst>
                    <a:ext uri="{9D8B030D-6E8A-4147-A177-3AD203B41FA5}">
                      <a16:colId xmlns:a16="http://schemas.microsoft.com/office/drawing/2014/main" val="4074570304"/>
                    </a:ext>
                  </a:extLst>
                </a:gridCol>
                <a:gridCol w="871245">
                  <a:extLst>
                    <a:ext uri="{9D8B030D-6E8A-4147-A177-3AD203B41FA5}">
                      <a16:colId xmlns:a16="http://schemas.microsoft.com/office/drawing/2014/main" val="9538026"/>
                    </a:ext>
                  </a:extLst>
                </a:gridCol>
                <a:gridCol w="774054">
                  <a:extLst>
                    <a:ext uri="{9D8B030D-6E8A-4147-A177-3AD203B41FA5}">
                      <a16:colId xmlns:a16="http://schemas.microsoft.com/office/drawing/2014/main" val="2240044151"/>
                    </a:ext>
                  </a:extLst>
                </a:gridCol>
                <a:gridCol w="739343">
                  <a:extLst>
                    <a:ext uri="{9D8B030D-6E8A-4147-A177-3AD203B41FA5}">
                      <a16:colId xmlns:a16="http://schemas.microsoft.com/office/drawing/2014/main" val="1443056995"/>
                    </a:ext>
                  </a:extLst>
                </a:gridCol>
                <a:gridCol w="395705">
                  <a:extLst>
                    <a:ext uri="{9D8B030D-6E8A-4147-A177-3AD203B41FA5}">
                      <a16:colId xmlns:a16="http://schemas.microsoft.com/office/drawing/2014/main" val="3802754600"/>
                    </a:ext>
                  </a:extLst>
                </a:gridCol>
              </a:tblGrid>
              <a:tr h="134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Committee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Industry Association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Regulatory Body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State Government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R&amp;D Organization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Academic Institution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Expert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Industry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Consumer Group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Central Ministry/Dept.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Technologist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Unclassified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420756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CED 56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62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0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272</Words>
  <Application>Microsoft Office PowerPoint</Application>
  <PresentationFormat>On-screen Show (4:3)</PresentationFormat>
  <Paragraphs>128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Progress on NWIP</vt:lpstr>
      <vt:lpstr>Progress on Review</vt:lpstr>
      <vt:lpstr>Process Adopted for Review</vt:lpstr>
      <vt:lpstr>Working Panel &amp; Working Groups</vt:lpstr>
      <vt:lpstr>Status of Process Reforms Measures</vt:lpstr>
      <vt:lpstr>Meetings/Seminars Planned &amp; Held outside HQ</vt:lpstr>
      <vt:lpstr>SC membership Rationalised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Dr Manoj CED</cp:lastModifiedBy>
  <cp:revision>115</cp:revision>
  <dcterms:created xsi:type="dcterms:W3CDTF">2024-10-13T07:58:13Z</dcterms:created>
  <dcterms:modified xsi:type="dcterms:W3CDTF">2024-10-24T11:22:02Z</dcterms:modified>
</cp:coreProperties>
</file>