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7" r:id="rId3"/>
    <p:sldId id="268" r:id="rId4"/>
    <p:sldId id="270" r:id="rId5"/>
    <p:sldId id="269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70" autoAdjust="0"/>
  </p:normalViewPr>
  <p:slideViewPr>
    <p:cSldViewPr>
      <p:cViewPr varScale="1">
        <p:scale>
          <a:sx n="108" d="100"/>
          <a:sy n="108" d="100"/>
        </p:scale>
        <p:origin x="16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Progress on Review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259717"/>
              </p:ext>
            </p:extLst>
          </p:nvPr>
        </p:nvGraphicFramePr>
        <p:xfrm>
          <a:off x="143508" y="1445347"/>
          <a:ext cx="8856984" cy="19082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608">
                  <a:extLst>
                    <a:ext uri="{9D8B030D-6E8A-4147-A177-3AD203B41FA5}">
                      <a16:colId xmlns:a16="http://schemas.microsoft.com/office/drawing/2014/main" val="2116934399"/>
                    </a:ext>
                  </a:extLst>
                </a:gridCol>
                <a:gridCol w="919723">
                  <a:extLst>
                    <a:ext uri="{9D8B030D-6E8A-4147-A177-3AD203B41FA5}">
                      <a16:colId xmlns:a16="http://schemas.microsoft.com/office/drawing/2014/main" val="2344655249"/>
                    </a:ext>
                  </a:extLst>
                </a:gridCol>
                <a:gridCol w="525195">
                  <a:extLst>
                    <a:ext uri="{9D8B030D-6E8A-4147-A177-3AD203B41FA5}">
                      <a16:colId xmlns:a16="http://schemas.microsoft.com/office/drawing/2014/main" val="1962214743"/>
                    </a:ext>
                  </a:extLst>
                </a:gridCol>
                <a:gridCol w="525195">
                  <a:extLst>
                    <a:ext uri="{9D8B030D-6E8A-4147-A177-3AD203B41FA5}">
                      <a16:colId xmlns:a16="http://schemas.microsoft.com/office/drawing/2014/main" val="358679955"/>
                    </a:ext>
                  </a:extLst>
                </a:gridCol>
                <a:gridCol w="877429">
                  <a:extLst>
                    <a:ext uri="{9D8B030D-6E8A-4147-A177-3AD203B41FA5}">
                      <a16:colId xmlns:a16="http://schemas.microsoft.com/office/drawing/2014/main" val="2154103784"/>
                    </a:ext>
                  </a:extLst>
                </a:gridCol>
                <a:gridCol w="877429">
                  <a:extLst>
                    <a:ext uri="{9D8B030D-6E8A-4147-A177-3AD203B41FA5}">
                      <a16:colId xmlns:a16="http://schemas.microsoft.com/office/drawing/2014/main" val="672636963"/>
                    </a:ext>
                  </a:extLst>
                </a:gridCol>
                <a:gridCol w="877429">
                  <a:extLst>
                    <a:ext uri="{9D8B030D-6E8A-4147-A177-3AD203B41FA5}">
                      <a16:colId xmlns:a16="http://schemas.microsoft.com/office/drawing/2014/main" val="252643181"/>
                    </a:ext>
                  </a:extLst>
                </a:gridCol>
                <a:gridCol w="641975">
                  <a:extLst>
                    <a:ext uri="{9D8B030D-6E8A-4147-A177-3AD203B41FA5}">
                      <a16:colId xmlns:a16="http://schemas.microsoft.com/office/drawing/2014/main" val="2085623009"/>
                    </a:ext>
                  </a:extLst>
                </a:gridCol>
                <a:gridCol w="879323">
                  <a:extLst>
                    <a:ext uri="{9D8B030D-6E8A-4147-A177-3AD203B41FA5}">
                      <a16:colId xmlns:a16="http://schemas.microsoft.com/office/drawing/2014/main" val="2802864777"/>
                    </a:ext>
                  </a:extLst>
                </a:gridCol>
                <a:gridCol w="879323">
                  <a:extLst>
                    <a:ext uri="{9D8B030D-6E8A-4147-A177-3AD203B41FA5}">
                      <a16:colId xmlns:a16="http://schemas.microsoft.com/office/drawing/2014/main" val="1071278048"/>
                    </a:ext>
                  </a:extLst>
                </a:gridCol>
                <a:gridCol w="692475">
                  <a:extLst>
                    <a:ext uri="{9D8B030D-6E8A-4147-A177-3AD203B41FA5}">
                      <a16:colId xmlns:a16="http://schemas.microsoft.com/office/drawing/2014/main" val="2098551762"/>
                    </a:ext>
                  </a:extLst>
                </a:gridCol>
                <a:gridCol w="720880">
                  <a:extLst>
                    <a:ext uri="{9D8B030D-6E8A-4147-A177-3AD203B41FA5}">
                      <a16:colId xmlns:a16="http://schemas.microsoft.com/office/drawing/2014/main" val="3648338438"/>
                    </a:ext>
                  </a:extLst>
                </a:gridCol>
              </a:tblGrid>
              <a:tr h="429792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Sl</a:t>
                      </a:r>
                      <a:r>
                        <a:rPr lang="en-US" sz="1600" dirty="0">
                          <a:effectLst/>
                        </a:rPr>
                        <a:t> No.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Committee No.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NWIP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Review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21116"/>
                  </a:ext>
                </a:extLst>
              </a:tr>
              <a:tr h="428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       5 yearly review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Other revision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20261603"/>
                  </a:ext>
                </a:extLst>
              </a:tr>
              <a:tr h="6211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Other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Reaffirmed &amp; Revised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Reaffirmed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Archive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Amend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Withdrawn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Pending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791719"/>
                  </a:ext>
                </a:extLst>
              </a:tr>
              <a:tr h="4286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CED 41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6611619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Adopted for Review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6624721"/>
              </p:ext>
            </p:extLst>
          </p:nvPr>
        </p:nvGraphicFramePr>
        <p:xfrm>
          <a:off x="457200" y="1600200"/>
          <a:ext cx="7642542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5166">
                  <a:extLst>
                    <a:ext uri="{9D8B030D-6E8A-4147-A177-3AD203B41FA5}">
                      <a16:colId xmlns:a16="http://schemas.microsoft.com/office/drawing/2014/main" val="2457607965"/>
                    </a:ext>
                  </a:extLst>
                </a:gridCol>
                <a:gridCol w="1289394">
                  <a:extLst>
                    <a:ext uri="{9D8B030D-6E8A-4147-A177-3AD203B41FA5}">
                      <a16:colId xmlns:a16="http://schemas.microsoft.com/office/drawing/2014/main" val="230656745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207948488"/>
                    </a:ext>
                  </a:extLst>
                </a:gridCol>
                <a:gridCol w="831142">
                  <a:extLst>
                    <a:ext uri="{9D8B030D-6E8A-4147-A177-3AD203B41FA5}">
                      <a16:colId xmlns:a16="http://schemas.microsoft.com/office/drawing/2014/main" val="2454249686"/>
                    </a:ext>
                  </a:extLst>
                </a:gridCol>
                <a:gridCol w="1162896">
                  <a:extLst>
                    <a:ext uri="{9D8B030D-6E8A-4147-A177-3AD203B41FA5}">
                      <a16:colId xmlns:a16="http://schemas.microsoft.com/office/drawing/2014/main" val="663362238"/>
                    </a:ext>
                  </a:extLst>
                </a:gridCol>
                <a:gridCol w="1162896">
                  <a:extLst>
                    <a:ext uri="{9D8B030D-6E8A-4147-A177-3AD203B41FA5}">
                      <a16:colId xmlns:a16="http://schemas.microsoft.com/office/drawing/2014/main" val="138301971"/>
                    </a:ext>
                  </a:extLst>
                </a:gridCol>
                <a:gridCol w="1162896">
                  <a:extLst>
                    <a:ext uri="{9D8B030D-6E8A-4147-A177-3AD203B41FA5}">
                      <a16:colId xmlns:a16="http://schemas.microsoft.com/office/drawing/2014/main" val="4119730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Sl</a:t>
                      </a:r>
                      <a:r>
                        <a:rPr lang="en-US" dirty="0" smtClean="0"/>
                        <a:t>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Due/Other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R&amp;D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WG</a:t>
                      </a:r>
                      <a:r>
                        <a:rPr lang="en-US" baseline="0" dirty="0" smtClean="0"/>
                        <a:t> &amp; </a:t>
                      </a:r>
                      <a:r>
                        <a:rPr lang="en-US" dirty="0" smtClean="0"/>
                        <a:t>WP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321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CED 41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13/04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00/00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13/01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00/00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00/03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115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79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Panel &amp; Working Groups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442364"/>
              </p:ext>
            </p:extLst>
          </p:nvPr>
        </p:nvGraphicFramePr>
        <p:xfrm>
          <a:off x="1093628" y="1628800"/>
          <a:ext cx="6956743" cy="897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543">
                  <a:extLst>
                    <a:ext uri="{9D8B030D-6E8A-4147-A177-3AD203B41FA5}">
                      <a16:colId xmlns:a16="http://schemas.microsoft.com/office/drawing/2014/main" val="63342940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30656745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454249686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663362238"/>
                    </a:ext>
                  </a:extLst>
                </a:gridCol>
              </a:tblGrid>
              <a:tr h="448816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Sl</a:t>
                      </a:r>
                      <a:r>
                        <a:rPr lang="en-US" dirty="0" smtClean="0"/>
                        <a:t>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Working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Working</a:t>
                      </a:r>
                      <a:r>
                        <a:rPr lang="en-US" baseline="0" dirty="0" smtClean="0"/>
                        <a:t> Panel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321486"/>
                  </a:ext>
                </a:extLst>
              </a:tr>
              <a:tr h="44881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CED 41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115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66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Status of Process Reforms Measures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990279"/>
              </p:ext>
            </p:extLst>
          </p:nvPr>
        </p:nvGraphicFramePr>
        <p:xfrm>
          <a:off x="323529" y="1844824"/>
          <a:ext cx="8208911" cy="1109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6611">
                  <a:extLst>
                    <a:ext uri="{9D8B030D-6E8A-4147-A177-3AD203B41FA5}">
                      <a16:colId xmlns:a16="http://schemas.microsoft.com/office/drawing/2014/main" val="633429404"/>
                    </a:ext>
                  </a:extLst>
                </a:gridCol>
                <a:gridCol w="1477644">
                  <a:extLst>
                    <a:ext uri="{9D8B030D-6E8A-4147-A177-3AD203B41FA5}">
                      <a16:colId xmlns:a16="http://schemas.microsoft.com/office/drawing/2014/main" val="2306567451"/>
                    </a:ext>
                  </a:extLst>
                </a:gridCol>
                <a:gridCol w="2031187">
                  <a:extLst>
                    <a:ext uri="{9D8B030D-6E8A-4147-A177-3AD203B41FA5}">
                      <a16:colId xmlns:a16="http://schemas.microsoft.com/office/drawing/2014/main" val="2454249686"/>
                    </a:ext>
                  </a:extLst>
                </a:gridCol>
                <a:gridCol w="1659275">
                  <a:extLst>
                    <a:ext uri="{9D8B030D-6E8A-4147-A177-3AD203B41FA5}">
                      <a16:colId xmlns:a16="http://schemas.microsoft.com/office/drawing/2014/main" val="663362238"/>
                    </a:ext>
                  </a:extLst>
                </a:gridCol>
                <a:gridCol w="2214194">
                  <a:extLst>
                    <a:ext uri="{9D8B030D-6E8A-4147-A177-3AD203B41FA5}">
                      <a16:colId xmlns:a16="http://schemas.microsoft.com/office/drawing/2014/main" val="1488019072"/>
                    </a:ext>
                  </a:extLst>
                </a:gridCol>
              </a:tblGrid>
              <a:tr h="7021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Sl</a:t>
                      </a:r>
                      <a:r>
                        <a:rPr lang="en-US" sz="2000" dirty="0" smtClean="0"/>
                        <a:t> No.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Sectional Committee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Date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Attendance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Resolutions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8321486"/>
                  </a:ext>
                </a:extLst>
              </a:tr>
              <a:tr h="406823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CED 41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22 July 2024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90.00 %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Uploaded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7115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003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Meetings/Seminars Planned &amp; Held outside HQ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0046788"/>
              </p:ext>
            </p:extLst>
          </p:nvPr>
        </p:nvGraphicFramePr>
        <p:xfrm>
          <a:off x="323529" y="1600200"/>
          <a:ext cx="8363270" cy="1484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3">
                  <a:extLst>
                    <a:ext uri="{9D8B030D-6E8A-4147-A177-3AD203B41FA5}">
                      <a16:colId xmlns:a16="http://schemas.microsoft.com/office/drawing/2014/main" val="633429404"/>
                    </a:ext>
                  </a:extLst>
                </a:gridCol>
                <a:gridCol w="1150803">
                  <a:extLst>
                    <a:ext uri="{9D8B030D-6E8A-4147-A177-3AD203B41FA5}">
                      <a16:colId xmlns:a16="http://schemas.microsoft.com/office/drawing/2014/main" val="2306567451"/>
                    </a:ext>
                  </a:extLst>
                </a:gridCol>
                <a:gridCol w="2014624">
                  <a:extLst>
                    <a:ext uri="{9D8B030D-6E8A-4147-A177-3AD203B41FA5}">
                      <a16:colId xmlns:a16="http://schemas.microsoft.com/office/drawing/2014/main" val="2454249686"/>
                    </a:ext>
                  </a:extLst>
                </a:gridCol>
                <a:gridCol w="2310890">
                  <a:extLst>
                    <a:ext uri="{9D8B030D-6E8A-4147-A177-3AD203B41FA5}">
                      <a16:colId xmlns:a16="http://schemas.microsoft.com/office/drawing/2014/main" val="1441022625"/>
                    </a:ext>
                  </a:extLst>
                </a:gridCol>
                <a:gridCol w="2310890">
                  <a:extLst>
                    <a:ext uri="{9D8B030D-6E8A-4147-A177-3AD203B41FA5}">
                      <a16:colId xmlns:a16="http://schemas.microsoft.com/office/drawing/2014/main" val="663362238"/>
                    </a:ext>
                  </a:extLst>
                </a:gridCol>
              </a:tblGrid>
              <a:tr h="105587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Sl</a:t>
                      </a:r>
                      <a:r>
                        <a:rPr lang="en-US" dirty="0" smtClean="0"/>
                        <a:t>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Sectional 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Meeting/Seminar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321486"/>
                  </a:ext>
                </a:extLst>
              </a:tr>
              <a:tr h="4282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CED 41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 July 2024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Meeting with 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VIT Chennai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115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775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 membership </a:t>
            </a:r>
            <a:r>
              <a:rPr lang="en-US" dirty="0" err="1" smtClean="0"/>
              <a:t>Rationalised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492383"/>
              </p:ext>
            </p:extLst>
          </p:nvPr>
        </p:nvGraphicFramePr>
        <p:xfrm>
          <a:off x="179511" y="1772816"/>
          <a:ext cx="8784977" cy="16801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3194">
                  <a:extLst>
                    <a:ext uri="{9D8B030D-6E8A-4147-A177-3AD203B41FA5}">
                      <a16:colId xmlns:a16="http://schemas.microsoft.com/office/drawing/2014/main" val="381291119"/>
                    </a:ext>
                  </a:extLst>
                </a:gridCol>
                <a:gridCol w="699426">
                  <a:extLst>
                    <a:ext uri="{9D8B030D-6E8A-4147-A177-3AD203B41FA5}">
                      <a16:colId xmlns:a16="http://schemas.microsoft.com/office/drawing/2014/main" val="746003153"/>
                    </a:ext>
                  </a:extLst>
                </a:gridCol>
                <a:gridCol w="676863">
                  <a:extLst>
                    <a:ext uri="{9D8B030D-6E8A-4147-A177-3AD203B41FA5}">
                      <a16:colId xmlns:a16="http://schemas.microsoft.com/office/drawing/2014/main" val="3947494292"/>
                    </a:ext>
                  </a:extLst>
                </a:gridCol>
                <a:gridCol w="756699">
                  <a:extLst>
                    <a:ext uri="{9D8B030D-6E8A-4147-A177-3AD203B41FA5}">
                      <a16:colId xmlns:a16="http://schemas.microsoft.com/office/drawing/2014/main" val="2508052542"/>
                    </a:ext>
                  </a:extLst>
                </a:gridCol>
                <a:gridCol w="777525">
                  <a:extLst>
                    <a:ext uri="{9D8B030D-6E8A-4147-A177-3AD203B41FA5}">
                      <a16:colId xmlns:a16="http://schemas.microsoft.com/office/drawing/2014/main" val="352873228"/>
                    </a:ext>
                  </a:extLst>
                </a:gridCol>
                <a:gridCol w="656037">
                  <a:extLst>
                    <a:ext uri="{9D8B030D-6E8A-4147-A177-3AD203B41FA5}">
                      <a16:colId xmlns:a16="http://schemas.microsoft.com/office/drawing/2014/main" val="4102970630"/>
                    </a:ext>
                  </a:extLst>
                </a:gridCol>
                <a:gridCol w="463392">
                  <a:extLst>
                    <a:ext uri="{9D8B030D-6E8A-4147-A177-3AD203B41FA5}">
                      <a16:colId xmlns:a16="http://schemas.microsoft.com/office/drawing/2014/main" val="3992167580"/>
                    </a:ext>
                  </a:extLst>
                </a:gridCol>
                <a:gridCol w="541490">
                  <a:extLst>
                    <a:ext uri="{9D8B030D-6E8A-4147-A177-3AD203B41FA5}">
                      <a16:colId xmlns:a16="http://schemas.microsoft.com/office/drawing/2014/main" val="736931680"/>
                    </a:ext>
                  </a:extLst>
                </a:gridCol>
                <a:gridCol w="630004">
                  <a:extLst>
                    <a:ext uri="{9D8B030D-6E8A-4147-A177-3AD203B41FA5}">
                      <a16:colId xmlns:a16="http://schemas.microsoft.com/office/drawing/2014/main" val="4074570304"/>
                    </a:ext>
                  </a:extLst>
                </a:gridCol>
                <a:gridCol w="871245">
                  <a:extLst>
                    <a:ext uri="{9D8B030D-6E8A-4147-A177-3AD203B41FA5}">
                      <a16:colId xmlns:a16="http://schemas.microsoft.com/office/drawing/2014/main" val="9538026"/>
                    </a:ext>
                  </a:extLst>
                </a:gridCol>
                <a:gridCol w="774054">
                  <a:extLst>
                    <a:ext uri="{9D8B030D-6E8A-4147-A177-3AD203B41FA5}">
                      <a16:colId xmlns:a16="http://schemas.microsoft.com/office/drawing/2014/main" val="2240044151"/>
                    </a:ext>
                  </a:extLst>
                </a:gridCol>
                <a:gridCol w="739343">
                  <a:extLst>
                    <a:ext uri="{9D8B030D-6E8A-4147-A177-3AD203B41FA5}">
                      <a16:colId xmlns:a16="http://schemas.microsoft.com/office/drawing/2014/main" val="1443056995"/>
                    </a:ext>
                  </a:extLst>
                </a:gridCol>
                <a:gridCol w="395705">
                  <a:extLst>
                    <a:ext uri="{9D8B030D-6E8A-4147-A177-3AD203B41FA5}">
                      <a16:colId xmlns:a16="http://schemas.microsoft.com/office/drawing/2014/main" val="3802754600"/>
                    </a:ext>
                  </a:extLst>
                </a:gridCol>
              </a:tblGrid>
              <a:tr h="13441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Committee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Industry Association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Regulatory Body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State Government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R&amp;D Organization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Academic Institution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Expert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Industry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Consumer Group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Central Ministry/Dept.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Technologist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Unclassified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Total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4207560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CED 41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564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003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2118</TotalTime>
  <Words>163</Words>
  <Application>Microsoft Office PowerPoint</Application>
  <PresentationFormat>On-screen Show (4:3)</PresentationFormat>
  <Paragraphs>96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Progress on Review</vt:lpstr>
      <vt:lpstr>Process Adopted for Review</vt:lpstr>
      <vt:lpstr>Working Panel &amp; Working Groups</vt:lpstr>
      <vt:lpstr>Status of Process Reforms Measures</vt:lpstr>
      <vt:lpstr>Meetings/Seminars Planned &amp; Held outside HQ</vt:lpstr>
      <vt:lpstr>SC membership Rationalised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 israfil</dc:creator>
  <cp:lastModifiedBy>Dr Manoj CED</cp:lastModifiedBy>
  <cp:revision>113</cp:revision>
  <dcterms:created xsi:type="dcterms:W3CDTF">2024-10-13T07:58:13Z</dcterms:created>
  <dcterms:modified xsi:type="dcterms:W3CDTF">2024-10-24T11:20:18Z</dcterms:modified>
</cp:coreProperties>
</file>