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49" r:id="rId1"/>
  </p:sldMasterIdLst>
  <p:notesMasterIdLst>
    <p:notesMasterId r:id="rId25"/>
  </p:notesMasterIdLst>
  <p:sldIdLst>
    <p:sldId id="256" r:id="rId2"/>
    <p:sldId id="472" r:id="rId3"/>
    <p:sldId id="446" r:id="rId4"/>
    <p:sldId id="471" r:id="rId5"/>
    <p:sldId id="424" r:id="rId6"/>
    <p:sldId id="431" r:id="rId7"/>
    <p:sldId id="433" r:id="rId8"/>
    <p:sldId id="435" r:id="rId9"/>
    <p:sldId id="436" r:id="rId10"/>
    <p:sldId id="437" r:id="rId11"/>
    <p:sldId id="438" r:id="rId12"/>
    <p:sldId id="447" r:id="rId13"/>
    <p:sldId id="473" r:id="rId14"/>
    <p:sldId id="426" r:id="rId15"/>
    <p:sldId id="443" r:id="rId16"/>
    <p:sldId id="461" r:id="rId17"/>
    <p:sldId id="479" r:id="rId18"/>
    <p:sldId id="475" r:id="rId19"/>
    <p:sldId id="476" r:id="rId20"/>
    <p:sldId id="455" r:id="rId21"/>
    <p:sldId id="477" r:id="rId22"/>
    <p:sldId id="478" r:id="rId23"/>
    <p:sldId id="363" r:id="rId24"/>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743"/>
    <a:srgbClr val="FFFF99"/>
    <a:srgbClr val="FF9966"/>
    <a:srgbClr val="FF9900"/>
    <a:srgbClr val="0000FF"/>
    <a:srgbClr val="00FFFF"/>
    <a:srgbClr val="FF66CC"/>
    <a:srgbClr val="FF33CC"/>
    <a:srgbClr val="C25B0E"/>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592" autoAdjust="0"/>
    <p:restoredTop sz="94364" autoAdjust="0"/>
  </p:normalViewPr>
  <p:slideViewPr>
    <p:cSldViewPr snapToGrid="0">
      <p:cViewPr varScale="1">
        <p:scale>
          <a:sx n="89" d="100"/>
          <a:sy n="89" d="100"/>
        </p:scale>
        <p:origin x="348"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850B2BAE-EBAD-4E20-88A0-0451FCFE2AB9}" type="datetimeFigureOut">
              <a:rPr lang="en-US" smtClean="0"/>
              <a:t>10/29/2024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B3CBEFAC-B629-4F3A-A724-53BEF9B9BB1F}" type="slidenum">
              <a:rPr lang="en-US" smtClean="0"/>
              <a:t>‹#›</a:t>
            </a:fld>
            <a:endParaRPr lang="en-US"/>
          </a:p>
        </p:txBody>
      </p:sp>
    </p:spTree>
    <p:extLst>
      <p:ext uri="{BB962C8B-B14F-4D97-AF65-F5344CB8AC3E}">
        <p14:creationId xmlns:p14="http://schemas.microsoft.com/office/powerpoint/2010/main" val="37531399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41B78DD-FF86-439A-9040-88B87E53B524}" type="datetimeFigureOut">
              <a:rPr lang="en-IN" smtClean="0"/>
              <a:pPr/>
              <a:t>29-10-2024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9384423-17FD-4505-A441-1E8A3571A5BE}" type="slidenum">
              <a:rPr lang="en-IN" smtClean="0"/>
              <a:pPr/>
              <a:t>‹#›</a:t>
            </a:fld>
            <a:endParaRPr lang="en-IN"/>
          </a:p>
        </p:txBody>
      </p:sp>
    </p:spTree>
    <p:extLst>
      <p:ext uri="{BB962C8B-B14F-4D97-AF65-F5344CB8AC3E}">
        <p14:creationId xmlns:p14="http://schemas.microsoft.com/office/powerpoint/2010/main" val="6722367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41B78DD-FF86-439A-9040-88B87E53B524}" type="datetimeFigureOut">
              <a:rPr lang="en-IN" smtClean="0"/>
              <a:pPr/>
              <a:t>29-10-2024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9384423-17FD-4505-A441-1E8A3571A5BE}" type="slidenum">
              <a:rPr lang="en-IN" smtClean="0"/>
              <a:pPr/>
              <a:t>‹#›</a:t>
            </a:fld>
            <a:endParaRPr lang="en-IN"/>
          </a:p>
        </p:txBody>
      </p:sp>
    </p:spTree>
    <p:extLst>
      <p:ext uri="{BB962C8B-B14F-4D97-AF65-F5344CB8AC3E}">
        <p14:creationId xmlns:p14="http://schemas.microsoft.com/office/powerpoint/2010/main" val="8455849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41B78DD-FF86-439A-9040-88B87E53B524}" type="datetimeFigureOut">
              <a:rPr lang="en-IN" smtClean="0"/>
              <a:pPr/>
              <a:t>29-10-2024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9384423-17FD-4505-A441-1E8A3571A5BE}" type="slidenum">
              <a:rPr lang="en-IN" smtClean="0"/>
              <a:pPr/>
              <a:t>‹#›</a:t>
            </a:fld>
            <a:endParaRPr lang="en-IN"/>
          </a:p>
        </p:txBody>
      </p:sp>
    </p:spTree>
    <p:extLst>
      <p:ext uri="{BB962C8B-B14F-4D97-AF65-F5344CB8AC3E}">
        <p14:creationId xmlns:p14="http://schemas.microsoft.com/office/powerpoint/2010/main" val="8220436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41B78DD-FF86-439A-9040-88B87E53B524}" type="datetimeFigureOut">
              <a:rPr lang="en-IN" smtClean="0"/>
              <a:pPr/>
              <a:t>29-10-2024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9384423-17FD-4505-A441-1E8A3571A5BE}" type="slidenum">
              <a:rPr lang="en-IN" smtClean="0"/>
              <a:pPr/>
              <a:t>‹#›</a:t>
            </a:fld>
            <a:endParaRPr lang="en-IN"/>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6748035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41B78DD-FF86-439A-9040-88B87E53B524}" type="datetimeFigureOut">
              <a:rPr lang="en-IN" smtClean="0"/>
              <a:pPr/>
              <a:t>29-10-2024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9384423-17FD-4505-A441-1E8A3571A5BE}" type="slidenum">
              <a:rPr lang="en-IN" smtClean="0"/>
              <a:pPr/>
              <a:t>‹#›</a:t>
            </a:fld>
            <a:endParaRPr lang="en-IN"/>
          </a:p>
        </p:txBody>
      </p:sp>
    </p:spTree>
    <p:extLst>
      <p:ext uri="{BB962C8B-B14F-4D97-AF65-F5344CB8AC3E}">
        <p14:creationId xmlns:p14="http://schemas.microsoft.com/office/powerpoint/2010/main" val="41299029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741B78DD-FF86-439A-9040-88B87E53B524}" type="datetimeFigureOut">
              <a:rPr lang="en-IN" smtClean="0"/>
              <a:pPr/>
              <a:t>29-10-2024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29384423-17FD-4505-A441-1E8A3571A5BE}" type="slidenum">
              <a:rPr lang="en-IN" smtClean="0"/>
              <a:pPr/>
              <a:t>‹#›</a:t>
            </a:fld>
            <a:endParaRPr lang="en-IN"/>
          </a:p>
        </p:txBody>
      </p:sp>
    </p:spTree>
    <p:extLst>
      <p:ext uri="{BB962C8B-B14F-4D97-AF65-F5344CB8AC3E}">
        <p14:creationId xmlns:p14="http://schemas.microsoft.com/office/powerpoint/2010/main" val="7950003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741B78DD-FF86-439A-9040-88B87E53B524}" type="datetimeFigureOut">
              <a:rPr lang="en-IN" smtClean="0"/>
              <a:pPr/>
              <a:t>29-10-2024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29384423-17FD-4505-A441-1E8A3571A5BE}" type="slidenum">
              <a:rPr lang="en-IN" smtClean="0"/>
              <a:pPr/>
              <a:t>‹#›</a:t>
            </a:fld>
            <a:endParaRPr lang="en-IN"/>
          </a:p>
        </p:txBody>
      </p:sp>
    </p:spTree>
    <p:extLst>
      <p:ext uri="{BB962C8B-B14F-4D97-AF65-F5344CB8AC3E}">
        <p14:creationId xmlns:p14="http://schemas.microsoft.com/office/powerpoint/2010/main" val="21671002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41B78DD-FF86-439A-9040-88B87E53B524}" type="datetimeFigureOut">
              <a:rPr lang="en-IN" smtClean="0"/>
              <a:pPr/>
              <a:t>29-10-2024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9384423-17FD-4505-A441-1E8A3571A5BE}" type="slidenum">
              <a:rPr lang="en-IN" smtClean="0"/>
              <a:pPr/>
              <a:t>‹#›</a:t>
            </a:fld>
            <a:endParaRPr lang="en-IN"/>
          </a:p>
        </p:txBody>
      </p:sp>
    </p:spTree>
    <p:extLst>
      <p:ext uri="{BB962C8B-B14F-4D97-AF65-F5344CB8AC3E}">
        <p14:creationId xmlns:p14="http://schemas.microsoft.com/office/powerpoint/2010/main" val="14558424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41B78DD-FF86-439A-9040-88B87E53B524}" type="datetimeFigureOut">
              <a:rPr lang="en-IN" smtClean="0"/>
              <a:pPr/>
              <a:t>29-10-2024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9384423-17FD-4505-A441-1E8A3571A5BE}" type="slidenum">
              <a:rPr lang="en-IN" smtClean="0"/>
              <a:pPr/>
              <a:t>‹#›</a:t>
            </a:fld>
            <a:endParaRPr lang="en-IN"/>
          </a:p>
        </p:txBody>
      </p:sp>
    </p:spTree>
    <p:extLst>
      <p:ext uri="{BB962C8B-B14F-4D97-AF65-F5344CB8AC3E}">
        <p14:creationId xmlns:p14="http://schemas.microsoft.com/office/powerpoint/2010/main" val="14909819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41B78DD-FF86-439A-9040-88B87E53B524}" type="datetimeFigureOut">
              <a:rPr lang="en-IN" smtClean="0"/>
              <a:pPr/>
              <a:t>29-10-2024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9384423-17FD-4505-A441-1E8A3571A5BE}" type="slidenum">
              <a:rPr lang="en-IN" smtClean="0"/>
              <a:pPr/>
              <a:t>‹#›</a:t>
            </a:fld>
            <a:endParaRPr lang="en-IN"/>
          </a:p>
        </p:txBody>
      </p:sp>
    </p:spTree>
    <p:extLst>
      <p:ext uri="{BB962C8B-B14F-4D97-AF65-F5344CB8AC3E}">
        <p14:creationId xmlns:p14="http://schemas.microsoft.com/office/powerpoint/2010/main" val="22229531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41B78DD-FF86-439A-9040-88B87E53B524}" type="datetimeFigureOut">
              <a:rPr lang="en-IN" smtClean="0"/>
              <a:pPr/>
              <a:t>29-10-2024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9384423-17FD-4505-A441-1E8A3571A5BE}" type="slidenum">
              <a:rPr lang="en-IN" smtClean="0"/>
              <a:pPr/>
              <a:t>‹#›</a:t>
            </a:fld>
            <a:endParaRPr lang="en-IN"/>
          </a:p>
        </p:txBody>
      </p:sp>
    </p:spTree>
    <p:extLst>
      <p:ext uri="{BB962C8B-B14F-4D97-AF65-F5344CB8AC3E}">
        <p14:creationId xmlns:p14="http://schemas.microsoft.com/office/powerpoint/2010/main" val="30476404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41B78DD-FF86-439A-9040-88B87E53B524}" type="datetimeFigureOut">
              <a:rPr lang="en-IN" smtClean="0"/>
              <a:pPr/>
              <a:t>29-10-2024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9384423-17FD-4505-A441-1E8A3571A5BE}" type="slidenum">
              <a:rPr lang="en-IN" smtClean="0"/>
              <a:pPr/>
              <a:t>‹#›</a:t>
            </a:fld>
            <a:endParaRPr lang="en-IN"/>
          </a:p>
        </p:txBody>
      </p:sp>
    </p:spTree>
    <p:extLst>
      <p:ext uri="{BB962C8B-B14F-4D97-AF65-F5344CB8AC3E}">
        <p14:creationId xmlns:p14="http://schemas.microsoft.com/office/powerpoint/2010/main" val="37012262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41B78DD-FF86-439A-9040-88B87E53B524}" type="datetimeFigureOut">
              <a:rPr lang="en-IN" smtClean="0"/>
              <a:pPr/>
              <a:t>29-10-2024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29384423-17FD-4505-A441-1E8A3571A5BE}" type="slidenum">
              <a:rPr lang="en-IN" smtClean="0"/>
              <a:pPr/>
              <a:t>‹#›</a:t>
            </a:fld>
            <a:endParaRPr lang="en-IN"/>
          </a:p>
        </p:txBody>
      </p:sp>
    </p:spTree>
    <p:extLst>
      <p:ext uri="{BB962C8B-B14F-4D97-AF65-F5344CB8AC3E}">
        <p14:creationId xmlns:p14="http://schemas.microsoft.com/office/powerpoint/2010/main" val="32070243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41B78DD-FF86-439A-9040-88B87E53B524}" type="datetimeFigureOut">
              <a:rPr lang="en-IN" smtClean="0"/>
              <a:pPr/>
              <a:t>29-10-2024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29384423-17FD-4505-A441-1E8A3571A5BE}" type="slidenum">
              <a:rPr lang="en-IN" smtClean="0"/>
              <a:pPr/>
              <a:t>‹#›</a:t>
            </a:fld>
            <a:endParaRPr lang="en-IN"/>
          </a:p>
        </p:txBody>
      </p:sp>
    </p:spTree>
    <p:extLst>
      <p:ext uri="{BB962C8B-B14F-4D97-AF65-F5344CB8AC3E}">
        <p14:creationId xmlns:p14="http://schemas.microsoft.com/office/powerpoint/2010/main" val="32930905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741B78DD-FF86-439A-9040-88B87E53B524}" type="datetimeFigureOut">
              <a:rPr lang="en-IN" smtClean="0"/>
              <a:pPr/>
              <a:t>29-10-2024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29384423-17FD-4505-A441-1E8A3571A5BE}" type="slidenum">
              <a:rPr lang="en-IN" smtClean="0"/>
              <a:pPr/>
              <a:t>‹#›</a:t>
            </a:fld>
            <a:endParaRPr lang="en-IN"/>
          </a:p>
        </p:txBody>
      </p:sp>
    </p:spTree>
    <p:extLst>
      <p:ext uri="{BB962C8B-B14F-4D97-AF65-F5344CB8AC3E}">
        <p14:creationId xmlns:p14="http://schemas.microsoft.com/office/powerpoint/2010/main" val="23769634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41B78DD-FF86-439A-9040-88B87E53B524}" type="datetimeFigureOut">
              <a:rPr lang="en-IN" smtClean="0"/>
              <a:pPr/>
              <a:t>29-10-2024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9384423-17FD-4505-A441-1E8A3571A5BE}" type="slidenum">
              <a:rPr lang="en-IN" smtClean="0"/>
              <a:pPr/>
              <a:t>‹#›</a:t>
            </a:fld>
            <a:endParaRPr lang="en-IN"/>
          </a:p>
        </p:txBody>
      </p:sp>
    </p:spTree>
    <p:extLst>
      <p:ext uri="{BB962C8B-B14F-4D97-AF65-F5344CB8AC3E}">
        <p14:creationId xmlns:p14="http://schemas.microsoft.com/office/powerpoint/2010/main" val="29369818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41B78DD-FF86-439A-9040-88B87E53B524}" type="datetimeFigureOut">
              <a:rPr lang="en-IN" smtClean="0"/>
              <a:pPr/>
              <a:t>29-10-2024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9384423-17FD-4505-A441-1E8A3571A5BE}" type="slidenum">
              <a:rPr lang="en-IN" smtClean="0"/>
              <a:pPr/>
              <a:t>‹#›</a:t>
            </a:fld>
            <a:endParaRPr lang="en-IN"/>
          </a:p>
        </p:txBody>
      </p:sp>
    </p:spTree>
    <p:extLst>
      <p:ext uri="{BB962C8B-B14F-4D97-AF65-F5344CB8AC3E}">
        <p14:creationId xmlns:p14="http://schemas.microsoft.com/office/powerpoint/2010/main" val="38292904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741B78DD-FF86-439A-9040-88B87E53B524}" type="datetimeFigureOut">
              <a:rPr lang="en-IN" smtClean="0"/>
              <a:pPr/>
              <a:t>29-10-2024</a:t>
            </a:fld>
            <a:endParaRPr lang="en-IN"/>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IN"/>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29384423-17FD-4505-A441-1E8A3571A5BE}" type="slidenum">
              <a:rPr lang="en-IN" smtClean="0"/>
              <a:pPr/>
              <a:t>‹#›</a:t>
            </a:fld>
            <a:endParaRPr lang="en-IN"/>
          </a:p>
        </p:txBody>
      </p:sp>
    </p:spTree>
    <p:extLst>
      <p:ext uri="{BB962C8B-B14F-4D97-AF65-F5344CB8AC3E}">
        <p14:creationId xmlns:p14="http://schemas.microsoft.com/office/powerpoint/2010/main" val="903486858"/>
      </p:ext>
    </p:extLst>
  </p:cSld>
  <p:clrMap bg1="lt1" tx1="dk1" bg2="lt2" tx2="dk2" accent1="accent1" accent2="accent2" accent3="accent3" accent4="accent4" accent5="accent5" accent6="accent6" hlink="hlink" folHlink="folHlink"/>
  <p:sldLayoutIdLst>
    <p:sldLayoutId id="2147483950" r:id="rId1"/>
    <p:sldLayoutId id="2147483951" r:id="rId2"/>
    <p:sldLayoutId id="2147483952" r:id="rId3"/>
    <p:sldLayoutId id="2147483953" r:id="rId4"/>
    <p:sldLayoutId id="2147483954" r:id="rId5"/>
    <p:sldLayoutId id="2147483955" r:id="rId6"/>
    <p:sldLayoutId id="2147483956" r:id="rId7"/>
    <p:sldLayoutId id="2147483957" r:id="rId8"/>
    <p:sldLayoutId id="2147483958" r:id="rId9"/>
    <p:sldLayoutId id="2147483959" r:id="rId10"/>
    <p:sldLayoutId id="2147483960" r:id="rId11"/>
    <p:sldLayoutId id="2147483961" r:id="rId12"/>
    <p:sldLayoutId id="2147483962" r:id="rId13"/>
    <p:sldLayoutId id="2147483963" r:id="rId14"/>
    <p:sldLayoutId id="2147483964" r:id="rId15"/>
    <p:sldLayoutId id="2147483965" r:id="rId16"/>
    <p:sldLayoutId id="2147483966"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83391" y="1282891"/>
            <a:ext cx="8708376" cy="2773766"/>
          </a:xfrm>
        </p:spPr>
        <p:txBody>
          <a:bodyPr>
            <a:noAutofit/>
          </a:bodyPr>
          <a:lstStyle/>
          <a:p>
            <a:pPr algn="ctr"/>
            <a:br>
              <a:rPr lang="en-IN" b="1" dirty="0">
                <a:latin typeface="Times New Roman" panose="02020603050405020304" pitchFamily="18" charset="0"/>
                <a:cs typeface="Times New Roman" panose="02020603050405020304" pitchFamily="18" charset="0"/>
              </a:rPr>
            </a:br>
            <a:r>
              <a:rPr lang="en-IN" sz="4000" b="1" dirty="0">
                <a:latin typeface="Times New Roman" panose="02020603050405020304" pitchFamily="18" charset="0"/>
                <a:cs typeface="Times New Roman" panose="02020603050405020304" pitchFamily="18" charset="0"/>
              </a:rPr>
              <a:t>HALF YEARLY REVIEW </a:t>
            </a:r>
            <a:br>
              <a:rPr lang="en-IN" sz="4000" b="1" dirty="0">
                <a:latin typeface="Times New Roman" panose="02020603050405020304" pitchFamily="18" charset="0"/>
                <a:cs typeface="Times New Roman" panose="02020603050405020304" pitchFamily="18" charset="0"/>
              </a:rPr>
            </a:br>
            <a:r>
              <a:rPr lang="en-IN" sz="4000" b="1" dirty="0">
                <a:latin typeface="Times New Roman" panose="02020603050405020304" pitchFamily="18" charset="0"/>
                <a:cs typeface="Times New Roman" panose="02020603050405020304" pitchFamily="18" charset="0"/>
              </a:rPr>
              <a:t>OF</a:t>
            </a:r>
            <a:br>
              <a:rPr lang="en-IN" sz="4000" b="1" dirty="0">
                <a:latin typeface="Times New Roman" panose="02020603050405020304" pitchFamily="18" charset="0"/>
                <a:cs typeface="Times New Roman" panose="02020603050405020304" pitchFamily="18" charset="0"/>
              </a:rPr>
            </a:br>
            <a:r>
              <a:rPr lang="en-IN" sz="4000" b="1" dirty="0">
                <a:latin typeface="Times New Roman" panose="02020603050405020304" pitchFamily="18" charset="0"/>
                <a:cs typeface="Times New Roman" panose="02020603050405020304" pitchFamily="18" charset="0"/>
              </a:rPr>
              <a:t>TECHNICAL COMMITTEES – </a:t>
            </a:r>
            <a:br>
              <a:rPr lang="en-IN" sz="4000" b="1" dirty="0">
                <a:latin typeface="Times New Roman" panose="02020603050405020304" pitchFamily="18" charset="0"/>
                <a:cs typeface="Times New Roman" panose="02020603050405020304" pitchFamily="18" charset="0"/>
              </a:rPr>
            </a:br>
            <a:r>
              <a:rPr lang="en-IN" sz="4000" b="1" dirty="0">
                <a:latin typeface="Times New Roman" panose="02020603050405020304" pitchFamily="18" charset="0"/>
                <a:cs typeface="Times New Roman" panose="02020603050405020304" pitchFamily="18" charset="0"/>
              </a:rPr>
              <a:t>CHD 01, CHD 14  </a:t>
            </a:r>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sp>
        <p:nvSpPr>
          <p:cNvPr id="3" name="TextBox 2">
            <a:extLst>
              <a:ext uri="{FF2B5EF4-FFF2-40B4-BE49-F238E27FC236}">
                <a16:creationId xmlns:a16="http://schemas.microsoft.com/office/drawing/2014/main" id="{6A87101B-9BBC-F9B1-5564-B36E77FAADF8}"/>
              </a:ext>
            </a:extLst>
          </p:cNvPr>
          <p:cNvSpPr txBox="1"/>
          <p:nvPr/>
        </p:nvSpPr>
        <p:spPr>
          <a:xfrm>
            <a:off x="7030511" y="5415006"/>
            <a:ext cx="2823081" cy="430887"/>
          </a:xfrm>
          <a:prstGeom prst="rect">
            <a:avLst/>
          </a:prstGeom>
          <a:noFill/>
        </p:spPr>
        <p:txBody>
          <a:bodyPr wrap="none" rtlCol="0">
            <a:spAutoFit/>
          </a:bodyPr>
          <a:lstStyle/>
          <a:p>
            <a:r>
              <a:rPr lang="en-IN" sz="2200">
                <a:cs typeface="Times New Roman" panose="02020603050405020304" pitchFamily="18" charset="0"/>
              </a:rPr>
              <a:t>Sagar </a:t>
            </a:r>
            <a:r>
              <a:rPr lang="en-IN" sz="2200" dirty="0">
                <a:cs typeface="Times New Roman" panose="02020603050405020304" pitchFamily="18" charset="0"/>
              </a:rPr>
              <a:t>Singh, </a:t>
            </a:r>
            <a:r>
              <a:rPr lang="en-IN" sz="2200" dirty="0" err="1">
                <a:cs typeface="Times New Roman" panose="02020603050405020304" pitchFamily="18" charset="0"/>
              </a:rPr>
              <a:t>Sc.D</a:t>
            </a:r>
            <a:r>
              <a:rPr lang="en-IN" sz="2200" dirty="0">
                <a:cs typeface="Times New Roman" panose="02020603050405020304" pitchFamily="18" charset="0"/>
              </a:rPr>
              <a:t>, CHD</a:t>
            </a:r>
          </a:p>
        </p:txBody>
      </p:sp>
    </p:spTree>
    <p:extLst>
      <p:ext uri="{BB962C8B-B14F-4D97-AF65-F5344CB8AC3E}">
        <p14:creationId xmlns:p14="http://schemas.microsoft.com/office/powerpoint/2010/main" val="2197543188"/>
      </p:ext>
    </p:extLst>
  </p:cSld>
  <p:clrMapOvr>
    <a:overrideClrMapping bg1="lt1" tx1="dk1" bg2="lt2" tx2="dk2" accent1="accent1" accent2="accent2" accent3="accent3" accent4="accent4" accent5="accent5" accent6="accent6" hlink="hlink" folHlink="folHlink"/>
  </p:clrMapOvr>
  <p:transition spd="slow">
    <p:randomBar dir="ver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B22ADDB7-F9C3-309B-7A27-DAD15E2E622A}"/>
              </a:ext>
            </a:extLst>
          </p:cNvPr>
          <p:cNvGraphicFramePr>
            <a:graphicFrameLocks noGrp="1"/>
          </p:cNvGraphicFramePr>
          <p:nvPr>
            <p:ph sz="quarter" idx="13"/>
            <p:extLst>
              <p:ext uri="{D42A27DB-BD31-4B8C-83A1-F6EECF244321}">
                <p14:modId xmlns:p14="http://schemas.microsoft.com/office/powerpoint/2010/main" val="532762348"/>
              </p:ext>
            </p:extLst>
          </p:nvPr>
        </p:nvGraphicFramePr>
        <p:xfrm>
          <a:off x="568960" y="1361440"/>
          <a:ext cx="10789919" cy="4478597"/>
        </p:xfrm>
        <a:graphic>
          <a:graphicData uri="http://schemas.openxmlformats.org/drawingml/2006/table">
            <a:tbl>
              <a:tblPr firstRow="1" firstCol="1" bandRow="1">
                <a:tableStyleId>{5C22544A-7EE6-4342-B048-85BDC9FD1C3A}</a:tableStyleId>
              </a:tblPr>
              <a:tblGrid>
                <a:gridCol w="539866">
                  <a:extLst>
                    <a:ext uri="{9D8B030D-6E8A-4147-A177-3AD203B41FA5}">
                      <a16:colId xmlns:a16="http://schemas.microsoft.com/office/drawing/2014/main" val="2612325662"/>
                    </a:ext>
                  </a:extLst>
                </a:gridCol>
                <a:gridCol w="1248294">
                  <a:extLst>
                    <a:ext uri="{9D8B030D-6E8A-4147-A177-3AD203B41FA5}">
                      <a16:colId xmlns:a16="http://schemas.microsoft.com/office/drawing/2014/main" val="3477958195"/>
                    </a:ext>
                  </a:extLst>
                </a:gridCol>
                <a:gridCol w="4623670">
                  <a:extLst>
                    <a:ext uri="{9D8B030D-6E8A-4147-A177-3AD203B41FA5}">
                      <a16:colId xmlns:a16="http://schemas.microsoft.com/office/drawing/2014/main" val="2741798418"/>
                    </a:ext>
                  </a:extLst>
                </a:gridCol>
                <a:gridCol w="2366535">
                  <a:extLst>
                    <a:ext uri="{9D8B030D-6E8A-4147-A177-3AD203B41FA5}">
                      <a16:colId xmlns:a16="http://schemas.microsoft.com/office/drawing/2014/main" val="758382323"/>
                    </a:ext>
                  </a:extLst>
                </a:gridCol>
                <a:gridCol w="2011554">
                  <a:extLst>
                    <a:ext uri="{9D8B030D-6E8A-4147-A177-3AD203B41FA5}">
                      <a16:colId xmlns:a16="http://schemas.microsoft.com/office/drawing/2014/main" val="3628696659"/>
                    </a:ext>
                  </a:extLst>
                </a:gridCol>
              </a:tblGrid>
              <a:tr h="0">
                <a:tc>
                  <a:txBody>
                    <a:bodyPr/>
                    <a:lstStyle/>
                    <a:p>
                      <a:pPr>
                        <a:lnSpc>
                          <a:spcPct val="107000"/>
                        </a:lnSpc>
                      </a:pPr>
                      <a:r>
                        <a:rPr lang="en-US" sz="1800" dirty="0" err="1">
                          <a:effectLst/>
                          <a:latin typeface="+mn-lt"/>
                          <a:cs typeface="Times New Roman" panose="02020603050405020304" pitchFamily="18" charset="0"/>
                        </a:rPr>
                        <a:t>Sl</a:t>
                      </a:r>
                      <a:r>
                        <a:rPr lang="en-US" sz="1800" dirty="0">
                          <a:effectLst/>
                          <a:latin typeface="+mn-lt"/>
                          <a:cs typeface="Times New Roman" panose="02020603050405020304" pitchFamily="18" charset="0"/>
                        </a:rPr>
                        <a:t> No.</a:t>
                      </a:r>
                      <a:endParaRPr lang="en-IN" sz="1800" dirty="0">
                        <a:effectLst/>
                        <a:latin typeface="+mn-lt"/>
                        <a:cs typeface="Times New Roman" panose="02020603050405020304" pitchFamily="18" charset="0"/>
                      </a:endParaRPr>
                    </a:p>
                  </a:txBody>
                  <a:tcPr marL="28575" marR="28575" marT="19050" marB="19050"/>
                </a:tc>
                <a:tc>
                  <a:txBody>
                    <a:bodyPr/>
                    <a:lstStyle/>
                    <a:p>
                      <a:pPr>
                        <a:lnSpc>
                          <a:spcPct val="107000"/>
                        </a:lnSpc>
                      </a:pPr>
                      <a:r>
                        <a:rPr lang="en-IN" sz="1800" dirty="0">
                          <a:effectLst/>
                          <a:latin typeface="+mn-lt"/>
                          <a:ea typeface="Times New Roman" panose="02020603050405020304" pitchFamily="18" charset="0"/>
                          <a:cs typeface="Times New Roman" panose="02020603050405020304" pitchFamily="18" charset="0"/>
                        </a:rPr>
                        <a:t>Committee</a:t>
                      </a:r>
                    </a:p>
                  </a:txBody>
                  <a:tcPr marL="28575" marR="28575" marT="19050" marB="19050"/>
                </a:tc>
                <a:tc>
                  <a:txBody>
                    <a:bodyPr/>
                    <a:lstStyle/>
                    <a:p>
                      <a:pPr>
                        <a:lnSpc>
                          <a:spcPct val="107000"/>
                        </a:lnSpc>
                      </a:pPr>
                      <a:r>
                        <a:rPr lang="en-US" sz="1800" dirty="0">
                          <a:effectLst/>
                          <a:latin typeface="+mn-lt"/>
                          <a:cs typeface="Times New Roman" panose="02020603050405020304" pitchFamily="18" charset="0"/>
                        </a:rPr>
                        <a:t>Subject / IS</a:t>
                      </a:r>
                      <a:endParaRPr lang="en-IN" sz="1800" dirty="0">
                        <a:effectLst/>
                        <a:latin typeface="+mn-lt"/>
                        <a:ea typeface="Times New Roman" panose="02020603050405020304" pitchFamily="18" charset="0"/>
                        <a:cs typeface="Times New Roman" panose="02020603050405020304" pitchFamily="18" charset="0"/>
                      </a:endParaRPr>
                    </a:p>
                  </a:txBody>
                  <a:tcPr marL="28575" marR="28575" marT="19050" marB="19050"/>
                </a:tc>
                <a:tc>
                  <a:txBody>
                    <a:bodyPr/>
                    <a:lstStyle/>
                    <a:p>
                      <a:pPr>
                        <a:lnSpc>
                          <a:spcPct val="107000"/>
                        </a:lnSpc>
                      </a:pPr>
                      <a:r>
                        <a:rPr lang="en-IN" sz="1800" dirty="0">
                          <a:effectLst/>
                          <a:latin typeface="+mn-lt"/>
                          <a:ea typeface="Times New Roman" panose="02020603050405020304" pitchFamily="18" charset="0"/>
                          <a:cs typeface="Times New Roman" panose="02020603050405020304" pitchFamily="18" charset="0"/>
                        </a:rPr>
                        <a:t>Status of Draft Standard</a:t>
                      </a:r>
                    </a:p>
                  </a:txBody>
                  <a:tcPr marL="28575" marR="28575" marT="19050" marB="19050"/>
                </a:tc>
                <a:tc>
                  <a:txBody>
                    <a:bodyPr/>
                    <a:lstStyle/>
                    <a:p>
                      <a:pPr>
                        <a:lnSpc>
                          <a:spcPct val="107000"/>
                        </a:lnSpc>
                      </a:pPr>
                      <a:r>
                        <a:rPr lang="en-IN" sz="1800" dirty="0">
                          <a:effectLst/>
                          <a:latin typeface="+mn-lt"/>
                          <a:ea typeface="Times New Roman" panose="02020603050405020304" pitchFamily="18" charset="0"/>
                          <a:cs typeface="Times New Roman" panose="02020603050405020304" pitchFamily="18" charset="0"/>
                        </a:rPr>
                        <a:t>Process Adopted</a:t>
                      </a:r>
                    </a:p>
                  </a:txBody>
                  <a:tcPr marL="28575" marR="28575" marT="19050" marB="19050"/>
                </a:tc>
                <a:extLst>
                  <a:ext uri="{0D108BD9-81ED-4DB2-BD59-A6C34878D82A}">
                    <a16:rowId xmlns:a16="http://schemas.microsoft.com/office/drawing/2014/main" val="1232070833"/>
                  </a:ext>
                </a:extLst>
              </a:tr>
              <a:tr h="1064011">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24.</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CHD 14</a:t>
                      </a:r>
                    </a:p>
                  </a:txBody>
                  <a:tcPr marL="28575" marR="28575" marT="19050" marB="19050"/>
                </a:tc>
                <a:tc>
                  <a:txBody>
                    <a:bodyPr/>
                    <a:lstStyle/>
                    <a:p>
                      <a:pPr algn="just" fontAlgn="t"/>
                      <a:r>
                        <a:rPr lang="en-US" dirty="0">
                          <a:effectLst/>
                        </a:rPr>
                        <a:t>IS 5805 : 1993 Ink Ball Point Pen Refill - Specification (Second Revision)</a:t>
                      </a:r>
                    </a:p>
                  </a:txBody>
                  <a:tcPr marL="95250" marR="95250" marT="76200" marB="7620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The draft standard is under WC Stage.</a:t>
                      </a:r>
                    </a:p>
                  </a:txBody>
                  <a:tcPr anchor="ctr"/>
                </a:tc>
                <a:tc rowSpan="5">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Formed a Panel-P1 for Review of Pre-2000 standards. </a:t>
                      </a:r>
                    </a:p>
                    <a:p>
                      <a:endParaRPr lang="en-US" sz="1800" dirty="0">
                        <a:latin typeface="+mn-lt"/>
                      </a:endParaRPr>
                    </a:p>
                  </a:txBody>
                  <a:tcPr anchor="ctr"/>
                </a:tc>
                <a:extLst>
                  <a:ext uri="{0D108BD9-81ED-4DB2-BD59-A6C34878D82A}">
                    <a16:rowId xmlns:a16="http://schemas.microsoft.com/office/drawing/2014/main" val="2131905854"/>
                  </a:ext>
                </a:extLst>
              </a:tr>
              <a:tr h="0">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25.</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US" sz="1800" dirty="0">
                          <a:latin typeface="+mn-lt"/>
                          <a:cs typeface="Times New Roman" panose="02020603050405020304" pitchFamily="18" charset="0"/>
                        </a:rPr>
                        <a:t>MED 14</a:t>
                      </a:r>
                    </a:p>
                  </a:txBody>
                  <a:tcPr marL="28575" marR="28575" marT="19050" marB="19050"/>
                </a:tc>
                <a:tc>
                  <a:txBody>
                    <a:bodyPr/>
                    <a:lstStyle/>
                    <a:p>
                      <a:pPr algn="just" fontAlgn="t"/>
                      <a:r>
                        <a:rPr lang="en-US" dirty="0">
                          <a:effectLst/>
                        </a:rPr>
                        <a:t>IS 7771 : 2004 Letterpress halftone ink black - Specification (Second Revision)</a:t>
                      </a:r>
                    </a:p>
                  </a:txBody>
                  <a:tcPr marL="95250" marR="95250" marT="76200" marB="7620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The draft standard is under WC Stage.</a:t>
                      </a:r>
                    </a:p>
                  </a:txBody>
                  <a:tcPr anchor="ctr"/>
                </a:tc>
                <a:tc vMerge="1">
                  <a:txBody>
                    <a:bodyPr/>
                    <a:lstStyle/>
                    <a:p>
                      <a:pPr algn="just">
                        <a:lnSpc>
                          <a:spcPct val="107000"/>
                        </a:lnSpc>
                      </a:pPr>
                      <a:endParaRPr lang="en-IN" sz="2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extLst>
                  <a:ext uri="{0D108BD9-81ED-4DB2-BD59-A6C34878D82A}">
                    <a16:rowId xmlns:a16="http://schemas.microsoft.com/office/drawing/2014/main" val="2676839429"/>
                  </a:ext>
                </a:extLst>
              </a:tr>
              <a:tr h="0">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26.</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MED 14</a:t>
                      </a:r>
                    </a:p>
                  </a:txBody>
                  <a:tcPr marL="28575" marR="28575" marT="19050" marB="19050"/>
                </a:tc>
                <a:tc>
                  <a:txBody>
                    <a:bodyPr/>
                    <a:lstStyle/>
                    <a:p>
                      <a:pPr algn="just" fontAlgn="t"/>
                      <a:r>
                        <a:rPr lang="en-US" dirty="0">
                          <a:effectLst/>
                        </a:rPr>
                        <a:t>IS 8100 : 1976 Water </a:t>
                      </a:r>
                      <a:r>
                        <a:rPr lang="en-US" dirty="0" err="1">
                          <a:effectLst/>
                        </a:rPr>
                        <a:t>Colours</a:t>
                      </a:r>
                      <a:r>
                        <a:rPr lang="en-US" dirty="0">
                          <a:effectLst/>
                        </a:rPr>
                        <a:t> for Students - Specification First Revision</a:t>
                      </a:r>
                    </a:p>
                  </a:txBody>
                  <a:tcPr marL="95250" marR="95250" marT="76200" marB="7620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The draft standard is under WC Stage.</a:t>
                      </a:r>
                    </a:p>
                  </a:txBody>
                  <a:tcPr anchor="ctr"/>
                </a:tc>
                <a:tc vMerge="1">
                  <a:txBody>
                    <a:bodyPr/>
                    <a:lstStyle/>
                    <a:p>
                      <a:endParaRPr lang="en-US" dirty="0"/>
                    </a:p>
                  </a:txBody>
                  <a:tcPr anchor="ctr"/>
                </a:tc>
                <a:extLst>
                  <a:ext uri="{0D108BD9-81ED-4DB2-BD59-A6C34878D82A}">
                    <a16:rowId xmlns:a16="http://schemas.microsoft.com/office/drawing/2014/main" val="2395137014"/>
                  </a:ext>
                </a:extLst>
              </a:tr>
              <a:tr h="0">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27.</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latin typeface="+mn-lt"/>
                          <a:cs typeface="Times New Roman" panose="02020603050405020304" pitchFamily="18" charset="0"/>
                        </a:rPr>
                        <a:t>MED 14</a:t>
                      </a:r>
                    </a:p>
                  </a:txBody>
                  <a:tcPr anchor="ctr"/>
                </a:tc>
                <a:tc>
                  <a:txBody>
                    <a:bodyPr/>
                    <a:lstStyle/>
                    <a:p>
                      <a:pPr algn="just" fontAlgn="t"/>
                      <a:r>
                        <a:rPr lang="en-US" dirty="0">
                          <a:effectLst/>
                        </a:rPr>
                        <a:t>IS 8101 : 1976 Ink Numbering - Specification First Revision</a:t>
                      </a:r>
                    </a:p>
                  </a:txBody>
                  <a:tcPr marL="95250" marR="95250" marT="76200" marB="7620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The draft standard is under WC Stage.</a:t>
                      </a:r>
                    </a:p>
                  </a:txBody>
                  <a:tcPr anchor="ctr"/>
                </a:tc>
                <a:tc vMerge="1">
                  <a:txBody>
                    <a:bodyPr/>
                    <a:lstStyle/>
                    <a:p>
                      <a:endParaRPr lang="en-US" dirty="0"/>
                    </a:p>
                  </a:txBody>
                  <a:tcPr anchor="ctr"/>
                </a:tc>
                <a:extLst>
                  <a:ext uri="{0D108BD9-81ED-4DB2-BD59-A6C34878D82A}">
                    <a16:rowId xmlns:a16="http://schemas.microsoft.com/office/drawing/2014/main" val="1262210731"/>
                  </a:ext>
                </a:extLst>
              </a:tr>
              <a:tr h="0">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28.</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latin typeface="+mn-lt"/>
                        </a:rPr>
                        <a:t>MED 14</a:t>
                      </a:r>
                    </a:p>
                  </a:txBody>
                  <a:tcPr anchor="ctr"/>
                </a:tc>
                <a:tc>
                  <a:txBody>
                    <a:bodyPr/>
                    <a:lstStyle/>
                    <a:p>
                      <a:pPr algn="just" fontAlgn="t"/>
                      <a:r>
                        <a:rPr lang="en-US" dirty="0">
                          <a:effectLst/>
                        </a:rPr>
                        <a:t>IS 12780 Commercial Stationery </a:t>
                      </a:r>
                      <a:r>
                        <a:rPr lang="en-US" dirty="0" err="1">
                          <a:effectLst/>
                        </a:rPr>
                        <a:t>FormsBooks</a:t>
                      </a:r>
                      <a:r>
                        <a:rPr lang="en-US" dirty="0">
                          <a:effectLst/>
                        </a:rPr>
                        <a:t> - Specification First Revision</a:t>
                      </a:r>
                    </a:p>
                  </a:txBody>
                  <a:tcPr marL="95250" marR="95250" marT="76200" marB="7620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The draft standard is under WC Stage.</a:t>
                      </a:r>
                    </a:p>
                  </a:txBody>
                  <a:tcPr anchor="ctr"/>
                </a:tc>
                <a:tc vMerge="1">
                  <a:txBody>
                    <a:bodyPr/>
                    <a:lstStyle/>
                    <a:p>
                      <a:endParaRPr lang="en-US" dirty="0"/>
                    </a:p>
                  </a:txBody>
                  <a:tcPr anchor="ctr"/>
                </a:tc>
                <a:extLst>
                  <a:ext uri="{0D108BD9-81ED-4DB2-BD59-A6C34878D82A}">
                    <a16:rowId xmlns:a16="http://schemas.microsoft.com/office/drawing/2014/main" val="2359370231"/>
                  </a:ext>
                </a:extLst>
              </a:tr>
            </a:tbl>
          </a:graphicData>
        </a:graphic>
      </p:graphicFrame>
      <p:pic>
        <p:nvPicPr>
          <p:cNvPr id="6" name="Picture 5">
            <a:extLst>
              <a:ext uri="{FF2B5EF4-FFF2-40B4-BE49-F238E27FC236}">
                <a16:creationId xmlns:a16="http://schemas.microsoft.com/office/drawing/2014/main" id="{FC7A5471-3CD2-892A-574D-C6BDEC0FF9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sp>
        <p:nvSpPr>
          <p:cNvPr id="7" name="Title 1">
            <a:extLst>
              <a:ext uri="{FF2B5EF4-FFF2-40B4-BE49-F238E27FC236}">
                <a16:creationId xmlns:a16="http://schemas.microsoft.com/office/drawing/2014/main" id="{083F0914-5B67-DC81-5250-620B1AB34034}"/>
              </a:ext>
            </a:extLst>
          </p:cNvPr>
          <p:cNvSpPr txBox="1">
            <a:spLocks/>
          </p:cNvSpPr>
          <p:nvPr/>
        </p:nvSpPr>
        <p:spPr>
          <a:xfrm>
            <a:off x="1317082" y="513990"/>
            <a:ext cx="10387238"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3200" b="1" dirty="0">
                <a:cs typeface="Times New Roman" panose="02020603050405020304" pitchFamily="18" charset="0"/>
              </a:rPr>
              <a:t>Progress of AAP 2024-25 – “Carried Over Pre2000”</a:t>
            </a:r>
            <a:endParaRPr lang="en-IN" dirty="0"/>
          </a:p>
        </p:txBody>
      </p:sp>
    </p:spTree>
    <p:extLst>
      <p:ext uri="{BB962C8B-B14F-4D97-AF65-F5344CB8AC3E}">
        <p14:creationId xmlns:p14="http://schemas.microsoft.com/office/powerpoint/2010/main" val="41219075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B22ADDB7-F9C3-309B-7A27-DAD15E2E622A}"/>
              </a:ext>
            </a:extLst>
          </p:cNvPr>
          <p:cNvGraphicFramePr>
            <a:graphicFrameLocks noGrp="1"/>
          </p:cNvGraphicFramePr>
          <p:nvPr>
            <p:ph sz="quarter" idx="13"/>
            <p:extLst>
              <p:ext uri="{D42A27DB-BD31-4B8C-83A1-F6EECF244321}">
                <p14:modId xmlns:p14="http://schemas.microsoft.com/office/powerpoint/2010/main" val="2411347617"/>
              </p:ext>
            </p:extLst>
          </p:nvPr>
        </p:nvGraphicFramePr>
        <p:xfrm>
          <a:off x="568960" y="1361440"/>
          <a:ext cx="10789919" cy="5027237"/>
        </p:xfrm>
        <a:graphic>
          <a:graphicData uri="http://schemas.openxmlformats.org/drawingml/2006/table">
            <a:tbl>
              <a:tblPr firstRow="1" firstCol="1" bandRow="1">
                <a:tableStyleId>{5C22544A-7EE6-4342-B048-85BDC9FD1C3A}</a:tableStyleId>
              </a:tblPr>
              <a:tblGrid>
                <a:gridCol w="531015">
                  <a:extLst>
                    <a:ext uri="{9D8B030D-6E8A-4147-A177-3AD203B41FA5}">
                      <a16:colId xmlns:a16="http://schemas.microsoft.com/office/drawing/2014/main" val="2612325662"/>
                    </a:ext>
                  </a:extLst>
                </a:gridCol>
                <a:gridCol w="1257145">
                  <a:extLst>
                    <a:ext uri="{9D8B030D-6E8A-4147-A177-3AD203B41FA5}">
                      <a16:colId xmlns:a16="http://schemas.microsoft.com/office/drawing/2014/main" val="892366799"/>
                    </a:ext>
                  </a:extLst>
                </a:gridCol>
                <a:gridCol w="3799840">
                  <a:extLst>
                    <a:ext uri="{9D8B030D-6E8A-4147-A177-3AD203B41FA5}">
                      <a16:colId xmlns:a16="http://schemas.microsoft.com/office/drawing/2014/main" val="2741798418"/>
                    </a:ext>
                  </a:extLst>
                </a:gridCol>
                <a:gridCol w="3070487">
                  <a:extLst>
                    <a:ext uri="{9D8B030D-6E8A-4147-A177-3AD203B41FA5}">
                      <a16:colId xmlns:a16="http://schemas.microsoft.com/office/drawing/2014/main" val="758382323"/>
                    </a:ext>
                  </a:extLst>
                </a:gridCol>
                <a:gridCol w="2131432">
                  <a:extLst>
                    <a:ext uri="{9D8B030D-6E8A-4147-A177-3AD203B41FA5}">
                      <a16:colId xmlns:a16="http://schemas.microsoft.com/office/drawing/2014/main" val="3628696659"/>
                    </a:ext>
                  </a:extLst>
                </a:gridCol>
              </a:tblGrid>
              <a:tr h="139139">
                <a:tc>
                  <a:txBody>
                    <a:bodyPr/>
                    <a:lstStyle/>
                    <a:p>
                      <a:pPr>
                        <a:lnSpc>
                          <a:spcPct val="107000"/>
                        </a:lnSpc>
                      </a:pPr>
                      <a:r>
                        <a:rPr lang="en-US" sz="1800" dirty="0" err="1">
                          <a:effectLst/>
                          <a:latin typeface="+mn-lt"/>
                          <a:cs typeface="Times New Roman" panose="02020603050405020304" pitchFamily="18" charset="0"/>
                        </a:rPr>
                        <a:t>Sl</a:t>
                      </a:r>
                      <a:r>
                        <a:rPr lang="en-US" sz="1800" dirty="0">
                          <a:effectLst/>
                          <a:latin typeface="+mn-lt"/>
                          <a:cs typeface="Times New Roman" panose="02020603050405020304" pitchFamily="18" charset="0"/>
                        </a:rPr>
                        <a:t> No.</a:t>
                      </a:r>
                      <a:endParaRPr lang="en-IN" sz="1800" dirty="0">
                        <a:effectLst/>
                        <a:latin typeface="+mn-lt"/>
                        <a:cs typeface="Times New Roman" panose="02020603050405020304" pitchFamily="18" charset="0"/>
                      </a:endParaRPr>
                    </a:p>
                  </a:txBody>
                  <a:tcPr marL="28575" marR="28575" marT="19050" marB="19050"/>
                </a:tc>
                <a:tc>
                  <a:txBody>
                    <a:bodyPr/>
                    <a:lstStyle/>
                    <a:p>
                      <a:pPr>
                        <a:lnSpc>
                          <a:spcPct val="107000"/>
                        </a:lnSpc>
                      </a:pPr>
                      <a:r>
                        <a:rPr lang="en-IN" sz="1800" dirty="0">
                          <a:effectLst/>
                          <a:latin typeface="+mn-lt"/>
                          <a:ea typeface="Times New Roman" panose="02020603050405020304" pitchFamily="18" charset="0"/>
                          <a:cs typeface="Times New Roman" panose="02020603050405020304" pitchFamily="18" charset="0"/>
                        </a:rPr>
                        <a:t>Committee</a:t>
                      </a:r>
                    </a:p>
                  </a:txBody>
                  <a:tcPr marL="28575" marR="28575" marT="19050" marB="19050"/>
                </a:tc>
                <a:tc>
                  <a:txBody>
                    <a:bodyPr/>
                    <a:lstStyle/>
                    <a:p>
                      <a:pPr>
                        <a:lnSpc>
                          <a:spcPct val="107000"/>
                        </a:lnSpc>
                      </a:pPr>
                      <a:r>
                        <a:rPr lang="en-US" sz="1800" dirty="0">
                          <a:effectLst/>
                          <a:latin typeface="+mn-lt"/>
                          <a:cs typeface="Times New Roman" panose="02020603050405020304" pitchFamily="18" charset="0"/>
                        </a:rPr>
                        <a:t>Subject / IS</a:t>
                      </a:r>
                      <a:endParaRPr lang="en-IN" sz="1800" dirty="0">
                        <a:effectLst/>
                        <a:latin typeface="+mn-lt"/>
                        <a:ea typeface="Times New Roman" panose="02020603050405020304" pitchFamily="18" charset="0"/>
                        <a:cs typeface="Times New Roman" panose="02020603050405020304" pitchFamily="18" charset="0"/>
                      </a:endParaRPr>
                    </a:p>
                  </a:txBody>
                  <a:tcPr marL="28575" marR="28575" marT="19050" marB="19050"/>
                </a:tc>
                <a:tc>
                  <a:txBody>
                    <a:bodyPr/>
                    <a:lstStyle/>
                    <a:p>
                      <a:pPr>
                        <a:lnSpc>
                          <a:spcPct val="107000"/>
                        </a:lnSpc>
                      </a:pPr>
                      <a:r>
                        <a:rPr lang="en-IN" sz="1800" dirty="0">
                          <a:effectLst/>
                          <a:latin typeface="+mn-lt"/>
                          <a:ea typeface="Times New Roman" panose="02020603050405020304" pitchFamily="18" charset="0"/>
                          <a:cs typeface="Times New Roman" panose="02020603050405020304" pitchFamily="18" charset="0"/>
                        </a:rPr>
                        <a:t>Status of Draft Standard</a:t>
                      </a:r>
                    </a:p>
                  </a:txBody>
                  <a:tcPr marL="28575" marR="28575" marT="19050" marB="19050"/>
                </a:tc>
                <a:tc>
                  <a:txBody>
                    <a:bodyPr/>
                    <a:lstStyle/>
                    <a:p>
                      <a:pPr>
                        <a:lnSpc>
                          <a:spcPct val="107000"/>
                        </a:lnSpc>
                      </a:pPr>
                      <a:r>
                        <a:rPr lang="en-IN" sz="1800" dirty="0">
                          <a:effectLst/>
                          <a:latin typeface="+mn-lt"/>
                          <a:ea typeface="Times New Roman" panose="02020603050405020304" pitchFamily="18" charset="0"/>
                          <a:cs typeface="Times New Roman" panose="02020603050405020304" pitchFamily="18" charset="0"/>
                        </a:rPr>
                        <a:t>Process Adopted</a:t>
                      </a:r>
                    </a:p>
                  </a:txBody>
                  <a:tcPr marL="28575" marR="28575" marT="19050" marB="19050"/>
                </a:tc>
                <a:extLst>
                  <a:ext uri="{0D108BD9-81ED-4DB2-BD59-A6C34878D82A}">
                    <a16:rowId xmlns:a16="http://schemas.microsoft.com/office/drawing/2014/main" val="1232070833"/>
                  </a:ext>
                </a:extLst>
              </a:tr>
              <a:tr h="1064011">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29.</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CHD 14</a:t>
                      </a:r>
                    </a:p>
                  </a:txBody>
                  <a:tcPr marL="28575" marR="28575" marT="19050" marB="19050"/>
                </a:tc>
                <a:tc>
                  <a:txBody>
                    <a:bodyPr/>
                    <a:lstStyle/>
                    <a:p>
                      <a:pPr algn="just" fontAlgn="t"/>
                      <a:r>
                        <a:rPr lang="en-US" dirty="0">
                          <a:effectLst/>
                        </a:rPr>
                        <a:t>IS 11259 : 1985 Ink Numbering - Specification First Revision</a:t>
                      </a:r>
                    </a:p>
                  </a:txBody>
                  <a:tcPr marL="95250" marR="95250" marT="76200" marB="7620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The draft standard is under WC Stage.</a:t>
                      </a:r>
                    </a:p>
                  </a:txBody>
                  <a:tcPr anchor="ctr"/>
                </a:tc>
                <a:tc rowSpan="5">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Formed a Panel-P1 for Review of Pre-2000 standards. </a:t>
                      </a:r>
                    </a:p>
                    <a:p>
                      <a:endParaRPr lang="en-US" sz="1800" dirty="0">
                        <a:latin typeface="+mn-lt"/>
                      </a:endParaRPr>
                    </a:p>
                  </a:txBody>
                  <a:tcPr anchor="ctr"/>
                </a:tc>
                <a:extLst>
                  <a:ext uri="{0D108BD9-81ED-4DB2-BD59-A6C34878D82A}">
                    <a16:rowId xmlns:a16="http://schemas.microsoft.com/office/drawing/2014/main" val="2131905854"/>
                  </a:ext>
                </a:extLst>
              </a:tr>
              <a:tr h="0">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30.</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CHD 14</a:t>
                      </a:r>
                    </a:p>
                  </a:txBody>
                  <a:tcPr marL="28575" marR="28575" marT="19050" marB="19050"/>
                </a:tc>
                <a:tc>
                  <a:txBody>
                    <a:bodyPr/>
                    <a:lstStyle/>
                    <a:p>
                      <a:pPr algn="just" fontAlgn="t"/>
                      <a:r>
                        <a:rPr lang="en-US" dirty="0">
                          <a:effectLst/>
                        </a:rPr>
                        <a:t>IS 12810 : 1989 Shorthand Notebooks - Specification First Revision</a:t>
                      </a:r>
                    </a:p>
                  </a:txBody>
                  <a:tcPr marL="95250" marR="95250" marT="76200" marB="7620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The draft standard is under WC Stage.</a:t>
                      </a:r>
                    </a:p>
                  </a:txBody>
                  <a:tcPr anchor="ctr"/>
                </a:tc>
                <a:tc vMerge="1">
                  <a:txBody>
                    <a:bodyPr/>
                    <a:lstStyle/>
                    <a:p>
                      <a:pPr algn="just">
                        <a:lnSpc>
                          <a:spcPct val="107000"/>
                        </a:lnSpc>
                      </a:pPr>
                      <a:endParaRPr lang="en-IN" sz="2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extLst>
                  <a:ext uri="{0D108BD9-81ED-4DB2-BD59-A6C34878D82A}">
                    <a16:rowId xmlns:a16="http://schemas.microsoft.com/office/drawing/2014/main" val="2676839429"/>
                  </a:ext>
                </a:extLst>
              </a:tr>
              <a:tr h="0">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31.</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CHD 14</a:t>
                      </a:r>
                    </a:p>
                  </a:txBody>
                  <a:tcPr marL="28575" marR="28575" marT="19050" marB="19050"/>
                </a:tc>
                <a:tc>
                  <a:txBody>
                    <a:bodyPr/>
                    <a:lstStyle/>
                    <a:p>
                      <a:pPr algn="just" fontAlgn="t"/>
                      <a:r>
                        <a:rPr lang="en-US" dirty="0">
                          <a:effectLst/>
                        </a:rPr>
                        <a:t>IS 14163 : 1995 Web Offset Ink Black - Specification First Revision</a:t>
                      </a:r>
                    </a:p>
                  </a:txBody>
                  <a:tcPr marL="95250" marR="95250" marT="76200" marB="7620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The draft standard is under WC Stage.</a:t>
                      </a:r>
                    </a:p>
                  </a:txBody>
                  <a:tcPr anchor="ctr"/>
                </a:tc>
                <a:tc vMerge="1">
                  <a:txBody>
                    <a:bodyPr/>
                    <a:lstStyle/>
                    <a:p>
                      <a:endParaRPr lang="en-US" dirty="0"/>
                    </a:p>
                  </a:txBody>
                  <a:tcPr anchor="ctr"/>
                </a:tc>
                <a:extLst>
                  <a:ext uri="{0D108BD9-81ED-4DB2-BD59-A6C34878D82A}">
                    <a16:rowId xmlns:a16="http://schemas.microsoft.com/office/drawing/2014/main" val="2395137014"/>
                  </a:ext>
                </a:extLst>
              </a:tr>
              <a:tr h="0">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32.</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latin typeface="+mn-lt"/>
                          <a:cs typeface="Times New Roman" panose="02020603050405020304" pitchFamily="18" charset="0"/>
                        </a:rPr>
                        <a:t>CHD 01</a:t>
                      </a:r>
                    </a:p>
                  </a:txBody>
                  <a:tcPr anchor="ctr"/>
                </a:tc>
                <a:tc>
                  <a:txBody>
                    <a:bodyPr/>
                    <a:lstStyle/>
                    <a:p>
                      <a:pPr algn="just" fontAlgn="t"/>
                      <a:r>
                        <a:rPr lang="en-US" dirty="0">
                          <a:effectLst/>
                        </a:rPr>
                        <a:t>IS 11744 : 2020 Phosphorous Pentachloride, Technical - Specification ( First Revision )</a:t>
                      </a:r>
                    </a:p>
                  </a:txBody>
                  <a:tcPr marL="95250" marR="95250" marT="76200" marB="7620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IN" sz="18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Times New Roman" panose="02020603050405020304" pitchFamily="18" charset="0"/>
                        </a:rPr>
                        <a:t>Amendment under Publication</a:t>
                      </a:r>
                    </a:p>
                  </a:txBody>
                  <a:tcPr anchor="ctr"/>
                </a:tc>
                <a:tc vMerge="1">
                  <a:txBody>
                    <a:bodyPr/>
                    <a:lstStyle/>
                    <a:p>
                      <a:endParaRPr lang="en-US" dirty="0"/>
                    </a:p>
                  </a:txBody>
                  <a:tcPr anchor="ctr"/>
                </a:tc>
                <a:extLst>
                  <a:ext uri="{0D108BD9-81ED-4DB2-BD59-A6C34878D82A}">
                    <a16:rowId xmlns:a16="http://schemas.microsoft.com/office/drawing/2014/main" val="1262210731"/>
                  </a:ext>
                </a:extLst>
              </a:tr>
              <a:tr h="0">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33.</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latin typeface="+mn-lt"/>
                        </a:rPr>
                        <a:t>CHD 01</a:t>
                      </a:r>
                    </a:p>
                  </a:txBody>
                  <a:tcPr anchor="ctr"/>
                </a:tc>
                <a:tc>
                  <a:txBody>
                    <a:bodyPr/>
                    <a:lstStyle/>
                    <a:p>
                      <a:pPr algn="just" fontAlgn="t"/>
                      <a:r>
                        <a:rPr lang="en-US" dirty="0">
                          <a:effectLst/>
                        </a:rPr>
                        <a:t>IS 7129 : 2021 Potassium Carbonate Anhydrous - Specification (Second Revision)</a:t>
                      </a:r>
                    </a:p>
                  </a:txBody>
                  <a:tcPr marL="95250" marR="95250" marT="76200" marB="7620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IN" sz="18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Times New Roman" panose="02020603050405020304" pitchFamily="18" charset="0"/>
                        </a:rPr>
                        <a:t>Amendment under Publication</a:t>
                      </a:r>
                    </a:p>
                  </a:txBody>
                  <a:tcPr anchor="ctr"/>
                </a:tc>
                <a:tc vMerge="1">
                  <a:txBody>
                    <a:bodyPr/>
                    <a:lstStyle/>
                    <a:p>
                      <a:endParaRPr lang="en-US" dirty="0"/>
                    </a:p>
                  </a:txBody>
                  <a:tcPr anchor="ctr"/>
                </a:tc>
                <a:extLst>
                  <a:ext uri="{0D108BD9-81ED-4DB2-BD59-A6C34878D82A}">
                    <a16:rowId xmlns:a16="http://schemas.microsoft.com/office/drawing/2014/main" val="2359370231"/>
                  </a:ext>
                </a:extLst>
              </a:tr>
            </a:tbl>
          </a:graphicData>
        </a:graphic>
      </p:graphicFrame>
      <p:pic>
        <p:nvPicPr>
          <p:cNvPr id="6" name="Picture 5">
            <a:extLst>
              <a:ext uri="{FF2B5EF4-FFF2-40B4-BE49-F238E27FC236}">
                <a16:creationId xmlns:a16="http://schemas.microsoft.com/office/drawing/2014/main" id="{FC7A5471-3CD2-892A-574D-C6BDEC0FF9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sp>
        <p:nvSpPr>
          <p:cNvPr id="7" name="Title 1">
            <a:extLst>
              <a:ext uri="{FF2B5EF4-FFF2-40B4-BE49-F238E27FC236}">
                <a16:creationId xmlns:a16="http://schemas.microsoft.com/office/drawing/2014/main" id="{F9DCF3D9-CE54-CE8C-F01E-D3B122FF1381}"/>
              </a:ext>
            </a:extLst>
          </p:cNvPr>
          <p:cNvSpPr txBox="1">
            <a:spLocks/>
          </p:cNvSpPr>
          <p:nvPr/>
        </p:nvSpPr>
        <p:spPr>
          <a:xfrm>
            <a:off x="1317082" y="513990"/>
            <a:ext cx="10387238"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3200" b="1" dirty="0">
                <a:cs typeface="Times New Roman" panose="02020603050405020304" pitchFamily="18" charset="0"/>
              </a:rPr>
              <a:t>Progress of AAP 2024-25 – “Carried Over Pre2000”</a:t>
            </a:r>
            <a:endParaRPr lang="en-IN" dirty="0"/>
          </a:p>
        </p:txBody>
      </p:sp>
    </p:spTree>
    <p:extLst>
      <p:ext uri="{BB962C8B-B14F-4D97-AF65-F5344CB8AC3E}">
        <p14:creationId xmlns:p14="http://schemas.microsoft.com/office/powerpoint/2010/main" val="33889007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FC7A5471-3CD2-892A-574D-C6BDEC0FF9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sp>
        <p:nvSpPr>
          <p:cNvPr id="7" name="Title 1">
            <a:extLst>
              <a:ext uri="{FF2B5EF4-FFF2-40B4-BE49-F238E27FC236}">
                <a16:creationId xmlns:a16="http://schemas.microsoft.com/office/drawing/2014/main" id="{6CE320F0-1559-D331-26EB-F726F22BAB38}"/>
              </a:ext>
            </a:extLst>
          </p:cNvPr>
          <p:cNvSpPr>
            <a:spLocks noGrp="1"/>
          </p:cNvSpPr>
          <p:nvPr>
            <p:ph type="title"/>
          </p:nvPr>
        </p:nvSpPr>
        <p:spPr>
          <a:xfrm>
            <a:off x="965201" y="351706"/>
            <a:ext cx="11501119" cy="1320800"/>
          </a:xfrm>
        </p:spPr>
        <p:txBody>
          <a:bodyPr/>
          <a:lstStyle/>
          <a:p>
            <a:pPr algn="ctr"/>
            <a:r>
              <a:rPr lang="en-US" sz="3200" b="1" dirty="0">
                <a:cs typeface="Times New Roman" panose="02020603050405020304" pitchFamily="18" charset="0"/>
              </a:rPr>
              <a:t>Progress of AAP 2024-25 – “</a:t>
            </a:r>
            <a:r>
              <a:rPr lang="en-US" sz="3200" b="1" cap="none" dirty="0">
                <a:cs typeface="Times New Roman" panose="02020603050405020304" pitchFamily="18" charset="0"/>
              </a:rPr>
              <a:t>Pre-2000” </a:t>
            </a:r>
            <a:endParaRPr lang="en-IN" dirty="0"/>
          </a:p>
        </p:txBody>
      </p:sp>
      <p:sp>
        <p:nvSpPr>
          <p:cNvPr id="5" name="Content Placeholder 4">
            <a:extLst>
              <a:ext uri="{FF2B5EF4-FFF2-40B4-BE49-F238E27FC236}">
                <a16:creationId xmlns:a16="http://schemas.microsoft.com/office/drawing/2014/main" id="{B269F26D-CCF5-82C5-8351-B3932DE9B240}"/>
              </a:ext>
            </a:extLst>
          </p:cNvPr>
          <p:cNvSpPr>
            <a:spLocks noGrp="1"/>
          </p:cNvSpPr>
          <p:nvPr>
            <p:ph sz="quarter" idx="13"/>
          </p:nvPr>
        </p:nvSpPr>
        <p:spPr>
          <a:xfrm>
            <a:off x="591069" y="2160589"/>
            <a:ext cx="8596668" cy="3880773"/>
          </a:xfrm>
        </p:spPr>
        <p:txBody>
          <a:bodyPr>
            <a:normAutofit/>
          </a:bodyPr>
          <a:lstStyle/>
          <a:p>
            <a:pPr marL="0" indent="0">
              <a:buNone/>
            </a:pPr>
            <a:r>
              <a:rPr lang="en-IN" dirty="0"/>
              <a:t>Total number of Current “Pre-2000 Standards” for Review (CHD 01)</a:t>
            </a:r>
          </a:p>
          <a:p>
            <a:r>
              <a:rPr lang="en-US" dirty="0"/>
              <a:t>Archived-70</a:t>
            </a:r>
          </a:p>
          <a:p>
            <a:r>
              <a:rPr lang="en-US" dirty="0"/>
              <a:t>Withdrawn-0</a:t>
            </a:r>
          </a:p>
          <a:p>
            <a:r>
              <a:rPr lang="en-US" dirty="0"/>
              <a:t>Reaffirmed-0</a:t>
            </a:r>
          </a:p>
          <a:p>
            <a:r>
              <a:rPr lang="en-US" dirty="0"/>
              <a:t>Amended-0</a:t>
            </a:r>
          </a:p>
          <a:p>
            <a:r>
              <a:rPr lang="en-US" dirty="0"/>
              <a:t>Revised-7 </a:t>
            </a:r>
          </a:p>
          <a:p>
            <a:r>
              <a:rPr lang="en-US" dirty="0"/>
              <a:t>Under Review – 0</a:t>
            </a:r>
            <a:endParaRPr lang="en-IN" dirty="0"/>
          </a:p>
          <a:p>
            <a:endParaRPr lang="en-IN" dirty="0"/>
          </a:p>
          <a:p>
            <a:endParaRPr lang="en-IN" dirty="0"/>
          </a:p>
          <a:p>
            <a:endParaRPr lang="en-IN" dirty="0"/>
          </a:p>
          <a:p>
            <a:endParaRPr lang="en-IN" dirty="0"/>
          </a:p>
        </p:txBody>
      </p:sp>
    </p:spTree>
    <p:extLst>
      <p:ext uri="{BB962C8B-B14F-4D97-AF65-F5344CB8AC3E}">
        <p14:creationId xmlns:p14="http://schemas.microsoft.com/office/powerpoint/2010/main" val="24051871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FC7A5471-3CD2-892A-574D-C6BDEC0FF9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sp>
        <p:nvSpPr>
          <p:cNvPr id="7" name="Title 1">
            <a:extLst>
              <a:ext uri="{FF2B5EF4-FFF2-40B4-BE49-F238E27FC236}">
                <a16:creationId xmlns:a16="http://schemas.microsoft.com/office/drawing/2014/main" id="{6CE320F0-1559-D331-26EB-F726F22BAB38}"/>
              </a:ext>
            </a:extLst>
          </p:cNvPr>
          <p:cNvSpPr>
            <a:spLocks noGrp="1"/>
          </p:cNvSpPr>
          <p:nvPr>
            <p:ph type="title"/>
          </p:nvPr>
        </p:nvSpPr>
        <p:spPr>
          <a:xfrm>
            <a:off x="965201" y="351706"/>
            <a:ext cx="11501119" cy="1320800"/>
          </a:xfrm>
        </p:spPr>
        <p:txBody>
          <a:bodyPr/>
          <a:lstStyle/>
          <a:p>
            <a:pPr algn="ctr"/>
            <a:r>
              <a:rPr lang="en-US" sz="3200" b="1" dirty="0">
                <a:cs typeface="Times New Roman" panose="02020603050405020304" pitchFamily="18" charset="0"/>
              </a:rPr>
              <a:t>Progress of AAP 2024-25 – “</a:t>
            </a:r>
            <a:r>
              <a:rPr lang="en-US" sz="3200" b="1" cap="none" dirty="0">
                <a:cs typeface="Times New Roman" panose="02020603050405020304" pitchFamily="18" charset="0"/>
              </a:rPr>
              <a:t>Pre-2000” </a:t>
            </a:r>
            <a:endParaRPr lang="en-IN" dirty="0"/>
          </a:p>
        </p:txBody>
      </p:sp>
      <p:sp>
        <p:nvSpPr>
          <p:cNvPr id="5" name="Content Placeholder 4">
            <a:extLst>
              <a:ext uri="{FF2B5EF4-FFF2-40B4-BE49-F238E27FC236}">
                <a16:creationId xmlns:a16="http://schemas.microsoft.com/office/drawing/2014/main" id="{B269F26D-CCF5-82C5-8351-B3932DE9B240}"/>
              </a:ext>
            </a:extLst>
          </p:cNvPr>
          <p:cNvSpPr>
            <a:spLocks noGrp="1"/>
          </p:cNvSpPr>
          <p:nvPr>
            <p:ph sz="quarter" idx="13"/>
          </p:nvPr>
        </p:nvSpPr>
        <p:spPr>
          <a:xfrm>
            <a:off x="591069" y="2160589"/>
            <a:ext cx="8596668" cy="3880773"/>
          </a:xfrm>
        </p:spPr>
        <p:txBody>
          <a:bodyPr>
            <a:normAutofit/>
          </a:bodyPr>
          <a:lstStyle/>
          <a:p>
            <a:pPr marL="0" indent="0">
              <a:buNone/>
            </a:pPr>
            <a:r>
              <a:rPr lang="en-IN" dirty="0"/>
              <a:t>Total number of Current “Pre-2000 Standards” for Review</a:t>
            </a:r>
          </a:p>
          <a:p>
            <a:r>
              <a:rPr lang="en-US" dirty="0"/>
              <a:t>Archived-15</a:t>
            </a:r>
          </a:p>
          <a:p>
            <a:r>
              <a:rPr lang="en-US" dirty="0"/>
              <a:t>Withdrawn-0</a:t>
            </a:r>
          </a:p>
          <a:p>
            <a:r>
              <a:rPr lang="en-US" dirty="0"/>
              <a:t>Reaffirmed-0</a:t>
            </a:r>
          </a:p>
          <a:p>
            <a:r>
              <a:rPr lang="en-US" dirty="0"/>
              <a:t>Amended-0</a:t>
            </a:r>
          </a:p>
          <a:p>
            <a:r>
              <a:rPr lang="en-US" dirty="0"/>
              <a:t>Revised-2 </a:t>
            </a:r>
          </a:p>
          <a:p>
            <a:r>
              <a:rPr lang="en-US" dirty="0"/>
              <a:t>Under Review – 0</a:t>
            </a:r>
            <a:endParaRPr lang="en-IN" dirty="0"/>
          </a:p>
          <a:p>
            <a:endParaRPr lang="en-IN" dirty="0"/>
          </a:p>
          <a:p>
            <a:endParaRPr lang="en-IN" dirty="0"/>
          </a:p>
          <a:p>
            <a:endParaRPr lang="en-IN" dirty="0"/>
          </a:p>
          <a:p>
            <a:endParaRPr lang="en-IN" dirty="0"/>
          </a:p>
        </p:txBody>
      </p:sp>
    </p:spTree>
    <p:extLst>
      <p:ext uri="{BB962C8B-B14F-4D97-AF65-F5344CB8AC3E}">
        <p14:creationId xmlns:p14="http://schemas.microsoft.com/office/powerpoint/2010/main" val="28093391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7D3BC52F-9436-449C-9AC6-D1ABF66D4903}"/>
              </a:ext>
            </a:extLst>
          </p:cNvPr>
          <p:cNvSpPr>
            <a:spLocks noGrp="1"/>
          </p:cNvSpPr>
          <p:nvPr>
            <p:ph type="title"/>
          </p:nvPr>
        </p:nvSpPr>
        <p:spPr>
          <a:xfrm>
            <a:off x="965201" y="351706"/>
            <a:ext cx="11501119" cy="1320800"/>
          </a:xfrm>
        </p:spPr>
        <p:txBody>
          <a:bodyPr/>
          <a:lstStyle/>
          <a:p>
            <a:pPr algn="ctr"/>
            <a:r>
              <a:rPr lang="en-US" sz="3200" b="1" dirty="0">
                <a:cs typeface="Times New Roman" panose="02020603050405020304" pitchFamily="18" charset="0"/>
              </a:rPr>
              <a:t>Progress of AAP 2024-25 – “</a:t>
            </a:r>
            <a:r>
              <a:rPr lang="en-US" sz="3200" b="1" cap="none" dirty="0">
                <a:cs typeface="Times New Roman" panose="02020603050405020304" pitchFamily="18" charset="0"/>
              </a:rPr>
              <a:t>Pre-2000” </a:t>
            </a:r>
            <a:endParaRPr lang="en-IN" dirty="0"/>
          </a:p>
        </p:txBody>
      </p:sp>
      <p:graphicFrame>
        <p:nvGraphicFramePr>
          <p:cNvPr id="4" name="Content Placeholder 3">
            <a:extLst>
              <a:ext uri="{FF2B5EF4-FFF2-40B4-BE49-F238E27FC236}">
                <a16:creationId xmlns:a16="http://schemas.microsoft.com/office/drawing/2014/main" id="{B22ADDB7-F9C3-309B-7A27-DAD15E2E622A}"/>
              </a:ext>
            </a:extLst>
          </p:cNvPr>
          <p:cNvGraphicFramePr>
            <a:graphicFrameLocks noGrp="1"/>
          </p:cNvGraphicFramePr>
          <p:nvPr>
            <p:ph sz="quarter" idx="13"/>
            <p:extLst>
              <p:ext uri="{D42A27DB-BD31-4B8C-83A1-F6EECF244321}">
                <p14:modId xmlns:p14="http://schemas.microsoft.com/office/powerpoint/2010/main" val="3224859265"/>
              </p:ext>
            </p:extLst>
          </p:nvPr>
        </p:nvGraphicFramePr>
        <p:xfrm>
          <a:off x="497840" y="1347937"/>
          <a:ext cx="11196320" cy="3597824"/>
        </p:xfrm>
        <a:graphic>
          <a:graphicData uri="http://schemas.openxmlformats.org/drawingml/2006/table">
            <a:tbl>
              <a:tblPr firstRow="1" firstCol="1" bandRow="1">
                <a:tableStyleId>{5C22544A-7EE6-4342-B048-85BDC9FD1C3A}</a:tableStyleId>
              </a:tblPr>
              <a:tblGrid>
                <a:gridCol w="751840">
                  <a:extLst>
                    <a:ext uri="{9D8B030D-6E8A-4147-A177-3AD203B41FA5}">
                      <a16:colId xmlns:a16="http://schemas.microsoft.com/office/drawing/2014/main" val="2612325662"/>
                    </a:ext>
                  </a:extLst>
                </a:gridCol>
                <a:gridCol w="1272353">
                  <a:extLst>
                    <a:ext uri="{9D8B030D-6E8A-4147-A177-3AD203B41FA5}">
                      <a16:colId xmlns:a16="http://schemas.microsoft.com/office/drawing/2014/main" val="1755618006"/>
                    </a:ext>
                  </a:extLst>
                </a:gridCol>
                <a:gridCol w="4132767">
                  <a:extLst>
                    <a:ext uri="{9D8B030D-6E8A-4147-A177-3AD203B41FA5}">
                      <a16:colId xmlns:a16="http://schemas.microsoft.com/office/drawing/2014/main" val="2741798418"/>
                    </a:ext>
                  </a:extLst>
                </a:gridCol>
                <a:gridCol w="2824480">
                  <a:extLst>
                    <a:ext uri="{9D8B030D-6E8A-4147-A177-3AD203B41FA5}">
                      <a16:colId xmlns:a16="http://schemas.microsoft.com/office/drawing/2014/main" val="758382323"/>
                    </a:ext>
                  </a:extLst>
                </a:gridCol>
                <a:gridCol w="2214880">
                  <a:extLst>
                    <a:ext uri="{9D8B030D-6E8A-4147-A177-3AD203B41FA5}">
                      <a16:colId xmlns:a16="http://schemas.microsoft.com/office/drawing/2014/main" val="3628696659"/>
                    </a:ext>
                  </a:extLst>
                </a:gridCol>
              </a:tblGrid>
              <a:tr h="0">
                <a:tc>
                  <a:txBody>
                    <a:bodyPr/>
                    <a:lstStyle/>
                    <a:p>
                      <a:pPr>
                        <a:lnSpc>
                          <a:spcPct val="107000"/>
                        </a:lnSpc>
                      </a:pPr>
                      <a:r>
                        <a:rPr lang="en-US" sz="1800" dirty="0" err="1">
                          <a:effectLst/>
                          <a:latin typeface="+mn-lt"/>
                          <a:cs typeface="Times New Roman" panose="02020603050405020304" pitchFamily="18" charset="0"/>
                        </a:rPr>
                        <a:t>Sl</a:t>
                      </a:r>
                      <a:r>
                        <a:rPr lang="en-US" sz="1800" dirty="0">
                          <a:effectLst/>
                          <a:latin typeface="+mn-lt"/>
                          <a:cs typeface="Times New Roman" panose="02020603050405020304" pitchFamily="18" charset="0"/>
                        </a:rPr>
                        <a:t> No.</a:t>
                      </a:r>
                      <a:endParaRPr lang="en-IN" sz="1800" dirty="0">
                        <a:effectLst/>
                        <a:latin typeface="+mn-lt"/>
                        <a:cs typeface="Times New Roman" panose="02020603050405020304" pitchFamily="18" charset="0"/>
                      </a:endParaRPr>
                    </a:p>
                  </a:txBody>
                  <a:tcPr marL="28575" marR="28575" marT="19050" marB="19050"/>
                </a:tc>
                <a:tc>
                  <a:txBody>
                    <a:bodyPr/>
                    <a:lstStyle/>
                    <a:p>
                      <a:pPr>
                        <a:lnSpc>
                          <a:spcPct val="107000"/>
                        </a:lnSpc>
                      </a:pPr>
                      <a:r>
                        <a:rPr lang="en-IN" sz="1800" dirty="0">
                          <a:effectLst/>
                          <a:latin typeface="+mn-lt"/>
                          <a:ea typeface="Times New Roman" panose="02020603050405020304" pitchFamily="18" charset="0"/>
                          <a:cs typeface="Times New Roman" panose="02020603050405020304" pitchFamily="18" charset="0"/>
                        </a:rPr>
                        <a:t>Committee</a:t>
                      </a:r>
                    </a:p>
                  </a:txBody>
                  <a:tcPr marL="28575" marR="28575" marT="19050" marB="19050"/>
                </a:tc>
                <a:tc>
                  <a:txBody>
                    <a:bodyPr/>
                    <a:lstStyle/>
                    <a:p>
                      <a:pPr>
                        <a:lnSpc>
                          <a:spcPct val="107000"/>
                        </a:lnSpc>
                      </a:pPr>
                      <a:r>
                        <a:rPr lang="en-US" sz="1800" dirty="0">
                          <a:effectLst/>
                          <a:latin typeface="+mn-lt"/>
                          <a:cs typeface="Times New Roman" panose="02020603050405020304" pitchFamily="18" charset="0"/>
                        </a:rPr>
                        <a:t>Subject / IS</a:t>
                      </a:r>
                      <a:endParaRPr lang="en-IN" sz="1800" dirty="0">
                        <a:effectLst/>
                        <a:latin typeface="+mn-lt"/>
                        <a:ea typeface="Times New Roman" panose="02020603050405020304" pitchFamily="18" charset="0"/>
                        <a:cs typeface="Times New Roman" panose="02020603050405020304" pitchFamily="18" charset="0"/>
                      </a:endParaRPr>
                    </a:p>
                  </a:txBody>
                  <a:tcPr marL="28575" marR="28575" marT="19050" marB="19050"/>
                </a:tc>
                <a:tc>
                  <a:txBody>
                    <a:bodyPr/>
                    <a:lstStyle/>
                    <a:p>
                      <a:pPr>
                        <a:lnSpc>
                          <a:spcPct val="107000"/>
                        </a:lnSpc>
                      </a:pPr>
                      <a:r>
                        <a:rPr lang="en-IN" sz="1800" dirty="0">
                          <a:effectLst/>
                          <a:latin typeface="+mn-lt"/>
                          <a:ea typeface="Times New Roman" panose="02020603050405020304" pitchFamily="18" charset="0"/>
                          <a:cs typeface="Times New Roman" panose="02020603050405020304" pitchFamily="18" charset="0"/>
                        </a:rPr>
                        <a:t>Status of Draft Standard</a:t>
                      </a:r>
                    </a:p>
                  </a:txBody>
                  <a:tcPr marL="28575" marR="28575" marT="19050" marB="19050"/>
                </a:tc>
                <a:tc>
                  <a:txBody>
                    <a:bodyPr/>
                    <a:lstStyle/>
                    <a:p>
                      <a:pPr>
                        <a:lnSpc>
                          <a:spcPct val="107000"/>
                        </a:lnSpc>
                      </a:pPr>
                      <a:r>
                        <a:rPr lang="en-IN" sz="1800" dirty="0">
                          <a:effectLst/>
                          <a:latin typeface="+mn-lt"/>
                          <a:ea typeface="Times New Roman" panose="02020603050405020304" pitchFamily="18" charset="0"/>
                          <a:cs typeface="Times New Roman" panose="02020603050405020304" pitchFamily="18" charset="0"/>
                        </a:rPr>
                        <a:t>Process Adopted</a:t>
                      </a:r>
                    </a:p>
                  </a:txBody>
                  <a:tcPr marL="28575" marR="28575" marT="19050" marB="19050"/>
                </a:tc>
                <a:extLst>
                  <a:ext uri="{0D108BD9-81ED-4DB2-BD59-A6C34878D82A}">
                    <a16:rowId xmlns:a16="http://schemas.microsoft.com/office/drawing/2014/main" val="1232070833"/>
                  </a:ext>
                </a:extLst>
              </a:tr>
              <a:tr h="941965">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1. </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CHD 01</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IS 10895 : 1984 Specification for copper nitrate</a:t>
                      </a:r>
                      <a:endParaRPr lang="en-US" dirty="0"/>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The draft standard is under WC Stage.</a:t>
                      </a:r>
                    </a:p>
                  </a:txBody>
                  <a:tcPr anchor="ctr"/>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ARP allocated to BIS Officer.</a:t>
                      </a:r>
                    </a:p>
                  </a:txBody>
                  <a:tcPr marL="28575" marR="28575" marT="19050" marB="19050"/>
                </a:tc>
                <a:extLst>
                  <a:ext uri="{0D108BD9-81ED-4DB2-BD59-A6C34878D82A}">
                    <a16:rowId xmlns:a16="http://schemas.microsoft.com/office/drawing/2014/main" val="2131905854"/>
                  </a:ext>
                </a:extLst>
              </a:tr>
              <a:tr h="1058770">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2.</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US" sz="1800" dirty="0">
                          <a:latin typeface="+mn-lt"/>
                          <a:cs typeface="Times New Roman" panose="02020603050405020304" pitchFamily="18" charset="0"/>
                        </a:rPr>
                        <a:t>CHD 01</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dirty="0"/>
                        <a:t>IS 10904 : 1984 </a:t>
                      </a:r>
                      <a:r>
                        <a:rPr lang="en-US" sz="1800" b="0" i="0" kern="1200" dirty="0">
                          <a:solidFill>
                            <a:schemeClr val="dk1"/>
                          </a:solidFill>
                          <a:effectLst/>
                          <a:latin typeface="+mn-lt"/>
                          <a:ea typeface="+mn-ea"/>
                          <a:cs typeface="+mn-cs"/>
                        </a:rPr>
                        <a:t>Specification for sodium fluoride, technical</a:t>
                      </a:r>
                      <a:endParaRPr lang="en-US" dirty="0"/>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The draft standard is under WC Stage.</a:t>
                      </a:r>
                    </a:p>
                  </a:txBody>
                  <a:tcPr anchor="ctr"/>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ARP allocated to BIS Officer.</a:t>
                      </a:r>
                    </a:p>
                  </a:txBody>
                  <a:tcPr marL="28575" marR="28575" marT="19050" marB="19050"/>
                </a:tc>
                <a:extLst>
                  <a:ext uri="{0D108BD9-81ED-4DB2-BD59-A6C34878D82A}">
                    <a16:rowId xmlns:a16="http://schemas.microsoft.com/office/drawing/2014/main" val="569547037"/>
                  </a:ext>
                </a:extLst>
              </a:tr>
              <a:tr h="0">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3.</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CHD 01</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IS 13057 : 1991 Potassium iodate</a:t>
                      </a:r>
                      <a:endParaRPr lang="en-US" dirty="0"/>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The draft standard is under WC Stage.</a:t>
                      </a:r>
                    </a:p>
                  </a:txBody>
                  <a:tcPr anchor="ctr"/>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ARP allocated to BIS Officer.</a:t>
                      </a:r>
                    </a:p>
                  </a:txBody>
                  <a:tcPr marL="28575" marR="28575" marT="19050" marB="19050"/>
                </a:tc>
                <a:extLst>
                  <a:ext uri="{0D108BD9-81ED-4DB2-BD59-A6C34878D82A}">
                    <a16:rowId xmlns:a16="http://schemas.microsoft.com/office/drawing/2014/main" val="2676839429"/>
                  </a:ext>
                </a:extLst>
              </a:tr>
              <a:tr h="0">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4. </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latin typeface="+mn-lt"/>
                          <a:cs typeface="Times New Roman" panose="02020603050405020304" pitchFamily="18" charset="0"/>
                        </a:rPr>
                        <a:t>CHD 01</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IS 9398 : 1987 Specification for silicon tetrachloride, technical (First Revision)</a:t>
                      </a:r>
                      <a:endParaRPr lang="en-US" dirty="0"/>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The draft standard is under WC Stage.</a:t>
                      </a:r>
                    </a:p>
                  </a:txBody>
                  <a:tcPr anchor="ctr"/>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ARP allocated to BIS Officer.</a:t>
                      </a:r>
                    </a:p>
                  </a:txBody>
                  <a:tcPr marL="28575" marR="28575" marT="19050" marB="19050"/>
                </a:tc>
                <a:extLst>
                  <a:ext uri="{0D108BD9-81ED-4DB2-BD59-A6C34878D82A}">
                    <a16:rowId xmlns:a16="http://schemas.microsoft.com/office/drawing/2014/main" val="956383045"/>
                  </a:ext>
                </a:extLst>
              </a:tr>
            </a:tbl>
          </a:graphicData>
        </a:graphic>
      </p:graphicFrame>
      <p:pic>
        <p:nvPicPr>
          <p:cNvPr id="6" name="Picture 5">
            <a:extLst>
              <a:ext uri="{FF2B5EF4-FFF2-40B4-BE49-F238E27FC236}">
                <a16:creationId xmlns:a16="http://schemas.microsoft.com/office/drawing/2014/main" id="{FC7A5471-3CD2-892A-574D-C6BDEC0FF9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spTree>
    <p:extLst>
      <p:ext uri="{BB962C8B-B14F-4D97-AF65-F5344CB8AC3E}">
        <p14:creationId xmlns:p14="http://schemas.microsoft.com/office/powerpoint/2010/main" val="24860735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7D3BC52F-9436-449C-9AC6-D1ABF66D4903}"/>
              </a:ext>
            </a:extLst>
          </p:cNvPr>
          <p:cNvSpPr>
            <a:spLocks noGrp="1"/>
          </p:cNvSpPr>
          <p:nvPr>
            <p:ph type="title"/>
          </p:nvPr>
        </p:nvSpPr>
        <p:spPr>
          <a:xfrm>
            <a:off x="965201" y="351706"/>
            <a:ext cx="11501119" cy="1320800"/>
          </a:xfrm>
        </p:spPr>
        <p:txBody>
          <a:bodyPr/>
          <a:lstStyle/>
          <a:p>
            <a:pPr algn="ctr"/>
            <a:r>
              <a:rPr lang="en-US" sz="3200" b="1" dirty="0">
                <a:cs typeface="Times New Roman" panose="02020603050405020304" pitchFamily="18" charset="0"/>
              </a:rPr>
              <a:t>Progress of AAP 2024-25 – “</a:t>
            </a:r>
            <a:r>
              <a:rPr lang="en-US" sz="3200" b="1" cap="none" dirty="0">
                <a:cs typeface="Times New Roman" panose="02020603050405020304" pitchFamily="18" charset="0"/>
              </a:rPr>
              <a:t>Pre-2000</a:t>
            </a:r>
            <a:r>
              <a:rPr lang="en-US" sz="3200" b="1" dirty="0">
                <a:cs typeface="Times New Roman" panose="02020603050405020304" pitchFamily="18" charset="0"/>
              </a:rPr>
              <a:t>”</a:t>
            </a:r>
            <a:endParaRPr lang="en-IN" dirty="0"/>
          </a:p>
        </p:txBody>
      </p:sp>
      <p:graphicFrame>
        <p:nvGraphicFramePr>
          <p:cNvPr id="4" name="Content Placeholder 3">
            <a:extLst>
              <a:ext uri="{FF2B5EF4-FFF2-40B4-BE49-F238E27FC236}">
                <a16:creationId xmlns:a16="http://schemas.microsoft.com/office/drawing/2014/main" id="{B22ADDB7-F9C3-309B-7A27-DAD15E2E622A}"/>
              </a:ext>
            </a:extLst>
          </p:cNvPr>
          <p:cNvGraphicFramePr>
            <a:graphicFrameLocks noGrp="1"/>
          </p:cNvGraphicFramePr>
          <p:nvPr>
            <p:ph sz="quarter" idx="13"/>
            <p:extLst>
              <p:ext uri="{D42A27DB-BD31-4B8C-83A1-F6EECF244321}">
                <p14:modId xmlns:p14="http://schemas.microsoft.com/office/powerpoint/2010/main" val="2270663244"/>
              </p:ext>
            </p:extLst>
          </p:nvPr>
        </p:nvGraphicFramePr>
        <p:xfrm>
          <a:off x="436879" y="1672506"/>
          <a:ext cx="10789920" cy="2964260"/>
        </p:xfrm>
        <a:graphic>
          <a:graphicData uri="http://schemas.openxmlformats.org/drawingml/2006/table">
            <a:tbl>
              <a:tblPr firstRow="1" firstCol="1" bandRow="1">
                <a:tableStyleId>{5C22544A-7EE6-4342-B048-85BDC9FD1C3A}</a:tableStyleId>
              </a:tblPr>
              <a:tblGrid>
                <a:gridCol w="561196">
                  <a:extLst>
                    <a:ext uri="{9D8B030D-6E8A-4147-A177-3AD203B41FA5}">
                      <a16:colId xmlns:a16="http://schemas.microsoft.com/office/drawing/2014/main" val="2612325662"/>
                    </a:ext>
                  </a:extLst>
                </a:gridCol>
                <a:gridCol w="1277764">
                  <a:extLst>
                    <a:ext uri="{9D8B030D-6E8A-4147-A177-3AD203B41FA5}">
                      <a16:colId xmlns:a16="http://schemas.microsoft.com/office/drawing/2014/main" val="1151859394"/>
                    </a:ext>
                  </a:extLst>
                </a:gridCol>
                <a:gridCol w="4409018">
                  <a:extLst>
                    <a:ext uri="{9D8B030D-6E8A-4147-A177-3AD203B41FA5}">
                      <a16:colId xmlns:a16="http://schemas.microsoft.com/office/drawing/2014/main" val="2741798418"/>
                    </a:ext>
                  </a:extLst>
                </a:gridCol>
                <a:gridCol w="2147508">
                  <a:extLst>
                    <a:ext uri="{9D8B030D-6E8A-4147-A177-3AD203B41FA5}">
                      <a16:colId xmlns:a16="http://schemas.microsoft.com/office/drawing/2014/main" val="758382323"/>
                    </a:ext>
                  </a:extLst>
                </a:gridCol>
                <a:gridCol w="2394434">
                  <a:extLst>
                    <a:ext uri="{9D8B030D-6E8A-4147-A177-3AD203B41FA5}">
                      <a16:colId xmlns:a16="http://schemas.microsoft.com/office/drawing/2014/main" val="3628696659"/>
                    </a:ext>
                  </a:extLst>
                </a:gridCol>
              </a:tblGrid>
              <a:tr h="0">
                <a:tc>
                  <a:txBody>
                    <a:bodyPr/>
                    <a:lstStyle/>
                    <a:p>
                      <a:pPr>
                        <a:lnSpc>
                          <a:spcPct val="107000"/>
                        </a:lnSpc>
                      </a:pPr>
                      <a:r>
                        <a:rPr lang="en-US" sz="1800" dirty="0" err="1">
                          <a:effectLst/>
                          <a:latin typeface="+mn-lt"/>
                          <a:cs typeface="Times New Roman" panose="02020603050405020304" pitchFamily="18" charset="0"/>
                        </a:rPr>
                        <a:t>Sl</a:t>
                      </a:r>
                      <a:r>
                        <a:rPr lang="en-US" sz="1800" dirty="0">
                          <a:effectLst/>
                          <a:latin typeface="+mn-lt"/>
                          <a:cs typeface="Times New Roman" panose="02020603050405020304" pitchFamily="18" charset="0"/>
                        </a:rPr>
                        <a:t> No.</a:t>
                      </a:r>
                      <a:endParaRPr lang="en-IN" sz="1800" dirty="0">
                        <a:effectLst/>
                        <a:latin typeface="+mn-lt"/>
                        <a:cs typeface="Times New Roman" panose="02020603050405020304" pitchFamily="18" charset="0"/>
                      </a:endParaRPr>
                    </a:p>
                  </a:txBody>
                  <a:tcPr marL="28575" marR="28575" marT="19050" marB="19050"/>
                </a:tc>
                <a:tc>
                  <a:txBody>
                    <a:bodyPr/>
                    <a:lstStyle/>
                    <a:p>
                      <a:pPr>
                        <a:lnSpc>
                          <a:spcPct val="107000"/>
                        </a:lnSpc>
                      </a:pPr>
                      <a:r>
                        <a:rPr lang="en-IN" sz="1800" dirty="0">
                          <a:effectLst/>
                          <a:latin typeface="+mn-lt"/>
                          <a:ea typeface="Times New Roman" panose="02020603050405020304" pitchFamily="18" charset="0"/>
                          <a:cs typeface="Times New Roman" panose="02020603050405020304" pitchFamily="18" charset="0"/>
                        </a:rPr>
                        <a:t>Committee</a:t>
                      </a:r>
                    </a:p>
                  </a:txBody>
                  <a:tcPr marL="28575" marR="28575" marT="19050" marB="19050"/>
                </a:tc>
                <a:tc>
                  <a:txBody>
                    <a:bodyPr/>
                    <a:lstStyle/>
                    <a:p>
                      <a:pPr>
                        <a:lnSpc>
                          <a:spcPct val="107000"/>
                        </a:lnSpc>
                      </a:pPr>
                      <a:r>
                        <a:rPr lang="en-US" sz="1800" dirty="0">
                          <a:effectLst/>
                          <a:latin typeface="+mn-lt"/>
                          <a:cs typeface="Times New Roman" panose="02020603050405020304" pitchFamily="18" charset="0"/>
                        </a:rPr>
                        <a:t>Subject / IS</a:t>
                      </a:r>
                      <a:endParaRPr lang="en-IN" sz="1800" dirty="0">
                        <a:effectLst/>
                        <a:latin typeface="+mn-lt"/>
                        <a:ea typeface="Times New Roman" panose="02020603050405020304" pitchFamily="18" charset="0"/>
                        <a:cs typeface="Times New Roman" panose="02020603050405020304" pitchFamily="18" charset="0"/>
                      </a:endParaRPr>
                    </a:p>
                  </a:txBody>
                  <a:tcPr marL="28575" marR="28575" marT="19050" marB="19050"/>
                </a:tc>
                <a:tc>
                  <a:txBody>
                    <a:bodyPr/>
                    <a:lstStyle/>
                    <a:p>
                      <a:pPr>
                        <a:lnSpc>
                          <a:spcPct val="107000"/>
                        </a:lnSpc>
                      </a:pPr>
                      <a:r>
                        <a:rPr lang="en-IN" sz="1800" dirty="0">
                          <a:effectLst/>
                          <a:latin typeface="+mn-lt"/>
                          <a:ea typeface="Times New Roman" panose="02020603050405020304" pitchFamily="18" charset="0"/>
                          <a:cs typeface="Times New Roman" panose="02020603050405020304" pitchFamily="18" charset="0"/>
                        </a:rPr>
                        <a:t>Status of Draft Standard</a:t>
                      </a:r>
                    </a:p>
                  </a:txBody>
                  <a:tcPr marL="28575" marR="28575" marT="19050" marB="19050"/>
                </a:tc>
                <a:tc>
                  <a:txBody>
                    <a:bodyPr/>
                    <a:lstStyle/>
                    <a:p>
                      <a:pPr>
                        <a:lnSpc>
                          <a:spcPct val="107000"/>
                        </a:lnSpc>
                      </a:pPr>
                      <a:r>
                        <a:rPr lang="en-IN" sz="1800" dirty="0">
                          <a:effectLst/>
                          <a:latin typeface="+mn-lt"/>
                          <a:ea typeface="Times New Roman" panose="02020603050405020304" pitchFamily="18" charset="0"/>
                          <a:cs typeface="Times New Roman" panose="02020603050405020304" pitchFamily="18" charset="0"/>
                        </a:rPr>
                        <a:t>Process Adopted</a:t>
                      </a:r>
                    </a:p>
                  </a:txBody>
                  <a:tcPr marL="28575" marR="28575" marT="19050" marB="19050"/>
                </a:tc>
                <a:extLst>
                  <a:ext uri="{0D108BD9-81ED-4DB2-BD59-A6C34878D82A}">
                    <a16:rowId xmlns:a16="http://schemas.microsoft.com/office/drawing/2014/main" val="1232070833"/>
                  </a:ext>
                </a:extLst>
              </a:tr>
              <a:tr h="941965">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5. </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CHD 01</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IS 9825 : 2003 </a:t>
                      </a:r>
                      <a:r>
                        <a:rPr lang="en-IN" dirty="0"/>
                        <a:t>Chlorine tablets - Specification (Second Revision)</a:t>
                      </a:r>
                      <a:endParaRPr lang="en-US" dirty="0"/>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The draft standard is under WC Stage.</a:t>
                      </a:r>
                    </a:p>
                  </a:txBody>
                  <a:tcPr anchor="ctr"/>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ARP allocated to BIS Officer.</a:t>
                      </a:r>
                    </a:p>
                  </a:txBody>
                  <a:tcPr marL="28575" marR="28575" marT="19050" marB="19050"/>
                </a:tc>
                <a:extLst>
                  <a:ext uri="{0D108BD9-81ED-4DB2-BD59-A6C34878D82A}">
                    <a16:rowId xmlns:a16="http://schemas.microsoft.com/office/drawing/2014/main" val="2131905854"/>
                  </a:ext>
                </a:extLst>
              </a:tr>
              <a:tr h="771789">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6.</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US" sz="1800" dirty="0">
                          <a:latin typeface="+mn-lt"/>
                          <a:cs typeface="Times New Roman" panose="02020603050405020304" pitchFamily="18" charset="0"/>
                        </a:rPr>
                        <a:t>CHD 14</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IS 11259 : 1985 Specification for ink, numbering</a:t>
                      </a:r>
                      <a:endParaRPr lang="en-IN" dirty="0"/>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The draft standard is under WC Stage.</a:t>
                      </a:r>
                    </a:p>
                  </a:txBody>
                  <a:tcPr anchor="ctr"/>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ARP allocated to BIS Officer.</a:t>
                      </a:r>
                    </a:p>
                  </a:txBody>
                  <a:tcPr marL="28575" marR="28575" marT="19050" marB="19050"/>
                </a:tc>
                <a:extLst>
                  <a:ext uri="{0D108BD9-81ED-4DB2-BD59-A6C34878D82A}">
                    <a16:rowId xmlns:a16="http://schemas.microsoft.com/office/drawing/2014/main" val="2676839429"/>
                  </a:ext>
                </a:extLst>
              </a:tr>
              <a:tr h="0">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7. </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CHD 14</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IS 7771 : 2004 Letterpress halftone ink, black - Specification (First Revision)</a:t>
                      </a:r>
                      <a:endParaRPr lang="en-US" dirty="0"/>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The draft standard is under WC Stage.</a:t>
                      </a:r>
                    </a:p>
                  </a:txBody>
                  <a:tcPr anchor="ctr"/>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ARP allocated to BIS Officer.</a:t>
                      </a:r>
                    </a:p>
                  </a:txBody>
                  <a:tcPr marL="28575" marR="28575" marT="19050" marB="19050"/>
                </a:tc>
                <a:extLst>
                  <a:ext uri="{0D108BD9-81ED-4DB2-BD59-A6C34878D82A}">
                    <a16:rowId xmlns:a16="http://schemas.microsoft.com/office/drawing/2014/main" val="956383045"/>
                  </a:ext>
                </a:extLst>
              </a:tr>
            </a:tbl>
          </a:graphicData>
        </a:graphic>
      </p:graphicFrame>
      <p:pic>
        <p:nvPicPr>
          <p:cNvPr id="6" name="Picture 5">
            <a:extLst>
              <a:ext uri="{FF2B5EF4-FFF2-40B4-BE49-F238E27FC236}">
                <a16:creationId xmlns:a16="http://schemas.microsoft.com/office/drawing/2014/main" id="{FC7A5471-3CD2-892A-574D-C6BDEC0FF9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spTree>
    <p:extLst>
      <p:ext uri="{BB962C8B-B14F-4D97-AF65-F5344CB8AC3E}">
        <p14:creationId xmlns:p14="http://schemas.microsoft.com/office/powerpoint/2010/main" val="2534350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0D62BDBE-08CE-99CD-E4F5-6D25C84C5380}"/>
              </a:ext>
            </a:extLst>
          </p:cNvPr>
          <p:cNvSpPr>
            <a:spLocks noGrp="1"/>
          </p:cNvSpPr>
          <p:nvPr>
            <p:ph type="title"/>
          </p:nvPr>
        </p:nvSpPr>
        <p:spPr>
          <a:xfrm>
            <a:off x="81280" y="351706"/>
            <a:ext cx="11501119" cy="1320800"/>
          </a:xfrm>
        </p:spPr>
        <p:txBody>
          <a:bodyPr/>
          <a:lstStyle/>
          <a:p>
            <a:pPr algn="ctr"/>
            <a:r>
              <a:rPr lang="en-US" sz="3200" b="1" dirty="0">
                <a:cs typeface="Times New Roman" panose="02020603050405020304" pitchFamily="18" charset="0"/>
              </a:rPr>
              <a:t>Working Panels and Working Groups</a:t>
            </a:r>
            <a:endParaRPr lang="en-IN" dirty="0"/>
          </a:p>
        </p:txBody>
      </p:sp>
      <p:graphicFrame>
        <p:nvGraphicFramePr>
          <p:cNvPr id="4" name="Content Placeholder 3">
            <a:extLst>
              <a:ext uri="{FF2B5EF4-FFF2-40B4-BE49-F238E27FC236}">
                <a16:creationId xmlns:a16="http://schemas.microsoft.com/office/drawing/2014/main" id="{B22ADDB7-F9C3-309B-7A27-DAD15E2E622A}"/>
              </a:ext>
            </a:extLst>
          </p:cNvPr>
          <p:cNvGraphicFramePr>
            <a:graphicFrameLocks noGrp="1"/>
          </p:cNvGraphicFramePr>
          <p:nvPr>
            <p:ph sz="quarter" idx="13"/>
            <p:extLst>
              <p:ext uri="{D42A27DB-BD31-4B8C-83A1-F6EECF244321}">
                <p14:modId xmlns:p14="http://schemas.microsoft.com/office/powerpoint/2010/main" val="1051292474"/>
              </p:ext>
            </p:extLst>
          </p:nvPr>
        </p:nvGraphicFramePr>
        <p:xfrm>
          <a:off x="721360" y="1415163"/>
          <a:ext cx="10749280" cy="1793109"/>
        </p:xfrm>
        <a:graphic>
          <a:graphicData uri="http://schemas.openxmlformats.org/drawingml/2006/table">
            <a:tbl>
              <a:tblPr firstRow="1" firstCol="1" bandRow="1">
                <a:tableStyleId>{5C22544A-7EE6-4342-B048-85BDC9FD1C3A}</a:tableStyleId>
              </a:tblPr>
              <a:tblGrid>
                <a:gridCol w="1028597">
                  <a:extLst>
                    <a:ext uri="{9D8B030D-6E8A-4147-A177-3AD203B41FA5}">
                      <a16:colId xmlns:a16="http://schemas.microsoft.com/office/drawing/2014/main" val="2612325662"/>
                    </a:ext>
                  </a:extLst>
                </a:gridCol>
                <a:gridCol w="1318363">
                  <a:extLst>
                    <a:ext uri="{9D8B030D-6E8A-4147-A177-3AD203B41FA5}">
                      <a16:colId xmlns:a16="http://schemas.microsoft.com/office/drawing/2014/main" val="2829279287"/>
                    </a:ext>
                  </a:extLst>
                </a:gridCol>
                <a:gridCol w="6512560">
                  <a:extLst>
                    <a:ext uri="{9D8B030D-6E8A-4147-A177-3AD203B41FA5}">
                      <a16:colId xmlns:a16="http://schemas.microsoft.com/office/drawing/2014/main" val="2741798418"/>
                    </a:ext>
                  </a:extLst>
                </a:gridCol>
                <a:gridCol w="1889760">
                  <a:extLst>
                    <a:ext uri="{9D8B030D-6E8A-4147-A177-3AD203B41FA5}">
                      <a16:colId xmlns:a16="http://schemas.microsoft.com/office/drawing/2014/main" val="758382323"/>
                    </a:ext>
                  </a:extLst>
                </a:gridCol>
              </a:tblGrid>
              <a:tr h="787269">
                <a:tc>
                  <a:txBody>
                    <a:bodyPr/>
                    <a:lstStyle/>
                    <a:p>
                      <a:pPr>
                        <a:lnSpc>
                          <a:spcPct val="107000"/>
                        </a:lnSpc>
                      </a:pPr>
                      <a:r>
                        <a:rPr lang="en-US" sz="1800" dirty="0" err="1">
                          <a:effectLst/>
                          <a:latin typeface="+mn-lt"/>
                          <a:cs typeface="Times New Roman" panose="02020603050405020304" pitchFamily="18" charset="0"/>
                        </a:rPr>
                        <a:t>Sl</a:t>
                      </a:r>
                      <a:r>
                        <a:rPr lang="en-US" sz="1800" dirty="0">
                          <a:effectLst/>
                          <a:latin typeface="+mn-lt"/>
                          <a:cs typeface="Times New Roman" panose="02020603050405020304" pitchFamily="18" charset="0"/>
                        </a:rPr>
                        <a:t> No.</a:t>
                      </a:r>
                      <a:endParaRPr lang="en-IN" sz="1800" dirty="0">
                        <a:effectLst/>
                        <a:latin typeface="+mn-lt"/>
                        <a:cs typeface="Times New Roman" panose="02020603050405020304" pitchFamily="18" charset="0"/>
                      </a:endParaRPr>
                    </a:p>
                  </a:txBody>
                  <a:tcPr marL="28575" marR="28575" marT="19050" marB="19050"/>
                </a:tc>
                <a:tc>
                  <a:txBody>
                    <a:bodyPr/>
                    <a:lstStyle/>
                    <a:p>
                      <a:pPr>
                        <a:lnSpc>
                          <a:spcPct val="107000"/>
                        </a:lnSpc>
                      </a:pPr>
                      <a:r>
                        <a:rPr lang="en-IN" sz="1800" dirty="0">
                          <a:effectLst/>
                          <a:latin typeface="+mn-lt"/>
                          <a:ea typeface="Times New Roman" panose="02020603050405020304" pitchFamily="18" charset="0"/>
                          <a:cs typeface="Times New Roman" panose="02020603050405020304" pitchFamily="18" charset="0"/>
                        </a:rPr>
                        <a:t>Committee</a:t>
                      </a:r>
                    </a:p>
                  </a:txBody>
                  <a:tcPr marL="28575" marR="28575" marT="19050" marB="19050"/>
                </a:tc>
                <a:tc>
                  <a:txBody>
                    <a:bodyPr/>
                    <a:lstStyle/>
                    <a:p>
                      <a:pPr>
                        <a:lnSpc>
                          <a:spcPct val="107000"/>
                        </a:lnSpc>
                      </a:pPr>
                      <a:r>
                        <a:rPr lang="en-IN" sz="1800" dirty="0">
                          <a:effectLst/>
                          <a:latin typeface="+mn-lt"/>
                          <a:ea typeface="Times New Roman" panose="02020603050405020304" pitchFamily="18" charset="0"/>
                          <a:cs typeface="Times New Roman" panose="02020603050405020304" pitchFamily="18" charset="0"/>
                        </a:rPr>
                        <a:t>Title of WP/WG</a:t>
                      </a:r>
                    </a:p>
                  </a:txBody>
                  <a:tcPr marL="28575" marR="28575" marT="19050" marB="19050"/>
                </a:tc>
                <a:tc>
                  <a:txBody>
                    <a:bodyPr/>
                    <a:lstStyle/>
                    <a:p>
                      <a:pPr>
                        <a:lnSpc>
                          <a:spcPct val="107000"/>
                        </a:lnSpc>
                      </a:pPr>
                      <a:r>
                        <a:rPr lang="en-IN" sz="1800" dirty="0">
                          <a:effectLst/>
                          <a:latin typeface="+mn-lt"/>
                          <a:ea typeface="Times New Roman" panose="02020603050405020304" pitchFamily="18" charset="0"/>
                          <a:cs typeface="Times New Roman" panose="02020603050405020304" pitchFamily="18" charset="0"/>
                        </a:rPr>
                        <a:t>Number of members</a:t>
                      </a:r>
                    </a:p>
                  </a:txBody>
                  <a:tcPr marL="28575" marR="28575" marT="19050" marB="19050"/>
                </a:tc>
                <a:extLst>
                  <a:ext uri="{0D108BD9-81ED-4DB2-BD59-A6C34878D82A}">
                    <a16:rowId xmlns:a16="http://schemas.microsoft.com/office/drawing/2014/main" val="1232070833"/>
                  </a:ext>
                </a:extLst>
              </a:tr>
              <a:tr h="330841">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1.</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CHD 1</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latin typeface="+mn-lt"/>
                        </a:rPr>
                        <a:t>CHD 1 : </a:t>
                      </a:r>
                      <a:r>
                        <a:rPr lang="en-US" sz="1800" kern="1200" dirty="0">
                          <a:solidFill>
                            <a:schemeClr val="dk1"/>
                          </a:solidFill>
                          <a:effectLst/>
                          <a:latin typeface="+mn-lt"/>
                          <a:ea typeface="+mn-ea"/>
                          <a:cs typeface="+mn-cs"/>
                        </a:rPr>
                        <a:t>Panel P1 for Test Methods for Inorganic Chemicals</a:t>
                      </a:r>
                      <a:endParaRPr lang="en-US" sz="1800" dirty="0">
                        <a:latin typeface="+mn-lt"/>
                      </a:endParaRP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kern="1200" dirty="0">
                          <a:solidFill>
                            <a:schemeClr val="dk1"/>
                          </a:solidFill>
                          <a:effectLst/>
                          <a:latin typeface="+mn-lt"/>
                          <a:ea typeface="+mn-ea"/>
                          <a:cs typeface="+mn-cs"/>
                        </a:rPr>
                        <a:t>9</a:t>
                      </a:r>
                    </a:p>
                  </a:txBody>
                  <a:tcPr anchor="ctr"/>
                </a:tc>
                <a:extLst>
                  <a:ext uri="{0D108BD9-81ED-4DB2-BD59-A6C34878D82A}">
                    <a16:rowId xmlns:a16="http://schemas.microsoft.com/office/drawing/2014/main" val="2131905854"/>
                  </a:ext>
                </a:extLst>
              </a:tr>
              <a:tr h="330841">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2.</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US" sz="1800" dirty="0">
                          <a:latin typeface="+mn-lt"/>
                          <a:cs typeface="Times New Roman" panose="02020603050405020304" pitchFamily="18" charset="0"/>
                        </a:rPr>
                        <a:t>CHD 1</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latin typeface="+mn-lt"/>
                        </a:rPr>
                        <a:t>CHD 1 : </a:t>
                      </a:r>
                      <a:r>
                        <a:rPr lang="en-US" sz="1800" kern="1200" dirty="0">
                          <a:solidFill>
                            <a:schemeClr val="dk1"/>
                          </a:solidFill>
                          <a:effectLst/>
                          <a:latin typeface="+mn-lt"/>
                          <a:ea typeface="+mn-ea"/>
                          <a:cs typeface="+mn-cs"/>
                        </a:rPr>
                        <a:t>Panel P2 for Chemicals for Treatment of Water meant for Drinking Purposes </a:t>
                      </a:r>
                      <a:endParaRPr lang="en-US" sz="1800" dirty="0">
                        <a:latin typeface="+mn-lt"/>
                      </a:endParaRP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kern="1200" dirty="0">
                          <a:solidFill>
                            <a:schemeClr val="dk1"/>
                          </a:solidFill>
                          <a:effectLst/>
                          <a:latin typeface="+mn-lt"/>
                          <a:ea typeface="+mn-ea"/>
                          <a:cs typeface="+mn-cs"/>
                        </a:rPr>
                        <a:t>8</a:t>
                      </a:r>
                    </a:p>
                  </a:txBody>
                  <a:tcPr anchor="ctr"/>
                </a:tc>
                <a:extLst>
                  <a:ext uri="{0D108BD9-81ED-4DB2-BD59-A6C34878D82A}">
                    <a16:rowId xmlns:a16="http://schemas.microsoft.com/office/drawing/2014/main" val="2676839429"/>
                  </a:ext>
                </a:extLst>
              </a:tr>
            </a:tbl>
          </a:graphicData>
        </a:graphic>
      </p:graphicFrame>
      <p:pic>
        <p:nvPicPr>
          <p:cNvPr id="6" name="Picture 5">
            <a:extLst>
              <a:ext uri="{FF2B5EF4-FFF2-40B4-BE49-F238E27FC236}">
                <a16:creationId xmlns:a16="http://schemas.microsoft.com/office/drawing/2014/main" id="{FC7A5471-3CD2-892A-574D-C6BDEC0FF9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spTree>
    <p:extLst>
      <p:ext uri="{BB962C8B-B14F-4D97-AF65-F5344CB8AC3E}">
        <p14:creationId xmlns:p14="http://schemas.microsoft.com/office/powerpoint/2010/main" val="30125391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0D62BDBE-08CE-99CD-E4F5-6D25C84C5380}"/>
              </a:ext>
            </a:extLst>
          </p:cNvPr>
          <p:cNvSpPr>
            <a:spLocks noGrp="1"/>
          </p:cNvSpPr>
          <p:nvPr>
            <p:ph type="title"/>
          </p:nvPr>
        </p:nvSpPr>
        <p:spPr>
          <a:xfrm>
            <a:off x="81280" y="351706"/>
            <a:ext cx="11501119" cy="1320800"/>
          </a:xfrm>
        </p:spPr>
        <p:txBody>
          <a:bodyPr/>
          <a:lstStyle/>
          <a:p>
            <a:pPr algn="ctr"/>
            <a:r>
              <a:rPr lang="en-US" sz="3200" b="1" dirty="0">
                <a:cs typeface="Times New Roman" panose="02020603050405020304" pitchFamily="18" charset="0"/>
              </a:rPr>
              <a:t>Working Panels and Working Groups</a:t>
            </a:r>
            <a:endParaRPr lang="en-IN" dirty="0"/>
          </a:p>
        </p:txBody>
      </p:sp>
      <p:graphicFrame>
        <p:nvGraphicFramePr>
          <p:cNvPr id="4" name="Content Placeholder 3">
            <a:extLst>
              <a:ext uri="{FF2B5EF4-FFF2-40B4-BE49-F238E27FC236}">
                <a16:creationId xmlns:a16="http://schemas.microsoft.com/office/drawing/2014/main" id="{B22ADDB7-F9C3-309B-7A27-DAD15E2E622A}"/>
              </a:ext>
            </a:extLst>
          </p:cNvPr>
          <p:cNvGraphicFramePr>
            <a:graphicFrameLocks noGrp="1"/>
          </p:cNvGraphicFramePr>
          <p:nvPr>
            <p:ph sz="quarter" idx="13"/>
            <p:extLst>
              <p:ext uri="{D42A27DB-BD31-4B8C-83A1-F6EECF244321}">
                <p14:modId xmlns:p14="http://schemas.microsoft.com/office/powerpoint/2010/main" val="2135395129"/>
              </p:ext>
            </p:extLst>
          </p:nvPr>
        </p:nvGraphicFramePr>
        <p:xfrm>
          <a:off x="721360" y="1415163"/>
          <a:ext cx="10749280" cy="1518789"/>
        </p:xfrm>
        <a:graphic>
          <a:graphicData uri="http://schemas.openxmlformats.org/drawingml/2006/table">
            <a:tbl>
              <a:tblPr firstRow="1" firstCol="1" bandRow="1">
                <a:tableStyleId>{5C22544A-7EE6-4342-B048-85BDC9FD1C3A}</a:tableStyleId>
              </a:tblPr>
              <a:tblGrid>
                <a:gridCol w="1028597">
                  <a:extLst>
                    <a:ext uri="{9D8B030D-6E8A-4147-A177-3AD203B41FA5}">
                      <a16:colId xmlns:a16="http://schemas.microsoft.com/office/drawing/2014/main" val="2612325662"/>
                    </a:ext>
                  </a:extLst>
                </a:gridCol>
                <a:gridCol w="1318363">
                  <a:extLst>
                    <a:ext uri="{9D8B030D-6E8A-4147-A177-3AD203B41FA5}">
                      <a16:colId xmlns:a16="http://schemas.microsoft.com/office/drawing/2014/main" val="2829279287"/>
                    </a:ext>
                  </a:extLst>
                </a:gridCol>
                <a:gridCol w="6512560">
                  <a:extLst>
                    <a:ext uri="{9D8B030D-6E8A-4147-A177-3AD203B41FA5}">
                      <a16:colId xmlns:a16="http://schemas.microsoft.com/office/drawing/2014/main" val="2741798418"/>
                    </a:ext>
                  </a:extLst>
                </a:gridCol>
                <a:gridCol w="1889760">
                  <a:extLst>
                    <a:ext uri="{9D8B030D-6E8A-4147-A177-3AD203B41FA5}">
                      <a16:colId xmlns:a16="http://schemas.microsoft.com/office/drawing/2014/main" val="758382323"/>
                    </a:ext>
                  </a:extLst>
                </a:gridCol>
              </a:tblGrid>
              <a:tr h="787269">
                <a:tc>
                  <a:txBody>
                    <a:bodyPr/>
                    <a:lstStyle/>
                    <a:p>
                      <a:pPr>
                        <a:lnSpc>
                          <a:spcPct val="107000"/>
                        </a:lnSpc>
                      </a:pPr>
                      <a:r>
                        <a:rPr lang="en-US" sz="1800" dirty="0" err="1">
                          <a:effectLst/>
                          <a:latin typeface="+mn-lt"/>
                          <a:cs typeface="Times New Roman" panose="02020603050405020304" pitchFamily="18" charset="0"/>
                        </a:rPr>
                        <a:t>Sl</a:t>
                      </a:r>
                      <a:r>
                        <a:rPr lang="en-US" sz="1800" dirty="0">
                          <a:effectLst/>
                          <a:latin typeface="+mn-lt"/>
                          <a:cs typeface="Times New Roman" panose="02020603050405020304" pitchFamily="18" charset="0"/>
                        </a:rPr>
                        <a:t> No.</a:t>
                      </a:r>
                      <a:endParaRPr lang="en-IN" sz="1800" dirty="0">
                        <a:effectLst/>
                        <a:latin typeface="+mn-lt"/>
                        <a:cs typeface="Times New Roman" panose="02020603050405020304" pitchFamily="18" charset="0"/>
                      </a:endParaRPr>
                    </a:p>
                  </a:txBody>
                  <a:tcPr marL="28575" marR="28575" marT="19050" marB="19050"/>
                </a:tc>
                <a:tc>
                  <a:txBody>
                    <a:bodyPr/>
                    <a:lstStyle/>
                    <a:p>
                      <a:pPr>
                        <a:lnSpc>
                          <a:spcPct val="107000"/>
                        </a:lnSpc>
                      </a:pPr>
                      <a:r>
                        <a:rPr lang="en-IN" sz="1800" dirty="0">
                          <a:effectLst/>
                          <a:latin typeface="+mn-lt"/>
                          <a:ea typeface="Times New Roman" panose="02020603050405020304" pitchFamily="18" charset="0"/>
                          <a:cs typeface="Times New Roman" panose="02020603050405020304" pitchFamily="18" charset="0"/>
                        </a:rPr>
                        <a:t>Committee</a:t>
                      </a:r>
                    </a:p>
                  </a:txBody>
                  <a:tcPr marL="28575" marR="28575" marT="19050" marB="19050"/>
                </a:tc>
                <a:tc>
                  <a:txBody>
                    <a:bodyPr/>
                    <a:lstStyle/>
                    <a:p>
                      <a:pPr>
                        <a:lnSpc>
                          <a:spcPct val="107000"/>
                        </a:lnSpc>
                      </a:pPr>
                      <a:r>
                        <a:rPr lang="en-IN" sz="1800" dirty="0">
                          <a:effectLst/>
                          <a:latin typeface="+mn-lt"/>
                          <a:ea typeface="Times New Roman" panose="02020603050405020304" pitchFamily="18" charset="0"/>
                          <a:cs typeface="Times New Roman" panose="02020603050405020304" pitchFamily="18" charset="0"/>
                        </a:rPr>
                        <a:t>Title of WP/WG</a:t>
                      </a:r>
                    </a:p>
                  </a:txBody>
                  <a:tcPr marL="28575" marR="28575" marT="19050" marB="19050"/>
                </a:tc>
                <a:tc>
                  <a:txBody>
                    <a:bodyPr/>
                    <a:lstStyle/>
                    <a:p>
                      <a:pPr>
                        <a:lnSpc>
                          <a:spcPct val="107000"/>
                        </a:lnSpc>
                      </a:pPr>
                      <a:r>
                        <a:rPr lang="en-IN" sz="1800" dirty="0">
                          <a:effectLst/>
                          <a:latin typeface="+mn-lt"/>
                          <a:ea typeface="Times New Roman" panose="02020603050405020304" pitchFamily="18" charset="0"/>
                          <a:cs typeface="Times New Roman" panose="02020603050405020304" pitchFamily="18" charset="0"/>
                        </a:rPr>
                        <a:t>Number of members</a:t>
                      </a:r>
                    </a:p>
                  </a:txBody>
                  <a:tcPr marL="28575" marR="28575" marT="19050" marB="19050"/>
                </a:tc>
                <a:extLst>
                  <a:ext uri="{0D108BD9-81ED-4DB2-BD59-A6C34878D82A}">
                    <a16:rowId xmlns:a16="http://schemas.microsoft.com/office/drawing/2014/main" val="1232070833"/>
                  </a:ext>
                </a:extLst>
              </a:tr>
              <a:tr h="330841">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1.</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CHD 14</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latin typeface="+mn-lt"/>
                        </a:rPr>
                        <a:t>CHD 14 : </a:t>
                      </a:r>
                      <a:r>
                        <a:rPr lang="en-US" sz="1800" kern="1200" dirty="0">
                          <a:solidFill>
                            <a:schemeClr val="dk1"/>
                          </a:solidFill>
                          <a:effectLst/>
                          <a:latin typeface="+mn-lt"/>
                          <a:ea typeface="+mn-ea"/>
                          <a:cs typeface="+mn-cs"/>
                        </a:rPr>
                        <a:t>Panel P1 for Printing and Packaging Inks</a:t>
                      </a:r>
                      <a:endParaRPr lang="en-US" sz="1800" dirty="0">
                        <a:latin typeface="+mn-lt"/>
                      </a:endParaRP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kern="1200" dirty="0">
                          <a:solidFill>
                            <a:schemeClr val="dk1"/>
                          </a:solidFill>
                          <a:effectLst/>
                          <a:latin typeface="+mn-lt"/>
                          <a:ea typeface="+mn-ea"/>
                          <a:cs typeface="+mn-cs"/>
                        </a:rPr>
                        <a:t>8</a:t>
                      </a:r>
                    </a:p>
                  </a:txBody>
                  <a:tcPr anchor="ctr"/>
                </a:tc>
                <a:extLst>
                  <a:ext uri="{0D108BD9-81ED-4DB2-BD59-A6C34878D82A}">
                    <a16:rowId xmlns:a16="http://schemas.microsoft.com/office/drawing/2014/main" val="2131905854"/>
                  </a:ext>
                </a:extLst>
              </a:tr>
              <a:tr h="330841">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2.</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US" sz="1800" dirty="0">
                          <a:latin typeface="+mn-lt"/>
                          <a:cs typeface="Times New Roman" panose="02020603050405020304" pitchFamily="18" charset="0"/>
                        </a:rPr>
                        <a:t>CHD 14</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latin typeface="+mn-lt"/>
                        </a:rPr>
                        <a:t>CHD 14 : </a:t>
                      </a:r>
                      <a:r>
                        <a:rPr lang="en-US" sz="1800" kern="1200" dirty="0">
                          <a:solidFill>
                            <a:schemeClr val="dk1"/>
                          </a:solidFill>
                          <a:effectLst/>
                          <a:latin typeface="+mn-lt"/>
                          <a:ea typeface="+mn-ea"/>
                          <a:cs typeface="+mn-cs"/>
                        </a:rPr>
                        <a:t>Panel P2 for Stationery Items </a:t>
                      </a:r>
                      <a:endParaRPr lang="en-US" sz="1800" dirty="0">
                        <a:latin typeface="+mn-lt"/>
                      </a:endParaRP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kern="1200" dirty="0">
                          <a:solidFill>
                            <a:schemeClr val="dk1"/>
                          </a:solidFill>
                          <a:effectLst/>
                          <a:latin typeface="+mn-lt"/>
                          <a:ea typeface="+mn-ea"/>
                          <a:cs typeface="+mn-cs"/>
                        </a:rPr>
                        <a:t>5</a:t>
                      </a:r>
                    </a:p>
                  </a:txBody>
                  <a:tcPr anchor="ctr"/>
                </a:tc>
                <a:extLst>
                  <a:ext uri="{0D108BD9-81ED-4DB2-BD59-A6C34878D82A}">
                    <a16:rowId xmlns:a16="http://schemas.microsoft.com/office/drawing/2014/main" val="2676839429"/>
                  </a:ext>
                </a:extLst>
              </a:tr>
            </a:tbl>
          </a:graphicData>
        </a:graphic>
      </p:graphicFrame>
      <p:pic>
        <p:nvPicPr>
          <p:cNvPr id="6" name="Picture 5">
            <a:extLst>
              <a:ext uri="{FF2B5EF4-FFF2-40B4-BE49-F238E27FC236}">
                <a16:creationId xmlns:a16="http://schemas.microsoft.com/office/drawing/2014/main" id="{FC7A5471-3CD2-892A-574D-C6BDEC0FF9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spTree>
    <p:extLst>
      <p:ext uri="{BB962C8B-B14F-4D97-AF65-F5344CB8AC3E}">
        <p14:creationId xmlns:p14="http://schemas.microsoft.com/office/powerpoint/2010/main" val="7849468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4C4EB9-672D-CAAB-0BAF-950F0E83282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88DBE0D-32E0-803C-7A58-6D8946966C13}"/>
              </a:ext>
            </a:extLst>
          </p:cNvPr>
          <p:cNvSpPr>
            <a:spLocks noGrp="1"/>
          </p:cNvSpPr>
          <p:nvPr>
            <p:ph type="title"/>
          </p:nvPr>
        </p:nvSpPr>
        <p:spPr>
          <a:xfrm>
            <a:off x="913775" y="618517"/>
            <a:ext cx="10364451" cy="960901"/>
          </a:xfrm>
        </p:spPr>
        <p:txBody>
          <a:bodyPr>
            <a:normAutofit/>
          </a:bodyPr>
          <a:lstStyle/>
          <a:p>
            <a:r>
              <a:rPr lang="en-US" dirty="0"/>
              <a:t>ISO Projects</a:t>
            </a:r>
          </a:p>
        </p:txBody>
      </p:sp>
      <p:graphicFrame>
        <p:nvGraphicFramePr>
          <p:cNvPr id="6" name="Content Placeholder 5">
            <a:extLst>
              <a:ext uri="{FF2B5EF4-FFF2-40B4-BE49-F238E27FC236}">
                <a16:creationId xmlns:a16="http://schemas.microsoft.com/office/drawing/2014/main" id="{F6F6EB1B-DC16-2A99-F8F2-8369AED7D6F5}"/>
              </a:ext>
            </a:extLst>
          </p:cNvPr>
          <p:cNvGraphicFramePr>
            <a:graphicFrameLocks noGrp="1"/>
          </p:cNvGraphicFramePr>
          <p:nvPr>
            <p:ph sz="quarter" idx="13"/>
            <p:extLst>
              <p:ext uri="{D42A27DB-BD31-4B8C-83A1-F6EECF244321}">
                <p14:modId xmlns:p14="http://schemas.microsoft.com/office/powerpoint/2010/main" val="3898286322"/>
              </p:ext>
            </p:extLst>
          </p:nvPr>
        </p:nvGraphicFramePr>
        <p:xfrm>
          <a:off x="913774" y="1332203"/>
          <a:ext cx="11098117" cy="4328160"/>
        </p:xfrm>
        <a:graphic>
          <a:graphicData uri="http://schemas.openxmlformats.org/drawingml/2006/table">
            <a:tbl>
              <a:tblPr firstRow="1" bandRow="1">
                <a:tableStyleId>{5C22544A-7EE6-4342-B048-85BDC9FD1C3A}</a:tableStyleId>
              </a:tblPr>
              <a:tblGrid>
                <a:gridCol w="1169570">
                  <a:extLst>
                    <a:ext uri="{9D8B030D-6E8A-4147-A177-3AD203B41FA5}">
                      <a16:colId xmlns:a16="http://schemas.microsoft.com/office/drawing/2014/main" val="3250104272"/>
                    </a:ext>
                  </a:extLst>
                </a:gridCol>
                <a:gridCol w="794938">
                  <a:extLst>
                    <a:ext uri="{9D8B030D-6E8A-4147-A177-3AD203B41FA5}">
                      <a16:colId xmlns:a16="http://schemas.microsoft.com/office/drawing/2014/main" val="906412901"/>
                    </a:ext>
                  </a:extLst>
                </a:gridCol>
                <a:gridCol w="1517073">
                  <a:extLst>
                    <a:ext uri="{9D8B030D-6E8A-4147-A177-3AD203B41FA5}">
                      <a16:colId xmlns:a16="http://schemas.microsoft.com/office/drawing/2014/main" val="3942210832"/>
                    </a:ext>
                  </a:extLst>
                </a:gridCol>
                <a:gridCol w="1870363">
                  <a:extLst>
                    <a:ext uri="{9D8B030D-6E8A-4147-A177-3AD203B41FA5}">
                      <a16:colId xmlns:a16="http://schemas.microsoft.com/office/drawing/2014/main" val="3524835061"/>
                    </a:ext>
                  </a:extLst>
                </a:gridCol>
                <a:gridCol w="1246909">
                  <a:extLst>
                    <a:ext uri="{9D8B030D-6E8A-4147-A177-3AD203B41FA5}">
                      <a16:colId xmlns:a16="http://schemas.microsoft.com/office/drawing/2014/main" val="381375907"/>
                    </a:ext>
                  </a:extLst>
                </a:gridCol>
                <a:gridCol w="1902347">
                  <a:extLst>
                    <a:ext uri="{9D8B030D-6E8A-4147-A177-3AD203B41FA5}">
                      <a16:colId xmlns:a16="http://schemas.microsoft.com/office/drawing/2014/main" val="2781982218"/>
                    </a:ext>
                  </a:extLst>
                </a:gridCol>
                <a:gridCol w="2596917">
                  <a:extLst>
                    <a:ext uri="{9D8B030D-6E8A-4147-A177-3AD203B41FA5}">
                      <a16:colId xmlns:a16="http://schemas.microsoft.com/office/drawing/2014/main" val="1114186371"/>
                    </a:ext>
                  </a:extLst>
                </a:gridCol>
              </a:tblGrid>
              <a:tr h="370840">
                <a:tc>
                  <a:txBody>
                    <a:bodyPr/>
                    <a:lstStyle/>
                    <a:p>
                      <a:r>
                        <a:rPr lang="en-US" dirty="0"/>
                        <a:t>ISO </a:t>
                      </a:r>
                    </a:p>
                  </a:txBody>
                  <a:tcPr/>
                </a:tc>
                <a:tc>
                  <a:txBody>
                    <a:bodyPr/>
                    <a:lstStyle/>
                    <a:p>
                      <a:r>
                        <a:rPr lang="en-US" dirty="0"/>
                        <a:t>NMC</a:t>
                      </a:r>
                    </a:p>
                  </a:txBody>
                  <a:tcPr/>
                </a:tc>
                <a:tc>
                  <a:txBody>
                    <a:bodyPr/>
                    <a:lstStyle/>
                    <a:p>
                      <a:r>
                        <a:rPr lang="en-US" dirty="0"/>
                        <a:t>New Projects (NP)</a:t>
                      </a:r>
                    </a:p>
                  </a:txBody>
                  <a:tcPr/>
                </a:tc>
                <a:tc>
                  <a:txBody>
                    <a:bodyPr/>
                    <a:lstStyle/>
                    <a:p>
                      <a:r>
                        <a:rPr lang="en-US" dirty="0"/>
                        <a:t>Title of the Project</a:t>
                      </a:r>
                    </a:p>
                  </a:txBody>
                  <a:tcPr/>
                </a:tc>
                <a:tc>
                  <a:txBody>
                    <a:bodyPr/>
                    <a:lstStyle/>
                    <a:p>
                      <a:r>
                        <a:rPr lang="en-US" dirty="0"/>
                        <a:t>Level of Interest</a:t>
                      </a:r>
                    </a:p>
                  </a:txBody>
                  <a:tcPr/>
                </a:tc>
                <a:tc>
                  <a:txBody>
                    <a:bodyPr/>
                    <a:lstStyle/>
                    <a:p>
                      <a:r>
                        <a:rPr lang="en-US" dirty="0"/>
                        <a:t>Designated Expert</a:t>
                      </a:r>
                    </a:p>
                  </a:txBody>
                  <a:tcPr/>
                </a:tc>
                <a:tc>
                  <a:txBody>
                    <a:bodyPr/>
                    <a:lstStyle/>
                    <a:p>
                      <a:r>
                        <a:rPr lang="en-US" dirty="0"/>
                        <a:t>Strategy adopted for identification of expert</a:t>
                      </a:r>
                    </a:p>
                  </a:txBody>
                  <a:tcPr/>
                </a:tc>
                <a:extLst>
                  <a:ext uri="{0D108BD9-81ED-4DB2-BD59-A6C34878D82A}">
                    <a16:rowId xmlns:a16="http://schemas.microsoft.com/office/drawing/2014/main" val="817379502"/>
                  </a:ext>
                </a:extLst>
              </a:tr>
              <a:tr h="370840">
                <a:tc rowSpan="3">
                  <a:txBody>
                    <a:bodyPr/>
                    <a:lstStyle/>
                    <a:p>
                      <a:r>
                        <a:rPr lang="en-US" sz="1400" dirty="0"/>
                        <a:t>TC 298</a:t>
                      </a:r>
                    </a:p>
                  </a:txBody>
                  <a:tcPr/>
                </a:tc>
                <a:tc rowSpan="3">
                  <a:txBody>
                    <a:bodyPr/>
                    <a:lstStyle/>
                    <a:p>
                      <a:r>
                        <a:rPr lang="en-US" sz="1400" dirty="0"/>
                        <a:t>CHD</a:t>
                      </a:r>
                      <a:r>
                        <a:rPr lang="en-US" sz="1400" baseline="0" dirty="0"/>
                        <a:t> 01</a:t>
                      </a:r>
                      <a:endParaRPr 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400" kern="1200" dirty="0">
                          <a:solidFill>
                            <a:schemeClr val="dk1"/>
                          </a:solidFill>
                          <a:effectLst/>
                          <a:latin typeface="+mn-lt"/>
                          <a:ea typeface="+mn-ea"/>
                          <a:cs typeface="+mn-cs"/>
                        </a:rPr>
                        <a:t>ISO/NP 25191  </a:t>
                      </a:r>
                      <a:endParaRPr lang="en-IN" sz="14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400" dirty="0">
                        <a:effectLs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400" kern="1200" dirty="0">
                          <a:solidFill>
                            <a:schemeClr val="dk1"/>
                          </a:solidFill>
                          <a:effectLst/>
                          <a:latin typeface="+mn-lt"/>
                          <a:ea typeface="+mn-ea"/>
                          <a:cs typeface="+mn-cs"/>
                        </a:rPr>
                        <a:t>Guidelines for evaluating environmental impacts on the supply chain of rare earth elements</a:t>
                      </a:r>
                      <a:endParaRPr lang="en-IN" sz="1400" dirty="0">
                        <a:effectLst/>
                      </a:endParaRPr>
                    </a:p>
                  </a:txBody>
                  <a:tcPr/>
                </a:tc>
                <a:tc>
                  <a:txBody>
                    <a:bodyPr/>
                    <a:lstStyle/>
                    <a:p>
                      <a:r>
                        <a:rPr lang="en-US" sz="1400" dirty="0"/>
                        <a:t>High</a:t>
                      </a:r>
                    </a:p>
                  </a:txBody>
                  <a:tcPr/>
                </a:tc>
                <a:tc>
                  <a:txBody>
                    <a:bodyPr/>
                    <a:lstStyle/>
                    <a:p>
                      <a:r>
                        <a:rPr lang="en-IN" sz="1400" kern="1200" dirty="0">
                          <a:solidFill>
                            <a:schemeClr val="dk1"/>
                          </a:solidFill>
                          <a:effectLst/>
                          <a:latin typeface="+mn-lt"/>
                          <a:ea typeface="+mn-ea"/>
                          <a:cs typeface="+mn-cs"/>
                        </a:rPr>
                        <a:t>a. Dr </a:t>
                      </a:r>
                      <a:r>
                        <a:rPr lang="en-IN" sz="1400" kern="1200" dirty="0" err="1">
                          <a:solidFill>
                            <a:schemeClr val="dk1"/>
                          </a:solidFill>
                          <a:effectLst/>
                          <a:latin typeface="+mn-lt"/>
                          <a:ea typeface="+mn-ea"/>
                          <a:cs typeface="+mn-cs"/>
                        </a:rPr>
                        <a:t>Kannan</a:t>
                      </a:r>
                      <a:r>
                        <a:rPr lang="en-IN" sz="1400" kern="1200" dirty="0">
                          <a:solidFill>
                            <a:schemeClr val="dk1"/>
                          </a:solidFill>
                          <a:effectLst/>
                          <a:latin typeface="+mn-lt"/>
                          <a:ea typeface="+mn-ea"/>
                          <a:cs typeface="+mn-cs"/>
                        </a:rPr>
                        <a:t> Srinivasan, Director, CSMCRI </a:t>
                      </a:r>
                      <a:endParaRPr lang="en-IN" sz="1400" dirty="0">
                        <a:effectLst/>
                      </a:endParaRPr>
                    </a:p>
                    <a:p>
                      <a:r>
                        <a:rPr lang="en-IN" sz="1400" kern="1200" dirty="0">
                          <a:solidFill>
                            <a:schemeClr val="dk1"/>
                          </a:solidFill>
                          <a:effectLst/>
                          <a:latin typeface="+mn-lt"/>
                          <a:ea typeface="+mn-ea"/>
                          <a:cs typeface="+mn-cs"/>
                        </a:rPr>
                        <a:t>b. Shri </a:t>
                      </a:r>
                      <a:r>
                        <a:rPr lang="en-IN" sz="1400" kern="1200" dirty="0" err="1">
                          <a:solidFill>
                            <a:schemeClr val="dk1"/>
                          </a:solidFill>
                          <a:effectLst/>
                          <a:latin typeface="+mn-lt"/>
                          <a:ea typeface="+mn-ea"/>
                          <a:cs typeface="+mn-cs"/>
                        </a:rPr>
                        <a:t>Sagar</a:t>
                      </a:r>
                      <a:r>
                        <a:rPr lang="en-IN" sz="1400" kern="1200" dirty="0">
                          <a:solidFill>
                            <a:schemeClr val="dk1"/>
                          </a:solidFill>
                          <a:effectLst/>
                          <a:latin typeface="+mn-lt"/>
                          <a:ea typeface="+mn-ea"/>
                          <a:cs typeface="+mn-cs"/>
                        </a:rPr>
                        <a:t> Singh, BIS member secretary</a:t>
                      </a:r>
                      <a:endParaRPr lang="en-IN" sz="1400" dirty="0">
                        <a:effectLst/>
                      </a:endParaRPr>
                    </a:p>
                    <a:p>
                      <a:endParaRPr lang="en-US" sz="1400" dirty="0"/>
                    </a:p>
                  </a:txBody>
                  <a:tcPr/>
                </a:tc>
                <a:tc rowSpan="3">
                  <a:txBody>
                    <a:bodyPr/>
                    <a:lstStyle/>
                    <a:p>
                      <a:pPr marL="342900" indent="-342900">
                        <a:buAutoNum type="alphaLcPeriod"/>
                      </a:pPr>
                      <a:r>
                        <a:rPr lang="en-US" sz="1400" dirty="0"/>
                        <a:t>Identification based on the Sector relevance of the Project.</a:t>
                      </a:r>
                    </a:p>
                    <a:p>
                      <a:pPr marL="342900" indent="-342900">
                        <a:buAutoNum type="alphaLcPeriod"/>
                      </a:pPr>
                      <a:r>
                        <a:rPr lang="en-US" sz="1400" dirty="0"/>
                        <a:t>Discussion in the Committee</a:t>
                      </a:r>
                    </a:p>
                    <a:p>
                      <a:pPr marL="342900" indent="-342900">
                        <a:buAutoNum type="alphaLcPeriod"/>
                      </a:pPr>
                      <a:r>
                        <a:rPr lang="en-US" sz="1400" dirty="0"/>
                        <a:t>Identification &amp; Recommendation by the Committee members. Decision taken in the Sectional Committee meeting after examination of the profiles submitted by the expert.</a:t>
                      </a:r>
                    </a:p>
                    <a:p>
                      <a:endParaRPr lang="en-US" sz="1400" dirty="0"/>
                    </a:p>
                  </a:txBody>
                  <a:tcPr/>
                </a:tc>
                <a:extLst>
                  <a:ext uri="{0D108BD9-81ED-4DB2-BD59-A6C34878D82A}">
                    <a16:rowId xmlns:a16="http://schemas.microsoft.com/office/drawing/2014/main" val="2498632316"/>
                  </a:ext>
                </a:extLst>
              </a:tr>
              <a:tr h="370840">
                <a:tc vMerge="1">
                  <a:txBody>
                    <a:bodyPr/>
                    <a:lstStyle/>
                    <a:p>
                      <a:endParaRPr lang="en-US" dirty="0"/>
                    </a:p>
                  </a:txBody>
                  <a:tcPr/>
                </a:tc>
                <a:tc vMerge="1">
                  <a:txBody>
                    <a:bodyPr/>
                    <a:lstStyle/>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400" kern="1200" dirty="0">
                          <a:solidFill>
                            <a:schemeClr val="dk1"/>
                          </a:solidFill>
                          <a:effectLst/>
                          <a:latin typeface="+mn-lt"/>
                          <a:ea typeface="+mn-ea"/>
                          <a:cs typeface="+mn-cs"/>
                        </a:rPr>
                        <a:t>ISO/CD 24548</a:t>
                      </a:r>
                      <a:endParaRPr lang="en-IN" sz="1400" dirty="0">
                        <a:effectLs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400" kern="1200" dirty="0">
                          <a:solidFill>
                            <a:schemeClr val="dk1"/>
                          </a:solidFill>
                          <a:effectLst/>
                          <a:latin typeface="+mn-lt"/>
                          <a:ea typeface="+mn-ea"/>
                          <a:cs typeface="+mn-cs"/>
                        </a:rPr>
                        <a:t>Rare earth — Determination of moisture content in rare earth products — Gravimetric method</a:t>
                      </a:r>
                      <a:endParaRPr lang="en-IN" sz="1400" dirty="0">
                        <a:effectLst/>
                      </a:endParaRPr>
                    </a:p>
                  </a:txBody>
                  <a:tcPr/>
                </a:tc>
                <a:tc>
                  <a:txBody>
                    <a:bodyPr/>
                    <a:lstStyle/>
                    <a:p>
                      <a:r>
                        <a:rPr lang="en-US" sz="1400" dirty="0"/>
                        <a:t>High</a:t>
                      </a:r>
                    </a:p>
                  </a:txBody>
                  <a:tcPr/>
                </a:tc>
                <a:tc>
                  <a:txBody>
                    <a:bodyPr/>
                    <a:lstStyle/>
                    <a:p>
                      <a:r>
                        <a:rPr lang="en-IN" sz="1400" kern="1200" dirty="0">
                          <a:solidFill>
                            <a:schemeClr val="dk1"/>
                          </a:solidFill>
                          <a:effectLst/>
                          <a:latin typeface="+mn-lt"/>
                          <a:ea typeface="+mn-ea"/>
                          <a:cs typeface="+mn-cs"/>
                        </a:rPr>
                        <a:t>a. Dr </a:t>
                      </a:r>
                      <a:r>
                        <a:rPr lang="en-IN" sz="1400" kern="1200" dirty="0" err="1">
                          <a:solidFill>
                            <a:schemeClr val="dk1"/>
                          </a:solidFill>
                          <a:effectLst/>
                          <a:latin typeface="+mn-lt"/>
                          <a:ea typeface="+mn-ea"/>
                          <a:cs typeface="+mn-cs"/>
                        </a:rPr>
                        <a:t>Kannan</a:t>
                      </a:r>
                      <a:r>
                        <a:rPr lang="en-IN" sz="1400" kern="1200" dirty="0">
                          <a:solidFill>
                            <a:schemeClr val="dk1"/>
                          </a:solidFill>
                          <a:effectLst/>
                          <a:latin typeface="+mn-lt"/>
                          <a:ea typeface="+mn-ea"/>
                          <a:cs typeface="+mn-cs"/>
                        </a:rPr>
                        <a:t> Srinivasan, Director, CSMCRI </a:t>
                      </a:r>
                      <a:endParaRPr lang="en-IN" sz="1400" dirty="0">
                        <a:effectLst/>
                      </a:endParaRPr>
                    </a:p>
                    <a:p>
                      <a:r>
                        <a:rPr lang="en-IN" sz="1400" kern="1200" dirty="0">
                          <a:solidFill>
                            <a:schemeClr val="dk1"/>
                          </a:solidFill>
                          <a:effectLst/>
                          <a:latin typeface="+mn-lt"/>
                          <a:ea typeface="+mn-ea"/>
                          <a:cs typeface="+mn-cs"/>
                        </a:rPr>
                        <a:t>b. Shri </a:t>
                      </a:r>
                      <a:r>
                        <a:rPr lang="en-IN" sz="1400" kern="1200" dirty="0" err="1">
                          <a:solidFill>
                            <a:schemeClr val="dk1"/>
                          </a:solidFill>
                          <a:effectLst/>
                          <a:latin typeface="+mn-lt"/>
                          <a:ea typeface="+mn-ea"/>
                          <a:cs typeface="+mn-cs"/>
                        </a:rPr>
                        <a:t>Sagar</a:t>
                      </a:r>
                      <a:r>
                        <a:rPr lang="en-IN" sz="1400" kern="1200" dirty="0">
                          <a:solidFill>
                            <a:schemeClr val="dk1"/>
                          </a:solidFill>
                          <a:effectLst/>
                          <a:latin typeface="+mn-lt"/>
                          <a:ea typeface="+mn-ea"/>
                          <a:cs typeface="+mn-cs"/>
                        </a:rPr>
                        <a:t> Singh, BIS member secretary</a:t>
                      </a:r>
                      <a:endParaRPr lang="en-IN" sz="1400" dirty="0">
                        <a:effectLst/>
                      </a:endParaRPr>
                    </a:p>
                  </a:txBody>
                  <a:tcPr/>
                </a:tc>
                <a:tc vMerge="1">
                  <a:txBody>
                    <a:bodyPr/>
                    <a:lstStyle/>
                    <a:p>
                      <a:endParaRPr lang="en-US" sz="1400" dirty="0"/>
                    </a:p>
                  </a:txBody>
                  <a:tcPr/>
                </a:tc>
                <a:extLst>
                  <a:ext uri="{0D108BD9-81ED-4DB2-BD59-A6C34878D82A}">
                    <a16:rowId xmlns:a16="http://schemas.microsoft.com/office/drawing/2014/main" val="2457681343"/>
                  </a:ext>
                </a:extLst>
              </a:tr>
              <a:tr h="370840">
                <a:tc vMerge="1">
                  <a:txBody>
                    <a:bodyPr/>
                    <a:lstStyle/>
                    <a:p>
                      <a:endParaRPr lang="en-US" dirty="0"/>
                    </a:p>
                  </a:txBody>
                  <a:tcPr/>
                </a:tc>
                <a:tc vMerge="1">
                  <a:txBody>
                    <a:bodyPr/>
                    <a:lstStyle/>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400" kern="1200" dirty="0">
                          <a:solidFill>
                            <a:schemeClr val="dk1"/>
                          </a:solidFill>
                          <a:effectLst/>
                          <a:latin typeface="+mn-lt"/>
                          <a:ea typeface="+mn-ea"/>
                          <a:cs typeface="+mn-cs"/>
                        </a:rPr>
                        <a:t>ISO/CD 17887  </a:t>
                      </a:r>
                      <a:endParaRPr lang="en-IN" sz="14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400" dirty="0">
                        <a:effectLs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400" kern="1200" dirty="0">
                          <a:solidFill>
                            <a:schemeClr val="dk1"/>
                          </a:solidFill>
                          <a:effectLst/>
                          <a:latin typeface="+mn-lt"/>
                          <a:ea typeface="+mn-ea"/>
                          <a:cs typeface="+mn-cs"/>
                        </a:rPr>
                        <a:t>Traceability of rare earths in the supply chain from separated products to permanent magnets</a:t>
                      </a:r>
                      <a:endParaRPr lang="en-IN" sz="1400" dirty="0">
                        <a:effectLst/>
                      </a:endParaRPr>
                    </a:p>
                  </a:txBody>
                  <a:tcPr/>
                </a:tc>
                <a:tc>
                  <a:txBody>
                    <a:bodyPr/>
                    <a:lstStyle/>
                    <a:p>
                      <a:r>
                        <a:rPr lang="en-US" sz="1400" dirty="0"/>
                        <a:t>High</a:t>
                      </a:r>
                    </a:p>
                  </a:txBody>
                  <a:tcPr/>
                </a:tc>
                <a:tc>
                  <a:txBody>
                    <a:bodyPr/>
                    <a:lstStyle/>
                    <a:p>
                      <a:r>
                        <a:rPr lang="en-IN" sz="1400" kern="1200" dirty="0">
                          <a:solidFill>
                            <a:schemeClr val="dk1"/>
                          </a:solidFill>
                          <a:effectLst/>
                          <a:latin typeface="+mn-lt"/>
                          <a:ea typeface="+mn-ea"/>
                          <a:cs typeface="+mn-cs"/>
                        </a:rPr>
                        <a:t>a. Dr </a:t>
                      </a:r>
                      <a:r>
                        <a:rPr lang="en-IN" sz="1400" kern="1200" dirty="0" err="1">
                          <a:solidFill>
                            <a:schemeClr val="dk1"/>
                          </a:solidFill>
                          <a:effectLst/>
                          <a:latin typeface="+mn-lt"/>
                          <a:ea typeface="+mn-ea"/>
                          <a:cs typeface="+mn-cs"/>
                        </a:rPr>
                        <a:t>Kannan</a:t>
                      </a:r>
                      <a:r>
                        <a:rPr lang="en-IN" sz="1400" kern="1200" dirty="0">
                          <a:solidFill>
                            <a:schemeClr val="dk1"/>
                          </a:solidFill>
                          <a:effectLst/>
                          <a:latin typeface="+mn-lt"/>
                          <a:ea typeface="+mn-ea"/>
                          <a:cs typeface="+mn-cs"/>
                        </a:rPr>
                        <a:t> Srinivasan, Director, CSMCRI </a:t>
                      </a:r>
                      <a:endParaRPr lang="en-IN" sz="1400" dirty="0">
                        <a:effectLst/>
                      </a:endParaRPr>
                    </a:p>
                    <a:p>
                      <a:r>
                        <a:rPr lang="en-IN" sz="1400" kern="1200" dirty="0">
                          <a:solidFill>
                            <a:schemeClr val="dk1"/>
                          </a:solidFill>
                          <a:effectLst/>
                          <a:latin typeface="+mn-lt"/>
                          <a:ea typeface="+mn-ea"/>
                          <a:cs typeface="+mn-cs"/>
                        </a:rPr>
                        <a:t>b. Shri </a:t>
                      </a:r>
                      <a:r>
                        <a:rPr lang="en-IN" sz="1400" kern="1200" dirty="0" err="1">
                          <a:solidFill>
                            <a:schemeClr val="dk1"/>
                          </a:solidFill>
                          <a:effectLst/>
                          <a:latin typeface="+mn-lt"/>
                          <a:ea typeface="+mn-ea"/>
                          <a:cs typeface="+mn-cs"/>
                        </a:rPr>
                        <a:t>Sagar</a:t>
                      </a:r>
                      <a:r>
                        <a:rPr lang="en-IN" sz="1400" kern="1200" dirty="0">
                          <a:solidFill>
                            <a:schemeClr val="dk1"/>
                          </a:solidFill>
                          <a:effectLst/>
                          <a:latin typeface="+mn-lt"/>
                          <a:ea typeface="+mn-ea"/>
                          <a:cs typeface="+mn-cs"/>
                        </a:rPr>
                        <a:t> Singh, BIS member secretary</a:t>
                      </a:r>
                    </a:p>
                  </a:txBody>
                  <a:tcPr/>
                </a:tc>
                <a:tc vMerge="1">
                  <a:txBody>
                    <a:bodyPr/>
                    <a:lstStyle/>
                    <a:p>
                      <a:endParaRPr lang="en-US" sz="1400" dirty="0"/>
                    </a:p>
                  </a:txBody>
                  <a:tcPr/>
                </a:tc>
                <a:extLst>
                  <a:ext uri="{0D108BD9-81ED-4DB2-BD59-A6C34878D82A}">
                    <a16:rowId xmlns:a16="http://schemas.microsoft.com/office/drawing/2014/main" val="2677140609"/>
                  </a:ext>
                </a:extLst>
              </a:tr>
            </a:tbl>
          </a:graphicData>
        </a:graphic>
      </p:graphicFrame>
    </p:spTree>
    <p:extLst>
      <p:ext uri="{BB962C8B-B14F-4D97-AF65-F5344CB8AC3E}">
        <p14:creationId xmlns:p14="http://schemas.microsoft.com/office/powerpoint/2010/main" val="24217986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4C4EB9-672D-CAAB-0BAF-950F0E83282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88DBE0D-32E0-803C-7A58-6D8946966C13}"/>
              </a:ext>
            </a:extLst>
          </p:cNvPr>
          <p:cNvSpPr>
            <a:spLocks noGrp="1"/>
          </p:cNvSpPr>
          <p:nvPr>
            <p:ph type="title"/>
          </p:nvPr>
        </p:nvSpPr>
        <p:spPr>
          <a:xfrm>
            <a:off x="913775" y="618517"/>
            <a:ext cx="10364451" cy="960901"/>
          </a:xfrm>
        </p:spPr>
        <p:txBody>
          <a:bodyPr>
            <a:normAutofit/>
          </a:bodyPr>
          <a:lstStyle/>
          <a:p>
            <a:r>
              <a:rPr lang="en-US" dirty="0"/>
              <a:t>ISO Projects</a:t>
            </a:r>
          </a:p>
        </p:txBody>
      </p:sp>
      <p:graphicFrame>
        <p:nvGraphicFramePr>
          <p:cNvPr id="6" name="Content Placeholder 5">
            <a:extLst>
              <a:ext uri="{FF2B5EF4-FFF2-40B4-BE49-F238E27FC236}">
                <a16:creationId xmlns:a16="http://schemas.microsoft.com/office/drawing/2014/main" id="{F6F6EB1B-DC16-2A99-F8F2-8369AED7D6F5}"/>
              </a:ext>
            </a:extLst>
          </p:cNvPr>
          <p:cNvGraphicFramePr>
            <a:graphicFrameLocks noGrp="1"/>
          </p:cNvGraphicFramePr>
          <p:nvPr>
            <p:ph sz="quarter" idx="13"/>
            <p:extLst>
              <p:ext uri="{D42A27DB-BD31-4B8C-83A1-F6EECF244321}">
                <p14:modId xmlns:p14="http://schemas.microsoft.com/office/powerpoint/2010/main" val="4256741974"/>
              </p:ext>
            </p:extLst>
          </p:nvPr>
        </p:nvGraphicFramePr>
        <p:xfrm>
          <a:off x="913774" y="1332203"/>
          <a:ext cx="11098117" cy="4968240"/>
        </p:xfrm>
        <a:graphic>
          <a:graphicData uri="http://schemas.openxmlformats.org/drawingml/2006/table">
            <a:tbl>
              <a:tblPr firstRow="1" bandRow="1">
                <a:tableStyleId>{5C22544A-7EE6-4342-B048-85BDC9FD1C3A}</a:tableStyleId>
              </a:tblPr>
              <a:tblGrid>
                <a:gridCol w="1169570">
                  <a:extLst>
                    <a:ext uri="{9D8B030D-6E8A-4147-A177-3AD203B41FA5}">
                      <a16:colId xmlns:a16="http://schemas.microsoft.com/office/drawing/2014/main" val="3250104272"/>
                    </a:ext>
                  </a:extLst>
                </a:gridCol>
                <a:gridCol w="794938">
                  <a:extLst>
                    <a:ext uri="{9D8B030D-6E8A-4147-A177-3AD203B41FA5}">
                      <a16:colId xmlns:a16="http://schemas.microsoft.com/office/drawing/2014/main" val="906412901"/>
                    </a:ext>
                  </a:extLst>
                </a:gridCol>
                <a:gridCol w="1517073">
                  <a:extLst>
                    <a:ext uri="{9D8B030D-6E8A-4147-A177-3AD203B41FA5}">
                      <a16:colId xmlns:a16="http://schemas.microsoft.com/office/drawing/2014/main" val="3942210832"/>
                    </a:ext>
                  </a:extLst>
                </a:gridCol>
                <a:gridCol w="1870363">
                  <a:extLst>
                    <a:ext uri="{9D8B030D-6E8A-4147-A177-3AD203B41FA5}">
                      <a16:colId xmlns:a16="http://schemas.microsoft.com/office/drawing/2014/main" val="3524835061"/>
                    </a:ext>
                  </a:extLst>
                </a:gridCol>
                <a:gridCol w="1246909">
                  <a:extLst>
                    <a:ext uri="{9D8B030D-6E8A-4147-A177-3AD203B41FA5}">
                      <a16:colId xmlns:a16="http://schemas.microsoft.com/office/drawing/2014/main" val="381375907"/>
                    </a:ext>
                  </a:extLst>
                </a:gridCol>
                <a:gridCol w="1902347">
                  <a:extLst>
                    <a:ext uri="{9D8B030D-6E8A-4147-A177-3AD203B41FA5}">
                      <a16:colId xmlns:a16="http://schemas.microsoft.com/office/drawing/2014/main" val="2781982218"/>
                    </a:ext>
                  </a:extLst>
                </a:gridCol>
                <a:gridCol w="2596917">
                  <a:extLst>
                    <a:ext uri="{9D8B030D-6E8A-4147-A177-3AD203B41FA5}">
                      <a16:colId xmlns:a16="http://schemas.microsoft.com/office/drawing/2014/main" val="1114186371"/>
                    </a:ext>
                  </a:extLst>
                </a:gridCol>
              </a:tblGrid>
              <a:tr h="370840">
                <a:tc>
                  <a:txBody>
                    <a:bodyPr/>
                    <a:lstStyle/>
                    <a:p>
                      <a:r>
                        <a:rPr lang="en-US" dirty="0"/>
                        <a:t>ISO </a:t>
                      </a:r>
                    </a:p>
                  </a:txBody>
                  <a:tcPr/>
                </a:tc>
                <a:tc>
                  <a:txBody>
                    <a:bodyPr/>
                    <a:lstStyle/>
                    <a:p>
                      <a:r>
                        <a:rPr lang="en-US" dirty="0"/>
                        <a:t>NMC</a:t>
                      </a:r>
                    </a:p>
                  </a:txBody>
                  <a:tcPr/>
                </a:tc>
                <a:tc>
                  <a:txBody>
                    <a:bodyPr/>
                    <a:lstStyle/>
                    <a:p>
                      <a:r>
                        <a:rPr lang="en-US" dirty="0"/>
                        <a:t>New Projects (NP)</a:t>
                      </a:r>
                    </a:p>
                  </a:txBody>
                  <a:tcPr/>
                </a:tc>
                <a:tc>
                  <a:txBody>
                    <a:bodyPr/>
                    <a:lstStyle/>
                    <a:p>
                      <a:r>
                        <a:rPr lang="en-US" dirty="0"/>
                        <a:t>Title of the Project</a:t>
                      </a:r>
                    </a:p>
                  </a:txBody>
                  <a:tcPr/>
                </a:tc>
                <a:tc>
                  <a:txBody>
                    <a:bodyPr/>
                    <a:lstStyle/>
                    <a:p>
                      <a:r>
                        <a:rPr lang="en-US" dirty="0"/>
                        <a:t>Level of Interest</a:t>
                      </a:r>
                    </a:p>
                  </a:txBody>
                  <a:tcPr/>
                </a:tc>
                <a:tc>
                  <a:txBody>
                    <a:bodyPr/>
                    <a:lstStyle/>
                    <a:p>
                      <a:r>
                        <a:rPr lang="en-US" dirty="0"/>
                        <a:t>Designated Expert</a:t>
                      </a:r>
                    </a:p>
                  </a:txBody>
                  <a:tcPr/>
                </a:tc>
                <a:tc>
                  <a:txBody>
                    <a:bodyPr/>
                    <a:lstStyle/>
                    <a:p>
                      <a:r>
                        <a:rPr lang="en-US" dirty="0"/>
                        <a:t>Strategy adopted for identification of expert</a:t>
                      </a:r>
                    </a:p>
                  </a:txBody>
                  <a:tcPr/>
                </a:tc>
                <a:extLst>
                  <a:ext uri="{0D108BD9-81ED-4DB2-BD59-A6C34878D82A}">
                    <a16:rowId xmlns:a16="http://schemas.microsoft.com/office/drawing/2014/main" val="817379502"/>
                  </a:ext>
                </a:extLst>
              </a:tr>
              <a:tr h="370840">
                <a:tc rowSpan="3">
                  <a:txBody>
                    <a:bodyPr/>
                    <a:lstStyle/>
                    <a:p>
                      <a:r>
                        <a:rPr lang="en-US" sz="1400" dirty="0"/>
                        <a:t>TC 298</a:t>
                      </a:r>
                    </a:p>
                  </a:txBody>
                  <a:tcPr/>
                </a:tc>
                <a:tc rowSpan="3">
                  <a:txBody>
                    <a:bodyPr/>
                    <a:lstStyle/>
                    <a:p>
                      <a:r>
                        <a:rPr lang="en-US" sz="1400" dirty="0"/>
                        <a:t>CHD</a:t>
                      </a:r>
                      <a:r>
                        <a:rPr lang="en-US" sz="1400" baseline="0" dirty="0"/>
                        <a:t> 01</a:t>
                      </a:r>
                      <a:endParaRPr 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400" kern="1200" dirty="0">
                          <a:solidFill>
                            <a:schemeClr val="dk1"/>
                          </a:solidFill>
                          <a:effectLst/>
                          <a:latin typeface="+mn-lt"/>
                          <a:ea typeface="+mn-ea"/>
                          <a:cs typeface="+mn-cs"/>
                        </a:rPr>
                        <a:t>ISO/FDIS 24181-1</a:t>
                      </a:r>
                      <a:endParaRPr lang="en-IN" sz="1400" dirty="0">
                        <a:effectLs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400" kern="1200" dirty="0">
                          <a:solidFill>
                            <a:schemeClr val="dk1"/>
                          </a:solidFill>
                          <a:effectLst/>
                          <a:latin typeface="+mn-lt"/>
                          <a:ea typeface="+mn-ea"/>
                          <a:cs typeface="+mn-cs"/>
                        </a:rPr>
                        <a:t>Rare earth — Determination of non-rare earth impurities in individual rare earth metals and their oxides — ICP-AES — Part 1: Analysis of Al, </a:t>
                      </a:r>
                      <a:r>
                        <a:rPr lang="en-IN" sz="1400" kern="1200" dirty="0" err="1">
                          <a:solidFill>
                            <a:schemeClr val="dk1"/>
                          </a:solidFill>
                          <a:effectLst/>
                          <a:latin typeface="+mn-lt"/>
                          <a:ea typeface="+mn-ea"/>
                          <a:cs typeface="+mn-cs"/>
                        </a:rPr>
                        <a:t>Ca</a:t>
                      </a:r>
                      <a:r>
                        <a:rPr lang="en-IN" sz="1400" kern="1200" dirty="0">
                          <a:solidFill>
                            <a:schemeClr val="dk1"/>
                          </a:solidFill>
                          <a:effectLst/>
                          <a:latin typeface="+mn-lt"/>
                          <a:ea typeface="+mn-ea"/>
                          <a:cs typeface="+mn-cs"/>
                        </a:rPr>
                        <a:t>, Mg, Fe and Si</a:t>
                      </a:r>
                      <a:endParaRPr lang="en-IN" sz="1400" dirty="0">
                        <a:effectLst/>
                      </a:endParaRPr>
                    </a:p>
                  </a:txBody>
                  <a:tcPr/>
                </a:tc>
                <a:tc>
                  <a:txBody>
                    <a:bodyPr/>
                    <a:lstStyle/>
                    <a:p>
                      <a:r>
                        <a:rPr lang="en-US" sz="1400" dirty="0"/>
                        <a:t>High</a:t>
                      </a:r>
                    </a:p>
                  </a:txBody>
                  <a:tcPr/>
                </a:tc>
                <a:tc>
                  <a:txBody>
                    <a:bodyPr/>
                    <a:lstStyle/>
                    <a:p>
                      <a:r>
                        <a:rPr lang="en-IN" sz="1400" kern="1200" dirty="0">
                          <a:solidFill>
                            <a:schemeClr val="dk1"/>
                          </a:solidFill>
                          <a:effectLst/>
                          <a:latin typeface="+mn-lt"/>
                          <a:ea typeface="+mn-ea"/>
                          <a:cs typeface="+mn-cs"/>
                        </a:rPr>
                        <a:t>a. Dr </a:t>
                      </a:r>
                      <a:r>
                        <a:rPr lang="en-IN" sz="1400" kern="1200" dirty="0" err="1">
                          <a:solidFill>
                            <a:schemeClr val="dk1"/>
                          </a:solidFill>
                          <a:effectLst/>
                          <a:latin typeface="+mn-lt"/>
                          <a:ea typeface="+mn-ea"/>
                          <a:cs typeface="+mn-cs"/>
                        </a:rPr>
                        <a:t>Kannan</a:t>
                      </a:r>
                      <a:r>
                        <a:rPr lang="en-IN" sz="1400" kern="1200" dirty="0">
                          <a:solidFill>
                            <a:schemeClr val="dk1"/>
                          </a:solidFill>
                          <a:effectLst/>
                          <a:latin typeface="+mn-lt"/>
                          <a:ea typeface="+mn-ea"/>
                          <a:cs typeface="+mn-cs"/>
                        </a:rPr>
                        <a:t> Srinivasan, Director, CSMCRI </a:t>
                      </a:r>
                      <a:endParaRPr lang="en-IN" sz="1400" dirty="0">
                        <a:effectLst/>
                      </a:endParaRPr>
                    </a:p>
                    <a:p>
                      <a:r>
                        <a:rPr lang="en-IN" sz="1400" kern="1200" dirty="0">
                          <a:solidFill>
                            <a:schemeClr val="dk1"/>
                          </a:solidFill>
                          <a:effectLst/>
                          <a:latin typeface="+mn-lt"/>
                          <a:ea typeface="+mn-ea"/>
                          <a:cs typeface="+mn-cs"/>
                        </a:rPr>
                        <a:t>b. Shri </a:t>
                      </a:r>
                      <a:r>
                        <a:rPr lang="en-IN" sz="1400" kern="1200" dirty="0" err="1">
                          <a:solidFill>
                            <a:schemeClr val="dk1"/>
                          </a:solidFill>
                          <a:effectLst/>
                          <a:latin typeface="+mn-lt"/>
                          <a:ea typeface="+mn-ea"/>
                          <a:cs typeface="+mn-cs"/>
                        </a:rPr>
                        <a:t>Sagar</a:t>
                      </a:r>
                      <a:r>
                        <a:rPr lang="en-IN" sz="1400" kern="1200" dirty="0">
                          <a:solidFill>
                            <a:schemeClr val="dk1"/>
                          </a:solidFill>
                          <a:effectLst/>
                          <a:latin typeface="+mn-lt"/>
                          <a:ea typeface="+mn-ea"/>
                          <a:cs typeface="+mn-cs"/>
                        </a:rPr>
                        <a:t> Singh, BIS member secretary</a:t>
                      </a:r>
                      <a:endParaRPr lang="en-US" sz="1400" dirty="0"/>
                    </a:p>
                  </a:txBody>
                  <a:tcPr/>
                </a:tc>
                <a:tc rowSpan="3">
                  <a:txBody>
                    <a:bodyPr/>
                    <a:lstStyle/>
                    <a:p>
                      <a:pPr marL="342900" indent="-342900">
                        <a:buAutoNum type="alphaLcPeriod"/>
                      </a:pPr>
                      <a:r>
                        <a:rPr lang="en-US" sz="1400" dirty="0"/>
                        <a:t>Identification based on the Sector relevance of the Project.</a:t>
                      </a:r>
                    </a:p>
                    <a:p>
                      <a:pPr marL="342900" indent="-342900">
                        <a:buAutoNum type="alphaLcPeriod"/>
                      </a:pPr>
                      <a:r>
                        <a:rPr lang="en-US" sz="1400" dirty="0"/>
                        <a:t>Discussion in the Committee</a:t>
                      </a:r>
                    </a:p>
                    <a:p>
                      <a:pPr marL="342900" indent="-342900">
                        <a:buAutoNum type="alphaLcPeriod"/>
                      </a:pPr>
                      <a:r>
                        <a:rPr lang="en-US" sz="1400" dirty="0"/>
                        <a:t>Identification &amp; Recommendation by the Committee members. Decision taken in the Sectional Committee meeting after examination of the profiles submitted by the expert.</a:t>
                      </a:r>
                    </a:p>
                    <a:p>
                      <a:endParaRPr lang="en-US" sz="1400" dirty="0"/>
                    </a:p>
                  </a:txBody>
                  <a:tcPr/>
                </a:tc>
                <a:extLst>
                  <a:ext uri="{0D108BD9-81ED-4DB2-BD59-A6C34878D82A}">
                    <a16:rowId xmlns:a16="http://schemas.microsoft.com/office/drawing/2014/main" val="2498632316"/>
                  </a:ext>
                </a:extLst>
              </a:tr>
              <a:tr h="370840">
                <a:tc vMerge="1">
                  <a:txBody>
                    <a:bodyPr/>
                    <a:lstStyle/>
                    <a:p>
                      <a:endParaRPr lang="en-US" dirty="0"/>
                    </a:p>
                  </a:txBody>
                  <a:tcPr/>
                </a:tc>
                <a:tc vMerge="1">
                  <a:txBody>
                    <a:bodyPr/>
                    <a:lstStyle/>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400" kern="1200" dirty="0">
                          <a:solidFill>
                            <a:schemeClr val="dk1"/>
                          </a:solidFill>
                          <a:effectLst/>
                          <a:latin typeface="+mn-lt"/>
                          <a:ea typeface="+mn-ea"/>
                          <a:cs typeface="+mn-cs"/>
                        </a:rPr>
                        <a:t>ISO/CD 24548</a:t>
                      </a:r>
                      <a:endParaRPr lang="en-IN" sz="1400" dirty="0">
                        <a:effectLs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400" kern="1200" dirty="0">
                          <a:solidFill>
                            <a:schemeClr val="dk1"/>
                          </a:solidFill>
                          <a:effectLst/>
                          <a:latin typeface="+mn-lt"/>
                          <a:ea typeface="+mn-ea"/>
                          <a:cs typeface="+mn-cs"/>
                        </a:rPr>
                        <a:t>Rare earth — Determination of moisture content in rare earth products — Gravimetric method</a:t>
                      </a:r>
                      <a:endParaRPr lang="en-IN" sz="1400" dirty="0">
                        <a:effectLst/>
                      </a:endParaRPr>
                    </a:p>
                  </a:txBody>
                  <a:tcPr/>
                </a:tc>
                <a:tc>
                  <a:txBody>
                    <a:bodyPr/>
                    <a:lstStyle/>
                    <a:p>
                      <a:r>
                        <a:rPr lang="en-US" sz="1400" dirty="0"/>
                        <a:t>High</a:t>
                      </a:r>
                    </a:p>
                  </a:txBody>
                  <a:tcPr/>
                </a:tc>
                <a:tc>
                  <a:txBody>
                    <a:bodyPr/>
                    <a:lstStyle/>
                    <a:p>
                      <a:r>
                        <a:rPr lang="en-IN" sz="1400" kern="1200" dirty="0">
                          <a:solidFill>
                            <a:schemeClr val="dk1"/>
                          </a:solidFill>
                          <a:effectLst/>
                          <a:latin typeface="+mn-lt"/>
                          <a:ea typeface="+mn-ea"/>
                          <a:cs typeface="+mn-cs"/>
                        </a:rPr>
                        <a:t>a. Dr </a:t>
                      </a:r>
                      <a:r>
                        <a:rPr lang="en-IN" sz="1400" kern="1200" dirty="0" err="1">
                          <a:solidFill>
                            <a:schemeClr val="dk1"/>
                          </a:solidFill>
                          <a:effectLst/>
                          <a:latin typeface="+mn-lt"/>
                          <a:ea typeface="+mn-ea"/>
                          <a:cs typeface="+mn-cs"/>
                        </a:rPr>
                        <a:t>Kannan</a:t>
                      </a:r>
                      <a:r>
                        <a:rPr lang="en-IN" sz="1400" kern="1200" dirty="0">
                          <a:solidFill>
                            <a:schemeClr val="dk1"/>
                          </a:solidFill>
                          <a:effectLst/>
                          <a:latin typeface="+mn-lt"/>
                          <a:ea typeface="+mn-ea"/>
                          <a:cs typeface="+mn-cs"/>
                        </a:rPr>
                        <a:t> Srinivasan, Director, CSMCRI </a:t>
                      </a:r>
                      <a:endParaRPr lang="en-IN" sz="1400" dirty="0">
                        <a:effectLst/>
                      </a:endParaRPr>
                    </a:p>
                    <a:p>
                      <a:r>
                        <a:rPr lang="en-IN" sz="1400" kern="1200" dirty="0">
                          <a:solidFill>
                            <a:schemeClr val="dk1"/>
                          </a:solidFill>
                          <a:effectLst/>
                          <a:latin typeface="+mn-lt"/>
                          <a:ea typeface="+mn-ea"/>
                          <a:cs typeface="+mn-cs"/>
                        </a:rPr>
                        <a:t>b. Shri </a:t>
                      </a:r>
                      <a:r>
                        <a:rPr lang="en-IN" sz="1400" kern="1200" dirty="0" err="1">
                          <a:solidFill>
                            <a:schemeClr val="dk1"/>
                          </a:solidFill>
                          <a:effectLst/>
                          <a:latin typeface="+mn-lt"/>
                          <a:ea typeface="+mn-ea"/>
                          <a:cs typeface="+mn-cs"/>
                        </a:rPr>
                        <a:t>Sagar</a:t>
                      </a:r>
                      <a:r>
                        <a:rPr lang="en-IN" sz="1400" kern="1200" dirty="0">
                          <a:solidFill>
                            <a:schemeClr val="dk1"/>
                          </a:solidFill>
                          <a:effectLst/>
                          <a:latin typeface="+mn-lt"/>
                          <a:ea typeface="+mn-ea"/>
                          <a:cs typeface="+mn-cs"/>
                        </a:rPr>
                        <a:t> Singh, BIS member secretary</a:t>
                      </a:r>
                      <a:endParaRPr lang="en-IN" sz="1400" dirty="0">
                        <a:effectLst/>
                      </a:endParaRPr>
                    </a:p>
                  </a:txBody>
                  <a:tcPr/>
                </a:tc>
                <a:tc vMerge="1">
                  <a:txBody>
                    <a:bodyPr/>
                    <a:lstStyle/>
                    <a:p>
                      <a:endParaRPr lang="en-US" sz="1400" dirty="0"/>
                    </a:p>
                  </a:txBody>
                  <a:tcPr/>
                </a:tc>
                <a:extLst>
                  <a:ext uri="{0D108BD9-81ED-4DB2-BD59-A6C34878D82A}">
                    <a16:rowId xmlns:a16="http://schemas.microsoft.com/office/drawing/2014/main" val="2457681343"/>
                  </a:ext>
                </a:extLst>
              </a:tr>
              <a:tr h="370840">
                <a:tc vMerge="1">
                  <a:txBody>
                    <a:bodyPr/>
                    <a:lstStyle/>
                    <a:p>
                      <a:endParaRPr lang="en-US" dirty="0"/>
                    </a:p>
                  </a:txBody>
                  <a:tcPr/>
                </a:tc>
                <a:tc vMerge="1">
                  <a:txBody>
                    <a:bodyPr/>
                    <a:lstStyle/>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400" kern="1200" dirty="0">
                          <a:solidFill>
                            <a:schemeClr val="dk1"/>
                          </a:solidFill>
                          <a:effectLst/>
                          <a:latin typeface="+mn-lt"/>
                          <a:ea typeface="+mn-ea"/>
                          <a:cs typeface="+mn-cs"/>
                        </a:rPr>
                        <a:t>ISO/TS 22451:2021 </a:t>
                      </a:r>
                      <a:endParaRPr lang="en-IN" sz="1400" dirty="0">
                        <a:effectLs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400" kern="1200" dirty="0">
                          <a:solidFill>
                            <a:schemeClr val="dk1"/>
                          </a:solidFill>
                          <a:effectLst/>
                          <a:latin typeface="+mn-lt"/>
                          <a:ea typeface="+mn-ea"/>
                          <a:cs typeface="+mn-cs"/>
                        </a:rPr>
                        <a:t>Recycling of rare earth elements — Methods for the measurement of rare earth elements in industrial waste and end-of-life products</a:t>
                      </a:r>
                      <a:endParaRPr lang="en-IN" sz="1400" dirty="0">
                        <a:effectLst/>
                      </a:endParaRPr>
                    </a:p>
                  </a:txBody>
                  <a:tcPr/>
                </a:tc>
                <a:tc>
                  <a:txBody>
                    <a:bodyPr/>
                    <a:lstStyle/>
                    <a:p>
                      <a:r>
                        <a:rPr lang="en-US" sz="1400" dirty="0"/>
                        <a:t>High</a:t>
                      </a:r>
                    </a:p>
                  </a:txBody>
                  <a:tcPr/>
                </a:tc>
                <a:tc>
                  <a:txBody>
                    <a:bodyPr/>
                    <a:lstStyle/>
                    <a:p>
                      <a:r>
                        <a:rPr lang="en-IN" sz="1400" kern="1200" dirty="0">
                          <a:solidFill>
                            <a:schemeClr val="dk1"/>
                          </a:solidFill>
                          <a:effectLst/>
                          <a:latin typeface="+mn-lt"/>
                          <a:ea typeface="+mn-ea"/>
                          <a:cs typeface="+mn-cs"/>
                        </a:rPr>
                        <a:t>a. Dr </a:t>
                      </a:r>
                      <a:r>
                        <a:rPr lang="en-IN" sz="1400" kern="1200" dirty="0" err="1">
                          <a:solidFill>
                            <a:schemeClr val="dk1"/>
                          </a:solidFill>
                          <a:effectLst/>
                          <a:latin typeface="+mn-lt"/>
                          <a:ea typeface="+mn-ea"/>
                          <a:cs typeface="+mn-cs"/>
                        </a:rPr>
                        <a:t>Kannan</a:t>
                      </a:r>
                      <a:r>
                        <a:rPr lang="en-IN" sz="1400" kern="1200" dirty="0">
                          <a:solidFill>
                            <a:schemeClr val="dk1"/>
                          </a:solidFill>
                          <a:effectLst/>
                          <a:latin typeface="+mn-lt"/>
                          <a:ea typeface="+mn-ea"/>
                          <a:cs typeface="+mn-cs"/>
                        </a:rPr>
                        <a:t> Srinivasan, Director, CSMCRI </a:t>
                      </a:r>
                      <a:endParaRPr lang="en-IN" sz="1400" dirty="0">
                        <a:effectLst/>
                      </a:endParaRPr>
                    </a:p>
                    <a:p>
                      <a:r>
                        <a:rPr lang="en-IN" sz="1400" kern="1200" dirty="0">
                          <a:solidFill>
                            <a:schemeClr val="dk1"/>
                          </a:solidFill>
                          <a:effectLst/>
                          <a:latin typeface="+mn-lt"/>
                          <a:ea typeface="+mn-ea"/>
                          <a:cs typeface="+mn-cs"/>
                        </a:rPr>
                        <a:t>b. Shri </a:t>
                      </a:r>
                      <a:r>
                        <a:rPr lang="en-IN" sz="1400" kern="1200" dirty="0" err="1">
                          <a:solidFill>
                            <a:schemeClr val="dk1"/>
                          </a:solidFill>
                          <a:effectLst/>
                          <a:latin typeface="+mn-lt"/>
                          <a:ea typeface="+mn-ea"/>
                          <a:cs typeface="+mn-cs"/>
                        </a:rPr>
                        <a:t>Sagar</a:t>
                      </a:r>
                      <a:r>
                        <a:rPr lang="en-IN" sz="1400" kern="1200" dirty="0">
                          <a:solidFill>
                            <a:schemeClr val="dk1"/>
                          </a:solidFill>
                          <a:effectLst/>
                          <a:latin typeface="+mn-lt"/>
                          <a:ea typeface="+mn-ea"/>
                          <a:cs typeface="+mn-cs"/>
                        </a:rPr>
                        <a:t> Singh, BIS member secretary</a:t>
                      </a:r>
                    </a:p>
                  </a:txBody>
                  <a:tcPr/>
                </a:tc>
                <a:tc vMerge="1">
                  <a:txBody>
                    <a:bodyPr/>
                    <a:lstStyle/>
                    <a:p>
                      <a:endParaRPr lang="en-US" sz="1400" dirty="0"/>
                    </a:p>
                  </a:txBody>
                  <a:tcPr/>
                </a:tc>
                <a:extLst>
                  <a:ext uri="{0D108BD9-81ED-4DB2-BD59-A6C34878D82A}">
                    <a16:rowId xmlns:a16="http://schemas.microsoft.com/office/drawing/2014/main" val="2677140609"/>
                  </a:ext>
                </a:extLst>
              </a:tr>
            </a:tbl>
          </a:graphicData>
        </a:graphic>
      </p:graphicFrame>
    </p:spTree>
    <p:extLst>
      <p:ext uri="{BB962C8B-B14F-4D97-AF65-F5344CB8AC3E}">
        <p14:creationId xmlns:p14="http://schemas.microsoft.com/office/powerpoint/2010/main" val="21231040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8C685-6406-0390-CBE1-98A7E8ED81B2}"/>
              </a:ext>
            </a:extLst>
          </p:cNvPr>
          <p:cNvSpPr>
            <a:spLocks noGrp="1"/>
          </p:cNvSpPr>
          <p:nvPr>
            <p:ph type="title"/>
          </p:nvPr>
        </p:nvSpPr>
        <p:spPr>
          <a:xfrm>
            <a:off x="300316" y="1324873"/>
            <a:ext cx="10184037" cy="1320800"/>
          </a:xfrm>
        </p:spPr>
        <p:txBody>
          <a:bodyPr/>
          <a:lstStyle/>
          <a:p>
            <a:pPr algn="ctr"/>
            <a:r>
              <a:rPr lang="en-US" sz="3200" b="1" dirty="0">
                <a:cs typeface="Times New Roman" panose="02020603050405020304" pitchFamily="18" charset="0"/>
              </a:rPr>
              <a:t>Progress of AAP 2024-25 – “NWIP</a:t>
            </a:r>
            <a:r>
              <a:rPr lang="en-US" sz="3200" b="1" cap="none" dirty="0">
                <a:cs typeface="Times New Roman" panose="02020603050405020304" pitchFamily="18" charset="0"/>
              </a:rPr>
              <a:t>”</a:t>
            </a:r>
            <a:endParaRPr lang="en-IN" dirty="0"/>
          </a:p>
        </p:txBody>
      </p:sp>
      <p:graphicFrame>
        <p:nvGraphicFramePr>
          <p:cNvPr id="4" name="Content Placeholder 3">
            <a:extLst>
              <a:ext uri="{FF2B5EF4-FFF2-40B4-BE49-F238E27FC236}">
                <a16:creationId xmlns:a16="http://schemas.microsoft.com/office/drawing/2014/main" id="{B22ADDB7-F9C3-309B-7A27-DAD15E2E622A}"/>
              </a:ext>
            </a:extLst>
          </p:cNvPr>
          <p:cNvGraphicFramePr>
            <a:graphicFrameLocks noGrp="1"/>
          </p:cNvGraphicFramePr>
          <p:nvPr>
            <p:ph sz="quarter" idx="13"/>
            <p:extLst>
              <p:ext uri="{D42A27DB-BD31-4B8C-83A1-F6EECF244321}">
                <p14:modId xmlns:p14="http://schemas.microsoft.com/office/powerpoint/2010/main" val="3836826096"/>
              </p:ext>
            </p:extLst>
          </p:nvPr>
        </p:nvGraphicFramePr>
        <p:xfrm>
          <a:off x="482696" y="2332905"/>
          <a:ext cx="10789918" cy="1580960"/>
        </p:xfrm>
        <a:graphic>
          <a:graphicData uri="http://schemas.openxmlformats.org/drawingml/2006/table">
            <a:tbl>
              <a:tblPr firstRow="1" firstCol="1" bandRow="1">
                <a:tableStyleId>{5C22544A-7EE6-4342-B048-85BDC9FD1C3A}</a:tableStyleId>
              </a:tblPr>
              <a:tblGrid>
                <a:gridCol w="621485">
                  <a:extLst>
                    <a:ext uri="{9D8B030D-6E8A-4147-A177-3AD203B41FA5}">
                      <a16:colId xmlns:a16="http://schemas.microsoft.com/office/drawing/2014/main" val="2612325662"/>
                    </a:ext>
                  </a:extLst>
                </a:gridCol>
                <a:gridCol w="1227635">
                  <a:extLst>
                    <a:ext uri="{9D8B030D-6E8A-4147-A177-3AD203B41FA5}">
                      <a16:colId xmlns:a16="http://schemas.microsoft.com/office/drawing/2014/main" val="1924180606"/>
                    </a:ext>
                  </a:extLst>
                </a:gridCol>
                <a:gridCol w="4750397">
                  <a:extLst>
                    <a:ext uri="{9D8B030D-6E8A-4147-A177-3AD203B41FA5}">
                      <a16:colId xmlns:a16="http://schemas.microsoft.com/office/drawing/2014/main" val="2741798418"/>
                    </a:ext>
                  </a:extLst>
                </a:gridCol>
                <a:gridCol w="1971095">
                  <a:extLst>
                    <a:ext uri="{9D8B030D-6E8A-4147-A177-3AD203B41FA5}">
                      <a16:colId xmlns:a16="http://schemas.microsoft.com/office/drawing/2014/main" val="758382323"/>
                    </a:ext>
                  </a:extLst>
                </a:gridCol>
                <a:gridCol w="2219306">
                  <a:extLst>
                    <a:ext uri="{9D8B030D-6E8A-4147-A177-3AD203B41FA5}">
                      <a16:colId xmlns:a16="http://schemas.microsoft.com/office/drawing/2014/main" val="3628696659"/>
                    </a:ext>
                  </a:extLst>
                </a:gridCol>
              </a:tblGrid>
              <a:tr h="0">
                <a:tc>
                  <a:txBody>
                    <a:bodyPr/>
                    <a:lstStyle/>
                    <a:p>
                      <a:pPr>
                        <a:lnSpc>
                          <a:spcPct val="107000"/>
                        </a:lnSpc>
                      </a:pPr>
                      <a:r>
                        <a:rPr lang="en-US" sz="1800" dirty="0" err="1">
                          <a:effectLst/>
                          <a:latin typeface="+mn-lt"/>
                          <a:cs typeface="Times New Roman" panose="02020603050405020304" pitchFamily="18" charset="0"/>
                        </a:rPr>
                        <a:t>Sl</a:t>
                      </a:r>
                      <a:r>
                        <a:rPr lang="en-US" sz="1800" dirty="0">
                          <a:effectLst/>
                          <a:latin typeface="+mn-lt"/>
                          <a:cs typeface="Times New Roman" panose="02020603050405020304" pitchFamily="18" charset="0"/>
                        </a:rPr>
                        <a:t> No.</a:t>
                      </a:r>
                      <a:endParaRPr lang="en-IN" sz="1800" dirty="0">
                        <a:effectLst/>
                        <a:latin typeface="+mn-lt"/>
                        <a:cs typeface="Times New Roman" panose="02020603050405020304" pitchFamily="18" charset="0"/>
                      </a:endParaRPr>
                    </a:p>
                  </a:txBody>
                  <a:tcPr marL="28575" marR="28575" marT="19050" marB="19050"/>
                </a:tc>
                <a:tc>
                  <a:txBody>
                    <a:bodyPr/>
                    <a:lstStyle/>
                    <a:p>
                      <a:pPr>
                        <a:lnSpc>
                          <a:spcPct val="107000"/>
                        </a:lnSpc>
                      </a:pPr>
                      <a:r>
                        <a:rPr lang="en-IN" sz="1800" dirty="0">
                          <a:effectLst/>
                          <a:latin typeface="+mn-lt"/>
                          <a:ea typeface="Times New Roman" panose="02020603050405020304" pitchFamily="18" charset="0"/>
                          <a:cs typeface="Times New Roman" panose="02020603050405020304" pitchFamily="18" charset="0"/>
                        </a:rPr>
                        <a:t>Committee</a:t>
                      </a:r>
                    </a:p>
                  </a:txBody>
                  <a:tcPr marL="28575" marR="28575" marT="19050" marB="19050"/>
                </a:tc>
                <a:tc>
                  <a:txBody>
                    <a:bodyPr/>
                    <a:lstStyle/>
                    <a:p>
                      <a:pPr>
                        <a:lnSpc>
                          <a:spcPct val="107000"/>
                        </a:lnSpc>
                      </a:pPr>
                      <a:r>
                        <a:rPr lang="en-US" sz="1800" dirty="0">
                          <a:effectLst/>
                          <a:latin typeface="+mn-lt"/>
                          <a:cs typeface="Times New Roman" panose="02020603050405020304" pitchFamily="18" charset="0"/>
                        </a:rPr>
                        <a:t>Subject / IS</a:t>
                      </a:r>
                      <a:endParaRPr lang="en-IN" sz="1800" dirty="0">
                        <a:effectLst/>
                        <a:latin typeface="+mn-lt"/>
                        <a:ea typeface="Times New Roman" panose="02020603050405020304" pitchFamily="18" charset="0"/>
                        <a:cs typeface="Times New Roman" panose="02020603050405020304" pitchFamily="18" charset="0"/>
                      </a:endParaRPr>
                    </a:p>
                  </a:txBody>
                  <a:tcPr marL="28575" marR="28575" marT="19050" marB="19050"/>
                </a:tc>
                <a:tc>
                  <a:txBody>
                    <a:bodyPr/>
                    <a:lstStyle/>
                    <a:p>
                      <a:pPr>
                        <a:lnSpc>
                          <a:spcPct val="107000"/>
                        </a:lnSpc>
                      </a:pPr>
                      <a:r>
                        <a:rPr lang="en-IN" sz="1800" dirty="0">
                          <a:effectLst/>
                          <a:latin typeface="+mn-lt"/>
                          <a:ea typeface="Times New Roman" panose="02020603050405020304" pitchFamily="18" charset="0"/>
                          <a:cs typeface="Times New Roman" panose="02020603050405020304" pitchFamily="18" charset="0"/>
                        </a:rPr>
                        <a:t>Status of Draft Standard</a:t>
                      </a:r>
                    </a:p>
                  </a:txBody>
                  <a:tcPr marL="28575" marR="28575" marT="19050" marB="19050"/>
                </a:tc>
                <a:tc>
                  <a:txBody>
                    <a:bodyPr/>
                    <a:lstStyle/>
                    <a:p>
                      <a:pPr>
                        <a:lnSpc>
                          <a:spcPct val="107000"/>
                        </a:lnSpc>
                      </a:pPr>
                      <a:r>
                        <a:rPr lang="en-IN" sz="1800" dirty="0">
                          <a:effectLst/>
                          <a:latin typeface="+mn-lt"/>
                          <a:ea typeface="Times New Roman" panose="02020603050405020304" pitchFamily="18" charset="0"/>
                          <a:cs typeface="Times New Roman" panose="02020603050405020304" pitchFamily="18" charset="0"/>
                        </a:rPr>
                        <a:t>Process Adopted</a:t>
                      </a:r>
                    </a:p>
                  </a:txBody>
                  <a:tcPr marL="28575" marR="28575" marT="19050" marB="19050"/>
                </a:tc>
                <a:extLst>
                  <a:ext uri="{0D108BD9-81ED-4DB2-BD59-A6C34878D82A}">
                    <a16:rowId xmlns:a16="http://schemas.microsoft.com/office/drawing/2014/main" val="1232070833"/>
                  </a:ext>
                </a:extLst>
              </a:tr>
              <a:tr h="970534">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1. </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CHD 01</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latin typeface="+mn-lt"/>
                          <a:cs typeface="Times New Roman" panose="02020603050405020304" pitchFamily="18" charset="0"/>
                        </a:rPr>
                        <a:t>IS </a:t>
                      </a:r>
                      <a:r>
                        <a:rPr lang="en-US" sz="1800" dirty="0">
                          <a:latin typeface="+mn-lt"/>
                          <a:cs typeface="Times New Roman" panose="02020603050405020304" pitchFamily="18" charset="0"/>
                        </a:rPr>
                        <a:t>18731 : 2024 Fumed Silica  Specification</a:t>
                      </a:r>
                      <a:endParaRPr lang="en-IN" sz="1800" dirty="0">
                        <a:effectLst/>
                        <a:latin typeface="+mn-lt"/>
                        <a:ea typeface="Times New Roman" panose="02020603050405020304" pitchFamily="18" charset="0"/>
                        <a:cs typeface="Times New Roman" panose="02020603050405020304" pitchFamily="18" charset="0"/>
                      </a:endParaRP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Published</a:t>
                      </a:r>
                    </a:p>
                  </a:txBody>
                  <a:tcPr marL="28575" marR="28575" marT="19050" marB="19050"/>
                </a:tc>
                <a:tc>
                  <a:txBody>
                    <a:bodyPr/>
                    <a:lstStyle/>
                    <a:p>
                      <a:pPr algn="just">
                        <a:lnSpc>
                          <a:spcPct val="107000"/>
                        </a:lnSpc>
                      </a:pPr>
                      <a:r>
                        <a:rPr lang="en-IN" sz="1800" dirty="0">
                          <a:effectLst/>
                          <a:latin typeface="+mn-lt"/>
                          <a:ea typeface="Times New Roman" panose="02020603050405020304" pitchFamily="18" charset="0"/>
                          <a:cs typeface="Times New Roman" panose="02020603050405020304" pitchFamily="18" charset="0"/>
                        </a:rPr>
                        <a:t>Sectional Committee CHD 01</a:t>
                      </a:r>
                    </a:p>
                  </a:txBody>
                  <a:tcPr marL="28575" marR="28575" marT="19050" marB="19050"/>
                </a:tc>
                <a:extLst>
                  <a:ext uri="{0D108BD9-81ED-4DB2-BD59-A6C34878D82A}">
                    <a16:rowId xmlns:a16="http://schemas.microsoft.com/office/drawing/2014/main" val="2131905854"/>
                  </a:ext>
                </a:extLst>
              </a:tr>
            </a:tbl>
          </a:graphicData>
        </a:graphic>
      </p:graphicFrame>
      <p:pic>
        <p:nvPicPr>
          <p:cNvPr id="6" name="Picture 5">
            <a:extLst>
              <a:ext uri="{FF2B5EF4-FFF2-40B4-BE49-F238E27FC236}">
                <a16:creationId xmlns:a16="http://schemas.microsoft.com/office/drawing/2014/main" id="{FC7A5471-3CD2-892A-574D-C6BDEC0FF9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spTree>
    <p:extLst>
      <p:ext uri="{BB962C8B-B14F-4D97-AF65-F5344CB8AC3E}">
        <p14:creationId xmlns:p14="http://schemas.microsoft.com/office/powerpoint/2010/main" val="14066238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877722-9FB2-32DA-B286-BDFACF7F1B84}"/>
              </a:ext>
            </a:extLst>
          </p:cNvPr>
          <p:cNvSpPr>
            <a:spLocks noGrp="1"/>
          </p:cNvSpPr>
          <p:nvPr>
            <p:ph type="title"/>
          </p:nvPr>
        </p:nvSpPr>
        <p:spPr>
          <a:xfrm>
            <a:off x="1520614" y="609600"/>
            <a:ext cx="9736666" cy="1320800"/>
          </a:xfrm>
        </p:spPr>
        <p:txBody>
          <a:bodyPr>
            <a:normAutofit/>
          </a:bodyPr>
          <a:lstStyle/>
          <a:p>
            <a:pPr algn="ctr"/>
            <a:r>
              <a:rPr lang="en-US" sz="3200" b="1" dirty="0"/>
              <a:t>SC/WP Meetings Held </a:t>
            </a:r>
            <a:endParaRPr lang="en-IN" sz="3200" b="1" dirty="0"/>
          </a:p>
        </p:txBody>
      </p:sp>
      <p:graphicFrame>
        <p:nvGraphicFramePr>
          <p:cNvPr id="5" name="Content Placeholder 4">
            <a:extLst>
              <a:ext uri="{FF2B5EF4-FFF2-40B4-BE49-F238E27FC236}">
                <a16:creationId xmlns:a16="http://schemas.microsoft.com/office/drawing/2014/main" id="{005B50A0-BB8D-6004-9D63-D3458D2ACA12}"/>
              </a:ext>
            </a:extLst>
          </p:cNvPr>
          <p:cNvGraphicFramePr>
            <a:graphicFrameLocks noGrp="1"/>
          </p:cNvGraphicFramePr>
          <p:nvPr>
            <p:ph sz="quarter" idx="13"/>
            <p:extLst>
              <p:ext uri="{D42A27DB-BD31-4B8C-83A1-F6EECF244321}">
                <p14:modId xmlns:p14="http://schemas.microsoft.com/office/powerpoint/2010/main" val="2790112590"/>
              </p:ext>
            </p:extLst>
          </p:nvPr>
        </p:nvGraphicFramePr>
        <p:xfrm>
          <a:off x="637222" y="1493520"/>
          <a:ext cx="11219499" cy="4639367"/>
        </p:xfrm>
        <a:graphic>
          <a:graphicData uri="http://schemas.openxmlformats.org/drawingml/2006/table">
            <a:tbl>
              <a:tblPr firstRow="1" bandRow="1">
                <a:tableStyleId>{5C22544A-7EE6-4342-B048-85BDC9FD1C3A}</a:tableStyleId>
              </a:tblPr>
              <a:tblGrid>
                <a:gridCol w="1269333">
                  <a:extLst>
                    <a:ext uri="{9D8B030D-6E8A-4147-A177-3AD203B41FA5}">
                      <a16:colId xmlns:a16="http://schemas.microsoft.com/office/drawing/2014/main" val="3139901166"/>
                    </a:ext>
                  </a:extLst>
                </a:gridCol>
                <a:gridCol w="1770412">
                  <a:extLst>
                    <a:ext uri="{9D8B030D-6E8A-4147-A177-3AD203B41FA5}">
                      <a16:colId xmlns:a16="http://schemas.microsoft.com/office/drawing/2014/main" val="2662210797"/>
                    </a:ext>
                  </a:extLst>
                </a:gridCol>
                <a:gridCol w="2207413">
                  <a:extLst>
                    <a:ext uri="{9D8B030D-6E8A-4147-A177-3AD203B41FA5}">
                      <a16:colId xmlns:a16="http://schemas.microsoft.com/office/drawing/2014/main" val="2367802870"/>
                    </a:ext>
                  </a:extLst>
                </a:gridCol>
                <a:gridCol w="1938820">
                  <a:extLst>
                    <a:ext uri="{9D8B030D-6E8A-4147-A177-3AD203B41FA5}">
                      <a16:colId xmlns:a16="http://schemas.microsoft.com/office/drawing/2014/main" val="836997602"/>
                    </a:ext>
                  </a:extLst>
                </a:gridCol>
                <a:gridCol w="1981200">
                  <a:extLst>
                    <a:ext uri="{9D8B030D-6E8A-4147-A177-3AD203B41FA5}">
                      <a16:colId xmlns:a16="http://schemas.microsoft.com/office/drawing/2014/main" val="3691797827"/>
                    </a:ext>
                  </a:extLst>
                </a:gridCol>
                <a:gridCol w="2052321">
                  <a:extLst>
                    <a:ext uri="{9D8B030D-6E8A-4147-A177-3AD203B41FA5}">
                      <a16:colId xmlns:a16="http://schemas.microsoft.com/office/drawing/2014/main" val="819782980"/>
                    </a:ext>
                  </a:extLst>
                </a:gridCol>
              </a:tblGrid>
              <a:tr h="365760">
                <a:tc rowSpan="2">
                  <a:txBody>
                    <a:bodyPr/>
                    <a:lstStyle/>
                    <a:p>
                      <a:pPr algn="ctr" rtl="0" fontAlgn="b"/>
                      <a:r>
                        <a:rPr lang="en-US" sz="1800" b="1" dirty="0" err="1">
                          <a:solidFill>
                            <a:schemeClr val="tx1"/>
                          </a:solidFill>
                          <a:effectLst/>
                        </a:rPr>
                        <a:t>Sl</a:t>
                      </a:r>
                      <a:r>
                        <a:rPr lang="en-US" sz="1800" b="1" dirty="0">
                          <a:solidFill>
                            <a:schemeClr val="tx1"/>
                          </a:solidFill>
                          <a:effectLst/>
                        </a:rPr>
                        <a:t> No.</a:t>
                      </a:r>
                      <a:endParaRPr lang="en-US" sz="1800" b="1" dirty="0">
                        <a:solidFill>
                          <a:schemeClr val="tx1"/>
                        </a:solidFill>
                        <a:effectLst/>
                        <a:latin typeface="+mn-lt"/>
                        <a:cs typeface="Times New Roman" panose="02020603050405020304" pitchFamily="18" charset="0"/>
                      </a:endParaRPr>
                    </a:p>
                  </a:txBody>
                  <a:tcPr marL="9380" marR="9380" marT="6253" marB="6253"/>
                </a:tc>
                <a:tc rowSpan="2">
                  <a:txBody>
                    <a:bodyPr/>
                    <a:lstStyle/>
                    <a:p>
                      <a:pPr algn="ctr" rtl="0" fontAlgn="b"/>
                      <a:r>
                        <a:rPr lang="en-US" sz="1800" b="1" dirty="0">
                          <a:solidFill>
                            <a:schemeClr val="tx1"/>
                          </a:solidFill>
                          <a:effectLst/>
                        </a:rPr>
                        <a:t>Committee</a:t>
                      </a:r>
                      <a:endParaRPr lang="en-US" sz="1800" b="1" dirty="0">
                        <a:solidFill>
                          <a:schemeClr val="tx1"/>
                        </a:solidFill>
                        <a:effectLst/>
                        <a:latin typeface="+mn-lt"/>
                        <a:cs typeface="Times New Roman" panose="02020603050405020304" pitchFamily="18" charset="0"/>
                      </a:endParaRPr>
                    </a:p>
                  </a:txBody>
                  <a:tcPr marL="9380" marR="9380" marT="6253" marB="6253"/>
                </a:tc>
                <a:tc gridSpan="2">
                  <a:txBody>
                    <a:bodyPr/>
                    <a:lstStyle/>
                    <a:p>
                      <a:pPr algn="ctr" rtl="0" fontAlgn="b"/>
                      <a:r>
                        <a:rPr lang="en-US" sz="1800" b="1" dirty="0">
                          <a:solidFill>
                            <a:schemeClr val="tx1"/>
                          </a:solidFill>
                          <a:effectLst/>
                        </a:rPr>
                        <a:t>1</a:t>
                      </a:r>
                      <a:r>
                        <a:rPr lang="en-US" sz="1800" b="1" cap="none" baseline="30000" dirty="0">
                          <a:solidFill>
                            <a:schemeClr val="tx1"/>
                          </a:solidFill>
                          <a:effectLst/>
                        </a:rPr>
                        <a:t>st</a:t>
                      </a:r>
                      <a:r>
                        <a:rPr lang="en-US" sz="1800" b="1" dirty="0">
                          <a:solidFill>
                            <a:schemeClr val="tx1"/>
                          </a:solidFill>
                          <a:effectLst/>
                        </a:rPr>
                        <a:t> Quarter</a:t>
                      </a:r>
                      <a:endParaRPr lang="en-US" sz="1800" b="1" dirty="0">
                        <a:solidFill>
                          <a:schemeClr val="tx1"/>
                        </a:solidFill>
                        <a:effectLst/>
                        <a:latin typeface="+mn-lt"/>
                        <a:cs typeface="Times New Roman" panose="02020603050405020304" pitchFamily="18" charset="0"/>
                      </a:endParaRPr>
                    </a:p>
                  </a:txBody>
                  <a:tcPr marL="9380" marR="9380" marT="6253" marB="6253"/>
                </a:tc>
                <a:tc hMerge="1">
                  <a:txBody>
                    <a:bodyPr/>
                    <a:lstStyle/>
                    <a:p>
                      <a:endParaRPr dirty="0"/>
                    </a:p>
                  </a:txBody>
                  <a:tcPr marL="9380" marR="9380" marT="6253" marB="6253"/>
                </a:tc>
                <a:tc gridSpan="2">
                  <a:txBody>
                    <a:bodyPr/>
                    <a:lstStyle/>
                    <a:p>
                      <a:pPr algn="ctr" rtl="0" fontAlgn="b"/>
                      <a:r>
                        <a:rPr lang="en-US" sz="1800" b="1" dirty="0">
                          <a:solidFill>
                            <a:schemeClr val="tx1"/>
                          </a:solidFill>
                          <a:effectLst/>
                        </a:rPr>
                        <a:t> 2</a:t>
                      </a:r>
                      <a:r>
                        <a:rPr lang="en-US" sz="1800" b="1" baseline="30000" dirty="0">
                          <a:solidFill>
                            <a:schemeClr val="tx1"/>
                          </a:solidFill>
                          <a:effectLst/>
                        </a:rPr>
                        <a:t>nd  </a:t>
                      </a:r>
                      <a:r>
                        <a:rPr lang="en-US" sz="1800" b="1" baseline="0" dirty="0">
                          <a:solidFill>
                            <a:schemeClr val="tx1"/>
                          </a:solidFill>
                          <a:effectLst/>
                        </a:rPr>
                        <a:t> Quarter</a:t>
                      </a:r>
                      <a:endParaRPr lang="en-US" sz="1800" b="1" baseline="0" dirty="0">
                        <a:solidFill>
                          <a:schemeClr val="tx1"/>
                        </a:solidFill>
                        <a:effectLst/>
                        <a:latin typeface="+mn-lt"/>
                        <a:cs typeface="Times New Roman" panose="02020603050405020304" pitchFamily="18" charset="0"/>
                      </a:endParaRPr>
                    </a:p>
                  </a:txBody>
                  <a:tcPr marL="9380" marR="9380" marT="6253" marB="6253"/>
                </a:tc>
                <a:tc hMerge="1">
                  <a:txBody>
                    <a:bodyPr/>
                    <a:lstStyle/>
                    <a:p>
                      <a:endParaRPr dirty="0"/>
                    </a:p>
                  </a:txBody>
                  <a:tcPr marL="9380" marR="9380" marT="6253" marB="6253"/>
                </a:tc>
                <a:extLst>
                  <a:ext uri="{0D108BD9-81ED-4DB2-BD59-A6C34878D82A}">
                    <a16:rowId xmlns:a16="http://schemas.microsoft.com/office/drawing/2014/main" val="1378928926"/>
                  </a:ext>
                </a:extLst>
              </a:tr>
              <a:tr h="355600">
                <a:tc vMerge="1">
                  <a:txBody>
                    <a:bodyPr/>
                    <a:lstStyle/>
                    <a:p>
                      <a:pPr algn="ctr" rtl="0" fontAlgn="b"/>
                      <a:endParaRPr lang="en-US" sz="1600" b="1" dirty="0">
                        <a:solidFill>
                          <a:schemeClr val="tx1"/>
                        </a:solidFill>
                        <a:effectLst/>
                        <a:latin typeface="Times New Roman" panose="02020603050405020304" pitchFamily="18" charset="0"/>
                        <a:cs typeface="Times New Roman" panose="02020603050405020304" pitchFamily="18" charset="0"/>
                      </a:endParaRPr>
                    </a:p>
                  </a:txBody>
                  <a:tcPr marL="9380" marR="9380" marT="6253" marB="6253"/>
                </a:tc>
                <a:tc vMerge="1">
                  <a:txBody>
                    <a:bodyPr/>
                    <a:lstStyle/>
                    <a:p>
                      <a:pPr algn="ctr" rtl="0" fontAlgn="b"/>
                      <a:endParaRPr lang="en-US" sz="1600" b="1" dirty="0">
                        <a:solidFill>
                          <a:schemeClr val="tx1"/>
                        </a:solidFill>
                        <a:effectLst/>
                        <a:latin typeface="Times New Roman" panose="02020603050405020304" pitchFamily="18" charset="0"/>
                        <a:cs typeface="Times New Roman" panose="02020603050405020304" pitchFamily="18" charset="0"/>
                      </a:endParaRPr>
                    </a:p>
                  </a:txBody>
                  <a:tcPr marL="9380" marR="9380" marT="6253" marB="6253"/>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1800" b="1" dirty="0">
                          <a:solidFill>
                            <a:schemeClr val="tx1"/>
                          </a:solidFill>
                          <a:effectLst/>
                        </a:rPr>
                        <a:t>Meeting Venue</a:t>
                      </a:r>
                      <a:endParaRPr lang="en-US" sz="1800" b="1" dirty="0">
                        <a:solidFill>
                          <a:schemeClr val="tx1"/>
                        </a:solidFill>
                        <a:effectLst/>
                        <a:latin typeface="+mn-lt"/>
                        <a:cs typeface="Times New Roman" panose="02020603050405020304" pitchFamily="18" charset="0"/>
                      </a:endParaRPr>
                    </a:p>
                  </a:txBody>
                  <a:tcPr marL="9380" marR="9380" marT="6253" marB="6253"/>
                </a:tc>
                <a:tc>
                  <a:txBody>
                    <a:bodyPr/>
                    <a:lstStyle/>
                    <a:p>
                      <a:pPr algn="ctr" rtl="0" fontAlgn="b"/>
                      <a:r>
                        <a:rPr lang="en-US" sz="1800" b="1" dirty="0">
                          <a:solidFill>
                            <a:schemeClr val="tx1"/>
                          </a:solidFill>
                          <a:effectLst/>
                        </a:rPr>
                        <a:t>Date of Meeting</a:t>
                      </a:r>
                      <a:endParaRPr lang="en-US" sz="1800" b="1" dirty="0">
                        <a:solidFill>
                          <a:schemeClr val="tx1"/>
                        </a:solidFill>
                        <a:effectLst/>
                        <a:latin typeface="+mn-lt"/>
                        <a:cs typeface="Times New Roman" panose="02020603050405020304" pitchFamily="18" charset="0"/>
                      </a:endParaRPr>
                    </a:p>
                  </a:txBody>
                  <a:tcPr marL="9380" marR="9380" marT="6253" marB="6253"/>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1800" b="1" dirty="0">
                          <a:solidFill>
                            <a:schemeClr val="tx1"/>
                          </a:solidFill>
                          <a:effectLst/>
                        </a:rPr>
                        <a:t>Meeting Venue </a:t>
                      </a:r>
                      <a:endParaRPr lang="en-US" sz="1800" b="1" dirty="0">
                        <a:solidFill>
                          <a:schemeClr val="tx1"/>
                        </a:solidFill>
                        <a:effectLst/>
                        <a:latin typeface="+mn-lt"/>
                        <a:cs typeface="Times New Roman" panose="02020603050405020304" pitchFamily="18" charset="0"/>
                      </a:endParaRPr>
                    </a:p>
                  </a:txBody>
                  <a:tcPr marL="9380" marR="9380" marT="6253" marB="6253"/>
                </a:tc>
                <a:tc>
                  <a:txBody>
                    <a:bodyPr/>
                    <a:lstStyle/>
                    <a:p>
                      <a:pPr algn="ctr" rtl="0" fontAlgn="b"/>
                      <a:r>
                        <a:rPr lang="en-US" sz="1800" b="1" dirty="0">
                          <a:solidFill>
                            <a:schemeClr val="tx1"/>
                          </a:solidFill>
                          <a:effectLst/>
                        </a:rPr>
                        <a:t>Date of Meeting</a:t>
                      </a:r>
                      <a:endParaRPr lang="en-US" sz="1800" b="1" dirty="0">
                        <a:solidFill>
                          <a:schemeClr val="tx1"/>
                        </a:solidFill>
                        <a:effectLst/>
                        <a:latin typeface="+mn-lt"/>
                        <a:cs typeface="Times New Roman" panose="02020603050405020304" pitchFamily="18" charset="0"/>
                      </a:endParaRPr>
                    </a:p>
                  </a:txBody>
                  <a:tcPr marL="9380" marR="9380" marT="6253" marB="6253"/>
                </a:tc>
                <a:extLst>
                  <a:ext uri="{0D108BD9-81ED-4DB2-BD59-A6C34878D82A}">
                    <a16:rowId xmlns:a16="http://schemas.microsoft.com/office/drawing/2014/main" val="1978889444"/>
                  </a:ext>
                </a:extLst>
              </a:tr>
              <a:tr h="991927">
                <a:tc>
                  <a:txBody>
                    <a:bodyPr/>
                    <a:lstStyle/>
                    <a:p>
                      <a:r>
                        <a:rPr lang="en-IN" sz="1800" dirty="0"/>
                        <a:t>1</a:t>
                      </a:r>
                      <a:endParaRPr lang="en-IN" sz="1800" dirty="0">
                        <a:latin typeface="+mn-lt"/>
                      </a:endParaRPr>
                    </a:p>
                  </a:txBody>
                  <a:tcPr/>
                </a:tc>
                <a:tc>
                  <a:txBody>
                    <a:bodyPr/>
                    <a:lstStyle/>
                    <a:p>
                      <a:r>
                        <a:rPr lang="en-IN" sz="1800" dirty="0">
                          <a:latin typeface="+mn-lt"/>
                        </a:rPr>
                        <a:t>CHD 14</a:t>
                      </a:r>
                    </a:p>
                  </a:txBody>
                  <a:tcPr/>
                </a:tc>
                <a:tc>
                  <a:txBody>
                    <a:bodyPr/>
                    <a:lstStyle/>
                    <a:p>
                      <a:r>
                        <a:rPr lang="en-US" sz="1800" b="0" i="0" kern="1200" dirty="0">
                          <a:solidFill>
                            <a:schemeClr val="dk1"/>
                          </a:solidFill>
                          <a:effectLst/>
                          <a:latin typeface="+mn-lt"/>
                          <a:ea typeface="+mn-ea"/>
                          <a:cs typeface="+mn-cs"/>
                        </a:rPr>
                        <a:t>Mumbai</a:t>
                      </a:r>
                      <a:endParaRPr lang="en-IN" sz="1800" dirty="0">
                        <a:latin typeface="+mn-lt"/>
                      </a:endParaRPr>
                    </a:p>
                  </a:txBody>
                  <a:tcPr/>
                </a:tc>
                <a:tc>
                  <a:txBody>
                    <a:bodyPr/>
                    <a:lstStyle/>
                    <a:p>
                      <a:r>
                        <a:rPr lang="en-IN" sz="1800" dirty="0">
                          <a:latin typeface="+mn-lt"/>
                        </a:rPr>
                        <a:t>29 May 2024</a:t>
                      </a:r>
                    </a:p>
                  </a:txBody>
                  <a:tcPr/>
                </a:tc>
                <a:tc>
                  <a:txBody>
                    <a:bodyPr/>
                    <a:lstStyle/>
                    <a:p>
                      <a:r>
                        <a:rPr lang="en-US" sz="1800" b="0" i="0" kern="1200" dirty="0">
                          <a:solidFill>
                            <a:schemeClr val="dk1"/>
                          </a:solidFill>
                          <a:effectLst/>
                          <a:latin typeface="+mn-lt"/>
                          <a:ea typeface="+mn-ea"/>
                          <a:cs typeface="+mn-cs"/>
                        </a:rPr>
                        <a:t>Hybrid Meeting(Green Room, BIS HQs, New Delhi, New Delhi, Delhi, India)</a:t>
                      </a:r>
                      <a:endParaRPr lang="en-IN" sz="1800" dirty="0">
                        <a:latin typeface="+mn-lt"/>
                      </a:endParaRPr>
                    </a:p>
                  </a:txBody>
                  <a:tcPr/>
                </a:tc>
                <a:tc>
                  <a:txBody>
                    <a:bodyPr/>
                    <a:lstStyle/>
                    <a:p>
                      <a:r>
                        <a:rPr lang="en-IN" sz="1800" dirty="0"/>
                        <a:t>12 Sep 2024</a:t>
                      </a:r>
                      <a:endParaRPr lang="en-IN" sz="1800" dirty="0">
                        <a:latin typeface="+mn-lt"/>
                      </a:endParaRPr>
                    </a:p>
                  </a:txBody>
                  <a:tcPr/>
                </a:tc>
                <a:extLst>
                  <a:ext uri="{0D108BD9-81ED-4DB2-BD59-A6C34878D82A}">
                    <a16:rowId xmlns:a16="http://schemas.microsoft.com/office/drawing/2014/main" val="2461723104"/>
                  </a:ext>
                </a:extLst>
              </a:tr>
              <a:tr h="991927">
                <a:tc>
                  <a:txBody>
                    <a:bodyPr/>
                    <a:lstStyle/>
                    <a:p>
                      <a:r>
                        <a:rPr lang="en-IN" sz="1800" dirty="0"/>
                        <a:t>2</a:t>
                      </a:r>
                      <a:endParaRPr lang="en-IN" sz="1800" dirty="0">
                        <a:latin typeface="+mn-lt"/>
                      </a:endParaRPr>
                    </a:p>
                  </a:txBody>
                  <a:tcPr/>
                </a:tc>
                <a:tc>
                  <a:txBody>
                    <a:bodyPr/>
                    <a:lstStyle/>
                    <a:p>
                      <a:r>
                        <a:rPr lang="en-IN" sz="1800" dirty="0">
                          <a:latin typeface="+mn-lt"/>
                        </a:rPr>
                        <a:t>CHD 01</a:t>
                      </a:r>
                    </a:p>
                  </a:txBody>
                  <a:tcPr/>
                </a:tc>
                <a:tc>
                  <a:txBody>
                    <a:bodyPr/>
                    <a:lstStyle/>
                    <a:p>
                      <a:r>
                        <a:rPr lang="en-IN" sz="1800" dirty="0">
                          <a:latin typeface="+mn-lt"/>
                        </a:rPr>
                        <a:t>-</a:t>
                      </a:r>
                    </a:p>
                  </a:txBody>
                  <a:tcPr/>
                </a:tc>
                <a:tc>
                  <a:txBody>
                    <a:bodyPr/>
                    <a:lstStyle/>
                    <a:p>
                      <a:r>
                        <a:rPr lang="en-IN" sz="1800" dirty="0"/>
                        <a:t>-</a:t>
                      </a:r>
                      <a:endParaRPr lang="en-IN" sz="1800" dirty="0">
                        <a:latin typeface="+mn-lt"/>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Hybrid Meeting(Bronze Room, BIS HQs, New Delhi, New Delhi, Delhi, India)</a:t>
                      </a:r>
                      <a:endParaRPr lang="en-IN" sz="1800" dirty="0">
                        <a:latin typeface="+mn-lt"/>
                      </a:endParaRPr>
                    </a:p>
                  </a:txBody>
                  <a:tcPr/>
                </a:tc>
                <a:tc>
                  <a:txBody>
                    <a:bodyPr/>
                    <a:lstStyle/>
                    <a:p>
                      <a:r>
                        <a:rPr lang="en-IN" sz="1800" dirty="0"/>
                        <a:t>30 August 2024</a:t>
                      </a:r>
                      <a:endParaRPr lang="en-IN" sz="1800" dirty="0">
                        <a:latin typeface="+mn-lt"/>
                      </a:endParaRPr>
                    </a:p>
                  </a:txBody>
                  <a:tcPr/>
                </a:tc>
                <a:extLst>
                  <a:ext uri="{0D108BD9-81ED-4DB2-BD59-A6C34878D82A}">
                    <a16:rowId xmlns:a16="http://schemas.microsoft.com/office/drawing/2014/main" val="2794534234"/>
                  </a:ext>
                </a:extLst>
              </a:tr>
              <a:tr h="991927">
                <a:tc>
                  <a:txBody>
                    <a:bodyPr/>
                    <a:lstStyle/>
                    <a:p>
                      <a:endParaRPr lang="en-IN" sz="1800" dirty="0">
                        <a:latin typeface="+mn-lt"/>
                      </a:endParaRPr>
                    </a:p>
                  </a:txBody>
                  <a:tcPr/>
                </a:tc>
                <a:tc>
                  <a:txBody>
                    <a:bodyPr/>
                    <a:lstStyle/>
                    <a:p>
                      <a:endParaRPr lang="en-IN" sz="1800" dirty="0">
                        <a:latin typeface="+mn-lt"/>
                      </a:endParaRPr>
                    </a:p>
                  </a:txBody>
                  <a:tcPr/>
                </a:tc>
                <a:tc>
                  <a:txBody>
                    <a:bodyPr/>
                    <a:lstStyle/>
                    <a:p>
                      <a:endParaRPr lang="en-IN" sz="1800" dirty="0">
                        <a:latin typeface="+mn-lt"/>
                      </a:endParaRPr>
                    </a:p>
                  </a:txBody>
                  <a:tcPr/>
                </a:tc>
                <a:tc>
                  <a:txBody>
                    <a:bodyPr/>
                    <a:lstStyle/>
                    <a:p>
                      <a:endParaRPr lang="en-IN" sz="1800" dirty="0">
                        <a:latin typeface="+mn-lt"/>
                      </a:endParaRPr>
                    </a:p>
                  </a:txBody>
                  <a:tcPr/>
                </a:tc>
                <a:tc>
                  <a:txBody>
                    <a:bodyPr/>
                    <a:lstStyle/>
                    <a:p>
                      <a:endParaRPr lang="en-IN" sz="1800" dirty="0">
                        <a:latin typeface="+mn-lt"/>
                      </a:endParaRPr>
                    </a:p>
                  </a:txBody>
                  <a:tcPr/>
                </a:tc>
                <a:tc>
                  <a:txBody>
                    <a:bodyPr/>
                    <a:lstStyle/>
                    <a:p>
                      <a:endParaRPr lang="en-IN" sz="1800" dirty="0">
                        <a:latin typeface="+mn-lt"/>
                      </a:endParaRPr>
                    </a:p>
                  </a:txBody>
                  <a:tcPr/>
                </a:tc>
                <a:extLst>
                  <a:ext uri="{0D108BD9-81ED-4DB2-BD59-A6C34878D82A}">
                    <a16:rowId xmlns:a16="http://schemas.microsoft.com/office/drawing/2014/main" val="3335536413"/>
                  </a:ext>
                </a:extLst>
              </a:tr>
            </a:tbl>
          </a:graphicData>
        </a:graphic>
      </p:graphicFrame>
      <p:pic>
        <p:nvPicPr>
          <p:cNvPr id="4" name="Picture 3">
            <a:extLst>
              <a:ext uri="{FF2B5EF4-FFF2-40B4-BE49-F238E27FC236}">
                <a16:creationId xmlns:a16="http://schemas.microsoft.com/office/drawing/2014/main" id="{9633AEE1-DB1E-4695-243C-99C27DA62D9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spTree>
    <p:extLst>
      <p:ext uri="{BB962C8B-B14F-4D97-AF65-F5344CB8AC3E}">
        <p14:creationId xmlns:p14="http://schemas.microsoft.com/office/powerpoint/2010/main" val="41789497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9A808F-EF2F-A18A-3C4C-620BA8DEC91B}"/>
              </a:ext>
            </a:extLst>
          </p:cNvPr>
          <p:cNvSpPr>
            <a:spLocks noGrp="1"/>
          </p:cNvSpPr>
          <p:nvPr>
            <p:ph type="title"/>
          </p:nvPr>
        </p:nvSpPr>
        <p:spPr>
          <a:xfrm>
            <a:off x="913775" y="618518"/>
            <a:ext cx="10364451" cy="898556"/>
          </a:xfrm>
        </p:spPr>
        <p:txBody>
          <a:bodyPr/>
          <a:lstStyle/>
          <a:p>
            <a:r>
              <a:rPr lang="en-US" dirty="0"/>
              <a:t>SC/WP Meetings planned and held outside </a:t>
            </a:r>
            <a:r>
              <a:rPr lang="en-US" dirty="0" err="1"/>
              <a:t>hq</a:t>
            </a:r>
            <a:endParaRPr lang="en-US" dirty="0"/>
          </a:p>
        </p:txBody>
      </p:sp>
      <p:sp>
        <p:nvSpPr>
          <p:cNvPr id="6" name="Content Placeholder 5">
            <a:extLst>
              <a:ext uri="{FF2B5EF4-FFF2-40B4-BE49-F238E27FC236}">
                <a16:creationId xmlns:a16="http://schemas.microsoft.com/office/drawing/2014/main" id="{E64FD81A-D5C0-E3F8-41FB-C785F4751D33}"/>
              </a:ext>
            </a:extLst>
          </p:cNvPr>
          <p:cNvSpPr>
            <a:spLocks noGrp="1"/>
          </p:cNvSpPr>
          <p:nvPr>
            <p:ph sz="quarter" idx="13"/>
          </p:nvPr>
        </p:nvSpPr>
        <p:spPr>
          <a:xfrm>
            <a:off x="716973" y="1444336"/>
            <a:ext cx="10848109" cy="4795146"/>
          </a:xfrm>
        </p:spPr>
        <p:txBody>
          <a:bodyPr/>
          <a:lstStyle/>
          <a:p>
            <a:r>
              <a:rPr lang="en-US" dirty="0"/>
              <a:t>SC Meetings held outside </a:t>
            </a:r>
            <a:r>
              <a:rPr lang="en-US" dirty="0" err="1"/>
              <a:t>hq</a:t>
            </a:r>
            <a:r>
              <a:rPr lang="en-US" dirty="0"/>
              <a:t>- 1</a:t>
            </a:r>
          </a:p>
          <a:p>
            <a:r>
              <a:rPr lang="en-US" b="1" dirty="0"/>
              <a:t>SC meetings planned for organizing outside </a:t>
            </a:r>
            <a:r>
              <a:rPr lang="en-US" b="1" dirty="0" err="1"/>
              <a:t>hQ</a:t>
            </a:r>
            <a:r>
              <a:rPr lang="en-US" b="1" dirty="0"/>
              <a:t> - 2</a:t>
            </a:r>
          </a:p>
          <a:p>
            <a:pPr marL="0" indent="0">
              <a:buNone/>
            </a:pPr>
            <a:r>
              <a:rPr lang="en-US" dirty="0"/>
              <a:t> </a:t>
            </a:r>
          </a:p>
        </p:txBody>
      </p:sp>
    </p:spTree>
    <p:extLst>
      <p:ext uri="{BB962C8B-B14F-4D97-AF65-F5344CB8AC3E}">
        <p14:creationId xmlns:p14="http://schemas.microsoft.com/office/powerpoint/2010/main" val="34546442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5D6F03-E7BC-B721-306A-AC9C60D45036}"/>
              </a:ext>
            </a:extLst>
          </p:cNvPr>
          <p:cNvSpPr>
            <a:spLocks noGrp="1"/>
          </p:cNvSpPr>
          <p:nvPr>
            <p:ph type="title"/>
          </p:nvPr>
        </p:nvSpPr>
        <p:spPr>
          <a:xfrm>
            <a:off x="913775" y="618518"/>
            <a:ext cx="10364451" cy="358227"/>
          </a:xfrm>
        </p:spPr>
        <p:txBody>
          <a:bodyPr>
            <a:normAutofit fontScale="90000"/>
          </a:bodyPr>
          <a:lstStyle/>
          <a:p>
            <a:r>
              <a:rPr lang="en-US" dirty="0"/>
              <a:t>Status of process reform measures</a:t>
            </a:r>
          </a:p>
        </p:txBody>
      </p:sp>
      <p:sp>
        <p:nvSpPr>
          <p:cNvPr id="3" name="Content Placeholder 2">
            <a:extLst>
              <a:ext uri="{FF2B5EF4-FFF2-40B4-BE49-F238E27FC236}">
                <a16:creationId xmlns:a16="http://schemas.microsoft.com/office/drawing/2014/main" id="{3E129770-70DE-9F70-D413-00FAEBB0221C}"/>
              </a:ext>
            </a:extLst>
          </p:cNvPr>
          <p:cNvSpPr>
            <a:spLocks noGrp="1"/>
          </p:cNvSpPr>
          <p:nvPr>
            <p:ph sz="quarter" idx="13"/>
          </p:nvPr>
        </p:nvSpPr>
        <p:spPr>
          <a:xfrm>
            <a:off x="913775" y="976745"/>
            <a:ext cx="10974051" cy="5257800"/>
          </a:xfrm>
        </p:spPr>
        <p:txBody>
          <a:bodyPr>
            <a:normAutofit/>
          </a:bodyPr>
          <a:lstStyle/>
          <a:p>
            <a:r>
              <a:rPr lang="en-US" sz="1500" dirty="0"/>
              <a:t>Attendance in sectional committee meetings</a:t>
            </a:r>
          </a:p>
          <a:p>
            <a:pPr marL="0" indent="0">
              <a:buNone/>
            </a:pPr>
            <a:endParaRPr lang="en-US" sz="1500" dirty="0"/>
          </a:p>
          <a:p>
            <a:pPr marL="0" indent="0">
              <a:buNone/>
            </a:pPr>
            <a:endParaRPr lang="en-US" sz="1500" dirty="0"/>
          </a:p>
          <a:p>
            <a:pPr marL="0" indent="0">
              <a:buNone/>
            </a:pPr>
            <a:endParaRPr lang="en-US" sz="1500" dirty="0"/>
          </a:p>
          <a:p>
            <a:endParaRPr lang="en-US" sz="1500" dirty="0"/>
          </a:p>
          <a:p>
            <a:r>
              <a:rPr lang="en-US" sz="1500" dirty="0"/>
              <a:t>Inactive Members- No inactive member identified.</a:t>
            </a:r>
          </a:p>
          <a:p>
            <a:r>
              <a:rPr lang="en-US" sz="1500" dirty="0"/>
              <a:t>Comments on p-drafts- no p-drafts circulated.</a:t>
            </a:r>
          </a:p>
          <a:p>
            <a:r>
              <a:rPr lang="en-US" sz="1500" dirty="0"/>
              <a:t>Resolutions-circulated to the members after every sectional committee meetings.</a:t>
            </a:r>
          </a:p>
          <a:p>
            <a:r>
              <a:rPr lang="en-US" sz="1500" dirty="0"/>
              <a:t>Members trained- New members inducted in the committee are trained as and when trainings are conducted by nits.</a:t>
            </a:r>
          </a:p>
          <a:p>
            <a:r>
              <a:rPr lang="en-US" sz="1500" dirty="0"/>
              <a:t>Sc membership rationalized- evaluation of performance of committee members has been done based on Attendance, Comments on Drafts circulated, Comments on IEC documents circulated, contribution during the meetings based on which decision on membership will be taken during the upcoming sectional committee meetings</a:t>
            </a:r>
            <a:r>
              <a:rPr lang="en-US" dirty="0"/>
              <a:t>.</a:t>
            </a:r>
          </a:p>
        </p:txBody>
      </p:sp>
      <p:graphicFrame>
        <p:nvGraphicFramePr>
          <p:cNvPr id="4" name="Table 3">
            <a:extLst>
              <a:ext uri="{FF2B5EF4-FFF2-40B4-BE49-F238E27FC236}">
                <a16:creationId xmlns:a16="http://schemas.microsoft.com/office/drawing/2014/main" id="{2E311A4A-1C34-2E2C-70C6-A763F44727DC}"/>
              </a:ext>
            </a:extLst>
          </p:cNvPr>
          <p:cNvGraphicFramePr>
            <a:graphicFrameLocks noGrp="1"/>
          </p:cNvGraphicFramePr>
          <p:nvPr>
            <p:extLst>
              <p:ext uri="{D42A27DB-BD31-4B8C-83A1-F6EECF244321}">
                <p14:modId xmlns:p14="http://schemas.microsoft.com/office/powerpoint/2010/main" val="1537345161"/>
              </p:ext>
            </p:extLst>
          </p:nvPr>
        </p:nvGraphicFramePr>
        <p:xfrm>
          <a:off x="1179946" y="1411085"/>
          <a:ext cx="7693891" cy="1097280"/>
        </p:xfrm>
        <a:graphic>
          <a:graphicData uri="http://schemas.openxmlformats.org/drawingml/2006/table">
            <a:tbl>
              <a:tblPr firstRow="1" bandRow="1">
                <a:tableStyleId>{5C22544A-7EE6-4342-B048-85BDC9FD1C3A}</a:tableStyleId>
              </a:tblPr>
              <a:tblGrid>
                <a:gridCol w="2348489">
                  <a:extLst>
                    <a:ext uri="{9D8B030D-6E8A-4147-A177-3AD203B41FA5}">
                      <a16:colId xmlns:a16="http://schemas.microsoft.com/office/drawing/2014/main" val="3581635607"/>
                    </a:ext>
                  </a:extLst>
                </a:gridCol>
                <a:gridCol w="1932191">
                  <a:extLst>
                    <a:ext uri="{9D8B030D-6E8A-4147-A177-3AD203B41FA5}">
                      <a16:colId xmlns:a16="http://schemas.microsoft.com/office/drawing/2014/main" val="422367104"/>
                    </a:ext>
                  </a:extLst>
                </a:gridCol>
                <a:gridCol w="3413211">
                  <a:extLst>
                    <a:ext uri="{9D8B030D-6E8A-4147-A177-3AD203B41FA5}">
                      <a16:colId xmlns:a16="http://schemas.microsoft.com/office/drawing/2014/main" val="4097845628"/>
                    </a:ext>
                  </a:extLst>
                </a:gridCol>
              </a:tblGrid>
              <a:tr h="231317">
                <a:tc>
                  <a:txBody>
                    <a:bodyPr/>
                    <a:lstStyle/>
                    <a:p>
                      <a:r>
                        <a:rPr lang="en-US" dirty="0"/>
                        <a:t>Sectional Committee</a:t>
                      </a:r>
                    </a:p>
                  </a:txBody>
                  <a:tcPr/>
                </a:tc>
                <a:tc>
                  <a:txBody>
                    <a:bodyPr/>
                    <a:lstStyle/>
                    <a:p>
                      <a:r>
                        <a:rPr lang="en-US" dirty="0"/>
                        <a:t>Attendance in Q1</a:t>
                      </a:r>
                    </a:p>
                  </a:txBody>
                  <a:tcPr/>
                </a:tc>
                <a:tc>
                  <a:txBody>
                    <a:bodyPr/>
                    <a:lstStyle/>
                    <a:p>
                      <a:r>
                        <a:rPr lang="en-US" dirty="0"/>
                        <a:t>Attendance in Q2</a:t>
                      </a:r>
                    </a:p>
                  </a:txBody>
                  <a:tcPr/>
                </a:tc>
                <a:extLst>
                  <a:ext uri="{0D108BD9-81ED-4DB2-BD59-A6C34878D82A}">
                    <a16:rowId xmlns:a16="http://schemas.microsoft.com/office/drawing/2014/main" val="2116728319"/>
                  </a:ext>
                </a:extLst>
              </a:tr>
              <a:tr h="231317">
                <a:tc>
                  <a:txBody>
                    <a:bodyPr/>
                    <a:lstStyle/>
                    <a:p>
                      <a:r>
                        <a:rPr lang="en-US" dirty="0"/>
                        <a:t>CHD</a:t>
                      </a:r>
                      <a:r>
                        <a:rPr lang="en-US" baseline="0" dirty="0"/>
                        <a:t> 01</a:t>
                      </a:r>
                      <a:endParaRPr lang="en-US" dirty="0"/>
                    </a:p>
                  </a:txBody>
                  <a:tcPr/>
                </a:tc>
                <a:tc>
                  <a:txBody>
                    <a:bodyPr/>
                    <a:lstStyle/>
                    <a:p>
                      <a:r>
                        <a:rPr lang="en-US" dirty="0"/>
                        <a:t>NIL</a:t>
                      </a:r>
                    </a:p>
                  </a:txBody>
                  <a:tcPr/>
                </a:tc>
                <a:tc>
                  <a:txBody>
                    <a:bodyPr/>
                    <a:lstStyle/>
                    <a:p>
                      <a:r>
                        <a:rPr lang="en-US" dirty="0"/>
                        <a:t>100%</a:t>
                      </a:r>
                    </a:p>
                  </a:txBody>
                  <a:tcPr/>
                </a:tc>
                <a:extLst>
                  <a:ext uri="{0D108BD9-81ED-4DB2-BD59-A6C34878D82A}">
                    <a16:rowId xmlns:a16="http://schemas.microsoft.com/office/drawing/2014/main" val="1612525339"/>
                  </a:ext>
                </a:extLst>
              </a:tr>
              <a:tr h="228148">
                <a:tc>
                  <a:txBody>
                    <a:bodyPr/>
                    <a:lstStyle/>
                    <a:p>
                      <a:r>
                        <a:rPr lang="en-US" dirty="0"/>
                        <a:t>CHD</a:t>
                      </a:r>
                      <a:r>
                        <a:rPr lang="en-US" baseline="0" dirty="0"/>
                        <a:t> 14</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90%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96.15%</a:t>
                      </a:r>
                    </a:p>
                  </a:txBody>
                  <a:tcPr/>
                </a:tc>
                <a:extLst>
                  <a:ext uri="{0D108BD9-81ED-4DB2-BD59-A6C34878D82A}">
                    <a16:rowId xmlns:a16="http://schemas.microsoft.com/office/drawing/2014/main" val="2976382633"/>
                  </a:ext>
                </a:extLst>
              </a:tr>
            </a:tbl>
          </a:graphicData>
        </a:graphic>
      </p:graphicFrame>
    </p:spTree>
    <p:extLst>
      <p:ext uri="{BB962C8B-B14F-4D97-AF65-F5344CB8AC3E}">
        <p14:creationId xmlns:p14="http://schemas.microsoft.com/office/powerpoint/2010/main" val="26589135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sz="quarter" idx="13"/>
          </p:nvPr>
        </p:nvPicPr>
        <p:blipFill>
          <a:blip r:embed="rId2" cstate="print">
            <a:extLst>
              <a:ext uri="{28A0092B-C50C-407E-A947-70E740481C1C}">
                <a14:useLocalDpi xmlns:a14="http://schemas.microsoft.com/office/drawing/2010/main" val="0"/>
              </a:ext>
            </a:extLst>
          </a:blip>
          <a:stretch>
            <a:fillRect/>
          </a:stretch>
        </p:blipFill>
        <p:spPr>
          <a:xfrm>
            <a:off x="2774083" y="1854682"/>
            <a:ext cx="5813903" cy="3276000"/>
          </a:xfr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spTree>
    <p:extLst>
      <p:ext uri="{BB962C8B-B14F-4D97-AF65-F5344CB8AC3E}">
        <p14:creationId xmlns:p14="http://schemas.microsoft.com/office/powerpoint/2010/main" val="2544855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FC7A5471-3CD2-892A-574D-C6BDEC0FF9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sp>
        <p:nvSpPr>
          <p:cNvPr id="7" name="Title 1">
            <a:extLst>
              <a:ext uri="{FF2B5EF4-FFF2-40B4-BE49-F238E27FC236}">
                <a16:creationId xmlns:a16="http://schemas.microsoft.com/office/drawing/2014/main" id="{5768C504-302D-6ADC-818D-702D1B708EFD}"/>
              </a:ext>
            </a:extLst>
          </p:cNvPr>
          <p:cNvSpPr>
            <a:spLocks noGrp="1"/>
          </p:cNvSpPr>
          <p:nvPr>
            <p:ph type="title"/>
          </p:nvPr>
        </p:nvSpPr>
        <p:spPr>
          <a:xfrm>
            <a:off x="1439003" y="513990"/>
            <a:ext cx="10184037" cy="1320800"/>
          </a:xfrm>
        </p:spPr>
        <p:txBody>
          <a:bodyPr/>
          <a:lstStyle/>
          <a:p>
            <a:pPr algn="ctr"/>
            <a:r>
              <a:rPr lang="en-US" sz="3200" b="1" dirty="0">
                <a:cs typeface="Times New Roman" panose="02020603050405020304" pitchFamily="18" charset="0"/>
              </a:rPr>
              <a:t>Progress of AAP 2024-25 – “Carried Over </a:t>
            </a:r>
            <a:r>
              <a:rPr lang="en-US" sz="3200" b="1" cap="none" dirty="0">
                <a:cs typeface="Times New Roman" panose="02020603050405020304" pitchFamily="18" charset="0"/>
              </a:rPr>
              <a:t>PRE- 2000”</a:t>
            </a:r>
            <a:endParaRPr lang="en-IN" dirty="0"/>
          </a:p>
        </p:txBody>
      </p:sp>
      <p:sp>
        <p:nvSpPr>
          <p:cNvPr id="5" name="Content Placeholder 4">
            <a:extLst>
              <a:ext uri="{FF2B5EF4-FFF2-40B4-BE49-F238E27FC236}">
                <a16:creationId xmlns:a16="http://schemas.microsoft.com/office/drawing/2014/main" id="{B269F26D-CCF5-82C5-8351-B3932DE9B240}"/>
              </a:ext>
            </a:extLst>
          </p:cNvPr>
          <p:cNvSpPr>
            <a:spLocks noGrp="1"/>
          </p:cNvSpPr>
          <p:nvPr>
            <p:ph sz="quarter" idx="13"/>
          </p:nvPr>
        </p:nvSpPr>
        <p:spPr/>
        <p:txBody>
          <a:bodyPr>
            <a:normAutofit/>
          </a:bodyPr>
          <a:lstStyle/>
          <a:p>
            <a:pPr marL="0" indent="0">
              <a:buNone/>
            </a:pPr>
            <a:r>
              <a:rPr lang="en-IN" dirty="0"/>
              <a:t>Total number of Carried-Over “Pre-2000 Standards” for Review (CHD 01)</a:t>
            </a:r>
          </a:p>
          <a:p>
            <a:r>
              <a:rPr lang="en-US" dirty="0"/>
              <a:t>Under Publication-12 </a:t>
            </a:r>
          </a:p>
          <a:p>
            <a:r>
              <a:rPr lang="en-US" dirty="0"/>
              <a:t>Withdrawn-0 </a:t>
            </a:r>
          </a:p>
          <a:p>
            <a:r>
              <a:rPr lang="en-US" dirty="0"/>
              <a:t>Published -26</a:t>
            </a:r>
          </a:p>
          <a:p>
            <a:r>
              <a:rPr lang="en-US" dirty="0"/>
              <a:t>Amended-2 </a:t>
            </a:r>
          </a:p>
          <a:p>
            <a:r>
              <a:rPr lang="en-US" dirty="0"/>
              <a:t>Under Review (WC)- 10</a:t>
            </a:r>
            <a:endParaRPr lang="en-IN" dirty="0"/>
          </a:p>
          <a:p>
            <a:endParaRPr lang="en-IN" dirty="0"/>
          </a:p>
          <a:p>
            <a:endParaRPr lang="en-IN" dirty="0"/>
          </a:p>
          <a:p>
            <a:endParaRPr lang="en-IN" dirty="0"/>
          </a:p>
          <a:p>
            <a:endParaRPr lang="en-IN" dirty="0"/>
          </a:p>
        </p:txBody>
      </p:sp>
    </p:spTree>
    <p:extLst>
      <p:ext uri="{BB962C8B-B14F-4D97-AF65-F5344CB8AC3E}">
        <p14:creationId xmlns:p14="http://schemas.microsoft.com/office/powerpoint/2010/main" val="35208915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FC7A5471-3CD2-892A-574D-C6BDEC0FF9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sp>
        <p:nvSpPr>
          <p:cNvPr id="7" name="Title 1">
            <a:extLst>
              <a:ext uri="{FF2B5EF4-FFF2-40B4-BE49-F238E27FC236}">
                <a16:creationId xmlns:a16="http://schemas.microsoft.com/office/drawing/2014/main" id="{5768C504-302D-6ADC-818D-702D1B708EFD}"/>
              </a:ext>
            </a:extLst>
          </p:cNvPr>
          <p:cNvSpPr>
            <a:spLocks noGrp="1"/>
          </p:cNvSpPr>
          <p:nvPr>
            <p:ph type="title"/>
          </p:nvPr>
        </p:nvSpPr>
        <p:spPr>
          <a:xfrm>
            <a:off x="1439003" y="513990"/>
            <a:ext cx="10184037" cy="1320800"/>
          </a:xfrm>
        </p:spPr>
        <p:txBody>
          <a:bodyPr/>
          <a:lstStyle/>
          <a:p>
            <a:pPr algn="ctr"/>
            <a:r>
              <a:rPr lang="en-US" sz="3200" b="1" dirty="0">
                <a:cs typeface="Times New Roman" panose="02020603050405020304" pitchFamily="18" charset="0"/>
              </a:rPr>
              <a:t>Progress of AAP 2024-25 – “Carried Over </a:t>
            </a:r>
            <a:r>
              <a:rPr lang="en-US" sz="3200" b="1" cap="none" dirty="0">
                <a:cs typeface="Times New Roman" panose="02020603050405020304" pitchFamily="18" charset="0"/>
              </a:rPr>
              <a:t>Pre2000”</a:t>
            </a:r>
            <a:endParaRPr lang="en-IN" dirty="0"/>
          </a:p>
        </p:txBody>
      </p:sp>
      <p:sp>
        <p:nvSpPr>
          <p:cNvPr id="5" name="Content Placeholder 4">
            <a:extLst>
              <a:ext uri="{FF2B5EF4-FFF2-40B4-BE49-F238E27FC236}">
                <a16:creationId xmlns:a16="http://schemas.microsoft.com/office/drawing/2014/main" id="{B269F26D-CCF5-82C5-8351-B3932DE9B240}"/>
              </a:ext>
            </a:extLst>
          </p:cNvPr>
          <p:cNvSpPr>
            <a:spLocks noGrp="1"/>
          </p:cNvSpPr>
          <p:nvPr>
            <p:ph sz="quarter" idx="13"/>
          </p:nvPr>
        </p:nvSpPr>
        <p:spPr/>
        <p:txBody>
          <a:bodyPr>
            <a:normAutofit/>
          </a:bodyPr>
          <a:lstStyle/>
          <a:p>
            <a:pPr marL="0" indent="0">
              <a:buNone/>
            </a:pPr>
            <a:r>
              <a:rPr lang="en-IN" dirty="0"/>
              <a:t>Total number of Carried-Over “Pre-2000 Standards” for Review (CHD 14)</a:t>
            </a:r>
            <a:r>
              <a:rPr lang="en-US" dirty="0"/>
              <a:t> </a:t>
            </a:r>
          </a:p>
          <a:p>
            <a:r>
              <a:rPr lang="en-US" dirty="0"/>
              <a:t>Under Publication-5</a:t>
            </a:r>
          </a:p>
          <a:p>
            <a:r>
              <a:rPr lang="en-US" dirty="0"/>
              <a:t>Withdrawn-0 </a:t>
            </a:r>
          </a:p>
          <a:p>
            <a:r>
              <a:rPr lang="en-US" dirty="0"/>
              <a:t>Published -10</a:t>
            </a:r>
          </a:p>
          <a:p>
            <a:r>
              <a:rPr lang="en-US" dirty="0"/>
              <a:t>Amended-0</a:t>
            </a:r>
          </a:p>
          <a:p>
            <a:r>
              <a:rPr lang="en-US" dirty="0"/>
              <a:t>Under Review (WC)- 8</a:t>
            </a:r>
            <a:endParaRPr lang="en-IN" dirty="0"/>
          </a:p>
          <a:p>
            <a:endParaRPr lang="en-IN" dirty="0"/>
          </a:p>
          <a:p>
            <a:endParaRPr lang="en-IN" dirty="0"/>
          </a:p>
          <a:p>
            <a:endParaRPr lang="en-IN" dirty="0"/>
          </a:p>
          <a:p>
            <a:endParaRPr lang="en-IN" dirty="0"/>
          </a:p>
        </p:txBody>
      </p:sp>
    </p:spTree>
    <p:extLst>
      <p:ext uri="{BB962C8B-B14F-4D97-AF65-F5344CB8AC3E}">
        <p14:creationId xmlns:p14="http://schemas.microsoft.com/office/powerpoint/2010/main" val="21415231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8C685-6406-0390-CBE1-98A7E8ED81B2}"/>
              </a:ext>
            </a:extLst>
          </p:cNvPr>
          <p:cNvSpPr>
            <a:spLocks noGrp="1"/>
          </p:cNvSpPr>
          <p:nvPr>
            <p:ph type="title"/>
          </p:nvPr>
        </p:nvSpPr>
        <p:spPr>
          <a:xfrm>
            <a:off x="1463716" y="351706"/>
            <a:ext cx="10184037" cy="1320800"/>
          </a:xfrm>
        </p:spPr>
        <p:txBody>
          <a:bodyPr/>
          <a:lstStyle/>
          <a:p>
            <a:pPr algn="ctr"/>
            <a:r>
              <a:rPr lang="en-US" sz="3200" b="1" dirty="0">
                <a:cs typeface="Times New Roman" panose="02020603050405020304" pitchFamily="18" charset="0"/>
              </a:rPr>
              <a:t>Progress of AAP 2024-25 – “Carried Over </a:t>
            </a:r>
            <a:r>
              <a:rPr lang="en-US" sz="3200" b="1" cap="none" dirty="0">
                <a:cs typeface="Times New Roman" panose="02020603050405020304" pitchFamily="18" charset="0"/>
              </a:rPr>
              <a:t>Pre2000”</a:t>
            </a:r>
            <a:endParaRPr lang="en-IN" dirty="0"/>
          </a:p>
        </p:txBody>
      </p:sp>
      <p:graphicFrame>
        <p:nvGraphicFramePr>
          <p:cNvPr id="4" name="Content Placeholder 3">
            <a:extLst>
              <a:ext uri="{FF2B5EF4-FFF2-40B4-BE49-F238E27FC236}">
                <a16:creationId xmlns:a16="http://schemas.microsoft.com/office/drawing/2014/main" id="{B22ADDB7-F9C3-309B-7A27-DAD15E2E622A}"/>
              </a:ext>
            </a:extLst>
          </p:cNvPr>
          <p:cNvGraphicFramePr>
            <a:graphicFrameLocks noGrp="1"/>
          </p:cNvGraphicFramePr>
          <p:nvPr>
            <p:ph sz="quarter" idx="13"/>
            <p:extLst>
              <p:ext uri="{D42A27DB-BD31-4B8C-83A1-F6EECF244321}">
                <p14:modId xmlns:p14="http://schemas.microsoft.com/office/powerpoint/2010/main" val="4255960878"/>
              </p:ext>
            </p:extLst>
          </p:nvPr>
        </p:nvGraphicFramePr>
        <p:xfrm>
          <a:off x="836341" y="1347937"/>
          <a:ext cx="10789918" cy="5303332"/>
        </p:xfrm>
        <a:graphic>
          <a:graphicData uri="http://schemas.openxmlformats.org/drawingml/2006/table">
            <a:tbl>
              <a:tblPr firstRow="1" firstCol="1" bandRow="1">
                <a:tableStyleId>{5C22544A-7EE6-4342-B048-85BDC9FD1C3A}</a:tableStyleId>
              </a:tblPr>
              <a:tblGrid>
                <a:gridCol w="525625">
                  <a:extLst>
                    <a:ext uri="{9D8B030D-6E8A-4147-A177-3AD203B41FA5}">
                      <a16:colId xmlns:a16="http://schemas.microsoft.com/office/drawing/2014/main" val="2612325662"/>
                    </a:ext>
                  </a:extLst>
                </a:gridCol>
                <a:gridCol w="1323495">
                  <a:extLst>
                    <a:ext uri="{9D8B030D-6E8A-4147-A177-3AD203B41FA5}">
                      <a16:colId xmlns:a16="http://schemas.microsoft.com/office/drawing/2014/main" val="1924180606"/>
                    </a:ext>
                  </a:extLst>
                </a:gridCol>
                <a:gridCol w="4750397">
                  <a:extLst>
                    <a:ext uri="{9D8B030D-6E8A-4147-A177-3AD203B41FA5}">
                      <a16:colId xmlns:a16="http://schemas.microsoft.com/office/drawing/2014/main" val="2741798418"/>
                    </a:ext>
                  </a:extLst>
                </a:gridCol>
                <a:gridCol w="1971095">
                  <a:extLst>
                    <a:ext uri="{9D8B030D-6E8A-4147-A177-3AD203B41FA5}">
                      <a16:colId xmlns:a16="http://schemas.microsoft.com/office/drawing/2014/main" val="758382323"/>
                    </a:ext>
                  </a:extLst>
                </a:gridCol>
                <a:gridCol w="2219306">
                  <a:extLst>
                    <a:ext uri="{9D8B030D-6E8A-4147-A177-3AD203B41FA5}">
                      <a16:colId xmlns:a16="http://schemas.microsoft.com/office/drawing/2014/main" val="3628696659"/>
                    </a:ext>
                  </a:extLst>
                </a:gridCol>
              </a:tblGrid>
              <a:tr h="0">
                <a:tc>
                  <a:txBody>
                    <a:bodyPr/>
                    <a:lstStyle/>
                    <a:p>
                      <a:pPr>
                        <a:lnSpc>
                          <a:spcPct val="107000"/>
                        </a:lnSpc>
                      </a:pPr>
                      <a:r>
                        <a:rPr lang="en-US" sz="1800" dirty="0" err="1">
                          <a:effectLst/>
                          <a:latin typeface="+mn-lt"/>
                          <a:cs typeface="Times New Roman" panose="02020603050405020304" pitchFamily="18" charset="0"/>
                        </a:rPr>
                        <a:t>Sl</a:t>
                      </a:r>
                      <a:r>
                        <a:rPr lang="en-US" sz="1800" dirty="0">
                          <a:effectLst/>
                          <a:latin typeface="+mn-lt"/>
                          <a:cs typeface="Times New Roman" panose="02020603050405020304" pitchFamily="18" charset="0"/>
                        </a:rPr>
                        <a:t> No.</a:t>
                      </a:r>
                      <a:endParaRPr lang="en-IN" sz="1800" dirty="0">
                        <a:effectLst/>
                        <a:latin typeface="+mn-lt"/>
                        <a:cs typeface="Times New Roman" panose="02020603050405020304" pitchFamily="18" charset="0"/>
                      </a:endParaRPr>
                    </a:p>
                  </a:txBody>
                  <a:tcPr marL="28575" marR="28575" marT="19050" marB="19050"/>
                </a:tc>
                <a:tc>
                  <a:txBody>
                    <a:bodyPr/>
                    <a:lstStyle/>
                    <a:p>
                      <a:pPr>
                        <a:lnSpc>
                          <a:spcPct val="107000"/>
                        </a:lnSpc>
                      </a:pPr>
                      <a:r>
                        <a:rPr lang="en-IN" sz="1800" dirty="0">
                          <a:effectLst/>
                          <a:latin typeface="+mn-lt"/>
                          <a:ea typeface="Times New Roman" panose="02020603050405020304" pitchFamily="18" charset="0"/>
                          <a:cs typeface="Times New Roman" panose="02020603050405020304" pitchFamily="18" charset="0"/>
                        </a:rPr>
                        <a:t>Committee</a:t>
                      </a:r>
                    </a:p>
                  </a:txBody>
                  <a:tcPr marL="28575" marR="28575" marT="19050" marB="19050"/>
                </a:tc>
                <a:tc>
                  <a:txBody>
                    <a:bodyPr/>
                    <a:lstStyle/>
                    <a:p>
                      <a:pPr>
                        <a:lnSpc>
                          <a:spcPct val="107000"/>
                        </a:lnSpc>
                      </a:pPr>
                      <a:r>
                        <a:rPr lang="en-US" sz="1800" dirty="0">
                          <a:effectLst/>
                          <a:latin typeface="+mn-lt"/>
                          <a:cs typeface="Times New Roman" panose="02020603050405020304" pitchFamily="18" charset="0"/>
                        </a:rPr>
                        <a:t>Subject / IS</a:t>
                      </a:r>
                      <a:endParaRPr lang="en-IN" sz="1800" dirty="0">
                        <a:effectLst/>
                        <a:latin typeface="+mn-lt"/>
                        <a:ea typeface="Times New Roman" panose="02020603050405020304" pitchFamily="18" charset="0"/>
                        <a:cs typeface="Times New Roman" panose="02020603050405020304" pitchFamily="18" charset="0"/>
                      </a:endParaRPr>
                    </a:p>
                  </a:txBody>
                  <a:tcPr marL="28575" marR="28575" marT="19050" marB="19050"/>
                </a:tc>
                <a:tc>
                  <a:txBody>
                    <a:bodyPr/>
                    <a:lstStyle/>
                    <a:p>
                      <a:pPr>
                        <a:lnSpc>
                          <a:spcPct val="107000"/>
                        </a:lnSpc>
                      </a:pPr>
                      <a:r>
                        <a:rPr lang="en-IN" sz="1800" dirty="0">
                          <a:effectLst/>
                          <a:latin typeface="+mn-lt"/>
                          <a:ea typeface="Times New Roman" panose="02020603050405020304" pitchFamily="18" charset="0"/>
                          <a:cs typeface="Times New Roman" panose="02020603050405020304" pitchFamily="18" charset="0"/>
                        </a:rPr>
                        <a:t>Status of Draft Standard</a:t>
                      </a:r>
                    </a:p>
                  </a:txBody>
                  <a:tcPr marL="28575" marR="28575" marT="19050" marB="19050"/>
                </a:tc>
                <a:tc>
                  <a:txBody>
                    <a:bodyPr/>
                    <a:lstStyle/>
                    <a:p>
                      <a:pPr>
                        <a:lnSpc>
                          <a:spcPct val="107000"/>
                        </a:lnSpc>
                      </a:pPr>
                      <a:r>
                        <a:rPr lang="en-IN" sz="1800" dirty="0">
                          <a:effectLst/>
                          <a:latin typeface="+mn-lt"/>
                          <a:ea typeface="Times New Roman" panose="02020603050405020304" pitchFamily="18" charset="0"/>
                          <a:cs typeface="Times New Roman" panose="02020603050405020304" pitchFamily="18" charset="0"/>
                        </a:rPr>
                        <a:t>Process Adopted</a:t>
                      </a:r>
                    </a:p>
                  </a:txBody>
                  <a:tcPr marL="28575" marR="28575" marT="19050" marB="19050"/>
                </a:tc>
                <a:extLst>
                  <a:ext uri="{0D108BD9-81ED-4DB2-BD59-A6C34878D82A}">
                    <a16:rowId xmlns:a16="http://schemas.microsoft.com/office/drawing/2014/main" val="1232070833"/>
                  </a:ext>
                </a:extLst>
              </a:tr>
              <a:tr h="970534">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1. </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CHD 01</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latin typeface="+mn-lt"/>
                          <a:cs typeface="Times New Roman" panose="02020603050405020304" pitchFamily="18" charset="0"/>
                        </a:rPr>
                        <a:t>IS 1919 : 1982 </a:t>
                      </a:r>
                      <a:r>
                        <a:rPr lang="en-US" sz="1800" dirty="0">
                          <a:latin typeface="+mn-lt"/>
                          <a:cs typeface="Times New Roman" panose="02020603050405020304" pitchFamily="18" charset="0"/>
                        </a:rPr>
                        <a:t>Specification for sodium </a:t>
                      </a:r>
                      <a:r>
                        <a:rPr lang="en-US" sz="1800" dirty="0" err="1">
                          <a:latin typeface="+mn-lt"/>
                          <a:cs typeface="Times New Roman" panose="02020603050405020304" pitchFamily="18" charset="0"/>
                        </a:rPr>
                        <a:t>hydrosulphite</a:t>
                      </a:r>
                      <a:r>
                        <a:rPr lang="en-US" sz="1800" dirty="0">
                          <a:latin typeface="+mn-lt"/>
                          <a:cs typeface="Times New Roman" panose="02020603050405020304" pitchFamily="18" charset="0"/>
                        </a:rPr>
                        <a:t> (First Revision)</a:t>
                      </a:r>
                      <a:endParaRPr lang="en-IN" sz="1800" dirty="0">
                        <a:effectLst/>
                        <a:latin typeface="+mn-lt"/>
                        <a:ea typeface="Times New Roman" panose="02020603050405020304" pitchFamily="18" charset="0"/>
                        <a:cs typeface="Times New Roman" panose="02020603050405020304" pitchFamily="18" charset="0"/>
                      </a:endParaRP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The draft standard is under publication.</a:t>
                      </a:r>
                    </a:p>
                  </a:txBody>
                  <a:tcPr marL="28575" marR="28575" marT="19050" marB="19050"/>
                </a:tc>
                <a:tc>
                  <a:txBody>
                    <a:bodyPr/>
                    <a:lstStyle/>
                    <a:p>
                      <a:pPr algn="just">
                        <a:lnSpc>
                          <a:spcPct val="107000"/>
                        </a:lnSpc>
                      </a:pPr>
                      <a:r>
                        <a:rPr lang="en-IN" sz="1800" dirty="0">
                          <a:effectLst/>
                          <a:latin typeface="+mn-lt"/>
                          <a:ea typeface="Times New Roman" panose="02020603050405020304" pitchFamily="18" charset="0"/>
                          <a:cs typeface="Times New Roman" panose="02020603050405020304" pitchFamily="18" charset="0"/>
                        </a:rPr>
                        <a:t>ARP allocated to BIS Officer.</a:t>
                      </a:r>
                    </a:p>
                  </a:txBody>
                  <a:tcPr marL="28575" marR="28575" marT="19050" marB="19050"/>
                </a:tc>
                <a:extLst>
                  <a:ext uri="{0D108BD9-81ED-4DB2-BD59-A6C34878D82A}">
                    <a16:rowId xmlns:a16="http://schemas.microsoft.com/office/drawing/2014/main" val="2131905854"/>
                  </a:ext>
                </a:extLst>
              </a:tr>
              <a:tr h="155194">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2.</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US" sz="1800" dirty="0">
                          <a:latin typeface="+mn-lt"/>
                          <a:cs typeface="Times New Roman" panose="02020603050405020304" pitchFamily="18" charset="0"/>
                        </a:rPr>
                        <a:t>CHD 01</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IS 2723 : 1985 </a:t>
                      </a:r>
                      <a:r>
                        <a:rPr lang="en-US" sz="1800" kern="1200" dirty="0">
                          <a:solidFill>
                            <a:schemeClr val="dk1"/>
                          </a:solidFill>
                          <a:effectLst/>
                          <a:latin typeface="+mn-lt"/>
                          <a:ea typeface="+mn-ea"/>
                          <a:cs typeface="Times New Roman" panose="02020603050405020304" pitchFamily="18" charset="0"/>
                        </a:rPr>
                        <a:t>Specification for ammonium bromide, pure and analytical reagent (First Revision)</a:t>
                      </a:r>
                      <a:endParaRPr lang="en-US" sz="1800" dirty="0">
                        <a:latin typeface="+mn-lt"/>
                        <a:cs typeface="Times New Roman" panose="02020603050405020304" pitchFamily="18" charset="0"/>
                      </a:endParaRP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The draft standard is under publication.</a:t>
                      </a:r>
                    </a:p>
                  </a:txBody>
                  <a:tcPr marL="28575" marR="28575" marT="19050" marB="19050"/>
                </a:tc>
                <a:tc>
                  <a:txBody>
                    <a:bodyPr/>
                    <a:lstStyle/>
                    <a:p>
                      <a:pPr algn="just">
                        <a:lnSpc>
                          <a:spcPct val="107000"/>
                        </a:lnSpc>
                      </a:pPr>
                      <a:r>
                        <a:rPr lang="en-IN" sz="1800" dirty="0">
                          <a:effectLst/>
                          <a:latin typeface="+mn-lt"/>
                          <a:ea typeface="Times New Roman" panose="02020603050405020304" pitchFamily="18" charset="0"/>
                          <a:cs typeface="Times New Roman" panose="02020603050405020304" pitchFamily="18" charset="0"/>
                        </a:rPr>
                        <a:t>ARP allocated to BIS Officer.</a:t>
                      </a:r>
                    </a:p>
                  </a:txBody>
                  <a:tcPr marL="28575" marR="28575" marT="19050" marB="19050"/>
                </a:tc>
                <a:extLst>
                  <a:ext uri="{0D108BD9-81ED-4DB2-BD59-A6C34878D82A}">
                    <a16:rowId xmlns:a16="http://schemas.microsoft.com/office/drawing/2014/main" val="2676839429"/>
                  </a:ext>
                </a:extLst>
              </a:tr>
              <a:tr h="0">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3.</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CHD 01</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IS 2730 : 1977 </a:t>
                      </a:r>
                      <a:r>
                        <a:rPr lang="en-US" sz="1800" dirty="0">
                          <a:latin typeface="+mn-lt"/>
                          <a:cs typeface="Times New Roman" panose="02020603050405020304" pitchFamily="18" charset="0"/>
                        </a:rPr>
                        <a:t>Specification for magnesium sulphate (Epsom Salts) (First Revision)</a:t>
                      </a:r>
                      <a:endParaRPr lang="en-IN" sz="1800" dirty="0">
                        <a:effectLst/>
                        <a:latin typeface="+mn-lt"/>
                        <a:ea typeface="Times New Roman" panose="02020603050405020304" pitchFamily="18" charset="0"/>
                        <a:cs typeface="Times New Roman" panose="02020603050405020304" pitchFamily="18" charset="0"/>
                      </a:endParaRP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The draft standard is under publication.</a:t>
                      </a:r>
                    </a:p>
                  </a:txBody>
                  <a:tcPr marL="28575" marR="28575" marT="19050" marB="19050"/>
                </a:tc>
                <a:tc>
                  <a:txBody>
                    <a:bodyPr/>
                    <a:lstStyle/>
                    <a:p>
                      <a:pPr algn="just">
                        <a:lnSpc>
                          <a:spcPct val="107000"/>
                        </a:lnSpc>
                      </a:pPr>
                      <a:r>
                        <a:rPr lang="en-IN" sz="1800" dirty="0">
                          <a:effectLst/>
                          <a:latin typeface="+mn-lt"/>
                          <a:ea typeface="Times New Roman" panose="02020603050405020304" pitchFamily="18" charset="0"/>
                          <a:cs typeface="Times New Roman" panose="02020603050405020304" pitchFamily="18" charset="0"/>
                        </a:rPr>
                        <a:t>ARP allocated to BIS Officer.</a:t>
                      </a:r>
                    </a:p>
                  </a:txBody>
                  <a:tcPr marL="28575" marR="28575" marT="19050" marB="19050"/>
                </a:tc>
                <a:extLst>
                  <a:ext uri="{0D108BD9-81ED-4DB2-BD59-A6C34878D82A}">
                    <a16:rowId xmlns:a16="http://schemas.microsoft.com/office/drawing/2014/main" val="2999322028"/>
                  </a:ext>
                </a:extLst>
              </a:tr>
              <a:tr h="0">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4.</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latin typeface="+mn-lt"/>
                          <a:cs typeface="Times New Roman" panose="02020603050405020304" pitchFamily="18" charset="0"/>
                        </a:rPr>
                        <a:t>CHD 01</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latin typeface="+mn-lt"/>
                          <a:cs typeface="Times New Roman" panose="02020603050405020304" pitchFamily="18" charset="0"/>
                        </a:rPr>
                        <a:t>IS 2780 : 1964 Specification for sodium bromide, pure</a:t>
                      </a:r>
                    </a:p>
                  </a:txBody>
                  <a:tcPr anchor="ctr"/>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The draft standard is under publication.</a:t>
                      </a:r>
                    </a:p>
                  </a:txBody>
                  <a:tcPr anchor="ctr"/>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ARP allocated to BIS Officer.</a:t>
                      </a:r>
                    </a:p>
                  </a:txBody>
                  <a:tcPr marL="28575" marR="28575" marT="19050" marB="19050"/>
                </a:tc>
                <a:extLst>
                  <a:ext uri="{0D108BD9-81ED-4DB2-BD59-A6C34878D82A}">
                    <a16:rowId xmlns:a16="http://schemas.microsoft.com/office/drawing/2014/main" val="2771653935"/>
                  </a:ext>
                </a:extLst>
              </a:tr>
              <a:tr h="0">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5.</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latin typeface="+mn-lt"/>
                          <a:cs typeface="Times New Roman" panose="02020603050405020304" pitchFamily="18" charset="0"/>
                        </a:rPr>
                        <a:t>CHD 01</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latin typeface="+mn-lt"/>
                          <a:cs typeface="Times New Roman" panose="02020603050405020304" pitchFamily="18" charset="0"/>
                        </a:rPr>
                        <a:t>IS 2797 : 1998 </a:t>
                      </a:r>
                      <a:r>
                        <a:rPr lang="en-US" sz="1800" dirty="0">
                          <a:latin typeface="+mn-lt"/>
                          <a:cs typeface="Times New Roman" panose="02020603050405020304" pitchFamily="18" charset="0"/>
                        </a:rPr>
                        <a:t>Potassium bromide - Specification (Third Revision)</a:t>
                      </a:r>
                      <a:endParaRPr lang="en-IN" sz="1800" dirty="0">
                        <a:latin typeface="+mn-lt"/>
                        <a:cs typeface="Times New Roman" panose="02020603050405020304" pitchFamily="18" charset="0"/>
                      </a:endParaRPr>
                    </a:p>
                  </a:txBody>
                  <a:tcPr anchor="ctr"/>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The draft standard is under publication.</a:t>
                      </a:r>
                    </a:p>
                    <a:p>
                      <a:pPr marL="0" marR="0" lvl="0" indent="0" algn="just" defTabSz="457200" rtl="0" eaLnBrk="1" fontAlgn="auto" latinLnBrk="0" hangingPunct="1">
                        <a:lnSpc>
                          <a:spcPct val="107000"/>
                        </a:lnSpc>
                        <a:spcBef>
                          <a:spcPts val="0"/>
                        </a:spcBef>
                        <a:spcAft>
                          <a:spcPts val="0"/>
                        </a:spcAft>
                        <a:buClrTx/>
                        <a:buSzTx/>
                        <a:buFontTx/>
                        <a:buNone/>
                        <a:tabLst/>
                        <a:defRPr/>
                      </a:pPr>
                      <a:endParaRPr lang="en-IN" sz="1800" dirty="0">
                        <a:effectLst/>
                        <a:latin typeface="+mn-lt"/>
                        <a:ea typeface="Times New Roman" panose="02020603050405020304" pitchFamily="18" charset="0"/>
                        <a:cs typeface="Times New Roman" panose="02020603050405020304" pitchFamily="18" charset="0"/>
                      </a:endParaRPr>
                    </a:p>
                  </a:txBody>
                  <a:tcPr anchor="ctr"/>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ARP allocated to BIS Officer.</a:t>
                      </a:r>
                    </a:p>
                    <a:p>
                      <a:pPr marL="0" marR="0" lvl="0" indent="0" algn="just" defTabSz="457200" rtl="0" eaLnBrk="1" fontAlgn="auto" latinLnBrk="0" hangingPunct="1">
                        <a:lnSpc>
                          <a:spcPct val="107000"/>
                        </a:lnSpc>
                        <a:spcBef>
                          <a:spcPts val="0"/>
                        </a:spcBef>
                        <a:spcAft>
                          <a:spcPts val="0"/>
                        </a:spcAft>
                        <a:buClrTx/>
                        <a:buSzTx/>
                        <a:buFontTx/>
                        <a:buNone/>
                        <a:tabLst/>
                        <a:defRPr/>
                      </a:pPr>
                      <a:endParaRPr lang="en-IN" sz="1800" dirty="0">
                        <a:effectLst/>
                        <a:latin typeface="+mn-lt"/>
                        <a:ea typeface="Times New Roman" panose="02020603050405020304" pitchFamily="18" charset="0"/>
                        <a:cs typeface="Times New Roman" panose="02020603050405020304" pitchFamily="18" charset="0"/>
                      </a:endParaRPr>
                    </a:p>
                  </a:txBody>
                  <a:tcPr marL="28575" marR="28575" marT="19050" marB="19050"/>
                </a:tc>
                <a:extLst>
                  <a:ext uri="{0D108BD9-81ED-4DB2-BD59-A6C34878D82A}">
                    <a16:rowId xmlns:a16="http://schemas.microsoft.com/office/drawing/2014/main" val="20767123"/>
                  </a:ext>
                </a:extLst>
              </a:tr>
            </a:tbl>
          </a:graphicData>
        </a:graphic>
      </p:graphicFrame>
      <p:pic>
        <p:nvPicPr>
          <p:cNvPr id="6" name="Picture 5">
            <a:extLst>
              <a:ext uri="{FF2B5EF4-FFF2-40B4-BE49-F238E27FC236}">
                <a16:creationId xmlns:a16="http://schemas.microsoft.com/office/drawing/2014/main" id="{FC7A5471-3CD2-892A-574D-C6BDEC0FF9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spTree>
    <p:extLst>
      <p:ext uri="{BB962C8B-B14F-4D97-AF65-F5344CB8AC3E}">
        <p14:creationId xmlns:p14="http://schemas.microsoft.com/office/powerpoint/2010/main" val="3057737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8C685-6406-0390-CBE1-98A7E8ED81B2}"/>
              </a:ext>
            </a:extLst>
          </p:cNvPr>
          <p:cNvSpPr>
            <a:spLocks noGrp="1"/>
          </p:cNvSpPr>
          <p:nvPr>
            <p:ph type="title"/>
          </p:nvPr>
        </p:nvSpPr>
        <p:spPr>
          <a:xfrm>
            <a:off x="1276442" y="513990"/>
            <a:ext cx="10143397" cy="1320800"/>
          </a:xfrm>
        </p:spPr>
        <p:txBody>
          <a:bodyPr/>
          <a:lstStyle/>
          <a:p>
            <a:pPr algn="ctr"/>
            <a:r>
              <a:rPr lang="en-US" sz="3200" b="1" dirty="0">
                <a:cs typeface="Times New Roman" panose="02020603050405020304" pitchFamily="18" charset="0"/>
              </a:rPr>
              <a:t>Progress of AAP 2024-25 – “Carried Over </a:t>
            </a:r>
            <a:r>
              <a:rPr lang="en-US" sz="3200" b="1" cap="none" dirty="0">
                <a:cs typeface="Times New Roman" panose="02020603050405020304" pitchFamily="18" charset="0"/>
              </a:rPr>
              <a:t>Pre2000”</a:t>
            </a:r>
            <a:endParaRPr lang="en-IN" dirty="0"/>
          </a:p>
        </p:txBody>
      </p:sp>
      <p:graphicFrame>
        <p:nvGraphicFramePr>
          <p:cNvPr id="4" name="Content Placeholder 3">
            <a:extLst>
              <a:ext uri="{FF2B5EF4-FFF2-40B4-BE49-F238E27FC236}">
                <a16:creationId xmlns:a16="http://schemas.microsoft.com/office/drawing/2014/main" id="{B22ADDB7-F9C3-309B-7A27-DAD15E2E622A}"/>
              </a:ext>
            </a:extLst>
          </p:cNvPr>
          <p:cNvGraphicFramePr>
            <a:graphicFrameLocks noGrp="1"/>
          </p:cNvGraphicFramePr>
          <p:nvPr>
            <p:ph sz="quarter" idx="13"/>
            <p:extLst>
              <p:ext uri="{D42A27DB-BD31-4B8C-83A1-F6EECF244321}">
                <p14:modId xmlns:p14="http://schemas.microsoft.com/office/powerpoint/2010/main" val="716654391"/>
              </p:ext>
            </p:extLst>
          </p:nvPr>
        </p:nvGraphicFramePr>
        <p:xfrm>
          <a:off x="568960" y="1361440"/>
          <a:ext cx="11064240" cy="4933008"/>
        </p:xfrm>
        <a:graphic>
          <a:graphicData uri="http://schemas.openxmlformats.org/drawingml/2006/table">
            <a:tbl>
              <a:tblPr firstRow="1" firstCol="1" bandRow="1">
                <a:tableStyleId>{5C22544A-7EE6-4342-B048-85BDC9FD1C3A}</a:tableStyleId>
              </a:tblPr>
              <a:tblGrid>
                <a:gridCol w="640114">
                  <a:extLst>
                    <a:ext uri="{9D8B030D-6E8A-4147-A177-3AD203B41FA5}">
                      <a16:colId xmlns:a16="http://schemas.microsoft.com/office/drawing/2014/main" val="2612325662"/>
                    </a:ext>
                  </a:extLst>
                </a:gridCol>
                <a:gridCol w="1351246">
                  <a:extLst>
                    <a:ext uri="{9D8B030D-6E8A-4147-A177-3AD203B41FA5}">
                      <a16:colId xmlns:a16="http://schemas.microsoft.com/office/drawing/2014/main" val="2576829741"/>
                    </a:ext>
                  </a:extLst>
                </a:gridCol>
                <a:gridCol w="5112428">
                  <a:extLst>
                    <a:ext uri="{9D8B030D-6E8A-4147-A177-3AD203B41FA5}">
                      <a16:colId xmlns:a16="http://schemas.microsoft.com/office/drawing/2014/main" val="2741798418"/>
                    </a:ext>
                  </a:extLst>
                </a:gridCol>
                <a:gridCol w="1989764">
                  <a:extLst>
                    <a:ext uri="{9D8B030D-6E8A-4147-A177-3AD203B41FA5}">
                      <a16:colId xmlns:a16="http://schemas.microsoft.com/office/drawing/2014/main" val="758382323"/>
                    </a:ext>
                  </a:extLst>
                </a:gridCol>
                <a:gridCol w="1970688">
                  <a:extLst>
                    <a:ext uri="{9D8B030D-6E8A-4147-A177-3AD203B41FA5}">
                      <a16:colId xmlns:a16="http://schemas.microsoft.com/office/drawing/2014/main" val="3628696659"/>
                    </a:ext>
                  </a:extLst>
                </a:gridCol>
              </a:tblGrid>
              <a:tr h="0">
                <a:tc>
                  <a:txBody>
                    <a:bodyPr/>
                    <a:lstStyle/>
                    <a:p>
                      <a:pPr>
                        <a:lnSpc>
                          <a:spcPct val="107000"/>
                        </a:lnSpc>
                      </a:pPr>
                      <a:r>
                        <a:rPr lang="en-US" sz="1800" dirty="0" err="1">
                          <a:effectLst/>
                          <a:latin typeface="+mn-lt"/>
                          <a:cs typeface="Times New Roman" panose="02020603050405020304" pitchFamily="18" charset="0"/>
                        </a:rPr>
                        <a:t>Sl</a:t>
                      </a:r>
                      <a:r>
                        <a:rPr lang="en-US" sz="1800" dirty="0">
                          <a:effectLst/>
                          <a:latin typeface="+mn-lt"/>
                          <a:cs typeface="Times New Roman" panose="02020603050405020304" pitchFamily="18" charset="0"/>
                        </a:rPr>
                        <a:t> No.</a:t>
                      </a:r>
                      <a:endParaRPr lang="en-IN" sz="1800" dirty="0">
                        <a:effectLst/>
                        <a:latin typeface="+mn-lt"/>
                        <a:cs typeface="Times New Roman" panose="02020603050405020304" pitchFamily="18" charset="0"/>
                      </a:endParaRPr>
                    </a:p>
                  </a:txBody>
                  <a:tcPr marL="28575" marR="28575" marT="19050" marB="19050"/>
                </a:tc>
                <a:tc>
                  <a:txBody>
                    <a:bodyPr/>
                    <a:lstStyle/>
                    <a:p>
                      <a:pPr>
                        <a:lnSpc>
                          <a:spcPct val="107000"/>
                        </a:lnSpc>
                      </a:pPr>
                      <a:r>
                        <a:rPr lang="en-IN" sz="1800" dirty="0">
                          <a:effectLst/>
                          <a:latin typeface="+mn-lt"/>
                          <a:ea typeface="Times New Roman" panose="02020603050405020304" pitchFamily="18" charset="0"/>
                          <a:cs typeface="Times New Roman" panose="02020603050405020304" pitchFamily="18" charset="0"/>
                        </a:rPr>
                        <a:t>Committee</a:t>
                      </a:r>
                    </a:p>
                  </a:txBody>
                  <a:tcPr marL="28575" marR="28575" marT="19050" marB="19050"/>
                </a:tc>
                <a:tc>
                  <a:txBody>
                    <a:bodyPr/>
                    <a:lstStyle/>
                    <a:p>
                      <a:pPr>
                        <a:lnSpc>
                          <a:spcPct val="107000"/>
                        </a:lnSpc>
                      </a:pPr>
                      <a:r>
                        <a:rPr lang="en-US" sz="1800" dirty="0">
                          <a:effectLst/>
                          <a:latin typeface="+mn-lt"/>
                          <a:cs typeface="Times New Roman" panose="02020603050405020304" pitchFamily="18" charset="0"/>
                        </a:rPr>
                        <a:t>Subject / IS</a:t>
                      </a:r>
                      <a:endParaRPr lang="en-IN" sz="1800" dirty="0">
                        <a:effectLst/>
                        <a:latin typeface="+mn-lt"/>
                        <a:ea typeface="Times New Roman" panose="02020603050405020304" pitchFamily="18" charset="0"/>
                        <a:cs typeface="Times New Roman" panose="02020603050405020304" pitchFamily="18" charset="0"/>
                      </a:endParaRPr>
                    </a:p>
                  </a:txBody>
                  <a:tcPr marL="28575" marR="28575" marT="19050" marB="19050"/>
                </a:tc>
                <a:tc>
                  <a:txBody>
                    <a:bodyPr/>
                    <a:lstStyle/>
                    <a:p>
                      <a:pPr>
                        <a:lnSpc>
                          <a:spcPct val="107000"/>
                        </a:lnSpc>
                      </a:pPr>
                      <a:r>
                        <a:rPr lang="en-IN" sz="1800" dirty="0">
                          <a:effectLst/>
                          <a:latin typeface="+mn-lt"/>
                          <a:ea typeface="Times New Roman" panose="02020603050405020304" pitchFamily="18" charset="0"/>
                          <a:cs typeface="Times New Roman" panose="02020603050405020304" pitchFamily="18" charset="0"/>
                        </a:rPr>
                        <a:t>Status of Draft Standard</a:t>
                      </a:r>
                    </a:p>
                  </a:txBody>
                  <a:tcPr marL="28575" marR="28575" marT="19050" marB="19050"/>
                </a:tc>
                <a:tc>
                  <a:txBody>
                    <a:bodyPr/>
                    <a:lstStyle/>
                    <a:p>
                      <a:pPr>
                        <a:lnSpc>
                          <a:spcPct val="107000"/>
                        </a:lnSpc>
                      </a:pPr>
                      <a:r>
                        <a:rPr lang="en-IN" sz="1800" dirty="0">
                          <a:effectLst/>
                          <a:latin typeface="+mn-lt"/>
                          <a:ea typeface="Times New Roman" panose="02020603050405020304" pitchFamily="18" charset="0"/>
                          <a:cs typeface="Times New Roman" panose="02020603050405020304" pitchFamily="18" charset="0"/>
                        </a:rPr>
                        <a:t>Process Adopted</a:t>
                      </a:r>
                    </a:p>
                  </a:txBody>
                  <a:tcPr marL="28575" marR="28575" marT="19050" marB="19050"/>
                </a:tc>
                <a:extLst>
                  <a:ext uri="{0D108BD9-81ED-4DB2-BD59-A6C34878D82A}">
                    <a16:rowId xmlns:a16="http://schemas.microsoft.com/office/drawing/2014/main" val="1232070833"/>
                  </a:ext>
                </a:extLst>
              </a:tr>
              <a:tr h="1064011">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6.</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CHD 01</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IS 2881 : 1984 Specification for barytes for chemical industry and oil - Well drilling (Second Revision)</a:t>
                      </a:r>
                      <a:endParaRPr lang="en-IN" sz="1800" dirty="0">
                        <a:latin typeface="+mn-lt"/>
                      </a:endParaRP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The draft standard is under Publication.</a:t>
                      </a:r>
                    </a:p>
                  </a:txBody>
                  <a:tcPr anchor="ctr"/>
                </a:tc>
                <a:tc rowSpan="4">
                  <a:txBody>
                    <a:bodyPr/>
                    <a:lstStyle/>
                    <a:p>
                      <a:pPr algn="just">
                        <a:lnSpc>
                          <a:spcPct val="107000"/>
                        </a:lnSpc>
                      </a:pPr>
                      <a:r>
                        <a:rPr lang="en-IN" sz="1800" dirty="0">
                          <a:effectLst/>
                          <a:latin typeface="+mn-lt"/>
                          <a:ea typeface="Times New Roman" panose="02020603050405020304" pitchFamily="18" charset="0"/>
                          <a:cs typeface="Times New Roman" panose="02020603050405020304" pitchFamily="18" charset="0"/>
                        </a:rPr>
                        <a:t>ARP allocated to BIS Officer. Decision  taken in committee meeting.</a:t>
                      </a:r>
                    </a:p>
                  </a:txBody>
                  <a:tcPr anchor="ctr"/>
                </a:tc>
                <a:extLst>
                  <a:ext uri="{0D108BD9-81ED-4DB2-BD59-A6C34878D82A}">
                    <a16:rowId xmlns:a16="http://schemas.microsoft.com/office/drawing/2014/main" val="2521840467"/>
                  </a:ext>
                </a:extLst>
              </a:tr>
              <a:tr h="1064011">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7.</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US" sz="1800" dirty="0">
                          <a:latin typeface="+mn-lt"/>
                          <a:cs typeface="Times New Roman" panose="02020603050405020304" pitchFamily="18" charset="0"/>
                        </a:rPr>
                        <a:t>CHD 01</a:t>
                      </a:r>
                    </a:p>
                  </a:txBody>
                  <a:tcPr marL="28575" marR="28575" marT="19050" marB="19050"/>
                </a:tc>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en-IN" sz="1800" dirty="0">
                          <a:latin typeface="+mn-lt"/>
                        </a:rPr>
                        <a:t>IS 3204 : 1978 </a:t>
                      </a:r>
                      <a:r>
                        <a:rPr lang="en-US" sz="1800" b="0" i="0" kern="1200" dirty="0">
                          <a:solidFill>
                            <a:schemeClr val="dk1"/>
                          </a:solidFill>
                          <a:effectLst/>
                          <a:latin typeface="+mn-lt"/>
                          <a:ea typeface="+mn-ea"/>
                          <a:cs typeface="+mn-cs"/>
                        </a:rPr>
                        <a:t>Specification for limestone for chemical industry (First Revision)</a:t>
                      </a:r>
                      <a:endParaRPr lang="en-US" sz="1800" dirty="0">
                        <a:latin typeface="+mn-lt"/>
                      </a:endParaRP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The draft standard is under Publication.</a:t>
                      </a:r>
                    </a:p>
                  </a:txBody>
                  <a:tcPr anchor="ctr"/>
                </a:tc>
                <a:tc vMerge="1">
                  <a:txBody>
                    <a:bodyPr/>
                    <a:lstStyle/>
                    <a:p>
                      <a:endParaRPr dirty="0"/>
                    </a:p>
                  </a:txBody>
                  <a:tcPr anchor="ctr"/>
                </a:tc>
                <a:extLst>
                  <a:ext uri="{0D108BD9-81ED-4DB2-BD59-A6C34878D82A}">
                    <a16:rowId xmlns:a16="http://schemas.microsoft.com/office/drawing/2014/main" val="2131905854"/>
                  </a:ext>
                </a:extLst>
              </a:tr>
              <a:tr h="0">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8.</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CHD 01</a:t>
                      </a:r>
                    </a:p>
                  </a:txBody>
                  <a:tcPr marL="28575" marR="28575" marT="19050" marB="19050"/>
                </a:tc>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IS 3205 : 1984 Specification for precipitated barium carbonate, technical (First Revision)</a:t>
                      </a:r>
                      <a:endParaRPr lang="en-US" sz="1800" dirty="0">
                        <a:latin typeface="+mn-lt"/>
                      </a:endParaRP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The draft standard is under Publication.</a:t>
                      </a:r>
                    </a:p>
                  </a:txBody>
                  <a:tcPr anchor="ctr"/>
                </a:tc>
                <a:tc vMerge="1">
                  <a:txBody>
                    <a:bodyPr/>
                    <a:lstStyle/>
                    <a:p>
                      <a:endParaRPr/>
                    </a:p>
                  </a:txBody>
                  <a:tcPr anchor="ctr"/>
                </a:tc>
                <a:extLst>
                  <a:ext uri="{0D108BD9-81ED-4DB2-BD59-A6C34878D82A}">
                    <a16:rowId xmlns:a16="http://schemas.microsoft.com/office/drawing/2014/main" val="2676839429"/>
                  </a:ext>
                </a:extLst>
              </a:tr>
              <a:tr h="0">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9.</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latin typeface="+mn-lt"/>
                          <a:cs typeface="Times New Roman" panose="02020603050405020304" pitchFamily="18" charset="0"/>
                        </a:rPr>
                        <a:t>CHD 01</a:t>
                      </a:r>
                    </a:p>
                  </a:txBody>
                  <a:tcPr anchor="ctr"/>
                </a:tc>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IS 3598 : 1983 Specification for sodium perborate, tetrahydrate (First Revision)</a:t>
                      </a:r>
                      <a:endParaRPr lang="en-US" sz="1800" dirty="0">
                        <a:latin typeface="+mn-lt"/>
                      </a:endParaRP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The draft standard is under Publication.</a:t>
                      </a:r>
                    </a:p>
                  </a:txBody>
                  <a:tcPr anchor="ctr"/>
                </a:tc>
                <a:tc vMerge="1">
                  <a:txBody>
                    <a:bodyPr/>
                    <a:lstStyle/>
                    <a:p>
                      <a:endParaRPr dirty="0"/>
                    </a:p>
                  </a:txBody>
                  <a:tcPr anchor="ctr"/>
                </a:tc>
                <a:extLst>
                  <a:ext uri="{0D108BD9-81ED-4DB2-BD59-A6C34878D82A}">
                    <a16:rowId xmlns:a16="http://schemas.microsoft.com/office/drawing/2014/main" val="2395137014"/>
                  </a:ext>
                </a:extLst>
              </a:tr>
              <a:tr h="0">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10.</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latin typeface="+mn-lt"/>
                          <a:cs typeface="Times New Roman" panose="02020603050405020304" pitchFamily="18" charset="0"/>
                        </a:rPr>
                        <a:t>CHD 01</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IN" sz="1800" dirty="0">
                        <a:latin typeface="+mn-lt"/>
                        <a:cs typeface="Times New Roman" panose="02020603050405020304" pitchFamily="18" charset="0"/>
                      </a:endParaRPr>
                    </a:p>
                  </a:txBody>
                  <a:tcPr anchor="ctr"/>
                </a:tc>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IS 3607 : 1979 Specification for magnesite for chemical industry (First Revision)</a:t>
                      </a:r>
                      <a:endParaRPr lang="en-US" sz="1800" dirty="0">
                        <a:latin typeface="+mn-lt"/>
                      </a:endParaRP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The draft standard is under Publication.</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IN" sz="1800" dirty="0">
                        <a:effectLst/>
                        <a:latin typeface="+mn-lt"/>
                        <a:ea typeface="Times New Roman" panose="02020603050405020304" pitchFamily="18" charset="0"/>
                        <a:cs typeface="Times New Roman" panose="02020603050405020304" pitchFamily="18" charset="0"/>
                      </a:endParaRP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IN" sz="1800" dirty="0">
                        <a:effectLst/>
                        <a:latin typeface="+mn-lt"/>
                        <a:ea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3284376536"/>
                  </a:ext>
                </a:extLst>
              </a:tr>
            </a:tbl>
          </a:graphicData>
        </a:graphic>
      </p:graphicFrame>
      <p:pic>
        <p:nvPicPr>
          <p:cNvPr id="6" name="Picture 5">
            <a:extLst>
              <a:ext uri="{FF2B5EF4-FFF2-40B4-BE49-F238E27FC236}">
                <a16:creationId xmlns:a16="http://schemas.microsoft.com/office/drawing/2014/main" id="{FC7A5471-3CD2-892A-574D-C6BDEC0FF9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spTree>
    <p:extLst>
      <p:ext uri="{BB962C8B-B14F-4D97-AF65-F5344CB8AC3E}">
        <p14:creationId xmlns:p14="http://schemas.microsoft.com/office/powerpoint/2010/main" val="30976325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B22ADDB7-F9C3-309B-7A27-DAD15E2E622A}"/>
              </a:ext>
            </a:extLst>
          </p:cNvPr>
          <p:cNvGraphicFramePr>
            <a:graphicFrameLocks noGrp="1"/>
          </p:cNvGraphicFramePr>
          <p:nvPr>
            <p:ph sz="quarter" idx="13"/>
            <p:extLst>
              <p:ext uri="{D42A27DB-BD31-4B8C-83A1-F6EECF244321}">
                <p14:modId xmlns:p14="http://schemas.microsoft.com/office/powerpoint/2010/main" val="1414566587"/>
              </p:ext>
            </p:extLst>
          </p:nvPr>
        </p:nvGraphicFramePr>
        <p:xfrm>
          <a:off x="914400" y="1213159"/>
          <a:ext cx="10789920" cy="5435860"/>
        </p:xfrm>
        <a:graphic>
          <a:graphicData uri="http://schemas.openxmlformats.org/drawingml/2006/table">
            <a:tbl>
              <a:tblPr firstRow="1" firstCol="1" bandRow="1">
                <a:tableStyleId>{5C22544A-7EE6-4342-B048-85BDC9FD1C3A}</a:tableStyleId>
              </a:tblPr>
              <a:tblGrid>
                <a:gridCol w="530771">
                  <a:extLst>
                    <a:ext uri="{9D8B030D-6E8A-4147-A177-3AD203B41FA5}">
                      <a16:colId xmlns:a16="http://schemas.microsoft.com/office/drawing/2014/main" val="2612325662"/>
                    </a:ext>
                  </a:extLst>
                </a:gridCol>
                <a:gridCol w="1348829">
                  <a:extLst>
                    <a:ext uri="{9D8B030D-6E8A-4147-A177-3AD203B41FA5}">
                      <a16:colId xmlns:a16="http://schemas.microsoft.com/office/drawing/2014/main" val="3052652157"/>
                    </a:ext>
                  </a:extLst>
                </a:gridCol>
                <a:gridCol w="4328160">
                  <a:extLst>
                    <a:ext uri="{9D8B030D-6E8A-4147-A177-3AD203B41FA5}">
                      <a16:colId xmlns:a16="http://schemas.microsoft.com/office/drawing/2014/main" val="2741798418"/>
                    </a:ext>
                  </a:extLst>
                </a:gridCol>
                <a:gridCol w="2342743">
                  <a:extLst>
                    <a:ext uri="{9D8B030D-6E8A-4147-A177-3AD203B41FA5}">
                      <a16:colId xmlns:a16="http://schemas.microsoft.com/office/drawing/2014/main" val="758382323"/>
                    </a:ext>
                  </a:extLst>
                </a:gridCol>
                <a:gridCol w="2239417">
                  <a:extLst>
                    <a:ext uri="{9D8B030D-6E8A-4147-A177-3AD203B41FA5}">
                      <a16:colId xmlns:a16="http://schemas.microsoft.com/office/drawing/2014/main" val="3628696659"/>
                    </a:ext>
                  </a:extLst>
                </a:gridCol>
              </a:tblGrid>
              <a:tr h="0">
                <a:tc>
                  <a:txBody>
                    <a:bodyPr/>
                    <a:lstStyle/>
                    <a:p>
                      <a:pPr>
                        <a:lnSpc>
                          <a:spcPct val="107000"/>
                        </a:lnSpc>
                      </a:pPr>
                      <a:r>
                        <a:rPr lang="en-US" sz="1800" dirty="0" err="1">
                          <a:effectLst/>
                          <a:latin typeface="+mn-lt"/>
                          <a:cs typeface="Times New Roman" panose="02020603050405020304" pitchFamily="18" charset="0"/>
                        </a:rPr>
                        <a:t>Sl</a:t>
                      </a:r>
                      <a:r>
                        <a:rPr lang="en-US" sz="1800" dirty="0">
                          <a:effectLst/>
                          <a:latin typeface="+mn-lt"/>
                          <a:cs typeface="Times New Roman" panose="02020603050405020304" pitchFamily="18" charset="0"/>
                        </a:rPr>
                        <a:t> No.</a:t>
                      </a:r>
                      <a:endParaRPr lang="en-IN" sz="1800" dirty="0">
                        <a:effectLst/>
                        <a:latin typeface="+mn-lt"/>
                        <a:cs typeface="Times New Roman" panose="02020603050405020304" pitchFamily="18" charset="0"/>
                      </a:endParaRPr>
                    </a:p>
                  </a:txBody>
                  <a:tcPr marL="28575" marR="28575" marT="19050" marB="19050"/>
                </a:tc>
                <a:tc>
                  <a:txBody>
                    <a:bodyPr/>
                    <a:lstStyle/>
                    <a:p>
                      <a:pPr>
                        <a:lnSpc>
                          <a:spcPct val="107000"/>
                        </a:lnSpc>
                      </a:pPr>
                      <a:r>
                        <a:rPr lang="en-IN" sz="1800" dirty="0">
                          <a:effectLst/>
                          <a:latin typeface="+mn-lt"/>
                          <a:ea typeface="Times New Roman" panose="02020603050405020304" pitchFamily="18" charset="0"/>
                          <a:cs typeface="Times New Roman" panose="02020603050405020304" pitchFamily="18" charset="0"/>
                        </a:rPr>
                        <a:t>Committee</a:t>
                      </a:r>
                    </a:p>
                  </a:txBody>
                  <a:tcPr marL="28575" marR="28575" marT="19050" marB="19050"/>
                </a:tc>
                <a:tc>
                  <a:txBody>
                    <a:bodyPr/>
                    <a:lstStyle/>
                    <a:p>
                      <a:pPr>
                        <a:lnSpc>
                          <a:spcPct val="107000"/>
                        </a:lnSpc>
                      </a:pPr>
                      <a:r>
                        <a:rPr lang="en-US" sz="1800" dirty="0">
                          <a:effectLst/>
                          <a:latin typeface="+mn-lt"/>
                          <a:cs typeface="Times New Roman" panose="02020603050405020304" pitchFamily="18" charset="0"/>
                        </a:rPr>
                        <a:t>Subject / IS</a:t>
                      </a:r>
                      <a:endParaRPr lang="en-IN" sz="1800" dirty="0">
                        <a:effectLst/>
                        <a:latin typeface="+mn-lt"/>
                        <a:ea typeface="Times New Roman" panose="02020603050405020304" pitchFamily="18" charset="0"/>
                        <a:cs typeface="Times New Roman" panose="02020603050405020304" pitchFamily="18" charset="0"/>
                      </a:endParaRPr>
                    </a:p>
                  </a:txBody>
                  <a:tcPr marL="28575" marR="28575" marT="19050" marB="19050"/>
                </a:tc>
                <a:tc>
                  <a:txBody>
                    <a:bodyPr/>
                    <a:lstStyle/>
                    <a:p>
                      <a:pPr>
                        <a:lnSpc>
                          <a:spcPct val="107000"/>
                        </a:lnSpc>
                      </a:pPr>
                      <a:r>
                        <a:rPr lang="en-IN" sz="1800" dirty="0">
                          <a:effectLst/>
                          <a:latin typeface="+mn-lt"/>
                          <a:ea typeface="Times New Roman" panose="02020603050405020304" pitchFamily="18" charset="0"/>
                          <a:cs typeface="Times New Roman" panose="02020603050405020304" pitchFamily="18" charset="0"/>
                        </a:rPr>
                        <a:t>Status of Draft Standard</a:t>
                      </a:r>
                    </a:p>
                  </a:txBody>
                  <a:tcPr marL="28575" marR="28575" marT="19050" marB="19050"/>
                </a:tc>
                <a:tc>
                  <a:txBody>
                    <a:bodyPr/>
                    <a:lstStyle/>
                    <a:p>
                      <a:pPr>
                        <a:lnSpc>
                          <a:spcPct val="107000"/>
                        </a:lnSpc>
                      </a:pPr>
                      <a:r>
                        <a:rPr lang="en-IN" sz="1800" dirty="0">
                          <a:effectLst/>
                          <a:latin typeface="+mn-lt"/>
                          <a:ea typeface="Times New Roman" panose="02020603050405020304" pitchFamily="18" charset="0"/>
                          <a:cs typeface="Times New Roman" panose="02020603050405020304" pitchFamily="18" charset="0"/>
                        </a:rPr>
                        <a:t>Process Adopted</a:t>
                      </a:r>
                    </a:p>
                  </a:txBody>
                  <a:tcPr marL="28575" marR="28575" marT="19050" marB="19050"/>
                </a:tc>
                <a:extLst>
                  <a:ext uri="{0D108BD9-81ED-4DB2-BD59-A6C34878D82A}">
                    <a16:rowId xmlns:a16="http://schemas.microsoft.com/office/drawing/2014/main" val="1232070833"/>
                  </a:ext>
                </a:extLst>
              </a:tr>
              <a:tr h="1064011">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11.</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CHD 01</a:t>
                      </a:r>
                    </a:p>
                  </a:txBody>
                  <a:tcPr marL="28575" marR="28575" marT="19050" marB="19050"/>
                </a:tc>
                <a:tc>
                  <a:txBody>
                    <a:bodyPr/>
                    <a:lstStyle/>
                    <a:p>
                      <a:pPr algn="just" fontAlgn="t"/>
                      <a:r>
                        <a:rPr lang="en-US" dirty="0">
                          <a:effectLst/>
                        </a:rPr>
                        <a:t>IS 10904 : 1984 Sodium Fluoride Technical Specification First Revision</a:t>
                      </a:r>
                    </a:p>
                  </a:txBody>
                  <a:tcPr marL="95250" marR="95250" marT="76200" marB="7620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The draft standard is under WC Stage.</a:t>
                      </a:r>
                    </a:p>
                  </a:txBody>
                  <a:tcPr anchor="ctr"/>
                </a:tc>
                <a:tc rowSpan="6">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Formed a Panel-P1 for Review of Pre-2000 standards. </a:t>
                      </a:r>
                    </a:p>
                  </a:txBody>
                  <a:tcPr anchor="ctr"/>
                </a:tc>
                <a:extLst>
                  <a:ext uri="{0D108BD9-81ED-4DB2-BD59-A6C34878D82A}">
                    <a16:rowId xmlns:a16="http://schemas.microsoft.com/office/drawing/2014/main" val="2131905854"/>
                  </a:ext>
                </a:extLst>
              </a:tr>
              <a:tr h="0">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12.</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US" sz="1800" dirty="0">
                          <a:latin typeface="+mn-lt"/>
                          <a:cs typeface="Times New Roman" panose="02020603050405020304" pitchFamily="18" charset="0"/>
                        </a:rPr>
                        <a:t>CHD 01</a:t>
                      </a:r>
                    </a:p>
                  </a:txBody>
                  <a:tcPr marL="28575" marR="28575" marT="19050" marB="19050"/>
                </a:tc>
                <a:tc>
                  <a:txBody>
                    <a:bodyPr/>
                    <a:lstStyle/>
                    <a:p>
                      <a:pPr algn="just" fontAlgn="t"/>
                      <a:r>
                        <a:rPr lang="en-US" dirty="0">
                          <a:effectLst/>
                        </a:rPr>
                        <a:t>IS 10895 : 1984 Copper Nitrate - Specification First Revision</a:t>
                      </a:r>
                    </a:p>
                  </a:txBody>
                  <a:tcPr marL="95250" marR="95250" marT="76200" marB="7620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The draft standard is under WC Stage.</a:t>
                      </a:r>
                    </a:p>
                  </a:txBody>
                  <a:tcPr anchor="ctr"/>
                </a:tc>
                <a:tc vMerge="1">
                  <a:txBody>
                    <a:bodyPr/>
                    <a:lstStyle/>
                    <a:p>
                      <a:endParaRPr/>
                    </a:p>
                  </a:txBody>
                  <a:tcPr anchor="ctr"/>
                </a:tc>
                <a:extLst>
                  <a:ext uri="{0D108BD9-81ED-4DB2-BD59-A6C34878D82A}">
                    <a16:rowId xmlns:a16="http://schemas.microsoft.com/office/drawing/2014/main" val="2676839429"/>
                  </a:ext>
                </a:extLst>
              </a:tr>
              <a:tr h="0">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13.</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CHD 01</a:t>
                      </a:r>
                    </a:p>
                  </a:txBody>
                  <a:tcPr marL="28575" marR="28575" marT="19050" marB="19050"/>
                </a:tc>
                <a:tc>
                  <a:txBody>
                    <a:bodyPr/>
                    <a:lstStyle/>
                    <a:p>
                      <a:pPr algn="just" fontAlgn="t"/>
                      <a:r>
                        <a:rPr lang="en-US" dirty="0">
                          <a:effectLst/>
                        </a:rPr>
                        <a:t>IS 9398 : 1987 Silicon Tetrachloride Technical - Specification Second Revision</a:t>
                      </a:r>
                    </a:p>
                  </a:txBody>
                  <a:tcPr marL="95250" marR="95250" marT="76200" marB="7620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The draft standard is under WC Stage.</a:t>
                      </a:r>
                    </a:p>
                    <a:p>
                      <a:pPr marL="0" marR="0" lvl="0" indent="0" algn="just" defTabSz="457200" rtl="0" eaLnBrk="1" fontAlgn="auto" latinLnBrk="0" hangingPunct="1">
                        <a:lnSpc>
                          <a:spcPct val="107000"/>
                        </a:lnSpc>
                        <a:spcBef>
                          <a:spcPts val="0"/>
                        </a:spcBef>
                        <a:spcAft>
                          <a:spcPts val="0"/>
                        </a:spcAft>
                        <a:buClrTx/>
                        <a:buSzTx/>
                        <a:buFontTx/>
                        <a:buNone/>
                        <a:tabLst/>
                        <a:defRPr/>
                      </a:pPr>
                      <a:endParaRPr lang="en-IN" sz="1800" dirty="0">
                        <a:effectLst/>
                        <a:latin typeface="+mn-lt"/>
                        <a:ea typeface="Times New Roman" panose="02020603050405020304" pitchFamily="18" charset="0"/>
                        <a:cs typeface="Times New Roman" panose="02020603050405020304" pitchFamily="18" charset="0"/>
                      </a:endParaRPr>
                    </a:p>
                  </a:txBody>
                  <a:tcPr anchor="ctr"/>
                </a:tc>
                <a:tc vMerge="1">
                  <a:txBody>
                    <a:bodyPr/>
                    <a:lstStyle/>
                    <a:p>
                      <a:endParaRPr dirty="0"/>
                    </a:p>
                  </a:txBody>
                  <a:tcPr anchor="ctr"/>
                </a:tc>
                <a:extLst>
                  <a:ext uri="{0D108BD9-81ED-4DB2-BD59-A6C34878D82A}">
                    <a16:rowId xmlns:a16="http://schemas.microsoft.com/office/drawing/2014/main" val="2395137014"/>
                  </a:ext>
                </a:extLst>
              </a:tr>
              <a:tr h="0">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14.</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latin typeface="+mn-lt"/>
                          <a:cs typeface="Times New Roman" panose="02020603050405020304" pitchFamily="18" charset="0"/>
                        </a:rPr>
                        <a:t>CHD 01</a:t>
                      </a:r>
                    </a:p>
                  </a:txBody>
                  <a:tcPr anchor="ctr"/>
                </a:tc>
                <a:tc>
                  <a:txBody>
                    <a:bodyPr/>
                    <a:lstStyle/>
                    <a:p>
                      <a:pPr algn="just" fontAlgn="t"/>
                      <a:r>
                        <a:rPr lang="en-US" dirty="0">
                          <a:effectLst/>
                        </a:rPr>
                        <a:t>IS 4611 : 1991 Metallic Zinc Powder Zinc Dust - Specification Third Revision</a:t>
                      </a:r>
                    </a:p>
                  </a:txBody>
                  <a:tcPr marL="95250" marR="95250" marT="76200" marB="7620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The draft standard is under WC Stage.</a:t>
                      </a:r>
                    </a:p>
                  </a:txBody>
                  <a:tcPr anchor="ctr"/>
                </a:tc>
                <a:tc vMerge="1">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IN" sz="1800" dirty="0">
                        <a:effectLst/>
                        <a:latin typeface="+mn-lt"/>
                        <a:ea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2735504598"/>
                  </a:ext>
                </a:extLst>
              </a:tr>
              <a:tr h="0">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15.</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dirty="0"/>
                        <a:t>CHD 01</a:t>
                      </a:r>
                    </a:p>
                  </a:txBody>
                  <a:tcPr anchor="ctr"/>
                </a:tc>
                <a:tc>
                  <a:txBody>
                    <a:bodyPr/>
                    <a:lstStyle/>
                    <a:p>
                      <a:pPr algn="just" fontAlgn="t"/>
                      <a:r>
                        <a:rPr lang="en-US" dirty="0">
                          <a:effectLst/>
                        </a:rPr>
                        <a:t>IS 5877 : 1971 Barium </a:t>
                      </a:r>
                      <a:r>
                        <a:rPr lang="en-US" dirty="0" err="1">
                          <a:effectLst/>
                        </a:rPr>
                        <a:t>Sulphide</a:t>
                      </a:r>
                      <a:r>
                        <a:rPr lang="en-US" dirty="0">
                          <a:effectLst/>
                        </a:rPr>
                        <a:t> Technical Black Ash - Specification First Revision</a:t>
                      </a:r>
                    </a:p>
                  </a:txBody>
                  <a:tcPr marL="95250" marR="95250" marT="76200" marB="7620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The draft standard is under WC Stage.</a:t>
                      </a:r>
                    </a:p>
                  </a:txBody>
                  <a:tcPr anchor="ctr"/>
                </a:tc>
                <a:tc vMerge="1">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IN" sz="1800" dirty="0">
                        <a:effectLst/>
                        <a:latin typeface="+mn-lt"/>
                        <a:ea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881146458"/>
                  </a:ext>
                </a:extLst>
              </a:tr>
              <a:tr h="0">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16.</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CHD 01</a:t>
                      </a:r>
                    </a:p>
                  </a:txBody>
                  <a:tcPr anchor="ctr"/>
                </a:tc>
                <a:tc>
                  <a:txBody>
                    <a:bodyPr/>
                    <a:lstStyle/>
                    <a:p>
                      <a:pPr algn="just" fontAlgn="t"/>
                      <a:r>
                        <a:rPr lang="en-US" dirty="0">
                          <a:effectLst/>
                        </a:rPr>
                        <a:t>IS 8366 : 1989 Activated Carbons Powdered - Specification Second Revision</a:t>
                      </a:r>
                    </a:p>
                  </a:txBody>
                  <a:tcPr marL="95250" marR="95250" marT="76200" marB="7620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The draft standard is under WC Stage.</a:t>
                      </a:r>
                    </a:p>
                  </a:txBody>
                  <a:tcPr anchor="ctr"/>
                </a:tc>
                <a:tc vMerge="1">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IN" sz="1800" dirty="0">
                        <a:effectLst/>
                        <a:latin typeface="+mn-lt"/>
                        <a:ea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854143657"/>
                  </a:ext>
                </a:extLst>
              </a:tr>
            </a:tbl>
          </a:graphicData>
        </a:graphic>
      </p:graphicFrame>
      <p:pic>
        <p:nvPicPr>
          <p:cNvPr id="6" name="Picture 5">
            <a:extLst>
              <a:ext uri="{FF2B5EF4-FFF2-40B4-BE49-F238E27FC236}">
                <a16:creationId xmlns:a16="http://schemas.microsoft.com/office/drawing/2014/main" id="{FC7A5471-3CD2-892A-574D-C6BDEC0FF9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sp>
        <p:nvSpPr>
          <p:cNvPr id="7" name="Title 1">
            <a:extLst>
              <a:ext uri="{FF2B5EF4-FFF2-40B4-BE49-F238E27FC236}">
                <a16:creationId xmlns:a16="http://schemas.microsoft.com/office/drawing/2014/main" id="{E97A085F-29CB-2828-16D2-C21A98837BB8}"/>
              </a:ext>
            </a:extLst>
          </p:cNvPr>
          <p:cNvSpPr txBox="1">
            <a:spLocks/>
          </p:cNvSpPr>
          <p:nvPr/>
        </p:nvSpPr>
        <p:spPr>
          <a:xfrm>
            <a:off x="1317082" y="513990"/>
            <a:ext cx="10387238"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3200" b="1" dirty="0">
                <a:solidFill>
                  <a:schemeClr val="tx1"/>
                </a:solidFill>
                <a:cs typeface="Times New Roman" panose="02020603050405020304" pitchFamily="18" charset="0"/>
              </a:rPr>
              <a:t>Progress of AAP 2024-25 – “Carried Over Pre2000”</a:t>
            </a:r>
            <a:endParaRPr lang="en-IN" dirty="0">
              <a:solidFill>
                <a:schemeClr val="tx1"/>
              </a:solidFill>
            </a:endParaRPr>
          </a:p>
        </p:txBody>
      </p:sp>
    </p:spTree>
    <p:extLst>
      <p:ext uri="{BB962C8B-B14F-4D97-AF65-F5344CB8AC3E}">
        <p14:creationId xmlns:p14="http://schemas.microsoft.com/office/powerpoint/2010/main" val="8911094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B22ADDB7-F9C3-309B-7A27-DAD15E2E622A}"/>
              </a:ext>
            </a:extLst>
          </p:cNvPr>
          <p:cNvGraphicFramePr>
            <a:graphicFrameLocks noGrp="1"/>
          </p:cNvGraphicFramePr>
          <p:nvPr>
            <p:ph sz="quarter" idx="13"/>
            <p:extLst>
              <p:ext uri="{D42A27DB-BD31-4B8C-83A1-F6EECF244321}">
                <p14:modId xmlns:p14="http://schemas.microsoft.com/office/powerpoint/2010/main" val="1080922056"/>
              </p:ext>
            </p:extLst>
          </p:nvPr>
        </p:nvGraphicFramePr>
        <p:xfrm>
          <a:off x="568960" y="1361440"/>
          <a:ext cx="11125198" cy="5106480"/>
        </p:xfrm>
        <a:graphic>
          <a:graphicData uri="http://schemas.openxmlformats.org/drawingml/2006/table">
            <a:tbl>
              <a:tblPr firstRow="1" firstCol="1" bandRow="1">
                <a:tableStyleId>{5C22544A-7EE6-4342-B048-85BDC9FD1C3A}</a:tableStyleId>
              </a:tblPr>
              <a:tblGrid>
                <a:gridCol w="508000">
                  <a:extLst>
                    <a:ext uri="{9D8B030D-6E8A-4147-A177-3AD203B41FA5}">
                      <a16:colId xmlns:a16="http://schemas.microsoft.com/office/drawing/2014/main" val="2612325662"/>
                    </a:ext>
                  </a:extLst>
                </a:gridCol>
                <a:gridCol w="1351280">
                  <a:extLst>
                    <a:ext uri="{9D8B030D-6E8A-4147-A177-3AD203B41FA5}">
                      <a16:colId xmlns:a16="http://schemas.microsoft.com/office/drawing/2014/main" val="840016524"/>
                    </a:ext>
                  </a:extLst>
                </a:gridCol>
                <a:gridCol w="5425714">
                  <a:extLst>
                    <a:ext uri="{9D8B030D-6E8A-4147-A177-3AD203B41FA5}">
                      <a16:colId xmlns:a16="http://schemas.microsoft.com/office/drawing/2014/main" val="2741798418"/>
                    </a:ext>
                  </a:extLst>
                </a:gridCol>
                <a:gridCol w="2147911">
                  <a:extLst>
                    <a:ext uri="{9D8B030D-6E8A-4147-A177-3AD203B41FA5}">
                      <a16:colId xmlns:a16="http://schemas.microsoft.com/office/drawing/2014/main" val="758382323"/>
                    </a:ext>
                  </a:extLst>
                </a:gridCol>
                <a:gridCol w="1692293">
                  <a:extLst>
                    <a:ext uri="{9D8B030D-6E8A-4147-A177-3AD203B41FA5}">
                      <a16:colId xmlns:a16="http://schemas.microsoft.com/office/drawing/2014/main" val="3628696659"/>
                    </a:ext>
                  </a:extLst>
                </a:gridCol>
              </a:tblGrid>
              <a:tr h="0">
                <a:tc>
                  <a:txBody>
                    <a:bodyPr/>
                    <a:lstStyle/>
                    <a:p>
                      <a:pPr>
                        <a:lnSpc>
                          <a:spcPct val="107000"/>
                        </a:lnSpc>
                      </a:pPr>
                      <a:r>
                        <a:rPr lang="en-US" sz="1800" dirty="0" err="1">
                          <a:effectLst/>
                          <a:latin typeface="+mn-lt"/>
                          <a:cs typeface="Times New Roman" panose="02020603050405020304" pitchFamily="18" charset="0"/>
                        </a:rPr>
                        <a:t>Sl</a:t>
                      </a:r>
                      <a:r>
                        <a:rPr lang="en-US" sz="1800" dirty="0">
                          <a:effectLst/>
                          <a:latin typeface="+mn-lt"/>
                          <a:cs typeface="Times New Roman" panose="02020603050405020304" pitchFamily="18" charset="0"/>
                        </a:rPr>
                        <a:t> No.</a:t>
                      </a:r>
                      <a:endParaRPr lang="en-IN" sz="1800" dirty="0">
                        <a:effectLst/>
                        <a:latin typeface="+mn-lt"/>
                        <a:cs typeface="Times New Roman" panose="02020603050405020304" pitchFamily="18" charset="0"/>
                      </a:endParaRPr>
                    </a:p>
                  </a:txBody>
                  <a:tcPr marL="28575" marR="28575" marT="19050" marB="19050"/>
                </a:tc>
                <a:tc>
                  <a:txBody>
                    <a:bodyPr/>
                    <a:lstStyle/>
                    <a:p>
                      <a:pPr>
                        <a:lnSpc>
                          <a:spcPct val="107000"/>
                        </a:lnSpc>
                      </a:pPr>
                      <a:r>
                        <a:rPr lang="en-IN" sz="1800" dirty="0">
                          <a:effectLst/>
                          <a:latin typeface="+mn-lt"/>
                          <a:ea typeface="Times New Roman" panose="02020603050405020304" pitchFamily="18" charset="0"/>
                          <a:cs typeface="Times New Roman" panose="02020603050405020304" pitchFamily="18" charset="0"/>
                        </a:rPr>
                        <a:t>Committee</a:t>
                      </a:r>
                    </a:p>
                  </a:txBody>
                  <a:tcPr marL="28575" marR="28575" marT="19050" marB="19050"/>
                </a:tc>
                <a:tc>
                  <a:txBody>
                    <a:bodyPr/>
                    <a:lstStyle/>
                    <a:p>
                      <a:pPr>
                        <a:lnSpc>
                          <a:spcPct val="107000"/>
                        </a:lnSpc>
                      </a:pPr>
                      <a:r>
                        <a:rPr lang="en-US" sz="1800" dirty="0">
                          <a:effectLst/>
                          <a:latin typeface="+mn-lt"/>
                          <a:cs typeface="Times New Roman" panose="02020603050405020304" pitchFamily="18" charset="0"/>
                        </a:rPr>
                        <a:t>Subject / IS</a:t>
                      </a:r>
                      <a:endParaRPr lang="en-IN" sz="1800" dirty="0">
                        <a:effectLst/>
                        <a:latin typeface="+mn-lt"/>
                        <a:ea typeface="Times New Roman" panose="02020603050405020304" pitchFamily="18" charset="0"/>
                        <a:cs typeface="Times New Roman" panose="02020603050405020304" pitchFamily="18" charset="0"/>
                      </a:endParaRPr>
                    </a:p>
                  </a:txBody>
                  <a:tcPr marL="28575" marR="28575" marT="19050" marB="19050"/>
                </a:tc>
                <a:tc>
                  <a:txBody>
                    <a:bodyPr/>
                    <a:lstStyle/>
                    <a:p>
                      <a:pPr>
                        <a:lnSpc>
                          <a:spcPct val="107000"/>
                        </a:lnSpc>
                      </a:pPr>
                      <a:r>
                        <a:rPr lang="en-IN" sz="1800" dirty="0">
                          <a:effectLst/>
                          <a:latin typeface="+mn-lt"/>
                          <a:ea typeface="Times New Roman" panose="02020603050405020304" pitchFamily="18" charset="0"/>
                          <a:cs typeface="Times New Roman" panose="02020603050405020304" pitchFamily="18" charset="0"/>
                        </a:rPr>
                        <a:t>Status of Draft Standard</a:t>
                      </a:r>
                    </a:p>
                  </a:txBody>
                  <a:tcPr marL="28575" marR="28575" marT="19050" marB="19050"/>
                </a:tc>
                <a:tc>
                  <a:txBody>
                    <a:bodyPr/>
                    <a:lstStyle/>
                    <a:p>
                      <a:pPr>
                        <a:lnSpc>
                          <a:spcPct val="107000"/>
                        </a:lnSpc>
                      </a:pPr>
                      <a:r>
                        <a:rPr lang="en-IN" sz="1800" dirty="0">
                          <a:effectLst/>
                          <a:latin typeface="+mn-lt"/>
                          <a:ea typeface="Times New Roman" panose="02020603050405020304" pitchFamily="18" charset="0"/>
                          <a:cs typeface="Times New Roman" panose="02020603050405020304" pitchFamily="18" charset="0"/>
                        </a:rPr>
                        <a:t>Process Adopted</a:t>
                      </a:r>
                    </a:p>
                  </a:txBody>
                  <a:tcPr marL="28575" marR="28575" marT="19050" marB="19050"/>
                </a:tc>
                <a:extLst>
                  <a:ext uri="{0D108BD9-81ED-4DB2-BD59-A6C34878D82A}">
                    <a16:rowId xmlns:a16="http://schemas.microsoft.com/office/drawing/2014/main" val="1232070833"/>
                  </a:ext>
                </a:extLst>
              </a:tr>
              <a:tr h="777494">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15.</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dirty="0"/>
                        <a:t>CHD 01</a:t>
                      </a:r>
                    </a:p>
                  </a:txBody>
                  <a:tcPr marL="28575" marR="28575" marT="19050" marB="19050"/>
                </a:tc>
                <a:tc>
                  <a:txBody>
                    <a:bodyPr/>
                    <a:lstStyle/>
                    <a:p>
                      <a:pPr algn="just" fontAlgn="t"/>
                      <a:r>
                        <a:rPr lang="en-US" dirty="0">
                          <a:effectLst/>
                        </a:rPr>
                        <a:t>IS 2752 : 1995 Activated Carbons Granular - Specification Fourth Revision</a:t>
                      </a:r>
                    </a:p>
                  </a:txBody>
                  <a:tcPr marL="95250" marR="95250" marT="76200" marB="7620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The draft standard is under WC Stage.</a:t>
                      </a:r>
                    </a:p>
                  </a:txBody>
                  <a:tcPr anchor="ctr"/>
                </a:tc>
                <a:tc rowSpan="5">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effectLst/>
                          <a:latin typeface="+mn-lt"/>
                          <a:cs typeface="Times New Roman" panose="02020603050405020304" pitchFamily="18" charset="0"/>
                        </a:rPr>
                        <a:t>Formed a Panel-P1 for Review of Pre-2000 standards. </a:t>
                      </a:r>
                    </a:p>
                    <a:p>
                      <a:endParaRPr lang="en-US" sz="1800" dirty="0">
                        <a:latin typeface="+mn-lt"/>
                      </a:endParaRPr>
                    </a:p>
                  </a:txBody>
                  <a:tcPr anchor="ctr"/>
                </a:tc>
                <a:extLst>
                  <a:ext uri="{0D108BD9-81ED-4DB2-BD59-A6C34878D82A}">
                    <a16:rowId xmlns:a16="http://schemas.microsoft.com/office/drawing/2014/main" val="3199353786"/>
                  </a:ext>
                </a:extLst>
              </a:tr>
              <a:tr h="500332">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16.</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dirty="0"/>
                        <a:t>CHD 01</a:t>
                      </a:r>
                    </a:p>
                  </a:txBody>
                  <a:tcPr marL="28575" marR="28575" marT="19050" marB="19050"/>
                </a:tc>
                <a:tc>
                  <a:txBody>
                    <a:bodyPr/>
                    <a:lstStyle/>
                    <a:p>
                      <a:pPr algn="just" fontAlgn="t"/>
                      <a:r>
                        <a:rPr lang="en-US" dirty="0">
                          <a:effectLst/>
                        </a:rPr>
                        <a:t>IS 5288 : 1980 Barium Chloride - Specification Second Revision</a:t>
                      </a:r>
                    </a:p>
                  </a:txBody>
                  <a:tcPr marL="95250" marR="95250" marT="76200" marB="7620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The draft standard is under WC Stage.</a:t>
                      </a:r>
                    </a:p>
                  </a:txBody>
                  <a:tcPr anchor="ctr"/>
                </a:tc>
                <a:tc vMerge="1">
                  <a:txBody>
                    <a:bodyPr/>
                    <a:lstStyle/>
                    <a:p>
                      <a:endParaRPr dirty="0"/>
                    </a:p>
                  </a:txBody>
                  <a:tcPr anchor="ctr"/>
                </a:tc>
                <a:extLst>
                  <a:ext uri="{0D108BD9-81ED-4DB2-BD59-A6C34878D82A}">
                    <a16:rowId xmlns:a16="http://schemas.microsoft.com/office/drawing/2014/main" val="2131905854"/>
                  </a:ext>
                </a:extLst>
              </a:tr>
              <a:tr h="0">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17.</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dirty="0"/>
                        <a:t>CHD 01</a:t>
                      </a:r>
                    </a:p>
                  </a:txBody>
                  <a:tcPr marL="28575" marR="28575" marT="19050" marB="19050"/>
                </a:tc>
                <a:tc>
                  <a:txBody>
                    <a:bodyPr/>
                    <a:lstStyle/>
                    <a:p>
                      <a:pPr algn="just" fontAlgn="t"/>
                      <a:r>
                        <a:rPr lang="en-US" dirty="0">
                          <a:effectLst/>
                        </a:rPr>
                        <a:t>IS 11237 : 1985 Manganese Carbonate - Specification First Revision</a:t>
                      </a:r>
                    </a:p>
                  </a:txBody>
                  <a:tcPr marL="95250" marR="95250" marT="76200" marB="7620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The draft standard is under WC Stage.</a:t>
                      </a:r>
                    </a:p>
                  </a:txBody>
                  <a:tcPr anchor="ctr"/>
                </a:tc>
                <a:tc vMerge="1">
                  <a:txBody>
                    <a:bodyPr/>
                    <a:lstStyle/>
                    <a:p>
                      <a:pPr algn="just">
                        <a:lnSpc>
                          <a:spcPct val="107000"/>
                        </a:lnSpc>
                      </a:pPr>
                      <a:endParaRPr lang="en-IN" sz="2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extLst>
                  <a:ext uri="{0D108BD9-81ED-4DB2-BD59-A6C34878D82A}">
                    <a16:rowId xmlns:a16="http://schemas.microsoft.com/office/drawing/2014/main" val="2676839429"/>
                  </a:ext>
                </a:extLst>
              </a:tr>
              <a:tr h="0">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18.</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dirty="0"/>
                        <a:t>CHD 01</a:t>
                      </a:r>
                    </a:p>
                  </a:txBody>
                  <a:tcPr anchor="ctr"/>
                </a:tc>
                <a:tc>
                  <a:txBody>
                    <a:bodyPr/>
                    <a:lstStyle/>
                    <a:p>
                      <a:pPr algn="just" fontAlgn="t"/>
                      <a:r>
                        <a:rPr lang="en-US" dirty="0">
                          <a:effectLst/>
                        </a:rPr>
                        <a:t>IS 13057 : 1991 Potassium Iodate - Specification First Revision</a:t>
                      </a:r>
                    </a:p>
                  </a:txBody>
                  <a:tcPr marL="95250" marR="95250" marT="76200" marB="7620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The draft standard is under WC Stage.</a:t>
                      </a:r>
                    </a:p>
                  </a:txBody>
                  <a:tcPr anchor="ctr"/>
                </a:tc>
                <a:tc vMerge="1">
                  <a:txBody>
                    <a:bodyPr/>
                    <a:lstStyle/>
                    <a:p>
                      <a:endParaRPr lang="en-US" dirty="0"/>
                    </a:p>
                  </a:txBody>
                  <a:tcPr anchor="ctr"/>
                </a:tc>
                <a:extLst>
                  <a:ext uri="{0D108BD9-81ED-4DB2-BD59-A6C34878D82A}">
                    <a16:rowId xmlns:a16="http://schemas.microsoft.com/office/drawing/2014/main" val="2395137014"/>
                  </a:ext>
                </a:extLst>
              </a:tr>
              <a:tr h="0">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19.</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dirty="0"/>
                        <a:t>CHD 01</a:t>
                      </a:r>
                    </a:p>
                  </a:txBody>
                  <a:tcPr anchor="ctr"/>
                </a:tc>
                <a:tc>
                  <a:txBody>
                    <a:bodyPr/>
                    <a:lstStyle/>
                    <a:p>
                      <a:pPr algn="just" fontAlgn="t"/>
                      <a:r>
                        <a:rPr lang="en-US" dirty="0">
                          <a:effectLst/>
                        </a:rPr>
                        <a:t>IS 4150 : 1984 Potassium Chloride Technical - Specification (Third Revision)</a:t>
                      </a:r>
                    </a:p>
                  </a:txBody>
                  <a:tcPr marL="95250" marR="95250" marT="76200" marB="7620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The draft standard is under Publication.</a:t>
                      </a:r>
                    </a:p>
                  </a:txBody>
                  <a:tcPr anchor="ctr"/>
                </a:tc>
                <a:tc vMerge="1">
                  <a:txBody>
                    <a:bodyPr/>
                    <a:lstStyle/>
                    <a:p>
                      <a:endParaRPr lang="en-US" dirty="0"/>
                    </a:p>
                  </a:txBody>
                  <a:tcPr anchor="ctr"/>
                </a:tc>
                <a:extLst>
                  <a:ext uri="{0D108BD9-81ED-4DB2-BD59-A6C34878D82A}">
                    <a16:rowId xmlns:a16="http://schemas.microsoft.com/office/drawing/2014/main" val="1262210731"/>
                  </a:ext>
                </a:extLst>
              </a:tr>
              <a:tr h="0">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20.</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dirty="0"/>
                        <a:t>CHD 01</a:t>
                      </a:r>
                    </a:p>
                  </a:txBody>
                  <a:tcPr anchor="ctr"/>
                </a:tc>
                <a:tc>
                  <a:txBody>
                    <a:bodyPr/>
                    <a:lstStyle/>
                    <a:p>
                      <a:pPr algn="just" fontAlgn="t"/>
                      <a:r>
                        <a:rPr lang="en-US" dirty="0">
                          <a:effectLst/>
                        </a:rPr>
                        <a:t>IS 4408 Sodium Chloride Analytical Reagent - Specification (Second Revision)</a:t>
                      </a:r>
                    </a:p>
                  </a:txBody>
                  <a:tcPr marL="95250" marR="95250" marT="76200" marB="7620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The draft standard is under Publication.</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IN" sz="1800" dirty="0">
                        <a:effectLst/>
                        <a:latin typeface="+mn-lt"/>
                        <a:ea typeface="Times New Roman" panose="02020603050405020304" pitchFamily="18" charset="0"/>
                        <a:cs typeface="Times New Roman" panose="02020603050405020304" pitchFamily="18" charset="0"/>
                      </a:endParaRPr>
                    </a:p>
                  </a:txBody>
                  <a:tcPr anchor="ctr"/>
                </a:tc>
                <a:tc>
                  <a:txBody>
                    <a:bodyPr/>
                    <a:lstStyle/>
                    <a:p>
                      <a:endParaRPr lang="en-US" sz="1800" dirty="0">
                        <a:latin typeface="+mn-lt"/>
                      </a:endParaRPr>
                    </a:p>
                  </a:txBody>
                  <a:tcPr anchor="ctr"/>
                </a:tc>
                <a:extLst>
                  <a:ext uri="{0D108BD9-81ED-4DB2-BD59-A6C34878D82A}">
                    <a16:rowId xmlns:a16="http://schemas.microsoft.com/office/drawing/2014/main" val="2050431149"/>
                  </a:ext>
                </a:extLst>
              </a:tr>
            </a:tbl>
          </a:graphicData>
        </a:graphic>
      </p:graphicFrame>
      <p:pic>
        <p:nvPicPr>
          <p:cNvPr id="6" name="Picture 5">
            <a:extLst>
              <a:ext uri="{FF2B5EF4-FFF2-40B4-BE49-F238E27FC236}">
                <a16:creationId xmlns:a16="http://schemas.microsoft.com/office/drawing/2014/main" id="{FC7A5471-3CD2-892A-574D-C6BDEC0FF9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sp>
        <p:nvSpPr>
          <p:cNvPr id="7" name="Title 1">
            <a:extLst>
              <a:ext uri="{FF2B5EF4-FFF2-40B4-BE49-F238E27FC236}">
                <a16:creationId xmlns:a16="http://schemas.microsoft.com/office/drawing/2014/main" id="{03333679-E5EA-D14F-DDD9-6C4DA7B27196}"/>
              </a:ext>
            </a:extLst>
          </p:cNvPr>
          <p:cNvSpPr txBox="1">
            <a:spLocks/>
          </p:cNvSpPr>
          <p:nvPr/>
        </p:nvSpPr>
        <p:spPr>
          <a:xfrm>
            <a:off x="1317082" y="513990"/>
            <a:ext cx="10387238"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3200" b="1" dirty="0">
                <a:cs typeface="Times New Roman" panose="02020603050405020304" pitchFamily="18" charset="0"/>
              </a:rPr>
              <a:t>Progress of AAP 2024-25 – “Carried Over Pre2000”</a:t>
            </a:r>
            <a:endParaRPr lang="en-IN" dirty="0"/>
          </a:p>
        </p:txBody>
      </p:sp>
    </p:spTree>
    <p:extLst>
      <p:ext uri="{BB962C8B-B14F-4D97-AF65-F5344CB8AC3E}">
        <p14:creationId xmlns:p14="http://schemas.microsoft.com/office/powerpoint/2010/main" val="21913749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B22ADDB7-F9C3-309B-7A27-DAD15E2E622A}"/>
              </a:ext>
            </a:extLst>
          </p:cNvPr>
          <p:cNvGraphicFramePr>
            <a:graphicFrameLocks noGrp="1"/>
          </p:cNvGraphicFramePr>
          <p:nvPr>
            <p:ph sz="quarter" idx="13"/>
            <p:extLst>
              <p:ext uri="{D42A27DB-BD31-4B8C-83A1-F6EECF244321}">
                <p14:modId xmlns:p14="http://schemas.microsoft.com/office/powerpoint/2010/main" val="4031922788"/>
              </p:ext>
            </p:extLst>
          </p:nvPr>
        </p:nvGraphicFramePr>
        <p:xfrm>
          <a:off x="568960" y="1361440"/>
          <a:ext cx="10789918" cy="4691957"/>
        </p:xfrm>
        <a:graphic>
          <a:graphicData uri="http://schemas.openxmlformats.org/drawingml/2006/table">
            <a:tbl>
              <a:tblPr firstRow="1" firstCol="1" bandRow="1">
                <a:tableStyleId>{5C22544A-7EE6-4342-B048-85BDC9FD1C3A}</a:tableStyleId>
              </a:tblPr>
              <a:tblGrid>
                <a:gridCol w="590529">
                  <a:extLst>
                    <a:ext uri="{9D8B030D-6E8A-4147-A177-3AD203B41FA5}">
                      <a16:colId xmlns:a16="http://schemas.microsoft.com/office/drawing/2014/main" val="2612325662"/>
                    </a:ext>
                  </a:extLst>
                </a:gridCol>
                <a:gridCol w="1339871">
                  <a:extLst>
                    <a:ext uri="{9D8B030D-6E8A-4147-A177-3AD203B41FA5}">
                      <a16:colId xmlns:a16="http://schemas.microsoft.com/office/drawing/2014/main" val="3775749971"/>
                    </a:ext>
                  </a:extLst>
                </a:gridCol>
                <a:gridCol w="4754975">
                  <a:extLst>
                    <a:ext uri="{9D8B030D-6E8A-4147-A177-3AD203B41FA5}">
                      <a16:colId xmlns:a16="http://schemas.microsoft.com/office/drawing/2014/main" val="2741798418"/>
                    </a:ext>
                  </a:extLst>
                </a:gridCol>
                <a:gridCol w="2172565">
                  <a:extLst>
                    <a:ext uri="{9D8B030D-6E8A-4147-A177-3AD203B41FA5}">
                      <a16:colId xmlns:a16="http://schemas.microsoft.com/office/drawing/2014/main" val="758382323"/>
                    </a:ext>
                  </a:extLst>
                </a:gridCol>
                <a:gridCol w="1931978">
                  <a:extLst>
                    <a:ext uri="{9D8B030D-6E8A-4147-A177-3AD203B41FA5}">
                      <a16:colId xmlns:a16="http://schemas.microsoft.com/office/drawing/2014/main" val="3628696659"/>
                    </a:ext>
                  </a:extLst>
                </a:gridCol>
              </a:tblGrid>
              <a:tr h="0">
                <a:tc>
                  <a:txBody>
                    <a:bodyPr/>
                    <a:lstStyle/>
                    <a:p>
                      <a:pPr>
                        <a:lnSpc>
                          <a:spcPct val="107000"/>
                        </a:lnSpc>
                      </a:pPr>
                      <a:r>
                        <a:rPr lang="en-US" sz="1800" dirty="0" err="1">
                          <a:effectLst/>
                          <a:latin typeface="+mn-lt"/>
                          <a:cs typeface="Times New Roman" panose="02020603050405020304" pitchFamily="18" charset="0"/>
                        </a:rPr>
                        <a:t>Sl</a:t>
                      </a:r>
                      <a:r>
                        <a:rPr lang="en-US" sz="1800" dirty="0">
                          <a:effectLst/>
                          <a:latin typeface="+mn-lt"/>
                          <a:cs typeface="Times New Roman" panose="02020603050405020304" pitchFamily="18" charset="0"/>
                        </a:rPr>
                        <a:t> No.</a:t>
                      </a:r>
                      <a:endParaRPr lang="en-IN" sz="1800" dirty="0">
                        <a:effectLst/>
                        <a:latin typeface="+mn-lt"/>
                        <a:cs typeface="Times New Roman" panose="02020603050405020304" pitchFamily="18" charset="0"/>
                      </a:endParaRPr>
                    </a:p>
                  </a:txBody>
                  <a:tcPr marL="28575" marR="28575" marT="19050" marB="19050"/>
                </a:tc>
                <a:tc>
                  <a:txBody>
                    <a:bodyPr/>
                    <a:lstStyle/>
                    <a:p>
                      <a:pPr>
                        <a:lnSpc>
                          <a:spcPct val="107000"/>
                        </a:lnSpc>
                      </a:pPr>
                      <a:r>
                        <a:rPr lang="en-IN" sz="1800" dirty="0">
                          <a:effectLst/>
                          <a:latin typeface="+mn-lt"/>
                          <a:ea typeface="Times New Roman" panose="02020603050405020304" pitchFamily="18" charset="0"/>
                          <a:cs typeface="Times New Roman" panose="02020603050405020304" pitchFamily="18" charset="0"/>
                        </a:rPr>
                        <a:t>Committee</a:t>
                      </a:r>
                    </a:p>
                  </a:txBody>
                  <a:tcPr marL="28575" marR="28575" marT="19050" marB="19050"/>
                </a:tc>
                <a:tc>
                  <a:txBody>
                    <a:bodyPr/>
                    <a:lstStyle/>
                    <a:p>
                      <a:pPr>
                        <a:lnSpc>
                          <a:spcPct val="107000"/>
                        </a:lnSpc>
                      </a:pPr>
                      <a:r>
                        <a:rPr lang="en-US" sz="1800" dirty="0">
                          <a:effectLst/>
                          <a:latin typeface="+mn-lt"/>
                          <a:cs typeface="Times New Roman" panose="02020603050405020304" pitchFamily="18" charset="0"/>
                        </a:rPr>
                        <a:t>Subject / IS</a:t>
                      </a:r>
                      <a:endParaRPr lang="en-IN" sz="1800" dirty="0">
                        <a:effectLst/>
                        <a:latin typeface="+mn-lt"/>
                        <a:ea typeface="Times New Roman" panose="02020603050405020304" pitchFamily="18" charset="0"/>
                        <a:cs typeface="Times New Roman" panose="02020603050405020304" pitchFamily="18" charset="0"/>
                      </a:endParaRPr>
                    </a:p>
                  </a:txBody>
                  <a:tcPr marL="28575" marR="28575" marT="19050" marB="19050"/>
                </a:tc>
                <a:tc>
                  <a:txBody>
                    <a:bodyPr/>
                    <a:lstStyle/>
                    <a:p>
                      <a:pPr>
                        <a:lnSpc>
                          <a:spcPct val="107000"/>
                        </a:lnSpc>
                      </a:pPr>
                      <a:r>
                        <a:rPr lang="en-IN" sz="1800" dirty="0">
                          <a:effectLst/>
                          <a:latin typeface="+mn-lt"/>
                          <a:ea typeface="Times New Roman" panose="02020603050405020304" pitchFamily="18" charset="0"/>
                          <a:cs typeface="Times New Roman" panose="02020603050405020304" pitchFamily="18" charset="0"/>
                        </a:rPr>
                        <a:t>Status of Draft Standard</a:t>
                      </a:r>
                    </a:p>
                  </a:txBody>
                  <a:tcPr marL="28575" marR="28575" marT="19050" marB="19050"/>
                </a:tc>
                <a:tc>
                  <a:txBody>
                    <a:bodyPr/>
                    <a:lstStyle/>
                    <a:p>
                      <a:pPr>
                        <a:lnSpc>
                          <a:spcPct val="107000"/>
                        </a:lnSpc>
                      </a:pPr>
                      <a:r>
                        <a:rPr lang="en-IN" sz="1800" dirty="0">
                          <a:effectLst/>
                          <a:latin typeface="+mn-lt"/>
                          <a:ea typeface="Times New Roman" panose="02020603050405020304" pitchFamily="18" charset="0"/>
                          <a:cs typeface="Times New Roman" panose="02020603050405020304" pitchFamily="18" charset="0"/>
                        </a:rPr>
                        <a:t>Process Adopted</a:t>
                      </a:r>
                    </a:p>
                  </a:txBody>
                  <a:tcPr marL="28575" marR="28575" marT="19050" marB="19050"/>
                </a:tc>
                <a:extLst>
                  <a:ext uri="{0D108BD9-81ED-4DB2-BD59-A6C34878D82A}">
                    <a16:rowId xmlns:a16="http://schemas.microsoft.com/office/drawing/2014/main" val="1232070833"/>
                  </a:ext>
                </a:extLst>
              </a:tr>
              <a:tr h="1064011">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20.</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CHD 14</a:t>
                      </a:r>
                    </a:p>
                  </a:txBody>
                  <a:tcPr marL="28575" marR="28575" marT="19050" marB="19050"/>
                </a:tc>
                <a:tc>
                  <a:txBody>
                    <a:bodyPr/>
                    <a:lstStyle/>
                    <a:p>
                      <a:pPr algn="just" fontAlgn="t"/>
                      <a:r>
                        <a:rPr lang="en-US" dirty="0">
                          <a:effectLst/>
                        </a:rPr>
                        <a:t>IS 3707 : 1984 Refill Ball Point Pen - Specification (Third Revision)</a:t>
                      </a:r>
                    </a:p>
                  </a:txBody>
                  <a:tcPr marL="95250" marR="95250" marT="76200" marB="7620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The draft standard is under Publication.</a:t>
                      </a:r>
                    </a:p>
                  </a:txBody>
                  <a:tcPr anchor="ctr"/>
                </a:tc>
                <a:tc rowSpan="4">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Formed a Panel-P1 for Review of Pre-2000 standards. </a:t>
                      </a:r>
                    </a:p>
                    <a:p>
                      <a:endParaRPr lang="en-US" sz="1800" dirty="0">
                        <a:latin typeface="+mn-lt"/>
                      </a:endParaRPr>
                    </a:p>
                  </a:txBody>
                  <a:tcPr anchor="ctr"/>
                </a:tc>
                <a:extLst>
                  <a:ext uri="{0D108BD9-81ED-4DB2-BD59-A6C34878D82A}">
                    <a16:rowId xmlns:a16="http://schemas.microsoft.com/office/drawing/2014/main" val="2131905854"/>
                  </a:ext>
                </a:extLst>
              </a:tr>
              <a:tr h="0">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21.</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US" sz="1800" dirty="0">
                          <a:latin typeface="+mn-lt"/>
                          <a:cs typeface="Times New Roman" panose="02020603050405020304" pitchFamily="18" charset="0"/>
                        </a:rPr>
                        <a:t>CHD 14</a:t>
                      </a:r>
                    </a:p>
                  </a:txBody>
                  <a:tcPr marL="28575" marR="28575" marT="19050" marB="19050"/>
                </a:tc>
                <a:tc>
                  <a:txBody>
                    <a:bodyPr/>
                    <a:lstStyle/>
                    <a:p>
                      <a:pPr algn="ctr" fontAlgn="t"/>
                      <a:r>
                        <a:rPr lang="en-US" dirty="0">
                          <a:effectLst/>
                        </a:rPr>
                        <a:t>IS 5086 : 1993 Stencil Paper - Specification (Third Revision)</a:t>
                      </a:r>
                    </a:p>
                  </a:txBody>
                  <a:tcPr marL="95250" marR="95250" marT="76200" marB="7620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The draft standard is under Publication.</a:t>
                      </a:r>
                    </a:p>
                  </a:txBody>
                  <a:tcPr anchor="ctr"/>
                </a:tc>
                <a:tc vMerge="1">
                  <a:txBody>
                    <a:bodyPr/>
                    <a:lstStyle/>
                    <a:p>
                      <a:pPr algn="just">
                        <a:lnSpc>
                          <a:spcPct val="107000"/>
                        </a:lnSpc>
                      </a:pPr>
                      <a:endParaRPr lang="en-IN" sz="2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extLst>
                  <a:ext uri="{0D108BD9-81ED-4DB2-BD59-A6C34878D82A}">
                    <a16:rowId xmlns:a16="http://schemas.microsoft.com/office/drawing/2014/main" val="2676839429"/>
                  </a:ext>
                </a:extLst>
              </a:tr>
              <a:tr h="0">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22.</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CHD 14</a:t>
                      </a:r>
                    </a:p>
                  </a:txBody>
                  <a:tcPr marL="28575" marR="28575" marT="19050" marB="19050"/>
                </a:tc>
                <a:tc>
                  <a:txBody>
                    <a:bodyPr/>
                    <a:lstStyle/>
                    <a:p>
                      <a:pPr algn="ctr" fontAlgn="t"/>
                      <a:r>
                        <a:rPr lang="en-US" dirty="0">
                          <a:effectLst/>
                        </a:rPr>
                        <a:t>IS 8744 : 1978 Rotary Letterpress Newsprint Ink, Black - Specification (First Revision)</a:t>
                      </a:r>
                    </a:p>
                  </a:txBody>
                  <a:tcPr marL="95250" marR="95250" marT="76200" marB="7620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The draft standard is under Publication.</a:t>
                      </a:r>
                    </a:p>
                  </a:txBody>
                  <a:tcPr anchor="ctr"/>
                </a:tc>
                <a:tc vMerge="1">
                  <a:txBody>
                    <a:bodyPr/>
                    <a:lstStyle/>
                    <a:p>
                      <a:endParaRPr lang="en-US" dirty="0"/>
                    </a:p>
                  </a:txBody>
                  <a:tcPr anchor="ctr"/>
                </a:tc>
                <a:extLst>
                  <a:ext uri="{0D108BD9-81ED-4DB2-BD59-A6C34878D82A}">
                    <a16:rowId xmlns:a16="http://schemas.microsoft.com/office/drawing/2014/main" val="2395137014"/>
                  </a:ext>
                </a:extLst>
              </a:tr>
              <a:tr h="0">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23.</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CHD 14</a:t>
                      </a:r>
                    </a:p>
                  </a:txBody>
                  <a:tcPr anchor="ctr"/>
                </a:tc>
                <a:tc>
                  <a:txBody>
                    <a:bodyPr/>
                    <a:lstStyle/>
                    <a:p>
                      <a:pPr algn="ctr" fontAlgn="t"/>
                      <a:r>
                        <a:rPr lang="en-US" dirty="0">
                          <a:effectLst/>
                        </a:rPr>
                        <a:t>IS 8277 : 1976 Water Based Recorder Inks - Specification (First Revision)</a:t>
                      </a:r>
                    </a:p>
                  </a:txBody>
                  <a:tcPr marL="95250" marR="95250" marT="76200" marB="7620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The draft standard is under Publication.</a:t>
                      </a:r>
                    </a:p>
                  </a:txBody>
                  <a:tcPr anchor="ctr"/>
                </a:tc>
                <a:tc vMerge="1">
                  <a:txBody>
                    <a:bodyPr/>
                    <a:lstStyle/>
                    <a:p>
                      <a:endParaRPr lang="en-US" dirty="0"/>
                    </a:p>
                  </a:txBody>
                  <a:tcPr anchor="ctr"/>
                </a:tc>
                <a:extLst>
                  <a:ext uri="{0D108BD9-81ED-4DB2-BD59-A6C34878D82A}">
                    <a16:rowId xmlns:a16="http://schemas.microsoft.com/office/drawing/2014/main" val="1262210731"/>
                  </a:ext>
                </a:extLst>
              </a:tr>
              <a:tr h="0">
                <a:tc>
                  <a:txBody>
                    <a:bodyPr/>
                    <a:lstStyle/>
                    <a:p>
                      <a:pPr marL="0" lvl="0" indent="0" algn="just" rtl="0">
                        <a:lnSpc>
                          <a:spcPct val="107000"/>
                        </a:lnSpc>
                        <a:buFont typeface="+mj-lt"/>
                        <a:buNone/>
                      </a:pPr>
                      <a:endParaRPr lang="en-IN" sz="1800" dirty="0">
                        <a:solidFill>
                          <a:schemeClr val="bg1"/>
                        </a:solidFill>
                        <a:effectLst/>
                        <a:latin typeface="+mn-lt"/>
                        <a:ea typeface="Times New Roman" panose="02020603050405020304" pitchFamily="18" charset="0"/>
                        <a:cs typeface="Times New Roman" panose="02020603050405020304" pitchFamily="18" charset="0"/>
                      </a:endParaRP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CHD 14</a:t>
                      </a:r>
                    </a:p>
                  </a:txBody>
                  <a:tcPr anchor="ctr"/>
                </a:tc>
                <a:tc>
                  <a:txBody>
                    <a:bodyPr/>
                    <a:lstStyle/>
                    <a:p>
                      <a:pPr algn="ctr" fontAlgn="t"/>
                      <a:r>
                        <a:rPr lang="en-US" dirty="0">
                          <a:effectLst/>
                        </a:rPr>
                        <a:t>IS 9055 : 1979 One Time Carbon Paper - Specification (First Revision)</a:t>
                      </a:r>
                    </a:p>
                  </a:txBody>
                  <a:tcPr marL="95250" marR="95250" marT="76200" marB="7620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The draft standard is under Publication.</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IN" sz="1800" dirty="0">
                        <a:effectLst/>
                        <a:latin typeface="+mn-lt"/>
                        <a:ea typeface="Times New Roman" panose="02020603050405020304" pitchFamily="18" charset="0"/>
                        <a:cs typeface="Times New Roman" panose="02020603050405020304" pitchFamily="18" charset="0"/>
                      </a:endParaRPr>
                    </a:p>
                  </a:txBody>
                  <a:tcPr anchor="ctr"/>
                </a:tc>
                <a:tc>
                  <a:txBody>
                    <a:bodyPr/>
                    <a:lstStyle/>
                    <a:p>
                      <a:endParaRPr lang="en-US" sz="1800" dirty="0">
                        <a:latin typeface="+mn-lt"/>
                      </a:endParaRPr>
                    </a:p>
                  </a:txBody>
                  <a:tcPr anchor="ctr"/>
                </a:tc>
                <a:extLst>
                  <a:ext uri="{0D108BD9-81ED-4DB2-BD59-A6C34878D82A}">
                    <a16:rowId xmlns:a16="http://schemas.microsoft.com/office/drawing/2014/main" val="2878604187"/>
                  </a:ext>
                </a:extLst>
              </a:tr>
            </a:tbl>
          </a:graphicData>
        </a:graphic>
      </p:graphicFrame>
      <p:pic>
        <p:nvPicPr>
          <p:cNvPr id="6" name="Picture 5">
            <a:extLst>
              <a:ext uri="{FF2B5EF4-FFF2-40B4-BE49-F238E27FC236}">
                <a16:creationId xmlns:a16="http://schemas.microsoft.com/office/drawing/2014/main" id="{FC7A5471-3CD2-892A-574D-C6BDEC0FF9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sp>
        <p:nvSpPr>
          <p:cNvPr id="7" name="Title 1">
            <a:extLst>
              <a:ext uri="{FF2B5EF4-FFF2-40B4-BE49-F238E27FC236}">
                <a16:creationId xmlns:a16="http://schemas.microsoft.com/office/drawing/2014/main" id="{7A36FBF1-0BA8-CB9C-F6D5-880F937E4409}"/>
              </a:ext>
            </a:extLst>
          </p:cNvPr>
          <p:cNvSpPr txBox="1">
            <a:spLocks/>
          </p:cNvSpPr>
          <p:nvPr/>
        </p:nvSpPr>
        <p:spPr>
          <a:xfrm>
            <a:off x="1317082" y="513990"/>
            <a:ext cx="10387238"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3200" b="1" dirty="0">
                <a:cs typeface="Times New Roman" panose="02020603050405020304" pitchFamily="18" charset="0"/>
              </a:rPr>
              <a:t>Progress of AAP 2024-25 – “Carried Over Pre2000”</a:t>
            </a:r>
            <a:endParaRPr lang="en-IN" dirty="0"/>
          </a:p>
        </p:txBody>
      </p:sp>
    </p:spTree>
    <p:extLst>
      <p:ext uri="{BB962C8B-B14F-4D97-AF65-F5344CB8AC3E}">
        <p14:creationId xmlns:p14="http://schemas.microsoft.com/office/powerpoint/2010/main" val="1393140691"/>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TM04033925[[fn=Droplet]]</Template>
  <TotalTime>5316</TotalTime>
  <Words>2267</Words>
  <Application>Microsoft Office PowerPoint</Application>
  <PresentationFormat>Widescreen</PresentationFormat>
  <Paragraphs>425</Paragraphs>
  <Slides>23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Times New Roman</vt:lpstr>
      <vt:lpstr>Tw Cen MT</vt:lpstr>
      <vt:lpstr>Droplet</vt:lpstr>
      <vt:lpstr> HALF YEARLY REVIEW  OF TECHNICAL COMMITTEES –  CHD 01, CHD 14  </vt:lpstr>
      <vt:lpstr>Progress of AAP 2024-25 – “NWIP”</vt:lpstr>
      <vt:lpstr>Progress of AAP 2024-25 – “Carried Over PRE- 2000”</vt:lpstr>
      <vt:lpstr>Progress of AAP 2024-25 – “Carried Over Pre2000”</vt:lpstr>
      <vt:lpstr>Progress of AAP 2024-25 – “Carried Over Pre2000”</vt:lpstr>
      <vt:lpstr>Progress of AAP 2024-25 – “Carried Over Pre2000”</vt:lpstr>
      <vt:lpstr>PowerPoint Presentation</vt:lpstr>
      <vt:lpstr>PowerPoint Presentation</vt:lpstr>
      <vt:lpstr>PowerPoint Presentation</vt:lpstr>
      <vt:lpstr>PowerPoint Presentation</vt:lpstr>
      <vt:lpstr>PowerPoint Presentation</vt:lpstr>
      <vt:lpstr>Progress of AAP 2024-25 – “Pre-2000” </vt:lpstr>
      <vt:lpstr>Progress of AAP 2024-25 – “Pre-2000” </vt:lpstr>
      <vt:lpstr>Progress of AAP 2024-25 – “Pre-2000” </vt:lpstr>
      <vt:lpstr>Progress of AAP 2024-25 – “Pre-2000”</vt:lpstr>
      <vt:lpstr>Working Panels and Working Groups</vt:lpstr>
      <vt:lpstr>Working Panels and Working Groups</vt:lpstr>
      <vt:lpstr>ISO Projects</vt:lpstr>
      <vt:lpstr>ISO Projects</vt:lpstr>
      <vt:lpstr>SC/WP Meetings Held </vt:lpstr>
      <vt:lpstr>SC/WP Meetings planned and held outside hq</vt:lpstr>
      <vt:lpstr>Status of process reform measures</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STANDARDS NATIONAL ACTION PLAN - National Action Plan for Standards Development &amp; Implementation</dc:title>
  <dc:creator>sppd-200</dc:creator>
  <cp:lastModifiedBy>Inno</cp:lastModifiedBy>
  <cp:revision>377</cp:revision>
  <cp:lastPrinted>2021-01-05T05:34:33Z</cp:lastPrinted>
  <dcterms:created xsi:type="dcterms:W3CDTF">2019-02-04T06:04:58Z</dcterms:created>
  <dcterms:modified xsi:type="dcterms:W3CDTF">2024-10-29T06:38:18Z</dcterms:modified>
</cp:coreProperties>
</file>