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3" r:id="rId1"/>
    <p:sldMasterId id="2147483665" r:id="rId2"/>
    <p:sldMasterId id="2147483666" r:id="rId3"/>
  </p:sldMasterIdLst>
  <p:notesMasterIdLst>
    <p:notesMasterId r:id="rId24"/>
  </p:notesMasterIdLst>
  <p:sldIdLst>
    <p:sldId id="256" r:id="rId4"/>
    <p:sldId id="325" r:id="rId5"/>
    <p:sldId id="322" r:id="rId6"/>
    <p:sldId id="279" r:id="rId7"/>
    <p:sldId id="328" r:id="rId8"/>
    <p:sldId id="329" r:id="rId9"/>
    <p:sldId id="333" r:id="rId10"/>
    <p:sldId id="334" r:id="rId11"/>
    <p:sldId id="335" r:id="rId12"/>
    <p:sldId id="331" r:id="rId13"/>
    <p:sldId id="332" r:id="rId14"/>
    <p:sldId id="337" r:id="rId15"/>
    <p:sldId id="265" r:id="rId16"/>
    <p:sldId id="263" r:id="rId17"/>
    <p:sldId id="340" r:id="rId18"/>
    <p:sldId id="339" r:id="rId19"/>
    <p:sldId id="264" r:id="rId20"/>
    <p:sldId id="330" r:id="rId21"/>
    <p:sldId id="338" r:id="rId22"/>
    <p:sldId id="321" r:id="rId23"/>
  </p:sldIdLst>
  <p:sldSz cx="12192000" cy="6858000"/>
  <p:notesSz cx="6858000" cy="9144000"/>
  <p:embeddedFontLst>
    <p:embeddedFont>
      <p:font typeface="Play" panose="020B0604020202020204" charset="0"/>
      <p:regular r:id="rId25"/>
      <p:bold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67B65A-A99B-48F6-ABE7-11F67FF97E4D}">
  <a:tblStyle styleId="{9367B65A-A99B-48F6-ABE7-11F67FF97E4D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2A1A718-AF9D-4E8F-B0B9-5B1561015EB7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FADC032D-1F5D-4A7A-B71F-49EA3BAD0539}" styleName="Table_2">
    <a:wholeTbl>
      <a:tcTxStyle b="off" i="off">
        <a:font>
          <a:latin typeface="Aptos"/>
          <a:ea typeface="Aptos"/>
          <a:cs typeface="Aptos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0139" autoAdjust="0"/>
  </p:normalViewPr>
  <p:slideViewPr>
    <p:cSldViewPr snapToGrid="0">
      <p:cViewPr varScale="1">
        <p:scale>
          <a:sx n="77" d="100"/>
          <a:sy n="77" d="100"/>
        </p:scale>
        <p:origin x="88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font" Target="fonts/font2.fntdata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font" Target="fonts/font1.fnt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>
          <a:extLst>
            <a:ext uri="{FF2B5EF4-FFF2-40B4-BE49-F238E27FC236}">
              <a16:creationId xmlns:a16="http://schemas.microsoft.com/office/drawing/2014/main" id="{F5EFE040-1126-607A-9B19-AFF2BBA2E7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4:notes">
            <a:extLst>
              <a:ext uri="{FF2B5EF4-FFF2-40B4-BE49-F238E27FC236}">
                <a16:creationId xmlns:a16="http://schemas.microsoft.com/office/drawing/2014/main" id="{B18E8C08-1AFA-D171-0231-438F87BFA01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24:notes">
            <a:extLst>
              <a:ext uri="{FF2B5EF4-FFF2-40B4-BE49-F238E27FC236}">
                <a16:creationId xmlns:a16="http://schemas.microsoft.com/office/drawing/2014/main" id="{70D625F4-84B1-3AF8-0941-50833BC4C6F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2467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>
          <a:extLst>
            <a:ext uri="{FF2B5EF4-FFF2-40B4-BE49-F238E27FC236}">
              <a16:creationId xmlns:a16="http://schemas.microsoft.com/office/drawing/2014/main" id="{F5EFE040-1126-607A-9B19-AFF2BBA2E7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4:notes">
            <a:extLst>
              <a:ext uri="{FF2B5EF4-FFF2-40B4-BE49-F238E27FC236}">
                <a16:creationId xmlns:a16="http://schemas.microsoft.com/office/drawing/2014/main" id="{B18E8C08-1AFA-D171-0231-438F87BFA01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24:notes">
            <a:extLst>
              <a:ext uri="{FF2B5EF4-FFF2-40B4-BE49-F238E27FC236}">
                <a16:creationId xmlns:a16="http://schemas.microsoft.com/office/drawing/2014/main" id="{70D625F4-84B1-3AF8-0941-50833BC4C6F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84325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</a:t>
            </a:fld>
            <a:endParaRPr lang="en-IN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850852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18</a:t>
            </a:fld>
            <a:endParaRPr lang="en-IN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668533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6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7" name="Google Shape;517;p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B92E4-EF50-89C2-8E79-7B64F85A57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561142-0944-F58F-3E11-F9FA976715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852E2F-505F-328E-23F1-842BEAB67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3044D-0526-9F41-A1EF-359D8C5A631C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9FD296-FEFF-211E-C45D-050FE363B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C8CEB5-B445-1FEC-F393-283B061D1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2C6B9-C8B1-8248-B018-8C794A8A9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281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2756F-8860-6D24-0107-8C7596EA0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6B3CF-603E-7EA0-7F2F-88BFF03DE5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6D446C-2379-304B-F7F6-79E9B04EA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3044D-0526-9F41-A1EF-359D8C5A631C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E513E5-F986-BB57-A360-0ADF22487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9A8FC7-D44B-D5C5-230A-2C8968B29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2C6B9-C8B1-8248-B018-8C794A8A9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647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A033F-CCC3-5769-F520-952348A84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0BE819-231B-180F-28E1-3474AACC00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CE65EF-5BB1-F678-1F0A-98F969EA1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3044D-0526-9F41-A1EF-359D8C5A631C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53FE7-1A48-7E41-CB96-87F4B2B4C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2F9F7-0DDF-FE2B-FED3-D464E9F02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2C6B9-C8B1-8248-B018-8C794A8A9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9230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17D9E-8551-BC03-9D06-0D8F02A66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810D7-054D-3D51-3158-C5A70DBB00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30C2B4-9461-0722-DAA7-D25165058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1C83DF-1A2D-21D2-760B-E74264A02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3044D-0526-9F41-A1EF-359D8C5A631C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CE2103-3F2C-D086-AA2A-EAC56A69C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24DCA0-A767-C7D8-F06A-3742B1F8D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2C6B9-C8B1-8248-B018-8C794A8A9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9305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2B74E-6787-D83B-4E84-84CF09D27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CB66BB-77DE-3C52-1CD4-CCCBD6F177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2D244D-1649-5E48-B638-9D720BBC87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EF16F5-D091-2269-1BA9-834396BD65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53E1EC-450D-481E-D437-8C24C93840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A1B39C-7597-5F6F-155A-AA105073D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3044D-0526-9F41-A1EF-359D8C5A631C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DB2587-5E5C-0460-6E13-E1D7A31A3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290F9B-2971-7022-9EEB-F31A252FA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2C6B9-C8B1-8248-B018-8C794A8A9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6164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C9E07-9576-D87A-3E5A-B7DC75522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BD373D-29EF-91A0-1757-52381DC51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3044D-0526-9F41-A1EF-359D8C5A631C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43A63B-BBF8-2885-A7C6-6BAF5CDC4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3A0A4A-24D0-A184-8589-726B13D7C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2C6B9-C8B1-8248-B018-8C794A8A9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6593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C3811C-D9B2-6E6F-D4B7-9D1948E60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3044D-0526-9F41-A1EF-359D8C5A631C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F6DBFA-3A0F-328B-1922-1125D2992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0D97C7-D6B7-7DE1-E4A5-5F7B622C6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2C6B9-C8B1-8248-B018-8C794A8A9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9548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3FEFF-BFFB-043C-3E86-AEB6DCF45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577E6-E5E1-9B19-83FC-6F7C1E47E3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C9A335-057E-A6FA-505C-015E0172E5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B93B54-39F2-2530-5022-2CB5740B7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3044D-0526-9F41-A1EF-359D8C5A631C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8F8555-5BFB-DF6F-34E3-0CAE93F4A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3E9DF6-9CB9-2A53-4B51-31E554C60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2C6B9-C8B1-8248-B018-8C794A8A9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1994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42FBF-FB0D-7099-84C4-4057989DB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58297A-319B-5A1C-D6C3-95265E354E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BD7364-C204-1645-A100-25A3F21B48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49F006-1B04-DA14-E2C6-30D1BD9FA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3044D-0526-9F41-A1EF-359D8C5A631C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F0E315-B73D-71C2-0AAF-9199D89E2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734F6F-800D-640D-1166-9707DDF50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2C6B9-C8B1-8248-B018-8C794A8A9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1397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5A47E-F97C-CD82-2E10-CC9BB2DFB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226867-764A-B30F-491C-2071905B99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841F53-A2F3-4655-285F-DE0F2D6ED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3044D-0526-9F41-A1EF-359D8C5A631C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019E16-391E-6CEE-ED5A-669DF90A8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37F054-D565-4D15-8C2E-F48219AD8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2C6B9-C8B1-8248-B018-8C794A8A9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137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3331E3-823D-F5CC-5451-2EB8B87961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1F5211-5751-F32E-6DCC-51FF6B2A3E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72CEC7-1660-80E7-0FAF-164C58DE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3044D-0526-9F41-A1EF-359D8C5A631C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D42F98-800B-8FCB-2F62-70ED3796B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3FB413-A90B-E90A-8EBE-73BC097E8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2C6B9-C8B1-8248-B018-8C794A8A9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179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1" name="Google Shape;111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3" r:id="rId4"/>
    <p:sldLayoutId id="2147483655" r:id="rId5"/>
    <p:sldLayoutId id="2147483656" r:id="rId6"/>
    <p:sldLayoutId id="2147483657" r:id="rId7"/>
    <p:sldLayoutId id="2147483658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4" name="Google Shape;104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5" name="Google Shape;10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6" name="Google Shape;10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7" name="Google Shape;10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AA32BD-B56B-070C-B114-6A8FB8D5F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1CF280-5FEB-D697-844B-CF6325230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4EC6C-388B-4855-C022-98B2A9BA8A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A3044D-0526-9F41-A1EF-359D8C5A631C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C7054-06EA-3C21-52D7-09E7541C05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13CFE0-E1A6-B27B-4F3B-F7ED6E4BCA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1A2C6B9-C8B1-8248-B018-8C794A8A9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051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9"/>
          <p:cNvSpPr txBox="1">
            <a:spLocks noGrp="1"/>
          </p:cNvSpPr>
          <p:nvPr>
            <p:ph type="title"/>
          </p:nvPr>
        </p:nvSpPr>
        <p:spPr>
          <a:xfrm>
            <a:off x="322117" y="1861417"/>
            <a:ext cx="11565082" cy="1640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8000"/>
              <a:buFont typeface="Times New Roman"/>
              <a:buNone/>
            </a:pPr>
            <a:r>
              <a:rPr lang="en-IN" sz="8000" b="1">
                <a:latin typeface="Times New Roman"/>
                <a:ea typeface="Times New Roman"/>
                <a:cs typeface="Times New Roman"/>
                <a:sym typeface="Times New Roman"/>
              </a:rPr>
              <a:t>Review Meeting</a:t>
            </a:r>
            <a:endParaRPr/>
          </a:p>
        </p:txBody>
      </p:sp>
      <p:sp>
        <p:nvSpPr>
          <p:cNvPr id="125" name="Google Shape;125;p19"/>
          <p:cNvSpPr txBox="1"/>
          <p:nvPr/>
        </p:nvSpPr>
        <p:spPr>
          <a:xfrm>
            <a:off x="0" y="3593234"/>
            <a:ext cx="12191999" cy="1640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Times New Roman"/>
              <a:buNone/>
            </a:pPr>
            <a:r>
              <a:rPr lang="en-IN" sz="54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Swapnil, Sc-B/AD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Times New Roman"/>
              <a:buNone/>
            </a:pPr>
            <a:r>
              <a:rPr lang="en-IN" sz="54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Textile Department (TXD)</a:t>
            </a:r>
            <a:endParaRPr dirty="0"/>
          </a:p>
        </p:txBody>
      </p:sp>
      <p:pic>
        <p:nvPicPr>
          <p:cNvPr id="126" name="Google Shape;126;p19" descr="Bureau of Indian Standards - Wikipedi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36082" y="246569"/>
            <a:ext cx="1322994" cy="93387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19" descr="A black background with a black square&#10;&#10;Description automatically generated with medium confidenc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80078" y="246156"/>
            <a:ext cx="833621" cy="9347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086FF-B7D5-DDAD-714C-FF572962E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7199"/>
            <a:ext cx="10515600" cy="438151"/>
          </a:xfrm>
        </p:spPr>
        <p:txBody>
          <a:bodyPr>
            <a:normAutofit/>
          </a:bodyPr>
          <a:lstStyle/>
          <a:p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Review of Standards (Carry over)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6149AA-AC1B-8B38-4078-E7ABC4707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7575" y="1076325"/>
            <a:ext cx="8128000" cy="3165475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5F02CA2-35A6-8FF3-D3FA-24B71255E7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403940"/>
              </p:ext>
            </p:extLst>
          </p:nvPr>
        </p:nvGraphicFramePr>
        <p:xfrm>
          <a:off x="369651" y="914400"/>
          <a:ext cx="11400818" cy="5605671"/>
        </p:xfrm>
        <a:graphic>
          <a:graphicData uri="http://schemas.openxmlformats.org/drawingml/2006/table">
            <a:tbl>
              <a:tblPr firstRow="1" bandRow="1">
                <a:tableStyleId>{9367B65A-A99B-48F6-ABE7-11F67FF97E4D}</a:tableStyleId>
              </a:tblPr>
              <a:tblGrid>
                <a:gridCol w="944128">
                  <a:extLst>
                    <a:ext uri="{9D8B030D-6E8A-4147-A177-3AD203B41FA5}">
                      <a16:colId xmlns:a16="http://schemas.microsoft.com/office/drawing/2014/main" val="2329437349"/>
                    </a:ext>
                  </a:extLst>
                </a:gridCol>
                <a:gridCol w="1223508">
                  <a:extLst>
                    <a:ext uri="{9D8B030D-6E8A-4147-A177-3AD203B41FA5}">
                      <a16:colId xmlns:a16="http://schemas.microsoft.com/office/drawing/2014/main" val="2747095911"/>
                    </a:ext>
                  </a:extLst>
                </a:gridCol>
                <a:gridCol w="5324848">
                  <a:extLst>
                    <a:ext uri="{9D8B030D-6E8A-4147-A177-3AD203B41FA5}">
                      <a16:colId xmlns:a16="http://schemas.microsoft.com/office/drawing/2014/main" val="3879919189"/>
                    </a:ext>
                  </a:extLst>
                </a:gridCol>
                <a:gridCol w="3908334">
                  <a:extLst>
                    <a:ext uri="{9D8B030D-6E8A-4147-A177-3AD203B41FA5}">
                      <a16:colId xmlns:a16="http://schemas.microsoft.com/office/drawing/2014/main" val="628745573"/>
                    </a:ext>
                  </a:extLst>
                </a:gridCol>
              </a:tblGrid>
              <a:tr h="471348"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Technical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Group of Standards </a:t>
                      </a:r>
                    </a:p>
                    <a:p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Status and process adopted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4963218"/>
                  </a:ext>
                </a:extLst>
              </a:tr>
              <a:tr h="471348"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9337 (Part 3) : 1992 Textiles — Bobbins and Pirns — Specification Part 3 Plastic Flyer Bobbins (first revision)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F-draft </a:t>
                      </a:r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</a:t>
                      </a:r>
                      <a:r>
                        <a:rPr kumimoji="0" lang="en-GB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Inputs/Technical suggestions provided </a:t>
                      </a:r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 Ms. A. Kalpana, LMW, Coimbatore &amp; </a:t>
                      </a: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Consultation)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7344354"/>
                  </a:ext>
                </a:extLst>
              </a:tr>
              <a:tr h="471348"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14</a:t>
                      </a:r>
                    </a:p>
                    <a:p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4474 : 2003 Textile machinery — Glossary of terms relating to drafting in spinning machinery (first revision) Amendment –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F-draft </a:t>
                      </a:r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</a:t>
                      </a:r>
                      <a:r>
                        <a:rPr kumimoji="0" lang="en-GB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Inputs/Technical suggestions provided </a:t>
                      </a:r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 Ms. A. Kalpana, LMW, Coimbatore &amp; </a:t>
                      </a: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Consultation)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419366"/>
                  </a:ext>
                </a:extLst>
              </a:tr>
              <a:tr h="656520"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2510 : 1976 Textiles — Bottom Rollers for</a:t>
                      </a:r>
                    </a:p>
                    <a:p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Drafting Systems — Specification (fourth revision)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publication </a:t>
                      </a:r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</a:t>
                      </a:r>
                      <a:r>
                        <a:rPr kumimoji="0" lang="en-GB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Inputs/Technical suggestions provided </a:t>
                      </a:r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 Ms. A. Kalpana, LMW, Coimbatore &amp; </a:t>
                      </a: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Consultation)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717064"/>
                  </a:ext>
                </a:extLst>
              </a:tr>
              <a:tr h="656520"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2910 : 1971 Textiles — Shuttles for Jute Broad</a:t>
                      </a:r>
                    </a:p>
                    <a:p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Looms — Specification (second revision)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publication (Through </a:t>
                      </a:r>
                      <a:r>
                        <a:rPr kumimoji="0" lang="en-GB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Inputs/Technical suggestions provided </a:t>
                      </a:r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 Shri Rajmeet Dhammu, Dashmesh Jacquard and Powerloom Private Limited, Panipat &amp; </a:t>
                      </a: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Consultation</a:t>
                      </a:r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IN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2800964"/>
                  </a:ext>
                </a:extLst>
              </a:tr>
              <a:tr h="723855"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4462 : 1974 Textiles — Contact Wire Healds for</a:t>
                      </a:r>
                    </a:p>
                    <a:p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Jute Weaving — Specification (second revision)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Ready for Gazette </a:t>
                      </a: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(Through </a:t>
                      </a:r>
                      <a:r>
                        <a:rPr kumimoji="0" lang="en-GB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Inputs/Technical suggestions provided</a:t>
                      </a:r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by Shri Rajmeet Dhammu, Dashmesh Jacquard and Powerloom Private Limited, Panipat &amp; </a:t>
                      </a: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Consultation</a:t>
                      </a:r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76200" marB="76200"/>
                </a:tc>
                <a:extLst>
                  <a:ext uri="{0D108BD9-81ED-4DB2-BD59-A6C34878D82A}">
                    <a16:rowId xmlns:a16="http://schemas.microsoft.com/office/drawing/2014/main" val="3941690064"/>
                  </a:ext>
                </a:extLst>
              </a:tr>
              <a:tr h="841692"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5473 : 1969 Textiles — Double Flanged Bobbins</a:t>
                      </a:r>
                    </a:p>
                    <a:p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used in Woollen and Worsted Mills — Specification (first revision)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publication (Through </a:t>
                      </a:r>
                      <a:r>
                        <a:rPr kumimoji="0" lang="en-GB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Inputs/Technical suggestions provided </a:t>
                      </a:r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 Lakshmi Varadharajan, LMW, Coimbatore &amp; </a:t>
                      </a: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Consultation</a:t>
                      </a:r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IN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IN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8292379"/>
                  </a:ext>
                </a:extLst>
              </a:tr>
              <a:tr h="656520"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5944 : 1971 Textiles — Accessories for use in</a:t>
                      </a:r>
                    </a:p>
                    <a:p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Shuttles for Jute Looms — Specification (first revision)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publication (Through </a:t>
                      </a:r>
                      <a:r>
                        <a:rPr kumimoji="0" lang="en-GB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Inputs/Technical suggestions provided </a:t>
                      </a:r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 Shri Rajmeet Dhammu, Dashmesh Jacquard and Powerloom Private Limited, Panipat &amp; </a:t>
                      </a: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Consultation</a:t>
                      </a:r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IN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0173163"/>
                  </a:ext>
                </a:extLst>
              </a:tr>
              <a:tr h="656520"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6686 : 1985 Textiles — Nose Bars for Speed and</a:t>
                      </a:r>
                    </a:p>
                    <a:p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Ring Spinning Frames — Specification (second revision)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publication </a:t>
                      </a:r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</a:t>
                      </a:r>
                      <a:r>
                        <a:rPr kumimoji="0" lang="en-GB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Inputs/Technical suggestions provided </a:t>
                      </a:r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 Ms. A. Kalpana, LMW, Coimbatore &amp; </a:t>
                      </a:r>
                      <a:r>
                        <a:rPr lang="en-IN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Consultation</a:t>
                      </a:r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IN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6075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9100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E2B73-00A6-C325-CE75-68E8158FD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975" y="511175"/>
            <a:ext cx="10515600" cy="514350"/>
          </a:xfrm>
        </p:spPr>
        <p:txBody>
          <a:bodyPr/>
          <a:lstStyle/>
          <a:p>
            <a:r>
              <a:rPr kumimoji="0" lang="en-US" sz="2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Review of Standards (Carry over)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93A021-689E-95EB-BE3E-D0E07F9A58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104901"/>
            <a:ext cx="8128000" cy="475488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767C918-CAA5-E158-7B91-94218810F8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5287422"/>
              </p:ext>
            </p:extLst>
          </p:nvPr>
        </p:nvGraphicFramePr>
        <p:xfrm>
          <a:off x="544750" y="1104901"/>
          <a:ext cx="11011710" cy="5669280"/>
        </p:xfrm>
        <a:graphic>
          <a:graphicData uri="http://schemas.openxmlformats.org/drawingml/2006/table">
            <a:tbl>
              <a:tblPr firstRow="1" bandRow="1">
                <a:tableStyleId>{9367B65A-A99B-48F6-ABE7-11F67FF97E4D}</a:tableStyleId>
              </a:tblPr>
              <a:tblGrid>
                <a:gridCol w="860290">
                  <a:extLst>
                    <a:ext uri="{9D8B030D-6E8A-4147-A177-3AD203B41FA5}">
                      <a16:colId xmlns:a16="http://schemas.microsoft.com/office/drawing/2014/main" val="1247998793"/>
                    </a:ext>
                  </a:extLst>
                </a:gridCol>
                <a:gridCol w="1171430">
                  <a:extLst>
                    <a:ext uri="{9D8B030D-6E8A-4147-A177-3AD203B41FA5}">
                      <a16:colId xmlns:a16="http://schemas.microsoft.com/office/drawing/2014/main" val="745672547"/>
                    </a:ext>
                  </a:extLst>
                </a:gridCol>
                <a:gridCol w="5702838">
                  <a:extLst>
                    <a:ext uri="{9D8B030D-6E8A-4147-A177-3AD203B41FA5}">
                      <a16:colId xmlns:a16="http://schemas.microsoft.com/office/drawing/2014/main" val="3455695450"/>
                    </a:ext>
                  </a:extLst>
                </a:gridCol>
                <a:gridCol w="3277152">
                  <a:extLst>
                    <a:ext uri="{9D8B030D-6E8A-4147-A177-3AD203B41FA5}">
                      <a16:colId xmlns:a16="http://schemas.microsoft.com/office/drawing/2014/main" val="7117452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Technical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Group of Standards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Status and process adopted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0687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6786 : 1987 Textiles — Card Gauges — Specification (second revision)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Ready for Gazette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</a:t>
                      </a:r>
                      <a:r>
                        <a:rPr kumimoji="0" lang="en-GB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Inputs/Technical suggestions provided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 Ms. A. Kalpana, LMW, Coimbatore &amp; </a:t>
                      </a: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Consultation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235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7175 : 1974 Textiles — Cots for Top Rollers — Specification (first revision)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publication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(Through </a:t>
                      </a: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</a:t>
                      </a:r>
                      <a:r>
                        <a:rPr kumimoji="0" lang="en-GB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Inputs/Technical suggestions provided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by Ms. A. Kalpana, LMW, Coimbatore &amp; </a:t>
                      </a: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Consultation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551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IS 13560 :1992 Textiles — Drum Pulleys Tr Pulleys</a:t>
                      </a:r>
                    </a:p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used in Ring Spinning and Doubling Frames — Specification (first revision)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Ready for Gazette </a:t>
                      </a: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(Through </a:t>
                      </a:r>
                      <a:r>
                        <a:rPr kumimoji="0" lang="en-GB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Inputs/Technical suggestions provided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 Lakshmi Varadharajan, LMW, Coimbatore &amp; </a:t>
                      </a: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Consultation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9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13561 : 1992 Textiles — Ear-shaped Nylon Travellers for Ring Doubling and Twisting — Specification (first revision)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publication (Through </a:t>
                      </a:r>
                      <a:r>
                        <a:rPr kumimoji="0" lang="en-GB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Inputs/Technical suggestions provided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 Lakshmi Varadharajan, LMW, Coimbatore &amp; </a:t>
                      </a: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Consultation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325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9568 (Part 1) : 1980 Textiles Metallic Card Clothing Specification Part 1 Terminology (first revision)</a:t>
                      </a: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WC-draft (</a:t>
                      </a: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</a:t>
                      </a:r>
                      <a:r>
                        <a:rPr kumimoji="0" lang="en-GB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Inputs/Technical suggestions provided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 Shri Pravin Kandge, Truetzschler India Private Limited, Ahmedabad &amp; </a:t>
                      </a: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Consultation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077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9568 (Part 3) : 1982 Textiles Metallic Card Clothing Specification Part 3 Wires for Cylinder Doffer and Licker-in (first revision)</a:t>
                      </a: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WC-draft (</a:t>
                      </a: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</a:t>
                      </a:r>
                      <a:r>
                        <a:rPr kumimoji="0" lang="en-GB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Inputs/Technical suggestions provided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 Shri Pravin Kandge, Truetzschler India Private Limited, Ahmedabad &amp; </a:t>
                      </a: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Consultation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40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1552 : 1978 Textiles Pitch-bound Wire Reeds for Jute Looms Specification (third revision)</a:t>
                      </a: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WC-draft </a:t>
                      </a: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(Through </a:t>
                      </a:r>
                      <a:r>
                        <a:rPr kumimoji="0" lang="en-GB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Inputs/Technical suggestions provided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 Shri Rajmeet Dhammu, Dashmesh Jacquard and Powerloom Private Limited, Panipat &amp; </a:t>
                      </a: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Consultation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5441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84022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2FEA0-CFB0-E109-7F84-3AF61F6DA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52425"/>
            <a:ext cx="10515600" cy="485775"/>
          </a:xfrm>
        </p:spPr>
        <p:txBody>
          <a:bodyPr/>
          <a:lstStyle/>
          <a:p>
            <a:r>
              <a:rPr kumimoji="0" lang="en-US" sz="2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Review of Standards (Carry over)</a:t>
            </a: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DDC8569-7406-FD23-476B-EE42053AAD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381014"/>
              </p:ext>
            </p:extLst>
          </p:nvPr>
        </p:nvGraphicFramePr>
        <p:xfrm>
          <a:off x="564203" y="971551"/>
          <a:ext cx="11070077" cy="3261360"/>
        </p:xfrm>
        <a:graphic>
          <a:graphicData uri="http://schemas.openxmlformats.org/drawingml/2006/table">
            <a:tbl>
              <a:tblPr firstRow="1" bandRow="1">
                <a:tableStyleId>{9367B65A-A99B-48F6-ABE7-11F67FF97E4D}</a:tableStyleId>
              </a:tblPr>
              <a:tblGrid>
                <a:gridCol w="968631">
                  <a:extLst>
                    <a:ext uri="{9D8B030D-6E8A-4147-A177-3AD203B41FA5}">
                      <a16:colId xmlns:a16="http://schemas.microsoft.com/office/drawing/2014/main" val="3406723131"/>
                    </a:ext>
                  </a:extLst>
                </a:gridCol>
                <a:gridCol w="1764294">
                  <a:extLst>
                    <a:ext uri="{9D8B030D-6E8A-4147-A177-3AD203B41FA5}">
                      <a16:colId xmlns:a16="http://schemas.microsoft.com/office/drawing/2014/main" val="819295685"/>
                    </a:ext>
                  </a:extLst>
                </a:gridCol>
                <a:gridCol w="5569632">
                  <a:extLst>
                    <a:ext uri="{9D8B030D-6E8A-4147-A177-3AD203B41FA5}">
                      <a16:colId xmlns:a16="http://schemas.microsoft.com/office/drawing/2014/main" val="2357859517"/>
                    </a:ext>
                  </a:extLst>
                </a:gridCol>
                <a:gridCol w="2767520">
                  <a:extLst>
                    <a:ext uri="{9D8B030D-6E8A-4147-A177-3AD203B41FA5}">
                      <a16:colId xmlns:a16="http://schemas.microsoft.com/office/drawing/2014/main" val="32162139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Technical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Group of Standards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Status and process adopted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1181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17297 : 2019 Textile 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</a:t>
                      </a:r>
                      <a:r>
                        <a:rPr lang="en-US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Glass Staple Fibres or Filaments Determination of Average Diameter (first revision)</a:t>
                      </a: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WC-Draft </a:t>
                      </a: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Reaffirm 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(Allocated to </a:t>
                      </a: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member secretary) (ISO adoption)</a:t>
                      </a:r>
                    </a:p>
                    <a:p>
                      <a:pPr algn="l" fontAlgn="t"/>
                      <a:endParaRPr lang="en-US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76200" marB="76200"/>
                </a:tc>
                <a:extLst>
                  <a:ext uri="{0D108BD9-81ED-4DB2-BD59-A6C34878D82A}">
                    <a16:rowId xmlns:a16="http://schemas.microsoft.com/office/drawing/2014/main" val="104913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17300 : 2019 Textile 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</a:t>
                      </a:r>
                      <a:r>
                        <a:rPr lang="en-US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Glass Yarns Designation (first revision)</a:t>
                      </a: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WC-Draft </a:t>
                      </a: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(Allocated to</a:t>
                      </a:r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member secretary) (ISO adoption)</a:t>
                      </a:r>
                    </a:p>
                  </a:txBody>
                  <a:tcPr marL="95250" marR="95250" marT="76200" marB="76200"/>
                </a:tc>
                <a:extLst>
                  <a:ext uri="{0D108BD9-81ED-4DB2-BD59-A6C34878D82A}">
                    <a16:rowId xmlns:a16="http://schemas.microsoft.com/office/drawing/2014/main" val="3407527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17306 : 2019 Carbon Fibre Determination of Density (first revision)</a:t>
                      </a: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WC-Draft </a:t>
                      </a: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(Allocated to</a:t>
                      </a:r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member secretary) (ISO adoption)</a:t>
                      </a:r>
                    </a:p>
                  </a:txBody>
                  <a:tcPr marL="95250" marR="95250" marT="76200" marB="76200"/>
                </a:tc>
                <a:extLst>
                  <a:ext uri="{0D108BD9-81ED-4DB2-BD59-A6C34878D82A}">
                    <a16:rowId xmlns:a16="http://schemas.microsoft.com/office/drawing/2014/main" val="1830011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12991 : 2005 Textiles 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Camping tents and caravan awnings 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Vocabulary and list of equivalent terms (first revision) </a:t>
                      </a: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Reaffirm and WC-Draft under preparation 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(Allocated to </a:t>
                      </a: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member secretary) (ISO adoption)</a:t>
                      </a:r>
                    </a:p>
                  </a:txBody>
                  <a:tcPr marL="95250" marR="95250" marT="76200" marB="76200"/>
                </a:tc>
                <a:extLst>
                  <a:ext uri="{0D108BD9-81ED-4DB2-BD59-A6C34878D82A}">
                    <a16:rowId xmlns:a16="http://schemas.microsoft.com/office/drawing/2014/main" val="3802876682"/>
                  </a:ext>
                </a:extLst>
              </a:tr>
            </a:tbl>
          </a:graphicData>
        </a:graphic>
      </p:graphicFrame>
      <p:sp>
        <p:nvSpPr>
          <p:cNvPr id="3" name="Title 3">
            <a:extLst>
              <a:ext uri="{FF2B5EF4-FFF2-40B4-BE49-F238E27FC236}">
                <a16:creationId xmlns:a16="http://schemas.microsoft.com/office/drawing/2014/main" id="{4523C6C5-04D0-A758-D8D9-D0E6CAC49236}"/>
              </a:ext>
            </a:extLst>
          </p:cNvPr>
          <p:cNvSpPr txBox="1">
            <a:spLocks/>
          </p:cNvSpPr>
          <p:nvPr/>
        </p:nvSpPr>
        <p:spPr>
          <a:xfrm>
            <a:off x="868017" y="4201630"/>
            <a:ext cx="10515600" cy="540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Projects done without ARP or WG</a:t>
            </a:r>
            <a:endParaRPr lang="en-IN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5C9D9A4-F4AD-0E99-C276-C113EAC8B3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590260"/>
              </p:ext>
            </p:extLst>
          </p:nvPr>
        </p:nvGraphicFramePr>
        <p:xfrm>
          <a:off x="588215" y="4896315"/>
          <a:ext cx="10453108" cy="889010"/>
        </p:xfrm>
        <a:graphic>
          <a:graphicData uri="http://schemas.openxmlformats.org/drawingml/2006/table">
            <a:tbl>
              <a:tblPr firstRow="1" bandRow="1">
                <a:tableStyleId>{9367B65A-A99B-48F6-ABE7-11F67FF97E4D}</a:tableStyleId>
              </a:tblPr>
              <a:tblGrid>
                <a:gridCol w="491836">
                  <a:extLst>
                    <a:ext uri="{9D8B030D-6E8A-4147-A177-3AD203B41FA5}">
                      <a16:colId xmlns:a16="http://schemas.microsoft.com/office/drawing/2014/main" val="1592093735"/>
                    </a:ext>
                  </a:extLst>
                </a:gridCol>
                <a:gridCol w="3833091">
                  <a:extLst>
                    <a:ext uri="{9D8B030D-6E8A-4147-A177-3AD203B41FA5}">
                      <a16:colId xmlns:a16="http://schemas.microsoft.com/office/drawing/2014/main" val="3674226555"/>
                    </a:ext>
                  </a:extLst>
                </a:gridCol>
                <a:gridCol w="6128181">
                  <a:extLst>
                    <a:ext uri="{9D8B030D-6E8A-4147-A177-3AD203B41FA5}">
                      <a16:colId xmlns:a16="http://schemas.microsoft.com/office/drawing/2014/main" val="37133291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 No.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Standards 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Status and process adopted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2135254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-----------Nil------------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-------------------------------------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5572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8540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C6FC1-021F-0B50-37AC-17B820B5F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477" y="365125"/>
            <a:ext cx="11394831" cy="725121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Working Groups</a:t>
            </a: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8218FFB5-03FB-F86A-95EB-23A6F37D919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84914" y="1107368"/>
          <a:ext cx="11563815" cy="770684"/>
        </p:xfrm>
        <a:graphic>
          <a:graphicData uri="http://schemas.openxmlformats.org/drawingml/2006/table">
            <a:tbl>
              <a:tblPr/>
              <a:tblGrid>
                <a:gridCol w="673097">
                  <a:extLst>
                    <a:ext uri="{9D8B030D-6E8A-4147-A177-3AD203B41FA5}">
                      <a16:colId xmlns:a16="http://schemas.microsoft.com/office/drawing/2014/main" val="2934580348"/>
                    </a:ext>
                  </a:extLst>
                </a:gridCol>
                <a:gridCol w="969261">
                  <a:extLst>
                    <a:ext uri="{9D8B030D-6E8A-4147-A177-3AD203B41FA5}">
                      <a16:colId xmlns:a16="http://schemas.microsoft.com/office/drawing/2014/main" val="2169502866"/>
                    </a:ext>
                  </a:extLst>
                </a:gridCol>
                <a:gridCol w="1083687">
                  <a:extLst>
                    <a:ext uri="{9D8B030D-6E8A-4147-A177-3AD203B41FA5}">
                      <a16:colId xmlns:a16="http://schemas.microsoft.com/office/drawing/2014/main" val="2370320084"/>
                    </a:ext>
                  </a:extLst>
                </a:gridCol>
                <a:gridCol w="5364588">
                  <a:extLst>
                    <a:ext uri="{9D8B030D-6E8A-4147-A177-3AD203B41FA5}">
                      <a16:colId xmlns:a16="http://schemas.microsoft.com/office/drawing/2014/main" val="3902346084"/>
                    </a:ext>
                  </a:extLst>
                </a:gridCol>
                <a:gridCol w="1251961">
                  <a:extLst>
                    <a:ext uri="{9D8B030D-6E8A-4147-A177-3AD203B41FA5}">
                      <a16:colId xmlns:a16="http://schemas.microsoft.com/office/drawing/2014/main" val="1318366039"/>
                    </a:ext>
                  </a:extLst>
                </a:gridCol>
                <a:gridCol w="1305809">
                  <a:extLst>
                    <a:ext uri="{9D8B030D-6E8A-4147-A177-3AD203B41FA5}">
                      <a16:colId xmlns:a16="http://schemas.microsoft.com/office/drawing/2014/main" val="609137356"/>
                    </a:ext>
                  </a:extLst>
                </a:gridCol>
                <a:gridCol w="915412">
                  <a:extLst>
                    <a:ext uri="{9D8B030D-6E8A-4147-A177-3AD203B41FA5}">
                      <a16:colId xmlns:a16="http://schemas.microsoft.com/office/drawing/2014/main" val="5877733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2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Sl No.</a:t>
                      </a:r>
                    </a:p>
                  </a:txBody>
                  <a:tcPr marL="14687" marR="14687" marT="9791" marB="979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2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Sectional committee</a:t>
                      </a:r>
                    </a:p>
                  </a:txBody>
                  <a:tcPr marL="14687" marR="14687" marT="9791" marB="979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2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No. of Working Group</a:t>
                      </a:r>
                    </a:p>
                  </a:txBody>
                  <a:tcPr marL="14687" marR="14687" marT="9791" marB="979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2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Title of working group </a:t>
                      </a:r>
                    </a:p>
                  </a:txBody>
                  <a:tcPr marL="14687" marR="14687" marT="9791" marB="979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1" dirty="0">
                          <a:solidFill>
                            <a:srgbClr val="7030A0"/>
                          </a:solidFill>
                          <a:effectLst/>
                        </a:rPr>
                        <a:t>SECTOR</a:t>
                      </a:r>
                    </a:p>
                  </a:txBody>
                  <a:tcPr marL="14687" marR="14687" marT="9791" marB="97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1" dirty="0">
                          <a:solidFill>
                            <a:srgbClr val="7030A0"/>
                          </a:solidFill>
                          <a:effectLst/>
                        </a:rPr>
                        <a:t>Sub sectors </a:t>
                      </a:r>
                    </a:p>
                  </a:txBody>
                  <a:tcPr marL="14687" marR="14687" marT="9791" marB="97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1" dirty="0">
                          <a:solidFill>
                            <a:srgbClr val="7030A0"/>
                          </a:solidFill>
                          <a:effectLst/>
                        </a:rPr>
                        <a:t>Sub sub sector</a:t>
                      </a:r>
                    </a:p>
                  </a:txBody>
                  <a:tcPr marL="14687" marR="14687" marT="9791" marB="97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3040842"/>
                  </a:ext>
                </a:extLst>
              </a:tr>
              <a:tr h="301578"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200" b="0" dirty="0">
                          <a:effectLst/>
                          <a:latin typeface="Times New Roman" panose="02020603050405020304" pitchFamily="18" charset="0"/>
                        </a:rPr>
                        <a:t>1.</a:t>
                      </a:r>
                    </a:p>
                  </a:txBody>
                  <a:tcPr marL="14687" marR="14687" marT="9791" marB="979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200" b="0" dirty="0">
                          <a:effectLst/>
                          <a:latin typeface="Times New Roman" panose="02020603050405020304" pitchFamily="18" charset="0"/>
                        </a:rPr>
                        <a:t>TXD 08</a:t>
                      </a:r>
                    </a:p>
                  </a:txBody>
                  <a:tcPr marL="14687" marR="14687" marT="9791" marB="979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200" b="0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14687" marR="14687" marT="9791" marB="979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200" b="1" dirty="0">
                          <a:effectLst/>
                          <a:latin typeface="Times New Roman" panose="02020603050405020304" pitchFamily="18" charset="0"/>
                        </a:rPr>
                        <a:t>1) Working group to finalize the colours of National flag </a:t>
                      </a:r>
                    </a:p>
                  </a:txBody>
                  <a:tcPr marL="14687" marR="14687" marT="9791" marB="979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dirty="0">
                          <a:effectLst/>
                        </a:rPr>
                        <a:t>Handloom and Khadi </a:t>
                      </a:r>
                    </a:p>
                  </a:txBody>
                  <a:tcPr marL="14687" marR="14687" marT="9791" marB="97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dirty="0">
                          <a:effectLst/>
                        </a:rPr>
                        <a:t>Khadi</a:t>
                      </a:r>
                    </a:p>
                  </a:txBody>
                  <a:tcPr marL="14687" marR="14687" marT="9791" marB="97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dirty="0">
                          <a:effectLst/>
                        </a:rPr>
                        <a:t>-</a:t>
                      </a:r>
                    </a:p>
                  </a:txBody>
                  <a:tcPr marL="14687" marR="14687" marT="9791" marB="97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0258054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305ECFA-0221-59CC-A1E5-A1FE5183A0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075839"/>
              </p:ext>
            </p:extLst>
          </p:nvPr>
        </p:nvGraphicFramePr>
        <p:xfrm>
          <a:off x="479981" y="1882186"/>
          <a:ext cx="11576902" cy="852110"/>
        </p:xfrm>
        <a:graphic>
          <a:graphicData uri="http://schemas.openxmlformats.org/drawingml/2006/table">
            <a:tbl>
              <a:tblPr/>
              <a:tblGrid>
                <a:gridCol w="688943">
                  <a:extLst>
                    <a:ext uri="{9D8B030D-6E8A-4147-A177-3AD203B41FA5}">
                      <a16:colId xmlns:a16="http://schemas.microsoft.com/office/drawing/2014/main" val="2277572275"/>
                    </a:ext>
                  </a:extLst>
                </a:gridCol>
                <a:gridCol w="961534">
                  <a:extLst>
                    <a:ext uri="{9D8B030D-6E8A-4147-A177-3AD203B41FA5}">
                      <a16:colId xmlns:a16="http://schemas.microsoft.com/office/drawing/2014/main" val="1727585471"/>
                    </a:ext>
                  </a:extLst>
                </a:gridCol>
                <a:gridCol w="1074655">
                  <a:extLst>
                    <a:ext uri="{9D8B030D-6E8A-4147-A177-3AD203B41FA5}">
                      <a16:colId xmlns:a16="http://schemas.microsoft.com/office/drawing/2014/main" val="3694528808"/>
                    </a:ext>
                  </a:extLst>
                </a:gridCol>
                <a:gridCol w="5354425">
                  <a:extLst>
                    <a:ext uri="{9D8B030D-6E8A-4147-A177-3AD203B41FA5}">
                      <a16:colId xmlns:a16="http://schemas.microsoft.com/office/drawing/2014/main" val="2213347452"/>
                    </a:ext>
                  </a:extLst>
                </a:gridCol>
                <a:gridCol w="1291472">
                  <a:extLst>
                    <a:ext uri="{9D8B030D-6E8A-4147-A177-3AD203B41FA5}">
                      <a16:colId xmlns:a16="http://schemas.microsoft.com/office/drawing/2014/main" val="2659293790"/>
                    </a:ext>
                  </a:extLst>
                </a:gridCol>
                <a:gridCol w="1282046">
                  <a:extLst>
                    <a:ext uri="{9D8B030D-6E8A-4147-A177-3AD203B41FA5}">
                      <a16:colId xmlns:a16="http://schemas.microsoft.com/office/drawing/2014/main" val="1646814835"/>
                    </a:ext>
                  </a:extLst>
                </a:gridCol>
                <a:gridCol w="923827">
                  <a:extLst>
                    <a:ext uri="{9D8B030D-6E8A-4147-A177-3AD203B41FA5}">
                      <a16:colId xmlns:a16="http://schemas.microsoft.com/office/drawing/2014/main" val="2386449527"/>
                    </a:ext>
                  </a:extLst>
                </a:gridCol>
              </a:tblGrid>
              <a:tr h="715022"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100" b="0" dirty="0">
                          <a:effectLst/>
                          <a:latin typeface="Times New Roman" panose="02020603050405020304" pitchFamily="18" charset="0"/>
                        </a:rPr>
                        <a:t>2.</a:t>
                      </a:r>
                    </a:p>
                  </a:txBody>
                  <a:tcPr marL="10433" marR="10433" marT="6955" marB="695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100" b="0" dirty="0">
                          <a:effectLst/>
                          <a:latin typeface="Times New Roman" panose="02020603050405020304" pitchFamily="18" charset="0"/>
                        </a:rPr>
                        <a:t>TXD 40</a:t>
                      </a:r>
                    </a:p>
                  </a:txBody>
                  <a:tcPr marL="10433" marR="10433" marT="6955" marB="695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100" b="0" dirty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10433" marR="10433" marT="6955" marB="695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 rtl="0" fontAlgn="t">
                        <a:buAutoNum type="arabicParenR"/>
                      </a:pPr>
                      <a:r>
                        <a:rPr lang="en-IN" sz="1100" b="1" dirty="0">
                          <a:effectLst/>
                          <a:latin typeface="Times New Roman" panose="02020603050405020304" pitchFamily="18" charset="0"/>
                        </a:rPr>
                        <a:t>Working group to discuss and deliberate upon the different types of carbon fibres </a:t>
                      </a:r>
                    </a:p>
                    <a:p>
                      <a:pPr marL="228600" indent="-228600" rtl="0" fontAlgn="t">
                        <a:buAutoNum type="arabicParenR"/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</a:rPr>
                        <a:t>working group to prepare the working/preliminary draft of different types of glass fibres</a:t>
                      </a:r>
                      <a:endParaRPr lang="en-IN" sz="11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433" marR="10433" marT="6955" marB="695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dirty="0">
                          <a:effectLst/>
                        </a:rPr>
                        <a:t>High Performance Fibres, Fibrous Structure and Textile Components of Composites</a:t>
                      </a:r>
                    </a:p>
                  </a:txBody>
                  <a:tcPr marL="10433" marR="10433" marT="6955" marB="695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dirty="0">
                          <a:effectLst/>
                        </a:rPr>
                        <a:t>High Performance Fibres/ Speciality fibres </a:t>
                      </a:r>
                    </a:p>
                  </a:txBody>
                  <a:tcPr marL="10433" marR="10433" marT="6955" marB="695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dirty="0">
                          <a:effectLst/>
                        </a:rPr>
                        <a:t>-</a:t>
                      </a:r>
                    </a:p>
                  </a:txBody>
                  <a:tcPr marL="10433" marR="10433" marT="6955" marB="695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71508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42125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22EA5-DCFD-1533-3215-80A08267C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908" y="201003"/>
            <a:ext cx="11781692" cy="812788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Identified Experts for ISO works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65A5DF8-BEF3-DC53-BC5A-7414B1B2DB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223317"/>
              </p:ext>
            </p:extLst>
          </p:nvPr>
        </p:nvGraphicFramePr>
        <p:xfrm>
          <a:off x="1018095" y="1137444"/>
          <a:ext cx="10284643" cy="5359359"/>
        </p:xfrm>
        <a:graphic>
          <a:graphicData uri="http://schemas.openxmlformats.org/drawingml/2006/table">
            <a:tbl>
              <a:tblPr/>
              <a:tblGrid>
                <a:gridCol w="634856">
                  <a:extLst>
                    <a:ext uri="{9D8B030D-6E8A-4147-A177-3AD203B41FA5}">
                      <a16:colId xmlns:a16="http://schemas.microsoft.com/office/drawing/2014/main" val="4050584594"/>
                    </a:ext>
                  </a:extLst>
                </a:gridCol>
                <a:gridCol w="1582904">
                  <a:extLst>
                    <a:ext uri="{9D8B030D-6E8A-4147-A177-3AD203B41FA5}">
                      <a16:colId xmlns:a16="http://schemas.microsoft.com/office/drawing/2014/main" val="1234426487"/>
                    </a:ext>
                  </a:extLst>
                </a:gridCol>
                <a:gridCol w="2116181">
                  <a:extLst>
                    <a:ext uri="{9D8B030D-6E8A-4147-A177-3AD203B41FA5}">
                      <a16:colId xmlns:a16="http://schemas.microsoft.com/office/drawing/2014/main" val="628896738"/>
                    </a:ext>
                  </a:extLst>
                </a:gridCol>
                <a:gridCol w="5950702">
                  <a:extLst>
                    <a:ext uri="{9D8B030D-6E8A-4147-A177-3AD203B41FA5}">
                      <a16:colId xmlns:a16="http://schemas.microsoft.com/office/drawing/2014/main" val="3381607945"/>
                    </a:ext>
                  </a:extLst>
                </a:gridCol>
              </a:tblGrid>
              <a:tr h="712263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300" b="1" i="0" u="none" strike="noStrike">
                          <a:solidFill>
                            <a:srgbClr val="FFFFFF"/>
                          </a:solidFill>
                          <a:effectLst/>
                          <a:latin typeface="Aptos" panose="020B0004020202020204" pitchFamily="34" charset="0"/>
                        </a:rPr>
                        <a:t>Sl. No.</a:t>
                      </a:r>
                      <a:endParaRPr lang="en-IN" sz="1300">
                        <a:effectLst/>
                      </a:endParaRPr>
                    </a:p>
                  </a:txBody>
                  <a:tcPr marL="52936" marR="52936" marT="26468" marB="26468" anchor="ctr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300" b="1" i="0" u="none" strike="noStrike">
                          <a:solidFill>
                            <a:srgbClr val="FFFFFF"/>
                          </a:solidFill>
                          <a:effectLst/>
                          <a:latin typeface="Aptos" panose="020B0004020202020204" pitchFamily="34" charset="0"/>
                        </a:rPr>
                        <a:t>ISO Committee No.</a:t>
                      </a:r>
                      <a:endParaRPr lang="en-IN" sz="1300">
                        <a:effectLst/>
                      </a:endParaRPr>
                    </a:p>
                  </a:txBody>
                  <a:tcPr marL="52936" marR="52936" marT="26468" marB="26468" anchor="ctr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300" b="1" i="0" u="none" strike="noStrike">
                          <a:solidFill>
                            <a:srgbClr val="FFFFFF"/>
                          </a:solidFill>
                          <a:effectLst/>
                          <a:latin typeface="Aptos" panose="020B0004020202020204" pitchFamily="34" charset="0"/>
                        </a:rPr>
                        <a:t> ISO Committee Title</a:t>
                      </a:r>
                      <a:endParaRPr lang="en-IN" sz="1300">
                        <a:effectLst/>
                      </a:endParaRPr>
                    </a:p>
                  </a:txBody>
                  <a:tcPr marL="52936" marR="52936" marT="26468" marB="26468" anchor="ctr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300" b="1" i="0" u="none" strike="noStrike">
                          <a:solidFill>
                            <a:srgbClr val="FFFFFF"/>
                          </a:solidFill>
                          <a:effectLst/>
                          <a:latin typeface="Aptos" panose="020B0004020202020204" pitchFamily="34" charset="0"/>
                        </a:rPr>
                        <a:t> Designated Experts</a:t>
                      </a:r>
                      <a:endParaRPr lang="en-IN" sz="1300">
                        <a:effectLst/>
                      </a:endParaRPr>
                    </a:p>
                  </a:txBody>
                  <a:tcPr marL="52936" marR="52936" marT="26468" marB="26468" anchor="ctr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193321"/>
                  </a:ext>
                </a:extLst>
              </a:tr>
              <a:tr h="422529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936" marR="52936" marT="26468" marB="26468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4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1D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ISO/ TC 72</a:t>
                      </a:r>
                      <a:endParaRPr lang="en-IN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936" marR="52936" marT="26468" marB="26468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4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1D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Textile machinery and accessories</a:t>
                      </a:r>
                      <a:endParaRPr lang="en-IN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936" marR="52936" marT="26468" marB="26468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4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1D8"/>
                    </a:solidFill>
                  </a:tcPr>
                </a:tc>
                <a:tc rowSpan="5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 Shri Pravin Kandge, Truetzschler India Private Limited, Ahmedabad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 Shri N D Mhatre, Indian Textile Accessories and Machinery Manufacturers’Association, Mumbai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3) Shri Ketan Sanghvi, Laxmi Shuttleless Looms Pvt Ltd, Ahmedabad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4) Smt. Kalpana A., Laksmi Machine Works Ltd, Coimbatore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5) Shri Ankur Soni,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Inspiron Engineering Pvt Ltd, Ahmedabad 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Shri Ravi S. Rao,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Peass Industrial Engineers Ltd, Mumbai </a:t>
                      </a: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7) Shri Ravindra Kumar,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Technocraft Industries India Limited, 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Mumbai </a:t>
                      </a:r>
                    </a:p>
                  </a:txBody>
                  <a:tcPr marL="52936" marR="52936" marT="26468" marB="26468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4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1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494600"/>
                  </a:ext>
                </a:extLst>
              </a:tr>
              <a:tr h="114686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936" marR="52936" marT="26468" marB="26468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ISO/TC 72/SC 1</a:t>
                      </a:r>
                      <a:endParaRPr lang="pt-BR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936" marR="52936" marT="26468" marB="26468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Spinning preparatory, spinning, twisting and winding machinery and accessories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936" marR="52936" marT="26468" marB="26468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4637448"/>
                  </a:ext>
                </a:extLst>
              </a:tr>
              <a:tr h="114686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936" marR="52936" marT="26468" marB="26468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1D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ISO/TC 72/SC 3</a:t>
                      </a:r>
                      <a:endParaRPr lang="pt-BR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936" marR="52936" marT="26468" marB="26468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1D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Machinery for fabric manufacturing including preparatory machinery and accessories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936" marR="52936" marT="26468" marB="26468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1D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1340493"/>
                  </a:ext>
                </a:extLst>
              </a:tr>
              <a:tr h="103821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936" marR="52936" marT="26468" marB="26468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ISO/TC 72/SC 4</a:t>
                      </a:r>
                      <a:endParaRPr lang="pt-BR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936" marR="52936" marT="26468" marB="26468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Dyeing and finishing machinery and accessories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t"/>
                      <a:b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en-US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936" marR="52936" marT="26468" marB="26468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316946"/>
                  </a:ext>
                </a:extLst>
              </a:tr>
              <a:tr h="49496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936" marR="52936" marT="26468" marB="26468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1D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ISO/TC 72/SC 8</a:t>
                      </a:r>
                      <a:endParaRPr lang="pt-BR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936" marR="52936" marT="26468" marB="26468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1D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Safety requirements for textile machinery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936" marR="52936" marT="26468" marB="26468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1D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5966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65804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9BF42-2C38-1A65-CC84-455A654DB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48479"/>
            <a:ext cx="10515600" cy="1262270"/>
          </a:xfrm>
        </p:spPr>
        <p:txBody>
          <a:bodyPr>
            <a:normAutofit/>
          </a:bodyPr>
          <a:lstStyle/>
          <a:p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ISO Ballots List</a:t>
            </a:r>
            <a:b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Systematic Review Balloting (Total Count - 3) :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1290823-32EF-B099-9CB1-B29CB66A20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900300"/>
              </p:ext>
            </p:extLst>
          </p:nvPr>
        </p:nvGraphicFramePr>
        <p:xfrm>
          <a:off x="1117600" y="1554552"/>
          <a:ext cx="9994351" cy="3200400"/>
        </p:xfrm>
        <a:graphic>
          <a:graphicData uri="http://schemas.openxmlformats.org/drawingml/2006/table">
            <a:tbl>
              <a:tblPr firstRow="1" bandRow="1">
                <a:tableStyleId>{9367B65A-A99B-48F6-ABE7-11F67FF97E4D}</a:tableStyleId>
              </a:tblPr>
              <a:tblGrid>
                <a:gridCol w="439799">
                  <a:extLst>
                    <a:ext uri="{9D8B030D-6E8A-4147-A177-3AD203B41FA5}">
                      <a16:colId xmlns:a16="http://schemas.microsoft.com/office/drawing/2014/main" val="3507227298"/>
                    </a:ext>
                  </a:extLst>
                </a:gridCol>
                <a:gridCol w="837310">
                  <a:extLst>
                    <a:ext uri="{9D8B030D-6E8A-4147-A177-3AD203B41FA5}">
                      <a16:colId xmlns:a16="http://schemas.microsoft.com/office/drawing/2014/main" val="821303914"/>
                    </a:ext>
                  </a:extLst>
                </a:gridCol>
                <a:gridCol w="2118262">
                  <a:extLst>
                    <a:ext uri="{9D8B030D-6E8A-4147-A177-3AD203B41FA5}">
                      <a16:colId xmlns:a16="http://schemas.microsoft.com/office/drawing/2014/main" val="3355545653"/>
                    </a:ext>
                  </a:extLst>
                </a:gridCol>
                <a:gridCol w="1032914">
                  <a:extLst>
                    <a:ext uri="{9D8B030D-6E8A-4147-A177-3AD203B41FA5}">
                      <a16:colId xmlns:a16="http://schemas.microsoft.com/office/drawing/2014/main" val="527070392"/>
                    </a:ext>
                  </a:extLst>
                </a:gridCol>
                <a:gridCol w="2773167">
                  <a:extLst>
                    <a:ext uri="{9D8B030D-6E8A-4147-A177-3AD203B41FA5}">
                      <a16:colId xmlns:a16="http://schemas.microsoft.com/office/drawing/2014/main" val="1327460026"/>
                    </a:ext>
                  </a:extLst>
                </a:gridCol>
                <a:gridCol w="1391478">
                  <a:extLst>
                    <a:ext uri="{9D8B030D-6E8A-4147-A177-3AD203B41FA5}">
                      <a16:colId xmlns:a16="http://schemas.microsoft.com/office/drawing/2014/main" val="1584696348"/>
                    </a:ext>
                  </a:extLst>
                </a:gridCol>
                <a:gridCol w="1401421">
                  <a:extLst>
                    <a:ext uri="{9D8B030D-6E8A-4147-A177-3AD203B41FA5}">
                      <a16:colId xmlns:a16="http://schemas.microsoft.com/office/drawing/2014/main" val="2638884818"/>
                    </a:ext>
                  </a:extLst>
                </a:gridCol>
              </a:tblGrid>
              <a:tr h="680615">
                <a:tc>
                  <a:txBody>
                    <a:bodyPr/>
                    <a:lstStyle/>
                    <a:p>
                      <a:r>
                        <a:rPr lang="en-IN" dirty="0"/>
                        <a:t>Sl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Ballot Type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Ballot Title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BIS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ISO Committee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1" i="0" u="none" strike="noStrike" cap="none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Level of Interest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Status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6804113"/>
                  </a:ext>
                </a:extLst>
              </a:tr>
              <a:tr h="765692">
                <a:tc>
                  <a:txBody>
                    <a:bodyPr/>
                    <a:lstStyle/>
                    <a:p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Textile machinery — Mixing bale openers for cotton spinning — Vocabulary and principles of construction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ISO/TC 72/SC 1 - Spinning preparatory, spinning, twisting and winding machinery and accessories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In Progress With Committee Members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2639630"/>
                  </a:ext>
                </a:extLst>
              </a:tr>
              <a:tr h="765692">
                <a:tc>
                  <a:txBody>
                    <a:bodyPr/>
                    <a:lstStyle/>
                    <a:p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Textile machinery — Hopper feeders for cotton spinning — Vocabulary and principles of construction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ISO/TC 72/SC 1 - Spinning preparatory, spinning, twisting and winding machinery and accessories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In Progress With Committee Members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754874"/>
                  </a:ext>
                </a:extLst>
              </a:tr>
              <a:tr h="765692">
                <a:tc>
                  <a:txBody>
                    <a:bodyPr/>
                    <a:lstStyle/>
                    <a:p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Textile machinery — Condensers for cotton spinning — Vocabulary and principles of construction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ISO/TC 72/SC 1 - Spinning preparatory, spinning, twisting and winding machinery and accessories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In Progress With Committee Members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174670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BE71B1C-E46F-D3CE-77BC-5789D68A9B28}"/>
              </a:ext>
            </a:extLst>
          </p:cNvPr>
          <p:cNvSpPr txBox="1"/>
          <p:nvPr/>
        </p:nvSpPr>
        <p:spPr>
          <a:xfrm>
            <a:off x="882097" y="4757650"/>
            <a:ext cx="833147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Committee Internal Balloting (Total Count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 :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DFBC327-EE2A-F4F8-C007-E6711E2773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210691"/>
              </p:ext>
            </p:extLst>
          </p:nvPr>
        </p:nvGraphicFramePr>
        <p:xfrm>
          <a:off x="1133061" y="5112762"/>
          <a:ext cx="10008702" cy="1676400"/>
        </p:xfrm>
        <a:graphic>
          <a:graphicData uri="http://schemas.openxmlformats.org/drawingml/2006/table">
            <a:tbl>
              <a:tblPr firstRow="1" bandRow="1">
                <a:tableStyleId>{9367B65A-A99B-48F6-ABE7-11F67FF97E4D}</a:tableStyleId>
              </a:tblPr>
              <a:tblGrid>
                <a:gridCol w="432987">
                  <a:extLst>
                    <a:ext uri="{9D8B030D-6E8A-4147-A177-3AD203B41FA5}">
                      <a16:colId xmlns:a16="http://schemas.microsoft.com/office/drawing/2014/main" val="2756413297"/>
                    </a:ext>
                  </a:extLst>
                </a:gridCol>
                <a:gridCol w="838325">
                  <a:extLst>
                    <a:ext uri="{9D8B030D-6E8A-4147-A177-3AD203B41FA5}">
                      <a16:colId xmlns:a16="http://schemas.microsoft.com/office/drawing/2014/main" val="3173657235"/>
                    </a:ext>
                  </a:extLst>
                </a:gridCol>
                <a:gridCol w="2103446">
                  <a:extLst>
                    <a:ext uri="{9D8B030D-6E8A-4147-A177-3AD203B41FA5}">
                      <a16:colId xmlns:a16="http://schemas.microsoft.com/office/drawing/2014/main" val="3903101203"/>
                    </a:ext>
                  </a:extLst>
                </a:gridCol>
                <a:gridCol w="1032460">
                  <a:extLst>
                    <a:ext uri="{9D8B030D-6E8A-4147-A177-3AD203B41FA5}">
                      <a16:colId xmlns:a16="http://schemas.microsoft.com/office/drawing/2014/main" val="2369663397"/>
                    </a:ext>
                  </a:extLst>
                </a:gridCol>
                <a:gridCol w="2778773">
                  <a:extLst>
                    <a:ext uri="{9D8B030D-6E8A-4147-A177-3AD203B41FA5}">
                      <a16:colId xmlns:a16="http://schemas.microsoft.com/office/drawing/2014/main" val="2085178071"/>
                    </a:ext>
                  </a:extLst>
                </a:gridCol>
                <a:gridCol w="1401418">
                  <a:extLst>
                    <a:ext uri="{9D8B030D-6E8A-4147-A177-3AD203B41FA5}">
                      <a16:colId xmlns:a16="http://schemas.microsoft.com/office/drawing/2014/main" val="17251520"/>
                    </a:ext>
                  </a:extLst>
                </a:gridCol>
                <a:gridCol w="1421293">
                  <a:extLst>
                    <a:ext uri="{9D8B030D-6E8A-4147-A177-3AD203B41FA5}">
                      <a16:colId xmlns:a16="http://schemas.microsoft.com/office/drawing/2014/main" val="271759811"/>
                    </a:ext>
                  </a:extLst>
                </a:gridCol>
              </a:tblGrid>
              <a:tr h="391055">
                <a:tc>
                  <a:txBody>
                    <a:bodyPr/>
                    <a:lstStyle/>
                    <a:p>
                      <a:r>
                        <a:rPr lang="en-IN" dirty="0"/>
                        <a:t>Sl No.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Ballot Type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dirty="0"/>
                        <a:t>Ballot Title 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BIS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ISO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400" b="1" i="0" u="none" strike="noStrike" cap="none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Level of Interest</a:t>
                      </a:r>
                      <a:endParaRPr lang="en-IN" dirty="0"/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9508436"/>
                  </a:ext>
                </a:extLst>
              </a:tr>
              <a:tr h="847287">
                <a:tc>
                  <a:txBody>
                    <a:bodyPr/>
                    <a:lstStyle/>
                    <a:p>
                      <a:r>
                        <a:rPr lang="en-IN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CIB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Reappointment Convenor of ISO/TC 72/SC8/WG 1 + WG 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TXD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ISO/TC 72/SC 8 - Safety requirements for textile machinery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In Progress With Committee Members</a:t>
                      </a:r>
                      <a:endParaRPr lang="en-IN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8072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40760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2CD71-BF0A-220A-F439-554FB5701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365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25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SC/WP meetings planned and held outside HQ</a:t>
            </a:r>
            <a:endParaRPr lang="en-IN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6E3F035-409F-32A2-A9E3-C77ADE4D6A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970113"/>
              </p:ext>
            </p:extLst>
          </p:nvPr>
        </p:nvGraphicFramePr>
        <p:xfrm>
          <a:off x="329081" y="1283473"/>
          <a:ext cx="11505668" cy="2595316"/>
        </p:xfrm>
        <a:graphic>
          <a:graphicData uri="http://schemas.openxmlformats.org/drawingml/2006/table">
            <a:tbl>
              <a:tblPr/>
              <a:tblGrid>
                <a:gridCol w="585319">
                  <a:extLst>
                    <a:ext uri="{9D8B030D-6E8A-4147-A177-3AD203B41FA5}">
                      <a16:colId xmlns:a16="http://schemas.microsoft.com/office/drawing/2014/main" val="2109472320"/>
                    </a:ext>
                  </a:extLst>
                </a:gridCol>
                <a:gridCol w="4209577">
                  <a:extLst>
                    <a:ext uri="{9D8B030D-6E8A-4147-A177-3AD203B41FA5}">
                      <a16:colId xmlns:a16="http://schemas.microsoft.com/office/drawing/2014/main" val="3775051444"/>
                    </a:ext>
                  </a:extLst>
                </a:gridCol>
                <a:gridCol w="1320366">
                  <a:extLst>
                    <a:ext uri="{9D8B030D-6E8A-4147-A177-3AD203B41FA5}">
                      <a16:colId xmlns:a16="http://schemas.microsoft.com/office/drawing/2014/main" val="1412757816"/>
                    </a:ext>
                  </a:extLst>
                </a:gridCol>
                <a:gridCol w="5390406">
                  <a:extLst>
                    <a:ext uri="{9D8B030D-6E8A-4147-A177-3AD203B41FA5}">
                      <a16:colId xmlns:a16="http://schemas.microsoft.com/office/drawing/2014/main" val="2462944123"/>
                    </a:ext>
                  </a:extLst>
                </a:gridCol>
              </a:tblGrid>
              <a:tr h="51475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 No.</a:t>
                      </a:r>
                      <a:endParaRPr lang="en-IN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Technical Committee</a:t>
                      </a:r>
                      <a:endParaRPr lang="en-IN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Institute</a:t>
                      </a:r>
                      <a:endParaRPr lang="en-IN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Activities</a:t>
                      </a:r>
                      <a:endParaRPr lang="en-IN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2512032"/>
                  </a:ext>
                </a:extLst>
              </a:tr>
              <a:tr h="75889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dirty="0">
                          <a:effectLst/>
                        </a:rPr>
                        <a:t>1.</a:t>
                      </a: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dirty="0">
                          <a:effectLst/>
                        </a:rPr>
                        <a:t>TXD 14</a:t>
                      </a: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CMTI Bengaluru</a:t>
                      </a:r>
                      <a:endParaRPr lang="en-IN" dirty="0">
                        <a:effectLst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23rd meeting of TXD 14 + A seminar focusing on the subject "Textile machineries“ on 02 September 2024</a:t>
                      </a:r>
                      <a:endParaRPr lang="en-IN" dirty="0">
                        <a:effectLst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5855871"/>
                  </a:ext>
                </a:extLst>
              </a:tr>
              <a:tr h="75889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dirty="0">
                          <a:effectLst/>
                        </a:rPr>
                        <a:t>2.</a:t>
                      </a: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dirty="0">
                          <a:effectLst/>
                        </a:rPr>
                        <a:t>TXD 08</a:t>
                      </a: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dirty="0">
                          <a:effectLst/>
                        </a:rPr>
                        <a:t>IIHT Jodhpur</a:t>
                      </a: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20th meeting of TXD 08 + A seminar on PROMOTING CULTURE AND HERITAGE OF KHADI AND HANDLOOM - ROLE OF STANDARDS on 13 December 2024</a:t>
                      </a:r>
                      <a:endParaRPr lang="en-IN" dirty="0">
                        <a:effectLst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62115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78129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853E9-2336-93AD-9927-57F1D4F2A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185" y="365125"/>
            <a:ext cx="11758246" cy="817632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Interactions with MoU Institutes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DEE8558-7C53-D43A-566B-160F35E95B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9021196"/>
              </p:ext>
            </p:extLst>
          </p:nvPr>
        </p:nvGraphicFramePr>
        <p:xfrm>
          <a:off x="329081" y="1283473"/>
          <a:ext cx="11505668" cy="2740496"/>
        </p:xfrm>
        <a:graphic>
          <a:graphicData uri="http://schemas.openxmlformats.org/drawingml/2006/table">
            <a:tbl>
              <a:tblPr/>
              <a:tblGrid>
                <a:gridCol w="5752834">
                  <a:extLst>
                    <a:ext uri="{9D8B030D-6E8A-4147-A177-3AD203B41FA5}">
                      <a16:colId xmlns:a16="http://schemas.microsoft.com/office/drawing/2014/main" val="1412757816"/>
                    </a:ext>
                  </a:extLst>
                </a:gridCol>
                <a:gridCol w="5752834">
                  <a:extLst>
                    <a:ext uri="{9D8B030D-6E8A-4147-A177-3AD203B41FA5}">
                      <a16:colId xmlns:a16="http://schemas.microsoft.com/office/drawing/2014/main" val="2462944123"/>
                    </a:ext>
                  </a:extLst>
                </a:gridCol>
              </a:tblGrid>
              <a:tr h="51475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MoU Institute</a:t>
                      </a:r>
                      <a:endParaRPr lang="en-IN" dirty="0">
                        <a:effectLst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Interaction Activities</a:t>
                      </a:r>
                      <a:endParaRPr lang="en-IN" dirty="0">
                        <a:effectLst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2512032"/>
                  </a:ext>
                </a:extLst>
              </a:tr>
              <a:tr h="75889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NIT Jalandhar</a:t>
                      </a:r>
                      <a:endParaRPr lang="en-IN" dirty="0">
                        <a:effectLst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dirty="0">
                          <a:effectLst/>
                        </a:rPr>
                        <a:t>R&amp;D Project under TXD 34 Sectional Committee allocated to </a:t>
                      </a:r>
                      <a:r>
                        <a:rPr lang="en-IN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 Palaniswamy N. K.</a:t>
                      </a:r>
                      <a:r>
                        <a:rPr lang="en-IN" dirty="0">
                          <a:effectLst/>
                        </a:rPr>
                        <a:t>, Associate Professor, NIT Jalandhar and committee member under </a:t>
                      </a:r>
                      <a:r>
                        <a:rPr lang="en-US" dirty="0"/>
                        <a:t>Technical Textiles for Buildtech Applications Sectional Committee, TXD 34</a:t>
                      </a:r>
                      <a:endParaRPr lang="en-IN" dirty="0">
                        <a:effectLst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5855871"/>
                  </a:ext>
                </a:extLst>
              </a:tr>
              <a:tr h="75889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dirty="0">
                          <a:effectLst/>
                        </a:rPr>
                        <a:t>NIT Jalandhar</a:t>
                      </a: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dirty="0"/>
                        <a:t>Delivered Guest lecture on Standardization in the field of Technical Textiles for Agrotech Applications on 01 Feb 23</a:t>
                      </a:r>
                      <a:endParaRPr lang="en-IN" dirty="0">
                        <a:effectLst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62115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02245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EEDC5-7524-3BB1-C9EA-643DD31D3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261" y="456944"/>
            <a:ext cx="10515600" cy="539750"/>
          </a:xfrm>
        </p:spPr>
        <p:txBody>
          <a:bodyPr>
            <a:normAutofit fontScale="90000"/>
          </a:bodyPr>
          <a:lstStyle/>
          <a:p>
            <a:r>
              <a:rPr lang="en-US" sz="31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Status of Process Reform measures</a:t>
            </a:r>
            <a:b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sz="2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Inactive Members (Total Number – 05)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1E5F0AE-16E0-ADBF-0DFA-127F7631DE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582814"/>
              </p:ext>
            </p:extLst>
          </p:nvPr>
        </p:nvGraphicFramePr>
        <p:xfrm>
          <a:off x="778212" y="1094399"/>
          <a:ext cx="10621971" cy="2443932"/>
        </p:xfrm>
        <a:graphic>
          <a:graphicData uri="http://schemas.openxmlformats.org/drawingml/2006/table">
            <a:tbl>
              <a:tblPr firstRow="1" bandRow="1">
                <a:tableStyleId>{9367B65A-A99B-48F6-ABE7-11F67FF97E4D}</a:tableStyleId>
              </a:tblPr>
              <a:tblGrid>
                <a:gridCol w="882909">
                  <a:extLst>
                    <a:ext uri="{9D8B030D-6E8A-4147-A177-3AD203B41FA5}">
                      <a16:colId xmlns:a16="http://schemas.microsoft.com/office/drawing/2014/main" val="689248663"/>
                    </a:ext>
                  </a:extLst>
                </a:gridCol>
                <a:gridCol w="2024311">
                  <a:extLst>
                    <a:ext uri="{9D8B030D-6E8A-4147-A177-3AD203B41FA5}">
                      <a16:colId xmlns:a16="http://schemas.microsoft.com/office/drawing/2014/main" val="32154447"/>
                    </a:ext>
                  </a:extLst>
                </a:gridCol>
                <a:gridCol w="4462270">
                  <a:extLst>
                    <a:ext uri="{9D8B030D-6E8A-4147-A177-3AD203B41FA5}">
                      <a16:colId xmlns:a16="http://schemas.microsoft.com/office/drawing/2014/main" val="479553500"/>
                    </a:ext>
                  </a:extLst>
                </a:gridCol>
                <a:gridCol w="3252481">
                  <a:extLst>
                    <a:ext uri="{9D8B030D-6E8A-4147-A177-3AD203B41FA5}">
                      <a16:colId xmlns:a16="http://schemas.microsoft.com/office/drawing/2014/main" val="1028182016"/>
                    </a:ext>
                  </a:extLst>
                </a:gridCol>
              </a:tblGrid>
              <a:tr h="3146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IN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Sl.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Technical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Action &amp; Reason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5616825"/>
                  </a:ext>
                </a:extLst>
              </a:tr>
              <a:tr h="439649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Bhowmick Calculator, Kolkata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Removed due to Absent in last two meetings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649305"/>
                  </a:ext>
                </a:extLst>
              </a:tr>
              <a:tr h="620681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Ministry of Heavy Industries and Public Enterprises, Department of Heavy Industry, New Delhi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Removed due to Absent in last two meetings</a:t>
                      </a:r>
                    </a:p>
                    <a:p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4532543"/>
                  </a:ext>
                </a:extLst>
              </a:tr>
              <a:tr h="439649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Kusters Calico Machinery Limited, Taluka Karjan, NH 48, Gujarat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Removed due to Absent in last two meetings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433321"/>
                  </a:ext>
                </a:extLst>
              </a:tr>
              <a:tr h="314651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Veermata Jijabai Technological Institute, Mumbai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Removed due to Absent in last two meetings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4523205"/>
                  </a:ext>
                </a:extLst>
              </a:tr>
              <a:tr h="314651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India ITME Society, Mumbai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Removed due to Absent in last two meetings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544844"/>
                  </a:ext>
                </a:extLst>
              </a:tr>
            </a:tbl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84F58711-C0D6-A593-FD9A-C2B7C1F0356F}"/>
              </a:ext>
            </a:extLst>
          </p:cNvPr>
          <p:cNvSpPr txBox="1">
            <a:spLocks/>
          </p:cNvSpPr>
          <p:nvPr/>
        </p:nvSpPr>
        <p:spPr>
          <a:xfrm>
            <a:off x="823648" y="3478400"/>
            <a:ext cx="10515600" cy="53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Attendance and Resolutions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C359637-35B9-8011-52E0-541B54C4F9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1877892"/>
              </p:ext>
            </p:extLst>
          </p:nvPr>
        </p:nvGraphicFramePr>
        <p:xfrm>
          <a:off x="773812" y="3944983"/>
          <a:ext cx="10642060" cy="2804160"/>
        </p:xfrm>
        <a:graphic>
          <a:graphicData uri="http://schemas.openxmlformats.org/drawingml/2006/table">
            <a:tbl>
              <a:tblPr firstRow="1" bandRow="1">
                <a:tableStyleId>{9367B65A-A99B-48F6-ABE7-11F67FF97E4D}</a:tableStyleId>
              </a:tblPr>
              <a:tblGrid>
                <a:gridCol w="677213">
                  <a:extLst>
                    <a:ext uri="{9D8B030D-6E8A-4147-A177-3AD203B41FA5}">
                      <a16:colId xmlns:a16="http://schemas.microsoft.com/office/drawing/2014/main" val="689248663"/>
                    </a:ext>
                  </a:extLst>
                </a:gridCol>
                <a:gridCol w="1552698">
                  <a:extLst>
                    <a:ext uri="{9D8B030D-6E8A-4147-A177-3AD203B41FA5}">
                      <a16:colId xmlns:a16="http://schemas.microsoft.com/office/drawing/2014/main" val="32154447"/>
                    </a:ext>
                  </a:extLst>
                </a:gridCol>
                <a:gridCol w="3422675">
                  <a:extLst>
                    <a:ext uri="{9D8B030D-6E8A-4147-A177-3AD203B41FA5}">
                      <a16:colId xmlns:a16="http://schemas.microsoft.com/office/drawing/2014/main" val="479553500"/>
                    </a:ext>
                  </a:extLst>
                </a:gridCol>
                <a:gridCol w="2494737">
                  <a:extLst>
                    <a:ext uri="{9D8B030D-6E8A-4147-A177-3AD203B41FA5}">
                      <a16:colId xmlns:a16="http://schemas.microsoft.com/office/drawing/2014/main" val="1028182016"/>
                    </a:ext>
                  </a:extLst>
                </a:gridCol>
                <a:gridCol w="2494737">
                  <a:extLst>
                    <a:ext uri="{9D8B030D-6E8A-4147-A177-3AD203B41FA5}">
                      <a16:colId xmlns:a16="http://schemas.microsoft.com/office/drawing/2014/main" val="3173779769"/>
                    </a:ext>
                  </a:extLst>
                </a:gridCol>
              </a:tblGrid>
              <a:tr h="4432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IN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Sl.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Technical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Attendance Percentage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 Meeting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Resolutions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5616825"/>
                  </a:ext>
                </a:extLst>
              </a:tr>
              <a:tr h="260743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61.54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en-US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Meeting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Sent to members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649305"/>
                  </a:ext>
                </a:extLst>
              </a:tr>
              <a:tr h="625784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59.09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lang="en-US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rd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Meeting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Sent to members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4532543"/>
                  </a:ext>
                </a:extLst>
              </a:tr>
              <a:tr h="443264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Meeting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Sent to members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433321"/>
                  </a:ext>
                </a:extLst>
              </a:tr>
              <a:tr h="625784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73.08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  <a:r>
                        <a:rPr lang="en-US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Meeting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Sent to members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4523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92548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0539AC23-845D-EC96-4334-D4F1D5FD9F40}"/>
              </a:ext>
            </a:extLst>
          </p:cNvPr>
          <p:cNvSpPr txBox="1">
            <a:spLocks/>
          </p:cNvSpPr>
          <p:nvPr/>
        </p:nvSpPr>
        <p:spPr>
          <a:xfrm>
            <a:off x="705206" y="157382"/>
            <a:ext cx="10515600" cy="519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 of Members (Total Number – 10)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759E6D8-1B0C-C4F6-1F22-9FE4508531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751102"/>
              </p:ext>
            </p:extLst>
          </p:nvPr>
        </p:nvGraphicFramePr>
        <p:xfrm>
          <a:off x="836780" y="709641"/>
          <a:ext cx="10445886" cy="4292408"/>
        </p:xfrm>
        <a:graphic>
          <a:graphicData uri="http://schemas.openxmlformats.org/drawingml/2006/table">
            <a:tbl>
              <a:tblPr firstRow="1" bandRow="1">
                <a:tableStyleId>{9367B65A-A99B-48F6-ABE7-11F67FF97E4D}</a:tableStyleId>
              </a:tblPr>
              <a:tblGrid>
                <a:gridCol w="1256771">
                  <a:extLst>
                    <a:ext uri="{9D8B030D-6E8A-4147-A177-3AD203B41FA5}">
                      <a16:colId xmlns:a16="http://schemas.microsoft.com/office/drawing/2014/main" val="1691553825"/>
                    </a:ext>
                  </a:extLst>
                </a:gridCol>
                <a:gridCol w="1709521">
                  <a:extLst>
                    <a:ext uri="{9D8B030D-6E8A-4147-A177-3AD203B41FA5}">
                      <a16:colId xmlns:a16="http://schemas.microsoft.com/office/drawing/2014/main" val="90710984"/>
                    </a:ext>
                  </a:extLst>
                </a:gridCol>
                <a:gridCol w="7479594">
                  <a:extLst>
                    <a:ext uri="{9D8B030D-6E8A-4147-A177-3AD203B41FA5}">
                      <a16:colId xmlns:a16="http://schemas.microsoft.com/office/drawing/2014/main" val="1418388576"/>
                    </a:ext>
                  </a:extLst>
                </a:gridCol>
              </a:tblGrid>
              <a:tr h="4858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IN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Sl.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Technical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Organization (Member)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3527168"/>
                  </a:ext>
                </a:extLst>
              </a:tr>
              <a:tr h="474512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Office of the Textile Commissioner, Mumbai (Shri Sourabh Kulkarni)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698323"/>
                  </a:ext>
                </a:extLst>
              </a:tr>
              <a:tr h="347697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Office of the Textile Commissioner, Mumbai (Shri N K Singh)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982444"/>
                  </a:ext>
                </a:extLst>
              </a:tr>
              <a:tr h="347697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Kalyani Polymers Private Limited, Bangalore (Mr. Rajiv Gauri)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706013"/>
                  </a:ext>
                </a:extLst>
              </a:tr>
              <a:tr h="347697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Indian Jute Mills Association, Kolkata (Shri Tanmoy Singha)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3646856"/>
                  </a:ext>
                </a:extLst>
              </a:tr>
              <a:tr h="347697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Directorate General of Quality Assurance, New Delhi (Shri Arvind Compathane)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2678676"/>
                  </a:ext>
                </a:extLst>
              </a:tr>
              <a:tr h="485824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Indian Space Research Organization - Vikram Sarabhai Space Centre, Thiruvananthapuram (Dr Santhosh B) (Chairperson - TXD40)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5240687"/>
                  </a:ext>
                </a:extLst>
              </a:tr>
              <a:tr h="347697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Mahatma Gandhi Institute for Rural Industrialization Maganwadi, Wardha (Shri Mahesh Kumar)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7447121"/>
                  </a:ext>
                </a:extLst>
              </a:tr>
              <a:tr h="347697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National Institute of Technology, Jalandhar (Dr. Palaniswamy N K)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130063"/>
                  </a:ext>
                </a:extLst>
              </a:tr>
              <a:tr h="347697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Teijin India Private Limited, Gurugram (Shri Ravi Kumar)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7054834"/>
                  </a:ext>
                </a:extLst>
              </a:tr>
              <a:tr h="347697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Shapoorji Pallonji And Company Private Limited, Mumbai (Mr. Manoj Kawalkar)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2584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1130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>
          <a:extLst>
            <a:ext uri="{FF2B5EF4-FFF2-40B4-BE49-F238E27FC236}">
              <a16:creationId xmlns:a16="http://schemas.microsoft.com/office/drawing/2014/main" id="{C3EE005E-3E3B-84F8-B7FD-D29EFA2157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2" name="Google Shape;272;p42">
            <a:extLst>
              <a:ext uri="{FF2B5EF4-FFF2-40B4-BE49-F238E27FC236}">
                <a16:creationId xmlns:a16="http://schemas.microsoft.com/office/drawing/2014/main" id="{CAE819C7-6659-3DD0-C8B5-B09B2119C6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61469544"/>
              </p:ext>
            </p:extLst>
          </p:nvPr>
        </p:nvGraphicFramePr>
        <p:xfrm>
          <a:off x="665922" y="365527"/>
          <a:ext cx="10903224" cy="3727194"/>
        </p:xfrm>
        <a:graphic>
          <a:graphicData uri="http://schemas.openxmlformats.org/drawingml/2006/table">
            <a:tbl>
              <a:tblPr firstRow="1" bandRow="1">
                <a:noFill/>
                <a:tableStyleId>{9367B65A-A99B-48F6-ABE7-11F67FF97E4D}</a:tableStyleId>
              </a:tblPr>
              <a:tblGrid>
                <a:gridCol w="764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2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268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97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0962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 No.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Technical Committee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Product name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Status and process adopted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60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08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Textiles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Khadi Yarn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Specification</a:t>
                      </a:r>
                      <a:endParaRPr lang="en-IN" sz="14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WC – Draft (Through </a:t>
                      </a:r>
                      <a:r>
                        <a:rPr kumimoji="0" lang="en-GB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Inputs/Technical suggestions provided by MGIRI Warda &amp; </a:t>
                      </a: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Industry Visit)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75236"/>
                  </a:ext>
                </a:extLst>
              </a:tr>
              <a:tr h="37360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TXD 08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Textiles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Machine-made National Flag (Polyester Khadi)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Specification</a:t>
                      </a:r>
                      <a:endParaRPr lang="en-IN" sz="14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P - Draft (Through Intern, Pre-standardisation report submitted by Intern)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3466396"/>
                  </a:ext>
                </a:extLst>
              </a:tr>
              <a:tr h="37360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TXD 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Baxter Flyer and Heart Cam for slip draft spinning frame for use in jute mill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Through R&amp;D (Hosted on BIS Portal)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4195492"/>
                  </a:ext>
                </a:extLst>
              </a:tr>
              <a:tr h="37360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TXD 34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Scaffolding Nets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Through R&amp;D (Allocated to NIT Jalandhar)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6166484"/>
                  </a:ext>
                </a:extLst>
              </a:tr>
              <a:tr h="37360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TXD 34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Textiles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 Poly Vinyl Chloride (PVC) Coated Tensile Fabric Architectural Membranes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 Specification</a:t>
                      </a:r>
                      <a:endParaRPr lang="en-IN" sz="14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F – Draft (Through Inputs/Technical suggestions provided by SRF Ltd.)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6102564"/>
                  </a:ext>
                </a:extLst>
              </a:tr>
              <a:tr h="37360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TXD 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Textiles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 Glass Fibres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 Specification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P – Draft (</a:t>
                      </a: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working group) </a:t>
                      </a:r>
                      <a:endParaRPr kumimoji="0" lang="en-GB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7485744"/>
                  </a:ext>
                </a:extLst>
              </a:tr>
              <a:tr h="3336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IN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Textiles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 Carbon Fibres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 Specification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 – Draft (Through working group)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806624"/>
                  </a:ext>
                </a:extLst>
              </a:tr>
            </a:tbl>
          </a:graphicData>
        </a:graphic>
      </p:graphicFrame>
      <p:sp>
        <p:nvSpPr>
          <p:cNvPr id="5" name="Google Shape;271;p42">
            <a:extLst>
              <a:ext uri="{FF2B5EF4-FFF2-40B4-BE49-F238E27FC236}">
                <a16:creationId xmlns:a16="http://schemas.microsoft.com/office/drawing/2014/main" id="{54B4D8D1-CAC8-81A4-5284-F18793522CEA}"/>
              </a:ext>
            </a:extLst>
          </p:cNvPr>
          <p:cNvSpPr txBox="1">
            <a:spLocks/>
          </p:cNvSpPr>
          <p:nvPr/>
        </p:nvSpPr>
        <p:spPr>
          <a:xfrm>
            <a:off x="541064" y="-228600"/>
            <a:ext cx="11021458" cy="813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Status of NWIPs as per APS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15E6E9-637C-A39A-56F4-9F5B50D23FAB}"/>
              </a:ext>
            </a:extLst>
          </p:cNvPr>
          <p:cNvSpPr txBox="1"/>
          <p:nvPr/>
        </p:nvSpPr>
        <p:spPr>
          <a:xfrm>
            <a:off x="581234" y="4046980"/>
            <a:ext cx="1126807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 Reviews done in last 6 Months (Apart from 5 Yearly Reviews)</a:t>
            </a:r>
            <a:endParaRPr lang="en-IN" sz="2400" dirty="0"/>
          </a:p>
        </p:txBody>
      </p:sp>
      <p:graphicFrame>
        <p:nvGraphicFramePr>
          <p:cNvPr id="9" name="Table 2">
            <a:extLst>
              <a:ext uri="{FF2B5EF4-FFF2-40B4-BE49-F238E27FC236}">
                <a16:creationId xmlns:a16="http://schemas.microsoft.com/office/drawing/2014/main" id="{485ED9AA-0FEA-6621-B951-AFD0878DD1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74464"/>
              </p:ext>
            </p:extLst>
          </p:nvPr>
        </p:nvGraphicFramePr>
        <p:xfrm>
          <a:off x="680893" y="4470395"/>
          <a:ext cx="10939605" cy="2113290"/>
        </p:xfrm>
        <a:graphic>
          <a:graphicData uri="http://schemas.openxmlformats.org/drawingml/2006/table">
            <a:tbl>
              <a:tblPr firstRow="1" bandRow="1">
                <a:tableStyleId>{9367B65A-A99B-48F6-ABE7-11F67FF97E4D}</a:tableStyleId>
              </a:tblPr>
              <a:tblGrid>
                <a:gridCol w="595181">
                  <a:extLst>
                    <a:ext uri="{9D8B030D-6E8A-4147-A177-3AD203B41FA5}">
                      <a16:colId xmlns:a16="http://schemas.microsoft.com/office/drawing/2014/main" val="3160993331"/>
                    </a:ext>
                  </a:extLst>
                </a:gridCol>
                <a:gridCol w="1067076">
                  <a:extLst>
                    <a:ext uri="{9D8B030D-6E8A-4147-A177-3AD203B41FA5}">
                      <a16:colId xmlns:a16="http://schemas.microsoft.com/office/drawing/2014/main" val="967079291"/>
                    </a:ext>
                  </a:extLst>
                </a:gridCol>
                <a:gridCol w="5168863">
                  <a:extLst>
                    <a:ext uri="{9D8B030D-6E8A-4147-A177-3AD203B41FA5}">
                      <a16:colId xmlns:a16="http://schemas.microsoft.com/office/drawing/2014/main" val="3032400352"/>
                    </a:ext>
                  </a:extLst>
                </a:gridCol>
                <a:gridCol w="4108485">
                  <a:extLst>
                    <a:ext uri="{9D8B030D-6E8A-4147-A177-3AD203B41FA5}">
                      <a16:colId xmlns:a16="http://schemas.microsoft.com/office/drawing/2014/main" val="35227413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 No.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Technical Committee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Standards 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Status and process  adopted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411600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 National Flag of India (Cotton Khadi)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Draft (Through working group)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21746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3772 : 1994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Textiles — Mazri, cotton khadi, scoured — Specification (first revision)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R&amp;D (REC Technical Evaluation done on 16 Oct 24)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867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12388 : 1988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Specification for handloom cotton voile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R&amp;D (REC Technical Evaluation done on 16 Oct 24)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235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16481 : 2022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Textiles — Synthetic Micro Fibres for Use in Cement Based Matrix — Specification (first revision) 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Amendment under preparation (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</a:t>
                      </a:r>
                      <a:r>
                        <a:rPr kumimoji="0" lang="en-GB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Inputs/Technical suggestions provided </a:t>
                      </a: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 Reliance Industries Ltd.)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53675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09859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Google Shape;519;p84"/>
          <p:cNvSpPr txBox="1">
            <a:spLocks noGrp="1"/>
          </p:cNvSpPr>
          <p:nvPr>
            <p:ph type="title"/>
          </p:nvPr>
        </p:nvSpPr>
        <p:spPr>
          <a:xfrm>
            <a:off x="4084320" y="234251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7200"/>
              <a:buFont typeface="Play"/>
              <a:buNone/>
            </a:pPr>
            <a:r>
              <a:rPr lang="en-IN" sz="7200">
                <a:solidFill>
                  <a:srgbClr val="7030A0"/>
                </a:solidFill>
              </a:rPr>
              <a:t>THANK YOU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>
          <a:extLst>
            <a:ext uri="{FF2B5EF4-FFF2-40B4-BE49-F238E27FC236}">
              <a16:creationId xmlns:a16="http://schemas.microsoft.com/office/drawing/2014/main" id="{C3EE005E-3E3B-84F8-B7FD-D29EFA2157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42">
            <a:extLst>
              <a:ext uri="{FF2B5EF4-FFF2-40B4-BE49-F238E27FC236}">
                <a16:creationId xmlns:a16="http://schemas.microsoft.com/office/drawing/2014/main" id="{A1AC5106-67D3-3EC8-E972-4889094A42D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142093"/>
            <a:ext cx="10515600" cy="813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Grouping of standards for review as per APS (5 yearly reviews) 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72" name="Google Shape;272;p42">
            <a:extLst>
              <a:ext uri="{FF2B5EF4-FFF2-40B4-BE49-F238E27FC236}">
                <a16:creationId xmlns:a16="http://schemas.microsoft.com/office/drawing/2014/main" id="{CAE819C7-6659-3DD0-C8B5-B09B2119C6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67344075"/>
              </p:ext>
            </p:extLst>
          </p:nvPr>
        </p:nvGraphicFramePr>
        <p:xfrm>
          <a:off x="513924" y="798276"/>
          <a:ext cx="11042534" cy="5962448"/>
        </p:xfrm>
        <a:graphic>
          <a:graphicData uri="http://schemas.openxmlformats.org/drawingml/2006/table">
            <a:tbl>
              <a:tblPr firstRow="1" bandRow="1">
                <a:noFill/>
                <a:tableStyleId>{9367B65A-A99B-48F6-ABE7-11F67FF97E4D}</a:tableStyleId>
              </a:tblPr>
              <a:tblGrid>
                <a:gridCol w="774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88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62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65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8822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Sl. No.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Technical Committee</a:t>
                      </a:r>
                      <a:endPara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Group of Standards 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Status and process  adopted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802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08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IS 17388 : 2020 Textiles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 Polyvastra bedsheets, khadi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 Specification</a:t>
                      </a:r>
                    </a:p>
                    <a:p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IS 17389 : 2020 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Textiles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 Polyvastra pillow cover, khadi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 Specification</a:t>
                      </a:r>
                      <a:endParaRPr lang="en-IN" sz="14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Review document circulated to members</a:t>
                      </a: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(Allocated to</a:t>
                      </a:r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member secretary)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9355733"/>
                  </a:ext>
                </a:extLst>
              </a:tr>
              <a:tr h="787705">
                <a:tc rowSpan="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IN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14</a:t>
                      </a: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IN" sz="14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IS 11511 : 1985 Specification for bobbin carrier for jute spinning frame</a:t>
                      </a:r>
                    </a:p>
                    <a:p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IS 7075 : 1983 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Specification for cardboard tubes used as cores for jute fabric rolls (first revision)</a:t>
                      </a:r>
                      <a:endParaRPr lang="en-IN" sz="14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Archive (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</a:t>
                      </a:r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Consultation</a:t>
                      </a: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806624"/>
                  </a:ext>
                </a:extLst>
              </a:tr>
              <a:tr h="923874">
                <a:tc vMerge="1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 vMerge="1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IN" sz="14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IS 14675 : 1999 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Bottom drafting rollers for CHARKHAS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 Specification</a:t>
                      </a:r>
                    </a:p>
                    <a:p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IS 14676 : 1999 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Spinning rings used in CHARKHAS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 Specification</a:t>
                      </a:r>
                    </a:p>
                    <a:p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IS 14711 : 1999 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Textile machinery and accessories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 Frame components of Charkhas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 Specification</a:t>
                      </a:r>
                      <a:endParaRPr lang="en-IN" sz="14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Archive (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</a:t>
                      </a:r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Consultation</a:t>
                      </a: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3259179"/>
                  </a:ext>
                </a:extLst>
              </a:tr>
              <a:tr h="923874">
                <a:tc vMerge="1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 vMerge="1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IN" sz="14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IS 14783 (Part 1) : 2000 Textiles machinery and accessories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 Cylindrical sliver cans: Part 1 specification</a:t>
                      </a:r>
                    </a:p>
                    <a:p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IS 3625 (Part 1) : 2020 Specification for Warp Tubes for Ring Spinning and Doubling Spindles Part 1 Specific Requirements (third revision)</a:t>
                      </a:r>
                      <a:endParaRPr lang="en-IN" sz="14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Allocated to Smt. A. Kalpana, LMW Ltd.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4163663"/>
                  </a:ext>
                </a:extLst>
              </a:tr>
              <a:tr h="923874">
                <a:tc vMerge="1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 vMerge="1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IN" sz="14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IS 837 : 1982 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Specification for doffer and flat stripping comb blades (first revision)</a:t>
                      </a:r>
                    </a:p>
                    <a:p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IS 3523 : 1974 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Specification for metal travellers for ring spinning frame (second revision)</a:t>
                      </a:r>
                      <a:endParaRPr lang="en-IN" sz="14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Review document circulated to members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(Allocated to Smt. A. Kalpana, LMW Ltd.)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1623411"/>
                  </a:ext>
                </a:extLst>
              </a:tr>
              <a:tr h="619139">
                <a:tc vMerge="1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 vMerge="1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IN" sz="14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IS 3265 : 1987 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Specification for weft pirns (taper fit) for use in shuttles for plain calico looms (second revision)</a:t>
                      </a:r>
                      <a:endParaRPr lang="en-IN" sz="14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Archive (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</a:t>
                      </a:r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Consultation</a:t>
                      </a: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7990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8593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42"/>
          <p:cNvSpPr txBox="1">
            <a:spLocks noGrp="1"/>
          </p:cNvSpPr>
          <p:nvPr>
            <p:ph type="title"/>
          </p:nvPr>
        </p:nvSpPr>
        <p:spPr>
          <a:xfrm>
            <a:off x="886838" y="-136187"/>
            <a:ext cx="10515600" cy="813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Grouping of standards for review as per APS (5 yearly reviews) 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72" name="Google Shape;272;p42"/>
          <p:cNvGraphicFramePr/>
          <p:nvPr>
            <p:extLst>
              <p:ext uri="{D42A27DB-BD31-4B8C-83A1-F6EECF244321}">
                <p14:modId xmlns:p14="http://schemas.microsoft.com/office/powerpoint/2010/main" val="1071106423"/>
              </p:ext>
            </p:extLst>
          </p:nvPr>
        </p:nvGraphicFramePr>
        <p:xfrm>
          <a:off x="532077" y="549955"/>
          <a:ext cx="11092476" cy="6205929"/>
        </p:xfrm>
        <a:graphic>
          <a:graphicData uri="http://schemas.openxmlformats.org/drawingml/2006/table">
            <a:tbl>
              <a:tblPr firstRow="1" bandRow="1">
                <a:noFill/>
                <a:tableStyleId>{9367B65A-A99B-48F6-ABE7-11F67FF97E4D}</a:tableStyleId>
              </a:tblPr>
              <a:tblGrid>
                <a:gridCol w="720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3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07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77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0932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Sl. No.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Technical Committee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Group of Standards 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Status and process  adopted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5551">
                <a:tc row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 rowSpan="2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l-NL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IS 10948 : 1984/ISO 570 : 1982 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Dimensions of heald carrying rods for healds with closed `O' shaped end loops</a:t>
                      </a:r>
                    </a:p>
                    <a:p>
                      <a:r>
                        <a:rPr lang="nl-NL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IS 13866 : 1994/ISO 5239 : 1980 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Textile machinery and accessories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 Winding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 Basic terms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Reaffirm 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Allocated to </a:t>
                      </a: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member secretary) (ISO adoption)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en-GB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9580548"/>
                  </a:ext>
                </a:extLst>
              </a:tr>
              <a:tr h="4214635">
                <a:tc vMerge="1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 vMerge="1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IN" sz="14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l-NL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IS 11819 : 2020/ISO 7839 : 2005 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Textile machinery and accessories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 Knitting machines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 Vocabulary and classification (first revision)</a:t>
                      </a:r>
                    </a:p>
                    <a:p>
                      <a:r>
                        <a:rPr lang="nl-NL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IS 14192 : 2020/ISO 8121 : 2007 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Textile machinery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 Knitting machines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 Nameplate information (first revision)</a:t>
                      </a:r>
                    </a:p>
                    <a:p>
                      <a:r>
                        <a:rPr lang="nl-NL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IS 14456 : 2020/ISO 11675 : 2005 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Textile machinery and accessories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 Flatbed knitting machines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 Vocabulary (first revision)</a:t>
                      </a:r>
                    </a:p>
                    <a:p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IS 15761 (Part 1) : 2020/ISO 96 - 1 : 2016 Textiles machinery and accessories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Rings and travellers for ring spinning and ring twisting frames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 Part 1 Flange rings T and SF and their travellers (second revision)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IS 16582 (Part 1) : 2020/ISO 8116-1 : 1995 Textile machinery and accessories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 Beams for winding Part 1 General vocabulary</a:t>
                      </a:r>
                    </a:p>
                    <a:p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IS 17361 (Part 1) : 2020/ISO 11111-1 : 2016 Textile machinery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 Safety requirements Part 1 Common requirements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17362 (Part 6) : 2020/ISO 9902- 6 : 2018 Textile machinery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Noise test code Part 6 Fabric manufacturing machinery</a:t>
                      </a:r>
                      <a:endParaRPr lang="en-US" sz="14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r>
                        <a:rPr lang="nl-NL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IS 17364 : 2020/ISO 20727 : 2004 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Textile machinery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 Mixing bale openers for cotton spinning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 Vocabulary and principles of construction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nl-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17366 : 2020/ISO 20725 : 2004 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Textile machinery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 Condensers for cotton spinning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 Vocabulary and principles of construction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nl-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17367 : 2020/ISO 20726 : 2004 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Textile machinery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Hopper feeders for cotton spinning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Vocabulary and principles of construction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Reaffirm 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Allocated to </a:t>
                      </a: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member secretary) (ISO adoption)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en-GB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77278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AD1B3-9AC4-58A7-4587-2770654A3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144" y="269406"/>
            <a:ext cx="10515600" cy="385018"/>
          </a:xfrm>
        </p:spPr>
        <p:txBody>
          <a:bodyPr>
            <a:normAutofit fontScale="90000"/>
          </a:bodyPr>
          <a:lstStyle/>
          <a:p>
            <a:r>
              <a:rPr kumimoji="0" lang="en-IN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Grouping of standards for review as per APS (5 yearly reviews) 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B3DF6D-DFA2-4868-77B4-301A94A09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8" y="864496"/>
            <a:ext cx="10515600" cy="5238003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5A9CCC6-91E3-0F64-0C5A-0755523179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343351"/>
              </p:ext>
            </p:extLst>
          </p:nvPr>
        </p:nvGraphicFramePr>
        <p:xfrm>
          <a:off x="838199" y="864496"/>
          <a:ext cx="10513980" cy="5244474"/>
        </p:xfrm>
        <a:graphic>
          <a:graphicData uri="http://schemas.openxmlformats.org/drawingml/2006/table">
            <a:tbl>
              <a:tblPr firstRow="1" bandRow="1">
                <a:tableStyleId>{9367B65A-A99B-48F6-ABE7-11F67FF97E4D}</a:tableStyleId>
              </a:tblPr>
              <a:tblGrid>
                <a:gridCol w="692010">
                  <a:extLst>
                    <a:ext uri="{9D8B030D-6E8A-4147-A177-3AD203B41FA5}">
                      <a16:colId xmlns:a16="http://schemas.microsoft.com/office/drawing/2014/main" val="2412317049"/>
                    </a:ext>
                  </a:extLst>
                </a:gridCol>
                <a:gridCol w="1252208">
                  <a:extLst>
                    <a:ext uri="{9D8B030D-6E8A-4147-A177-3AD203B41FA5}">
                      <a16:colId xmlns:a16="http://schemas.microsoft.com/office/drawing/2014/main" val="715159631"/>
                    </a:ext>
                  </a:extLst>
                </a:gridCol>
                <a:gridCol w="6630237">
                  <a:extLst>
                    <a:ext uri="{9D8B030D-6E8A-4147-A177-3AD203B41FA5}">
                      <a16:colId xmlns:a16="http://schemas.microsoft.com/office/drawing/2014/main" val="2840704801"/>
                    </a:ext>
                  </a:extLst>
                </a:gridCol>
                <a:gridCol w="1939525">
                  <a:extLst>
                    <a:ext uri="{9D8B030D-6E8A-4147-A177-3AD203B41FA5}">
                      <a16:colId xmlns:a16="http://schemas.microsoft.com/office/drawing/2014/main" val="2004141550"/>
                    </a:ext>
                  </a:extLst>
                </a:gridCol>
              </a:tblGrid>
              <a:tr h="5572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IN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Technical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Group of Standards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Status and process  adopted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0704164"/>
                  </a:ext>
                </a:extLst>
              </a:tr>
              <a:tr h="46872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TXD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17361 (Part 2) : 2020/ISO 11111-2:2005 Textile Machinery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Safety Requirements Part 2 Spinning Preparatory and Spinning Machines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17361 (Part 3) : 2020/ISO 11111-3:2005 Textile Machinery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Safety Requirements Part 3 Nonwoven Machinery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17361 (Part 4) : 2020/ISO 11111-4:2005 Textile Machinery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Safety Requirements Part 4 Yarn Processing, Cordage and Rope Manufacturing Machinery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17361 (Part 5) : 2020/ISO 11111-5:2005 Textile Machinery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Safety Requirements Part 5 Preparatory Machinery to Weaving and Knitting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17361 (Part 6) : 2020/ISO 11111-6 : 2005 Textile machinery — Safety requirements Part 6 Fabric manufacturing machinery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17361 (Part 7) : 2020/ISO 11111-7:2005 Textile Machinery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Safety Requirements Part 7 Dyeing and Finishing Machinery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17362 (Part 1) : 2020/ISO 9902-1 : 2001 Textile machinery — Noise test code Part 1 Common requirements </a:t>
                      </a:r>
                    </a:p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17362 (Part 2) : 2020/ISO 9902-2:2001 Textile machinery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Noise test code Part 2 Spinning preparatory and spinning machinery</a:t>
                      </a:r>
                    </a:p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17362 (Part 3) : 2020/ISO 9902-3:2001 Textile machinery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Noise test code Part 3 Nonwoven machinery</a:t>
                      </a:r>
                    </a:p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17362 (Part 4) : 2020/ISO 9902-4:2001 Textile machinery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Noise test code Part 4 Yarn processing, cordage and rope manufacturing machinery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Reaffirm and Amendment under preparation 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Allocated to </a:t>
                      </a: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member secretary) (ISO adoption)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61739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8848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7EDEB-E255-E313-1100-7E361783B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4250" y="277906"/>
            <a:ext cx="10515600" cy="402851"/>
          </a:xfrm>
        </p:spPr>
        <p:txBody>
          <a:bodyPr>
            <a:normAutofit fontScale="90000"/>
          </a:bodyPr>
          <a:lstStyle/>
          <a:p>
            <a:r>
              <a:rPr kumimoji="0" lang="en-IN" sz="3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Grouping</a:t>
            </a:r>
            <a:r>
              <a:rPr kumimoji="0" lang="en-IN" sz="2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of standards for review as per APS (5 yearly reviews) 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B92B2B-75D7-8E3C-657A-7F798877E3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719666"/>
            <a:ext cx="10515600" cy="1500187"/>
          </a:xfrm>
        </p:spPr>
        <p:txBody>
          <a:bodyPr>
            <a:normAutofit/>
          </a:bodyPr>
          <a:lstStyle/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AD7F6D2-DCAF-825F-6483-DADD5DE2B7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529092"/>
              </p:ext>
            </p:extLst>
          </p:nvPr>
        </p:nvGraphicFramePr>
        <p:xfrm>
          <a:off x="838200" y="719666"/>
          <a:ext cx="10533434" cy="3068511"/>
        </p:xfrm>
        <a:graphic>
          <a:graphicData uri="http://schemas.openxmlformats.org/drawingml/2006/table">
            <a:tbl>
              <a:tblPr firstRow="1" bandRow="1">
                <a:tableStyleId>{9367B65A-A99B-48F6-ABE7-11F67FF97E4D}</a:tableStyleId>
              </a:tblPr>
              <a:tblGrid>
                <a:gridCol w="683720">
                  <a:extLst>
                    <a:ext uri="{9D8B030D-6E8A-4147-A177-3AD203B41FA5}">
                      <a16:colId xmlns:a16="http://schemas.microsoft.com/office/drawing/2014/main" val="2013540306"/>
                    </a:ext>
                  </a:extLst>
                </a:gridCol>
                <a:gridCol w="1638571">
                  <a:extLst>
                    <a:ext uri="{9D8B030D-6E8A-4147-A177-3AD203B41FA5}">
                      <a16:colId xmlns:a16="http://schemas.microsoft.com/office/drawing/2014/main" val="2214871563"/>
                    </a:ext>
                  </a:extLst>
                </a:gridCol>
                <a:gridCol w="6276965">
                  <a:extLst>
                    <a:ext uri="{9D8B030D-6E8A-4147-A177-3AD203B41FA5}">
                      <a16:colId xmlns:a16="http://schemas.microsoft.com/office/drawing/2014/main" val="1069436690"/>
                    </a:ext>
                  </a:extLst>
                </a:gridCol>
                <a:gridCol w="1934178">
                  <a:extLst>
                    <a:ext uri="{9D8B030D-6E8A-4147-A177-3AD203B41FA5}">
                      <a16:colId xmlns:a16="http://schemas.microsoft.com/office/drawing/2014/main" val="27379082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IN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Technical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Group of Standards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Status and process  adopted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427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IN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TXD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17362 (Part 5) : 2020/ISO 9902-5 : 2001 Textile Machinery — Noise Test Code Part 5 Weaving and Knitting Preparatory Machinery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17362 (Part 7) : 2020/ISO 9902-7:2001 Textile Machinery — Noise Test Code Part 7 Dyeing and Finishing Machinery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nl-N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17455 : 2020/ISO 23771:2015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Textile Machinery — Guide to the Design of Textile Machinery for Reduction of the Noise Emissions</a:t>
                      </a:r>
                      <a:endParaRPr lang="en-IN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Reaffirm and Amendment under preparation 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(Allocated to </a:t>
                      </a: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member secretary) (ISO adoption)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88006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TXD 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nl-N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15272 : 2020/ISO 8936 : 2017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Textiles — Awnings for Leisure Accommodation Vehicles — Requirements and Test Methods (second revision)</a:t>
                      </a:r>
                      <a:endParaRPr lang="en-IN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Reaffirm 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(Allocated to </a:t>
                      </a: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member secretary) (ISO adoption)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148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TXD 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6737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8078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30CD9-5FE5-4064-9BFC-8AF2BB1E9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745" y="70120"/>
            <a:ext cx="10515600" cy="495300"/>
          </a:xfrm>
        </p:spPr>
        <p:txBody>
          <a:bodyPr/>
          <a:lstStyle/>
          <a:p>
            <a:r>
              <a:rPr kumimoji="0" lang="en-US" sz="2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Review of Standards (Carry over)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8D209A-A259-293E-6202-0D6ADE879C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066801"/>
            <a:ext cx="8137525" cy="45720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CCDE12C-51D7-9846-44E4-326DCEADFD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464820"/>
              </p:ext>
            </p:extLst>
          </p:nvPr>
        </p:nvGraphicFramePr>
        <p:xfrm>
          <a:off x="642026" y="543139"/>
          <a:ext cx="10953345" cy="6237039"/>
        </p:xfrm>
        <a:graphic>
          <a:graphicData uri="http://schemas.openxmlformats.org/drawingml/2006/table">
            <a:tbl>
              <a:tblPr firstRow="1" bandRow="1">
                <a:tableStyleId>{9367B65A-A99B-48F6-ABE7-11F67FF97E4D}</a:tableStyleId>
              </a:tblPr>
              <a:tblGrid>
                <a:gridCol w="817223">
                  <a:extLst>
                    <a:ext uri="{9D8B030D-6E8A-4147-A177-3AD203B41FA5}">
                      <a16:colId xmlns:a16="http://schemas.microsoft.com/office/drawing/2014/main" val="3340394013"/>
                    </a:ext>
                  </a:extLst>
                </a:gridCol>
                <a:gridCol w="1694346">
                  <a:extLst>
                    <a:ext uri="{9D8B030D-6E8A-4147-A177-3AD203B41FA5}">
                      <a16:colId xmlns:a16="http://schemas.microsoft.com/office/drawing/2014/main" val="2740359688"/>
                    </a:ext>
                  </a:extLst>
                </a:gridCol>
                <a:gridCol w="6097077">
                  <a:extLst>
                    <a:ext uri="{9D8B030D-6E8A-4147-A177-3AD203B41FA5}">
                      <a16:colId xmlns:a16="http://schemas.microsoft.com/office/drawing/2014/main" val="3457053525"/>
                    </a:ext>
                  </a:extLst>
                </a:gridCol>
                <a:gridCol w="2344699">
                  <a:extLst>
                    <a:ext uri="{9D8B030D-6E8A-4147-A177-3AD203B41FA5}">
                      <a16:colId xmlns:a16="http://schemas.microsoft.com/office/drawing/2014/main" val="2583430411"/>
                    </a:ext>
                  </a:extLst>
                </a:gridCol>
              </a:tblGrid>
              <a:tr h="455811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Technical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Group of Standards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Status and process adopted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341597"/>
                  </a:ext>
                </a:extLst>
              </a:tr>
              <a:tr h="643498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1243 : 1981 Textiles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Handloom Cotton Coating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Specification (second revision)</a:t>
                      </a: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F-draft 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</a:t>
                      </a: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Consultation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9221988"/>
                  </a:ext>
                </a:extLst>
              </a:tr>
              <a:tr h="643498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1246 : 1978 Textiles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Handloom Cotton Curtain Cloth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Specification (second revision)</a:t>
                      </a: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F-draft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</a:t>
                      </a: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Consultation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5039059"/>
                  </a:ext>
                </a:extLst>
              </a:tr>
              <a:tr h="643498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1247 : 1987 Textiles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Handloom Cotton Madras Check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Specification (second revision)</a:t>
                      </a: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F-draft 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</a:t>
                      </a: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Consultation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1954358"/>
                  </a:ext>
                </a:extLst>
              </a:tr>
              <a:tr h="643498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1267 : 1992 Textiles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Handloom Worsted Rafal Shawls and Lohis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Specification (second revision)</a:t>
                      </a: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F-draft 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</a:t>
                      </a: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Consultation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0637941"/>
                  </a:ext>
                </a:extLst>
              </a:tr>
              <a:tr h="643498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1579 : 1979 Textiles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Handloom Cotton Twills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Specification (second revision)</a:t>
                      </a: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F-draft 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</a:t>
                      </a: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Consultation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9977062"/>
                  </a:ext>
                </a:extLst>
              </a:tr>
              <a:tr h="643498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8797 : 1978 Textiles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Handloom Cotton Fabric for School Uniforms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Specification (first revision)</a:t>
                      </a: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F-draft 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</a:t>
                      </a: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Consultation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7019965"/>
                  </a:ext>
                </a:extLst>
              </a:tr>
              <a:tr h="509436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13717  : 1993 Textiles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Polyester Cotton Blended Khadi (Polyvastra) Suttings for Uniform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Specification (first revision)</a:t>
                      </a: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F-draft 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</a:t>
                      </a: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Consultation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103332"/>
                  </a:ext>
                </a:extLst>
              </a:tr>
              <a:tr h="509436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749 : 1978 Textiles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Handloom Cotton Dungri Cloth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Specification (second revision)</a:t>
                      </a: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publication 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</a:t>
                      </a: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Consultation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838078"/>
                  </a:ext>
                </a:extLst>
              </a:tr>
              <a:tr h="509436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1241 : 1987 Textiles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Handloom Cotton Calico Bleached or Dyed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Specification (second revision)</a:t>
                      </a: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publication 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</a:t>
                      </a: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Consultation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858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4345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187F0-206A-B77A-785A-30CAD457E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413" y="93320"/>
            <a:ext cx="10515600" cy="490205"/>
          </a:xfrm>
        </p:spPr>
        <p:txBody>
          <a:bodyPr/>
          <a:lstStyle/>
          <a:p>
            <a:r>
              <a:rPr kumimoji="0" lang="en-US" sz="2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Review of Standards (Carry over)</a:t>
            </a: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1017A07-B068-5B4D-C49E-2594FABD41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460389"/>
              </p:ext>
            </p:extLst>
          </p:nvPr>
        </p:nvGraphicFramePr>
        <p:xfrm>
          <a:off x="392769" y="599981"/>
          <a:ext cx="11251240" cy="6179549"/>
        </p:xfrm>
        <a:graphic>
          <a:graphicData uri="http://schemas.openxmlformats.org/drawingml/2006/table">
            <a:tbl>
              <a:tblPr firstRow="1" bandRow="1">
                <a:tableStyleId>{9367B65A-A99B-48F6-ABE7-11F67FF97E4D}</a:tableStyleId>
              </a:tblPr>
              <a:tblGrid>
                <a:gridCol w="787832">
                  <a:extLst>
                    <a:ext uri="{9D8B030D-6E8A-4147-A177-3AD203B41FA5}">
                      <a16:colId xmlns:a16="http://schemas.microsoft.com/office/drawing/2014/main" val="571473959"/>
                    </a:ext>
                  </a:extLst>
                </a:gridCol>
                <a:gridCol w="1589566">
                  <a:extLst>
                    <a:ext uri="{9D8B030D-6E8A-4147-A177-3AD203B41FA5}">
                      <a16:colId xmlns:a16="http://schemas.microsoft.com/office/drawing/2014/main" val="3277560990"/>
                    </a:ext>
                  </a:extLst>
                </a:gridCol>
                <a:gridCol w="6061032">
                  <a:extLst>
                    <a:ext uri="{9D8B030D-6E8A-4147-A177-3AD203B41FA5}">
                      <a16:colId xmlns:a16="http://schemas.microsoft.com/office/drawing/2014/main" val="57608135"/>
                    </a:ext>
                  </a:extLst>
                </a:gridCol>
                <a:gridCol w="2812810">
                  <a:extLst>
                    <a:ext uri="{9D8B030D-6E8A-4147-A177-3AD203B41FA5}">
                      <a16:colId xmlns:a16="http://schemas.microsoft.com/office/drawing/2014/main" val="3105537900"/>
                    </a:ext>
                  </a:extLst>
                </a:gridCol>
              </a:tblGrid>
              <a:tr h="357869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Technical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Group of Standards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Status and process adopted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8559874"/>
                  </a:ext>
                </a:extLst>
              </a:tr>
              <a:tr h="617691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2158 : 1991 Textiles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Handloom Viscose Staple Fibre Lungies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Specification (second revision)</a:t>
                      </a: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publication 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</a:t>
                      </a: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Consultation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5969513"/>
                  </a:ext>
                </a:extLst>
              </a:tr>
              <a:tr h="617691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08</a:t>
                      </a:r>
                    </a:p>
                    <a:p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1094 : 1976 Textiles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Handloom Cotton Gada Cloth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Specification (second revision)</a:t>
                      </a: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publication 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</a:t>
                      </a: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Consultation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5309514"/>
                  </a:ext>
                </a:extLst>
              </a:tr>
              <a:tr h="617691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08</a:t>
                      </a:r>
                    </a:p>
                    <a:p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1937 : 1987 Textiles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Handloom Cotton Bleeding Madras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Specification (second revision)</a:t>
                      </a: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publication 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</a:t>
                      </a: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Consultation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6080134"/>
                  </a:ext>
                </a:extLst>
              </a:tr>
              <a:tr h="617691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08</a:t>
                      </a:r>
                    </a:p>
                    <a:p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892 : 1980 Textiles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Handloom Wool Blankets Natural Grey Brown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Specification (third revision)</a:t>
                      </a: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publication 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</a:t>
                      </a: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Consultation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041417"/>
                  </a:ext>
                </a:extLst>
              </a:tr>
              <a:tr h="617691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08</a:t>
                      </a:r>
                    </a:p>
                    <a:p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750 : 1976 Textiles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Handloom Cotton Lungies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Specification (second revision)</a:t>
                      </a: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publication 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</a:t>
                      </a: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Consultation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2217069"/>
                  </a:ext>
                </a:extLst>
              </a:tr>
              <a:tr h="617691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08</a:t>
                      </a:r>
                    </a:p>
                    <a:p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1242 : 1975 Textiles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Handloom Cotton Shirting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Specification (second revision)</a:t>
                      </a: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publication 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</a:t>
                      </a: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Consultation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5467565"/>
                  </a:ext>
                </a:extLst>
              </a:tr>
              <a:tr h="617691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08</a:t>
                      </a:r>
                    </a:p>
                    <a:p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1096 : 1987 Textiles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Handloom Cotton Holland Cloth, Unscoured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Specification (second revision)</a:t>
                      </a: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publication 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</a:t>
                      </a: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Consultation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935708"/>
                  </a:ext>
                </a:extLst>
              </a:tr>
              <a:tr h="617691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08</a:t>
                      </a:r>
                    </a:p>
                    <a:p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859 : 1978 Textiles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Handloom Cotton Dusters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Specification (second revision)</a:t>
                      </a: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publication 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</a:t>
                      </a: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Consultation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3287645"/>
                  </a:ext>
                </a:extLst>
              </a:tr>
              <a:tr h="676519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1939 : 1975 Textiles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 </a:t>
                      </a:r>
                      <a:r>
                        <a:rPr lang="en-US" sz="12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Handloom Cotton Handkerchiefs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 </a:t>
                      </a:r>
                      <a:r>
                        <a:rPr lang="en-US" sz="12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Specification (second revision)</a:t>
                      </a:r>
                    </a:p>
                    <a:p>
                      <a:pPr algn="l" fontAlgn="t"/>
                      <a:endParaRPr lang="en-US" sz="1200" u="non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publication 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</a:t>
                      </a: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Consultation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3177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3880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3DD54-7A14-9DD7-1927-822805073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24982"/>
            <a:ext cx="10515600" cy="543368"/>
          </a:xfrm>
        </p:spPr>
        <p:txBody>
          <a:bodyPr/>
          <a:lstStyle/>
          <a:p>
            <a:r>
              <a:rPr kumimoji="0" lang="en-US" sz="2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Review of Standards (Carry over)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963D51-D0C3-E6D6-14F8-DEFB91433A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861238"/>
            <a:ext cx="8140700" cy="341376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729C985-D93B-1105-2D1B-7D4AEBF6D1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100874"/>
              </p:ext>
            </p:extLst>
          </p:nvPr>
        </p:nvGraphicFramePr>
        <p:xfrm>
          <a:off x="515566" y="861237"/>
          <a:ext cx="11021438" cy="5577840"/>
        </p:xfrm>
        <a:graphic>
          <a:graphicData uri="http://schemas.openxmlformats.org/drawingml/2006/table">
            <a:tbl>
              <a:tblPr firstRow="1" bandRow="1">
                <a:tableStyleId>{9367B65A-A99B-48F6-ABE7-11F67FF97E4D}</a:tableStyleId>
              </a:tblPr>
              <a:tblGrid>
                <a:gridCol w="829368">
                  <a:extLst>
                    <a:ext uri="{9D8B030D-6E8A-4147-A177-3AD203B41FA5}">
                      <a16:colId xmlns:a16="http://schemas.microsoft.com/office/drawing/2014/main" val="1271116766"/>
                    </a:ext>
                  </a:extLst>
                </a:gridCol>
                <a:gridCol w="1441336">
                  <a:extLst>
                    <a:ext uri="{9D8B030D-6E8A-4147-A177-3AD203B41FA5}">
                      <a16:colId xmlns:a16="http://schemas.microsoft.com/office/drawing/2014/main" val="2417384160"/>
                    </a:ext>
                  </a:extLst>
                </a:gridCol>
                <a:gridCol w="5452348">
                  <a:extLst>
                    <a:ext uri="{9D8B030D-6E8A-4147-A177-3AD203B41FA5}">
                      <a16:colId xmlns:a16="http://schemas.microsoft.com/office/drawing/2014/main" val="3489154320"/>
                    </a:ext>
                  </a:extLst>
                </a:gridCol>
                <a:gridCol w="3298386">
                  <a:extLst>
                    <a:ext uri="{9D8B030D-6E8A-4147-A177-3AD203B41FA5}">
                      <a16:colId xmlns:a16="http://schemas.microsoft.com/office/drawing/2014/main" val="32385703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Technical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Group of Standards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Status and process adopted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797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7216 : 1974 Textiles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Handloom Cotton Angavastram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Specification (first revision)</a:t>
                      </a: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publication 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</a:t>
                      </a: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Consultation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7485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08</a:t>
                      </a:r>
                    </a:p>
                    <a:p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858 : 1981 Textiles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Handloom Cotton Table Cloth And Napkins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Specification (second revision)</a:t>
                      </a: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publication 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</a:t>
                      </a: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Consultation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5484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1100 : 1978 Textiles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Handloom Cotton Crepe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Specification (second revision)</a:t>
                      </a: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publication 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</a:t>
                      </a: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Consultation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3767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1102 : 1968 Textiles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Handloom Buckram Cloth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Specification (second revision)</a:t>
                      </a: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publication 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</a:t>
                      </a: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Consultation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6470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1093 : 1981 Textiles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Handloom cotton Madras handkerchiefs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Specification (second revision)</a:t>
                      </a: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publication 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</a:t>
                      </a: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Consultation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774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753 : 1983 Specification for handloom cotton pugri cloth, bleached or dyed (second revision)</a:t>
                      </a: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WC-Draft under preparation (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</a:t>
                      </a:r>
                      <a:r>
                        <a:rPr kumimoji="0" lang="en-GB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Inputs/Technical suggestions provided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 Dr. P. Thennarasu, IIHT Salem &amp; </a:t>
                      </a: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Consultation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433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1101 : 1981 Specification for handloom cotton cellular shirting (first revision)</a:t>
                      </a: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WC-Draft under preparation (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</a:t>
                      </a:r>
                      <a:r>
                        <a:rPr kumimoji="0" lang="en-GB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Inputs/Technical suggestions provided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 Dr. P. Thennarasu, IIHT Salem &amp; </a:t>
                      </a: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Consultation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1844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1451 : 1979 Specification for handloom cotton drills (first revision)</a:t>
                      </a: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WC-Draft under preparation </a:t>
                      </a:r>
                    </a:p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</a:t>
                      </a:r>
                      <a:r>
                        <a:rPr kumimoji="0" lang="en-GB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Inputs/Technical suggestions provided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 Dr. P. Thennarasu, IIHT Salem &amp; </a:t>
                      </a:r>
                      <a:r>
                        <a:rPr lang="en-I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Consultation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49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915622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1036</TotalTime>
  <Words>4146</Words>
  <Application>Microsoft Office PowerPoint</Application>
  <PresentationFormat>Widescreen</PresentationFormat>
  <Paragraphs>569</Paragraphs>
  <Slides>20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Aptos</vt:lpstr>
      <vt:lpstr>Times New Roman</vt:lpstr>
      <vt:lpstr>Play</vt:lpstr>
      <vt:lpstr>Arial</vt:lpstr>
      <vt:lpstr>Aptos Display</vt:lpstr>
      <vt:lpstr>Calibri</vt:lpstr>
      <vt:lpstr>1_Office Theme</vt:lpstr>
      <vt:lpstr>Office Theme</vt:lpstr>
      <vt:lpstr>2_Office Theme</vt:lpstr>
      <vt:lpstr>Review Meeting</vt:lpstr>
      <vt:lpstr>PowerPoint Presentation</vt:lpstr>
      <vt:lpstr>Grouping of standards for review as per APS (5 yearly reviews) </vt:lpstr>
      <vt:lpstr>Grouping of standards for review as per APS (5 yearly reviews) </vt:lpstr>
      <vt:lpstr>Grouping of standards for review as per APS (5 yearly reviews) </vt:lpstr>
      <vt:lpstr>Grouping of standards for review as per APS (5 yearly reviews) </vt:lpstr>
      <vt:lpstr>Review of Standards (Carry over)</vt:lpstr>
      <vt:lpstr>Review of Standards (Carry over)</vt:lpstr>
      <vt:lpstr>Review of Standards (Carry over)</vt:lpstr>
      <vt:lpstr>Review of Standards (Carry over)</vt:lpstr>
      <vt:lpstr>Review of Standards (Carry over)</vt:lpstr>
      <vt:lpstr>Review of Standards (Carry over)</vt:lpstr>
      <vt:lpstr>Working Groups</vt:lpstr>
      <vt:lpstr>Identified Experts for ISO works</vt:lpstr>
      <vt:lpstr>ISO Ballots List Systematic Review Balloting (Total Count - 3) :</vt:lpstr>
      <vt:lpstr>SC/WP meetings planned and held outside HQ</vt:lpstr>
      <vt:lpstr>Interactions with MoU Institutes</vt:lpstr>
      <vt:lpstr>                              Status of Process Reform measures Inactive Members (Total Number – 05)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Meeting</dc:title>
  <cp:lastModifiedBy>swapnil verma</cp:lastModifiedBy>
  <cp:revision>196</cp:revision>
  <dcterms:modified xsi:type="dcterms:W3CDTF">2024-10-29T04:22:30Z</dcterms:modified>
</cp:coreProperties>
</file>