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2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8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E12CF8-FAFA-43B9-AA98-3F996421C891}">
  <a:tblStyle styleId="{98E12CF8-FAFA-43B9-AA98-3F996421C89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1682EEA-DB0D-46CE-8AAF-3EF4B03D86A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8B1032C-EA38-4F05-BA0D-38AFFFC7BED3}" styleName="Light Style 3 –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–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0"/>
  </p:normalViewPr>
  <p:slideViewPr>
    <p:cSldViewPr snapToGrid="0">
      <p:cViewPr varScale="1">
        <p:scale>
          <a:sx n="160" d="100"/>
          <a:sy n="160" d="100"/>
        </p:scale>
        <p:origin x="24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a39bbcc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a39bbcc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0b58606263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0b58606263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fa39bbcc8c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fa39bbcc8c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a39bbcc8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a39bbcc8c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0b5860626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0b5860626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a39bbcc8c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a39bbcc8c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fa39bbcc8c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fa39bbcc8c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>
          <a:extLst>
            <a:ext uri="{FF2B5EF4-FFF2-40B4-BE49-F238E27FC236}">
              <a16:creationId xmlns:a16="http://schemas.microsoft.com/office/drawing/2014/main" id="{C290E5D4-A220-A2CC-287C-FE298CB619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fa39bbcc8c_0_41:notes">
            <a:extLst>
              <a:ext uri="{FF2B5EF4-FFF2-40B4-BE49-F238E27FC236}">
                <a16:creationId xmlns:a16="http://schemas.microsoft.com/office/drawing/2014/main" id="{54EA039E-EDD8-0773-3032-7D25C28E69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fa39bbcc8c_0_41:notes">
            <a:extLst>
              <a:ext uri="{FF2B5EF4-FFF2-40B4-BE49-F238E27FC236}">
                <a16:creationId xmlns:a16="http://schemas.microsoft.com/office/drawing/2014/main" id="{8BCF9518-D67F-2277-BC1E-9B66D03116D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549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799" y="1473200"/>
            <a:ext cx="5398295" cy="1816098"/>
          </a:xfrm>
        </p:spPr>
        <p:txBody>
          <a:bodyPr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799" y="3289300"/>
            <a:ext cx="5398295" cy="10541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419" y="4402932"/>
            <a:ext cx="1200150" cy="283369"/>
          </a:xfrm>
        </p:spPr>
        <p:txBody>
          <a:bodyPr/>
          <a:lstStyle/>
          <a:p>
            <a:fld id="{9AB3A824-1A51-4B26-AD58-A6D8E14F6C04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799" y="4402932"/>
            <a:ext cx="3670469" cy="283369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56719" y="4402932"/>
            <a:ext cx="413375" cy="283369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7675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549649"/>
            <a:ext cx="759857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8700" y="699084"/>
            <a:ext cx="6569870" cy="237373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974702"/>
            <a:ext cx="7598570" cy="370284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1981691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70" cy="2343149"/>
          </a:xfrm>
        </p:spPr>
        <p:txBody>
          <a:bodyPr anchor="ctr">
            <a:normAutofit/>
          </a:bodyPr>
          <a:lstStyle>
            <a:lvl1pPr algn="l">
              <a:defRPr sz="2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257550"/>
            <a:ext cx="7598571" cy="108585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0102912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05740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61750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457201"/>
            <a:ext cx="7162799" cy="2057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3406" y="2514600"/>
            <a:ext cx="7004388" cy="28575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99" y="3257550"/>
            <a:ext cx="7614275" cy="108585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789236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2" y="2481436"/>
            <a:ext cx="7598569" cy="11016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583036"/>
            <a:ext cx="7598570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2909159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78400" y="205740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206" y="61750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744201" y="457201"/>
            <a:ext cx="7162799" cy="2057399"/>
          </a:xfrm>
        </p:spPr>
        <p:txBody>
          <a:bodyPr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0" y="2914650"/>
            <a:ext cx="7601577" cy="6667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3581400"/>
            <a:ext cx="7601577" cy="762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887808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70" cy="20573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351" y="2628900"/>
            <a:ext cx="7598571" cy="62865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257550"/>
            <a:ext cx="7598571" cy="108585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445558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69" cy="10922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3419337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4006" y="457200"/>
            <a:ext cx="1618914" cy="388620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457200"/>
            <a:ext cx="5874087" cy="3886200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15631782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7970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21773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481436"/>
            <a:ext cx="7598570" cy="1101600"/>
          </a:xfrm>
        </p:spPr>
        <p:txBody>
          <a:bodyPr anchor="b"/>
          <a:lstStyle>
            <a:lvl1pPr algn="l">
              <a:defRPr sz="3000" b="0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49" y="3583036"/>
            <a:ext cx="7598571" cy="6453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1578620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1" y="1606550"/>
            <a:ext cx="3746501" cy="273685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66421" y="1606551"/>
            <a:ext cx="3746499" cy="273685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38453575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0252" y="1663700"/>
            <a:ext cx="3531791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2152651"/>
            <a:ext cx="3747692" cy="219074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3" y="1670050"/>
            <a:ext cx="3542110" cy="432197"/>
          </a:xfrm>
        </p:spPr>
        <p:txBody>
          <a:bodyPr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67612" y="2152651"/>
            <a:ext cx="3746501" cy="219074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619278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435443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0725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55750"/>
            <a:ext cx="2760664" cy="10287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6150" y="457201"/>
            <a:ext cx="4626770" cy="38862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584450"/>
            <a:ext cx="2760664" cy="13716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50659150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619" cy="51421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200150"/>
            <a:ext cx="4623490" cy="10287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2190" y="685800"/>
            <a:ext cx="2460731" cy="3429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2228850"/>
            <a:ext cx="4623490" cy="1371600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3222471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1" y="457201"/>
            <a:ext cx="7598569" cy="1092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1606551"/>
            <a:ext cx="7598569" cy="2736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2245" y="4402932"/>
            <a:ext cx="1200150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10/28/24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1" y="4402932"/>
            <a:ext cx="5870744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9546" y="4402932"/>
            <a:ext cx="413375" cy="283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04656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  <p:sldLayoutId id="2147483935" r:id="rId14"/>
    <p:sldLayoutId id="2147483936" r:id="rId15"/>
    <p:sldLayoutId id="2147483937" r:id="rId16"/>
    <p:sldLayoutId id="2147483938" r:id="rId17"/>
    <p:sldLayoutId id="2147483939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-299804" y="429390"/>
            <a:ext cx="8520600" cy="1180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Meeting</a:t>
            </a:r>
            <a:endParaRPr sz="27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(18.10.2024)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06734" y="1823528"/>
            <a:ext cx="9485906" cy="23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 07-AUTOMOTIVE TYRES, TUBES AND RIMS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80000"/>
              </a:lnSpc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 11-AUTOMOTIVE ELECTRICAL EQUIPMENT AND INSTRUMENTS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 27-ELECTRIC AND HYBRID VEHICLES</a:t>
            </a: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4745F7-7D9F-429B-5560-EDC183D85BDF}"/>
              </a:ext>
            </a:extLst>
          </p:cNvPr>
          <p:cNvSpPr txBox="1"/>
          <p:nvPr/>
        </p:nvSpPr>
        <p:spPr>
          <a:xfrm>
            <a:off x="206734" y="3945911"/>
            <a:ext cx="8523799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DUBEY</a:t>
            </a:r>
          </a:p>
          <a:p>
            <a:pPr marL="0" lvl="0" indent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SCIENTIST C, TRANSPORT ENGINEERING DEPARTMENT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0" y="445025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(Half Year 2024-25) 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Google Shape;61;p14"/>
          <p:cNvGraphicFramePr/>
          <p:nvPr>
            <p:extLst>
              <p:ext uri="{D42A27DB-BD31-4B8C-83A1-F6EECF244321}">
                <p14:modId xmlns:p14="http://schemas.microsoft.com/office/powerpoint/2010/main" val="3256181136"/>
              </p:ext>
            </p:extLst>
          </p:nvPr>
        </p:nvGraphicFramePr>
        <p:xfrm>
          <a:off x="590926" y="1750116"/>
          <a:ext cx="8244625" cy="1866915"/>
        </p:xfrm>
        <a:graphic>
          <a:graphicData uri="http://schemas.openxmlformats.org/drawingml/2006/table">
            <a:tbl>
              <a:tblPr/>
              <a:tblGrid>
                <a:gridCol w="1577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4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4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8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63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Sectional Committees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Subjects Undertaken</a:t>
                      </a:r>
                      <a:endParaRPr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undertaken</a:t>
                      </a:r>
                      <a:endParaRPr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Standards Published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256837" y="23659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NWIP 2024-25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7" name="Google Shape;67;p15"/>
          <p:cNvGraphicFramePr/>
          <p:nvPr>
            <p:extLst>
              <p:ext uri="{D42A27DB-BD31-4B8C-83A1-F6EECF244321}">
                <p14:modId xmlns:p14="http://schemas.microsoft.com/office/powerpoint/2010/main" val="3322401858"/>
              </p:ext>
            </p:extLst>
          </p:nvPr>
        </p:nvGraphicFramePr>
        <p:xfrm>
          <a:off x="256837" y="809296"/>
          <a:ext cx="8645864" cy="4145160"/>
        </p:xfrm>
        <a:graphic>
          <a:graphicData uri="http://schemas.openxmlformats.org/drawingml/2006/table">
            <a:tbl>
              <a:tblPr>
                <a:tableStyleId>{7E9639D4-E3E2-4D34-9284-5A2195B3D0D7}</a:tableStyleId>
              </a:tblPr>
              <a:tblGrid>
                <a:gridCol w="569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9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1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5561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No.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Subjects Taken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 Allotted to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Discussion/Working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Pub/Publication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R&amp;D-1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Intern -1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452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Instruments, TED 11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3 Panel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1 Committee member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670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6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1 Panel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2- Committee member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11541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algn="ctr"/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 of Reviews 2024-25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3" name="Google Shape;73;p16"/>
          <p:cNvGraphicFramePr/>
          <p:nvPr>
            <p:extLst>
              <p:ext uri="{D42A27DB-BD31-4B8C-83A1-F6EECF244321}">
                <p14:modId xmlns:p14="http://schemas.microsoft.com/office/powerpoint/2010/main" val="217701953"/>
              </p:ext>
            </p:extLst>
          </p:nvPr>
        </p:nvGraphicFramePr>
        <p:xfrm>
          <a:off x="311700" y="882924"/>
          <a:ext cx="8618366" cy="414516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1722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8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8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2418">
                  <a:extLst>
                    <a:ext uri="{9D8B030D-6E8A-4147-A177-3AD203B41FA5}">
                      <a16:colId xmlns:a16="http://schemas.microsoft.com/office/drawing/2014/main" val="4109873564"/>
                    </a:ext>
                  </a:extLst>
                </a:gridCol>
                <a:gridCol w="5573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033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Review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Adopted/ Allotted to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Draft Under development/Review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Draft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Publication/Published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Under Withdrawal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Members and Panel -25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 – 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 and Panel – 19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R&amp;D- 8</a:t>
                      </a: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ARP- 9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Committee members – 4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6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648965830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75749" y="26255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Panels under SCs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9" name="Google Shape;79;p17"/>
          <p:cNvGraphicFramePr/>
          <p:nvPr>
            <p:extLst>
              <p:ext uri="{D42A27DB-BD31-4B8C-83A1-F6EECF244321}">
                <p14:modId xmlns:p14="http://schemas.microsoft.com/office/powerpoint/2010/main" val="2106466195"/>
              </p:ext>
            </p:extLst>
          </p:nvPr>
        </p:nvGraphicFramePr>
        <p:xfrm>
          <a:off x="247650" y="1132025"/>
          <a:ext cx="8648699" cy="374892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588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9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2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24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Sr. No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of WP at present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new Created</a:t>
                      </a:r>
                      <a:endParaRPr sz="22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WP abolished </a:t>
                      </a:r>
                      <a:endParaRPr sz="22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Electrical Equipment and Instruments, TED 11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iii)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22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394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ISO/IEC Projects Priority &amp; Experts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5" name="Google Shape;85;p18"/>
          <p:cNvGraphicFramePr/>
          <p:nvPr>
            <p:extLst>
              <p:ext uri="{D42A27DB-BD31-4B8C-83A1-F6EECF244321}">
                <p14:modId xmlns:p14="http://schemas.microsoft.com/office/powerpoint/2010/main" val="2232186644"/>
              </p:ext>
            </p:extLst>
          </p:nvPr>
        </p:nvGraphicFramePr>
        <p:xfrm>
          <a:off x="460650" y="1196105"/>
          <a:ext cx="8222700" cy="3826675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391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05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Document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Identified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1956039575"/>
                  </a:ext>
                </a:extLst>
              </a:tr>
              <a:tr h="3708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 25362-</a:t>
                      </a:r>
                      <a:r>
                        <a:rPr lang="en-US" sz="2000" i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Test method for endurance performance of agricultural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tyres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Shri </a:t>
                      </a: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Sujit Sinha 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(ITTAC-CEAT)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43768256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ISO/NP TS 25344-</a:t>
                      </a:r>
                      <a:r>
                        <a:rPr lang="en-IN" sz="2000" i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27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I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Electrically propelled road vehicles --Test methods for thermal management system of traction battery packs and systems --Part 1: General tests</a:t>
                      </a:r>
                    </a:p>
                    <a:p>
                      <a:pPr algn="ctr" fontAlgn="ctr"/>
                      <a:endParaRPr lang="en-IN"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Medium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Expert identification is under process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1425" anchor="ctr"/>
                </a:tc>
                <a:extLst>
                  <a:ext uri="{0D108BD9-81ED-4DB2-BD59-A6C34878D82A}">
                    <a16:rowId xmlns:a16="http://schemas.microsoft.com/office/drawing/2014/main" val="2715660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2418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SC/WP Meetings 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3" name="Google Shape;103;p21"/>
          <p:cNvGraphicFramePr/>
          <p:nvPr>
            <p:extLst>
              <p:ext uri="{D42A27DB-BD31-4B8C-83A1-F6EECF244321}">
                <p14:modId xmlns:p14="http://schemas.microsoft.com/office/powerpoint/2010/main" val="2175859843"/>
              </p:ext>
            </p:extLst>
          </p:nvPr>
        </p:nvGraphicFramePr>
        <p:xfrm>
          <a:off x="133350" y="817475"/>
          <a:ext cx="8877300" cy="408420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544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31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5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5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95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 No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Sectional Committee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Held 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held outside HQ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Planned</a:t>
                      </a:r>
                      <a:endParaRPr sz="20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Meetings Planned outside HQ</a:t>
                      </a:r>
                      <a:endParaRPr sz="2000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Tyres, Tubes And Rims, TED 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2+10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2+8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Automotive Electrical Equipment and Instruments, TED 11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2+7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2+10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iii)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Electric And Hybrid Vehicles, TED 27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1+3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2+6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Process Reforms Measures</a:t>
            </a:r>
            <a:endParaRPr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9" name="Google Shape;109;p22"/>
          <p:cNvGraphicFramePr/>
          <p:nvPr>
            <p:extLst>
              <p:ext uri="{D42A27DB-BD31-4B8C-83A1-F6EECF244321}">
                <p14:modId xmlns:p14="http://schemas.microsoft.com/office/powerpoint/2010/main" val="4171282797"/>
              </p:ext>
            </p:extLst>
          </p:nvPr>
        </p:nvGraphicFramePr>
        <p:xfrm>
          <a:off x="705400" y="1358075"/>
          <a:ext cx="8044900" cy="2732150"/>
        </p:xfrm>
        <a:graphic>
          <a:graphicData uri="http://schemas.openxmlformats.org/drawingml/2006/table">
            <a:tbl>
              <a:tblPr>
                <a:tableStyleId>{98E12CF8-FAFA-43B9-AA98-3F996421C891}</a:tableStyleId>
              </a:tblPr>
              <a:tblGrid>
                <a:gridCol w="3908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5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01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Attendance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(Average) 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Inactive Members Removed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Comments on P Drafts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07 – 75.69%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11 – 62.68 %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TED 27 - 56.82 %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(10+7+11)</a:t>
                      </a:r>
                      <a:endParaRPr sz="20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NA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(No document circulated in P Draft this year)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A85A631-1AE3-23E3-371A-D591F320E25C}"/>
              </a:ext>
            </a:extLst>
          </p:cNvPr>
          <p:cNvSpPr txBox="1"/>
          <p:nvPr/>
        </p:nvSpPr>
        <p:spPr>
          <a:xfrm>
            <a:off x="705400" y="4123689"/>
            <a:ext cx="84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inducted members are being trained as per NITS training schedule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>
          <a:extLst>
            <a:ext uri="{FF2B5EF4-FFF2-40B4-BE49-F238E27FC236}">
              <a16:creationId xmlns:a16="http://schemas.microsoft.com/office/drawing/2014/main" id="{37C6762D-ACFE-58D7-CDA4-AA93F66C0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>
            <a:extLst>
              <a:ext uri="{FF2B5EF4-FFF2-40B4-BE49-F238E27FC236}">
                <a16:creationId xmlns:a16="http://schemas.microsoft.com/office/drawing/2014/main" id="{17612069-0807-3D9F-2DCD-FF71A1D6DA1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85225" y="2127125"/>
            <a:ext cx="8520600" cy="55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 dirty="0"/>
              <a:t> </a:t>
            </a:r>
            <a:r>
              <a:rPr lang="e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12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Paper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485</Words>
  <Application>Microsoft Macintosh PowerPoint</Application>
  <PresentationFormat>On-screen Show (16:9)</PresentationFormat>
  <Paragraphs>164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Celestial</vt:lpstr>
      <vt:lpstr>Review Meeting (18.10.2024)</vt:lpstr>
      <vt:lpstr>Summary (Half Year 2024-25) </vt:lpstr>
      <vt:lpstr>Progress of NWIP 2024-25</vt:lpstr>
      <vt:lpstr>Progress of Reviews 2024-25</vt:lpstr>
      <vt:lpstr>Working Panels under SCs</vt:lpstr>
      <vt:lpstr>ISO/IEC Projects Priority &amp; Experts</vt:lpstr>
      <vt:lpstr>SC/WP Meetings </vt:lpstr>
      <vt:lpstr>Status of Process Reforms Measures</vt:lpstr>
      <vt:lpstr>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GAURAV - TED</dc:creator>
  <cp:lastModifiedBy>August Dubey</cp:lastModifiedBy>
  <cp:revision>85</cp:revision>
  <dcterms:modified xsi:type="dcterms:W3CDTF">2024-10-28T03:30:34Z</dcterms:modified>
</cp:coreProperties>
</file>