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921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8" r:id="rId7"/>
    <p:sldId id="264" r:id="rId8"/>
    <p:sldId id="265" r:id="rId9"/>
    <p:sldId id="266" r:id="rId10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19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8E12CF8-FAFA-43B9-AA98-3F996421C891}">
  <a:tblStyle styleId="{98E12CF8-FAFA-43B9-AA98-3F996421C89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11682EEA-DB0D-46CE-8AAF-3EF4B03D86A6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E8B1032C-EA38-4F05-BA0D-38AFFFC7BED3}" styleName="Light Style 3 –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–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–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D113A9D2-9D6B-4929-AA2D-F23B5EE8CBE7}" styleName="Themed Style 2 –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–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0"/>
  </p:normalViewPr>
  <p:slideViewPr>
    <p:cSldViewPr snapToGrid="0">
      <p:cViewPr varScale="1">
        <p:scale>
          <a:sx n="160" d="100"/>
          <a:sy n="160" d="100"/>
        </p:scale>
        <p:origin x="240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fa39bbcc8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fa39bbcc8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30b58606263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30b58606263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fa39bbcc8c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fa39bbcc8c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fa39bbcc8c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fa39bbcc8c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30b58606263_1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30b58606263_1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fa39bbcc8c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2fa39bbcc8c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fa39bbcc8c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2fa39bbcc8c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>
          <a:extLst>
            <a:ext uri="{FF2B5EF4-FFF2-40B4-BE49-F238E27FC236}">
              <a16:creationId xmlns:a16="http://schemas.microsoft.com/office/drawing/2014/main" id="{C290E5D4-A220-A2CC-287C-FE298CB619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fa39bbcc8c_0_41:notes">
            <a:extLst>
              <a:ext uri="{FF2B5EF4-FFF2-40B4-BE49-F238E27FC236}">
                <a16:creationId xmlns:a16="http://schemas.microsoft.com/office/drawing/2014/main" id="{54EA039E-EDD8-0773-3032-7D25C28E691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2fa39bbcc8c_0_41:notes">
            <a:extLst>
              <a:ext uri="{FF2B5EF4-FFF2-40B4-BE49-F238E27FC236}">
                <a16:creationId xmlns:a16="http://schemas.microsoft.com/office/drawing/2014/main" id="{8BCF9518-D67F-2277-BC1E-9B66D03116D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65492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514216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1799" y="1473200"/>
            <a:ext cx="5398295" cy="1816098"/>
          </a:xfrm>
        </p:spPr>
        <p:txBody>
          <a:bodyPr anchor="b">
            <a:normAutofit/>
          </a:bodyPr>
          <a:lstStyle>
            <a:lvl1pPr algn="r">
              <a:defRPr sz="3600">
                <a:effectLst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1799" y="3289300"/>
            <a:ext cx="5398295" cy="1054100"/>
          </a:xfrm>
        </p:spPr>
        <p:txBody>
          <a:bodyPr anchor="t">
            <a:normAutofit/>
          </a:bodyPr>
          <a:lstStyle>
            <a:lvl1pPr marL="0" indent="0" algn="r">
              <a:buNone/>
              <a:defRPr sz="1350" cap="all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99419" y="4402932"/>
            <a:ext cx="1200150" cy="283369"/>
          </a:xfrm>
        </p:spPr>
        <p:txBody>
          <a:bodyPr/>
          <a:lstStyle/>
          <a:p>
            <a:fld id="{9AB3A824-1A51-4B26-AD58-A6D8E14F6C04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799" y="4402932"/>
            <a:ext cx="3670469" cy="283369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56719" y="4402932"/>
            <a:ext cx="413375" cy="283369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9176752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514216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549649"/>
            <a:ext cx="759857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8700" y="699084"/>
            <a:ext cx="6569870" cy="2373732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3974702"/>
            <a:ext cx="7598570" cy="37028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31981691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514216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457201"/>
            <a:ext cx="7598570" cy="2343149"/>
          </a:xfrm>
        </p:spPr>
        <p:txBody>
          <a:bodyPr anchor="ctr">
            <a:normAutofit/>
          </a:bodyPr>
          <a:lstStyle>
            <a:lvl1pPr algn="l">
              <a:defRPr sz="2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3257550"/>
            <a:ext cx="7598571" cy="1085850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50102912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514216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678400" y="2057400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6206" y="617503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744201" y="457201"/>
            <a:ext cx="7162799" cy="2057399"/>
          </a:xfrm>
        </p:spPr>
        <p:txBody>
          <a:bodyPr anchor="ctr">
            <a:normAutofit/>
          </a:bodyPr>
          <a:lstStyle>
            <a:lvl1pPr algn="l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3406" y="2514600"/>
            <a:ext cx="7004388" cy="28575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599" y="3257550"/>
            <a:ext cx="7614275" cy="1085850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07892367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514216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2" y="2481436"/>
            <a:ext cx="7598569" cy="1101600"/>
          </a:xfrm>
        </p:spPr>
        <p:txBody>
          <a:bodyPr anchor="b">
            <a:normAutofit/>
          </a:bodyPr>
          <a:lstStyle>
            <a:lvl1pPr algn="l">
              <a:defRPr sz="2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3583036"/>
            <a:ext cx="7598570" cy="645300"/>
          </a:xfrm>
        </p:spPr>
        <p:txBody>
          <a:bodyPr anchor="t">
            <a:normAutofit/>
          </a:bodyPr>
          <a:lstStyle>
            <a:lvl1pPr marL="0" indent="0" algn="l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629091591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514216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678400" y="2057400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6206" y="617503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744201" y="457201"/>
            <a:ext cx="7162799" cy="2057399"/>
          </a:xfrm>
        </p:spPr>
        <p:txBody>
          <a:bodyPr anchor="ctr">
            <a:normAutofit/>
          </a:bodyPr>
          <a:lstStyle>
            <a:lvl1pPr algn="l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350" y="2914650"/>
            <a:ext cx="7601577" cy="66675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49" y="3581400"/>
            <a:ext cx="7601577" cy="7620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78878082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514216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457201"/>
            <a:ext cx="7598570" cy="20573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351" y="2628900"/>
            <a:ext cx="7598571" cy="62865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1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3257550"/>
            <a:ext cx="7598571" cy="108585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44555861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5142161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14351" y="457201"/>
            <a:ext cx="7598569" cy="10922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034193379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5142161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4006" y="457200"/>
            <a:ext cx="1618914" cy="3886201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457200"/>
            <a:ext cx="5874087" cy="3886200"/>
          </a:xfrm>
        </p:spPr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215631782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7970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514216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1217734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514216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481436"/>
            <a:ext cx="7598570" cy="1101600"/>
          </a:xfrm>
        </p:spPr>
        <p:txBody>
          <a:bodyPr anchor="b"/>
          <a:lstStyle>
            <a:lvl1pPr algn="l">
              <a:defRPr sz="3000" b="0" cap="all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49" y="3583036"/>
            <a:ext cx="7598571" cy="645300"/>
          </a:xfrm>
        </p:spPr>
        <p:txBody>
          <a:bodyPr anchor="t">
            <a:normAutofit/>
          </a:bodyPr>
          <a:lstStyle>
            <a:lvl1pPr marL="0" indent="0" algn="l">
              <a:buNone/>
              <a:defRPr sz="1500" cap="all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115786207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514216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1" y="1606550"/>
            <a:ext cx="3746501" cy="2736851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66421" y="1606551"/>
            <a:ext cx="3746499" cy="2736850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438453575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0252" y="1663700"/>
            <a:ext cx="3531791" cy="432197"/>
          </a:xfrm>
        </p:spPr>
        <p:txBody>
          <a:bodyPr anchor="b">
            <a:noAutofit/>
          </a:bodyPr>
          <a:lstStyle>
            <a:lvl1pPr marL="0" indent="0">
              <a:buNone/>
              <a:defRPr sz="21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1" y="2152651"/>
            <a:ext cx="3747692" cy="2190749"/>
          </a:xfrm>
        </p:spPr>
        <p:txBody>
          <a:bodyPr anchor="t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3" y="1670050"/>
            <a:ext cx="3542110" cy="432197"/>
          </a:xfrm>
        </p:spPr>
        <p:txBody>
          <a:bodyPr anchor="b">
            <a:noAutofit/>
          </a:bodyPr>
          <a:lstStyle>
            <a:lvl1pPr marL="0" indent="0">
              <a:buNone/>
              <a:defRPr sz="21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67612" y="2152651"/>
            <a:ext cx="3746501" cy="2190749"/>
          </a:xfrm>
        </p:spPr>
        <p:txBody>
          <a:bodyPr anchor="t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38619278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514216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143544344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5142161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07252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514216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1555750"/>
            <a:ext cx="2760664" cy="1028700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6150" y="457201"/>
            <a:ext cx="4626770" cy="3886200"/>
          </a:xfrm>
        </p:spPr>
        <p:txBody>
          <a:bodyPr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2584450"/>
            <a:ext cx="2760664" cy="13716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750659150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514216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1200150"/>
            <a:ext cx="4623490" cy="1028700"/>
          </a:xfrm>
        </p:spPr>
        <p:txBody>
          <a:bodyPr anchor="b">
            <a:normAutofit/>
          </a:bodyPr>
          <a:lstStyle>
            <a:lvl1pPr algn="l">
              <a:defRPr sz="21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52190" y="685800"/>
            <a:ext cx="2460731" cy="3429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2228850"/>
            <a:ext cx="4623490" cy="1371600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32224711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1" y="457201"/>
            <a:ext cx="7598569" cy="1092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1606551"/>
            <a:ext cx="7598569" cy="2736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42245" y="4402932"/>
            <a:ext cx="1200150" cy="283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CBC1C18-307B-4F68-A007-B5B542270E8D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1" y="4402932"/>
            <a:ext cx="5870744" cy="283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99546" y="4402932"/>
            <a:ext cx="413375" cy="283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7804656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22" r:id="rId1"/>
    <p:sldLayoutId id="2147483923" r:id="rId2"/>
    <p:sldLayoutId id="2147483924" r:id="rId3"/>
    <p:sldLayoutId id="2147483925" r:id="rId4"/>
    <p:sldLayoutId id="2147483926" r:id="rId5"/>
    <p:sldLayoutId id="2147483927" r:id="rId6"/>
    <p:sldLayoutId id="2147483928" r:id="rId7"/>
    <p:sldLayoutId id="2147483929" r:id="rId8"/>
    <p:sldLayoutId id="2147483930" r:id="rId9"/>
    <p:sldLayoutId id="2147483931" r:id="rId10"/>
    <p:sldLayoutId id="2147483932" r:id="rId11"/>
    <p:sldLayoutId id="2147483933" r:id="rId12"/>
    <p:sldLayoutId id="2147483934" r:id="rId13"/>
    <p:sldLayoutId id="2147483935" r:id="rId14"/>
    <p:sldLayoutId id="2147483936" r:id="rId15"/>
    <p:sldLayoutId id="2147483937" r:id="rId16"/>
    <p:sldLayoutId id="2147483938" r:id="rId17"/>
    <p:sldLayoutId id="2147483939" r:id="rId18"/>
  </p:sldLayoutIdLst>
  <p:hf sldNum="0" hdr="0" ftr="0" dt="0"/>
  <p:txStyles>
    <p:titleStyle>
      <a:lvl1pPr algn="l" defTabSz="342900" rtl="0" eaLnBrk="1" latinLnBrk="0" hangingPunct="1">
        <a:spcBef>
          <a:spcPct val="0"/>
        </a:spcBef>
        <a:buNone/>
        <a:defRPr sz="27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13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-299804" y="429390"/>
            <a:ext cx="8520600" cy="1180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Review Meeting</a:t>
            </a:r>
            <a:endParaRPr sz="27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(18.10.2024)</a:t>
            </a:r>
            <a:endParaRPr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206734" y="1823528"/>
            <a:ext cx="9485906" cy="237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TED 07-AUTOMOTIVE TYRES, TUBES AND RIMS</a:t>
            </a:r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80000"/>
              </a:lnSpc>
              <a:spcAft>
                <a:spcPts val="0"/>
              </a:spcAft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TED 11-AUTOMOTIVE ELECTRICAL EQUIPMENT AND INSTRUMENTS</a:t>
            </a:r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TED 27-ELECTRIC AND HYBRID VEHICLES</a:t>
            </a:r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54745F7-7D9F-429B-5560-EDC183D85BDF}"/>
              </a:ext>
            </a:extLst>
          </p:cNvPr>
          <p:cNvSpPr txBox="1"/>
          <p:nvPr/>
        </p:nvSpPr>
        <p:spPr>
          <a:xfrm>
            <a:off x="206734" y="3945911"/>
            <a:ext cx="8523799" cy="1034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AUGUST DUBEY</a:t>
            </a:r>
          </a:p>
          <a:p>
            <a:pPr marL="0" lvl="0" indent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SCIENTIST C, TRANSPORT ENGINEERING DEPARTMENT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0" y="445025"/>
            <a:ext cx="914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Summary (Half Year 2024-25) </a:t>
            </a:r>
            <a:endParaRPr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1" name="Google Shape;61;p14"/>
          <p:cNvGraphicFramePr/>
          <p:nvPr>
            <p:extLst>
              <p:ext uri="{D42A27DB-BD31-4B8C-83A1-F6EECF244321}">
                <p14:modId xmlns:p14="http://schemas.microsoft.com/office/powerpoint/2010/main" val="3256181136"/>
              </p:ext>
            </p:extLst>
          </p:nvPr>
        </p:nvGraphicFramePr>
        <p:xfrm>
          <a:off x="590926" y="1750116"/>
          <a:ext cx="8244625" cy="1866915"/>
        </p:xfrm>
        <a:graphic>
          <a:graphicData uri="http://schemas.openxmlformats.org/drawingml/2006/table">
            <a:tbl>
              <a:tblPr/>
              <a:tblGrid>
                <a:gridCol w="15775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45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24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78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563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Sectional Committees</a:t>
                      </a:r>
                      <a:endParaRPr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New Subjects Undertaken</a:t>
                      </a:r>
                      <a:endParaRPr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Review undertaken</a:t>
                      </a:r>
                      <a:endParaRPr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Standards Published</a:t>
                      </a:r>
                      <a:endParaRPr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82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  <a:endParaRPr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256837" y="236596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Progress of NWIP 2024-25</a:t>
            </a:r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7" name="Google Shape;67;p15"/>
          <p:cNvGraphicFramePr/>
          <p:nvPr>
            <p:extLst>
              <p:ext uri="{D42A27DB-BD31-4B8C-83A1-F6EECF244321}">
                <p14:modId xmlns:p14="http://schemas.microsoft.com/office/powerpoint/2010/main" val="3322401858"/>
              </p:ext>
            </p:extLst>
          </p:nvPr>
        </p:nvGraphicFramePr>
        <p:xfrm>
          <a:off x="256837" y="809296"/>
          <a:ext cx="8645864" cy="4145160"/>
        </p:xfrm>
        <a:graphic>
          <a:graphicData uri="http://schemas.openxmlformats.org/drawingml/2006/table">
            <a:tbl>
              <a:tblPr>
                <a:tableStyleId>{7E9639D4-E3E2-4D34-9284-5A2195B3D0D7}</a:tableStyleId>
              </a:tblPr>
              <a:tblGrid>
                <a:gridCol w="569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94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42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18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90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36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39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55616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Sr. No.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Sectional Committee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No. of Subjects Taken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Process adopted/ Allotted to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 Discussion/Working Draft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 Draft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WC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 Pub/Publication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16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Automotive Tyres, Tubes And Rims, TED 7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Arial"/>
                        </a:rPr>
                        <a:t>R&amp;D-1</a:t>
                      </a:r>
                      <a:b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Arial"/>
                        </a:rPr>
                      </a:b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Arial"/>
                        </a:rPr>
                        <a:t>Intern -1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452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sz="1600" kern="1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Automotive Electrical Equipment and Instruments, TED 11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Arial"/>
                        </a:rPr>
                        <a:t>4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Arial"/>
                        </a:rPr>
                        <a:t>3 Panel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Arial"/>
                        </a:rPr>
                        <a:t>1 Committee member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6704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sz="1600" kern="1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Electric And Hybrid Vehicles, TED 27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Arial"/>
                        </a:rPr>
                        <a:t>1 Panel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Arial"/>
                        </a:rPr>
                        <a:t>2- Committee member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311700" y="115416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algn="ctr"/>
            <a:r>
              <a:rPr lang="e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Progress of Reviews 2024-25</a:t>
            </a:r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3" name="Google Shape;73;p16"/>
          <p:cNvGraphicFramePr/>
          <p:nvPr>
            <p:extLst>
              <p:ext uri="{D42A27DB-BD31-4B8C-83A1-F6EECF244321}">
                <p14:modId xmlns:p14="http://schemas.microsoft.com/office/powerpoint/2010/main" val="217701953"/>
              </p:ext>
            </p:extLst>
          </p:nvPr>
        </p:nvGraphicFramePr>
        <p:xfrm>
          <a:off x="311700" y="882924"/>
          <a:ext cx="8618366" cy="4145160"/>
        </p:xfrm>
        <a:graphic>
          <a:graphicData uri="http://schemas.openxmlformats.org/drawingml/2006/table">
            <a:tbl>
              <a:tblPr>
                <a:tableStyleId>{98E12CF8-FAFA-43B9-AA98-3F996421C891}</a:tableStyleId>
              </a:tblPr>
              <a:tblGrid>
                <a:gridCol w="17223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58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86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66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92418">
                  <a:extLst>
                    <a:ext uri="{9D8B030D-6E8A-4147-A177-3AD203B41FA5}">
                      <a16:colId xmlns:a16="http://schemas.microsoft.com/office/drawing/2014/main" val="4109873564"/>
                    </a:ext>
                  </a:extLst>
                </a:gridCol>
                <a:gridCol w="5573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88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0333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9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Sectional Committee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 Review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Process Adopted/ Allotted to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Reaffirmed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Draft Under development/Review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 Draft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WC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 Publication/Published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 Withdrawal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Automotive Tyres, Tubes And Rims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Members and Panel -25</a:t>
                      </a:r>
                      <a:b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Intern – 7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Automotive Electrical Equipment and Instruments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members and Panel – 19</a:t>
                      </a:r>
                      <a:b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R&amp;D- 8</a:t>
                      </a:r>
                      <a:b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ARP- 9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Electric And Hybrid Vehicles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members – 4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648965830"/>
                  </a:ext>
                </a:extLst>
              </a:tr>
            </a:tbl>
          </a:graphicData>
        </a:graphic>
      </p:graphicFrame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375749" y="26255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Working Panels under SCs</a:t>
            </a:r>
            <a:endParaRPr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9" name="Google Shape;79;p17"/>
          <p:cNvGraphicFramePr/>
          <p:nvPr>
            <p:extLst>
              <p:ext uri="{D42A27DB-BD31-4B8C-83A1-F6EECF244321}">
                <p14:modId xmlns:p14="http://schemas.microsoft.com/office/powerpoint/2010/main" val="2106466195"/>
              </p:ext>
            </p:extLst>
          </p:nvPr>
        </p:nvGraphicFramePr>
        <p:xfrm>
          <a:off x="247650" y="1132025"/>
          <a:ext cx="8648699" cy="3748920"/>
        </p:xfrm>
        <a:graphic>
          <a:graphicData uri="http://schemas.openxmlformats.org/drawingml/2006/table">
            <a:tbl>
              <a:tblPr>
                <a:tableStyleId>{98E12CF8-FAFA-43B9-AA98-3F996421C891}</a:tableStyleId>
              </a:tblPr>
              <a:tblGrid>
                <a:gridCol w="588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99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54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24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24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Sr. No</a:t>
                      </a:r>
                      <a:endParaRPr sz="22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Sectional Committee</a:t>
                      </a:r>
                      <a:endParaRPr sz="22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No. of WP at present</a:t>
                      </a:r>
                      <a:endParaRPr sz="22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WP new Created</a:t>
                      </a:r>
                      <a:endParaRPr sz="2200" kern="1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WP abolished </a:t>
                      </a:r>
                      <a:endParaRPr sz="2200" kern="1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2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Arial"/>
                        </a:rPr>
                        <a:t>i)</a:t>
                      </a:r>
                      <a:endParaRPr sz="22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Automotive Tyres, Tubes And Rims, TED 7</a:t>
                      </a:r>
                      <a:endParaRPr sz="22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sz="22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sz="22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sz="22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2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Arial"/>
                        </a:rPr>
                        <a:t>ii)</a:t>
                      </a:r>
                      <a:endParaRPr sz="22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Automotive Electrical Equipment and Instruments, TED 11</a:t>
                      </a:r>
                      <a:endParaRPr sz="22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sz="22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sz="22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sz="22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2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Arial"/>
                        </a:rPr>
                        <a:t>iii)</a:t>
                      </a:r>
                      <a:endParaRPr sz="22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Electric And Hybrid Vehicles, TED 27</a:t>
                      </a:r>
                      <a:endParaRPr sz="22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sz="22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sz="22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sz="22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>
            <a:spLocks noGrp="1"/>
          </p:cNvSpPr>
          <p:nvPr>
            <p:ph type="title"/>
          </p:nvPr>
        </p:nvSpPr>
        <p:spPr>
          <a:xfrm>
            <a:off x="311700" y="3942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ISO/IEC Projects Priority &amp; Experts</a:t>
            </a:r>
            <a:endParaRPr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5" name="Google Shape;85;p18"/>
          <p:cNvGraphicFramePr/>
          <p:nvPr>
            <p:extLst>
              <p:ext uri="{D42A27DB-BD31-4B8C-83A1-F6EECF244321}">
                <p14:modId xmlns:p14="http://schemas.microsoft.com/office/powerpoint/2010/main" val="2232186644"/>
              </p:ext>
            </p:extLst>
          </p:nvPr>
        </p:nvGraphicFramePr>
        <p:xfrm>
          <a:off x="460650" y="1196105"/>
          <a:ext cx="8222700" cy="3826675"/>
        </p:xfrm>
        <a:graphic>
          <a:graphicData uri="http://schemas.openxmlformats.org/drawingml/2006/table">
            <a:tbl>
              <a:tblPr>
                <a:tableStyleId>{98E12CF8-FAFA-43B9-AA98-3F996421C891}</a:tableStyleId>
              </a:tblPr>
              <a:tblGrid>
                <a:gridCol w="391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79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73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0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Document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Priority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Expert Identified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1425" anchor="ctr"/>
                </a:tc>
                <a:extLst>
                  <a:ext uri="{0D108BD9-81ED-4DB2-BD59-A6C34878D82A}">
                    <a16:rowId xmlns:a16="http://schemas.microsoft.com/office/drawing/2014/main" val="1956039575"/>
                  </a:ext>
                </a:extLst>
              </a:tr>
              <a:tr h="3708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ISO/NP 25362-</a:t>
                      </a:r>
                      <a:r>
                        <a:rPr lang="en-US" sz="2000" i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TED 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Test method for endurance performance of agricultural </a:t>
                      </a:r>
                      <a:r>
                        <a:rPr lang="en-US" sz="2000" kern="12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tyres</a:t>
                      </a:r>
                      <a:endParaRPr lang="en-US"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142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Medium</a:t>
                      </a:r>
                    </a:p>
                  </a:txBody>
                  <a:tcPr marL="9525" marR="9525" marT="95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Shri </a:t>
                      </a:r>
                      <a:r>
                        <a:rPr lang="en-IN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</a:rPr>
                        <a:t>Sujit Sinha 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(ITTAC-CEAT)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1425" anchor="ctr"/>
                </a:tc>
                <a:extLst>
                  <a:ext uri="{0D108BD9-81ED-4DB2-BD59-A6C34878D82A}">
                    <a16:rowId xmlns:a16="http://schemas.microsoft.com/office/drawing/2014/main" val="43768256"/>
                  </a:ext>
                </a:extLst>
              </a:tr>
              <a:tr h="695325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ISO/NP TS 25344-</a:t>
                      </a:r>
                      <a:r>
                        <a:rPr lang="en-IN" sz="2000" i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TED 27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Electrically propelled road vehicles --Test methods for thermal management system of traction battery packs and systems --Part 1: General tests</a:t>
                      </a:r>
                    </a:p>
                    <a:p>
                      <a:pPr algn="ctr" fontAlgn="ctr"/>
                      <a:endParaRPr lang="en-IN"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Medium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Expert identification is under process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1425" anchor="ctr"/>
                </a:tc>
                <a:extLst>
                  <a:ext uri="{0D108BD9-81ED-4DB2-BD59-A6C34878D82A}">
                    <a16:rowId xmlns:a16="http://schemas.microsoft.com/office/drawing/2014/main" val="27156607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>
            <a:spLocks noGrp="1"/>
          </p:cNvSpPr>
          <p:nvPr>
            <p:ph type="title"/>
          </p:nvPr>
        </p:nvSpPr>
        <p:spPr>
          <a:xfrm>
            <a:off x="311700" y="2418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SC/WP Meetings </a:t>
            </a:r>
            <a:endParaRPr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3" name="Google Shape;103;p21"/>
          <p:cNvGraphicFramePr/>
          <p:nvPr>
            <p:extLst>
              <p:ext uri="{D42A27DB-BD31-4B8C-83A1-F6EECF244321}">
                <p14:modId xmlns:p14="http://schemas.microsoft.com/office/powerpoint/2010/main" val="2175859843"/>
              </p:ext>
            </p:extLst>
          </p:nvPr>
        </p:nvGraphicFramePr>
        <p:xfrm>
          <a:off x="133350" y="817475"/>
          <a:ext cx="8877300" cy="4084200"/>
        </p:xfrm>
        <a:graphic>
          <a:graphicData uri="http://schemas.openxmlformats.org/drawingml/2006/table">
            <a:tbl>
              <a:tblPr>
                <a:tableStyleId>{98E12CF8-FAFA-43B9-AA98-3F996421C891}</a:tableStyleId>
              </a:tblPr>
              <a:tblGrid>
                <a:gridCol w="5448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31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95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50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5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795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Sr No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Sectional Committee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Meetings Held 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Meetings held outside HQ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Meetings Planned</a:t>
                      </a:r>
                      <a:endParaRPr sz="2000" kern="1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Meetings Planned outside HQ</a:t>
                      </a:r>
                      <a:endParaRPr sz="2000" kern="1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Arial"/>
                        </a:rPr>
                        <a:t>i)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Automotive Tyres, Tubes And Rims, TED 7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2+10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2+8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Arial"/>
                        </a:rPr>
                        <a:t>ii)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Arial"/>
                        </a:rPr>
                        <a:t>Automotive Electrical Equipment and Instruments, TED 11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Arial"/>
                        </a:rPr>
                        <a:t>2+7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2+10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Arial"/>
                        </a:rPr>
                        <a:t>iii)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Electric And Hybrid Vehicles, TED 27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1+3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2+6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Status of Process Reforms Measures</a:t>
            </a:r>
            <a:endParaRPr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9" name="Google Shape;109;p22"/>
          <p:cNvGraphicFramePr/>
          <p:nvPr>
            <p:extLst>
              <p:ext uri="{D42A27DB-BD31-4B8C-83A1-F6EECF244321}">
                <p14:modId xmlns:p14="http://schemas.microsoft.com/office/powerpoint/2010/main" val="4171282797"/>
              </p:ext>
            </p:extLst>
          </p:nvPr>
        </p:nvGraphicFramePr>
        <p:xfrm>
          <a:off x="705400" y="1358075"/>
          <a:ext cx="8044900" cy="2732150"/>
        </p:xfrm>
        <a:graphic>
          <a:graphicData uri="http://schemas.openxmlformats.org/drawingml/2006/table">
            <a:tbl>
              <a:tblPr>
                <a:tableStyleId>{98E12CF8-FAFA-43B9-AA98-3F996421C891}</a:tableStyleId>
              </a:tblPr>
              <a:tblGrid>
                <a:gridCol w="3908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56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1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301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Attendance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(Average) 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Inactive Members Removed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Comments on P Drafts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5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TED 07 – 75.69%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TED 11 – 62.68 %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TED 27 - 56.82 %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(10+7+11)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NA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(No document circulated in P Draft this year)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5A85A631-1AE3-23E3-371A-D591F320E25C}"/>
              </a:ext>
            </a:extLst>
          </p:cNvPr>
          <p:cNvSpPr txBox="1"/>
          <p:nvPr/>
        </p:nvSpPr>
        <p:spPr>
          <a:xfrm>
            <a:off x="705400" y="4123689"/>
            <a:ext cx="843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inducted members are being trained as per NITS training schedule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>
          <a:extLst>
            <a:ext uri="{FF2B5EF4-FFF2-40B4-BE49-F238E27FC236}">
              <a16:creationId xmlns:a16="http://schemas.microsoft.com/office/drawing/2014/main" id="{37C6762D-ACFE-58D7-CDA4-AA93F66C05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>
            <a:extLst>
              <a:ext uri="{FF2B5EF4-FFF2-40B4-BE49-F238E27FC236}">
                <a16:creationId xmlns:a16="http://schemas.microsoft.com/office/drawing/2014/main" id="{17612069-0807-3D9F-2DCD-FF71A1D6DA1C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85225" y="2127125"/>
            <a:ext cx="8520600" cy="556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 b="1" dirty="0"/>
              <a:t> </a:t>
            </a:r>
            <a:r>
              <a:rPr lang="e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2120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61DDDE80-2DFA-4F2A-B66F-72059846BDA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aper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ppt/theme/themeOverride2.xml><?xml version="1.0" encoding="utf-8"?>
<a:themeOverride xmlns:a="http://schemas.openxmlformats.org/drawingml/2006/main">
  <a:clrScheme name="Paper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649</TotalTime>
  <Words>485</Words>
  <Application>Microsoft Macintosh PowerPoint</Application>
  <PresentationFormat>On-screen Show (16:9)</PresentationFormat>
  <Paragraphs>164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Celestial</vt:lpstr>
      <vt:lpstr>Review Meeting (18.10.2024)</vt:lpstr>
      <vt:lpstr>Summary (Half Year 2024-25) </vt:lpstr>
      <vt:lpstr>Progress of NWIP 2024-25</vt:lpstr>
      <vt:lpstr>Progress of Reviews 2024-25</vt:lpstr>
      <vt:lpstr>Working Panels under SCs</vt:lpstr>
      <vt:lpstr>ISO/IEC Projects Priority &amp; Experts</vt:lpstr>
      <vt:lpstr>SC/WP Meetings </vt:lpstr>
      <vt:lpstr>Status of Process Reforms Measures</vt:lpstr>
      <vt:lpstr> 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GAURAV - TED</dc:creator>
  <cp:lastModifiedBy>August Dubey</cp:lastModifiedBy>
  <cp:revision>85</cp:revision>
  <dcterms:modified xsi:type="dcterms:W3CDTF">2024-10-28T03:30:34Z</dcterms:modified>
</cp:coreProperties>
</file>