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4" r:id="rId18"/>
    <p:sldId id="277" r:id="rId19"/>
    <p:sldId id="278" r:id="rId20"/>
    <p:sldId id="279" r:id="rId21"/>
    <p:sldId id="275" r:id="rId22"/>
    <p:sldId id="27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9"/>
    <p:restoredTop sz="89492" autoAdjust="0"/>
  </p:normalViewPr>
  <p:slideViewPr>
    <p:cSldViewPr snapToGrid="0">
      <p:cViewPr varScale="1">
        <p:scale>
          <a:sx n="101" d="100"/>
          <a:sy n="101" d="100"/>
        </p:scale>
        <p:origin x="12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227687A-9C08-4A0E-B88B-7A5A9C1DA697}" type="datetimeFigureOut">
              <a:rPr lang="en-IN" smtClean="0"/>
              <a:t>25-10-2024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IN"/>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0115E1-2D96-4ADC-85FD-02EE9F70B133}" type="slidenum">
              <a:rPr lang="en-IN" smtClean="0"/>
              <a:t>‹#›</a:t>
            </a:fld>
            <a:endParaRPr lang="en-IN"/>
          </a:p>
        </p:txBody>
      </p:sp>
    </p:spTree>
    <p:extLst>
      <p:ext uri="{BB962C8B-B14F-4D97-AF65-F5344CB8AC3E}">
        <p14:creationId xmlns:p14="http://schemas.microsoft.com/office/powerpoint/2010/main" val="134343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80115E1-2D96-4ADC-85FD-02EE9F70B133}" type="slidenum">
              <a:rPr lang="en-IN" smtClean="0"/>
              <a:t>4</a:t>
            </a:fld>
            <a:endParaRPr lang="en-IN"/>
          </a:p>
        </p:txBody>
      </p:sp>
    </p:spTree>
    <p:extLst>
      <p:ext uri="{BB962C8B-B14F-4D97-AF65-F5344CB8AC3E}">
        <p14:creationId xmlns:p14="http://schemas.microsoft.com/office/powerpoint/2010/main" val="1248622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80115E1-2D96-4ADC-85FD-02EE9F70B133}" type="slidenum">
              <a:rPr lang="en-IN" smtClean="0"/>
              <a:t>14</a:t>
            </a:fld>
            <a:endParaRPr lang="en-IN"/>
          </a:p>
        </p:txBody>
      </p:sp>
    </p:spTree>
    <p:extLst>
      <p:ext uri="{BB962C8B-B14F-4D97-AF65-F5344CB8AC3E}">
        <p14:creationId xmlns:p14="http://schemas.microsoft.com/office/powerpoint/2010/main" val="329325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786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583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3180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993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32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0539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3170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052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671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077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715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269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139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16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57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181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148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10/25/2024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43766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AA51-90CF-4B8F-FF57-0B7D4FD849CB}"/>
              </a:ext>
            </a:extLst>
          </p:cNvPr>
          <p:cNvSpPr>
            <a:spLocks noGrp="1"/>
          </p:cNvSpPr>
          <p:nvPr>
            <p:ph type="ctrTitle"/>
          </p:nvPr>
        </p:nvSpPr>
        <p:spPr/>
        <p:txBody>
          <a:bodyPr/>
          <a:lstStyle/>
          <a:p>
            <a:r>
              <a:rPr lang="en-US" dirty="0"/>
              <a:t>Half yearly review</a:t>
            </a:r>
          </a:p>
        </p:txBody>
      </p:sp>
      <p:sp>
        <p:nvSpPr>
          <p:cNvPr id="3" name="Subtitle 2">
            <a:extLst>
              <a:ext uri="{FF2B5EF4-FFF2-40B4-BE49-F238E27FC236}">
                <a16:creationId xmlns:a16="http://schemas.microsoft.com/office/drawing/2014/main" id="{4DCED660-E679-E58D-3E69-689D3D1F70F0}"/>
              </a:ext>
            </a:extLst>
          </p:cNvPr>
          <p:cNvSpPr>
            <a:spLocks noGrp="1"/>
          </p:cNvSpPr>
          <p:nvPr>
            <p:ph type="subTitle" idx="1"/>
          </p:nvPr>
        </p:nvSpPr>
        <p:spPr/>
        <p:txBody>
          <a:bodyPr/>
          <a:lstStyle/>
          <a:p>
            <a:r>
              <a:rPr lang="en-US" dirty="0"/>
              <a:t>Preeti Prabha</a:t>
            </a:r>
          </a:p>
          <a:p>
            <a:r>
              <a:rPr lang="en-US" dirty="0"/>
              <a:t>MEMBER SECRETARY- CHD 17, CHD 19 &amp; CHD 35</a:t>
            </a:r>
          </a:p>
        </p:txBody>
      </p:sp>
    </p:spTree>
    <p:extLst>
      <p:ext uri="{BB962C8B-B14F-4D97-AF65-F5344CB8AC3E}">
        <p14:creationId xmlns:p14="http://schemas.microsoft.com/office/powerpoint/2010/main" val="31497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035C-DDF2-7363-3360-68542BA29858}"/>
              </a:ext>
            </a:extLst>
          </p:cNvPr>
          <p:cNvSpPr>
            <a:spLocks noGrp="1"/>
          </p:cNvSpPr>
          <p:nvPr>
            <p:ph type="title"/>
          </p:nvPr>
        </p:nvSpPr>
        <p:spPr>
          <a:xfrm>
            <a:off x="913775" y="161926"/>
            <a:ext cx="10364451" cy="691516"/>
          </a:xfrm>
        </p:spPr>
        <p:txBody>
          <a:bodyPr>
            <a:normAutofit/>
          </a:bodyPr>
          <a:lstStyle/>
          <a:p>
            <a:r>
              <a:rPr lang="en-US" dirty="0"/>
              <a:t>ISO Projects</a:t>
            </a:r>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652287894"/>
              </p:ext>
            </p:extLst>
          </p:nvPr>
        </p:nvGraphicFramePr>
        <p:xfrm>
          <a:off x="343740" y="1210236"/>
          <a:ext cx="11597249" cy="4598894"/>
        </p:xfrm>
        <a:graphic>
          <a:graphicData uri="http://schemas.openxmlformats.org/drawingml/2006/table">
            <a:tbl>
              <a:tblPr firstRow="1" firstCol="1" bandRow="1">
                <a:tableStyleId>{5C22544A-7EE6-4342-B048-85BDC9FD1C3A}</a:tableStyleId>
              </a:tblPr>
              <a:tblGrid>
                <a:gridCol w="499857">
                  <a:extLst>
                    <a:ext uri="{9D8B030D-6E8A-4147-A177-3AD203B41FA5}">
                      <a16:colId xmlns:a16="http://schemas.microsoft.com/office/drawing/2014/main" val="3127674694"/>
                    </a:ext>
                  </a:extLst>
                </a:gridCol>
                <a:gridCol w="1055893">
                  <a:extLst>
                    <a:ext uri="{9D8B030D-6E8A-4147-A177-3AD203B41FA5}">
                      <a16:colId xmlns:a16="http://schemas.microsoft.com/office/drawing/2014/main" val="4002228898"/>
                    </a:ext>
                  </a:extLst>
                </a:gridCol>
                <a:gridCol w="1641229">
                  <a:extLst>
                    <a:ext uri="{9D8B030D-6E8A-4147-A177-3AD203B41FA5}">
                      <a16:colId xmlns:a16="http://schemas.microsoft.com/office/drawing/2014/main" val="2572167009"/>
                    </a:ext>
                  </a:extLst>
                </a:gridCol>
                <a:gridCol w="2858916">
                  <a:extLst>
                    <a:ext uri="{9D8B030D-6E8A-4147-A177-3AD203B41FA5}">
                      <a16:colId xmlns:a16="http://schemas.microsoft.com/office/drawing/2014/main" val="2667756376"/>
                    </a:ext>
                  </a:extLst>
                </a:gridCol>
                <a:gridCol w="714729">
                  <a:extLst>
                    <a:ext uri="{9D8B030D-6E8A-4147-A177-3AD203B41FA5}">
                      <a16:colId xmlns:a16="http://schemas.microsoft.com/office/drawing/2014/main" val="2723792342"/>
                    </a:ext>
                  </a:extLst>
                </a:gridCol>
                <a:gridCol w="873558">
                  <a:extLst>
                    <a:ext uri="{9D8B030D-6E8A-4147-A177-3AD203B41FA5}">
                      <a16:colId xmlns:a16="http://schemas.microsoft.com/office/drawing/2014/main" val="4138670514"/>
                    </a:ext>
                  </a:extLst>
                </a:gridCol>
                <a:gridCol w="1923591">
                  <a:extLst>
                    <a:ext uri="{9D8B030D-6E8A-4147-A177-3AD203B41FA5}">
                      <a16:colId xmlns:a16="http://schemas.microsoft.com/office/drawing/2014/main" val="729302178"/>
                    </a:ext>
                  </a:extLst>
                </a:gridCol>
                <a:gridCol w="2029476">
                  <a:extLst>
                    <a:ext uri="{9D8B030D-6E8A-4147-A177-3AD203B41FA5}">
                      <a16:colId xmlns:a16="http://schemas.microsoft.com/office/drawing/2014/main" val="1617041265"/>
                    </a:ext>
                  </a:extLst>
                </a:gridCol>
              </a:tblGrid>
              <a:tr h="1018667">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kern="100" dirty="0">
                          <a:effectLst/>
                          <a:latin typeface="Times New Roman" panose="02020603050405020304" pitchFamily="18" charset="0"/>
                          <a:cs typeface="Times New Roman" panose="02020603050405020304" pitchFamily="18" charset="0"/>
                        </a:rPr>
                        <a:t>Proposed Experts by Member Secretary</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extLst>
                  <a:ext uri="{0D108BD9-81ED-4DB2-BD59-A6C34878D82A}">
                    <a16:rowId xmlns:a16="http://schemas.microsoft.com/office/drawing/2014/main" val="4181944562"/>
                  </a:ext>
                </a:extLst>
              </a:tr>
              <a:tr h="1287837">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1</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ISO/TC 120/SC 1 </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Raw hides and skins, including pickled pelts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ISO/AWI 4683-3</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Raw sheep skins — Part 3: Guidelines for grading on the basis of mass and size</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Dr. John </a:t>
                      </a:r>
                      <a:r>
                        <a:rPr lang="en-IN" sz="1200" kern="100" dirty="0" err="1">
                          <a:effectLst/>
                          <a:latin typeface="Times New Roman" panose="02020603050405020304" pitchFamily="18" charset="0"/>
                          <a:cs typeface="Times New Roman" panose="02020603050405020304" pitchFamily="18" charset="0"/>
                        </a:rPr>
                        <a:t>Sundar,CSIR-CLRI,Project</a:t>
                      </a:r>
                      <a:r>
                        <a:rPr lang="en-IN" sz="1200" kern="100" dirty="0">
                          <a:effectLst/>
                          <a:latin typeface="Times New Roman" panose="02020603050405020304" pitchFamily="18" charset="0"/>
                          <a:cs typeface="Times New Roman" panose="02020603050405020304" pitchFamily="18" charset="0"/>
                        </a:rPr>
                        <a:t> Leader and Dr. </a:t>
                      </a:r>
                      <a:r>
                        <a:rPr lang="en-IN" sz="1200" kern="100" dirty="0" err="1">
                          <a:effectLst/>
                          <a:latin typeface="Times New Roman" panose="02020603050405020304" pitchFamily="18" charset="0"/>
                          <a:cs typeface="Times New Roman" panose="02020603050405020304" pitchFamily="18" charset="0"/>
                        </a:rPr>
                        <a:t>R.Aravindhan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rowSpan="3">
                  <a:txBody>
                    <a:bodyPr/>
                    <a:lstStyle/>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extLst>
                  <a:ext uri="{0D108BD9-81ED-4DB2-BD59-A6C34878D82A}">
                    <a16:rowId xmlns:a16="http://schemas.microsoft.com/office/drawing/2014/main" val="235308698"/>
                  </a:ext>
                </a:extLst>
              </a:tr>
              <a:tr h="924898">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2</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ISO/TC 120/SC 1 </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Raw hides and skins, including pickled pelts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ISO/AWI 23974-1</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Leather — Red Hair Sheep Skin — Part 1: Description of defects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Dr. John </a:t>
                      </a:r>
                      <a:r>
                        <a:rPr lang="en-IN" sz="1200" kern="100" dirty="0" err="1">
                          <a:effectLst/>
                          <a:latin typeface="Times New Roman" panose="02020603050405020304" pitchFamily="18" charset="0"/>
                          <a:cs typeface="Times New Roman" panose="02020603050405020304" pitchFamily="18" charset="0"/>
                        </a:rPr>
                        <a:t>Sundar,CSIR-CLRI,Project</a:t>
                      </a:r>
                      <a:r>
                        <a:rPr lang="en-IN" sz="1200" kern="100" dirty="0">
                          <a:effectLst/>
                          <a:latin typeface="Times New Roman" panose="02020603050405020304" pitchFamily="18" charset="0"/>
                          <a:cs typeface="Times New Roman" panose="02020603050405020304" pitchFamily="18" charset="0"/>
                        </a:rPr>
                        <a:t> Leader and Dr. </a:t>
                      </a:r>
                      <a:r>
                        <a:rPr lang="en-IN" sz="1200" kern="100" dirty="0" err="1">
                          <a:effectLst/>
                          <a:latin typeface="Times New Roman" panose="02020603050405020304" pitchFamily="18" charset="0"/>
                          <a:cs typeface="Times New Roman" panose="02020603050405020304" pitchFamily="18" charset="0"/>
                        </a:rPr>
                        <a:t>R.Aravindhan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vMerge="1">
                  <a:txBody>
                    <a:bodyPr/>
                    <a:lstStyle/>
                    <a:p>
                      <a:pPr algn="ctr">
                        <a:lnSpc>
                          <a:spcPct val="107000"/>
                        </a:lnSpc>
                        <a:spcAft>
                          <a:spcPts val="0"/>
                        </a:spcAft>
                      </a:pPr>
                      <a:endParaRPr lang="en-IN" sz="1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extLst>
                  <a:ext uri="{0D108BD9-81ED-4DB2-BD59-A6C34878D82A}">
                    <a16:rowId xmlns:a16="http://schemas.microsoft.com/office/drawing/2014/main" val="4033532814"/>
                  </a:ext>
                </a:extLst>
              </a:tr>
              <a:tr h="1367492">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3</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ISO/TC 120/SC 1 </a:t>
                      </a:r>
                      <a:br>
                        <a:rPr lang="en-IN" sz="1200" kern="100">
                          <a:effectLst/>
                          <a:latin typeface="Times New Roman" panose="02020603050405020304" pitchFamily="18" charset="0"/>
                          <a:cs typeface="Times New Roman" panose="02020603050405020304" pitchFamily="18" charset="0"/>
                        </a:rPr>
                      </a:br>
                      <a:r>
                        <a:rPr lang="en-IN" sz="1200" kern="100">
                          <a:effectLst/>
                          <a:latin typeface="Times New Roman" panose="02020603050405020304" pitchFamily="18" charset="0"/>
                          <a:cs typeface="Times New Roman" panose="02020603050405020304" pitchFamily="18" charset="0"/>
                        </a:rPr>
                        <a:t>Raw hides and skins, including pickled pelts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ISO/AWI 23974-2</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Leather — Red hair sheep skins — Part 2: Guidelines for grading on the basis of defects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Dr. John </a:t>
                      </a:r>
                      <a:r>
                        <a:rPr lang="en-IN" sz="1200" kern="100" dirty="0" err="1">
                          <a:effectLst/>
                          <a:latin typeface="Times New Roman" panose="02020603050405020304" pitchFamily="18" charset="0"/>
                          <a:cs typeface="Times New Roman" panose="02020603050405020304" pitchFamily="18" charset="0"/>
                        </a:rPr>
                        <a:t>Sundar,CSIR-CLRI,Project</a:t>
                      </a:r>
                      <a:r>
                        <a:rPr lang="en-IN" sz="1200" kern="100" dirty="0">
                          <a:effectLst/>
                          <a:latin typeface="Times New Roman" panose="02020603050405020304" pitchFamily="18" charset="0"/>
                          <a:cs typeface="Times New Roman" panose="02020603050405020304" pitchFamily="18" charset="0"/>
                        </a:rPr>
                        <a:t> Leader and Dr. </a:t>
                      </a:r>
                      <a:r>
                        <a:rPr lang="en-IN" sz="1200" kern="100" dirty="0" err="1">
                          <a:effectLst/>
                          <a:latin typeface="Times New Roman" panose="02020603050405020304" pitchFamily="18" charset="0"/>
                          <a:cs typeface="Times New Roman" panose="02020603050405020304" pitchFamily="18" charset="0"/>
                        </a:rPr>
                        <a:t>R.Aravindhan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tc vMerge="1">
                  <a:txBody>
                    <a:bodyPr/>
                    <a:lstStyle/>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tc>
                <a:extLst>
                  <a:ext uri="{0D108BD9-81ED-4DB2-BD59-A6C34878D82A}">
                    <a16:rowId xmlns:a16="http://schemas.microsoft.com/office/drawing/2014/main" val="1860474123"/>
                  </a:ext>
                </a:extLst>
              </a:tr>
            </a:tbl>
          </a:graphicData>
        </a:graphic>
      </p:graphicFrame>
    </p:spTree>
    <p:extLst>
      <p:ext uri="{BB962C8B-B14F-4D97-AF65-F5344CB8AC3E}">
        <p14:creationId xmlns:p14="http://schemas.microsoft.com/office/powerpoint/2010/main" val="999746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3F9C3-4067-7BDB-58AD-2CAF629C56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90E5A0-047B-F9BE-986E-54274D3EE7C5}"/>
              </a:ext>
            </a:extLst>
          </p:cNvPr>
          <p:cNvSpPr>
            <a:spLocks noGrp="1"/>
          </p:cNvSpPr>
          <p:nvPr>
            <p:ph type="title"/>
          </p:nvPr>
        </p:nvSpPr>
        <p:spPr>
          <a:xfrm>
            <a:off x="913775" y="210742"/>
            <a:ext cx="10364451" cy="713184"/>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059431311"/>
              </p:ext>
            </p:extLst>
          </p:nvPr>
        </p:nvGraphicFramePr>
        <p:xfrm>
          <a:off x="564776" y="1210668"/>
          <a:ext cx="11170025" cy="5364695"/>
        </p:xfrm>
        <a:graphic>
          <a:graphicData uri="http://schemas.openxmlformats.org/drawingml/2006/table">
            <a:tbl>
              <a:tblPr firstRow="1" firstCol="1" bandRow="1">
                <a:tableStyleId>{5C22544A-7EE6-4342-B048-85BDC9FD1C3A}</a:tableStyleId>
              </a:tblPr>
              <a:tblGrid>
                <a:gridCol w="506115">
                  <a:extLst>
                    <a:ext uri="{9D8B030D-6E8A-4147-A177-3AD203B41FA5}">
                      <a16:colId xmlns:a16="http://schemas.microsoft.com/office/drawing/2014/main" val="1279948488"/>
                    </a:ext>
                  </a:extLst>
                </a:gridCol>
                <a:gridCol w="1062709">
                  <a:extLst>
                    <a:ext uri="{9D8B030D-6E8A-4147-A177-3AD203B41FA5}">
                      <a16:colId xmlns:a16="http://schemas.microsoft.com/office/drawing/2014/main" val="2212661966"/>
                    </a:ext>
                  </a:extLst>
                </a:gridCol>
                <a:gridCol w="1504950">
                  <a:extLst>
                    <a:ext uri="{9D8B030D-6E8A-4147-A177-3AD203B41FA5}">
                      <a16:colId xmlns:a16="http://schemas.microsoft.com/office/drawing/2014/main" val="1458862751"/>
                    </a:ext>
                  </a:extLst>
                </a:gridCol>
                <a:gridCol w="2238375">
                  <a:extLst>
                    <a:ext uri="{9D8B030D-6E8A-4147-A177-3AD203B41FA5}">
                      <a16:colId xmlns:a16="http://schemas.microsoft.com/office/drawing/2014/main" val="580716259"/>
                    </a:ext>
                  </a:extLst>
                </a:gridCol>
                <a:gridCol w="850012">
                  <a:extLst>
                    <a:ext uri="{9D8B030D-6E8A-4147-A177-3AD203B41FA5}">
                      <a16:colId xmlns:a16="http://schemas.microsoft.com/office/drawing/2014/main" val="1253849229"/>
                    </a:ext>
                  </a:extLst>
                </a:gridCol>
                <a:gridCol w="972742">
                  <a:extLst>
                    <a:ext uri="{9D8B030D-6E8A-4147-A177-3AD203B41FA5}">
                      <a16:colId xmlns:a16="http://schemas.microsoft.com/office/drawing/2014/main" val="229240150"/>
                    </a:ext>
                  </a:extLst>
                </a:gridCol>
                <a:gridCol w="2017561">
                  <a:extLst>
                    <a:ext uri="{9D8B030D-6E8A-4147-A177-3AD203B41FA5}">
                      <a16:colId xmlns:a16="http://schemas.microsoft.com/office/drawing/2014/main" val="1083742931"/>
                    </a:ext>
                  </a:extLst>
                </a:gridCol>
                <a:gridCol w="2017561">
                  <a:extLst>
                    <a:ext uri="{9D8B030D-6E8A-4147-A177-3AD203B41FA5}">
                      <a16:colId xmlns:a16="http://schemas.microsoft.com/office/drawing/2014/main" val="642481500"/>
                    </a:ext>
                  </a:extLst>
                </a:gridCol>
              </a:tblGrid>
              <a:tr h="922728">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ctr"/>
                </a:tc>
                <a:tc>
                  <a:txBody>
                    <a:bodyPr/>
                    <a:lstStyle/>
                    <a:p>
                      <a:pPr algn="ctr">
                        <a:lnSpc>
                          <a:spcPct val="107000"/>
                        </a:lnSpc>
                        <a:spcAft>
                          <a:spcPts val="0"/>
                        </a:spcAft>
                      </a:pPr>
                      <a:r>
                        <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6200" marR="76200" marT="19050" marB="19050" anchor="b"/>
                </a:tc>
                <a:extLst>
                  <a:ext uri="{0D108BD9-81ED-4DB2-BD59-A6C34878D82A}">
                    <a16:rowId xmlns:a16="http://schemas.microsoft.com/office/drawing/2014/main" val="1727282946"/>
                  </a:ext>
                </a:extLst>
              </a:tr>
              <a:tr h="1144617">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4</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ISO/TC 120/SC 1 </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Raw hides and skins, including pickled pelts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ISO/AWI 23974-3</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Leather — Red hair sheep skins — Part 3: Guidelines for grading on the basis of mass and size</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161" marR="26161"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Dr. John </a:t>
                      </a:r>
                      <a:r>
                        <a:rPr lang="en-IN" sz="1200" kern="100" dirty="0" err="1">
                          <a:effectLst/>
                          <a:latin typeface="Times New Roman" panose="02020603050405020304" pitchFamily="18" charset="0"/>
                          <a:cs typeface="Times New Roman" panose="02020603050405020304" pitchFamily="18" charset="0"/>
                        </a:rPr>
                        <a:t>Sundar,CSIR-CLRI,Project</a:t>
                      </a:r>
                      <a:r>
                        <a:rPr lang="en-IN" sz="1200" kern="100" dirty="0">
                          <a:effectLst/>
                          <a:latin typeface="Times New Roman" panose="02020603050405020304" pitchFamily="18" charset="0"/>
                          <a:cs typeface="Times New Roman" panose="02020603050405020304" pitchFamily="18" charset="0"/>
                        </a:rPr>
                        <a:t> Leader and Dr. </a:t>
                      </a:r>
                      <a:r>
                        <a:rPr lang="en-IN" sz="1200" kern="100" dirty="0" err="1">
                          <a:effectLst/>
                          <a:latin typeface="Times New Roman" panose="02020603050405020304" pitchFamily="18" charset="0"/>
                          <a:cs typeface="Times New Roman" panose="02020603050405020304" pitchFamily="18" charset="0"/>
                        </a:rPr>
                        <a:t>R.Aravindhan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rowSpan="4">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extLst>
                  <a:ext uri="{0D108BD9-81ED-4DB2-BD59-A6C34878D82A}">
                    <a16:rowId xmlns:a16="http://schemas.microsoft.com/office/drawing/2014/main" val="1850094553"/>
                  </a:ext>
                </a:extLst>
              </a:tr>
              <a:tr h="1094717">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5</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ISO/TC 120/SC 3 Leather products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ISO/CD 17188</a:t>
                      </a:r>
                      <a:br>
                        <a:rPr lang="en-IN" sz="1200" kern="100" dirty="0">
                          <a:effectLst/>
                          <a:latin typeface="Times New Roman" panose="02020603050405020304" pitchFamily="18" charset="0"/>
                          <a:cs typeface="Times New Roman" panose="02020603050405020304" pitchFamily="18" charset="0"/>
                        </a:rPr>
                      </a:br>
                      <a:r>
                        <a:rPr lang="en-IN" sz="1200" kern="100" dirty="0">
                          <a:effectLst/>
                          <a:latin typeface="Times New Roman" panose="02020603050405020304" pitchFamily="18" charset="0"/>
                          <a:cs typeface="Times New Roman" panose="02020603050405020304" pitchFamily="18" charset="0"/>
                        </a:rPr>
                        <a:t>Classification and Performance guidelines of leather Portfolios and wallets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161" marR="26161" marT="17441" marB="17441" anchor="ctr"/>
                </a:tc>
                <a:tc>
                  <a:txBody>
                    <a:bodyPr/>
                    <a:lstStyle/>
                    <a:p>
                      <a:pPr algn="ctr">
                        <a:lnSpc>
                          <a:spcPct val="107000"/>
                        </a:lnSpc>
                        <a:spcAft>
                          <a:spcPts val="0"/>
                        </a:spcAft>
                      </a:pPr>
                      <a:r>
                        <a:rPr lang="en-IN" sz="1200" kern="100" dirty="0" err="1">
                          <a:effectLst/>
                          <a:latin typeface="Times New Roman" panose="02020603050405020304" pitchFamily="18" charset="0"/>
                          <a:cs typeface="Times New Roman" panose="02020603050405020304" pitchFamily="18" charset="0"/>
                        </a:rPr>
                        <a:t>Dr.K</a:t>
                      </a:r>
                      <a:r>
                        <a:rPr lang="en-IN" sz="1200" kern="100" dirty="0">
                          <a:effectLst/>
                          <a:latin typeface="Times New Roman" panose="02020603050405020304" pitchFamily="18" charset="0"/>
                          <a:cs typeface="Times New Roman" panose="02020603050405020304" pitchFamily="18" charset="0"/>
                        </a:rPr>
                        <a:t> Phebe </a:t>
                      </a:r>
                      <a:r>
                        <a:rPr lang="en-IN" sz="1200" kern="100" dirty="0" err="1">
                          <a:effectLst/>
                          <a:latin typeface="Times New Roman" panose="02020603050405020304" pitchFamily="18" charset="0"/>
                          <a:cs typeface="Times New Roman" panose="02020603050405020304" pitchFamily="18" charset="0"/>
                        </a:rPr>
                        <a:t>Aaron,Project</a:t>
                      </a:r>
                      <a:r>
                        <a:rPr lang="en-IN" sz="1200" kern="100" dirty="0">
                          <a:effectLst/>
                          <a:latin typeface="Times New Roman" panose="02020603050405020304" pitchFamily="18" charset="0"/>
                          <a:cs typeface="Times New Roman" panose="02020603050405020304" pitchFamily="18" charset="0"/>
                        </a:rPr>
                        <a:t> Leader and </a:t>
                      </a:r>
                      <a:r>
                        <a:rPr lang="en-IN" sz="1200" kern="100" dirty="0" err="1">
                          <a:effectLst/>
                          <a:latin typeface="Times New Roman" panose="02020603050405020304" pitchFamily="18" charset="0"/>
                          <a:cs typeface="Times New Roman" panose="02020603050405020304" pitchFamily="18" charset="0"/>
                        </a:rPr>
                        <a:t>Dr.R.Mohan,CSIR</a:t>
                      </a:r>
                      <a:r>
                        <a:rPr lang="en-IN" sz="1200" kern="100" dirty="0">
                          <a:effectLst/>
                          <a:latin typeface="Times New Roman" panose="02020603050405020304" pitchFamily="18" charset="0"/>
                          <a:cs typeface="Times New Roman" panose="02020603050405020304" pitchFamily="18" charset="0"/>
                        </a:rPr>
                        <a:t>-CLRI</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vMerge="1">
                  <a:txBody>
                    <a:bodyPr/>
                    <a:lstStyle/>
                    <a:p>
                      <a:pPr algn="ctr">
                        <a:lnSpc>
                          <a:spcPct val="107000"/>
                        </a:lnSpc>
                        <a:spcAft>
                          <a:spcPts val="0"/>
                        </a:spcAft>
                      </a:pP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9764" marR="69764" marT="17441" marB="17441" anchor="ctr"/>
                </a:tc>
                <a:extLst>
                  <a:ext uri="{0D108BD9-81ED-4DB2-BD59-A6C34878D82A}">
                    <a16:rowId xmlns:a16="http://schemas.microsoft.com/office/drawing/2014/main" val="741772624"/>
                  </a:ext>
                </a:extLst>
              </a:tr>
              <a:tr h="1094717">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6</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ISO/TC 120/SC 3 Leather products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tc>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ISO/CD 17406 </a:t>
                      </a:r>
                      <a:br>
                        <a:rPr lang="en-IN" sz="1200" kern="100">
                          <a:effectLst/>
                          <a:latin typeface="Times New Roman" panose="02020603050405020304" pitchFamily="18" charset="0"/>
                          <a:cs typeface="Times New Roman" panose="02020603050405020304" pitchFamily="18" charset="0"/>
                        </a:rPr>
                      </a:br>
                      <a:r>
                        <a:rPr lang="en-IN" sz="1200" kern="100">
                          <a:effectLst/>
                          <a:latin typeface="Times New Roman" panose="02020603050405020304" pitchFamily="18" charset="0"/>
                          <a:cs typeface="Times New Roman" panose="02020603050405020304" pitchFamily="18" charset="0"/>
                        </a:rPr>
                        <a:t>Classification and Performance guidelines for leather bags/hand bags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6161" marR="26161" marT="17441" marB="17441" anchor="ctr"/>
                </a:tc>
                <a:tc>
                  <a:txBody>
                    <a:bodyPr/>
                    <a:lstStyle/>
                    <a:p>
                      <a:pPr algn="ctr">
                        <a:lnSpc>
                          <a:spcPct val="107000"/>
                        </a:lnSpc>
                        <a:spcAft>
                          <a:spcPts val="0"/>
                        </a:spcAft>
                      </a:pPr>
                      <a:r>
                        <a:rPr lang="en-IN" sz="1200" kern="100" dirty="0" err="1">
                          <a:effectLst/>
                          <a:latin typeface="Times New Roman" panose="02020603050405020304" pitchFamily="18" charset="0"/>
                          <a:cs typeface="Times New Roman" panose="02020603050405020304" pitchFamily="18" charset="0"/>
                        </a:rPr>
                        <a:t>Dr.K</a:t>
                      </a:r>
                      <a:r>
                        <a:rPr lang="en-IN" sz="1200" kern="100" dirty="0">
                          <a:effectLst/>
                          <a:latin typeface="Times New Roman" panose="02020603050405020304" pitchFamily="18" charset="0"/>
                          <a:cs typeface="Times New Roman" panose="02020603050405020304" pitchFamily="18" charset="0"/>
                        </a:rPr>
                        <a:t> Phebe </a:t>
                      </a:r>
                      <a:r>
                        <a:rPr lang="en-IN" sz="1200" kern="100" dirty="0" err="1">
                          <a:effectLst/>
                          <a:latin typeface="Times New Roman" panose="02020603050405020304" pitchFamily="18" charset="0"/>
                          <a:cs typeface="Times New Roman" panose="02020603050405020304" pitchFamily="18" charset="0"/>
                        </a:rPr>
                        <a:t>Aaron,Project</a:t>
                      </a:r>
                      <a:r>
                        <a:rPr lang="en-IN" sz="1200" kern="100" dirty="0">
                          <a:effectLst/>
                          <a:latin typeface="Times New Roman" panose="02020603050405020304" pitchFamily="18" charset="0"/>
                          <a:cs typeface="Times New Roman" panose="02020603050405020304" pitchFamily="18" charset="0"/>
                        </a:rPr>
                        <a:t> Leader and </a:t>
                      </a:r>
                      <a:r>
                        <a:rPr lang="en-IN" sz="1200" kern="100" dirty="0" err="1">
                          <a:effectLst/>
                          <a:latin typeface="Times New Roman" panose="02020603050405020304" pitchFamily="18" charset="0"/>
                          <a:cs typeface="Times New Roman" panose="02020603050405020304" pitchFamily="18" charset="0"/>
                        </a:rPr>
                        <a:t>Dr.R.Mohan,CSIR</a:t>
                      </a:r>
                      <a:r>
                        <a:rPr lang="en-IN" sz="1200" kern="100" dirty="0">
                          <a:effectLst/>
                          <a:latin typeface="Times New Roman" panose="02020603050405020304" pitchFamily="18" charset="0"/>
                          <a:cs typeface="Times New Roman" panose="02020603050405020304" pitchFamily="18" charset="0"/>
                        </a:rPr>
                        <a:t>-CLRI</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vMerge="1">
                  <a:txBody>
                    <a:bodyPr/>
                    <a:lstStyle/>
                    <a:p>
                      <a:pPr algn="ctr">
                        <a:lnSpc>
                          <a:spcPct val="107000"/>
                        </a:lnSpc>
                        <a:spcAft>
                          <a:spcPts val="0"/>
                        </a:spcAft>
                      </a:pP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9764" marR="69764" marT="17441" marB="17441" anchor="ctr"/>
                </a:tc>
                <a:extLst>
                  <a:ext uri="{0D108BD9-81ED-4DB2-BD59-A6C34878D82A}">
                    <a16:rowId xmlns:a16="http://schemas.microsoft.com/office/drawing/2014/main" val="422774275"/>
                  </a:ext>
                </a:extLst>
              </a:tr>
              <a:tr h="1094717">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7</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b="1" kern="100" dirty="0">
                          <a:effectLst/>
                          <a:latin typeface="Times New Roman" panose="02020603050405020304" pitchFamily="18" charset="0"/>
                          <a:cs typeface="Times New Roman" panose="02020603050405020304" pitchFamily="18" charset="0"/>
                        </a:rPr>
                        <a:t>CHD 17</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ISO/TC 120/SC 3 Leather products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tc>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ISO/DIS 18270</a:t>
                      </a:r>
                      <a:br>
                        <a:rPr lang="en-IN" sz="1200" kern="100">
                          <a:effectLst/>
                          <a:latin typeface="Times New Roman" panose="02020603050405020304" pitchFamily="18" charset="0"/>
                          <a:cs typeface="Times New Roman" panose="02020603050405020304" pitchFamily="18" charset="0"/>
                        </a:rPr>
                      </a:br>
                      <a:r>
                        <a:rPr lang="en-IN" sz="1200" kern="100">
                          <a:effectLst/>
                          <a:latin typeface="Times New Roman" panose="02020603050405020304" pitchFamily="18" charset="0"/>
                          <a:cs typeface="Times New Roman" panose="02020603050405020304" pitchFamily="18" charset="0"/>
                        </a:rPr>
                        <a:t>Classification and performance guidelines for leather upholstered products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a:txBody>
                    <a:bodyPr/>
                    <a:lstStyle/>
                    <a:p>
                      <a:pPr algn="ctr">
                        <a:lnSpc>
                          <a:spcPct val="107000"/>
                        </a:lnSpc>
                        <a:spcAft>
                          <a:spcPts val="0"/>
                        </a:spcAft>
                      </a:pPr>
                      <a:r>
                        <a:rPr lang="en-IN" sz="1200" kern="100">
                          <a:effectLst/>
                          <a:latin typeface="Times New Roman" panose="02020603050405020304" pitchFamily="18" charset="0"/>
                          <a:cs typeface="Times New Roman" panose="02020603050405020304" pitchFamily="18" charset="0"/>
                        </a:rPr>
                        <a:t>Low</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6161" marR="26161" marT="17441" marB="17441" anchor="ctr"/>
                </a:tc>
                <a:tc>
                  <a:txBody>
                    <a:bodyPr/>
                    <a:lstStyle/>
                    <a:p>
                      <a:pPr algn="ctr">
                        <a:lnSpc>
                          <a:spcPct val="107000"/>
                        </a:lnSpc>
                        <a:spcAft>
                          <a:spcPts val="0"/>
                        </a:spcAft>
                      </a:pPr>
                      <a:r>
                        <a:rPr lang="en-IN" sz="1200" kern="10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9764" marR="69764" marT="17441" marB="17441" anchor="ctr"/>
                </a:tc>
                <a:tc vMerge="1">
                  <a:txBody>
                    <a:bodyPr/>
                    <a:lstStyle/>
                    <a:p>
                      <a:pPr algn="ctr">
                        <a:lnSpc>
                          <a:spcPct val="107000"/>
                        </a:lnSpc>
                        <a:spcAft>
                          <a:spcPts val="0"/>
                        </a:spcAft>
                      </a:pP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a:txBody>
                  <a:tcPr marL="69764" marR="69764" marT="17441" marB="17441" anchor="ctr"/>
                </a:tc>
                <a:extLst>
                  <a:ext uri="{0D108BD9-81ED-4DB2-BD59-A6C34878D82A}">
                    <a16:rowId xmlns:a16="http://schemas.microsoft.com/office/drawing/2014/main" val="3688432967"/>
                  </a:ext>
                </a:extLst>
              </a:tr>
            </a:tbl>
          </a:graphicData>
        </a:graphic>
      </p:graphicFrame>
    </p:spTree>
    <p:extLst>
      <p:ext uri="{BB962C8B-B14F-4D97-AF65-F5344CB8AC3E}">
        <p14:creationId xmlns:p14="http://schemas.microsoft.com/office/powerpoint/2010/main" val="1584790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4C4EB9-672D-CAAB-0BAF-950F0E8328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DBE0D-32E0-803C-7A58-6D8946966C13}"/>
              </a:ext>
            </a:extLst>
          </p:cNvPr>
          <p:cNvSpPr>
            <a:spLocks noGrp="1"/>
          </p:cNvSpPr>
          <p:nvPr>
            <p:ph type="title"/>
          </p:nvPr>
        </p:nvSpPr>
        <p:spPr>
          <a:xfrm>
            <a:off x="913775" y="618517"/>
            <a:ext cx="10364451" cy="960901"/>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531204882"/>
              </p:ext>
            </p:extLst>
          </p:nvPr>
        </p:nvGraphicFramePr>
        <p:xfrm>
          <a:off x="508598" y="1375185"/>
          <a:ext cx="11378601" cy="5175191"/>
        </p:xfrm>
        <a:graphic>
          <a:graphicData uri="http://schemas.openxmlformats.org/drawingml/2006/table">
            <a:tbl>
              <a:tblPr firstRow="1" firstCol="1" bandRow="1">
                <a:tableStyleId>{5C22544A-7EE6-4342-B048-85BDC9FD1C3A}</a:tableStyleId>
              </a:tblPr>
              <a:tblGrid>
                <a:gridCol w="488639">
                  <a:extLst>
                    <a:ext uri="{9D8B030D-6E8A-4147-A177-3AD203B41FA5}">
                      <a16:colId xmlns:a16="http://schemas.microsoft.com/office/drawing/2014/main" val="300555062"/>
                    </a:ext>
                  </a:extLst>
                </a:gridCol>
                <a:gridCol w="891439">
                  <a:extLst>
                    <a:ext uri="{9D8B030D-6E8A-4147-A177-3AD203B41FA5}">
                      <a16:colId xmlns:a16="http://schemas.microsoft.com/office/drawing/2014/main" val="310530289"/>
                    </a:ext>
                  </a:extLst>
                </a:gridCol>
                <a:gridCol w="918452">
                  <a:extLst>
                    <a:ext uri="{9D8B030D-6E8A-4147-A177-3AD203B41FA5}">
                      <a16:colId xmlns:a16="http://schemas.microsoft.com/office/drawing/2014/main" val="638085824"/>
                    </a:ext>
                  </a:extLst>
                </a:gridCol>
                <a:gridCol w="2569264">
                  <a:extLst>
                    <a:ext uri="{9D8B030D-6E8A-4147-A177-3AD203B41FA5}">
                      <a16:colId xmlns:a16="http://schemas.microsoft.com/office/drawing/2014/main" val="805431033"/>
                    </a:ext>
                  </a:extLst>
                </a:gridCol>
                <a:gridCol w="1500138">
                  <a:extLst>
                    <a:ext uri="{9D8B030D-6E8A-4147-A177-3AD203B41FA5}">
                      <a16:colId xmlns:a16="http://schemas.microsoft.com/office/drawing/2014/main" val="581579354"/>
                    </a:ext>
                  </a:extLst>
                </a:gridCol>
                <a:gridCol w="919053">
                  <a:extLst>
                    <a:ext uri="{9D8B030D-6E8A-4147-A177-3AD203B41FA5}">
                      <a16:colId xmlns:a16="http://schemas.microsoft.com/office/drawing/2014/main" val="3370770514"/>
                    </a:ext>
                  </a:extLst>
                </a:gridCol>
                <a:gridCol w="2275120">
                  <a:extLst>
                    <a:ext uri="{9D8B030D-6E8A-4147-A177-3AD203B41FA5}">
                      <a16:colId xmlns:a16="http://schemas.microsoft.com/office/drawing/2014/main" val="2577974765"/>
                    </a:ext>
                  </a:extLst>
                </a:gridCol>
                <a:gridCol w="1816496">
                  <a:extLst>
                    <a:ext uri="{9D8B030D-6E8A-4147-A177-3AD203B41FA5}">
                      <a16:colId xmlns:a16="http://schemas.microsoft.com/office/drawing/2014/main" val="834615585"/>
                    </a:ext>
                  </a:extLst>
                </a:gridCol>
              </a:tblGrid>
              <a:tr h="724566">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Sl </a:t>
                      </a: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a:effectLst/>
                          <a:latin typeface="Times New Roman" panose="02020603050405020304" pitchFamily="18" charset="0"/>
                          <a:cs typeface="Times New Roman" panose="02020603050405020304" pitchFamily="18" charset="0"/>
                        </a:rPr>
                        <a:t>National Mirror Committee</a:t>
                      </a:r>
                      <a:endParaRPr lang="en-IN" sz="1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Priority (High /Medium/</a:t>
                      </a: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extLst>
                  <a:ext uri="{0D108BD9-81ED-4DB2-BD59-A6C34878D82A}">
                    <a16:rowId xmlns:a16="http://schemas.microsoft.com/office/drawing/2014/main" val="938873767"/>
                  </a:ext>
                </a:extLst>
              </a:tr>
              <a:tr h="1449838">
                <a:tc>
                  <a:txBody>
                    <a:bodyPr/>
                    <a:lstStyle/>
                    <a:p>
                      <a:pPr algn="ctr">
                        <a:lnSpc>
                          <a:spcPct val="107000"/>
                        </a:lnSpc>
                        <a:spcAft>
                          <a:spcPts val="0"/>
                        </a:spcAft>
                      </a:pPr>
                      <a:r>
                        <a:rPr lang="en-IN" sz="1200" b="0" kern="0" dirty="0">
                          <a:effectLst/>
                          <a:latin typeface="Times New Roman" panose="02020603050405020304" pitchFamily="18" charset="0"/>
                          <a:cs typeface="Times New Roman" panose="02020603050405020304" pitchFamily="18" charset="0"/>
                        </a:rPr>
                        <a:t>1</a:t>
                      </a:r>
                      <a:endParaRPr lang="en-IN" sz="12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Air quality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16017-1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Indoor, ambient and workplace air — Sampling and analysis of volatile organic compounds by sorbent tube/thermal desorption/capillary gas chromatography — Part 1: Pumped sampling</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S.K Tyagi, In Personal capacity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ctr"/>
                </a:tc>
                <a:tc rowSpan="3">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l">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extLst>
                  <a:ext uri="{0D108BD9-81ED-4DB2-BD59-A6C34878D82A}">
                    <a16:rowId xmlns:a16="http://schemas.microsoft.com/office/drawing/2014/main" val="1634885815"/>
                  </a:ext>
                </a:extLst>
              </a:tr>
              <a:tr h="1449838">
                <a:tc>
                  <a:txBody>
                    <a:bodyPr/>
                    <a:lstStyle/>
                    <a:p>
                      <a:pPr algn="ctr">
                        <a:lnSpc>
                          <a:spcPct val="107000"/>
                        </a:lnSpc>
                        <a:spcAft>
                          <a:spcPts val="0"/>
                        </a:spcAft>
                      </a:pPr>
                      <a:r>
                        <a:rPr lang="en-IN" sz="1200" b="0" kern="0" dirty="0">
                          <a:effectLst/>
                          <a:latin typeface="Times New Roman" panose="02020603050405020304" pitchFamily="18" charset="0"/>
                          <a:cs typeface="Times New Roman" panose="02020603050405020304" pitchFamily="18" charset="0"/>
                        </a:rPr>
                        <a:t>2</a:t>
                      </a:r>
                      <a:endParaRPr lang="en-IN" sz="12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a:t>
                      </a:r>
                      <a:r>
                        <a:rPr lang="en-IN" sz="1300" b="1" kern="0" dirty="0">
                          <a:effectLst/>
                          <a:latin typeface="Times New Roman" panose="02020603050405020304" pitchFamily="18" charset="0"/>
                          <a:cs typeface="Times New Roman" panose="02020603050405020304" pitchFamily="18" charset="0"/>
                        </a:rPr>
                        <a:t>35</a:t>
                      </a:r>
                      <a:endParaRPr lang="en-IN" sz="13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Air quality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16017-2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Indoor, ambient and workplace air — Sampling and analysis of volatile organic compounds by sorbent tube/thermal desorption/capillary gas chromatography — Part 2: Diffusive sampling</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S.K Tyagi, In Personal capacity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ctr"/>
                </a:tc>
                <a:tc vMerge="1">
                  <a:txBody>
                    <a:bodyPr/>
                    <a:lstStyle/>
                    <a:p>
                      <a:pPr>
                        <a:lnSpc>
                          <a:spcPct val="107000"/>
                        </a:lnSpc>
                        <a:spcAft>
                          <a:spcPts val="0"/>
                        </a:spcAft>
                      </a:pPr>
                      <a:endParaRPr lang="en-IN" sz="1050" kern="100" dirty="0">
                        <a:effectLst/>
                        <a:latin typeface="Calibri" panose="020F0502020204030204" pitchFamily="34" charset="0"/>
                        <a:ea typeface="Calibri" panose="020F0502020204030204" pitchFamily="34" charset="0"/>
                        <a:cs typeface="Mangal" panose="02040503050203030202" pitchFamily="18" charset="0"/>
                      </a:endParaRPr>
                    </a:p>
                  </a:txBody>
                  <a:tcPr marL="10810" marR="10810" marT="7207" marB="7207" anchor="b"/>
                </a:tc>
                <a:extLst>
                  <a:ext uri="{0D108BD9-81ED-4DB2-BD59-A6C34878D82A}">
                    <a16:rowId xmlns:a16="http://schemas.microsoft.com/office/drawing/2014/main" val="368017814"/>
                  </a:ext>
                </a:extLst>
              </a:tr>
              <a:tr h="1363274">
                <a:tc>
                  <a:txBody>
                    <a:bodyPr/>
                    <a:lstStyle/>
                    <a:p>
                      <a:pPr algn="ctr">
                        <a:lnSpc>
                          <a:spcPct val="107000"/>
                        </a:lnSpc>
                        <a:spcAft>
                          <a:spcPts val="0"/>
                        </a:spcAft>
                      </a:pPr>
                      <a:r>
                        <a:rPr lang="en-IN" sz="1200" b="0" kern="0" dirty="0">
                          <a:effectLst/>
                          <a:latin typeface="Times New Roman" panose="02020603050405020304" pitchFamily="18" charset="0"/>
                          <a:cs typeface="Times New Roman" panose="02020603050405020304" pitchFamily="18" charset="0"/>
                        </a:rPr>
                        <a:t>3</a:t>
                      </a:r>
                      <a:endParaRPr lang="en-IN" sz="12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1</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Stationary source emissions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 13271:2012/</a:t>
                      </a:r>
                      <a:r>
                        <a:rPr lang="en-IN" sz="1200" kern="0" dirty="0" err="1">
                          <a:effectLst/>
                          <a:latin typeface="Times New Roman" panose="02020603050405020304" pitchFamily="18" charset="0"/>
                          <a:cs typeface="Times New Roman" panose="02020603050405020304" pitchFamily="18" charset="0"/>
                        </a:rPr>
                        <a:t>DAmd</a:t>
                      </a:r>
                      <a:r>
                        <a:rPr lang="en-IN" sz="1200" kern="0" dirty="0">
                          <a:effectLst/>
                          <a:latin typeface="Times New Roman" panose="02020603050405020304" pitchFamily="18" charset="0"/>
                          <a:cs typeface="Times New Roman" panose="02020603050405020304" pitchFamily="18" charset="0"/>
                        </a:rPr>
                        <a:t> 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Stationary source emissions — Determination of PM10/PM2,5 mass concentration in flue gas — Measurement at higher concentrations by use of virtual impactors — Amendment 1</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b"/>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Shankar </a:t>
                      </a:r>
                      <a:r>
                        <a:rPr lang="en-IN" sz="1200" kern="0" dirty="0" err="1">
                          <a:effectLst/>
                          <a:latin typeface="Times New Roman" panose="02020603050405020304" pitchFamily="18" charset="0"/>
                          <a:cs typeface="Times New Roman" panose="02020603050405020304" pitchFamily="18" charset="0"/>
                        </a:rPr>
                        <a:t>Aggarwal,NPL</a:t>
                      </a:r>
                      <a:r>
                        <a:rPr lang="en-IN" sz="1200" kern="0" dirty="0">
                          <a:effectLst/>
                          <a:latin typeface="Times New Roman" panose="02020603050405020304" pitchFamily="18" charset="0"/>
                          <a:cs typeface="Times New Roman" panose="02020603050405020304" pitchFamily="18" charset="0"/>
                        </a:rPr>
                        <a:t>,</a:t>
                      </a:r>
                    </a:p>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 Dr Aditya </a:t>
                      </a:r>
                      <a:r>
                        <a:rPr lang="en-IN" sz="1200" kern="0" dirty="0" err="1">
                          <a:effectLst/>
                          <a:latin typeface="Times New Roman" panose="02020603050405020304" pitchFamily="18" charset="0"/>
                          <a:cs typeface="Times New Roman" panose="02020603050405020304" pitchFamily="18" charset="0"/>
                        </a:rPr>
                        <a:t>Sharma,CPCB</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810" marR="10810" marT="7207" marB="7207" anchor="ctr"/>
                </a:tc>
                <a:tc vMerge="1">
                  <a:txBody>
                    <a:bodyPr/>
                    <a:lstStyle/>
                    <a:p>
                      <a:pPr>
                        <a:lnSpc>
                          <a:spcPct val="107000"/>
                        </a:lnSpc>
                        <a:spcAft>
                          <a:spcPts val="0"/>
                        </a:spcAft>
                      </a:pPr>
                      <a:endParaRPr lang="en-IN" sz="1050" kern="100" dirty="0">
                        <a:effectLst/>
                        <a:latin typeface="Calibri" panose="020F0502020204030204" pitchFamily="34" charset="0"/>
                        <a:ea typeface="Calibri" panose="020F0502020204030204" pitchFamily="34" charset="0"/>
                        <a:cs typeface="Mangal" panose="02040503050203030202" pitchFamily="18" charset="0"/>
                      </a:endParaRPr>
                    </a:p>
                  </a:txBody>
                  <a:tcPr marL="10810" marR="10810" marT="7207" marB="7207" anchor="b"/>
                </a:tc>
                <a:extLst>
                  <a:ext uri="{0D108BD9-81ED-4DB2-BD59-A6C34878D82A}">
                    <a16:rowId xmlns:a16="http://schemas.microsoft.com/office/drawing/2014/main" val="3010708277"/>
                  </a:ext>
                </a:extLst>
              </a:tr>
            </a:tbl>
          </a:graphicData>
        </a:graphic>
      </p:graphicFrame>
    </p:spTree>
    <p:extLst>
      <p:ext uri="{BB962C8B-B14F-4D97-AF65-F5344CB8AC3E}">
        <p14:creationId xmlns:p14="http://schemas.microsoft.com/office/powerpoint/2010/main" val="461769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E2106-ACAC-40AD-B28A-207F73B332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9017A1-D7AB-9040-E718-FC4BA3D4270C}"/>
              </a:ext>
            </a:extLst>
          </p:cNvPr>
          <p:cNvSpPr>
            <a:spLocks noGrp="1"/>
          </p:cNvSpPr>
          <p:nvPr>
            <p:ph type="title"/>
          </p:nvPr>
        </p:nvSpPr>
        <p:spPr>
          <a:xfrm>
            <a:off x="913775" y="618517"/>
            <a:ext cx="10364451" cy="336523"/>
          </a:xfrm>
        </p:spPr>
        <p:txBody>
          <a:bodyPr>
            <a:normAutofit fontScale="90000"/>
          </a:bodyPr>
          <a:lstStyle/>
          <a:p>
            <a:r>
              <a:rPr lang="en-US" dirty="0"/>
              <a:t>ISO Projects</a:t>
            </a: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1888026722"/>
              </p:ext>
            </p:extLst>
          </p:nvPr>
        </p:nvGraphicFramePr>
        <p:xfrm>
          <a:off x="476250" y="1402715"/>
          <a:ext cx="11382375" cy="4850689"/>
        </p:xfrm>
        <a:graphic>
          <a:graphicData uri="http://schemas.openxmlformats.org/drawingml/2006/table">
            <a:tbl>
              <a:tblPr firstRow="1" firstCol="1" bandRow="1">
                <a:tableStyleId>{5C22544A-7EE6-4342-B048-85BDC9FD1C3A}</a:tableStyleId>
              </a:tblPr>
              <a:tblGrid>
                <a:gridCol w="476250">
                  <a:extLst>
                    <a:ext uri="{9D8B030D-6E8A-4147-A177-3AD203B41FA5}">
                      <a16:colId xmlns:a16="http://schemas.microsoft.com/office/drawing/2014/main" val="1134342902"/>
                    </a:ext>
                  </a:extLst>
                </a:gridCol>
                <a:gridCol w="942975">
                  <a:extLst>
                    <a:ext uri="{9D8B030D-6E8A-4147-A177-3AD203B41FA5}">
                      <a16:colId xmlns:a16="http://schemas.microsoft.com/office/drawing/2014/main" val="3667739048"/>
                    </a:ext>
                  </a:extLst>
                </a:gridCol>
                <a:gridCol w="1285875">
                  <a:extLst>
                    <a:ext uri="{9D8B030D-6E8A-4147-A177-3AD203B41FA5}">
                      <a16:colId xmlns:a16="http://schemas.microsoft.com/office/drawing/2014/main" val="2751100728"/>
                    </a:ext>
                  </a:extLst>
                </a:gridCol>
                <a:gridCol w="2790825">
                  <a:extLst>
                    <a:ext uri="{9D8B030D-6E8A-4147-A177-3AD203B41FA5}">
                      <a16:colId xmlns:a16="http://schemas.microsoft.com/office/drawing/2014/main" val="3974376474"/>
                    </a:ext>
                  </a:extLst>
                </a:gridCol>
                <a:gridCol w="847725">
                  <a:extLst>
                    <a:ext uri="{9D8B030D-6E8A-4147-A177-3AD203B41FA5}">
                      <a16:colId xmlns:a16="http://schemas.microsoft.com/office/drawing/2014/main" val="2150110015"/>
                    </a:ext>
                  </a:extLst>
                </a:gridCol>
                <a:gridCol w="1228725">
                  <a:extLst>
                    <a:ext uri="{9D8B030D-6E8A-4147-A177-3AD203B41FA5}">
                      <a16:colId xmlns:a16="http://schemas.microsoft.com/office/drawing/2014/main" val="1771536187"/>
                    </a:ext>
                  </a:extLst>
                </a:gridCol>
                <a:gridCol w="1676400">
                  <a:extLst>
                    <a:ext uri="{9D8B030D-6E8A-4147-A177-3AD203B41FA5}">
                      <a16:colId xmlns:a16="http://schemas.microsoft.com/office/drawing/2014/main" val="4121756645"/>
                    </a:ext>
                  </a:extLst>
                </a:gridCol>
                <a:gridCol w="2133600">
                  <a:extLst>
                    <a:ext uri="{9D8B030D-6E8A-4147-A177-3AD203B41FA5}">
                      <a16:colId xmlns:a16="http://schemas.microsoft.com/office/drawing/2014/main" val="19171117"/>
                    </a:ext>
                  </a:extLst>
                </a:gridCol>
              </a:tblGrid>
              <a:tr h="757891">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Sl</a:t>
                      </a:r>
                    </a:p>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val="1736649519"/>
                  </a:ext>
                </a:extLst>
              </a:tr>
              <a:tr h="1579574">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4</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Stationary source emissions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16911-1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Stationary source emissions — Manual and automatic determination of velocity and volume flow rate in ducts — Part 1: Manual reference method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Aditya Sharma, CPCB</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rowSpan="3">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extLst>
                  <a:ext uri="{0D108BD9-81ED-4DB2-BD59-A6C34878D82A}">
                    <a16:rowId xmlns:a16="http://schemas.microsoft.com/office/drawing/2014/main" val="3856657517"/>
                  </a:ext>
                </a:extLst>
              </a:tr>
              <a:tr h="1509797">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5</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6868</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 Quantitative determination of quartz and cristobalite in bulk materials by X-ray powder diffraction methods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vMerge="1">
                  <a:txBody>
                    <a:bodyPr/>
                    <a:lstStyle/>
                    <a:p>
                      <a:pPr>
                        <a:lnSpc>
                          <a:spcPct val="107000"/>
                        </a:lnSpc>
                        <a:spcAft>
                          <a:spcPts val="0"/>
                        </a:spcAft>
                      </a:pP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28575" marR="28575" marT="19050" marB="19050" anchor="b"/>
                </a:tc>
                <a:extLst>
                  <a:ext uri="{0D108BD9-81ED-4DB2-BD59-A6C34878D82A}">
                    <a16:rowId xmlns:a16="http://schemas.microsoft.com/office/drawing/2014/main" val="2327651881"/>
                  </a:ext>
                </a:extLst>
              </a:tr>
              <a:tr h="865073">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6</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13977-1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 – Assessment of dermal exposure — Part 1: Framework for Dermal exposure assessment</a:t>
                      </a: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vMerge="1">
                  <a:txBody>
                    <a:bodyPr/>
                    <a:lstStyle/>
                    <a:p>
                      <a:pPr>
                        <a:lnSpc>
                          <a:spcPct val="107000"/>
                        </a:lnSpc>
                        <a:spcAft>
                          <a:spcPts val="0"/>
                        </a:spcAft>
                      </a:pP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28575" marR="28575" marT="19050" marB="19050" anchor="b"/>
                </a:tc>
                <a:extLst>
                  <a:ext uri="{0D108BD9-81ED-4DB2-BD59-A6C34878D82A}">
                    <a16:rowId xmlns:a16="http://schemas.microsoft.com/office/drawing/2014/main" val="2307320299"/>
                  </a:ext>
                </a:extLst>
              </a:tr>
            </a:tbl>
          </a:graphicData>
        </a:graphic>
      </p:graphicFrame>
    </p:spTree>
    <p:extLst>
      <p:ext uri="{BB962C8B-B14F-4D97-AF65-F5344CB8AC3E}">
        <p14:creationId xmlns:p14="http://schemas.microsoft.com/office/powerpoint/2010/main" val="3998665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8B06D-5961-1B9B-3037-4D56D0E650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C7F2BD-945F-1586-B06F-D72B3FA0D997}"/>
              </a:ext>
            </a:extLst>
          </p:cNvPr>
          <p:cNvSpPr>
            <a:spLocks noGrp="1"/>
          </p:cNvSpPr>
          <p:nvPr>
            <p:ph type="title"/>
          </p:nvPr>
        </p:nvSpPr>
        <p:spPr>
          <a:xfrm>
            <a:off x="799475" y="218467"/>
            <a:ext cx="10364451" cy="960901"/>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489874721"/>
              </p:ext>
            </p:extLst>
          </p:nvPr>
        </p:nvGraphicFramePr>
        <p:xfrm>
          <a:off x="596267" y="1077377"/>
          <a:ext cx="11157583" cy="5562156"/>
        </p:xfrm>
        <a:graphic>
          <a:graphicData uri="http://schemas.openxmlformats.org/drawingml/2006/table">
            <a:tbl>
              <a:tblPr firstRow="1" firstCol="1" bandRow="1">
                <a:tableStyleId>{5C22544A-7EE6-4342-B048-85BDC9FD1C3A}</a:tableStyleId>
              </a:tblPr>
              <a:tblGrid>
                <a:gridCol w="481750">
                  <a:extLst>
                    <a:ext uri="{9D8B030D-6E8A-4147-A177-3AD203B41FA5}">
                      <a16:colId xmlns:a16="http://schemas.microsoft.com/office/drawing/2014/main" val="3019066388"/>
                    </a:ext>
                  </a:extLst>
                </a:gridCol>
                <a:gridCol w="928572">
                  <a:extLst>
                    <a:ext uri="{9D8B030D-6E8A-4147-A177-3AD203B41FA5}">
                      <a16:colId xmlns:a16="http://schemas.microsoft.com/office/drawing/2014/main" val="2211736191"/>
                    </a:ext>
                  </a:extLst>
                </a:gridCol>
                <a:gridCol w="1386608">
                  <a:extLst>
                    <a:ext uri="{9D8B030D-6E8A-4147-A177-3AD203B41FA5}">
                      <a16:colId xmlns:a16="http://schemas.microsoft.com/office/drawing/2014/main" val="2556408052"/>
                    </a:ext>
                  </a:extLst>
                </a:gridCol>
                <a:gridCol w="2480542">
                  <a:extLst>
                    <a:ext uri="{9D8B030D-6E8A-4147-A177-3AD203B41FA5}">
                      <a16:colId xmlns:a16="http://schemas.microsoft.com/office/drawing/2014/main" val="2796084527"/>
                    </a:ext>
                  </a:extLst>
                </a:gridCol>
                <a:gridCol w="860436">
                  <a:extLst>
                    <a:ext uri="{9D8B030D-6E8A-4147-A177-3AD203B41FA5}">
                      <a16:colId xmlns:a16="http://schemas.microsoft.com/office/drawing/2014/main" val="309264651"/>
                    </a:ext>
                  </a:extLst>
                </a:gridCol>
                <a:gridCol w="847725">
                  <a:extLst>
                    <a:ext uri="{9D8B030D-6E8A-4147-A177-3AD203B41FA5}">
                      <a16:colId xmlns:a16="http://schemas.microsoft.com/office/drawing/2014/main" val="918117037"/>
                    </a:ext>
                  </a:extLst>
                </a:gridCol>
                <a:gridCol w="1790700">
                  <a:extLst>
                    <a:ext uri="{9D8B030D-6E8A-4147-A177-3AD203B41FA5}">
                      <a16:colId xmlns:a16="http://schemas.microsoft.com/office/drawing/2014/main" val="1170626904"/>
                    </a:ext>
                  </a:extLst>
                </a:gridCol>
                <a:gridCol w="2381250">
                  <a:extLst>
                    <a:ext uri="{9D8B030D-6E8A-4147-A177-3AD203B41FA5}">
                      <a16:colId xmlns:a16="http://schemas.microsoft.com/office/drawing/2014/main" val="498385871"/>
                    </a:ext>
                  </a:extLst>
                </a:gridCol>
              </a:tblGrid>
              <a:tr h="1032583">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txBody>
                  <a:tcPr marL="28575" marR="28575" marT="19050" marB="19050" anchor="b"/>
                </a:tc>
                <a:extLst>
                  <a:ext uri="{0D108BD9-81ED-4DB2-BD59-A6C34878D82A}">
                    <a16:rowId xmlns:a16="http://schemas.microsoft.com/office/drawing/2014/main" val="1532336090"/>
                  </a:ext>
                </a:extLst>
              </a:tr>
              <a:tr h="1032583">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7</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16200-1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quality — Sampling and analysis of volatile organic compounds by solvent desorption/gas chromatography — Part 1: Pumped sampling method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Shri Vinayak </a:t>
                      </a:r>
                      <a:r>
                        <a:rPr lang="en-IN" sz="1200" kern="0" dirty="0" err="1">
                          <a:effectLst/>
                          <a:latin typeface="Times New Roman" panose="02020603050405020304" pitchFamily="18" charset="0"/>
                          <a:cs typeface="Times New Roman" panose="02020603050405020304" pitchFamily="18" charset="0"/>
                        </a:rPr>
                        <a:t>Valsangkar,Uniphos</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Envirotronic</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Pvt.</a:t>
                      </a:r>
                      <a:r>
                        <a:rPr lang="en-IN" sz="1200" kern="0" dirty="0">
                          <a:effectLst/>
                          <a:latin typeface="Times New Roman" panose="02020603050405020304" pitchFamily="18" charset="0"/>
                          <a:cs typeface="Times New Roman" panose="02020603050405020304" pitchFamily="18" charset="0"/>
                        </a:rPr>
                        <a:t> Ltd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rowSpan="4">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tc>
                <a:extLst>
                  <a:ext uri="{0D108BD9-81ED-4DB2-BD59-A6C34878D82A}">
                    <a16:rowId xmlns:a16="http://schemas.microsoft.com/office/drawing/2014/main" val="3424533701"/>
                  </a:ext>
                </a:extLst>
              </a:tr>
              <a:tr h="1032583">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8</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16200-2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quality — Sampling and analysis of volatile organic compounds by solvent desorption/gas chromatography — Part 2: Diffusive sampling method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Shri Vinayak </a:t>
                      </a:r>
                      <a:r>
                        <a:rPr lang="en-IN" sz="1200" kern="0" dirty="0" err="1">
                          <a:effectLst/>
                          <a:latin typeface="Times New Roman" panose="02020603050405020304" pitchFamily="18" charset="0"/>
                          <a:cs typeface="Times New Roman" panose="02020603050405020304" pitchFamily="18" charset="0"/>
                        </a:rPr>
                        <a:t>Valsangkar,Uniphos</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Envirotronic</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Pvt.</a:t>
                      </a:r>
                      <a:r>
                        <a:rPr lang="en-IN" sz="1200" kern="0" dirty="0">
                          <a:effectLst/>
                          <a:latin typeface="Times New Roman" panose="02020603050405020304" pitchFamily="18" charset="0"/>
                          <a:cs typeface="Times New Roman" panose="02020603050405020304" pitchFamily="18" charset="0"/>
                        </a:rPr>
                        <a:t> Ltd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spcAft>
                          <a:spcPts val="0"/>
                        </a:spcAft>
                      </a:pPr>
                      <a:endParaRPr lang="en-IN" sz="600" kern="100">
                        <a:effectLst/>
                        <a:latin typeface="Calibri" panose="020F0502020204030204" pitchFamily="34" charset="0"/>
                        <a:ea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3293636298"/>
                  </a:ext>
                </a:extLst>
              </a:tr>
              <a:tr h="920496">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9</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2</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Workplace atmospheres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16702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quality — Determination of total organic isocyanate groups in air using 1-(2-methoxyphenyl) </a:t>
                      </a:r>
                      <a:r>
                        <a:rPr lang="en-IN" sz="1200" kern="0" dirty="0" err="1">
                          <a:effectLst/>
                          <a:latin typeface="Times New Roman" panose="02020603050405020304" pitchFamily="18" charset="0"/>
                          <a:cs typeface="Times New Roman" panose="02020603050405020304" pitchFamily="18" charset="0"/>
                        </a:rPr>
                        <a:t>piperazine</a:t>
                      </a:r>
                      <a:r>
                        <a:rPr lang="en-IN" sz="1200" kern="0" dirty="0">
                          <a:effectLst/>
                          <a:latin typeface="Times New Roman" panose="02020603050405020304" pitchFamily="18" charset="0"/>
                          <a:cs typeface="Times New Roman" panose="02020603050405020304" pitchFamily="18" charset="0"/>
                        </a:rPr>
                        <a:t> and liquid chromatography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R.S Saini,</a:t>
                      </a:r>
                      <a:r>
                        <a:rPr lang="en-US" sz="1200" kern="0" dirty="0">
                          <a:effectLst/>
                          <a:latin typeface="Times New Roman" panose="02020603050405020304" pitchFamily="18" charset="0"/>
                          <a:cs typeface="Times New Roman" panose="02020603050405020304" pitchFamily="18" charset="0"/>
                        </a:rPr>
                        <a:t> Green Economy Initiatives Private Ltd.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spcAft>
                          <a:spcPts val="0"/>
                        </a:spcAft>
                      </a:pPr>
                      <a:endParaRPr lang="en-IN" sz="600" kern="100">
                        <a:effectLst/>
                        <a:latin typeface="Calibri" panose="020F0502020204030204" pitchFamily="34" charset="0"/>
                        <a:ea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2882380373"/>
                  </a:ext>
                </a:extLst>
              </a:tr>
              <a:tr h="1032583">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10</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b"/>
                </a:tc>
                <a:tc>
                  <a:txBody>
                    <a:bodyPr/>
                    <a:lstStyle/>
                    <a:p>
                      <a:pP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2</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Workplace atmospheres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17734-1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Determination of organonitrogen compounds in air using liquid chromatography and mass spectrometry — Part 1: Isocyanates using </a:t>
                      </a:r>
                      <a:r>
                        <a:rPr lang="en-IN" sz="1200" kern="0" dirty="0" err="1">
                          <a:effectLst/>
                          <a:latin typeface="Times New Roman" panose="02020603050405020304" pitchFamily="18" charset="0"/>
                          <a:cs typeface="Times New Roman" panose="02020603050405020304" pitchFamily="18" charset="0"/>
                        </a:rPr>
                        <a:t>dibutylamine</a:t>
                      </a:r>
                      <a:r>
                        <a:rPr lang="en-IN" sz="1200" kern="0" dirty="0">
                          <a:effectLst/>
                          <a:latin typeface="Times New Roman" panose="02020603050405020304" pitchFamily="18" charset="0"/>
                          <a:cs typeface="Times New Roman" panose="02020603050405020304" pitchFamily="18" charset="0"/>
                        </a:rPr>
                        <a:t> derivatives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S.K </a:t>
                      </a:r>
                      <a:r>
                        <a:rPr lang="en-IN" sz="1200" kern="0" dirty="0" err="1">
                          <a:effectLst/>
                          <a:latin typeface="Times New Roman" panose="02020603050405020304" pitchFamily="18" charset="0"/>
                          <a:cs typeface="Times New Roman" panose="02020603050405020304" pitchFamily="18" charset="0"/>
                        </a:rPr>
                        <a:t>Tyagi,In</a:t>
                      </a:r>
                      <a:r>
                        <a:rPr lang="en-IN" sz="1200" kern="0" dirty="0">
                          <a:effectLst/>
                          <a:latin typeface="Times New Roman" panose="02020603050405020304" pitchFamily="18" charset="0"/>
                          <a:cs typeface="Times New Roman" panose="02020603050405020304" pitchFamily="18" charset="0"/>
                        </a:rPr>
                        <a:t> personal capacity </a:t>
                      </a:r>
                      <a:r>
                        <a:rPr lang="en-IN" sz="1200" kern="0" dirty="0" err="1">
                          <a:effectLst/>
                          <a:latin typeface="Times New Roman" panose="02020603050405020304" pitchFamily="18" charset="0"/>
                          <a:cs typeface="Times New Roman" panose="02020603050405020304" pitchFamily="18" charset="0"/>
                        </a:rPr>
                        <a:t>Ms.Preeti</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Prabha,MS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spcAft>
                          <a:spcPts val="0"/>
                        </a:spcAft>
                      </a:pPr>
                      <a:endParaRPr lang="en-IN" sz="600" kern="100" dirty="0">
                        <a:effectLst/>
                        <a:latin typeface="Calibri" panose="020F0502020204030204" pitchFamily="34" charset="0"/>
                        <a:ea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1194885707"/>
                  </a:ext>
                </a:extLst>
              </a:tr>
            </a:tbl>
          </a:graphicData>
        </a:graphic>
      </p:graphicFrame>
    </p:spTree>
    <p:extLst>
      <p:ext uri="{BB962C8B-B14F-4D97-AF65-F5344CB8AC3E}">
        <p14:creationId xmlns:p14="http://schemas.microsoft.com/office/powerpoint/2010/main" val="304024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4D0F8-1201-833A-25DE-C68286AE3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C46C03-1431-D1FA-C3E1-3ACAFA947567}"/>
              </a:ext>
            </a:extLst>
          </p:cNvPr>
          <p:cNvSpPr>
            <a:spLocks noGrp="1"/>
          </p:cNvSpPr>
          <p:nvPr>
            <p:ph type="title"/>
          </p:nvPr>
        </p:nvSpPr>
        <p:spPr>
          <a:xfrm>
            <a:off x="913774" y="256567"/>
            <a:ext cx="10364451" cy="960901"/>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055666071"/>
              </p:ext>
            </p:extLst>
          </p:nvPr>
        </p:nvGraphicFramePr>
        <p:xfrm>
          <a:off x="419100" y="1095375"/>
          <a:ext cx="11553823" cy="5626963"/>
        </p:xfrm>
        <a:graphic>
          <a:graphicData uri="http://schemas.openxmlformats.org/drawingml/2006/table">
            <a:tbl>
              <a:tblPr firstRow="1" firstCol="1" bandRow="1">
                <a:tableStyleId>{5C22544A-7EE6-4342-B048-85BDC9FD1C3A}</a:tableStyleId>
              </a:tblPr>
              <a:tblGrid>
                <a:gridCol w="542925">
                  <a:extLst>
                    <a:ext uri="{9D8B030D-6E8A-4147-A177-3AD203B41FA5}">
                      <a16:colId xmlns:a16="http://schemas.microsoft.com/office/drawing/2014/main" val="2092836426"/>
                    </a:ext>
                  </a:extLst>
                </a:gridCol>
                <a:gridCol w="1476375">
                  <a:extLst>
                    <a:ext uri="{9D8B030D-6E8A-4147-A177-3AD203B41FA5}">
                      <a16:colId xmlns:a16="http://schemas.microsoft.com/office/drawing/2014/main" val="3398591279"/>
                    </a:ext>
                  </a:extLst>
                </a:gridCol>
                <a:gridCol w="1365898">
                  <a:extLst>
                    <a:ext uri="{9D8B030D-6E8A-4147-A177-3AD203B41FA5}">
                      <a16:colId xmlns:a16="http://schemas.microsoft.com/office/drawing/2014/main" val="31068077"/>
                    </a:ext>
                  </a:extLst>
                </a:gridCol>
                <a:gridCol w="2391713">
                  <a:extLst>
                    <a:ext uri="{9D8B030D-6E8A-4147-A177-3AD203B41FA5}">
                      <a16:colId xmlns:a16="http://schemas.microsoft.com/office/drawing/2014/main" val="1668996572"/>
                    </a:ext>
                  </a:extLst>
                </a:gridCol>
                <a:gridCol w="1119189">
                  <a:extLst>
                    <a:ext uri="{9D8B030D-6E8A-4147-A177-3AD203B41FA5}">
                      <a16:colId xmlns:a16="http://schemas.microsoft.com/office/drawing/2014/main" val="274821297"/>
                    </a:ext>
                  </a:extLst>
                </a:gridCol>
                <a:gridCol w="847725">
                  <a:extLst>
                    <a:ext uri="{9D8B030D-6E8A-4147-A177-3AD203B41FA5}">
                      <a16:colId xmlns:a16="http://schemas.microsoft.com/office/drawing/2014/main" val="3495371263"/>
                    </a:ext>
                  </a:extLst>
                </a:gridCol>
                <a:gridCol w="1638300">
                  <a:extLst>
                    <a:ext uri="{9D8B030D-6E8A-4147-A177-3AD203B41FA5}">
                      <a16:colId xmlns:a16="http://schemas.microsoft.com/office/drawing/2014/main" val="470178589"/>
                    </a:ext>
                  </a:extLst>
                </a:gridCol>
                <a:gridCol w="2171698">
                  <a:extLst>
                    <a:ext uri="{9D8B030D-6E8A-4147-A177-3AD203B41FA5}">
                      <a16:colId xmlns:a16="http://schemas.microsoft.com/office/drawing/2014/main" val="1640892443"/>
                    </a:ext>
                  </a:extLst>
                </a:gridCol>
              </a:tblGrid>
              <a:tr h="1000474">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extLst>
                  <a:ext uri="{0D108BD9-81ED-4DB2-BD59-A6C34878D82A}">
                    <a16:rowId xmlns:a16="http://schemas.microsoft.com/office/drawing/2014/main" val="2381061705"/>
                  </a:ext>
                </a:extLst>
              </a:tr>
              <a:tr h="986629">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11</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19087</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 Analysis of respirable crystalline silica by Fourier-Transform Infrared spectroscopy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IN" sz="1200" kern="100" baseline="0" dirty="0">
                          <a:effectLst/>
                          <a:latin typeface="Times New Roman" panose="02020603050405020304" pitchFamily="18" charset="0"/>
                          <a:cs typeface="Times New Roman" panose="02020603050405020304" pitchFamily="18" charset="0"/>
                        </a:rPr>
                        <a:t>        -</a:t>
                      </a: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endParaRPr lang="en-IN" sz="1200" kern="100" dirty="0">
                        <a:effectLst/>
                        <a:latin typeface="Times New Roman" panose="02020603050405020304" pitchFamily="18" charset="0"/>
                        <a:cs typeface="Times New Roman" panose="02020603050405020304" pitchFamily="18" charset="0"/>
                      </a:endParaRPr>
                    </a:p>
                  </a:txBody>
                  <a:tcPr marL="18907" marR="18907" marT="12605" marB="12605" anchor="ctr"/>
                </a:tc>
                <a:tc rowSpan="4">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txBody>
                  <a:tcPr marL="18907" marR="18907" marT="12605" marB="12605"/>
                </a:tc>
                <a:extLst>
                  <a:ext uri="{0D108BD9-81ED-4DB2-BD59-A6C34878D82A}">
                    <a16:rowId xmlns:a16="http://schemas.microsoft.com/office/drawing/2014/main" val="3133621711"/>
                  </a:ext>
                </a:extLst>
              </a:tr>
              <a:tr h="1145446">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12</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2</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Workplace atmospheres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21438-3</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atmospheres — Determination of inorganic acids by ion chromatography — Part 3: Hydrofluoric acid and particulate fluorides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R.S Saini,</a:t>
                      </a:r>
                      <a:r>
                        <a:rPr lang="en-US" sz="1200" kern="0" dirty="0">
                          <a:effectLst/>
                          <a:latin typeface="Times New Roman" panose="02020603050405020304" pitchFamily="18" charset="0"/>
                          <a:cs typeface="Times New Roman" panose="02020603050405020304" pitchFamily="18" charset="0"/>
                        </a:rPr>
                        <a:t> Green Economy Initiatives Private Ltd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vMerge="1">
                  <a:txBody>
                    <a:bodyPr/>
                    <a:lstStyle/>
                    <a:p>
                      <a:pPr>
                        <a:lnSpc>
                          <a:spcPct val="107000"/>
                        </a:lnSpc>
                        <a:spcAft>
                          <a:spcPts val="0"/>
                        </a:spcAft>
                      </a:pPr>
                      <a:endParaRPr lang="en-IN" sz="700" kern="100">
                        <a:effectLst/>
                        <a:latin typeface="Calibri" panose="020F0502020204030204" pitchFamily="34" charset="0"/>
                        <a:ea typeface="Calibri" panose="020F0502020204030204" pitchFamily="34" charset="0"/>
                        <a:cs typeface="Mangal" panose="02040503050203030202" pitchFamily="18" charset="0"/>
                      </a:endParaRPr>
                    </a:p>
                  </a:txBody>
                  <a:tcPr marL="18907" marR="18907" marT="12605" marB="12605" anchor="b"/>
                </a:tc>
                <a:extLst>
                  <a:ext uri="{0D108BD9-81ED-4DB2-BD59-A6C34878D82A}">
                    <a16:rowId xmlns:a16="http://schemas.microsoft.com/office/drawing/2014/main" val="4105085818"/>
                  </a:ext>
                </a:extLst>
              </a:tr>
              <a:tr h="1304262">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13</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2</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Workplace atmospheres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30011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Workplace air — Determination of metals and metalloids in airborne particulate matter by inductively coupled plasma mass spectrometry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Medium</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Rajendra Prasad, </a:t>
                      </a:r>
                      <a:r>
                        <a:rPr lang="en-IN" sz="1200" kern="0" dirty="0" err="1">
                          <a:effectLst/>
                          <a:latin typeface="Times New Roman" panose="02020603050405020304" pitchFamily="18" charset="0"/>
                          <a:cs typeface="Times New Roman" panose="02020603050405020304" pitchFamily="18" charset="0"/>
                        </a:rPr>
                        <a:t>Ecotech</a:t>
                      </a:r>
                      <a:r>
                        <a:rPr lang="en-IN" sz="1200" kern="0" dirty="0">
                          <a:effectLst/>
                          <a:latin typeface="Times New Roman" panose="02020603050405020304" pitchFamily="18" charset="0"/>
                          <a:cs typeface="Times New Roman" panose="02020603050405020304" pitchFamily="18" charset="0"/>
                        </a:rPr>
                        <a:t> Instruments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vMerge="1">
                  <a:txBody>
                    <a:bodyPr/>
                    <a:lstStyle/>
                    <a:p>
                      <a:pPr>
                        <a:lnSpc>
                          <a:spcPct val="107000"/>
                        </a:lnSpc>
                        <a:spcAft>
                          <a:spcPts val="0"/>
                        </a:spcAft>
                      </a:pPr>
                      <a:endParaRPr lang="en-IN" sz="700" kern="100">
                        <a:effectLst/>
                        <a:latin typeface="Calibri" panose="020F0502020204030204" pitchFamily="34" charset="0"/>
                        <a:ea typeface="Calibri" panose="020F0502020204030204" pitchFamily="34" charset="0"/>
                        <a:cs typeface="Mangal" panose="02040503050203030202" pitchFamily="18" charset="0"/>
                      </a:endParaRPr>
                    </a:p>
                  </a:txBody>
                  <a:tcPr marL="18907" marR="18907" marT="12605" marB="12605" anchor="b"/>
                </a:tc>
                <a:extLst>
                  <a:ext uri="{0D108BD9-81ED-4DB2-BD59-A6C34878D82A}">
                    <a16:rowId xmlns:a16="http://schemas.microsoft.com/office/drawing/2014/main" val="1061369645"/>
                  </a:ext>
                </a:extLst>
              </a:tr>
              <a:tr h="1145446">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14</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3</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Ambient atmospheres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22262-2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Air quality — Bulk materials — Part 2: Quantitative determination of asbestos by gravimetric and microscopical methods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nSpc>
                          <a:spcPct val="107000"/>
                        </a:lnSpc>
                        <a:spcAft>
                          <a:spcPts val="0"/>
                        </a:spcAft>
                      </a:pPr>
                      <a:r>
                        <a:rPr lang="en-IN" sz="1200" kern="0">
                          <a:effectLst/>
                          <a:latin typeface="Times New Roman" panose="02020603050405020304" pitchFamily="18" charset="0"/>
                          <a:cs typeface="Times New Roman" panose="02020603050405020304" pitchFamily="18" charset="0"/>
                        </a:rPr>
                        <a:t>Low</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8907" marR="18907" marT="12605" marB="12605" anchor="ctr"/>
                </a:tc>
                <a:tc vMerge="1">
                  <a:txBody>
                    <a:bodyPr/>
                    <a:lstStyle/>
                    <a:p>
                      <a:pPr>
                        <a:lnSpc>
                          <a:spcPct val="107000"/>
                        </a:lnSpc>
                        <a:spcAft>
                          <a:spcPts val="0"/>
                        </a:spcAft>
                      </a:pPr>
                      <a:endParaRPr lang="en-IN" sz="700" kern="100" dirty="0">
                        <a:effectLst/>
                        <a:latin typeface="Calibri" panose="020F0502020204030204" pitchFamily="34" charset="0"/>
                        <a:ea typeface="Calibri" panose="020F0502020204030204" pitchFamily="34" charset="0"/>
                        <a:cs typeface="Mangal" panose="02040503050203030202" pitchFamily="18" charset="0"/>
                      </a:endParaRPr>
                    </a:p>
                  </a:txBody>
                  <a:tcPr marL="18907" marR="18907" marT="12605" marB="12605" anchor="b"/>
                </a:tc>
                <a:extLst>
                  <a:ext uri="{0D108BD9-81ED-4DB2-BD59-A6C34878D82A}">
                    <a16:rowId xmlns:a16="http://schemas.microsoft.com/office/drawing/2014/main" val="2267932544"/>
                  </a:ext>
                </a:extLst>
              </a:tr>
            </a:tbl>
          </a:graphicData>
        </a:graphic>
      </p:graphicFrame>
    </p:spTree>
    <p:extLst>
      <p:ext uri="{BB962C8B-B14F-4D97-AF65-F5344CB8AC3E}">
        <p14:creationId xmlns:p14="http://schemas.microsoft.com/office/powerpoint/2010/main" val="253406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A88E9-4DF2-0F1A-7BEF-92B91B4564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0887C0-55A8-CA34-6AFB-7F62AC89B69E}"/>
              </a:ext>
            </a:extLst>
          </p:cNvPr>
          <p:cNvSpPr>
            <a:spLocks noGrp="1"/>
          </p:cNvSpPr>
          <p:nvPr>
            <p:ph type="title"/>
          </p:nvPr>
        </p:nvSpPr>
        <p:spPr>
          <a:xfrm>
            <a:off x="913775" y="333375"/>
            <a:ext cx="10364451" cy="600075"/>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173800334"/>
              </p:ext>
            </p:extLst>
          </p:nvPr>
        </p:nvGraphicFramePr>
        <p:xfrm>
          <a:off x="308693" y="1298429"/>
          <a:ext cx="11574613" cy="5226196"/>
        </p:xfrm>
        <a:graphic>
          <a:graphicData uri="http://schemas.openxmlformats.org/drawingml/2006/table">
            <a:tbl>
              <a:tblPr firstRow="1" firstCol="1" bandRow="1">
                <a:tableStyleId>{5C22544A-7EE6-4342-B048-85BDC9FD1C3A}</a:tableStyleId>
              </a:tblPr>
              <a:tblGrid>
                <a:gridCol w="504189">
                  <a:extLst>
                    <a:ext uri="{9D8B030D-6E8A-4147-A177-3AD203B41FA5}">
                      <a16:colId xmlns:a16="http://schemas.microsoft.com/office/drawing/2014/main" val="1148349954"/>
                    </a:ext>
                  </a:extLst>
                </a:gridCol>
                <a:gridCol w="1065592">
                  <a:extLst>
                    <a:ext uri="{9D8B030D-6E8A-4147-A177-3AD203B41FA5}">
                      <a16:colId xmlns:a16="http://schemas.microsoft.com/office/drawing/2014/main" val="1047199871"/>
                    </a:ext>
                  </a:extLst>
                </a:gridCol>
                <a:gridCol w="1348055">
                  <a:extLst>
                    <a:ext uri="{9D8B030D-6E8A-4147-A177-3AD203B41FA5}">
                      <a16:colId xmlns:a16="http://schemas.microsoft.com/office/drawing/2014/main" val="4272624775"/>
                    </a:ext>
                  </a:extLst>
                </a:gridCol>
                <a:gridCol w="2787003">
                  <a:extLst>
                    <a:ext uri="{9D8B030D-6E8A-4147-A177-3AD203B41FA5}">
                      <a16:colId xmlns:a16="http://schemas.microsoft.com/office/drawing/2014/main" val="775540167"/>
                    </a:ext>
                  </a:extLst>
                </a:gridCol>
                <a:gridCol w="828675">
                  <a:extLst>
                    <a:ext uri="{9D8B030D-6E8A-4147-A177-3AD203B41FA5}">
                      <a16:colId xmlns:a16="http://schemas.microsoft.com/office/drawing/2014/main" val="1845343399"/>
                    </a:ext>
                  </a:extLst>
                </a:gridCol>
                <a:gridCol w="895350">
                  <a:extLst>
                    <a:ext uri="{9D8B030D-6E8A-4147-A177-3AD203B41FA5}">
                      <a16:colId xmlns:a16="http://schemas.microsoft.com/office/drawing/2014/main" val="3591854030"/>
                    </a:ext>
                  </a:extLst>
                </a:gridCol>
                <a:gridCol w="1666875">
                  <a:extLst>
                    <a:ext uri="{9D8B030D-6E8A-4147-A177-3AD203B41FA5}">
                      <a16:colId xmlns:a16="http://schemas.microsoft.com/office/drawing/2014/main" val="2124086245"/>
                    </a:ext>
                  </a:extLst>
                </a:gridCol>
                <a:gridCol w="2478874">
                  <a:extLst>
                    <a:ext uri="{9D8B030D-6E8A-4147-A177-3AD203B41FA5}">
                      <a16:colId xmlns:a16="http://schemas.microsoft.com/office/drawing/2014/main" val="307346158"/>
                    </a:ext>
                  </a:extLst>
                </a:gridCol>
              </a:tblGrid>
              <a:tr h="896620">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Priority (High /Medium/</a:t>
                      </a:r>
                    </a:p>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txBody>
                  <a:tcPr marL="28575" marR="28575" marT="19050" marB="19050" anchor="b"/>
                </a:tc>
                <a:extLst>
                  <a:ext uri="{0D108BD9-81ED-4DB2-BD59-A6C34878D82A}">
                    <a16:rowId xmlns:a16="http://schemas.microsoft.com/office/drawing/2014/main" val="2729277390"/>
                  </a:ext>
                </a:extLst>
              </a:tr>
              <a:tr h="1167704">
                <a:tc>
                  <a:txBody>
                    <a:bodyPr/>
                    <a:lstStyle/>
                    <a:p>
                      <a:pPr algn="ctr">
                        <a:lnSpc>
                          <a:spcPct val="107000"/>
                        </a:lnSpc>
                        <a:spcAft>
                          <a:spcPts val="0"/>
                        </a:spcAft>
                      </a:pPr>
                      <a:endParaRPr lang="en-IN" sz="12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15</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146/SC 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Indoor air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ISO/FDIS 12219-11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Interior air of road vehicles — Part 11: Thermal desorption analysis of organic emissions for the characterization on non-metallic materials for vehicles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FDIS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rowSpan="4">
                  <a:txBody>
                    <a:bodyPr/>
                    <a:lstStyle/>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txBody>
                  <a:tcPr marL="15215" marR="15215" marT="10143" marB="10143"/>
                </a:tc>
                <a:extLst>
                  <a:ext uri="{0D108BD9-81ED-4DB2-BD59-A6C34878D82A}">
                    <a16:rowId xmlns:a16="http://schemas.microsoft.com/office/drawing/2014/main" val="2411502174"/>
                  </a:ext>
                </a:extLst>
              </a:tr>
              <a:tr h="1127884">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16</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6</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Indoor air</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12219-12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Interior air of road vehicles — Part 12: Artificial leather made from PVC or Polyurethane— Specification and methods for the determination of fogging characteristics of trim materials in the interior of automobiles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spcAft>
                          <a:spcPts val="0"/>
                        </a:spcAft>
                      </a:pPr>
                      <a:endParaRPr lang="en-IN" sz="600" kern="100">
                        <a:effectLst/>
                        <a:latin typeface="Calibri" panose="020F0502020204030204" pitchFamily="34" charset="0"/>
                        <a:ea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3128738635"/>
                  </a:ext>
                </a:extLst>
              </a:tr>
              <a:tr h="955632">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17</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6</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Indoor air</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Indoor air — Part 3: Determination of formaldehyde and other carbonyl compounds in indoor air and test chamber air — Active sampling method</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Low</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pPr>
                      <a:endParaRPr lang="en-IN" sz="600" kern="100">
                        <a:effectLst/>
                        <a:latin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1818608857"/>
                  </a:ext>
                </a:extLst>
              </a:tr>
              <a:tr h="0">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18</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35</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146/SC 6</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Indoor air</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Indoor air — Part 10: Determination of the emission of volatile organic compounds from building products and furnishing — Emission test cell method</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5215" marR="15215" marT="10143" marB="10143" anchor="ctr"/>
                </a:tc>
                <a:tc vMerge="1">
                  <a:txBody>
                    <a:bodyPr/>
                    <a:lstStyle/>
                    <a:p>
                      <a:pPr>
                        <a:lnSpc>
                          <a:spcPct val="107000"/>
                        </a:lnSpc>
                      </a:pPr>
                      <a:endParaRPr lang="en-IN" sz="600" kern="100" dirty="0">
                        <a:effectLst/>
                        <a:latin typeface="Calibri" panose="020F0502020204030204" pitchFamily="34" charset="0"/>
                        <a:cs typeface="Mangal" panose="02040503050203030202" pitchFamily="18" charset="0"/>
                      </a:endParaRPr>
                    </a:p>
                  </a:txBody>
                  <a:tcPr marL="15215" marR="15215" marT="10143" marB="10143" anchor="b"/>
                </a:tc>
                <a:extLst>
                  <a:ext uri="{0D108BD9-81ED-4DB2-BD59-A6C34878D82A}">
                    <a16:rowId xmlns:a16="http://schemas.microsoft.com/office/drawing/2014/main" val="487184977"/>
                  </a:ext>
                </a:extLst>
              </a:tr>
            </a:tbl>
          </a:graphicData>
        </a:graphic>
      </p:graphicFrame>
    </p:spTree>
    <p:extLst>
      <p:ext uri="{BB962C8B-B14F-4D97-AF65-F5344CB8AC3E}">
        <p14:creationId xmlns:p14="http://schemas.microsoft.com/office/powerpoint/2010/main" val="169702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2FF8E-6A6D-7A5A-0398-50A527F1A9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8FBC9E-01D9-21A3-0168-0BB475F55645}"/>
              </a:ext>
            </a:extLst>
          </p:cNvPr>
          <p:cNvSpPr>
            <a:spLocks noGrp="1"/>
          </p:cNvSpPr>
          <p:nvPr>
            <p:ph type="title"/>
          </p:nvPr>
        </p:nvSpPr>
        <p:spPr>
          <a:xfrm>
            <a:off x="913775" y="95251"/>
            <a:ext cx="10364451" cy="714374"/>
          </a:xfrm>
        </p:spPr>
        <p:txBody>
          <a:bodyPr>
            <a:normAutofit/>
          </a:bodyPr>
          <a:lstStyle/>
          <a:p>
            <a:r>
              <a:rPr lang="en-US" dirty="0"/>
              <a:t>ISO Projects</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074834215"/>
              </p:ext>
            </p:extLst>
          </p:nvPr>
        </p:nvGraphicFramePr>
        <p:xfrm>
          <a:off x="257175" y="809626"/>
          <a:ext cx="11696700" cy="5781674"/>
        </p:xfrm>
        <a:graphic>
          <a:graphicData uri="http://schemas.openxmlformats.org/drawingml/2006/table">
            <a:tbl>
              <a:tblPr firstRow="1" firstCol="1" bandRow="1">
                <a:tableStyleId>{5C22544A-7EE6-4342-B048-85BDC9FD1C3A}</a:tableStyleId>
              </a:tblPr>
              <a:tblGrid>
                <a:gridCol w="476250">
                  <a:extLst>
                    <a:ext uri="{9D8B030D-6E8A-4147-A177-3AD203B41FA5}">
                      <a16:colId xmlns:a16="http://schemas.microsoft.com/office/drawing/2014/main" val="3848730259"/>
                    </a:ext>
                  </a:extLst>
                </a:gridCol>
                <a:gridCol w="1050683">
                  <a:extLst>
                    <a:ext uri="{9D8B030D-6E8A-4147-A177-3AD203B41FA5}">
                      <a16:colId xmlns:a16="http://schemas.microsoft.com/office/drawing/2014/main" val="4287433152"/>
                    </a:ext>
                  </a:extLst>
                </a:gridCol>
                <a:gridCol w="1266353">
                  <a:extLst>
                    <a:ext uri="{9D8B030D-6E8A-4147-A177-3AD203B41FA5}">
                      <a16:colId xmlns:a16="http://schemas.microsoft.com/office/drawing/2014/main" val="1441996934"/>
                    </a:ext>
                  </a:extLst>
                </a:gridCol>
                <a:gridCol w="2511828">
                  <a:extLst>
                    <a:ext uri="{9D8B030D-6E8A-4147-A177-3AD203B41FA5}">
                      <a16:colId xmlns:a16="http://schemas.microsoft.com/office/drawing/2014/main" val="4180946243"/>
                    </a:ext>
                  </a:extLst>
                </a:gridCol>
                <a:gridCol w="1248086">
                  <a:extLst>
                    <a:ext uri="{9D8B030D-6E8A-4147-A177-3AD203B41FA5}">
                      <a16:colId xmlns:a16="http://schemas.microsoft.com/office/drawing/2014/main" val="2107514408"/>
                    </a:ext>
                  </a:extLst>
                </a:gridCol>
                <a:gridCol w="866775">
                  <a:extLst>
                    <a:ext uri="{9D8B030D-6E8A-4147-A177-3AD203B41FA5}">
                      <a16:colId xmlns:a16="http://schemas.microsoft.com/office/drawing/2014/main" val="2042250952"/>
                    </a:ext>
                  </a:extLst>
                </a:gridCol>
                <a:gridCol w="1933575">
                  <a:extLst>
                    <a:ext uri="{9D8B030D-6E8A-4147-A177-3AD203B41FA5}">
                      <a16:colId xmlns:a16="http://schemas.microsoft.com/office/drawing/2014/main" val="1630317814"/>
                    </a:ext>
                  </a:extLst>
                </a:gridCol>
                <a:gridCol w="2343150">
                  <a:extLst>
                    <a:ext uri="{9D8B030D-6E8A-4147-A177-3AD203B41FA5}">
                      <a16:colId xmlns:a16="http://schemas.microsoft.com/office/drawing/2014/main" val="4091705589"/>
                    </a:ext>
                  </a:extLst>
                </a:gridCol>
              </a:tblGrid>
              <a:tr h="1093777">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Sl </a:t>
                      </a: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algn="ctr">
                        <a:lnSpc>
                          <a:spcPct val="107000"/>
                        </a:lnSpc>
                        <a:spcAft>
                          <a:spcPts val="0"/>
                        </a:spcAft>
                      </a:pPr>
                      <a:endParaRPr lang="en-IN" sz="1400"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p>
                      <a:pPr algn="ctr">
                        <a:lnSpc>
                          <a:spcPct val="107000"/>
                        </a:lnSpc>
                        <a:spcAft>
                          <a:spcPts val="0"/>
                        </a:spcAft>
                      </a:pP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extLst>
                  <a:ext uri="{0D108BD9-81ED-4DB2-BD59-A6C34878D82A}">
                    <a16:rowId xmlns:a16="http://schemas.microsoft.com/office/drawing/2014/main" val="35282703"/>
                  </a:ext>
                </a:extLst>
              </a:tr>
              <a:tr h="960394">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94/SC 3 </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 protection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17249</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Safety footwear for users of handheld chain saws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err="1">
                          <a:effectLst/>
                          <a:latin typeface="Times New Roman" panose="02020603050405020304" pitchFamily="18" charset="0"/>
                          <a:cs typeface="Times New Roman" panose="02020603050405020304" pitchFamily="18" charset="0"/>
                        </a:rPr>
                        <a:t>Dr.B.N</a:t>
                      </a:r>
                      <a:r>
                        <a:rPr lang="en-IN" sz="1200" kern="0" dirty="0">
                          <a:effectLst/>
                          <a:latin typeface="Times New Roman" panose="02020603050405020304" pitchFamily="18" charset="0"/>
                          <a:cs typeface="Times New Roman" panose="02020603050405020304" pitchFamily="18" charset="0"/>
                        </a:rPr>
                        <a:t> Das ,Chairperson CHD 19 </a:t>
                      </a: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P </a:t>
                      </a:r>
                      <a:r>
                        <a:rPr lang="en-IN" sz="1200" kern="0" dirty="0" err="1">
                          <a:effectLst/>
                          <a:latin typeface="Times New Roman" panose="02020603050405020304" pitchFamily="18" charset="0"/>
                          <a:cs typeface="Times New Roman" panose="02020603050405020304" pitchFamily="18" charset="0"/>
                        </a:rPr>
                        <a:t>Venkateshan</a:t>
                      </a:r>
                      <a:r>
                        <a:rPr lang="en-IN" sz="1200" kern="0" dirty="0">
                          <a:effectLst/>
                          <a:latin typeface="Times New Roman" panose="02020603050405020304" pitchFamily="18" charset="0"/>
                          <a:cs typeface="Times New Roman" panose="02020603050405020304" pitchFamily="18" charset="0"/>
                        </a:rPr>
                        <a:t>, SGS Lab</a:t>
                      </a: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Ms. Preeti </a:t>
                      </a:r>
                      <a:r>
                        <a:rPr lang="en-IN" sz="1200" kern="0" dirty="0" err="1">
                          <a:effectLst/>
                          <a:latin typeface="Times New Roman" panose="02020603050405020304" pitchFamily="18" charset="0"/>
                          <a:cs typeface="Times New Roman" panose="02020603050405020304" pitchFamily="18" charset="0"/>
                        </a:rPr>
                        <a:t>Prabha,MS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rowSpan="4">
                  <a:txBody>
                    <a:bodyPr/>
                    <a:lstStyle/>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gn="just">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extLst>
                  <a:ext uri="{0D108BD9-81ED-4DB2-BD59-A6C34878D82A}">
                    <a16:rowId xmlns:a16="http://schemas.microsoft.com/office/drawing/2014/main" val="3594972399"/>
                  </a:ext>
                </a:extLst>
              </a:tr>
              <a:tr h="1308153">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2</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94/SC 3 </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 protection</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 22568-1:2019/CD </a:t>
                      </a:r>
                      <a:r>
                        <a:rPr lang="en-IN" sz="1200" kern="0" dirty="0" err="1">
                          <a:effectLst/>
                          <a:latin typeface="Times New Roman" panose="02020603050405020304" pitchFamily="18" charset="0"/>
                          <a:cs typeface="Times New Roman" panose="02020603050405020304" pitchFamily="18" charset="0"/>
                        </a:rPr>
                        <a:t>Amd</a:t>
                      </a:r>
                      <a:r>
                        <a:rPr lang="en-IN" sz="1200" kern="0" dirty="0">
                          <a:effectLst/>
                          <a:latin typeface="Times New Roman" panose="02020603050405020304" pitchFamily="18" charset="0"/>
                          <a:cs typeface="Times New Roman" panose="02020603050405020304" pitchFamily="18" charset="0"/>
                        </a:rPr>
                        <a:t> 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 and leg protectors — Requirements and test methods for footwear components — Part 1: Metallic toecaps — Amendment 1</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Medium</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a:t>
                      </a:r>
                      <a:r>
                        <a:rPr lang="en-IN" sz="1200" kern="0" dirty="0" err="1">
                          <a:effectLst/>
                          <a:latin typeface="Times New Roman" panose="02020603050405020304" pitchFamily="18" charset="0"/>
                          <a:cs typeface="Times New Roman" panose="02020603050405020304" pitchFamily="18" charset="0"/>
                        </a:rPr>
                        <a:t>R.Mohan,CSIR</a:t>
                      </a:r>
                      <a:r>
                        <a:rPr lang="en-IN" sz="1200" kern="0" dirty="0">
                          <a:effectLst/>
                          <a:latin typeface="Times New Roman" panose="02020603050405020304" pitchFamily="18" charset="0"/>
                          <a:cs typeface="Times New Roman" panose="02020603050405020304" pitchFamily="18" charset="0"/>
                        </a:rPr>
                        <a:t>-CLRI</a:t>
                      </a: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Prem </a:t>
                      </a:r>
                      <a:r>
                        <a:rPr lang="en-IN" sz="1200" kern="0" dirty="0" err="1">
                          <a:effectLst/>
                          <a:latin typeface="Times New Roman" panose="02020603050405020304" pitchFamily="18" charset="0"/>
                          <a:cs typeface="Times New Roman" panose="02020603050405020304" pitchFamily="18" charset="0"/>
                        </a:rPr>
                        <a:t>Mehnai,Pinza</a:t>
                      </a:r>
                      <a:r>
                        <a:rPr lang="en-IN" sz="1200" kern="0" dirty="0">
                          <a:effectLst/>
                          <a:latin typeface="Times New Roman" panose="02020603050405020304" pitchFamily="18" charset="0"/>
                          <a:cs typeface="Times New Roman" panose="02020603050405020304" pitchFamily="18" charset="0"/>
                        </a:rPr>
                        <a:t> 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vMerge="1">
                  <a:txBody>
                    <a:bodyPr/>
                    <a:lstStyle/>
                    <a:p>
                      <a:pPr>
                        <a:lnSpc>
                          <a:spcPct val="107000"/>
                        </a:lnSpc>
                        <a:spcAft>
                          <a:spcPts val="0"/>
                        </a:spcAft>
                      </a:pPr>
                      <a:endParaRPr lang="en-IN" sz="700" kern="100" dirty="0">
                        <a:effectLst/>
                        <a:latin typeface="Calibri" panose="020F0502020204030204" pitchFamily="34" charset="0"/>
                        <a:ea typeface="Calibri" panose="020F0502020204030204" pitchFamily="34" charset="0"/>
                        <a:cs typeface="Mangal" panose="02040503050203030202" pitchFamily="18" charset="0"/>
                      </a:endParaRPr>
                    </a:p>
                  </a:txBody>
                  <a:tcPr marL="19312" marR="19312" marT="12875" marB="12875" anchor="b"/>
                </a:tc>
                <a:extLst>
                  <a:ext uri="{0D108BD9-81ED-4DB2-BD59-A6C34878D82A}">
                    <a16:rowId xmlns:a16="http://schemas.microsoft.com/office/drawing/2014/main" val="880005355"/>
                  </a:ext>
                </a:extLst>
              </a:tr>
              <a:tr h="1362075">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3</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94/SC 3 </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 protection</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 22568-2:2019/AWI Amd 1</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 and leg protectors — Requirements and test methods for footwear component — Part 2: Non-metallic toecaps — Amendment 1</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Medium</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a:t>
                      </a:r>
                      <a:r>
                        <a:rPr lang="en-IN" sz="1200" kern="0" dirty="0" err="1">
                          <a:effectLst/>
                          <a:latin typeface="Times New Roman" panose="02020603050405020304" pitchFamily="18" charset="0"/>
                          <a:cs typeface="Times New Roman" panose="02020603050405020304" pitchFamily="18" charset="0"/>
                        </a:rPr>
                        <a:t>R.Mohan,CSIR</a:t>
                      </a:r>
                      <a:r>
                        <a:rPr lang="en-IN" sz="1200" kern="0" dirty="0">
                          <a:effectLst/>
                          <a:latin typeface="Times New Roman" panose="02020603050405020304" pitchFamily="18" charset="0"/>
                          <a:cs typeface="Times New Roman" panose="02020603050405020304" pitchFamily="18" charset="0"/>
                        </a:rPr>
                        <a:t>-CLRI </a:t>
                      </a: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Prem </a:t>
                      </a:r>
                      <a:r>
                        <a:rPr lang="en-IN" sz="1200" kern="0" dirty="0" err="1">
                          <a:effectLst/>
                          <a:latin typeface="Times New Roman" panose="02020603050405020304" pitchFamily="18" charset="0"/>
                          <a:cs typeface="Times New Roman" panose="02020603050405020304" pitchFamily="18" charset="0"/>
                        </a:rPr>
                        <a:t>Mehnai,Pinza</a:t>
                      </a:r>
                      <a:r>
                        <a:rPr lang="en-IN" sz="1200" kern="0" dirty="0">
                          <a:effectLst/>
                          <a:latin typeface="Times New Roman" panose="02020603050405020304" pitchFamily="18" charset="0"/>
                          <a:cs typeface="Times New Roman" panose="02020603050405020304" pitchFamily="18" charset="0"/>
                        </a:rPr>
                        <a:t> 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vMerge="1">
                  <a:txBody>
                    <a:bodyPr/>
                    <a:lstStyle/>
                    <a:p>
                      <a:pPr>
                        <a:lnSpc>
                          <a:spcPct val="107000"/>
                        </a:lnSpc>
                        <a:spcAft>
                          <a:spcPts val="0"/>
                        </a:spcAft>
                      </a:pPr>
                      <a:endParaRPr lang="en-IN" sz="700" kern="100" dirty="0">
                        <a:effectLst/>
                        <a:latin typeface="Calibri" panose="020F0502020204030204" pitchFamily="34" charset="0"/>
                        <a:ea typeface="Calibri" panose="020F0502020204030204" pitchFamily="34" charset="0"/>
                        <a:cs typeface="Mangal" panose="02040503050203030202" pitchFamily="18" charset="0"/>
                      </a:endParaRPr>
                    </a:p>
                  </a:txBody>
                  <a:tcPr marL="19312" marR="19312" marT="12875" marB="12875" anchor="b"/>
                </a:tc>
                <a:extLst>
                  <a:ext uri="{0D108BD9-81ED-4DB2-BD59-A6C34878D82A}">
                    <a16:rowId xmlns:a16="http://schemas.microsoft.com/office/drawing/2014/main" val="2206727731"/>
                  </a:ext>
                </a:extLst>
              </a:tr>
              <a:tr h="1057275">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4</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137 </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Footwear sizing designations and marking systems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ISO/AWI 25295</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Footwear — Global last measurement systems</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 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Medium</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a:txBody>
                    <a:bodyPr/>
                    <a:lstStyle/>
                    <a:p>
                      <a:pPr algn="ctr">
                        <a:lnSpc>
                          <a:spcPct val="107000"/>
                        </a:lnSpc>
                        <a:spcAft>
                          <a:spcPts val="0"/>
                        </a:spcAft>
                      </a:pPr>
                      <a:r>
                        <a:rPr lang="en-IN" sz="1200" kern="0" dirty="0" err="1">
                          <a:effectLst/>
                          <a:latin typeface="Times New Roman" panose="02020603050405020304" pitchFamily="18" charset="0"/>
                          <a:cs typeface="Times New Roman" panose="02020603050405020304" pitchFamily="18" charset="0"/>
                        </a:rPr>
                        <a:t>Dr.B.N</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Das,Chairperson</a:t>
                      </a:r>
                      <a:r>
                        <a:rPr lang="en-IN" sz="1200" kern="0" dirty="0">
                          <a:effectLst/>
                          <a:latin typeface="Times New Roman" panose="02020603050405020304" pitchFamily="18" charset="0"/>
                          <a:cs typeface="Times New Roman" panose="02020603050405020304" pitchFamily="18" charset="0"/>
                        </a:rPr>
                        <a:t> CHD 19 </a:t>
                      </a: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Deepak </a:t>
                      </a:r>
                      <a:r>
                        <a:rPr lang="en-IN" sz="1200" kern="0" dirty="0" err="1">
                          <a:effectLst/>
                          <a:latin typeface="Times New Roman" panose="02020603050405020304" pitchFamily="18" charset="0"/>
                          <a:cs typeface="Times New Roman" panose="02020603050405020304" pitchFamily="18" charset="0"/>
                        </a:rPr>
                        <a:t>Manchanda,Top</a:t>
                      </a:r>
                      <a:r>
                        <a:rPr lang="en-IN" sz="1200" kern="0" dirty="0">
                          <a:effectLst/>
                          <a:latin typeface="Times New Roman" panose="02020603050405020304" pitchFamily="18" charset="0"/>
                          <a:cs typeface="Times New Roman" panose="02020603050405020304" pitchFamily="18" charset="0"/>
                        </a:rPr>
                        <a:t> Last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ctr"/>
                </a:tc>
                <a:tc vMerge="1">
                  <a:txBody>
                    <a:bodyPr/>
                    <a:lstStyle/>
                    <a:p>
                      <a:pPr>
                        <a:lnSpc>
                          <a:spcPct val="107000"/>
                        </a:lnSpc>
                        <a:spcAft>
                          <a:spcPts val="0"/>
                        </a:spcAft>
                      </a:pPr>
                      <a:endParaRPr lang="en-IN" sz="700" kern="100" dirty="0">
                        <a:effectLst/>
                        <a:latin typeface="Calibri" panose="020F0502020204030204" pitchFamily="34" charset="0"/>
                        <a:ea typeface="Calibri" panose="020F0502020204030204" pitchFamily="34" charset="0"/>
                        <a:cs typeface="Mangal" panose="02040503050203030202" pitchFamily="18" charset="0"/>
                      </a:endParaRPr>
                    </a:p>
                  </a:txBody>
                  <a:tcPr marL="19312" marR="19312" marT="12875" marB="12875" anchor="b"/>
                </a:tc>
                <a:extLst>
                  <a:ext uri="{0D108BD9-81ED-4DB2-BD59-A6C34878D82A}">
                    <a16:rowId xmlns:a16="http://schemas.microsoft.com/office/drawing/2014/main" val="719098672"/>
                  </a:ext>
                </a:extLst>
              </a:tr>
            </a:tbl>
          </a:graphicData>
        </a:graphic>
      </p:graphicFrame>
    </p:spTree>
    <p:extLst>
      <p:ext uri="{BB962C8B-B14F-4D97-AF65-F5344CB8AC3E}">
        <p14:creationId xmlns:p14="http://schemas.microsoft.com/office/powerpoint/2010/main" val="2723500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28601"/>
            <a:ext cx="10364451" cy="685800"/>
          </a:xfrm>
        </p:spPr>
        <p:txBody>
          <a:bodyPr>
            <a:normAutofit fontScale="90000"/>
          </a:bodyPr>
          <a:lstStyle/>
          <a:p>
            <a:br>
              <a:rPr lang="en-US" dirty="0"/>
            </a:br>
            <a:r>
              <a:rPr lang="en-US" dirty="0"/>
              <a:t>ISO PROJECTS</a:t>
            </a:r>
            <a:endParaRPr lang="en-IN"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482782860"/>
              </p:ext>
            </p:extLst>
          </p:nvPr>
        </p:nvGraphicFramePr>
        <p:xfrm>
          <a:off x="280987" y="1304926"/>
          <a:ext cx="11630026" cy="5210174"/>
        </p:xfrm>
        <a:graphic>
          <a:graphicData uri="http://schemas.openxmlformats.org/drawingml/2006/table">
            <a:tbl>
              <a:tblPr firstRow="1" firstCol="1" bandRow="1">
                <a:tableStyleId>{5C22544A-7EE6-4342-B048-85BDC9FD1C3A}</a:tableStyleId>
              </a:tblPr>
              <a:tblGrid>
                <a:gridCol w="591885">
                  <a:extLst>
                    <a:ext uri="{9D8B030D-6E8A-4147-A177-3AD203B41FA5}">
                      <a16:colId xmlns:a16="http://schemas.microsoft.com/office/drawing/2014/main" val="4162365842"/>
                    </a:ext>
                  </a:extLst>
                </a:gridCol>
                <a:gridCol w="1198816">
                  <a:extLst>
                    <a:ext uri="{9D8B030D-6E8A-4147-A177-3AD203B41FA5}">
                      <a16:colId xmlns:a16="http://schemas.microsoft.com/office/drawing/2014/main" val="2958692093"/>
                    </a:ext>
                  </a:extLst>
                </a:gridCol>
                <a:gridCol w="1339259">
                  <a:extLst>
                    <a:ext uri="{9D8B030D-6E8A-4147-A177-3AD203B41FA5}">
                      <a16:colId xmlns:a16="http://schemas.microsoft.com/office/drawing/2014/main" val="2433863954"/>
                    </a:ext>
                  </a:extLst>
                </a:gridCol>
                <a:gridCol w="2687373">
                  <a:extLst>
                    <a:ext uri="{9D8B030D-6E8A-4147-A177-3AD203B41FA5}">
                      <a16:colId xmlns:a16="http://schemas.microsoft.com/office/drawing/2014/main" val="1587384380"/>
                    </a:ext>
                  </a:extLst>
                </a:gridCol>
                <a:gridCol w="1451433">
                  <a:extLst>
                    <a:ext uri="{9D8B030D-6E8A-4147-A177-3AD203B41FA5}">
                      <a16:colId xmlns:a16="http://schemas.microsoft.com/office/drawing/2014/main" val="3291553028"/>
                    </a:ext>
                  </a:extLst>
                </a:gridCol>
                <a:gridCol w="967203">
                  <a:extLst>
                    <a:ext uri="{9D8B030D-6E8A-4147-A177-3AD203B41FA5}">
                      <a16:colId xmlns:a16="http://schemas.microsoft.com/office/drawing/2014/main" val="3586938196"/>
                    </a:ext>
                  </a:extLst>
                </a:gridCol>
                <a:gridCol w="1214295">
                  <a:extLst>
                    <a:ext uri="{9D8B030D-6E8A-4147-A177-3AD203B41FA5}">
                      <a16:colId xmlns:a16="http://schemas.microsoft.com/office/drawing/2014/main" val="1562816671"/>
                    </a:ext>
                  </a:extLst>
                </a:gridCol>
                <a:gridCol w="2179762">
                  <a:extLst>
                    <a:ext uri="{9D8B030D-6E8A-4147-A177-3AD203B41FA5}">
                      <a16:colId xmlns:a16="http://schemas.microsoft.com/office/drawing/2014/main" val="4092906303"/>
                    </a:ext>
                  </a:extLst>
                </a:gridCol>
              </a:tblGrid>
              <a:tr h="892897">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txBody>
                  <a:tcPr marL="19312" marR="19312" marT="12875" marB="12875" anchor="b"/>
                </a:tc>
                <a:extLst>
                  <a:ext uri="{0D108BD9-81ED-4DB2-BD59-A6C34878D82A}">
                    <a16:rowId xmlns:a16="http://schemas.microsoft.com/office/drawing/2014/main" val="1588044202"/>
                  </a:ext>
                </a:extLst>
              </a:tr>
              <a:tr h="899294">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6</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ISO/DIS 16179</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and footwear components — Test method to assess antibacterial activity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FDIS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100" dirty="0">
                          <a:effectLst/>
                          <a:latin typeface="Times New Roman" panose="02020603050405020304" pitchFamily="18" charset="0"/>
                          <a:ea typeface="Calibri" panose="020F0502020204030204" pitchFamily="34" charset="0"/>
                          <a:cs typeface="Times New Roman" panose="02020603050405020304" pitchFamily="18" charset="0"/>
                        </a:rPr>
                        <a:t>Mr. Aditya Prakash Sharma, MSME- TDC</a:t>
                      </a:r>
                    </a:p>
                  </a:txBody>
                  <a:tcPr marL="24964" marR="24964" marT="16643" marB="16643" anchor="ctr"/>
                </a:tc>
                <a:tc rowSpan="4">
                  <a:txBody>
                    <a:bodyPr/>
                    <a:lstStyle/>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just"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tc>
                <a:extLst>
                  <a:ext uri="{0D108BD9-81ED-4DB2-BD59-A6C34878D82A}">
                    <a16:rowId xmlns:a16="http://schemas.microsoft.com/office/drawing/2014/main" val="1344553345"/>
                  </a:ext>
                </a:extLst>
              </a:tr>
              <a:tr h="899294">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7</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16187</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and footwear components — Test method to assess antibacterial activity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Low</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vMerge="1">
                  <a:txBody>
                    <a:bodyPr/>
                    <a:lstStyle/>
                    <a:p>
                      <a:endParaRPr dirty="0"/>
                    </a:p>
                  </a:txBody>
                  <a:tcPr marL="24964" marR="24964" marT="16643" marB="16643"/>
                </a:tc>
                <a:extLst>
                  <a:ext uri="{0D108BD9-81ED-4DB2-BD59-A6C34878D82A}">
                    <a16:rowId xmlns:a16="http://schemas.microsoft.com/office/drawing/2014/main" val="881363309"/>
                  </a:ext>
                </a:extLst>
              </a:tr>
              <a:tr h="899294">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8</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ISO/FDIS 19952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 Vocabulary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FDIS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vMerge="1">
                  <a:txBody>
                    <a:bodyPr/>
                    <a:lstStyle/>
                    <a:p>
                      <a:pPr>
                        <a:lnSpc>
                          <a:spcPct val="107000"/>
                        </a:lnSpc>
                        <a:spcAft>
                          <a:spcPts val="0"/>
                        </a:spcAft>
                      </a:pP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a:txBody>
                  <a:tcPr marL="24964" marR="24964" marT="16643" marB="16643" anchor="b"/>
                </a:tc>
                <a:extLst>
                  <a:ext uri="{0D108BD9-81ED-4DB2-BD59-A6C34878D82A}">
                    <a16:rowId xmlns:a16="http://schemas.microsoft.com/office/drawing/2014/main" val="1109911486"/>
                  </a:ext>
                </a:extLst>
              </a:tr>
              <a:tr h="1588715">
                <a:tc>
                  <a:txBody>
                    <a:bodyPr/>
                    <a:lstStyle/>
                    <a:p>
                      <a:pPr algn="ctr">
                        <a:lnSpc>
                          <a:spcPct val="107000"/>
                        </a:lnSpc>
                        <a:spcAft>
                          <a:spcPts val="0"/>
                        </a:spcAft>
                      </a:pPr>
                      <a:r>
                        <a:rPr lang="en-IN" sz="1200" kern="100" dirty="0">
                          <a:effectLst/>
                          <a:latin typeface="Times New Roman" panose="02020603050405020304" pitchFamily="18" charset="0"/>
                          <a:ea typeface="Calibri" panose="020F0502020204030204" pitchFamily="34" charset="0"/>
                          <a:cs typeface="Times New Roman" panose="02020603050405020304" pitchFamily="18" charset="0"/>
                        </a:rPr>
                        <a:t>9</a:t>
                      </a:r>
                    </a:p>
                  </a:txBody>
                  <a:tcPr marL="24964" marR="24964" marT="16643" marB="16643"/>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20537.2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 Identification of defects during visual inspection — Vocabulary</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FDIS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4964" marR="24964" marT="16643" marB="16643" anchor="ctr"/>
                </a:tc>
                <a:tc vMerge="1">
                  <a:txBody>
                    <a:bodyPr/>
                    <a:lstStyle/>
                    <a:p>
                      <a:pPr>
                        <a:lnSpc>
                          <a:spcPct val="107000"/>
                        </a:lnSpc>
                        <a:spcAft>
                          <a:spcPts val="0"/>
                        </a:spcAft>
                      </a:pP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a:txBody>
                  <a:tcPr marL="24964" marR="24964" marT="16643" marB="16643" anchor="b"/>
                </a:tc>
                <a:extLst>
                  <a:ext uri="{0D108BD9-81ED-4DB2-BD59-A6C34878D82A}">
                    <a16:rowId xmlns:a16="http://schemas.microsoft.com/office/drawing/2014/main" val="2586961744"/>
                  </a:ext>
                </a:extLst>
              </a:tr>
            </a:tbl>
          </a:graphicData>
        </a:graphic>
      </p:graphicFrame>
    </p:spTree>
    <p:extLst>
      <p:ext uri="{BB962C8B-B14F-4D97-AF65-F5344CB8AC3E}">
        <p14:creationId xmlns:p14="http://schemas.microsoft.com/office/powerpoint/2010/main" val="3263273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28600"/>
            <a:ext cx="10364451" cy="428626"/>
          </a:xfrm>
        </p:spPr>
        <p:txBody>
          <a:bodyPr>
            <a:normAutofit fontScale="90000"/>
          </a:bodyPr>
          <a:lstStyle/>
          <a:p>
            <a:r>
              <a:rPr lang="en-US" dirty="0"/>
              <a:t>ISO Projects</a:t>
            </a:r>
            <a:endParaRPr lang="en-IN"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73263718"/>
              </p:ext>
            </p:extLst>
          </p:nvPr>
        </p:nvGraphicFramePr>
        <p:xfrm>
          <a:off x="509587" y="942975"/>
          <a:ext cx="11172826" cy="5514975"/>
        </p:xfrm>
        <a:graphic>
          <a:graphicData uri="http://schemas.openxmlformats.org/drawingml/2006/table">
            <a:tbl>
              <a:tblPr firstRow="1" firstCol="1" bandRow="1">
                <a:tableStyleId>{5C22544A-7EE6-4342-B048-85BDC9FD1C3A}</a:tableStyleId>
              </a:tblPr>
              <a:tblGrid>
                <a:gridCol w="452438">
                  <a:extLst>
                    <a:ext uri="{9D8B030D-6E8A-4147-A177-3AD203B41FA5}">
                      <a16:colId xmlns:a16="http://schemas.microsoft.com/office/drawing/2014/main" val="1644553436"/>
                    </a:ext>
                  </a:extLst>
                </a:gridCol>
                <a:gridCol w="1071562">
                  <a:extLst>
                    <a:ext uri="{9D8B030D-6E8A-4147-A177-3AD203B41FA5}">
                      <a16:colId xmlns:a16="http://schemas.microsoft.com/office/drawing/2014/main" val="3363889020"/>
                    </a:ext>
                  </a:extLst>
                </a:gridCol>
                <a:gridCol w="1209675">
                  <a:extLst>
                    <a:ext uri="{9D8B030D-6E8A-4147-A177-3AD203B41FA5}">
                      <a16:colId xmlns:a16="http://schemas.microsoft.com/office/drawing/2014/main" val="605319710"/>
                    </a:ext>
                  </a:extLst>
                </a:gridCol>
                <a:gridCol w="2952750">
                  <a:extLst>
                    <a:ext uri="{9D8B030D-6E8A-4147-A177-3AD203B41FA5}">
                      <a16:colId xmlns:a16="http://schemas.microsoft.com/office/drawing/2014/main" val="1203915589"/>
                    </a:ext>
                  </a:extLst>
                </a:gridCol>
                <a:gridCol w="857250">
                  <a:extLst>
                    <a:ext uri="{9D8B030D-6E8A-4147-A177-3AD203B41FA5}">
                      <a16:colId xmlns:a16="http://schemas.microsoft.com/office/drawing/2014/main" val="36035925"/>
                    </a:ext>
                  </a:extLst>
                </a:gridCol>
                <a:gridCol w="1219200">
                  <a:extLst>
                    <a:ext uri="{9D8B030D-6E8A-4147-A177-3AD203B41FA5}">
                      <a16:colId xmlns:a16="http://schemas.microsoft.com/office/drawing/2014/main" val="3639907743"/>
                    </a:ext>
                  </a:extLst>
                </a:gridCol>
                <a:gridCol w="1371600">
                  <a:extLst>
                    <a:ext uri="{9D8B030D-6E8A-4147-A177-3AD203B41FA5}">
                      <a16:colId xmlns:a16="http://schemas.microsoft.com/office/drawing/2014/main" val="3775083425"/>
                    </a:ext>
                  </a:extLst>
                </a:gridCol>
                <a:gridCol w="2038351">
                  <a:extLst>
                    <a:ext uri="{9D8B030D-6E8A-4147-A177-3AD203B41FA5}">
                      <a16:colId xmlns:a16="http://schemas.microsoft.com/office/drawing/2014/main" val="3694041502"/>
                    </a:ext>
                  </a:extLst>
                </a:gridCol>
              </a:tblGrid>
              <a:tr h="659144">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Sl No.</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National Mirror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Committee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ISO No. and ISO Title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gn="ct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Stage</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Priority (High /Medium/Low)</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a:lnSpc>
                          <a:spcPct val="107000"/>
                        </a:lnSpc>
                        <a:spcAft>
                          <a:spcPts val="0"/>
                        </a:spcAft>
                      </a:pPr>
                      <a:r>
                        <a:rPr lang="en-IN" sz="1400" kern="0" dirty="0">
                          <a:effectLst/>
                          <a:latin typeface="Times New Roman" panose="02020603050405020304" pitchFamily="18" charset="0"/>
                          <a:cs typeface="Times New Roman" panose="02020603050405020304" pitchFamily="18" charset="0"/>
                        </a:rPr>
                        <a:t>Proposed Experts by Member Secretary</a:t>
                      </a:r>
                      <a:endParaRPr lang="en-IN" sz="1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312" marR="19312" marT="12875" marB="12875" anchor="b"/>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Strategy adopted for identification of expert</a:t>
                      </a:r>
                    </a:p>
                  </a:txBody>
                  <a:tcPr marL="19312" marR="19312" marT="12875" marB="12875" anchor="b"/>
                </a:tc>
                <a:extLst>
                  <a:ext uri="{0D108BD9-81ED-4DB2-BD59-A6C34878D82A}">
                    <a16:rowId xmlns:a16="http://schemas.microsoft.com/office/drawing/2014/main" val="495397225"/>
                  </a:ext>
                </a:extLst>
              </a:tr>
              <a:tr h="1095723">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10</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b"/>
                </a:tc>
                <a:tc>
                  <a:txBody>
                    <a:bodyPr/>
                    <a:lstStyle/>
                    <a:p>
                      <a:pPr algn="ct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ISO/CD 20681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and footwear components — Test method to assess antimicrobial activity — Agar diffusion test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CD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Low</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rowSpan="4">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tc>
                <a:extLst>
                  <a:ext uri="{0D108BD9-81ED-4DB2-BD59-A6C34878D82A}">
                    <a16:rowId xmlns:a16="http://schemas.microsoft.com/office/drawing/2014/main" val="1740357669"/>
                  </a:ext>
                </a:extLst>
              </a:tr>
              <a:tr h="981075">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11</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b"/>
                </a:tc>
                <a:tc>
                  <a:txBody>
                    <a:bodyPr/>
                    <a:lstStyle/>
                    <a:p>
                      <a:pPr algn="ct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ISO/DIS 20686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 Critical substances potentially present in footwear and footwear components — Determination of certain organic solvents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NA</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vMerge="1">
                  <a:txBody>
                    <a:bodyPr/>
                    <a:lstStyle/>
                    <a:p>
                      <a:pPr>
                        <a:lnSpc>
                          <a:spcPct val="107000"/>
                        </a:lnSpc>
                        <a:spcAft>
                          <a:spcPts val="0"/>
                        </a:spcAft>
                      </a:pPr>
                      <a:endParaRPr lang="en-IN" sz="800" kern="100" dirty="0">
                        <a:effectLst/>
                        <a:latin typeface="Calibri" panose="020F0502020204030204" pitchFamily="34" charset="0"/>
                        <a:ea typeface="Calibri" panose="020F0502020204030204" pitchFamily="34" charset="0"/>
                        <a:cs typeface="Mangal" panose="02040503050203030202" pitchFamily="18" charset="0"/>
                      </a:endParaRPr>
                    </a:p>
                  </a:txBody>
                  <a:tcPr marL="20315" marR="20315" marT="13543" marB="13543" anchor="b"/>
                </a:tc>
                <a:extLst>
                  <a:ext uri="{0D108BD9-81ED-4DB2-BD59-A6C34878D82A}">
                    <a16:rowId xmlns:a16="http://schemas.microsoft.com/office/drawing/2014/main" val="1362454976"/>
                  </a:ext>
                </a:extLst>
              </a:tr>
              <a:tr h="1409700">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12</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b"/>
                </a:tc>
                <a:tc>
                  <a:txBody>
                    <a:bodyPr/>
                    <a:lstStyle/>
                    <a:p>
                      <a:pPr algn="ct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ISO/WD 23377</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 Critical substances potentially present in footwear and footwear components — Test method to quantitatively determine certain </a:t>
                      </a:r>
                      <a:r>
                        <a:rPr lang="en-IN" sz="1200" kern="0" dirty="0" err="1">
                          <a:effectLst/>
                          <a:latin typeface="Times New Roman" panose="02020603050405020304" pitchFamily="18" charset="0"/>
                          <a:cs typeface="Times New Roman" panose="02020603050405020304" pitchFamily="18" charset="0"/>
                        </a:rPr>
                        <a:t>bisphenols</a:t>
                      </a:r>
                      <a:r>
                        <a:rPr lang="en-IN" sz="1200" kern="0" dirty="0">
                          <a:effectLst/>
                          <a:latin typeface="Times New Roman" panose="02020603050405020304" pitchFamily="18" charset="0"/>
                          <a:cs typeface="Times New Roman" panose="02020603050405020304" pitchFamily="18" charset="0"/>
                        </a:rPr>
                        <a:t> in footwear materials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WD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Aditya Prakash </a:t>
                      </a:r>
                      <a:r>
                        <a:rPr lang="en-IN" sz="1200" kern="0" dirty="0" err="1">
                          <a:effectLst/>
                          <a:latin typeface="Times New Roman" panose="02020603050405020304" pitchFamily="18" charset="0"/>
                          <a:cs typeface="Times New Roman" panose="02020603050405020304" pitchFamily="18" charset="0"/>
                        </a:rPr>
                        <a:t>Sharma,MSME</a:t>
                      </a:r>
                      <a:r>
                        <a:rPr lang="en-IN" sz="1200" kern="0" dirty="0">
                          <a:effectLst/>
                          <a:latin typeface="Times New Roman" panose="02020603050405020304" pitchFamily="18" charset="0"/>
                          <a:cs typeface="Times New Roman" panose="02020603050405020304" pitchFamily="18" charset="0"/>
                        </a:rPr>
                        <a:t>-TDC</a:t>
                      </a:r>
                    </a:p>
                    <a:p>
                      <a:pPr marL="0" marR="0" lvl="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Dr. </a:t>
                      </a:r>
                      <a:r>
                        <a:rPr lang="en-IN" sz="1200" kern="0" dirty="0" err="1">
                          <a:effectLst/>
                          <a:latin typeface="Times New Roman" panose="02020603050405020304" pitchFamily="18" charset="0"/>
                          <a:cs typeface="Times New Roman" panose="02020603050405020304" pitchFamily="18" charset="0"/>
                        </a:rPr>
                        <a:t>R.Mohan,CSIR</a:t>
                      </a:r>
                      <a:r>
                        <a:rPr lang="en-IN" sz="1200" kern="0" dirty="0">
                          <a:effectLst/>
                          <a:latin typeface="Times New Roman" panose="02020603050405020304" pitchFamily="18" charset="0"/>
                          <a:cs typeface="Times New Roman" panose="02020603050405020304" pitchFamily="18" charset="0"/>
                        </a:rPr>
                        <a:t>-CLRI</a:t>
                      </a: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vMerge="1">
                  <a:txBody>
                    <a:bodyPr/>
                    <a:lstStyle/>
                    <a:p>
                      <a:pPr>
                        <a:lnSpc>
                          <a:spcPct val="107000"/>
                        </a:lnSpc>
                        <a:spcAft>
                          <a:spcPts val="0"/>
                        </a:spcAft>
                      </a:pPr>
                      <a:endParaRPr lang="en-IN" sz="800" kern="100">
                        <a:effectLst/>
                        <a:latin typeface="Calibri" panose="020F0502020204030204" pitchFamily="34" charset="0"/>
                        <a:ea typeface="Calibri" panose="020F0502020204030204" pitchFamily="34" charset="0"/>
                        <a:cs typeface="Mangal" panose="02040503050203030202" pitchFamily="18" charset="0"/>
                      </a:endParaRPr>
                    </a:p>
                  </a:txBody>
                  <a:tcPr marL="20315" marR="20315" marT="13543" marB="13543" anchor="b"/>
                </a:tc>
                <a:extLst>
                  <a:ext uri="{0D108BD9-81ED-4DB2-BD59-A6C34878D82A}">
                    <a16:rowId xmlns:a16="http://schemas.microsoft.com/office/drawing/2014/main" val="1707557175"/>
                  </a:ext>
                </a:extLst>
              </a:tr>
              <a:tr h="1104900">
                <a:tc>
                  <a:txBody>
                    <a:bodyPr/>
                    <a:lstStyle/>
                    <a:p>
                      <a:pPr algn="ctr">
                        <a:lnSpc>
                          <a:spcPct val="107000"/>
                        </a:lnSpc>
                        <a:spcAft>
                          <a:spcPts val="0"/>
                        </a:spcAft>
                      </a:pPr>
                      <a:r>
                        <a:rPr lang="en-IN" sz="1200" kern="100" dirty="0">
                          <a:effectLst/>
                          <a:latin typeface="Times New Roman" panose="02020603050405020304" pitchFamily="18" charset="0"/>
                          <a:ea typeface="Calibri" panose="020F0502020204030204" pitchFamily="34" charset="0"/>
                          <a:cs typeface="Times New Roman" panose="02020603050405020304" pitchFamily="18" charset="0"/>
                        </a:rPr>
                        <a:t>13</a:t>
                      </a:r>
                    </a:p>
                  </a:txBody>
                  <a:tcPr marL="20315" marR="20315" marT="13543" marB="13543" anchor="b"/>
                </a:tc>
                <a:tc>
                  <a:txBody>
                    <a:bodyPr/>
                    <a:lstStyle/>
                    <a:p>
                      <a:pPr algn="ctr">
                        <a:lnSpc>
                          <a:spcPct val="107000"/>
                        </a:lnSpc>
                        <a:spcAft>
                          <a:spcPts val="0"/>
                        </a:spcAft>
                      </a:pPr>
                      <a:endParaRPr lang="en-IN" sz="1200" b="1" kern="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ISO/TC 216</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Footwear</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ISO/AWI 25149</a:t>
                      </a:r>
                      <a:br>
                        <a:rPr lang="en-IN" sz="1200" kern="0">
                          <a:effectLst/>
                          <a:latin typeface="Times New Roman" panose="02020603050405020304" pitchFamily="18" charset="0"/>
                          <a:cs typeface="Times New Roman" panose="02020603050405020304" pitchFamily="18" charset="0"/>
                        </a:rPr>
                      </a:br>
                      <a:r>
                        <a:rPr lang="en-IN" sz="1200" kern="0">
                          <a:effectLst/>
                          <a:latin typeface="Times New Roman" panose="02020603050405020304" pitchFamily="18" charset="0"/>
                          <a:cs typeface="Times New Roman" panose="02020603050405020304" pitchFamily="18" charset="0"/>
                        </a:rPr>
                        <a:t>Footwear- Footwear and sole components shock absorption</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a:effectLst/>
                          <a:latin typeface="Times New Roman" panose="02020603050405020304" pitchFamily="18" charset="0"/>
                          <a:cs typeface="Times New Roman" panose="02020603050405020304" pitchFamily="18" charset="0"/>
                        </a:rPr>
                        <a:t>Medium</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Aditya Prakash </a:t>
                      </a:r>
                      <a:r>
                        <a:rPr lang="en-IN" sz="1200" kern="0" dirty="0" err="1">
                          <a:effectLst/>
                          <a:latin typeface="Times New Roman" panose="02020603050405020304" pitchFamily="18" charset="0"/>
                          <a:cs typeface="Times New Roman" panose="02020603050405020304" pitchFamily="18" charset="0"/>
                        </a:rPr>
                        <a:t>Sharma,MSME</a:t>
                      </a:r>
                      <a:r>
                        <a:rPr lang="en-IN" sz="1200" kern="0" dirty="0">
                          <a:effectLst/>
                          <a:latin typeface="Times New Roman" panose="02020603050405020304" pitchFamily="18" charset="0"/>
                          <a:cs typeface="Times New Roman" panose="02020603050405020304" pitchFamily="18" charset="0"/>
                        </a:rPr>
                        <a:t>-TDC</a:t>
                      </a:r>
                    </a:p>
                    <a:p>
                      <a:pPr marL="0" marR="0" lvl="0" indent="0" algn="ctr" defTabSz="914400" rtl="0" eaLnBrk="1" fontAlgn="auto" latinLnBrk="0" hangingPunct="1">
                        <a:lnSpc>
                          <a:spcPct val="107000"/>
                        </a:lnSpc>
                        <a:spcBef>
                          <a:spcPts val="0"/>
                        </a:spcBef>
                        <a:spcAft>
                          <a:spcPts val="0"/>
                        </a:spcAft>
                        <a:buClrTx/>
                        <a:buSzTx/>
                        <a:buFontTx/>
                        <a:buNone/>
                        <a:tabLst/>
                        <a:defRPr/>
                      </a:pPr>
                      <a:r>
                        <a:rPr lang="en-IN" sz="1200" kern="0" dirty="0">
                          <a:effectLst/>
                          <a:latin typeface="Times New Roman" panose="02020603050405020304" pitchFamily="18" charset="0"/>
                          <a:cs typeface="Times New Roman" panose="02020603050405020304" pitchFamily="18" charset="0"/>
                        </a:rPr>
                        <a:t>Dr. </a:t>
                      </a:r>
                      <a:r>
                        <a:rPr lang="en-IN" sz="1200" kern="0" dirty="0" err="1">
                          <a:effectLst/>
                          <a:latin typeface="Times New Roman" panose="02020603050405020304" pitchFamily="18" charset="0"/>
                          <a:cs typeface="Times New Roman" panose="02020603050405020304" pitchFamily="18" charset="0"/>
                        </a:rPr>
                        <a:t>R.Mohan,CSIR</a:t>
                      </a:r>
                      <a:r>
                        <a:rPr lang="en-IN" sz="1200" kern="0" dirty="0">
                          <a:effectLst/>
                          <a:latin typeface="Times New Roman" panose="02020603050405020304" pitchFamily="18" charset="0"/>
                          <a:cs typeface="Times New Roman" panose="02020603050405020304" pitchFamily="18" charset="0"/>
                        </a:rPr>
                        <a:t>-CLRI</a:t>
                      </a:r>
                    </a:p>
                    <a:p>
                      <a:pPr algn="ct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0315" marR="20315" marT="13543" marB="13543" anchor="ctr"/>
                </a:tc>
                <a:tc vMerge="1">
                  <a:txBody>
                    <a:bodyPr/>
                    <a:lstStyle/>
                    <a:p>
                      <a:pPr>
                        <a:lnSpc>
                          <a:spcPct val="107000"/>
                        </a:lnSpc>
                        <a:spcAft>
                          <a:spcPts val="0"/>
                        </a:spcAft>
                      </a:pPr>
                      <a:endParaRPr lang="en-IN" sz="800" kern="100" dirty="0">
                        <a:effectLst/>
                        <a:latin typeface="Calibri" panose="020F0502020204030204" pitchFamily="34" charset="0"/>
                        <a:ea typeface="Calibri" panose="020F0502020204030204" pitchFamily="34" charset="0"/>
                        <a:cs typeface="Mangal" panose="02040503050203030202" pitchFamily="18" charset="0"/>
                      </a:endParaRPr>
                    </a:p>
                  </a:txBody>
                  <a:tcPr marL="20315" marR="20315" marT="13543" marB="13543" anchor="b"/>
                </a:tc>
                <a:extLst>
                  <a:ext uri="{0D108BD9-81ED-4DB2-BD59-A6C34878D82A}">
                    <a16:rowId xmlns:a16="http://schemas.microsoft.com/office/drawing/2014/main" val="2210031397"/>
                  </a:ext>
                </a:extLst>
              </a:tr>
            </a:tbl>
          </a:graphicData>
        </a:graphic>
      </p:graphicFrame>
    </p:spTree>
    <p:extLst>
      <p:ext uri="{BB962C8B-B14F-4D97-AF65-F5344CB8AC3E}">
        <p14:creationId xmlns:p14="http://schemas.microsoft.com/office/powerpoint/2010/main" val="286896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40A1-1B6F-B1AC-89FA-8427F846FDBB}"/>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5524C9A3-E465-6C01-CC52-35C6B783ADB5}"/>
              </a:ext>
            </a:extLst>
          </p:cNvPr>
          <p:cNvGraphicFramePr>
            <a:graphicFrameLocks noGrp="1"/>
          </p:cNvGraphicFramePr>
          <p:nvPr>
            <p:ph sz="quarter" idx="13"/>
            <p:extLst>
              <p:ext uri="{D42A27DB-BD31-4B8C-83A1-F6EECF244321}">
                <p14:modId xmlns:p14="http://schemas.microsoft.com/office/powerpoint/2010/main" val="2505748229"/>
              </p:ext>
            </p:extLst>
          </p:nvPr>
        </p:nvGraphicFramePr>
        <p:xfrm>
          <a:off x="963169" y="1672019"/>
          <a:ext cx="10363200" cy="4258172"/>
        </p:xfrm>
        <a:graphic>
          <a:graphicData uri="http://schemas.openxmlformats.org/drawingml/2006/table">
            <a:tbl>
              <a:tblPr firstRow="1" bandRow="1">
                <a:tableStyleId>{5C22544A-7EE6-4342-B048-85BDC9FD1C3A}</a:tableStyleId>
              </a:tblPr>
              <a:tblGrid>
                <a:gridCol w="1402079">
                  <a:extLst>
                    <a:ext uri="{9D8B030D-6E8A-4147-A177-3AD203B41FA5}">
                      <a16:colId xmlns:a16="http://schemas.microsoft.com/office/drawing/2014/main" val="945072964"/>
                    </a:ext>
                  </a:extLst>
                </a:gridCol>
                <a:gridCol w="3779521">
                  <a:extLst>
                    <a:ext uri="{9D8B030D-6E8A-4147-A177-3AD203B41FA5}">
                      <a16:colId xmlns:a16="http://schemas.microsoft.com/office/drawing/2014/main" val="772072813"/>
                    </a:ext>
                  </a:extLst>
                </a:gridCol>
                <a:gridCol w="2590800">
                  <a:extLst>
                    <a:ext uri="{9D8B030D-6E8A-4147-A177-3AD203B41FA5}">
                      <a16:colId xmlns:a16="http://schemas.microsoft.com/office/drawing/2014/main" val="4029387215"/>
                    </a:ext>
                  </a:extLst>
                </a:gridCol>
                <a:gridCol w="2590800">
                  <a:extLst>
                    <a:ext uri="{9D8B030D-6E8A-4147-A177-3AD203B41FA5}">
                      <a16:colId xmlns:a16="http://schemas.microsoft.com/office/drawing/2014/main" val="24949994"/>
                    </a:ext>
                  </a:extLst>
                </a:gridCol>
              </a:tblGrid>
              <a:tr h="531947">
                <a:tc>
                  <a:txBody>
                    <a:bodyPr/>
                    <a:lstStyle/>
                    <a:p>
                      <a:r>
                        <a:rPr lang="en-US" dirty="0"/>
                        <a:t>SECTIONAL COMMITTEE </a:t>
                      </a:r>
                    </a:p>
                  </a:txBody>
                  <a:tcPr/>
                </a:tc>
                <a:tc>
                  <a:txBody>
                    <a:bodyPr/>
                    <a:lstStyle/>
                    <a:p>
                      <a:r>
                        <a:rPr lang="en-US" dirty="0"/>
                        <a:t>SUBJECT/TITLE OF NWIP</a:t>
                      </a:r>
                    </a:p>
                  </a:txBody>
                  <a:tcPr/>
                </a:tc>
                <a:tc>
                  <a:txBody>
                    <a:bodyPr/>
                    <a:lstStyle/>
                    <a:p>
                      <a:r>
                        <a:rPr lang="en-US" dirty="0"/>
                        <a:t>STATUS </a:t>
                      </a:r>
                    </a:p>
                  </a:txBody>
                  <a:tcPr/>
                </a:tc>
                <a:tc>
                  <a:txBody>
                    <a:bodyPr/>
                    <a:lstStyle/>
                    <a:p>
                      <a:r>
                        <a:rPr lang="en-US" dirty="0"/>
                        <a:t>PROCESS</a:t>
                      </a:r>
                    </a:p>
                  </a:txBody>
                  <a:tcPr/>
                </a:tc>
                <a:extLst>
                  <a:ext uri="{0D108BD9-81ED-4DB2-BD59-A6C34878D82A}">
                    <a16:rowId xmlns:a16="http://schemas.microsoft.com/office/drawing/2014/main" val="1136235330"/>
                  </a:ext>
                </a:extLst>
              </a:tr>
              <a:tr h="759925">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Times New Roman" panose="02020603050405020304" pitchFamily="18" charset="0"/>
                          <a:cs typeface="Times New Roman" panose="02020603050405020304" pitchFamily="18" charset="0"/>
                        </a:rPr>
                        <a:t>CHD</a:t>
                      </a:r>
                      <a:r>
                        <a:rPr lang="en-US" sz="1400" b="1" baseline="0" dirty="0">
                          <a:latin typeface="Times New Roman" panose="02020603050405020304" pitchFamily="18" charset="0"/>
                          <a:cs typeface="Times New Roman" panose="02020603050405020304" pitchFamily="18" charset="0"/>
                        </a:rPr>
                        <a:t> 17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Times New Roman" panose="02020603050405020304" pitchFamily="18" charset="0"/>
                          <a:cs typeface="Times New Roman" panose="02020603050405020304" pitchFamily="18" charset="0"/>
                        </a:rPr>
                        <a:t>Leather, Tanning Material and Allied Products</a:t>
                      </a:r>
                      <a:endParaRPr lang="en-US" sz="1400" b="1" dirty="0">
                        <a:latin typeface="Times New Roman" panose="02020603050405020304" pitchFamily="18" charset="0"/>
                        <a:cs typeface="Times New Roman" panose="02020603050405020304" pitchFamily="18" charset="0"/>
                      </a:endParaRPr>
                    </a:p>
                  </a:txBody>
                  <a:tcPr/>
                </a:tc>
                <a:tc>
                  <a:txBody>
                    <a:bodyPr/>
                    <a:lstStyle/>
                    <a:p>
                      <a:r>
                        <a:rPr lang="en-US" sz="1200" kern="1200" dirty="0">
                          <a:solidFill>
                            <a:schemeClr val="dk1"/>
                          </a:solidFill>
                          <a:effectLst/>
                          <a:latin typeface="Times New Roman" panose="02020603050405020304" pitchFamily="18" charset="0"/>
                          <a:ea typeface="+mn-ea"/>
                          <a:cs typeface="Times New Roman" panose="02020603050405020304" pitchFamily="18" charset="0"/>
                        </a:rPr>
                        <a:t>Leather Determination of </a:t>
                      </a:r>
                      <a:r>
                        <a:rPr lang="en-US" sz="1200" kern="1200" dirty="0" err="1">
                          <a:solidFill>
                            <a:schemeClr val="dk1"/>
                          </a:solidFill>
                          <a:effectLst/>
                          <a:latin typeface="Times New Roman" panose="02020603050405020304" pitchFamily="18" charset="0"/>
                          <a:ea typeface="+mn-ea"/>
                          <a:cs typeface="Times New Roman" panose="02020603050405020304" pitchFamily="18" charset="0"/>
                        </a:rPr>
                        <a:t>ethoxylated</a:t>
                      </a:r>
                      <a:r>
                        <a:rPr lang="en-US" sz="12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200" kern="1200" dirty="0" err="1">
                          <a:solidFill>
                            <a:schemeClr val="dk1"/>
                          </a:solidFill>
                          <a:effectLst/>
                          <a:latin typeface="Times New Roman" panose="02020603050405020304" pitchFamily="18" charset="0"/>
                          <a:ea typeface="+mn-ea"/>
                          <a:cs typeface="Times New Roman" panose="02020603050405020304" pitchFamily="18" charset="0"/>
                        </a:rPr>
                        <a:t>alkylphenols</a:t>
                      </a:r>
                      <a:r>
                        <a:rPr lang="en-US" sz="1200" kern="1200" dirty="0">
                          <a:solidFill>
                            <a:schemeClr val="dk1"/>
                          </a:solidFill>
                          <a:effectLst/>
                          <a:latin typeface="Times New Roman" panose="02020603050405020304" pitchFamily="18" charset="0"/>
                          <a:ea typeface="+mn-ea"/>
                          <a:cs typeface="Times New Roman" panose="02020603050405020304" pitchFamily="18" charset="0"/>
                        </a:rPr>
                        <a:t> APEO Part 1: Direct method</a:t>
                      </a:r>
                      <a:endParaRPr lang="en-IN"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Under</a:t>
                      </a:r>
                      <a:r>
                        <a:rPr lang="en-US" sz="1200" baseline="0" dirty="0">
                          <a:latin typeface="Times New Roman" panose="02020603050405020304" pitchFamily="18" charset="0"/>
                          <a:cs typeface="Times New Roman" panose="02020603050405020304" pitchFamily="18" charset="0"/>
                        </a:rPr>
                        <a:t> Publication</a:t>
                      </a: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ARP</a:t>
                      </a:r>
                    </a:p>
                  </a:txBody>
                  <a:tcPr/>
                </a:tc>
                <a:extLst>
                  <a:ext uri="{0D108BD9-81ED-4DB2-BD59-A6C34878D82A}">
                    <a16:rowId xmlns:a16="http://schemas.microsoft.com/office/drawing/2014/main" val="1613398303"/>
                  </a:ext>
                </a:extLst>
              </a:tr>
              <a:tr h="531947">
                <a:tc vMerge="1">
                  <a:txBody>
                    <a:bodyPr/>
                    <a:lstStyle/>
                    <a:p>
                      <a:endParaRPr lang="en-US" dirty="0"/>
                    </a:p>
                  </a:txBody>
                  <a:tcPr/>
                </a:tc>
                <a:tc>
                  <a:txBody>
                    <a:bodyPr/>
                    <a:lstStyle/>
                    <a:p>
                      <a:r>
                        <a:rPr lang="en-US" sz="1200" kern="1200" dirty="0">
                          <a:solidFill>
                            <a:schemeClr val="dk1"/>
                          </a:solidFill>
                          <a:effectLst/>
                          <a:latin typeface="Times New Roman" panose="02020603050405020304" pitchFamily="18" charset="0"/>
                          <a:ea typeface="+mn-ea"/>
                          <a:cs typeface="Times New Roman" panose="02020603050405020304" pitchFamily="18" charset="0"/>
                        </a:rPr>
                        <a:t>Leather Determination of </a:t>
                      </a:r>
                      <a:r>
                        <a:rPr lang="en-US" sz="1200" kern="1200" dirty="0" err="1">
                          <a:solidFill>
                            <a:schemeClr val="dk1"/>
                          </a:solidFill>
                          <a:effectLst/>
                          <a:latin typeface="Times New Roman" panose="02020603050405020304" pitchFamily="18" charset="0"/>
                          <a:ea typeface="+mn-ea"/>
                          <a:cs typeface="Times New Roman" panose="02020603050405020304" pitchFamily="18" charset="0"/>
                        </a:rPr>
                        <a:t>Ethoxylated</a:t>
                      </a:r>
                      <a:r>
                        <a:rPr lang="en-US" sz="1200" kern="1200" dirty="0">
                          <a:solidFill>
                            <a:schemeClr val="dk1"/>
                          </a:solidFill>
                          <a:effectLst/>
                          <a:latin typeface="Times New Roman" panose="02020603050405020304" pitchFamily="18" charset="0"/>
                          <a:ea typeface="+mn-ea"/>
                          <a:cs typeface="Times New Roman" panose="02020603050405020304" pitchFamily="18" charset="0"/>
                        </a:rPr>
                        <a:t> </a:t>
                      </a:r>
                      <a:r>
                        <a:rPr lang="en-US" sz="1200" kern="1200" dirty="0" err="1">
                          <a:solidFill>
                            <a:schemeClr val="dk1"/>
                          </a:solidFill>
                          <a:effectLst/>
                          <a:latin typeface="Times New Roman" panose="02020603050405020304" pitchFamily="18" charset="0"/>
                          <a:ea typeface="+mn-ea"/>
                          <a:cs typeface="Times New Roman" panose="02020603050405020304" pitchFamily="18" charset="0"/>
                        </a:rPr>
                        <a:t>Alkylphenols</a:t>
                      </a:r>
                      <a:r>
                        <a:rPr lang="en-US" sz="1200" kern="1200" dirty="0">
                          <a:solidFill>
                            <a:schemeClr val="dk1"/>
                          </a:solidFill>
                          <a:effectLst/>
                          <a:latin typeface="Times New Roman" panose="02020603050405020304" pitchFamily="18" charset="0"/>
                          <a:ea typeface="+mn-ea"/>
                          <a:cs typeface="Times New Roman" panose="02020603050405020304" pitchFamily="18" charset="0"/>
                        </a:rPr>
                        <a:t> Part 2: Indirect method</a:t>
                      </a:r>
                      <a:endParaRPr lang="en-IN"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Under</a:t>
                      </a:r>
                      <a:r>
                        <a:rPr lang="en-US" sz="1200" baseline="0" dirty="0">
                          <a:latin typeface="Times New Roman" panose="02020603050405020304" pitchFamily="18" charset="0"/>
                          <a:cs typeface="Times New Roman" panose="02020603050405020304" pitchFamily="18" charset="0"/>
                        </a:rPr>
                        <a:t> Publication</a:t>
                      </a:r>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ARP</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07861145"/>
                  </a:ext>
                </a:extLst>
              </a:tr>
              <a:tr h="759925">
                <a:tc vMerge="1">
                  <a:txBody>
                    <a:bodyPr/>
                    <a:lstStyle/>
                    <a:p>
                      <a:endParaRPr lang="en-US" dirty="0"/>
                    </a:p>
                  </a:txBody>
                  <a:tcPr/>
                </a:tc>
                <a:tc>
                  <a:txBody>
                    <a:bodyPr/>
                    <a:lstStyle/>
                    <a:p>
                      <a:pPr algn="just">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Determination Of Shrinkage Temperature of Leather Over 100</a:t>
                      </a:r>
                      <a:r>
                        <a:rPr lang="en-US" sz="1200" kern="100" baseline="0" dirty="0">
                          <a:effectLst/>
                          <a:latin typeface="Times New Roman" panose="02020603050405020304" pitchFamily="18" charset="0"/>
                          <a:ea typeface="Calibri" panose="020F0502020204030204" pitchFamily="34" charset="0"/>
                          <a:cs typeface="Times New Roman" panose="02020603050405020304" pitchFamily="18" charset="0"/>
                        </a:rPr>
                        <a:t> degree Celsius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Published</a:t>
                      </a:r>
                    </a:p>
                  </a:txBody>
                  <a:tcPr/>
                </a:tc>
                <a:tc>
                  <a:txBody>
                    <a:bodyPr/>
                    <a:lstStyle/>
                    <a:p>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 Committee Members</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7329207"/>
                  </a:ext>
                </a:extLst>
              </a:tr>
              <a:tr h="303970">
                <a:tc vMerge="1">
                  <a:txBody>
                    <a:bodyPr/>
                    <a:lstStyle/>
                    <a:p>
                      <a:endParaRPr lang="en-US" dirty="0"/>
                    </a:p>
                  </a:txBody>
                  <a:tcPr/>
                </a:tc>
                <a:tc>
                  <a:txBody>
                    <a:bodyPr/>
                    <a:lstStyle/>
                    <a:p>
                      <a:pPr algn="just">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Methods Of Physical Testing of Leather Part 9 Determination of Heat Resistance of Patent Leather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Published</a:t>
                      </a:r>
                    </a:p>
                  </a:txBody>
                  <a:tcPr/>
                </a:tc>
                <a:tc>
                  <a:txBody>
                    <a:bodyPr/>
                    <a:lstStyle/>
                    <a:p>
                      <a:r>
                        <a:rPr lang="en-US" sz="1200" dirty="0">
                          <a:latin typeface="Times New Roman" panose="02020603050405020304" pitchFamily="18" charset="0"/>
                          <a:cs typeface="Times New Roman" panose="02020603050405020304" pitchFamily="18" charset="0"/>
                        </a:rPr>
                        <a:t>ARP</a:t>
                      </a:r>
                    </a:p>
                  </a:txBody>
                  <a:tcPr/>
                </a:tc>
                <a:extLst>
                  <a:ext uri="{0D108BD9-81ED-4DB2-BD59-A6C34878D82A}">
                    <a16:rowId xmlns:a16="http://schemas.microsoft.com/office/drawing/2014/main" val="3004840772"/>
                  </a:ext>
                </a:extLst>
              </a:tr>
              <a:tr h="531947">
                <a:tc rowSpan="2">
                  <a:txBody>
                    <a:bodyPr/>
                    <a:lstStyle/>
                    <a:p>
                      <a:endParaRPr lang="en-US" sz="1200" dirty="0">
                        <a:latin typeface="Times New Roman" panose="02020603050405020304" pitchFamily="18" charset="0"/>
                        <a:cs typeface="Times New Roman" panose="02020603050405020304" pitchFamily="18" charset="0"/>
                      </a:endParaRPr>
                    </a:p>
                  </a:txBody>
                  <a:tcPr/>
                </a:tc>
                <a:tc>
                  <a:txBody>
                    <a:bodyPr/>
                    <a:lstStyle/>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ISO 15701 – Leather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Tests for colour fastness -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Colour fastness to migration into polymeric material</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WC stage Completed</a:t>
                      </a:r>
                    </a:p>
                  </a:txBody>
                  <a:tcPr/>
                </a:tc>
                <a:tc>
                  <a:txBody>
                    <a:bodyPr/>
                    <a:lstStyle/>
                    <a:p>
                      <a:r>
                        <a:rPr lang="en-US" sz="1200" dirty="0">
                          <a:latin typeface="Times New Roman" panose="02020603050405020304" pitchFamily="18" charset="0"/>
                          <a:cs typeface="Times New Roman" panose="02020603050405020304" pitchFamily="18" charset="0"/>
                        </a:rPr>
                        <a:t>ARP</a:t>
                      </a:r>
                    </a:p>
                  </a:txBody>
                  <a:tcPr/>
                </a:tc>
                <a:extLst>
                  <a:ext uri="{0D108BD9-81ED-4DB2-BD59-A6C34878D82A}">
                    <a16:rowId xmlns:a16="http://schemas.microsoft.com/office/drawing/2014/main" val="3103153593"/>
                  </a:ext>
                </a:extLst>
              </a:tr>
              <a:tr h="614176">
                <a:tc vMerge="1">
                  <a:txBody>
                    <a:bodyPr/>
                    <a:lstStyle/>
                    <a:p>
                      <a:endParaRPr lang="en-US" dirty="0"/>
                    </a:p>
                  </a:txBody>
                  <a:tcPr/>
                </a:tc>
                <a:tc>
                  <a:txBody>
                    <a:bodyPr/>
                    <a:lstStyle/>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ISO 17235 – Leather - Physical and mechanical tests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Determination of softness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WC stage Completed</a:t>
                      </a:r>
                    </a:p>
                  </a:txBody>
                  <a:tcPr/>
                </a:tc>
                <a:tc>
                  <a:txBody>
                    <a:bodyPr/>
                    <a:lstStyle/>
                    <a:p>
                      <a:r>
                        <a:rPr lang="en-US" sz="1200" dirty="0">
                          <a:latin typeface="Times New Roman" panose="02020603050405020304" pitchFamily="18" charset="0"/>
                          <a:cs typeface="Times New Roman" panose="02020603050405020304" pitchFamily="18" charset="0"/>
                        </a:rPr>
                        <a:t>ARP</a:t>
                      </a:r>
                    </a:p>
                  </a:txBody>
                  <a:tcPr/>
                </a:tc>
                <a:extLst>
                  <a:ext uri="{0D108BD9-81ED-4DB2-BD59-A6C34878D82A}">
                    <a16:rowId xmlns:a16="http://schemas.microsoft.com/office/drawing/2014/main" val="2221697656"/>
                  </a:ext>
                </a:extLst>
              </a:tr>
            </a:tbl>
          </a:graphicData>
        </a:graphic>
      </p:graphicFrame>
    </p:spTree>
    <p:extLst>
      <p:ext uri="{BB962C8B-B14F-4D97-AF65-F5344CB8AC3E}">
        <p14:creationId xmlns:p14="http://schemas.microsoft.com/office/powerpoint/2010/main" val="1704536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9525625" cy="400658"/>
          </a:xfrm>
        </p:spPr>
        <p:txBody>
          <a:bodyPr>
            <a:normAutofit fontScale="90000"/>
          </a:bodyPr>
          <a:lstStyle/>
          <a:p>
            <a:r>
              <a:rPr lang="en-US" dirty="0"/>
              <a:t>ISO Projects</a:t>
            </a:r>
            <a:endParaRPr lang="en-IN"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256697057"/>
              </p:ext>
            </p:extLst>
          </p:nvPr>
        </p:nvGraphicFramePr>
        <p:xfrm>
          <a:off x="533400" y="1285875"/>
          <a:ext cx="11106149" cy="4851173"/>
        </p:xfrm>
        <a:graphic>
          <a:graphicData uri="http://schemas.openxmlformats.org/drawingml/2006/table">
            <a:tbl>
              <a:tblPr firstRow="1" firstCol="1" bandRow="1">
                <a:tableStyleId>{5C22544A-7EE6-4342-B048-85BDC9FD1C3A}</a:tableStyleId>
              </a:tblPr>
              <a:tblGrid>
                <a:gridCol w="599133">
                  <a:extLst>
                    <a:ext uri="{9D8B030D-6E8A-4147-A177-3AD203B41FA5}">
                      <a16:colId xmlns:a16="http://schemas.microsoft.com/office/drawing/2014/main" val="2936172391"/>
                    </a:ext>
                  </a:extLst>
                </a:gridCol>
                <a:gridCol w="923663">
                  <a:extLst>
                    <a:ext uri="{9D8B030D-6E8A-4147-A177-3AD203B41FA5}">
                      <a16:colId xmlns:a16="http://schemas.microsoft.com/office/drawing/2014/main" val="3250167461"/>
                    </a:ext>
                  </a:extLst>
                </a:gridCol>
                <a:gridCol w="1040161">
                  <a:extLst>
                    <a:ext uri="{9D8B030D-6E8A-4147-A177-3AD203B41FA5}">
                      <a16:colId xmlns:a16="http://schemas.microsoft.com/office/drawing/2014/main" val="65961809"/>
                    </a:ext>
                  </a:extLst>
                </a:gridCol>
                <a:gridCol w="2075718">
                  <a:extLst>
                    <a:ext uri="{9D8B030D-6E8A-4147-A177-3AD203B41FA5}">
                      <a16:colId xmlns:a16="http://schemas.microsoft.com/office/drawing/2014/main" val="1181041058"/>
                    </a:ext>
                  </a:extLst>
                </a:gridCol>
                <a:gridCol w="781050">
                  <a:extLst>
                    <a:ext uri="{9D8B030D-6E8A-4147-A177-3AD203B41FA5}">
                      <a16:colId xmlns:a16="http://schemas.microsoft.com/office/drawing/2014/main" val="1591904659"/>
                    </a:ext>
                  </a:extLst>
                </a:gridCol>
                <a:gridCol w="1561837">
                  <a:extLst>
                    <a:ext uri="{9D8B030D-6E8A-4147-A177-3AD203B41FA5}">
                      <a16:colId xmlns:a16="http://schemas.microsoft.com/office/drawing/2014/main" val="748746163"/>
                    </a:ext>
                  </a:extLst>
                </a:gridCol>
                <a:gridCol w="1590938">
                  <a:extLst>
                    <a:ext uri="{9D8B030D-6E8A-4147-A177-3AD203B41FA5}">
                      <a16:colId xmlns:a16="http://schemas.microsoft.com/office/drawing/2014/main" val="2530578131"/>
                    </a:ext>
                  </a:extLst>
                </a:gridCol>
                <a:gridCol w="2533649">
                  <a:extLst>
                    <a:ext uri="{9D8B030D-6E8A-4147-A177-3AD203B41FA5}">
                      <a16:colId xmlns:a16="http://schemas.microsoft.com/office/drawing/2014/main" val="2864520471"/>
                    </a:ext>
                  </a:extLst>
                </a:gridCol>
              </a:tblGrid>
              <a:tr h="685800">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Sl No.</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National Mirror Committee</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Committee</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ISO No. and ISO Title</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Stage</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Priority (High /Medium/Low)</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400" b="1" kern="0" dirty="0">
                          <a:effectLst/>
                          <a:latin typeface="Times New Roman" panose="02020603050405020304" pitchFamily="18" charset="0"/>
                          <a:ea typeface="Times New Roman" panose="02020603050405020304" pitchFamily="18" charset="0"/>
                          <a:cs typeface="Times New Roman" panose="02020603050405020304" pitchFamily="18" charset="0"/>
                        </a:rPr>
                        <a:t>Proposed Experts by Member Secretary</a:t>
                      </a:r>
                      <a:endParaRPr lang="en-IN" sz="14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400" b="1" dirty="0">
                          <a:latin typeface="Times New Roman" panose="02020603050405020304" pitchFamily="18" charset="0"/>
                          <a:cs typeface="Times New Roman" panose="02020603050405020304" pitchFamily="18" charset="0"/>
                        </a:rPr>
                        <a:t>Strategy adopted for identification of expert</a:t>
                      </a:r>
                    </a:p>
                  </a:txBody>
                  <a:tcPr marL="28575" marR="28575" marT="19050" marB="19050" anchor="b"/>
                </a:tc>
                <a:extLst>
                  <a:ext uri="{0D108BD9-81ED-4DB2-BD59-A6C34878D82A}">
                    <a16:rowId xmlns:a16="http://schemas.microsoft.com/office/drawing/2014/main" val="3805606287"/>
                  </a:ext>
                </a:extLst>
              </a:tr>
              <a:tr h="1297469">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14</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25150</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Determination of water resistance of casual footwear (dynamic test)</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High</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Dr. </a:t>
                      </a:r>
                      <a:r>
                        <a:rPr lang="en-IN" sz="1200" kern="0" dirty="0" err="1">
                          <a:effectLst/>
                          <a:latin typeface="Times New Roman" panose="02020603050405020304" pitchFamily="18" charset="0"/>
                          <a:cs typeface="Times New Roman" panose="02020603050405020304" pitchFamily="18" charset="0"/>
                        </a:rPr>
                        <a:t>R.Mohan,CSIR</a:t>
                      </a:r>
                      <a:r>
                        <a:rPr lang="en-IN" sz="1200" kern="0" dirty="0">
                          <a:effectLst/>
                          <a:latin typeface="Times New Roman" panose="02020603050405020304" pitchFamily="18" charset="0"/>
                          <a:cs typeface="Times New Roman" panose="02020603050405020304" pitchFamily="18" charset="0"/>
                        </a:rPr>
                        <a:t>-CLRI </a:t>
                      </a:r>
                    </a:p>
                    <a:p>
                      <a:pPr algn="ctr">
                        <a:lnSpc>
                          <a:spcPct val="107000"/>
                        </a:lnSpc>
                        <a:spcAft>
                          <a:spcPts val="0"/>
                        </a:spcAft>
                      </a:pPr>
                      <a:r>
                        <a:rPr lang="en-IN" sz="1200" kern="0" dirty="0" err="1">
                          <a:effectLst/>
                          <a:latin typeface="Times New Roman" panose="02020603050405020304" pitchFamily="18" charset="0"/>
                          <a:cs typeface="Times New Roman" panose="02020603050405020304" pitchFamily="18" charset="0"/>
                        </a:rPr>
                        <a:t>Ms.Preeti</a:t>
                      </a:r>
                      <a:r>
                        <a:rPr lang="en-IN" sz="1200" kern="0" dirty="0">
                          <a:effectLst/>
                          <a:latin typeface="Times New Roman" panose="02020603050405020304" pitchFamily="18" charset="0"/>
                          <a:cs typeface="Times New Roman" panose="02020603050405020304" pitchFamily="18" charset="0"/>
                        </a:rPr>
                        <a:t> </a:t>
                      </a:r>
                      <a:r>
                        <a:rPr lang="en-IN" sz="1200" kern="0" dirty="0" err="1">
                          <a:effectLst/>
                          <a:latin typeface="Times New Roman" panose="02020603050405020304" pitchFamily="18" charset="0"/>
                          <a:cs typeface="Times New Roman" panose="02020603050405020304" pitchFamily="18" charset="0"/>
                        </a:rPr>
                        <a:t>Prabha,MS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rowSpan="3">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based on the Sector relevance of the Project.</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Discussion in the Committee</a:t>
                      </a:r>
                    </a:p>
                    <a:p>
                      <a:pPr marL="342900" marR="0" lvl="0" indent="-342900" algn="l" defTabSz="914400" rtl="0" eaLnBrk="1" fontAlgn="auto" latinLnBrk="0" hangingPunct="1">
                        <a:lnSpc>
                          <a:spcPct val="100000"/>
                        </a:lnSpc>
                        <a:spcBef>
                          <a:spcPts val="0"/>
                        </a:spcBef>
                        <a:spcAft>
                          <a:spcPts val="0"/>
                        </a:spcAft>
                        <a:buClrTx/>
                        <a:buSzTx/>
                        <a:buFontTx/>
                        <a:buAutoNum type="alphaLcPeriod"/>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Identification &amp; Recommendation by the Committee members. Decision taken in the Sectional Committee meeting after examination of the profiles submitted by the expert.</a:t>
                      </a: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tc>
                <a:extLst>
                  <a:ext uri="{0D108BD9-81ED-4DB2-BD59-A6C34878D82A}">
                    <a16:rowId xmlns:a16="http://schemas.microsoft.com/office/drawing/2014/main" val="2014780733"/>
                  </a:ext>
                </a:extLst>
              </a:tr>
              <a:tr h="1297469">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15</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25151</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Compression fatigue resistance of footwear and sole components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Low</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pPr>
                      <a:r>
                        <a:rPr lang="en-IN" sz="1200" kern="100" dirty="0">
                          <a:effectLst/>
                          <a:latin typeface="Times New Roman" panose="02020603050405020304" pitchFamily="18" charset="0"/>
                          <a:cs typeface="Times New Roman" panose="02020603050405020304" pitchFamily="18" charset="0"/>
                        </a:rPr>
                        <a:t>Mr. K </a:t>
                      </a:r>
                      <a:r>
                        <a:rPr lang="en-IN" sz="1200" kern="100" dirty="0" err="1">
                          <a:effectLst/>
                          <a:latin typeface="Times New Roman" panose="02020603050405020304" pitchFamily="18" charset="0"/>
                          <a:cs typeface="Times New Roman" panose="02020603050405020304" pitchFamily="18" charset="0"/>
                        </a:rPr>
                        <a:t>Pachaiyappan</a:t>
                      </a:r>
                      <a:r>
                        <a:rPr lang="en-IN" sz="1200" kern="100" dirty="0">
                          <a:effectLst/>
                          <a:latin typeface="Times New Roman" panose="02020603050405020304" pitchFamily="18" charset="0"/>
                          <a:cs typeface="Times New Roman" panose="02020603050405020304" pitchFamily="18" charset="0"/>
                        </a:rPr>
                        <a:t>, SGS</a:t>
                      </a:r>
                    </a:p>
                  </a:txBody>
                  <a:tcPr marL="28575" marR="28575" marT="19050" marB="19050" anchor="ctr"/>
                </a:tc>
                <a:tc vMerge="1">
                  <a:txBody>
                    <a:bodyPr/>
                    <a:lstStyle/>
                    <a:p>
                      <a:pPr>
                        <a:lnSpc>
                          <a:spcPct val="107000"/>
                        </a:lnSpc>
                      </a:pPr>
                      <a:endParaRPr lang="en-IN" sz="1100" kern="100" dirty="0">
                        <a:effectLst/>
                        <a:latin typeface="Calibri" panose="020F0502020204030204" pitchFamily="34" charset="0"/>
                        <a:cs typeface="Mangal" panose="02040503050203030202" pitchFamily="18" charset="0"/>
                      </a:endParaRPr>
                    </a:p>
                  </a:txBody>
                  <a:tcPr marL="28575" marR="28575" marT="19050" marB="19050" anchor="b"/>
                </a:tc>
                <a:extLst>
                  <a:ext uri="{0D108BD9-81ED-4DB2-BD59-A6C34878D82A}">
                    <a16:rowId xmlns:a16="http://schemas.microsoft.com/office/drawing/2014/main" val="3884809539"/>
                  </a:ext>
                </a:extLst>
              </a:tr>
              <a:tr h="1548591">
                <a:tc>
                  <a:txBody>
                    <a:bodyPr/>
                    <a:lstStyle/>
                    <a:p>
                      <a:pPr algn="ctr">
                        <a:lnSpc>
                          <a:spcPct val="107000"/>
                        </a:lnSpc>
                        <a:spcAft>
                          <a:spcPts val="0"/>
                        </a:spcAft>
                      </a:pPr>
                      <a:r>
                        <a:rPr lang="en-IN" sz="1200" kern="100" dirty="0">
                          <a:effectLst/>
                          <a:latin typeface="Times New Roman" panose="02020603050405020304" pitchFamily="18" charset="0"/>
                          <a:ea typeface="Calibri" panose="020F0502020204030204" pitchFamily="34" charset="0"/>
                          <a:cs typeface="Times New Roman" panose="02020603050405020304" pitchFamily="18" charset="0"/>
                        </a:rPr>
                        <a:t>16</a:t>
                      </a:r>
                    </a:p>
                  </a:txBody>
                  <a:tcPr marL="28575" marR="28575" marT="19050" marB="19050" anchor="b"/>
                </a:tc>
                <a:tc>
                  <a:txBody>
                    <a:bodyPr/>
                    <a:lstStyle/>
                    <a:p>
                      <a:pPr algn="ctr">
                        <a:lnSpc>
                          <a:spcPct val="107000"/>
                        </a:lnSpc>
                        <a:spcAft>
                          <a:spcPts val="0"/>
                        </a:spcAft>
                      </a:pPr>
                      <a:r>
                        <a:rPr lang="en-IN" sz="1200" b="1" kern="0" dirty="0">
                          <a:effectLst/>
                          <a:latin typeface="Times New Roman" panose="02020603050405020304" pitchFamily="18" charset="0"/>
                          <a:cs typeface="Times New Roman" panose="02020603050405020304" pitchFamily="18" charset="0"/>
                        </a:rPr>
                        <a:t>CHD 19</a:t>
                      </a:r>
                      <a:endParaRPr lang="en-IN"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ISO/TC 216</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ISO/AWI 25152</a:t>
                      </a:r>
                      <a:br>
                        <a:rPr lang="en-IN" sz="1200" kern="0" dirty="0">
                          <a:effectLst/>
                          <a:latin typeface="Times New Roman" panose="02020603050405020304" pitchFamily="18" charset="0"/>
                          <a:cs typeface="Times New Roman" panose="02020603050405020304" pitchFamily="18" charset="0"/>
                        </a:rPr>
                      </a:br>
                      <a:r>
                        <a:rPr lang="en-IN" sz="1200" kern="0" dirty="0">
                          <a:effectLst/>
                          <a:latin typeface="Times New Roman" panose="02020603050405020304" pitchFamily="18" charset="0"/>
                          <a:cs typeface="Times New Roman" panose="02020603050405020304" pitchFamily="18" charset="0"/>
                        </a:rPr>
                        <a:t>Footwear — Determination of longitudinal stiffness index of footwear and soles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NP</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Medium</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a:txBody>
                    <a:bodyPr/>
                    <a:lstStyle/>
                    <a:p>
                      <a:pPr algn="ctr">
                        <a:lnSpc>
                          <a:spcPct val="107000"/>
                        </a:lnSpc>
                        <a:spcAft>
                          <a:spcPts val="0"/>
                        </a:spcAft>
                      </a:pPr>
                      <a:r>
                        <a:rPr lang="en-IN" sz="1200" kern="0" dirty="0">
                          <a:effectLst/>
                          <a:latin typeface="Times New Roman" panose="02020603050405020304" pitchFamily="18" charset="0"/>
                          <a:cs typeface="Times New Roman" panose="02020603050405020304" pitchFamily="18" charset="0"/>
                        </a:rPr>
                        <a:t>Mr. Aditya Prakash </a:t>
                      </a:r>
                      <a:r>
                        <a:rPr lang="en-IN" sz="1200" kern="0" dirty="0" err="1">
                          <a:effectLst/>
                          <a:latin typeface="Times New Roman" panose="02020603050405020304" pitchFamily="18" charset="0"/>
                          <a:cs typeface="Times New Roman" panose="02020603050405020304" pitchFamily="18" charset="0"/>
                        </a:rPr>
                        <a:t>Sharma,MSME</a:t>
                      </a:r>
                      <a:r>
                        <a:rPr lang="en-IN" sz="1200" kern="0" dirty="0">
                          <a:effectLst/>
                          <a:latin typeface="Times New Roman" panose="02020603050405020304" pitchFamily="18" charset="0"/>
                          <a:cs typeface="Times New Roman" panose="02020603050405020304" pitchFamily="18" charset="0"/>
                        </a:rPr>
                        <a:t>-TDC</a:t>
                      </a:r>
                    </a:p>
                    <a:p>
                      <a:pPr algn="ctr">
                        <a:lnSpc>
                          <a:spcPct val="107000"/>
                        </a:lnSpc>
                        <a:spcAft>
                          <a:spcPts val="0"/>
                        </a:spcAft>
                      </a:pPr>
                      <a:r>
                        <a:rPr lang="en-IN" sz="1200" kern="0" dirty="0">
                          <a:effectLst/>
                          <a:latin typeface="Times New Roman" panose="02020603050405020304" pitchFamily="18" charset="0"/>
                          <a:ea typeface="Calibri" panose="020F0502020204030204" pitchFamily="34" charset="0"/>
                          <a:cs typeface="Times New Roman" panose="02020603050405020304" pitchFamily="18" charset="0"/>
                        </a:rPr>
                        <a:t>Mr. Mahesh Kumar , CSIR-CLRI</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8575" marR="28575" marT="19050" marB="19050" anchor="ctr"/>
                </a:tc>
                <a:tc vMerge="1">
                  <a:txBody>
                    <a:bodyPr/>
                    <a:lstStyle/>
                    <a:p>
                      <a:pPr>
                        <a:lnSpc>
                          <a:spcPct val="107000"/>
                        </a:lnSpc>
                        <a:spcAft>
                          <a:spcPts val="0"/>
                        </a:spcAft>
                      </a:pP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28575" marR="28575" marT="19050" marB="19050" anchor="b"/>
                </a:tc>
                <a:extLst>
                  <a:ext uri="{0D108BD9-81ED-4DB2-BD59-A6C34878D82A}">
                    <a16:rowId xmlns:a16="http://schemas.microsoft.com/office/drawing/2014/main" val="3670025248"/>
                  </a:ext>
                </a:extLst>
              </a:tr>
            </a:tbl>
          </a:graphicData>
        </a:graphic>
      </p:graphicFrame>
    </p:spTree>
    <p:extLst>
      <p:ext uri="{BB962C8B-B14F-4D97-AF65-F5344CB8AC3E}">
        <p14:creationId xmlns:p14="http://schemas.microsoft.com/office/powerpoint/2010/main" val="3046058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08F-EF2F-A18A-3C4C-620BA8DEC91B}"/>
              </a:ext>
            </a:extLst>
          </p:cNvPr>
          <p:cNvSpPr>
            <a:spLocks noGrp="1"/>
          </p:cNvSpPr>
          <p:nvPr>
            <p:ph type="title"/>
          </p:nvPr>
        </p:nvSpPr>
        <p:spPr>
          <a:xfrm>
            <a:off x="913775" y="618518"/>
            <a:ext cx="10364451" cy="898556"/>
          </a:xfrm>
        </p:spPr>
        <p:txBody>
          <a:bodyPr/>
          <a:lstStyle/>
          <a:p>
            <a:r>
              <a:rPr lang="en-US" dirty="0"/>
              <a:t>SC/WP Meetings planned and held outside </a:t>
            </a:r>
            <a:r>
              <a:rPr lang="en-US" dirty="0" err="1"/>
              <a:t>hq</a:t>
            </a:r>
            <a:endParaRPr lang="en-US" dirty="0"/>
          </a:p>
        </p:txBody>
      </p:sp>
      <p:sp>
        <p:nvSpPr>
          <p:cNvPr id="6" name="Content Placeholder 5">
            <a:extLst>
              <a:ext uri="{FF2B5EF4-FFF2-40B4-BE49-F238E27FC236}">
                <a16:creationId xmlns:a16="http://schemas.microsoft.com/office/drawing/2014/main" id="{E64FD81A-D5C0-E3F8-41FB-C785F4751D33}"/>
              </a:ext>
            </a:extLst>
          </p:cNvPr>
          <p:cNvSpPr>
            <a:spLocks noGrp="1"/>
          </p:cNvSpPr>
          <p:nvPr>
            <p:ph sz="quarter" idx="13"/>
          </p:nvPr>
        </p:nvSpPr>
        <p:spPr>
          <a:xfrm>
            <a:off x="671945" y="1853911"/>
            <a:ext cx="10848109" cy="4795146"/>
          </a:xfrm>
        </p:spPr>
        <p:txBody>
          <a:bodyPr>
            <a:normAutofit/>
          </a:bodyPr>
          <a:lstStyle/>
          <a:p>
            <a:pPr lvl="0"/>
            <a:r>
              <a:rPr lang="en-US" sz="1600" b="1" cap="none" dirty="0">
                <a:latin typeface="Times New Roman" panose="02020603050405020304" pitchFamily="18" charset="0"/>
                <a:cs typeface="Times New Roman" panose="02020603050405020304" pitchFamily="18" charset="0"/>
              </a:rPr>
              <a:t>SC MEETINGS HELD OUTSIDE HQ- </a:t>
            </a:r>
          </a:p>
          <a:p>
            <a:pPr marL="0" lvl="0" indent="0">
              <a:buNone/>
            </a:pPr>
            <a:r>
              <a:rPr lang="en-US" sz="1800" cap="none" dirty="0">
                <a:latin typeface="Times New Roman" panose="02020603050405020304" pitchFamily="18" charset="0"/>
                <a:cs typeface="Times New Roman" panose="02020603050405020304" pitchFamily="18" charset="0"/>
              </a:rPr>
              <a:t>     26</a:t>
            </a:r>
            <a:r>
              <a:rPr lang="en-US" sz="1800" cap="none" baseline="30000" dirty="0">
                <a:latin typeface="Times New Roman" panose="02020603050405020304" pitchFamily="18" charset="0"/>
                <a:cs typeface="Times New Roman" panose="02020603050405020304" pitchFamily="18" charset="0"/>
              </a:rPr>
              <a:t>th</a:t>
            </a:r>
            <a:r>
              <a:rPr lang="en-US" sz="1800" cap="none" dirty="0">
                <a:latin typeface="Times New Roman" panose="02020603050405020304" pitchFamily="18" charset="0"/>
                <a:cs typeface="Times New Roman" panose="02020603050405020304" pitchFamily="18" charset="0"/>
              </a:rPr>
              <a:t> Meeting of CHD 17 held at CSIR - Central Leather Research Institute, Chennai</a:t>
            </a:r>
          </a:p>
          <a:p>
            <a:pPr marL="0" lvl="0" indent="0">
              <a:buNone/>
            </a:pPr>
            <a:endParaRPr lang="en-IN" sz="1800" cap="none" dirty="0">
              <a:latin typeface="Times New Roman" panose="02020603050405020304" pitchFamily="18" charset="0"/>
              <a:cs typeface="Times New Roman" panose="02020603050405020304" pitchFamily="18" charset="0"/>
            </a:endParaRPr>
          </a:p>
          <a:p>
            <a:r>
              <a:rPr lang="en-US" sz="1600" b="1" cap="none" dirty="0">
                <a:latin typeface="Times New Roman" panose="02020603050405020304" pitchFamily="18" charset="0"/>
                <a:cs typeface="Times New Roman" panose="02020603050405020304" pitchFamily="18" charset="0"/>
              </a:rPr>
              <a:t>SC MEETINGS PLANNED FOR ORGANIZING OUTSIDE HQ</a:t>
            </a:r>
          </a:p>
          <a:p>
            <a:pPr marL="0" indent="0">
              <a:buNone/>
            </a:pPr>
            <a:r>
              <a:rPr lang="en-US" sz="1800" cap="none" dirty="0">
                <a:solidFill>
                  <a:srgbClr val="FF0000"/>
                </a:solidFill>
                <a:latin typeface="Times New Roman" panose="02020603050405020304" pitchFamily="18" charset="0"/>
                <a:cs typeface="Times New Roman" panose="02020603050405020304" pitchFamily="18" charset="0"/>
              </a:rPr>
              <a:t> </a:t>
            </a:r>
            <a:r>
              <a:rPr lang="en-US" sz="1800" cap="none" dirty="0">
                <a:latin typeface="Times New Roman" panose="02020603050405020304" pitchFamily="18" charset="0"/>
                <a:cs typeface="Times New Roman" panose="02020603050405020304" pitchFamily="18" charset="0"/>
              </a:rPr>
              <a:t>Netaji </a:t>
            </a:r>
            <a:r>
              <a:rPr lang="en-US" sz="1800" cap="none" dirty="0" err="1">
                <a:latin typeface="Times New Roman" panose="02020603050405020304" pitchFamily="18" charset="0"/>
                <a:cs typeface="Times New Roman" panose="02020603050405020304" pitchFamily="18" charset="0"/>
              </a:rPr>
              <a:t>Subhash</a:t>
            </a:r>
            <a:r>
              <a:rPr lang="en-US" sz="1800" cap="none" dirty="0">
                <a:latin typeface="Times New Roman" panose="02020603050405020304" pitchFamily="18" charset="0"/>
                <a:cs typeface="Times New Roman" panose="02020603050405020304" pitchFamily="18" charset="0"/>
              </a:rPr>
              <a:t> University of Technology, New Delhi- CHD 35 in December 2024</a:t>
            </a:r>
          </a:p>
          <a:p>
            <a:pPr marL="0" indent="0">
              <a:buNone/>
            </a:pPr>
            <a:r>
              <a:rPr lang="en-US" sz="1800" cap="none" dirty="0">
                <a:latin typeface="Times New Roman" panose="02020603050405020304" pitchFamily="18" charset="0"/>
                <a:cs typeface="Times New Roman" panose="02020603050405020304" pitchFamily="18" charset="0"/>
              </a:rPr>
              <a:t>Sri Sai Ram Engineering College, Chennai-CHD 19 in  December 2024</a:t>
            </a:r>
          </a:p>
        </p:txBody>
      </p:sp>
    </p:spTree>
    <p:extLst>
      <p:ext uri="{BB962C8B-B14F-4D97-AF65-F5344CB8AC3E}">
        <p14:creationId xmlns:p14="http://schemas.microsoft.com/office/powerpoint/2010/main" val="224604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6F03-E7BC-B721-306A-AC9C60D45036}"/>
              </a:ext>
            </a:extLst>
          </p:cNvPr>
          <p:cNvSpPr>
            <a:spLocks noGrp="1"/>
          </p:cNvSpPr>
          <p:nvPr>
            <p:ph type="title"/>
          </p:nvPr>
        </p:nvSpPr>
        <p:spPr>
          <a:xfrm>
            <a:off x="913775" y="618518"/>
            <a:ext cx="10364451" cy="358227"/>
          </a:xfrm>
        </p:spPr>
        <p:txBody>
          <a:bodyPr>
            <a:normAutofit fontScale="90000"/>
          </a:bodyPr>
          <a:lstStyle/>
          <a:p>
            <a:r>
              <a:rPr lang="en-US" dirty="0"/>
              <a:t>Status of process reform measures</a:t>
            </a:r>
          </a:p>
        </p:txBody>
      </p:sp>
      <p:sp>
        <p:nvSpPr>
          <p:cNvPr id="3" name="Content Placeholder 2">
            <a:extLst>
              <a:ext uri="{FF2B5EF4-FFF2-40B4-BE49-F238E27FC236}">
                <a16:creationId xmlns:a16="http://schemas.microsoft.com/office/drawing/2014/main" id="{3E129770-70DE-9F70-D413-00FAEBB0221C}"/>
              </a:ext>
            </a:extLst>
          </p:cNvPr>
          <p:cNvSpPr>
            <a:spLocks noGrp="1"/>
          </p:cNvSpPr>
          <p:nvPr>
            <p:ph sz="quarter" idx="13"/>
          </p:nvPr>
        </p:nvSpPr>
        <p:spPr>
          <a:xfrm>
            <a:off x="913775" y="976745"/>
            <a:ext cx="10974051" cy="5257800"/>
          </a:xfrm>
        </p:spPr>
        <p:txBody>
          <a:bodyPr>
            <a:normAutofit/>
          </a:bodyPr>
          <a:lstStyle/>
          <a:p>
            <a:endParaRPr lang="en-US" sz="1200" b="1" cap="none" dirty="0">
              <a:latin typeface="Times New Roman" panose="02020603050405020304" pitchFamily="18" charset="0"/>
              <a:cs typeface="Times New Roman" panose="02020603050405020304" pitchFamily="18" charset="0"/>
            </a:endParaRPr>
          </a:p>
          <a:p>
            <a:r>
              <a:rPr lang="en-US" sz="1200" b="1" cap="none" dirty="0">
                <a:latin typeface="Times New Roman" panose="02020603050405020304" pitchFamily="18" charset="0"/>
                <a:cs typeface="Times New Roman" panose="02020603050405020304" pitchFamily="18" charset="0"/>
              </a:rPr>
              <a:t>ATTENDANCE IN SECTIONAL COMMITTEE MEETINGS</a:t>
            </a:r>
          </a:p>
          <a:p>
            <a:pPr marL="0" indent="0">
              <a:buNone/>
            </a:pPr>
            <a:endParaRPr lang="en-US" sz="1200" cap="none" dirty="0">
              <a:latin typeface="Times New Roman" panose="02020603050405020304" pitchFamily="18" charset="0"/>
              <a:cs typeface="Times New Roman" panose="02020603050405020304" pitchFamily="18" charset="0"/>
            </a:endParaRPr>
          </a:p>
          <a:p>
            <a:pPr marL="0" indent="0">
              <a:buNone/>
            </a:pPr>
            <a:endParaRPr lang="en-US" sz="1200" cap="none" dirty="0">
              <a:latin typeface="Times New Roman" panose="02020603050405020304" pitchFamily="18" charset="0"/>
              <a:cs typeface="Times New Roman" panose="02020603050405020304" pitchFamily="18" charset="0"/>
            </a:endParaRPr>
          </a:p>
          <a:p>
            <a:pPr marL="0" indent="0">
              <a:buNone/>
            </a:pPr>
            <a:endParaRPr lang="en-US" sz="1200" cap="none" dirty="0">
              <a:latin typeface="Times New Roman" panose="02020603050405020304" pitchFamily="18" charset="0"/>
              <a:cs typeface="Times New Roman" panose="02020603050405020304" pitchFamily="18" charset="0"/>
            </a:endParaRPr>
          </a:p>
          <a:p>
            <a:endParaRPr lang="en-US" sz="1200" cap="none" dirty="0">
              <a:latin typeface="Times New Roman" panose="02020603050405020304" pitchFamily="18" charset="0"/>
              <a:cs typeface="Times New Roman" panose="02020603050405020304" pitchFamily="18" charset="0"/>
            </a:endParaRPr>
          </a:p>
          <a:p>
            <a:endParaRPr lang="en-US" sz="1200" cap="none" dirty="0">
              <a:latin typeface="Times New Roman" panose="02020603050405020304" pitchFamily="18" charset="0"/>
              <a:cs typeface="Times New Roman" panose="02020603050405020304" pitchFamily="18" charset="0"/>
            </a:endParaRPr>
          </a:p>
          <a:p>
            <a:r>
              <a:rPr lang="en-US" sz="1400" cap="none" dirty="0">
                <a:latin typeface="Times New Roman" panose="02020603050405020304" pitchFamily="18" charset="0"/>
                <a:cs typeface="Times New Roman" panose="02020603050405020304" pitchFamily="18" charset="0"/>
              </a:rPr>
              <a:t>Inactive Members- identified after every sectional committee meetings and removed if found absent in two consecutive meetings.</a:t>
            </a:r>
          </a:p>
          <a:p>
            <a:r>
              <a:rPr lang="en-US" sz="1400" cap="none" dirty="0">
                <a:latin typeface="Times New Roman" panose="02020603050405020304" pitchFamily="18" charset="0"/>
                <a:cs typeface="Times New Roman" panose="02020603050405020304" pitchFamily="18" charset="0"/>
              </a:rPr>
              <a:t>Comments on p-drafts- no p-drafts circulated.</a:t>
            </a:r>
          </a:p>
          <a:p>
            <a:r>
              <a:rPr lang="en-US" sz="1400" cap="none" dirty="0">
                <a:latin typeface="Times New Roman" panose="02020603050405020304" pitchFamily="18" charset="0"/>
                <a:cs typeface="Times New Roman" panose="02020603050405020304" pitchFamily="18" charset="0"/>
              </a:rPr>
              <a:t>Resolutions-circulated to the members after every sectional committee meetings.</a:t>
            </a:r>
          </a:p>
          <a:p>
            <a:r>
              <a:rPr lang="en-US" sz="1400" cap="none" dirty="0">
                <a:latin typeface="Times New Roman" panose="02020603050405020304" pitchFamily="18" charset="0"/>
                <a:cs typeface="Times New Roman" panose="02020603050405020304" pitchFamily="18" charset="0"/>
              </a:rPr>
              <a:t>Members trained- New members inducted in the committee are trained as and when trainings are conducted by nits.</a:t>
            </a:r>
          </a:p>
          <a:p>
            <a:r>
              <a:rPr lang="en-US" sz="1400" cap="none" dirty="0">
                <a:latin typeface="Times New Roman" panose="02020603050405020304" pitchFamily="18" charset="0"/>
                <a:cs typeface="Times New Roman" panose="02020603050405020304" pitchFamily="18" charset="0"/>
              </a:rPr>
              <a:t>Sc membership rationalized- evaluation of performance of committee members has been done based on Attendance, Comments on Drafts circulated, Comments on IEC documents circulated, contribution during the meetings based on which decision on membership will be taken during the upcoming sectional committee meetings.</a:t>
            </a:r>
          </a:p>
        </p:txBody>
      </p:sp>
      <p:graphicFrame>
        <p:nvGraphicFramePr>
          <p:cNvPr id="4" name="Table 3">
            <a:extLst>
              <a:ext uri="{FF2B5EF4-FFF2-40B4-BE49-F238E27FC236}">
                <a16:creationId xmlns:a16="http://schemas.microsoft.com/office/drawing/2014/main" id="{2E311A4A-1C34-2E2C-70C6-A763F44727DC}"/>
              </a:ext>
            </a:extLst>
          </p:cNvPr>
          <p:cNvGraphicFramePr>
            <a:graphicFrameLocks noGrp="1"/>
          </p:cNvGraphicFramePr>
          <p:nvPr>
            <p:extLst>
              <p:ext uri="{D42A27DB-BD31-4B8C-83A1-F6EECF244321}">
                <p14:modId xmlns:p14="http://schemas.microsoft.com/office/powerpoint/2010/main" val="1417886509"/>
              </p:ext>
            </p:extLst>
          </p:nvPr>
        </p:nvGraphicFramePr>
        <p:xfrm>
          <a:off x="1151371" y="1858327"/>
          <a:ext cx="7693891" cy="1127760"/>
        </p:xfrm>
        <a:graphic>
          <a:graphicData uri="http://schemas.openxmlformats.org/drawingml/2006/table">
            <a:tbl>
              <a:tblPr firstRow="1" bandRow="1">
                <a:tableStyleId>{5C22544A-7EE6-4342-B048-85BDC9FD1C3A}</a:tableStyleId>
              </a:tblPr>
              <a:tblGrid>
                <a:gridCol w="2348489">
                  <a:extLst>
                    <a:ext uri="{9D8B030D-6E8A-4147-A177-3AD203B41FA5}">
                      <a16:colId xmlns:a16="http://schemas.microsoft.com/office/drawing/2014/main" val="3581635607"/>
                    </a:ext>
                  </a:extLst>
                </a:gridCol>
                <a:gridCol w="1932191">
                  <a:extLst>
                    <a:ext uri="{9D8B030D-6E8A-4147-A177-3AD203B41FA5}">
                      <a16:colId xmlns:a16="http://schemas.microsoft.com/office/drawing/2014/main" val="422367104"/>
                    </a:ext>
                  </a:extLst>
                </a:gridCol>
                <a:gridCol w="3413211">
                  <a:extLst>
                    <a:ext uri="{9D8B030D-6E8A-4147-A177-3AD203B41FA5}">
                      <a16:colId xmlns:a16="http://schemas.microsoft.com/office/drawing/2014/main" val="4097845628"/>
                    </a:ext>
                  </a:extLst>
                </a:gridCol>
              </a:tblGrid>
              <a:tr h="231317">
                <a:tc>
                  <a:txBody>
                    <a:bodyPr/>
                    <a:lstStyle/>
                    <a:p>
                      <a:r>
                        <a:rPr lang="en-US" sz="1400" dirty="0">
                          <a:latin typeface="Times New Roman" panose="02020603050405020304" pitchFamily="18" charset="0"/>
                          <a:cs typeface="Times New Roman" panose="02020603050405020304" pitchFamily="18" charset="0"/>
                        </a:rPr>
                        <a:t>Sectional Committee</a:t>
                      </a:r>
                    </a:p>
                  </a:txBody>
                  <a:tcPr/>
                </a:tc>
                <a:tc>
                  <a:txBody>
                    <a:bodyPr/>
                    <a:lstStyle/>
                    <a:p>
                      <a:r>
                        <a:rPr lang="en-US" sz="1400" dirty="0">
                          <a:latin typeface="Times New Roman" panose="02020603050405020304" pitchFamily="18" charset="0"/>
                          <a:cs typeface="Times New Roman" panose="02020603050405020304" pitchFamily="18" charset="0"/>
                        </a:rPr>
                        <a:t>Attendance in Q1</a:t>
                      </a:r>
                    </a:p>
                  </a:txBody>
                  <a:tcPr/>
                </a:tc>
                <a:tc>
                  <a:txBody>
                    <a:bodyPr/>
                    <a:lstStyle/>
                    <a:p>
                      <a:r>
                        <a:rPr lang="en-US" sz="1400" dirty="0">
                          <a:latin typeface="Times New Roman" panose="02020603050405020304" pitchFamily="18" charset="0"/>
                          <a:cs typeface="Times New Roman" panose="02020603050405020304" pitchFamily="18" charset="0"/>
                        </a:rPr>
                        <a:t>Attendance in Q2</a:t>
                      </a:r>
                    </a:p>
                  </a:txBody>
                  <a:tcPr/>
                </a:tc>
                <a:extLst>
                  <a:ext uri="{0D108BD9-81ED-4DB2-BD59-A6C34878D82A}">
                    <a16:rowId xmlns:a16="http://schemas.microsoft.com/office/drawing/2014/main" val="2116728319"/>
                  </a:ext>
                </a:extLst>
              </a:tr>
              <a:tr h="231317">
                <a:tc>
                  <a:txBody>
                    <a:bodyPr/>
                    <a:lstStyle/>
                    <a:p>
                      <a:pPr algn="ctr"/>
                      <a:r>
                        <a:rPr lang="en-US" sz="1200" b="1" dirty="0">
                          <a:latin typeface="Times New Roman" panose="02020603050405020304" pitchFamily="18" charset="0"/>
                          <a:cs typeface="Times New Roman" panose="02020603050405020304" pitchFamily="18" charset="0"/>
                        </a:rPr>
                        <a:t>CHD</a:t>
                      </a:r>
                      <a:r>
                        <a:rPr lang="en-US" sz="1200" b="1" baseline="0" dirty="0">
                          <a:latin typeface="Times New Roman" panose="02020603050405020304" pitchFamily="18" charset="0"/>
                          <a:cs typeface="Times New Roman" panose="02020603050405020304" pitchFamily="18" charset="0"/>
                        </a:rPr>
                        <a:t> 17</a:t>
                      </a:r>
                      <a:endParaRPr lang="en-US" sz="1200" b="1" dirty="0">
                        <a:latin typeface="Times New Roman" panose="02020603050405020304" pitchFamily="18" charset="0"/>
                        <a:cs typeface="Times New Roman" panose="02020603050405020304" pitchFamily="18" charset="0"/>
                      </a:endParaRPr>
                    </a:p>
                  </a:txBody>
                  <a:tcPr/>
                </a:tc>
                <a:tc>
                  <a:txBody>
                    <a:bodyPr/>
                    <a:lstStyle/>
                    <a:p>
                      <a:pPr algn="ctr"/>
                      <a:r>
                        <a:rPr lang="en-US" sz="1200" dirty="0">
                          <a:latin typeface="Times New Roman" panose="02020603050405020304" pitchFamily="18" charset="0"/>
                          <a:cs typeface="Times New Roman" panose="02020603050405020304" pitchFamily="18" charset="0"/>
                        </a:rPr>
                        <a:t>-</a:t>
                      </a:r>
                    </a:p>
                  </a:txBody>
                  <a:tcPr/>
                </a:tc>
                <a:tc>
                  <a:txBody>
                    <a:bodyPr/>
                    <a:lstStyle/>
                    <a:p>
                      <a:pPr algn="ctr"/>
                      <a:r>
                        <a:rPr lang="en-US" sz="1200" dirty="0">
                          <a:latin typeface="Times New Roman" panose="02020603050405020304" pitchFamily="18" charset="0"/>
                          <a:cs typeface="Times New Roman" panose="02020603050405020304" pitchFamily="18" charset="0"/>
                        </a:rPr>
                        <a:t>74 %</a:t>
                      </a:r>
                    </a:p>
                  </a:txBody>
                  <a:tcPr/>
                </a:tc>
                <a:extLst>
                  <a:ext uri="{0D108BD9-81ED-4DB2-BD59-A6C34878D82A}">
                    <a16:rowId xmlns:a16="http://schemas.microsoft.com/office/drawing/2014/main" val="1612525339"/>
                  </a:ext>
                </a:extLst>
              </a:tr>
              <a:tr h="228148">
                <a:tc>
                  <a:txBody>
                    <a:bodyPr/>
                    <a:lstStyle/>
                    <a:p>
                      <a:pPr algn="ctr"/>
                      <a:r>
                        <a:rPr lang="en-US" sz="1200" b="1" dirty="0">
                          <a:latin typeface="Times New Roman" panose="02020603050405020304" pitchFamily="18" charset="0"/>
                          <a:cs typeface="Times New Roman" panose="02020603050405020304" pitchFamily="18" charset="0"/>
                        </a:rPr>
                        <a:t>CHD19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70%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80 %</a:t>
                      </a:r>
                    </a:p>
                  </a:txBody>
                  <a:tcPr/>
                </a:tc>
                <a:extLst>
                  <a:ext uri="{0D108BD9-81ED-4DB2-BD59-A6C34878D82A}">
                    <a16:rowId xmlns:a16="http://schemas.microsoft.com/office/drawing/2014/main" val="2976382633"/>
                  </a:ext>
                </a:extLst>
              </a:tr>
              <a:tr h="231317">
                <a:tc>
                  <a:txBody>
                    <a:bodyPr/>
                    <a:lstStyle/>
                    <a:p>
                      <a:pPr algn="ctr"/>
                      <a:r>
                        <a:rPr lang="en-US" sz="1200" b="1" dirty="0">
                          <a:latin typeface="Times New Roman" panose="02020603050405020304" pitchFamily="18" charset="0"/>
                          <a:cs typeface="Times New Roman" panose="02020603050405020304" pitchFamily="18" charset="0"/>
                        </a:rPr>
                        <a:t>CHD35</a:t>
                      </a:r>
                    </a:p>
                  </a:txBody>
                  <a:tcPr/>
                </a:tc>
                <a:tc>
                  <a:txBody>
                    <a:bodyPr/>
                    <a:lstStyle/>
                    <a:p>
                      <a:pPr algn="ctr"/>
                      <a:r>
                        <a:rPr lang="en-US" sz="1200" dirty="0">
                          <a:latin typeface="Times New Roman" panose="02020603050405020304" pitchFamily="18" charset="0"/>
                          <a:cs typeface="Times New Roman" panose="02020603050405020304" pitchFamily="18" charset="0"/>
                        </a:rPr>
                        <a:t>76 %</a:t>
                      </a:r>
                    </a:p>
                  </a:txBody>
                  <a:tcPr/>
                </a:tc>
                <a:tc>
                  <a:txBody>
                    <a:bodyPr/>
                    <a:lstStyle/>
                    <a:p>
                      <a:pPr algn="ctr"/>
                      <a:r>
                        <a:rPr lang="en-US" sz="1200" dirty="0">
                          <a:latin typeface="Times New Roman" panose="02020603050405020304" pitchFamily="18" charset="0"/>
                          <a:cs typeface="Times New Roman" panose="02020603050405020304" pitchFamily="18" charset="0"/>
                        </a:rPr>
                        <a:t>81 %</a:t>
                      </a:r>
                    </a:p>
                  </a:txBody>
                  <a:tcPr/>
                </a:tc>
                <a:extLst>
                  <a:ext uri="{0D108BD9-81ED-4DB2-BD59-A6C34878D82A}">
                    <a16:rowId xmlns:a16="http://schemas.microsoft.com/office/drawing/2014/main" val="745593899"/>
                  </a:ext>
                </a:extLst>
              </a:tr>
            </a:tbl>
          </a:graphicData>
        </a:graphic>
      </p:graphicFrame>
    </p:spTree>
    <p:extLst>
      <p:ext uri="{BB962C8B-B14F-4D97-AF65-F5344CB8AC3E}">
        <p14:creationId xmlns:p14="http://schemas.microsoft.com/office/powerpoint/2010/main" val="408826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D8D99-1538-811C-6311-8B326A1FC5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894B31-5883-FA9E-B3E1-0DFAABCF6D8A}"/>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857A4197-65D2-0D10-921C-01B4C6F2130D}"/>
              </a:ext>
            </a:extLst>
          </p:cNvPr>
          <p:cNvGraphicFramePr>
            <a:graphicFrameLocks noGrp="1"/>
          </p:cNvGraphicFramePr>
          <p:nvPr>
            <p:ph sz="quarter" idx="13"/>
            <p:extLst>
              <p:ext uri="{D42A27DB-BD31-4B8C-83A1-F6EECF244321}">
                <p14:modId xmlns:p14="http://schemas.microsoft.com/office/powerpoint/2010/main" val="2657152856"/>
              </p:ext>
            </p:extLst>
          </p:nvPr>
        </p:nvGraphicFramePr>
        <p:xfrm>
          <a:off x="887507" y="1609266"/>
          <a:ext cx="10363200" cy="4852332"/>
        </p:xfrm>
        <a:graphic>
          <a:graphicData uri="http://schemas.openxmlformats.org/drawingml/2006/table">
            <a:tbl>
              <a:tblPr firstRow="1" bandRow="1">
                <a:tableStyleId>{5C22544A-7EE6-4342-B048-85BDC9FD1C3A}</a:tableStyleId>
              </a:tblPr>
              <a:tblGrid>
                <a:gridCol w="1506069">
                  <a:extLst>
                    <a:ext uri="{9D8B030D-6E8A-4147-A177-3AD203B41FA5}">
                      <a16:colId xmlns:a16="http://schemas.microsoft.com/office/drawing/2014/main" val="945072964"/>
                    </a:ext>
                  </a:extLst>
                </a:gridCol>
                <a:gridCol w="3675531">
                  <a:extLst>
                    <a:ext uri="{9D8B030D-6E8A-4147-A177-3AD203B41FA5}">
                      <a16:colId xmlns:a16="http://schemas.microsoft.com/office/drawing/2014/main" val="772072813"/>
                    </a:ext>
                  </a:extLst>
                </a:gridCol>
                <a:gridCol w="2590800">
                  <a:extLst>
                    <a:ext uri="{9D8B030D-6E8A-4147-A177-3AD203B41FA5}">
                      <a16:colId xmlns:a16="http://schemas.microsoft.com/office/drawing/2014/main" val="4029387215"/>
                    </a:ext>
                  </a:extLst>
                </a:gridCol>
                <a:gridCol w="2590800">
                  <a:extLst>
                    <a:ext uri="{9D8B030D-6E8A-4147-A177-3AD203B41FA5}">
                      <a16:colId xmlns:a16="http://schemas.microsoft.com/office/drawing/2014/main" val="24949994"/>
                    </a:ext>
                  </a:extLst>
                </a:gridCol>
              </a:tblGrid>
              <a:tr h="531947">
                <a:tc>
                  <a:txBody>
                    <a:bodyPr/>
                    <a:lstStyle/>
                    <a:p>
                      <a:pPr algn="ctr"/>
                      <a:r>
                        <a:rPr lang="en-US" sz="1600" dirty="0">
                          <a:latin typeface="Times New Roman" panose="02020603050405020304" pitchFamily="18" charset="0"/>
                          <a:cs typeface="Times New Roman" panose="02020603050405020304" pitchFamily="18" charset="0"/>
                        </a:rPr>
                        <a:t>SECTIONAL COMMITTEE </a:t>
                      </a:r>
                    </a:p>
                  </a:txBody>
                  <a:tcPr/>
                </a:tc>
                <a:tc>
                  <a:txBody>
                    <a:bodyPr/>
                    <a:lstStyle/>
                    <a:p>
                      <a:pPr algn="ctr"/>
                      <a:r>
                        <a:rPr lang="en-US" sz="1600" dirty="0">
                          <a:latin typeface="Times New Roman" panose="02020603050405020304" pitchFamily="18" charset="0"/>
                          <a:cs typeface="Times New Roman" panose="02020603050405020304" pitchFamily="18" charset="0"/>
                        </a:rPr>
                        <a:t>SUBJECT/TITLE OF NWIP</a:t>
                      </a:r>
                    </a:p>
                  </a:txBody>
                  <a:tcPr/>
                </a:tc>
                <a:tc>
                  <a:txBody>
                    <a:bodyPr/>
                    <a:lstStyle/>
                    <a:p>
                      <a:pPr algn="ctr"/>
                      <a:r>
                        <a:rPr lang="en-US" sz="1600" dirty="0">
                          <a:latin typeface="Times New Roman" panose="02020603050405020304" pitchFamily="18" charset="0"/>
                          <a:cs typeface="Times New Roman" panose="02020603050405020304" pitchFamily="18" charset="0"/>
                        </a:rPr>
                        <a:t>STATUS </a:t>
                      </a:r>
                    </a:p>
                  </a:txBody>
                  <a:tcPr/>
                </a:tc>
                <a:tc>
                  <a:txBody>
                    <a:bodyPr/>
                    <a:lstStyle/>
                    <a:p>
                      <a:pPr algn="ctr"/>
                      <a:r>
                        <a:rPr lang="en-US" sz="1600" dirty="0">
                          <a:latin typeface="Times New Roman" panose="02020603050405020304" pitchFamily="18" charset="0"/>
                          <a:cs typeface="Times New Roman" panose="02020603050405020304" pitchFamily="18" charset="0"/>
                        </a:rPr>
                        <a:t>PROCESS</a:t>
                      </a:r>
                    </a:p>
                  </a:txBody>
                  <a:tcPr/>
                </a:tc>
                <a:extLst>
                  <a:ext uri="{0D108BD9-81ED-4DB2-BD59-A6C34878D82A}">
                    <a16:rowId xmlns:a16="http://schemas.microsoft.com/office/drawing/2014/main" val="1136235330"/>
                  </a:ext>
                </a:extLst>
              </a:tr>
              <a:tr h="759925">
                <a:tc rowSpan="2">
                  <a:txBody>
                    <a:bodyPr/>
                    <a:lstStyle/>
                    <a:p>
                      <a:r>
                        <a:rPr lang="en-US" sz="1400" b="1" dirty="0">
                          <a:latin typeface="Times New Roman" panose="02020603050405020304" pitchFamily="18" charset="0"/>
                          <a:cs typeface="Times New Roman" panose="02020603050405020304" pitchFamily="18" charset="0"/>
                        </a:rPr>
                        <a:t>CHD 17</a:t>
                      </a:r>
                    </a:p>
                    <a:p>
                      <a:r>
                        <a:rPr lang="en-US" sz="1400" b="1" dirty="0">
                          <a:latin typeface="Times New Roman" panose="02020603050405020304" pitchFamily="18" charset="0"/>
                          <a:cs typeface="Times New Roman" panose="02020603050405020304" pitchFamily="18" charset="0"/>
                        </a:rPr>
                        <a:t>Leather, Tanning Material and Allied Products</a:t>
                      </a:r>
                    </a:p>
                  </a:txBody>
                  <a:tcPr/>
                </a:tc>
                <a:tc>
                  <a:txBody>
                    <a:bodyPr/>
                    <a:lstStyle/>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ISO 17228 – Leather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Tests for colour fastness - Change in colour with accelerated ageing</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WC stage Completed</a:t>
                      </a:r>
                    </a:p>
                  </a:txBody>
                  <a:tcPr/>
                </a:tc>
                <a:tc>
                  <a:txBody>
                    <a:bodyPr/>
                    <a:lstStyle/>
                    <a:p>
                      <a:r>
                        <a:rPr lang="en-US" sz="1200" dirty="0">
                          <a:latin typeface="Times New Roman" panose="02020603050405020304" pitchFamily="18" charset="0"/>
                          <a:cs typeface="Times New Roman" panose="02020603050405020304" pitchFamily="18" charset="0"/>
                        </a:rPr>
                        <a:t>ARP</a:t>
                      </a:r>
                    </a:p>
                  </a:txBody>
                  <a:tcPr/>
                </a:tc>
                <a:extLst>
                  <a:ext uri="{0D108BD9-81ED-4DB2-BD59-A6C34878D82A}">
                    <a16:rowId xmlns:a16="http://schemas.microsoft.com/office/drawing/2014/main" val="1613398303"/>
                  </a:ext>
                </a:extLst>
              </a:tr>
              <a:tr h="531947">
                <a:tc vMerge="1">
                  <a:txBody>
                    <a:bodyPr/>
                    <a:lstStyle/>
                    <a:p>
                      <a:endParaRPr lang="en-US" dirty="0"/>
                    </a:p>
                  </a:txBody>
                  <a:tcPr/>
                </a:tc>
                <a:tc>
                  <a:txBody>
                    <a:bodyPr/>
                    <a:lstStyle/>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Identification of leather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Under Review</a:t>
                      </a:r>
                    </a:p>
                    <a:p>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 TOR)</a:t>
                      </a:r>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Through R &amp; D</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07861145"/>
                  </a:ext>
                </a:extLst>
              </a:tr>
              <a:tr h="767220">
                <a:tc rowSpan="4">
                  <a:txBody>
                    <a:bodyPr/>
                    <a:lstStyle/>
                    <a:p>
                      <a:r>
                        <a:rPr lang="en-US" sz="1400" b="1" dirty="0">
                          <a:latin typeface="Times New Roman" panose="02020603050405020304" pitchFamily="18" charset="0"/>
                          <a:cs typeface="Times New Roman" panose="02020603050405020304" pitchFamily="18" charset="0"/>
                        </a:rPr>
                        <a:t>CHD19</a:t>
                      </a:r>
                    </a:p>
                    <a:p>
                      <a:r>
                        <a:rPr lang="en-US" sz="1400" b="1" dirty="0">
                          <a:latin typeface="Times New Roman" panose="02020603050405020304" pitchFamily="18" charset="0"/>
                          <a:cs typeface="Times New Roman" panose="02020603050405020304" pitchFamily="18" charset="0"/>
                        </a:rPr>
                        <a:t>Footwear </a:t>
                      </a:r>
                    </a:p>
                  </a:txBody>
                  <a:tcPr/>
                </a:tc>
                <a:tc>
                  <a:txBody>
                    <a:bodyPr/>
                    <a:lstStyle/>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ISO 17698:2016 –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Footwear -Test methods for insoles - Delamination resistance</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Finalized for printing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ARP</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7329207"/>
                  </a:ext>
                </a:extLst>
              </a:tr>
              <a:tr h="575415">
                <a:tc vMerge="1">
                  <a:txBody>
                    <a:bodyPr/>
                    <a:lstStyle/>
                    <a:p>
                      <a:endParaRPr lang="en-US" dirty="0"/>
                    </a:p>
                  </a:txBody>
                  <a:tcPr/>
                </a:tc>
                <a:tc>
                  <a:txBody>
                    <a:bodyPr/>
                    <a:lstStyle/>
                    <a:p>
                      <a:pPr algn="just">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PPE for firefighters Test methods and requirements for PPE used by firefighters who are at risk of exposure to high levels of heat and or flame while fighting fires occurring in structures Part 6: 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Published</a:t>
                      </a:r>
                    </a:p>
                  </a:txBody>
                  <a:tcPr/>
                </a:tc>
                <a:tc>
                  <a:txBody>
                    <a:bodyPr/>
                    <a:lstStyle/>
                    <a:p>
                      <a:r>
                        <a:rPr lang="en-US" sz="1200" dirty="0">
                          <a:latin typeface="Times New Roman" panose="02020603050405020304" pitchFamily="18" charset="0"/>
                          <a:cs typeface="Times New Roman" panose="02020603050405020304" pitchFamily="18" charset="0"/>
                        </a:rPr>
                        <a:t>Working Panel 06</a:t>
                      </a:r>
                    </a:p>
                  </a:txBody>
                  <a:tcPr/>
                </a:tc>
                <a:extLst>
                  <a:ext uri="{0D108BD9-81ED-4DB2-BD59-A6C34878D82A}">
                    <a16:rowId xmlns:a16="http://schemas.microsoft.com/office/drawing/2014/main" val="3004840772"/>
                  </a:ext>
                </a:extLst>
              </a:tr>
              <a:tr h="303970">
                <a:tc vMerge="1">
                  <a:txBody>
                    <a:bodyPr/>
                    <a:lstStyle/>
                    <a:p>
                      <a:endParaRPr lang="en-US" dirty="0"/>
                    </a:p>
                  </a:txBody>
                  <a:tcPr/>
                </a:tc>
                <a:tc>
                  <a:txBody>
                    <a:bodyPr/>
                    <a:lstStyle/>
                    <a:p>
                      <a:pPr algn="just">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Wildland firefighting personal protective equipment Requirements and test methods Part 6: Footwear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Published</a:t>
                      </a:r>
                    </a:p>
                  </a:txBody>
                  <a:tcPr/>
                </a:tc>
                <a:tc>
                  <a:txBody>
                    <a:bodyPr/>
                    <a:lstStyle/>
                    <a:p>
                      <a:r>
                        <a:rPr lang="en-US" sz="1200" dirty="0">
                          <a:latin typeface="Times New Roman" panose="02020603050405020304" pitchFamily="18" charset="0"/>
                          <a:cs typeface="Times New Roman" panose="02020603050405020304" pitchFamily="18" charset="0"/>
                        </a:rPr>
                        <a:t>Working Panel 06</a:t>
                      </a:r>
                    </a:p>
                  </a:txBody>
                  <a:tcPr/>
                </a:tc>
                <a:extLst>
                  <a:ext uri="{0D108BD9-81ED-4DB2-BD59-A6C34878D82A}">
                    <a16:rowId xmlns:a16="http://schemas.microsoft.com/office/drawing/2014/main" val="180535954"/>
                  </a:ext>
                </a:extLst>
              </a:tr>
              <a:tr h="531947">
                <a:tc vMerge="1">
                  <a:txBody>
                    <a:bodyPr/>
                    <a:lstStyle/>
                    <a:p>
                      <a:endParaRPr lang="en-US" dirty="0"/>
                    </a:p>
                  </a:txBody>
                  <a:tcPr/>
                </a:tc>
                <a:tc>
                  <a:txBody>
                    <a:bodyPr/>
                    <a:lstStyle/>
                    <a:p>
                      <a:pPr algn="just"/>
                      <a:r>
                        <a:rPr lang="en-US" sz="1200" dirty="0">
                          <a:latin typeface="Times New Roman" panose="02020603050405020304" pitchFamily="18" charset="0"/>
                          <a:cs typeface="Times New Roman" panose="02020603050405020304" pitchFamily="18" charset="0"/>
                        </a:rPr>
                        <a:t>All Rubber Gum Boots and Ankle Boots for Children as IS 5557(Part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Under Review</a:t>
                      </a:r>
                    </a:p>
                    <a:p>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 08</a:t>
                      </a:r>
                    </a:p>
                  </a:txBody>
                  <a:tcPr/>
                </a:tc>
                <a:extLst>
                  <a:ext uri="{0D108BD9-81ED-4DB2-BD59-A6C34878D82A}">
                    <a16:rowId xmlns:a16="http://schemas.microsoft.com/office/drawing/2014/main" val="3103153593"/>
                  </a:ext>
                </a:extLst>
              </a:tr>
              <a:tr h="531947">
                <a:tc>
                  <a:txBody>
                    <a:bodyPr/>
                    <a:lstStyle/>
                    <a:p>
                      <a:endParaRPr lang="en-US" dirty="0"/>
                    </a:p>
                  </a:txBody>
                  <a:tcPr/>
                </a:tc>
                <a:tc>
                  <a:txBody>
                    <a:bodyPr/>
                    <a:lstStyle/>
                    <a:p>
                      <a:pPr algn="just"/>
                      <a:r>
                        <a:rPr lang="en-US" sz="1200" kern="1200" dirty="0">
                          <a:solidFill>
                            <a:schemeClr val="dk1"/>
                          </a:solidFill>
                          <a:effectLst/>
                          <a:latin typeface="Times New Roman" panose="02020603050405020304" pitchFamily="18" charset="0"/>
                          <a:ea typeface="+mn-ea"/>
                          <a:cs typeface="Times New Roman" panose="02020603050405020304" pitchFamily="18" charset="0"/>
                        </a:rPr>
                        <a:t>School Shoes For Boys and Girls Specification</a:t>
                      </a:r>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Under Review</a:t>
                      </a:r>
                    </a:p>
                    <a:p>
                      <a:endParaRPr lang="en-US" sz="12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Working Panel 09</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09592403"/>
                  </a:ext>
                </a:extLst>
              </a:tr>
            </a:tbl>
          </a:graphicData>
        </a:graphic>
      </p:graphicFrame>
    </p:spTree>
    <p:extLst>
      <p:ext uri="{BB962C8B-B14F-4D97-AF65-F5344CB8AC3E}">
        <p14:creationId xmlns:p14="http://schemas.microsoft.com/office/powerpoint/2010/main" val="407848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DD084-1DCD-92E5-F704-4FC2B21921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983931-6D5C-626F-FCD5-3A5C44C905E0}"/>
              </a:ext>
            </a:extLst>
          </p:cNvPr>
          <p:cNvSpPr>
            <a:spLocks noGrp="1"/>
          </p:cNvSpPr>
          <p:nvPr>
            <p:ph type="title"/>
          </p:nvPr>
        </p:nvSpPr>
        <p:spPr>
          <a:xfrm>
            <a:off x="913775" y="499873"/>
            <a:ext cx="10364451" cy="841248"/>
          </a:xfrm>
        </p:spPr>
        <p:txBody>
          <a:bodyPr>
            <a:normAutofit fontScale="90000"/>
          </a:bodyPr>
          <a:lstStyle/>
          <a:p>
            <a:r>
              <a:rPr lang="en-US" dirty="0"/>
              <a:t>PROGRESS OF NWIP’S AGAINST THE ANNUAL ACTION PLAN FOR 2024-2025 AND THE PROCESS ADOPTED</a:t>
            </a:r>
          </a:p>
        </p:txBody>
      </p:sp>
      <p:graphicFrame>
        <p:nvGraphicFramePr>
          <p:cNvPr id="4" name="Content Placeholder 3">
            <a:extLst>
              <a:ext uri="{FF2B5EF4-FFF2-40B4-BE49-F238E27FC236}">
                <a16:creationId xmlns:a16="http://schemas.microsoft.com/office/drawing/2014/main" id="{7BDE372C-75C1-D645-B019-7F5ACC23FDFC}"/>
              </a:ext>
            </a:extLst>
          </p:cNvPr>
          <p:cNvGraphicFramePr>
            <a:graphicFrameLocks noGrp="1"/>
          </p:cNvGraphicFramePr>
          <p:nvPr>
            <p:ph sz="quarter" idx="13"/>
            <p:extLst>
              <p:ext uri="{D42A27DB-BD31-4B8C-83A1-F6EECF244321}">
                <p14:modId xmlns:p14="http://schemas.microsoft.com/office/powerpoint/2010/main" val="768272390"/>
              </p:ext>
            </p:extLst>
          </p:nvPr>
        </p:nvGraphicFramePr>
        <p:xfrm>
          <a:off x="464202" y="1587733"/>
          <a:ext cx="11263595" cy="4935374"/>
        </p:xfrm>
        <a:graphic>
          <a:graphicData uri="http://schemas.openxmlformats.org/drawingml/2006/table">
            <a:tbl>
              <a:tblPr firstRow="1" bandRow="1">
                <a:tableStyleId>{5C22544A-7EE6-4342-B048-85BDC9FD1C3A}</a:tableStyleId>
              </a:tblPr>
              <a:tblGrid>
                <a:gridCol w="1508033">
                  <a:extLst>
                    <a:ext uri="{9D8B030D-6E8A-4147-A177-3AD203B41FA5}">
                      <a16:colId xmlns:a16="http://schemas.microsoft.com/office/drawing/2014/main" val="945072964"/>
                    </a:ext>
                  </a:extLst>
                </a:gridCol>
                <a:gridCol w="6078910">
                  <a:extLst>
                    <a:ext uri="{9D8B030D-6E8A-4147-A177-3AD203B41FA5}">
                      <a16:colId xmlns:a16="http://schemas.microsoft.com/office/drawing/2014/main" val="772072813"/>
                    </a:ext>
                  </a:extLst>
                </a:gridCol>
                <a:gridCol w="2200275">
                  <a:extLst>
                    <a:ext uri="{9D8B030D-6E8A-4147-A177-3AD203B41FA5}">
                      <a16:colId xmlns:a16="http://schemas.microsoft.com/office/drawing/2014/main" val="4029387215"/>
                    </a:ext>
                  </a:extLst>
                </a:gridCol>
                <a:gridCol w="1476377">
                  <a:extLst>
                    <a:ext uri="{9D8B030D-6E8A-4147-A177-3AD203B41FA5}">
                      <a16:colId xmlns:a16="http://schemas.microsoft.com/office/drawing/2014/main" val="24949994"/>
                    </a:ext>
                  </a:extLst>
                </a:gridCol>
              </a:tblGrid>
              <a:tr h="408493">
                <a:tc>
                  <a:txBody>
                    <a:bodyPr/>
                    <a:lstStyle/>
                    <a:p>
                      <a:r>
                        <a:rPr lang="en-US" sz="1600" dirty="0">
                          <a:latin typeface="Times New Roman" panose="02020603050405020304" pitchFamily="18" charset="0"/>
                          <a:cs typeface="Times New Roman" panose="02020603050405020304" pitchFamily="18" charset="0"/>
                        </a:rPr>
                        <a:t>SECTIONAL COMMITTEE</a:t>
                      </a:r>
                    </a:p>
                  </a:txBody>
                  <a:tcPr/>
                </a:tc>
                <a:tc>
                  <a:txBody>
                    <a:bodyPr/>
                    <a:lstStyle/>
                    <a:p>
                      <a:r>
                        <a:rPr lang="en-US" sz="1600" dirty="0">
                          <a:latin typeface="Times New Roman" panose="02020603050405020304" pitchFamily="18" charset="0"/>
                          <a:cs typeface="Times New Roman" panose="02020603050405020304" pitchFamily="18" charset="0"/>
                        </a:rPr>
                        <a:t>SUBJECT/TITLE OF NWIP</a:t>
                      </a:r>
                    </a:p>
                  </a:txBody>
                  <a:tcPr/>
                </a:tc>
                <a:tc>
                  <a:txBody>
                    <a:bodyPr/>
                    <a:lstStyle/>
                    <a:p>
                      <a:r>
                        <a:rPr lang="en-US" sz="1600" dirty="0">
                          <a:latin typeface="Times New Roman" panose="02020603050405020304" pitchFamily="18" charset="0"/>
                          <a:cs typeface="Times New Roman" panose="02020603050405020304" pitchFamily="18" charset="0"/>
                        </a:rPr>
                        <a:t>STATUS </a:t>
                      </a:r>
                    </a:p>
                  </a:txBody>
                  <a:tcPr/>
                </a:tc>
                <a:tc>
                  <a:txBody>
                    <a:bodyPr/>
                    <a:lstStyle/>
                    <a:p>
                      <a:r>
                        <a:rPr lang="en-US" sz="1600" dirty="0">
                          <a:latin typeface="Times New Roman" panose="02020603050405020304" pitchFamily="18" charset="0"/>
                          <a:cs typeface="Times New Roman" panose="02020603050405020304" pitchFamily="18" charset="0"/>
                        </a:rPr>
                        <a:t>PROCESS</a:t>
                      </a:r>
                    </a:p>
                  </a:txBody>
                  <a:tcPr/>
                </a:tc>
                <a:extLst>
                  <a:ext uri="{0D108BD9-81ED-4DB2-BD59-A6C34878D82A}">
                    <a16:rowId xmlns:a16="http://schemas.microsoft.com/office/drawing/2014/main" val="1136235330"/>
                  </a:ext>
                </a:extLst>
              </a:tr>
              <a:tr h="1004568">
                <a:tc rowSpan="5">
                  <a:txBody>
                    <a:bodyPr/>
                    <a:lstStyle/>
                    <a:p>
                      <a:r>
                        <a:rPr lang="en-US" sz="1600" b="1" dirty="0">
                          <a:latin typeface="Times New Roman" panose="02020603050405020304" pitchFamily="18" charset="0"/>
                          <a:cs typeface="Times New Roman" panose="02020603050405020304" pitchFamily="18" charset="0"/>
                        </a:rPr>
                        <a:t>CHD 35</a:t>
                      </a:r>
                    </a:p>
                    <a:p>
                      <a:r>
                        <a:rPr lang="en-US" sz="1600" b="1" dirty="0">
                          <a:latin typeface="Times New Roman" panose="02020603050405020304" pitchFamily="18" charset="0"/>
                          <a:cs typeface="Times New Roman" panose="02020603050405020304" pitchFamily="18" charset="0"/>
                        </a:rPr>
                        <a:t>Air Quality</a:t>
                      </a:r>
                    </a:p>
                  </a:txBody>
                  <a:tcPr/>
                </a:tc>
                <a:tc>
                  <a:txBody>
                    <a:bodyPr/>
                    <a:lstStyle/>
                    <a:p>
                      <a:pPr>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 5182-27: 20XX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Methods for Measurement of Air Pollution Part 27 Vapor-phase organic chemicals vinyl chloride to nC22 hydrocarbons in air and gaseous emissions by diffusive passive sampling onto sorbent tubes or followed by thermal desorption TD</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 draft is under Publication</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Through Task</a:t>
                      </a:r>
                      <a:r>
                        <a:rPr lang="en-US" sz="1200" baseline="0" dirty="0">
                          <a:latin typeface="Times New Roman" panose="02020603050405020304" pitchFamily="18" charset="0"/>
                          <a:cs typeface="Times New Roman" panose="02020603050405020304" pitchFamily="18" charset="0"/>
                        </a:rPr>
                        <a:t> Group</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98303"/>
                  </a:ext>
                </a:extLst>
              </a:tr>
              <a:tr h="833717">
                <a:tc vMerge="1">
                  <a:txBody>
                    <a:bodyPr/>
                    <a:lstStyle/>
                    <a:p>
                      <a:endParaRPr lang="en-US" dirty="0"/>
                    </a:p>
                  </a:txBody>
                  <a:tcPr/>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Methods For Measurement Of Air Pollution Part 28 </a:t>
                      </a:r>
                      <a:r>
                        <a:rPr lang="en-US" sz="1200" kern="100" dirty="0" err="1">
                          <a:effectLst/>
                          <a:latin typeface="Times New Roman" panose="02020603050405020304" pitchFamily="18" charset="0"/>
                          <a:ea typeface="Calibri" panose="020F0502020204030204" pitchFamily="34" charset="0"/>
                          <a:cs typeface="Times New Roman" panose="02020603050405020304" pitchFamily="18" charset="0"/>
                        </a:rPr>
                        <a:t>Vapour</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-Phase Organic Chemicals C3 To Nc30 Hydrocarbons In Air And Gaseous Emissions Sampling By Pumped Sorbent Tubes Followed By Thermal Desorption Td And Capillary Gas Chromatography Gc Analysis</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The Committee in 19</a:t>
                      </a:r>
                      <a:r>
                        <a:rPr lang="en-US" sz="1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 meeting Finalized the draft for printing</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Through Task Group</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07861145"/>
                  </a:ext>
                </a:extLst>
              </a:tr>
              <a:tr h="807494">
                <a:tc vMerge="1">
                  <a:txBody>
                    <a:bodyPr/>
                    <a:lstStyle/>
                    <a:p>
                      <a:endParaRPr lang="en-US" dirty="0"/>
                    </a:p>
                  </a:txBody>
                  <a:tcPr/>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Methods For Measurement of Air Pollution Part 30 Metals in Particulate Matter in Ambient Air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Draft is under WC Stage</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Through</a:t>
                      </a:r>
                      <a:r>
                        <a:rPr lang="en-US" sz="1200" baseline="0" dirty="0">
                          <a:latin typeface="Times New Roman" panose="02020603050405020304" pitchFamily="18" charset="0"/>
                          <a:cs typeface="Times New Roman" panose="02020603050405020304" pitchFamily="18" charset="0"/>
                        </a:rPr>
                        <a:t> Working Panel</a:t>
                      </a:r>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1159128"/>
                  </a:ext>
                </a:extLst>
              </a:tr>
              <a:tr h="750795">
                <a:tc vMerge="1">
                  <a:txBody>
                    <a:bodyPr/>
                    <a:lstStyle/>
                    <a:p>
                      <a:endParaRPr lang="en-US" dirty="0"/>
                    </a:p>
                  </a:txBody>
                  <a:tcPr/>
                </a:tc>
                <a:tc>
                  <a:txBody>
                    <a:bodyPr/>
                    <a:lstStyle/>
                    <a:p>
                      <a:pPr>
                        <a:lnSpc>
                          <a:spcPct val="107000"/>
                        </a:lnSpc>
                        <a:spcAft>
                          <a:spcPts val="0"/>
                        </a:spcAft>
                      </a:pPr>
                      <a:r>
                        <a:rPr lang="en-US" sz="1200" kern="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Methods for Measurement of Air Pollution Part 29 Vapor Phase Mercury in Ambient Air Sec 1 Cold-Vapor Atomic Fluorescence Spectrometer method by Amalgamation Principle</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a:effectLst/>
                          <a:latin typeface="Times New Roman" panose="02020603050405020304" pitchFamily="18" charset="0"/>
                          <a:ea typeface="Calibri" panose="020F0502020204030204" pitchFamily="34" charset="0"/>
                          <a:cs typeface="Times New Roman" panose="02020603050405020304" pitchFamily="18" charset="0"/>
                        </a:rPr>
                        <a:t>Draft is under WC Stage</a:t>
                      </a:r>
                      <a:endParaRPr lang="en-IN" sz="1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Through committee Member</a:t>
                      </a:r>
                    </a:p>
                  </a:txBody>
                  <a:tcPr/>
                </a:tc>
                <a:extLst>
                  <a:ext uri="{0D108BD9-81ED-4DB2-BD59-A6C34878D82A}">
                    <a16:rowId xmlns:a16="http://schemas.microsoft.com/office/drawing/2014/main" val="2428222566"/>
                  </a:ext>
                </a:extLst>
              </a:tr>
              <a:tr h="959680">
                <a:tc vMerge="1">
                  <a:txBody>
                    <a:bodyPr/>
                    <a:lstStyle/>
                    <a:p>
                      <a:endParaRPr lang="en-US" dirty="0"/>
                    </a:p>
                  </a:txBody>
                  <a:tcPr/>
                </a:tc>
                <a:tc>
                  <a:txBody>
                    <a:bodyPr/>
                    <a:lstStyle/>
                    <a:p>
                      <a:pPr>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Method Measurement of air pollution Part 29 Vapor Phase Mercury in Ambient Air Sec 2 Cold-Vapor Atomic Absorption or Fluorescence Spectroscopy (CVAFS) Method Using Acidified solution of KMnO4</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1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200" kern="100" dirty="0">
                          <a:effectLst/>
                          <a:latin typeface="Times New Roman" panose="02020603050405020304" pitchFamily="18" charset="0"/>
                          <a:ea typeface="Calibri" panose="020F0502020204030204" pitchFamily="34" charset="0"/>
                          <a:cs typeface="Times New Roman" panose="02020603050405020304" pitchFamily="18" charset="0"/>
                        </a:rPr>
                        <a:t>Draft is under WC Stage</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latin typeface="Times New Roman" panose="02020603050405020304" pitchFamily="18" charset="0"/>
                          <a:cs typeface="Times New Roman" panose="02020603050405020304" pitchFamily="18" charset="0"/>
                        </a:rPr>
                        <a:t>Through committee Member</a:t>
                      </a:r>
                    </a:p>
                  </a:txBody>
                  <a:tcPr/>
                </a:tc>
                <a:extLst>
                  <a:ext uri="{0D108BD9-81ED-4DB2-BD59-A6C34878D82A}">
                    <a16:rowId xmlns:a16="http://schemas.microsoft.com/office/drawing/2014/main" val="2135032855"/>
                  </a:ext>
                </a:extLst>
              </a:tr>
            </a:tbl>
          </a:graphicData>
        </a:graphic>
      </p:graphicFrame>
    </p:spTree>
    <p:extLst>
      <p:ext uri="{BB962C8B-B14F-4D97-AF65-F5344CB8AC3E}">
        <p14:creationId xmlns:p14="http://schemas.microsoft.com/office/powerpoint/2010/main" val="198709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7693C-C1FB-30CF-EC2B-F099A0683827}"/>
              </a:ext>
            </a:extLst>
          </p:cNvPr>
          <p:cNvSpPr>
            <a:spLocks noGrp="1"/>
          </p:cNvSpPr>
          <p:nvPr>
            <p:ph type="title"/>
          </p:nvPr>
        </p:nvSpPr>
        <p:spPr>
          <a:xfrm>
            <a:off x="913775" y="618517"/>
            <a:ext cx="10364451" cy="960901"/>
          </a:xfrm>
        </p:spPr>
        <p:txBody>
          <a:bodyPr/>
          <a:lstStyle/>
          <a:p>
            <a:r>
              <a:rPr lang="en-US" dirty="0"/>
              <a:t>NWIP STATUS</a:t>
            </a:r>
          </a:p>
        </p:txBody>
      </p:sp>
      <p:graphicFrame>
        <p:nvGraphicFramePr>
          <p:cNvPr id="4" name="Content Placeholder 3">
            <a:extLst>
              <a:ext uri="{FF2B5EF4-FFF2-40B4-BE49-F238E27FC236}">
                <a16:creationId xmlns:a16="http://schemas.microsoft.com/office/drawing/2014/main" id="{C74F0A96-A860-14BE-4C80-379FDC576E94}"/>
              </a:ext>
            </a:extLst>
          </p:cNvPr>
          <p:cNvGraphicFramePr>
            <a:graphicFrameLocks noGrp="1"/>
          </p:cNvGraphicFramePr>
          <p:nvPr>
            <p:ph sz="quarter" idx="13"/>
            <p:extLst>
              <p:ext uri="{D42A27DB-BD31-4B8C-83A1-F6EECF244321}">
                <p14:modId xmlns:p14="http://schemas.microsoft.com/office/powerpoint/2010/main" val="1906795804"/>
              </p:ext>
            </p:extLst>
          </p:nvPr>
        </p:nvGraphicFramePr>
        <p:xfrm>
          <a:off x="1018309" y="1816245"/>
          <a:ext cx="10363200" cy="2773680"/>
        </p:xfrm>
        <a:graphic>
          <a:graphicData uri="http://schemas.openxmlformats.org/drawingml/2006/table">
            <a:tbl>
              <a:tblPr firstRow="1" bandRow="1">
                <a:tableStyleId>{5C22544A-7EE6-4342-B048-85BDC9FD1C3A}</a:tableStyleId>
              </a:tblPr>
              <a:tblGrid>
                <a:gridCol w="1850397">
                  <a:extLst>
                    <a:ext uri="{9D8B030D-6E8A-4147-A177-3AD203B41FA5}">
                      <a16:colId xmlns:a16="http://schemas.microsoft.com/office/drawing/2014/main" val="2164932120"/>
                    </a:ext>
                  </a:extLst>
                </a:gridCol>
                <a:gridCol w="4123765">
                  <a:extLst>
                    <a:ext uri="{9D8B030D-6E8A-4147-A177-3AD203B41FA5}">
                      <a16:colId xmlns:a16="http://schemas.microsoft.com/office/drawing/2014/main" val="3238257131"/>
                    </a:ext>
                  </a:extLst>
                </a:gridCol>
                <a:gridCol w="4389038">
                  <a:extLst>
                    <a:ext uri="{9D8B030D-6E8A-4147-A177-3AD203B41FA5}">
                      <a16:colId xmlns:a16="http://schemas.microsoft.com/office/drawing/2014/main" val="1363974006"/>
                    </a:ext>
                  </a:extLst>
                </a:gridCol>
              </a:tblGrid>
              <a:tr h="370840">
                <a:tc>
                  <a:txBody>
                    <a:bodyPr/>
                    <a:lstStyle/>
                    <a:p>
                      <a:r>
                        <a:rPr lang="en-US" sz="1600" dirty="0">
                          <a:latin typeface="Times New Roman" panose="02020603050405020304" pitchFamily="18" charset="0"/>
                          <a:cs typeface="Times New Roman" panose="02020603050405020304" pitchFamily="18" charset="0"/>
                        </a:rPr>
                        <a:t>SECTIONAL COMMITTEE</a:t>
                      </a:r>
                    </a:p>
                  </a:txBody>
                  <a:tcPr/>
                </a:tc>
                <a:tc>
                  <a:txBody>
                    <a:bodyPr/>
                    <a:lstStyle/>
                    <a:p>
                      <a:r>
                        <a:rPr lang="en-US" sz="1600" dirty="0">
                          <a:latin typeface="Times New Roman" panose="02020603050405020304" pitchFamily="18" charset="0"/>
                          <a:cs typeface="Times New Roman" panose="02020603050405020304" pitchFamily="18" charset="0"/>
                        </a:rPr>
                        <a:t>NO. OF NWIP AS PER APS 2024-2025</a:t>
                      </a:r>
                    </a:p>
                  </a:txBody>
                  <a:tcPr/>
                </a:tc>
                <a:tc>
                  <a:txBody>
                    <a:bodyPr/>
                    <a:lstStyle/>
                    <a:p>
                      <a:r>
                        <a:rPr lang="en-US" sz="1600" dirty="0">
                          <a:latin typeface="Times New Roman" panose="02020603050405020304" pitchFamily="18" charset="0"/>
                          <a:cs typeface="Times New Roman" panose="02020603050405020304" pitchFamily="18" charset="0"/>
                        </a:rPr>
                        <a:t>STATUS OF NWIP</a:t>
                      </a:r>
                    </a:p>
                  </a:txBody>
                  <a:tcPr/>
                </a:tc>
                <a:extLst>
                  <a:ext uri="{0D108BD9-81ED-4DB2-BD59-A6C34878D82A}">
                    <a16:rowId xmlns:a16="http://schemas.microsoft.com/office/drawing/2014/main" val="44220096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Times New Roman" panose="02020603050405020304" pitchFamily="18" charset="0"/>
                          <a:cs typeface="Times New Roman" panose="02020603050405020304" pitchFamily="18" charset="0"/>
                        </a:rPr>
                        <a:t>CHD</a:t>
                      </a:r>
                      <a:r>
                        <a:rPr lang="en-US" sz="1400" b="1" baseline="0" dirty="0">
                          <a:latin typeface="Times New Roman" panose="02020603050405020304" pitchFamily="18" charset="0"/>
                          <a:cs typeface="Times New Roman" panose="02020603050405020304" pitchFamily="18" charset="0"/>
                        </a:rPr>
                        <a:t> 17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Times New Roman" panose="02020603050405020304" pitchFamily="18" charset="0"/>
                          <a:cs typeface="Times New Roman" panose="02020603050405020304" pitchFamily="18" charset="0"/>
                        </a:rPr>
                        <a:t>Leather, Tanning Material and Allied Products</a:t>
                      </a:r>
                      <a:endParaRPr lang="en-US" sz="1400" b="1" dirty="0">
                        <a:latin typeface="Times New Roman" panose="02020603050405020304" pitchFamily="18" charset="0"/>
                        <a:cs typeface="Times New Roman" panose="02020603050405020304" pitchFamily="18" charset="0"/>
                      </a:endParaRPr>
                    </a:p>
                  </a:txBody>
                  <a:tcPr/>
                </a:tc>
                <a:tc>
                  <a:txBody>
                    <a:bodyPr/>
                    <a:lstStyle/>
                    <a:p>
                      <a:pPr algn="ctr"/>
                      <a:r>
                        <a:rPr lang="en-US" sz="1400" dirty="0">
                          <a:latin typeface="Times New Roman" panose="02020603050405020304" pitchFamily="18" charset="0"/>
                          <a:cs typeface="Times New Roman" panose="02020603050405020304" pitchFamily="18" charset="0"/>
                        </a:rPr>
                        <a:t>7</a:t>
                      </a:r>
                    </a:p>
                  </a:txBody>
                  <a:tcPr/>
                </a:tc>
                <a:tc>
                  <a:txBody>
                    <a:bodyPr/>
                    <a:lstStyle/>
                    <a:p>
                      <a:r>
                        <a:rPr lang="en-US" sz="1400" dirty="0">
                          <a:latin typeface="Times New Roman" panose="02020603050405020304" pitchFamily="18" charset="0"/>
                          <a:cs typeface="Times New Roman" panose="02020603050405020304" pitchFamily="18" charset="0"/>
                        </a:rPr>
                        <a:t>Published -02</a:t>
                      </a:r>
                    </a:p>
                    <a:p>
                      <a:r>
                        <a:rPr lang="en-US" sz="1400" dirty="0">
                          <a:latin typeface="Times New Roman" panose="02020603050405020304" pitchFamily="18" charset="0"/>
                          <a:cs typeface="Times New Roman" panose="02020603050405020304" pitchFamily="18" charset="0"/>
                        </a:rPr>
                        <a:t>Under</a:t>
                      </a:r>
                      <a:r>
                        <a:rPr lang="en-US" sz="1400" baseline="0" dirty="0">
                          <a:latin typeface="Times New Roman" panose="02020603050405020304" pitchFamily="18" charset="0"/>
                          <a:cs typeface="Times New Roman" panose="02020603050405020304" pitchFamily="18" charset="0"/>
                        </a:rPr>
                        <a:t> Publication-02</a:t>
                      </a:r>
                    </a:p>
                    <a:p>
                      <a:r>
                        <a:rPr lang="en-US" sz="1400" baseline="0" dirty="0">
                          <a:latin typeface="Times New Roman" panose="02020603050405020304" pitchFamily="18" charset="0"/>
                          <a:cs typeface="Times New Roman" panose="02020603050405020304" pitchFamily="18" charset="0"/>
                        </a:rPr>
                        <a:t>WC stage Complete-03</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Under Review-1(through TOR)</a:t>
                      </a:r>
                    </a:p>
                  </a:txBody>
                  <a:tcPr/>
                </a:tc>
                <a:extLst>
                  <a:ext uri="{0D108BD9-81ED-4DB2-BD59-A6C34878D82A}">
                    <a16:rowId xmlns:a16="http://schemas.microsoft.com/office/drawing/2014/main" val="14448995"/>
                  </a:ext>
                </a:extLst>
              </a:tr>
              <a:tr h="370840">
                <a:tc>
                  <a:txBody>
                    <a:bodyPr/>
                    <a:lstStyle/>
                    <a:p>
                      <a:r>
                        <a:rPr lang="en-US" sz="1400" b="1" dirty="0">
                          <a:latin typeface="Times New Roman" panose="02020603050405020304" pitchFamily="18" charset="0"/>
                          <a:cs typeface="Times New Roman" panose="02020603050405020304" pitchFamily="18" charset="0"/>
                        </a:rPr>
                        <a:t>CHD19</a:t>
                      </a:r>
                    </a:p>
                    <a:p>
                      <a:r>
                        <a:rPr lang="en-US" sz="1400" b="1" dirty="0">
                          <a:latin typeface="Times New Roman" panose="02020603050405020304" pitchFamily="18" charset="0"/>
                          <a:cs typeface="Times New Roman" panose="02020603050405020304" pitchFamily="18" charset="0"/>
                        </a:rPr>
                        <a:t>Footwear </a:t>
                      </a:r>
                    </a:p>
                  </a:txBody>
                  <a:tcPr/>
                </a:tc>
                <a:tc>
                  <a:txBody>
                    <a:bodyPr/>
                    <a:lstStyle/>
                    <a:p>
                      <a:pPr algn="ctr"/>
                      <a:r>
                        <a:rPr lang="en-US" sz="1400" dirty="0">
                          <a:solidFill>
                            <a:schemeClr val="tx1"/>
                          </a:solidFill>
                          <a:latin typeface="Times New Roman" panose="02020603050405020304" pitchFamily="18" charset="0"/>
                          <a:cs typeface="Times New Roman" panose="02020603050405020304" pitchFamily="18" charset="0"/>
                        </a:rPr>
                        <a:t>5</a:t>
                      </a:r>
                    </a:p>
                  </a:txBody>
                  <a:tcPr/>
                </a:tc>
                <a:tc>
                  <a:txBody>
                    <a:bodyPr/>
                    <a:lstStyle/>
                    <a:p>
                      <a:r>
                        <a:rPr lang="en-US" sz="1400" dirty="0">
                          <a:latin typeface="Times New Roman" panose="02020603050405020304" pitchFamily="18" charset="0"/>
                          <a:cs typeface="Times New Roman" panose="02020603050405020304" pitchFamily="18" charset="0"/>
                        </a:rPr>
                        <a:t>Published -02</a:t>
                      </a:r>
                    </a:p>
                    <a:p>
                      <a:r>
                        <a:rPr lang="en-US" sz="1400" dirty="0">
                          <a:latin typeface="Times New Roman" panose="02020603050405020304" pitchFamily="18" charset="0"/>
                          <a:cs typeface="Times New Roman" panose="02020603050405020304" pitchFamily="18" charset="0"/>
                        </a:rPr>
                        <a:t>Under</a:t>
                      </a:r>
                      <a:r>
                        <a:rPr lang="en-US" sz="1400" baseline="0" dirty="0">
                          <a:latin typeface="Times New Roman" panose="02020603050405020304" pitchFamily="18" charset="0"/>
                          <a:cs typeface="Times New Roman" panose="02020603050405020304" pitchFamily="18" charset="0"/>
                        </a:rPr>
                        <a:t> Publication-01</a:t>
                      </a:r>
                    </a:p>
                    <a:p>
                      <a:r>
                        <a:rPr lang="en-US" sz="1400" baseline="0" dirty="0">
                          <a:latin typeface="Times New Roman" panose="02020603050405020304" pitchFamily="18" charset="0"/>
                          <a:cs typeface="Times New Roman" panose="02020603050405020304" pitchFamily="18" charset="0"/>
                        </a:rPr>
                        <a:t>Under Review-02</a:t>
                      </a:r>
                    </a:p>
                  </a:txBody>
                  <a:tcPr/>
                </a:tc>
                <a:extLst>
                  <a:ext uri="{0D108BD9-81ED-4DB2-BD59-A6C34878D82A}">
                    <a16:rowId xmlns:a16="http://schemas.microsoft.com/office/drawing/2014/main" val="2150463705"/>
                  </a:ext>
                </a:extLst>
              </a:tr>
              <a:tr h="370840">
                <a:tc>
                  <a:txBody>
                    <a:bodyPr/>
                    <a:lstStyle/>
                    <a:p>
                      <a:r>
                        <a:rPr lang="en-US" sz="1400" b="1" dirty="0">
                          <a:latin typeface="Times New Roman" panose="02020603050405020304" pitchFamily="18" charset="0"/>
                          <a:cs typeface="Times New Roman" panose="02020603050405020304" pitchFamily="18" charset="0"/>
                        </a:rPr>
                        <a:t>CHD 35</a:t>
                      </a:r>
                    </a:p>
                    <a:p>
                      <a:r>
                        <a:rPr lang="en-US" sz="1400" b="1" dirty="0">
                          <a:latin typeface="Times New Roman" panose="02020603050405020304" pitchFamily="18" charset="0"/>
                          <a:cs typeface="Times New Roman" panose="02020603050405020304" pitchFamily="18" charset="0"/>
                        </a:rPr>
                        <a:t>Air Quality</a:t>
                      </a:r>
                    </a:p>
                  </a:txBody>
                  <a:tcPr/>
                </a:tc>
                <a:tc>
                  <a:txBody>
                    <a:bodyPr/>
                    <a:lstStyle/>
                    <a:p>
                      <a:pPr algn="ctr"/>
                      <a:r>
                        <a:rPr lang="en-US" sz="1400" dirty="0">
                          <a:latin typeface="Times New Roman" panose="02020603050405020304" pitchFamily="18" charset="0"/>
                          <a:cs typeface="Times New Roman" panose="02020603050405020304" pitchFamily="18" charset="0"/>
                        </a:rPr>
                        <a:t>5</a:t>
                      </a:r>
                    </a:p>
                  </a:txBody>
                  <a:tcPr/>
                </a:tc>
                <a:tc>
                  <a:txBody>
                    <a:bodyPr/>
                    <a:lstStyle/>
                    <a:p>
                      <a:r>
                        <a:rPr lang="en-US" sz="1400" dirty="0">
                          <a:latin typeface="Times New Roman" panose="02020603050405020304" pitchFamily="18" charset="0"/>
                          <a:cs typeface="Times New Roman" panose="02020603050405020304" pitchFamily="18" charset="0"/>
                        </a:rPr>
                        <a:t>Under</a:t>
                      </a:r>
                      <a:r>
                        <a:rPr lang="en-US" sz="1400" baseline="0" dirty="0">
                          <a:latin typeface="Times New Roman" panose="02020603050405020304" pitchFamily="18" charset="0"/>
                          <a:cs typeface="Times New Roman" panose="02020603050405020304" pitchFamily="18" charset="0"/>
                        </a:rPr>
                        <a:t> Publication-02</a:t>
                      </a:r>
                    </a:p>
                    <a:p>
                      <a:r>
                        <a:rPr lang="en-US" sz="1400" baseline="0" dirty="0">
                          <a:latin typeface="Times New Roman" panose="02020603050405020304" pitchFamily="18" charset="0"/>
                          <a:cs typeface="Times New Roman" panose="02020603050405020304" pitchFamily="18" charset="0"/>
                        </a:rPr>
                        <a:t>WC stage -03</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2441712"/>
                  </a:ext>
                </a:extLst>
              </a:tr>
            </a:tbl>
          </a:graphicData>
        </a:graphic>
      </p:graphicFrame>
    </p:spTree>
    <p:extLst>
      <p:ext uri="{BB962C8B-B14F-4D97-AF65-F5344CB8AC3E}">
        <p14:creationId xmlns:p14="http://schemas.microsoft.com/office/powerpoint/2010/main" val="366680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7B45-9E94-AF08-1259-9254E52E4CBA}"/>
              </a:ext>
            </a:extLst>
          </p:cNvPr>
          <p:cNvSpPr>
            <a:spLocks noGrp="1"/>
          </p:cNvSpPr>
          <p:nvPr>
            <p:ph type="title"/>
          </p:nvPr>
        </p:nvSpPr>
        <p:spPr>
          <a:xfrm>
            <a:off x="913775" y="618518"/>
            <a:ext cx="10364451" cy="992074"/>
          </a:xfrm>
        </p:spPr>
        <p:txBody>
          <a:bodyPr>
            <a:normAutofit fontScale="90000"/>
          </a:bodyPr>
          <a:lstStyle/>
          <a:p>
            <a:r>
              <a:rPr lang="en-US" dirty="0"/>
              <a:t>PROGRESS OF REVIEWS AGAINST THE ANNUAL ACTION PLAN FOR 2024-2025</a:t>
            </a:r>
          </a:p>
        </p:txBody>
      </p:sp>
      <p:graphicFrame>
        <p:nvGraphicFramePr>
          <p:cNvPr id="4" name="Content Placeholder 3">
            <a:extLst>
              <a:ext uri="{FF2B5EF4-FFF2-40B4-BE49-F238E27FC236}">
                <a16:creationId xmlns:a16="http://schemas.microsoft.com/office/drawing/2014/main" id="{6B44F1CE-5455-9CCE-ACAA-206C14A8D141}"/>
              </a:ext>
            </a:extLst>
          </p:cNvPr>
          <p:cNvGraphicFramePr>
            <a:graphicFrameLocks noGrp="1"/>
          </p:cNvGraphicFramePr>
          <p:nvPr>
            <p:ph sz="quarter" idx="13"/>
            <p:extLst>
              <p:ext uri="{D42A27DB-BD31-4B8C-83A1-F6EECF244321}">
                <p14:modId xmlns:p14="http://schemas.microsoft.com/office/powerpoint/2010/main" val="756053522"/>
              </p:ext>
            </p:extLst>
          </p:nvPr>
        </p:nvGraphicFramePr>
        <p:xfrm>
          <a:off x="114300" y="1610591"/>
          <a:ext cx="11991108" cy="3447182"/>
        </p:xfrm>
        <a:graphic>
          <a:graphicData uri="http://schemas.openxmlformats.org/drawingml/2006/table">
            <a:tbl>
              <a:tblPr firstRow="1" bandRow="1">
                <a:tableStyleId>{5C22544A-7EE6-4342-B048-85BDC9FD1C3A}</a:tableStyleId>
              </a:tblPr>
              <a:tblGrid>
                <a:gridCol w="1200155">
                  <a:extLst>
                    <a:ext uri="{9D8B030D-6E8A-4147-A177-3AD203B41FA5}">
                      <a16:colId xmlns:a16="http://schemas.microsoft.com/office/drawing/2014/main" val="1465081921"/>
                    </a:ext>
                  </a:extLst>
                </a:gridCol>
                <a:gridCol w="600077">
                  <a:extLst>
                    <a:ext uri="{9D8B030D-6E8A-4147-A177-3AD203B41FA5}">
                      <a16:colId xmlns:a16="http://schemas.microsoft.com/office/drawing/2014/main" val="770015854"/>
                    </a:ext>
                  </a:extLst>
                </a:gridCol>
                <a:gridCol w="600077">
                  <a:extLst>
                    <a:ext uri="{9D8B030D-6E8A-4147-A177-3AD203B41FA5}">
                      <a16:colId xmlns:a16="http://schemas.microsoft.com/office/drawing/2014/main" val="1946328305"/>
                    </a:ext>
                  </a:extLst>
                </a:gridCol>
                <a:gridCol w="610514">
                  <a:extLst>
                    <a:ext uri="{9D8B030D-6E8A-4147-A177-3AD203B41FA5}">
                      <a16:colId xmlns:a16="http://schemas.microsoft.com/office/drawing/2014/main" val="2435201273"/>
                    </a:ext>
                  </a:extLst>
                </a:gridCol>
                <a:gridCol w="594822">
                  <a:extLst>
                    <a:ext uri="{9D8B030D-6E8A-4147-A177-3AD203B41FA5}">
                      <a16:colId xmlns:a16="http://schemas.microsoft.com/office/drawing/2014/main" val="4077542796"/>
                    </a:ext>
                  </a:extLst>
                </a:gridCol>
                <a:gridCol w="532280">
                  <a:extLst>
                    <a:ext uri="{9D8B030D-6E8A-4147-A177-3AD203B41FA5}">
                      <a16:colId xmlns:a16="http://schemas.microsoft.com/office/drawing/2014/main" val="579657482"/>
                    </a:ext>
                  </a:extLst>
                </a:gridCol>
                <a:gridCol w="665245">
                  <a:extLst>
                    <a:ext uri="{9D8B030D-6E8A-4147-A177-3AD203B41FA5}">
                      <a16:colId xmlns:a16="http://schemas.microsoft.com/office/drawing/2014/main" val="2317851953"/>
                    </a:ext>
                  </a:extLst>
                </a:gridCol>
                <a:gridCol w="527024">
                  <a:extLst>
                    <a:ext uri="{9D8B030D-6E8A-4147-A177-3AD203B41FA5}">
                      <a16:colId xmlns:a16="http://schemas.microsoft.com/office/drawing/2014/main" val="1323378842"/>
                    </a:ext>
                  </a:extLst>
                </a:gridCol>
                <a:gridCol w="639270">
                  <a:extLst>
                    <a:ext uri="{9D8B030D-6E8A-4147-A177-3AD203B41FA5}">
                      <a16:colId xmlns:a16="http://schemas.microsoft.com/office/drawing/2014/main" val="2710143978"/>
                    </a:ext>
                  </a:extLst>
                </a:gridCol>
                <a:gridCol w="545231">
                  <a:extLst>
                    <a:ext uri="{9D8B030D-6E8A-4147-A177-3AD203B41FA5}">
                      <a16:colId xmlns:a16="http://schemas.microsoft.com/office/drawing/2014/main" val="1677342924"/>
                    </a:ext>
                  </a:extLst>
                </a:gridCol>
                <a:gridCol w="780156">
                  <a:extLst>
                    <a:ext uri="{9D8B030D-6E8A-4147-A177-3AD203B41FA5}">
                      <a16:colId xmlns:a16="http://schemas.microsoft.com/office/drawing/2014/main" val="3557519278"/>
                    </a:ext>
                  </a:extLst>
                </a:gridCol>
                <a:gridCol w="493052">
                  <a:extLst>
                    <a:ext uri="{9D8B030D-6E8A-4147-A177-3AD203B41FA5}">
                      <a16:colId xmlns:a16="http://schemas.microsoft.com/office/drawing/2014/main" val="4022876071"/>
                    </a:ext>
                  </a:extLst>
                </a:gridCol>
                <a:gridCol w="615732">
                  <a:extLst>
                    <a:ext uri="{9D8B030D-6E8A-4147-A177-3AD203B41FA5}">
                      <a16:colId xmlns:a16="http://schemas.microsoft.com/office/drawing/2014/main" val="990242923"/>
                    </a:ext>
                  </a:extLst>
                </a:gridCol>
                <a:gridCol w="641822">
                  <a:extLst>
                    <a:ext uri="{9D8B030D-6E8A-4147-A177-3AD203B41FA5}">
                      <a16:colId xmlns:a16="http://schemas.microsoft.com/office/drawing/2014/main" val="1859632121"/>
                    </a:ext>
                  </a:extLst>
                </a:gridCol>
                <a:gridCol w="641822">
                  <a:extLst>
                    <a:ext uri="{9D8B030D-6E8A-4147-A177-3AD203B41FA5}">
                      <a16:colId xmlns:a16="http://schemas.microsoft.com/office/drawing/2014/main" val="4128539124"/>
                    </a:ext>
                  </a:extLst>
                </a:gridCol>
                <a:gridCol w="516588">
                  <a:extLst>
                    <a:ext uri="{9D8B030D-6E8A-4147-A177-3AD203B41FA5}">
                      <a16:colId xmlns:a16="http://schemas.microsoft.com/office/drawing/2014/main" val="3280595639"/>
                    </a:ext>
                  </a:extLst>
                </a:gridCol>
                <a:gridCol w="628831">
                  <a:extLst>
                    <a:ext uri="{9D8B030D-6E8A-4147-A177-3AD203B41FA5}">
                      <a16:colId xmlns:a16="http://schemas.microsoft.com/office/drawing/2014/main" val="2788770025"/>
                    </a:ext>
                  </a:extLst>
                </a:gridCol>
                <a:gridCol w="542678">
                  <a:extLst>
                    <a:ext uri="{9D8B030D-6E8A-4147-A177-3AD203B41FA5}">
                      <a16:colId xmlns:a16="http://schemas.microsoft.com/office/drawing/2014/main" val="3192241843"/>
                    </a:ext>
                  </a:extLst>
                </a:gridCol>
                <a:gridCol w="615732">
                  <a:extLst>
                    <a:ext uri="{9D8B030D-6E8A-4147-A177-3AD203B41FA5}">
                      <a16:colId xmlns:a16="http://schemas.microsoft.com/office/drawing/2014/main" val="3228799327"/>
                    </a:ext>
                  </a:extLst>
                </a:gridCol>
              </a:tblGrid>
              <a:tr h="425001">
                <a:tc rowSpan="3">
                  <a:txBody>
                    <a:bodyPr/>
                    <a:lstStyle/>
                    <a:p>
                      <a:r>
                        <a:rPr lang="en-US" sz="1600" dirty="0">
                          <a:latin typeface="Times New Roman" panose="02020603050405020304" pitchFamily="18" charset="0"/>
                          <a:cs typeface="Times New Roman" panose="02020603050405020304" pitchFamily="18" charset="0"/>
                        </a:rPr>
                        <a:t>Sectional Committee</a:t>
                      </a:r>
                    </a:p>
                  </a:txBody>
                  <a:tcPr/>
                </a:tc>
                <a:tc rowSpan="2" gridSpan="2">
                  <a:txBody>
                    <a:bodyPr/>
                    <a:lstStyle/>
                    <a:p>
                      <a:r>
                        <a:rPr lang="en-US" sz="1600" dirty="0">
                          <a:latin typeface="Times New Roman" panose="02020603050405020304" pitchFamily="18" charset="0"/>
                          <a:cs typeface="Times New Roman" panose="02020603050405020304" pitchFamily="18" charset="0"/>
                        </a:rPr>
                        <a:t>Standards due for Review</a:t>
                      </a:r>
                    </a:p>
                  </a:txBody>
                  <a:tcPr/>
                </a:tc>
                <a:tc rowSpan="2" hMerge="1">
                  <a:txBody>
                    <a:bodyPr/>
                    <a:lstStyle/>
                    <a:p>
                      <a:endParaRPr lang="en-US"/>
                    </a:p>
                  </a:txBody>
                  <a:tcPr/>
                </a:tc>
                <a:tc rowSpan="2" gridSpan="2">
                  <a:txBody>
                    <a:bodyPr/>
                    <a:lstStyle/>
                    <a:p>
                      <a:r>
                        <a:rPr lang="en-US" sz="1600" dirty="0">
                          <a:latin typeface="Times New Roman" panose="02020603050405020304" pitchFamily="18" charset="0"/>
                          <a:cs typeface="Times New Roman" panose="02020603050405020304" pitchFamily="18" charset="0"/>
                        </a:rPr>
                        <a:t>Review Completed</a:t>
                      </a:r>
                    </a:p>
                  </a:txBody>
                  <a:tcPr/>
                </a:tc>
                <a:tc rowSpan="2" hMerge="1">
                  <a:txBody>
                    <a:bodyPr/>
                    <a:lstStyle/>
                    <a:p>
                      <a:endParaRPr lang="en-US"/>
                    </a:p>
                  </a:txBody>
                  <a:tcPr/>
                </a:tc>
                <a:tc rowSpan="2" gridSpan="2">
                  <a:txBody>
                    <a:bodyPr/>
                    <a:lstStyle/>
                    <a:p>
                      <a:r>
                        <a:rPr lang="en-US" sz="1600" dirty="0">
                          <a:latin typeface="Times New Roman" panose="02020603050405020304" pitchFamily="18" charset="0"/>
                          <a:cs typeface="Times New Roman" panose="02020603050405020304" pitchFamily="18" charset="0"/>
                        </a:rPr>
                        <a:t>Review under Progress</a:t>
                      </a:r>
                    </a:p>
                  </a:txBody>
                  <a:tcPr/>
                </a:tc>
                <a:tc rowSpan="2" hMerge="1">
                  <a:txBody>
                    <a:bodyPr/>
                    <a:lstStyle/>
                    <a:p>
                      <a:endParaRPr lang="en-US"/>
                    </a:p>
                  </a:txBody>
                  <a:tcPr/>
                </a:tc>
                <a:tc gridSpan="12">
                  <a:txBody>
                    <a:bodyPr/>
                    <a:lstStyle/>
                    <a:p>
                      <a:pPr algn="ctr"/>
                      <a:r>
                        <a:rPr lang="en-US" sz="1600" dirty="0"/>
                        <a:t>Outcome of Review</a:t>
                      </a:r>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tc hMerge="1">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3873721942"/>
                  </a:ext>
                </a:extLst>
              </a:tr>
              <a:tr h="1027205">
                <a:tc vMerge="1">
                  <a:txBody>
                    <a:bodyPr/>
                    <a:lstStyle/>
                    <a:p>
                      <a:endParaRPr lang="en-US" dirty="0"/>
                    </a:p>
                  </a:txBody>
                  <a:tcPr/>
                </a:tc>
                <a:tc gridSpan="2" vMerge="1">
                  <a:txBody>
                    <a:bodyPr/>
                    <a:lstStyle/>
                    <a:p>
                      <a:endParaRPr lang="en-US" dirty="0"/>
                    </a:p>
                  </a:txBody>
                  <a:tcPr/>
                </a:tc>
                <a:tc hMerge="1" vMerge="1">
                  <a:txBody>
                    <a:bodyPr/>
                    <a:lstStyle/>
                    <a:p>
                      <a:endParaRPr lang="en-US"/>
                    </a:p>
                  </a:txBody>
                  <a:tcPr/>
                </a:tc>
                <a:tc gridSpan="2" vMerge="1">
                  <a:txBody>
                    <a:bodyPr/>
                    <a:lstStyle/>
                    <a:p>
                      <a:endParaRPr lang="en-US" dirty="0"/>
                    </a:p>
                  </a:txBody>
                  <a:tcPr/>
                </a:tc>
                <a:tc hMerge="1" vMerge="1">
                  <a:txBody>
                    <a:bodyPr/>
                    <a:lstStyle/>
                    <a:p>
                      <a:endParaRPr lang="en-US"/>
                    </a:p>
                  </a:txBody>
                  <a:tcPr/>
                </a:tc>
                <a:tc gridSpan="2" vMerge="1">
                  <a:txBody>
                    <a:bodyPr/>
                    <a:lstStyle/>
                    <a:p>
                      <a:endParaRPr lang="en-US" dirty="0"/>
                    </a:p>
                  </a:txBody>
                  <a:tcPr/>
                </a:tc>
                <a:tc hMerge="1" v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Revised</a:t>
                      </a:r>
                    </a:p>
                  </a:txBody>
                  <a:tcPr/>
                </a:tc>
                <a:tc h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Reaffirmed</a:t>
                      </a:r>
                    </a:p>
                  </a:txBody>
                  <a:tcPr/>
                </a:tc>
                <a:tc h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Amended</a:t>
                      </a:r>
                    </a:p>
                  </a:txBody>
                  <a:tcPr/>
                </a:tc>
                <a:tc h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Withdrawal</a:t>
                      </a:r>
                    </a:p>
                  </a:txBody>
                  <a:tcPr/>
                </a:tc>
                <a:tc h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Archived</a:t>
                      </a:r>
                    </a:p>
                  </a:txBody>
                  <a:tcPr/>
                </a:tc>
                <a:tc hMerge="1">
                  <a:txBody>
                    <a:bodyPr/>
                    <a:lstStyle/>
                    <a:p>
                      <a:endParaRPr lang="en-US"/>
                    </a:p>
                  </a:txBody>
                  <a:tcPr/>
                </a:tc>
                <a:tc gridSpan="2">
                  <a:txBody>
                    <a:bodyPr/>
                    <a:lstStyle/>
                    <a:p>
                      <a:pPr algn="ctr"/>
                      <a:r>
                        <a:rPr lang="en-US" sz="1400" b="1" dirty="0">
                          <a:latin typeface="Times New Roman" panose="02020603050405020304" pitchFamily="18" charset="0"/>
                          <a:cs typeface="Times New Roman" panose="02020603050405020304" pitchFamily="18" charset="0"/>
                        </a:rPr>
                        <a:t>Total</a:t>
                      </a:r>
                    </a:p>
                  </a:txBody>
                  <a:tcPr/>
                </a:tc>
                <a:tc hMerge="1">
                  <a:txBody>
                    <a:bodyPr/>
                    <a:lstStyle/>
                    <a:p>
                      <a:endParaRPr lang="en-US"/>
                    </a:p>
                  </a:txBody>
                  <a:tcPr/>
                </a:tc>
                <a:extLst>
                  <a:ext uri="{0D108BD9-81ED-4DB2-BD59-A6C34878D82A}">
                    <a16:rowId xmlns:a16="http://schemas.microsoft.com/office/drawing/2014/main" val="1863287075"/>
                  </a:ext>
                </a:extLst>
              </a:tr>
              <a:tr h="719973">
                <a:tc vMerge="1">
                  <a:txBody>
                    <a:bodyPr/>
                    <a:lstStyle/>
                    <a:p>
                      <a:endParaRPr lang="en-US"/>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tc>
                  <a:txBody>
                    <a:bodyPr/>
                    <a:lstStyle/>
                    <a:p>
                      <a:r>
                        <a:rPr lang="en-US" sz="1200" dirty="0">
                          <a:latin typeface="Times New Roman" panose="02020603050405020304" pitchFamily="18" charset="0"/>
                          <a:cs typeface="Times New Roman" panose="02020603050405020304" pitchFamily="18" charset="0"/>
                        </a:rPr>
                        <a:t>Pre 2K</a:t>
                      </a:r>
                    </a:p>
                  </a:txBody>
                  <a:tcPr/>
                </a:tc>
                <a:tc>
                  <a:txBody>
                    <a:bodyPr/>
                    <a:lstStyle/>
                    <a:p>
                      <a:r>
                        <a:rPr lang="en-US" sz="1200" dirty="0">
                          <a:latin typeface="Times New Roman" panose="02020603050405020304" pitchFamily="18" charset="0"/>
                          <a:cs typeface="Times New Roman" panose="02020603050405020304" pitchFamily="18" charset="0"/>
                        </a:rPr>
                        <a:t>Post 2K</a:t>
                      </a:r>
                    </a:p>
                  </a:txBody>
                  <a:tcPr/>
                </a:tc>
                <a:extLst>
                  <a:ext uri="{0D108BD9-81ED-4DB2-BD59-A6C34878D82A}">
                    <a16:rowId xmlns:a16="http://schemas.microsoft.com/office/drawing/2014/main" val="1710623802"/>
                  </a:ext>
                </a:extLst>
              </a:tr>
              <a:tr h="425001">
                <a:tc>
                  <a:txBody>
                    <a:bodyPr/>
                    <a:lstStyle/>
                    <a:p>
                      <a:r>
                        <a:rPr lang="en-US" sz="1200" b="1" dirty="0">
                          <a:latin typeface="Times New Roman" panose="02020603050405020304" pitchFamily="18" charset="0"/>
                          <a:cs typeface="Times New Roman" panose="02020603050405020304" pitchFamily="18" charset="0"/>
                        </a:rPr>
                        <a:t>CHD17</a:t>
                      </a:r>
                    </a:p>
                  </a:txBody>
                  <a:tcPr/>
                </a:tc>
                <a:tc>
                  <a:txBody>
                    <a:bodyPr/>
                    <a:lstStyle/>
                    <a:p>
                      <a:r>
                        <a:rPr lang="en-US" sz="1200" dirty="0">
                          <a:latin typeface="Times New Roman" panose="02020603050405020304" pitchFamily="18" charset="0"/>
                          <a:cs typeface="Times New Roman" panose="02020603050405020304" pitchFamily="18" charset="0"/>
                        </a:rPr>
                        <a:t>35</a:t>
                      </a:r>
                    </a:p>
                  </a:txBody>
                  <a:tcPr/>
                </a:tc>
                <a:tc>
                  <a:txBody>
                    <a:bodyPr/>
                    <a:lstStyle/>
                    <a:p>
                      <a:r>
                        <a:rPr lang="en-US" sz="1200" dirty="0">
                          <a:latin typeface="Times New Roman" panose="02020603050405020304" pitchFamily="18" charset="0"/>
                          <a:cs typeface="Times New Roman" panose="02020603050405020304" pitchFamily="18" charset="0"/>
                        </a:rPr>
                        <a:t>36</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24</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16</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11</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20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09</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14</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01</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0</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15</a:t>
                      </a:r>
                    </a:p>
                  </a:txBody>
                  <a:tcPr/>
                </a:tc>
                <a:tc>
                  <a:txBody>
                    <a:bodyPr/>
                    <a:lstStyle/>
                    <a:p>
                      <a:r>
                        <a:rPr lang="en-US" sz="1200" dirty="0">
                          <a:solidFill>
                            <a:schemeClr val="tx1"/>
                          </a:solidFill>
                          <a:latin typeface="Times New Roman" panose="02020603050405020304" pitchFamily="18" charset="0"/>
                          <a:cs typeface="Times New Roman" panose="02020603050405020304" pitchFamily="18" charset="0"/>
                        </a:rPr>
                        <a:t>1</a:t>
                      </a:r>
                    </a:p>
                  </a:txBody>
                  <a:tcPr/>
                </a:tc>
                <a:tc>
                  <a:txBody>
                    <a:bodyPr/>
                    <a:lstStyle/>
                    <a:p>
                      <a:r>
                        <a:rPr lang="en-US" sz="1200" dirty="0">
                          <a:latin typeface="Times New Roman" panose="02020603050405020304" pitchFamily="18" charset="0"/>
                          <a:cs typeface="Times New Roman" panose="02020603050405020304" pitchFamily="18" charset="0"/>
                        </a:rPr>
                        <a:t>24</a:t>
                      </a:r>
                    </a:p>
                  </a:txBody>
                  <a:tcPr/>
                </a:tc>
                <a:tc>
                  <a:txBody>
                    <a:bodyPr/>
                    <a:lstStyle/>
                    <a:p>
                      <a:r>
                        <a:rPr lang="en-US" sz="1200" dirty="0">
                          <a:latin typeface="Times New Roman" panose="02020603050405020304" pitchFamily="18" charset="0"/>
                          <a:cs typeface="Times New Roman" panose="02020603050405020304" pitchFamily="18" charset="0"/>
                        </a:rPr>
                        <a:t>16</a:t>
                      </a:r>
                    </a:p>
                  </a:txBody>
                  <a:tcPr/>
                </a:tc>
                <a:extLst>
                  <a:ext uri="{0D108BD9-81ED-4DB2-BD59-A6C34878D82A}">
                    <a16:rowId xmlns:a16="http://schemas.microsoft.com/office/drawing/2014/main" val="3853782880"/>
                  </a:ext>
                </a:extLst>
              </a:tr>
              <a:tr h="425001">
                <a:tc>
                  <a:txBody>
                    <a:bodyPr/>
                    <a:lstStyle/>
                    <a:p>
                      <a:r>
                        <a:rPr lang="en-US" sz="1200" b="1" dirty="0">
                          <a:latin typeface="Times New Roman" panose="02020603050405020304" pitchFamily="18" charset="0"/>
                          <a:cs typeface="Times New Roman" panose="02020603050405020304" pitchFamily="18" charset="0"/>
                        </a:rPr>
                        <a:t>CHD19</a:t>
                      </a:r>
                    </a:p>
                  </a:txBody>
                  <a:tcPr/>
                </a:tc>
                <a:tc>
                  <a:txBody>
                    <a:bodyPr/>
                    <a:lstStyle/>
                    <a:p>
                      <a:r>
                        <a:rPr lang="en-US" sz="1200" dirty="0">
                          <a:latin typeface="Times New Roman" panose="02020603050405020304" pitchFamily="18" charset="0"/>
                          <a:cs typeface="Times New Roman" panose="02020603050405020304" pitchFamily="18" charset="0"/>
                        </a:rPr>
                        <a:t>13</a:t>
                      </a:r>
                    </a:p>
                  </a:txBody>
                  <a:tcPr/>
                </a:tc>
                <a:tc>
                  <a:txBody>
                    <a:bodyPr/>
                    <a:lstStyle/>
                    <a:p>
                      <a:r>
                        <a:rPr lang="en-US" sz="1200" dirty="0">
                          <a:latin typeface="Times New Roman" panose="02020603050405020304" pitchFamily="18" charset="0"/>
                          <a:cs typeface="Times New Roman" panose="02020603050405020304" pitchFamily="18" charset="0"/>
                        </a:rPr>
                        <a:t>17</a:t>
                      </a:r>
                    </a:p>
                  </a:txBody>
                  <a:tcPr/>
                </a:tc>
                <a:tc>
                  <a:txBody>
                    <a:bodyPr/>
                    <a:lstStyle/>
                    <a:p>
                      <a:r>
                        <a:rPr lang="en-US" sz="1200" dirty="0">
                          <a:latin typeface="Times New Roman" panose="02020603050405020304" pitchFamily="18" charset="0"/>
                          <a:cs typeface="Times New Roman" panose="02020603050405020304" pitchFamily="18" charset="0"/>
                        </a:rPr>
                        <a:t>04</a:t>
                      </a:r>
                    </a:p>
                  </a:txBody>
                  <a:tcPr/>
                </a:tc>
                <a:tc>
                  <a:txBody>
                    <a:bodyPr/>
                    <a:lstStyle/>
                    <a:p>
                      <a:r>
                        <a:rPr lang="en-US" sz="1200" dirty="0">
                          <a:latin typeface="Times New Roman" panose="02020603050405020304" pitchFamily="18" charset="0"/>
                          <a:cs typeface="Times New Roman" panose="02020603050405020304" pitchFamily="18" charset="0"/>
                        </a:rPr>
                        <a:t>12</a:t>
                      </a:r>
                    </a:p>
                  </a:txBody>
                  <a:tcPr/>
                </a:tc>
                <a:tc>
                  <a:txBody>
                    <a:bodyPr/>
                    <a:lstStyle/>
                    <a:p>
                      <a:r>
                        <a:rPr lang="en-US" sz="1200" dirty="0">
                          <a:latin typeface="Times New Roman" panose="02020603050405020304" pitchFamily="18" charset="0"/>
                          <a:cs typeface="Times New Roman" panose="02020603050405020304" pitchFamily="18" charset="0"/>
                        </a:rPr>
                        <a:t>08</a:t>
                      </a:r>
                    </a:p>
                  </a:txBody>
                  <a:tcPr/>
                </a:tc>
                <a:tc>
                  <a:txBody>
                    <a:bodyPr/>
                    <a:lstStyle/>
                    <a:p>
                      <a:r>
                        <a:rPr lang="en-US" sz="1200" dirty="0">
                          <a:latin typeface="Times New Roman" panose="02020603050405020304" pitchFamily="18" charset="0"/>
                          <a:cs typeface="Times New Roman" panose="02020603050405020304" pitchFamily="18" charset="0"/>
                        </a:rPr>
                        <a:t>05</a:t>
                      </a:r>
                    </a:p>
                  </a:txBody>
                  <a:tcPr/>
                </a:tc>
                <a:tc>
                  <a:txBody>
                    <a:bodyPr/>
                    <a:lstStyle/>
                    <a:p>
                      <a:r>
                        <a:rPr lang="en-US" sz="1200" dirty="0">
                          <a:latin typeface="Times New Roman" panose="02020603050405020304" pitchFamily="18" charset="0"/>
                          <a:cs typeface="Times New Roman" panose="02020603050405020304" pitchFamily="18" charset="0"/>
                        </a:rPr>
                        <a:t>03</a:t>
                      </a:r>
                    </a:p>
                  </a:txBody>
                  <a:tcPr/>
                </a:tc>
                <a:tc>
                  <a:txBody>
                    <a:bodyPr/>
                    <a:lstStyle/>
                    <a:p>
                      <a:r>
                        <a:rPr lang="en-US" sz="1200" dirty="0">
                          <a:latin typeface="Times New Roman" panose="02020603050405020304" pitchFamily="18" charset="0"/>
                          <a:cs typeface="Times New Roman" panose="02020603050405020304" pitchFamily="18" charset="0"/>
                        </a:rPr>
                        <a:t>08</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01</a:t>
                      </a:r>
                    </a:p>
                  </a:txBody>
                  <a:tcPr/>
                </a:tc>
                <a:tc>
                  <a:txBody>
                    <a:bodyPr/>
                    <a:lstStyle/>
                    <a:p>
                      <a:r>
                        <a:rPr lang="en-US" sz="1200" dirty="0">
                          <a:latin typeface="Times New Roman" panose="02020603050405020304" pitchFamily="18" charset="0"/>
                          <a:cs typeface="Times New Roman" panose="02020603050405020304" pitchFamily="18" charset="0"/>
                        </a:rPr>
                        <a:t>01</a:t>
                      </a:r>
                    </a:p>
                  </a:txBody>
                  <a:tcPr/>
                </a:tc>
                <a:tc>
                  <a:txBody>
                    <a:bodyPr/>
                    <a:lstStyle/>
                    <a:p>
                      <a:r>
                        <a:rPr lang="en-US" sz="1200" dirty="0">
                          <a:latin typeface="Times New Roman" panose="02020603050405020304" pitchFamily="18" charset="0"/>
                          <a:cs typeface="Times New Roman" panose="02020603050405020304" pitchFamily="18" charset="0"/>
                        </a:rPr>
                        <a:t>03</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04</a:t>
                      </a:r>
                    </a:p>
                  </a:txBody>
                  <a:tcPr/>
                </a:tc>
                <a:tc>
                  <a:txBody>
                    <a:bodyPr/>
                    <a:lstStyle/>
                    <a:p>
                      <a:r>
                        <a:rPr lang="en-US" sz="1200" dirty="0">
                          <a:latin typeface="Times New Roman" panose="02020603050405020304" pitchFamily="18" charset="0"/>
                          <a:cs typeface="Times New Roman" panose="02020603050405020304" pitchFamily="18" charset="0"/>
                        </a:rPr>
                        <a:t>12</a:t>
                      </a:r>
                    </a:p>
                  </a:txBody>
                  <a:tcPr/>
                </a:tc>
                <a:extLst>
                  <a:ext uri="{0D108BD9-81ED-4DB2-BD59-A6C34878D82A}">
                    <a16:rowId xmlns:a16="http://schemas.microsoft.com/office/drawing/2014/main" val="166343339"/>
                  </a:ext>
                </a:extLst>
              </a:tr>
              <a:tr h="425001">
                <a:tc>
                  <a:txBody>
                    <a:bodyPr/>
                    <a:lstStyle/>
                    <a:p>
                      <a:r>
                        <a:rPr lang="en-US" sz="1200" b="1" dirty="0">
                          <a:latin typeface="Times New Roman" panose="02020603050405020304" pitchFamily="18" charset="0"/>
                          <a:cs typeface="Times New Roman" panose="02020603050405020304" pitchFamily="18" charset="0"/>
                        </a:rPr>
                        <a:t>CHD35</a:t>
                      </a:r>
                    </a:p>
                  </a:txBody>
                  <a:tcPr/>
                </a:tc>
                <a:tc>
                  <a:txBody>
                    <a:bodyPr/>
                    <a:lstStyle/>
                    <a:p>
                      <a:r>
                        <a:rPr lang="en-US" sz="1200" dirty="0">
                          <a:latin typeface="Times New Roman" panose="02020603050405020304" pitchFamily="18" charset="0"/>
                          <a:cs typeface="Times New Roman" panose="02020603050405020304" pitchFamily="18" charset="0"/>
                        </a:rPr>
                        <a:t>10</a:t>
                      </a:r>
                    </a:p>
                  </a:txBody>
                  <a:tcPr/>
                </a:tc>
                <a:tc>
                  <a:txBody>
                    <a:bodyPr/>
                    <a:lstStyle/>
                    <a:p>
                      <a:r>
                        <a:rPr lang="en-US" sz="1200" dirty="0">
                          <a:latin typeface="Times New Roman" panose="02020603050405020304" pitchFamily="18" charset="0"/>
                          <a:cs typeface="Times New Roman" panose="02020603050405020304" pitchFamily="18" charset="0"/>
                        </a:rPr>
                        <a:t>11</a:t>
                      </a:r>
                    </a:p>
                  </a:txBody>
                  <a:tcPr/>
                </a:tc>
                <a:tc>
                  <a:txBody>
                    <a:bodyPr/>
                    <a:lstStyle/>
                    <a:p>
                      <a:r>
                        <a:rPr lang="en-US" sz="1200" dirty="0">
                          <a:latin typeface="Times New Roman" panose="02020603050405020304" pitchFamily="18" charset="0"/>
                          <a:cs typeface="Times New Roman" panose="02020603050405020304" pitchFamily="18" charset="0"/>
                        </a:rPr>
                        <a:t>05</a:t>
                      </a:r>
                    </a:p>
                  </a:txBody>
                  <a:tcPr/>
                </a:tc>
                <a:tc>
                  <a:txBody>
                    <a:bodyPr/>
                    <a:lstStyle/>
                    <a:p>
                      <a:r>
                        <a:rPr lang="en-US" sz="1200" dirty="0">
                          <a:latin typeface="Times New Roman" panose="02020603050405020304" pitchFamily="18" charset="0"/>
                          <a:cs typeface="Times New Roman" panose="02020603050405020304" pitchFamily="18" charset="0"/>
                        </a:rPr>
                        <a:t>11</a:t>
                      </a:r>
                    </a:p>
                  </a:txBody>
                  <a:tcPr/>
                </a:tc>
                <a:tc>
                  <a:txBody>
                    <a:bodyPr/>
                    <a:lstStyle/>
                    <a:p>
                      <a:r>
                        <a:rPr lang="en-US" sz="1200" dirty="0">
                          <a:latin typeface="Times New Roman" panose="02020603050405020304" pitchFamily="18" charset="0"/>
                          <a:cs typeface="Times New Roman" panose="02020603050405020304" pitchFamily="18" charset="0"/>
                        </a:rPr>
                        <a:t>05</a:t>
                      </a:r>
                    </a:p>
                  </a:txBody>
                  <a:tcPr/>
                </a:tc>
                <a:tc>
                  <a:txBody>
                    <a:bodyPr/>
                    <a:lstStyle/>
                    <a:p>
                      <a:r>
                        <a:rPr lang="en-US" sz="1200" dirty="0">
                          <a:latin typeface="Times New Roman" panose="02020603050405020304" pitchFamily="18" charset="0"/>
                          <a:cs typeface="Times New Roman" panose="02020603050405020304" pitchFamily="18" charset="0"/>
                        </a:rPr>
                        <a:t>00</a:t>
                      </a:r>
                    </a:p>
                  </a:txBody>
                  <a:tcPr/>
                </a:tc>
                <a:tc>
                  <a:txBody>
                    <a:bodyPr/>
                    <a:lstStyle/>
                    <a:p>
                      <a:r>
                        <a:rPr lang="en-US" sz="1200" dirty="0">
                          <a:latin typeface="Times New Roman" panose="02020603050405020304" pitchFamily="18" charset="0"/>
                          <a:cs typeface="Times New Roman" panose="02020603050405020304" pitchFamily="18" charset="0"/>
                        </a:rPr>
                        <a:t>1+4</a:t>
                      </a:r>
                    </a:p>
                  </a:txBody>
                  <a:tcPr/>
                </a:tc>
                <a:tc>
                  <a:txBody>
                    <a:bodyPr/>
                    <a:lstStyle/>
                    <a:p>
                      <a:r>
                        <a:rPr lang="en-US" sz="1200" dirty="0">
                          <a:latin typeface="Times New Roman" panose="02020603050405020304" pitchFamily="18" charset="0"/>
                          <a:cs typeface="Times New Roman" panose="02020603050405020304" pitchFamily="18" charset="0"/>
                        </a:rPr>
                        <a:t>05</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06</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0</a:t>
                      </a:r>
                    </a:p>
                  </a:txBody>
                  <a:tcPr/>
                </a:tc>
                <a:tc>
                  <a:txBody>
                    <a:bodyPr/>
                    <a:lstStyle/>
                    <a:p>
                      <a:r>
                        <a:rPr lang="en-US" sz="1200" dirty="0">
                          <a:latin typeface="Times New Roman" panose="02020603050405020304" pitchFamily="18" charset="0"/>
                          <a:cs typeface="Times New Roman" panose="02020603050405020304" pitchFamily="18" charset="0"/>
                        </a:rPr>
                        <a:t>1+4</a:t>
                      </a:r>
                    </a:p>
                  </a:txBody>
                  <a:tcPr/>
                </a:tc>
                <a:tc>
                  <a:txBody>
                    <a:bodyPr/>
                    <a:lstStyle/>
                    <a:p>
                      <a:r>
                        <a:rPr lang="en-US" sz="1200" dirty="0">
                          <a:latin typeface="Times New Roman" panose="02020603050405020304" pitchFamily="18" charset="0"/>
                          <a:cs typeface="Times New Roman" panose="02020603050405020304" pitchFamily="18" charset="0"/>
                        </a:rPr>
                        <a:t>11</a:t>
                      </a:r>
                    </a:p>
                  </a:txBody>
                  <a:tcPr/>
                </a:tc>
                <a:extLst>
                  <a:ext uri="{0D108BD9-81ED-4DB2-BD59-A6C34878D82A}">
                    <a16:rowId xmlns:a16="http://schemas.microsoft.com/office/drawing/2014/main" val="1497390919"/>
                  </a:ext>
                </a:extLst>
              </a:tr>
            </a:tbl>
          </a:graphicData>
        </a:graphic>
      </p:graphicFrame>
    </p:spTree>
    <p:extLst>
      <p:ext uri="{BB962C8B-B14F-4D97-AF65-F5344CB8AC3E}">
        <p14:creationId xmlns:p14="http://schemas.microsoft.com/office/powerpoint/2010/main" val="650627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D3F-CE6B-F3E4-3B18-0DD463822134}"/>
              </a:ext>
            </a:extLst>
          </p:cNvPr>
          <p:cNvSpPr>
            <a:spLocks noGrp="1"/>
          </p:cNvSpPr>
          <p:nvPr>
            <p:ph type="title"/>
          </p:nvPr>
        </p:nvSpPr>
        <p:spPr>
          <a:xfrm>
            <a:off x="913775" y="618518"/>
            <a:ext cx="10364451" cy="971292"/>
          </a:xfrm>
        </p:spPr>
        <p:txBody>
          <a:bodyPr/>
          <a:lstStyle/>
          <a:p>
            <a:r>
              <a:rPr lang="en-US" dirty="0"/>
              <a:t>Process adopted for review of standards</a:t>
            </a:r>
          </a:p>
        </p:txBody>
      </p:sp>
      <p:graphicFrame>
        <p:nvGraphicFramePr>
          <p:cNvPr id="4" name="Content Placeholder 3">
            <a:extLst>
              <a:ext uri="{FF2B5EF4-FFF2-40B4-BE49-F238E27FC236}">
                <a16:creationId xmlns:a16="http://schemas.microsoft.com/office/drawing/2014/main" id="{450737C5-8B28-A543-816F-F75C0F9B546F}"/>
              </a:ext>
            </a:extLst>
          </p:cNvPr>
          <p:cNvGraphicFramePr>
            <a:graphicFrameLocks noGrp="1"/>
          </p:cNvGraphicFramePr>
          <p:nvPr>
            <p:ph sz="quarter" idx="13"/>
            <p:extLst>
              <p:ext uri="{D42A27DB-BD31-4B8C-83A1-F6EECF244321}">
                <p14:modId xmlns:p14="http://schemas.microsoft.com/office/powerpoint/2010/main" val="3487989425"/>
              </p:ext>
            </p:extLst>
          </p:nvPr>
        </p:nvGraphicFramePr>
        <p:xfrm>
          <a:off x="913775" y="1820895"/>
          <a:ext cx="10774746" cy="4175760"/>
        </p:xfrm>
        <a:graphic>
          <a:graphicData uri="http://schemas.openxmlformats.org/drawingml/2006/table">
            <a:tbl>
              <a:tblPr firstRow="1" bandRow="1">
                <a:tableStyleId>{5C22544A-7EE6-4342-B048-85BDC9FD1C3A}</a:tableStyleId>
              </a:tblPr>
              <a:tblGrid>
                <a:gridCol w="1237143">
                  <a:extLst>
                    <a:ext uri="{9D8B030D-6E8A-4147-A177-3AD203B41FA5}">
                      <a16:colId xmlns:a16="http://schemas.microsoft.com/office/drawing/2014/main" val="406989206"/>
                    </a:ext>
                  </a:extLst>
                </a:gridCol>
                <a:gridCol w="1631373">
                  <a:extLst>
                    <a:ext uri="{9D8B030D-6E8A-4147-A177-3AD203B41FA5}">
                      <a16:colId xmlns:a16="http://schemas.microsoft.com/office/drawing/2014/main" val="3482033618"/>
                    </a:ext>
                  </a:extLst>
                </a:gridCol>
                <a:gridCol w="1796376">
                  <a:extLst>
                    <a:ext uri="{9D8B030D-6E8A-4147-A177-3AD203B41FA5}">
                      <a16:colId xmlns:a16="http://schemas.microsoft.com/office/drawing/2014/main" val="3114697448"/>
                    </a:ext>
                  </a:extLst>
                </a:gridCol>
                <a:gridCol w="1377945">
                  <a:extLst>
                    <a:ext uri="{9D8B030D-6E8A-4147-A177-3AD203B41FA5}">
                      <a16:colId xmlns:a16="http://schemas.microsoft.com/office/drawing/2014/main" val="1438900265"/>
                    </a:ext>
                  </a:extLst>
                </a:gridCol>
                <a:gridCol w="4731909">
                  <a:extLst>
                    <a:ext uri="{9D8B030D-6E8A-4147-A177-3AD203B41FA5}">
                      <a16:colId xmlns:a16="http://schemas.microsoft.com/office/drawing/2014/main" val="3685294754"/>
                    </a:ext>
                  </a:extLst>
                </a:gridCol>
              </a:tblGrid>
              <a:tr h="466263">
                <a:tc>
                  <a:txBody>
                    <a:bodyPr/>
                    <a:lstStyle/>
                    <a:p>
                      <a:r>
                        <a:rPr lang="en-US" sz="1600" dirty="0">
                          <a:latin typeface="Times New Roman" panose="02020603050405020304" pitchFamily="18" charset="0"/>
                          <a:cs typeface="Times New Roman" panose="02020603050405020304" pitchFamily="18" charset="0"/>
                        </a:rPr>
                        <a:t>Sectional Committee</a:t>
                      </a:r>
                    </a:p>
                  </a:txBody>
                  <a:tcPr/>
                </a:tc>
                <a:tc>
                  <a:txBody>
                    <a:bodyPr/>
                    <a:lstStyle/>
                    <a:p>
                      <a:r>
                        <a:rPr lang="en-US" sz="1600" dirty="0">
                          <a:latin typeface="Times New Roman" panose="02020603050405020304" pitchFamily="18" charset="0"/>
                          <a:cs typeface="Times New Roman" panose="02020603050405020304" pitchFamily="18" charset="0"/>
                        </a:rPr>
                        <a:t>No. of Standards taken up for Review as per APS (2024-2025)</a:t>
                      </a:r>
                    </a:p>
                  </a:txBody>
                  <a:tcPr/>
                </a:tc>
                <a:tc>
                  <a:txBody>
                    <a:bodyPr/>
                    <a:lstStyle/>
                    <a:p>
                      <a:r>
                        <a:rPr lang="en-US" sz="1600" dirty="0">
                          <a:latin typeface="Times New Roman" panose="02020603050405020304" pitchFamily="18" charset="0"/>
                          <a:cs typeface="Times New Roman" panose="02020603050405020304" pitchFamily="18" charset="0"/>
                        </a:rPr>
                        <a:t>Process Adopted for Review (ARP/WG/WP/R&amp;D/</a:t>
                      </a:r>
                    </a:p>
                    <a:p>
                      <a:r>
                        <a:rPr lang="en-US" sz="1600" dirty="0">
                          <a:latin typeface="Times New Roman" panose="02020603050405020304" pitchFamily="18" charset="0"/>
                          <a:cs typeface="Times New Roman" panose="02020603050405020304" pitchFamily="18" charset="0"/>
                        </a:rPr>
                        <a:t>Workshop/Interns)</a:t>
                      </a:r>
                    </a:p>
                  </a:txBody>
                  <a:tcPr/>
                </a:tc>
                <a:tc>
                  <a:txBody>
                    <a:bodyPr/>
                    <a:lstStyle/>
                    <a:p>
                      <a:r>
                        <a:rPr lang="en-US" sz="1600" dirty="0">
                          <a:latin typeface="Times New Roman" panose="02020603050405020304" pitchFamily="18" charset="0"/>
                          <a:cs typeface="Times New Roman" panose="02020603050405020304" pitchFamily="18" charset="0"/>
                        </a:rPr>
                        <a:t>No. of Projects done without ARP or WG/WP</a:t>
                      </a:r>
                    </a:p>
                  </a:txBody>
                  <a:tcPr/>
                </a:tc>
                <a:tc>
                  <a:txBody>
                    <a:bodyPr/>
                    <a:lstStyle/>
                    <a:p>
                      <a:r>
                        <a:rPr lang="en-US" sz="1600" dirty="0">
                          <a:latin typeface="Times New Roman" panose="02020603050405020304" pitchFamily="18" charset="0"/>
                          <a:cs typeface="Times New Roman" panose="02020603050405020304" pitchFamily="18" charset="0"/>
                        </a:rPr>
                        <a:t>Process adopted for projects done without ARP or WG</a:t>
                      </a:r>
                    </a:p>
                  </a:txBody>
                  <a:tcPr/>
                </a:tc>
                <a:extLst>
                  <a:ext uri="{0D108BD9-81ED-4DB2-BD59-A6C34878D82A}">
                    <a16:rowId xmlns:a16="http://schemas.microsoft.com/office/drawing/2014/main" val="435932834"/>
                  </a:ext>
                </a:extLst>
              </a:tr>
              <a:tr h="370840">
                <a:tc>
                  <a:txBody>
                    <a:bodyPr/>
                    <a:lstStyle/>
                    <a:p>
                      <a:r>
                        <a:rPr lang="en-US" sz="1400" dirty="0">
                          <a:latin typeface="Times New Roman" panose="02020603050405020304" pitchFamily="18" charset="0"/>
                          <a:cs typeface="Times New Roman" panose="02020603050405020304" pitchFamily="18" charset="0"/>
                        </a:rPr>
                        <a:t>CHD 17</a:t>
                      </a:r>
                    </a:p>
                  </a:txBody>
                  <a:tcPr/>
                </a:tc>
                <a:tc>
                  <a:txBody>
                    <a:bodyPr/>
                    <a:lstStyle/>
                    <a:p>
                      <a:pPr algn="ctr"/>
                      <a:r>
                        <a:rPr lang="en-US" sz="1400" dirty="0">
                          <a:latin typeface="Times New Roman" panose="02020603050405020304" pitchFamily="18" charset="0"/>
                          <a:cs typeface="Times New Roman" panose="02020603050405020304" pitchFamily="18" charset="0"/>
                        </a:rPr>
                        <a:t>71</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ARP-08</a:t>
                      </a:r>
                    </a:p>
                    <a:p>
                      <a:r>
                        <a:rPr lang="en-US" sz="1400" dirty="0">
                          <a:solidFill>
                            <a:schemeClr val="tx1"/>
                          </a:solidFill>
                          <a:latin typeface="Times New Roman" panose="02020603050405020304" pitchFamily="18" charset="0"/>
                          <a:cs typeface="Times New Roman" panose="02020603050405020304" pitchFamily="18" charset="0"/>
                        </a:rPr>
                        <a:t>WP- 25</a:t>
                      </a:r>
                    </a:p>
                    <a:p>
                      <a:r>
                        <a:rPr lang="en-US" sz="1400" dirty="0">
                          <a:solidFill>
                            <a:schemeClr val="tx1"/>
                          </a:solidFill>
                          <a:latin typeface="Times New Roman" panose="02020603050405020304" pitchFamily="18" charset="0"/>
                          <a:cs typeface="Times New Roman" panose="02020603050405020304" pitchFamily="18" charset="0"/>
                        </a:rPr>
                        <a:t>R&amp;D(TOR)-02</a:t>
                      </a:r>
                    </a:p>
                    <a:p>
                      <a:r>
                        <a:rPr lang="en-US" sz="1400" dirty="0" err="1">
                          <a:solidFill>
                            <a:schemeClr val="tx1"/>
                          </a:solidFill>
                          <a:latin typeface="Times New Roman" panose="02020603050405020304" pitchFamily="18" charset="0"/>
                          <a:cs typeface="Times New Roman" panose="02020603050405020304" pitchFamily="18" charset="0"/>
                        </a:rPr>
                        <a:t>Commitee</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16(Post 2K)</a:t>
                      </a:r>
                    </a:p>
                  </a:txBody>
                  <a:tcPr/>
                </a:tc>
                <a:tc rowSpan="3">
                  <a:txBody>
                    <a:bodyPr/>
                    <a:lstStyle/>
                    <a:p>
                      <a:pPr algn="just"/>
                      <a:r>
                        <a:rPr lang="en-US" sz="1400" dirty="0">
                          <a:latin typeface="Times New Roman" panose="02020603050405020304" pitchFamily="18" charset="0"/>
                          <a:cs typeface="Times New Roman" panose="02020603050405020304" pitchFamily="18" charset="0"/>
                        </a:rPr>
                        <a:t>The standards under Column 4 are adopted from ISO. These have been reviewed by the committee and the committee decided that no change is required in those standards. Also, there is no change in the status of the corresponding base ISO standards. Hence it has been decided to reaffirm the standards. However, the same will be reviewed again whenever the corresponding base ISO</a:t>
                      </a:r>
                      <a:r>
                        <a:rPr lang="en-US" sz="1400" baseline="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standards gets revised. Experts will be designated from India whenever the corresponding base ISO standards are taken up for revision at ISO.</a:t>
                      </a:r>
                    </a:p>
                  </a:txBody>
                  <a:tcPr/>
                </a:tc>
                <a:extLst>
                  <a:ext uri="{0D108BD9-81ED-4DB2-BD59-A6C34878D82A}">
                    <a16:rowId xmlns:a16="http://schemas.microsoft.com/office/drawing/2014/main" val="1594700789"/>
                  </a:ext>
                </a:extLst>
              </a:tr>
              <a:tr h="370840">
                <a:tc>
                  <a:txBody>
                    <a:bodyPr/>
                    <a:lstStyle/>
                    <a:p>
                      <a:r>
                        <a:rPr lang="en-US" sz="1400" dirty="0">
                          <a:latin typeface="Times New Roman" panose="02020603050405020304" pitchFamily="18" charset="0"/>
                          <a:cs typeface="Times New Roman" panose="02020603050405020304" pitchFamily="18" charset="0"/>
                        </a:rPr>
                        <a:t>CHD 19</a:t>
                      </a:r>
                    </a:p>
                  </a:txBody>
                  <a:tcPr/>
                </a:tc>
                <a:tc>
                  <a:txBody>
                    <a:bodyPr/>
                    <a:lstStyle/>
                    <a:p>
                      <a:pPr algn="ctr"/>
                      <a:r>
                        <a:rPr lang="en-US" sz="1400" dirty="0">
                          <a:latin typeface="Times New Roman" panose="02020603050405020304" pitchFamily="18" charset="0"/>
                          <a:cs typeface="Times New Roman" panose="02020603050405020304" pitchFamily="18" charset="0"/>
                        </a:rPr>
                        <a:t>25</a:t>
                      </a:r>
                    </a:p>
                  </a:txBody>
                  <a:tcPr/>
                </a:tc>
                <a:tc>
                  <a:txBody>
                    <a:bodyPr/>
                    <a:lstStyle/>
                    <a:p>
                      <a:r>
                        <a:rPr lang="en-US" sz="1400" dirty="0">
                          <a:solidFill>
                            <a:schemeClr val="tx1"/>
                          </a:solidFill>
                          <a:latin typeface="Times New Roman" panose="02020603050405020304" pitchFamily="18" charset="0"/>
                          <a:cs typeface="Times New Roman" panose="02020603050405020304" pitchFamily="18" charset="0"/>
                        </a:rPr>
                        <a:t>ARP-08</a:t>
                      </a:r>
                    </a:p>
                    <a:p>
                      <a:r>
                        <a:rPr lang="en-US" sz="1400" dirty="0">
                          <a:latin typeface="Times New Roman" panose="02020603050405020304" pitchFamily="18" charset="0"/>
                          <a:cs typeface="Times New Roman" panose="02020603050405020304" pitchFamily="18" charset="0"/>
                        </a:rPr>
                        <a:t>WP-09</a:t>
                      </a:r>
                    </a:p>
                    <a:p>
                      <a:r>
                        <a:rPr lang="en-US" sz="1400" dirty="0">
                          <a:latin typeface="Times New Roman" panose="02020603050405020304" pitchFamily="18" charset="0"/>
                          <a:cs typeface="Times New Roman" panose="02020603050405020304" pitchFamily="18" charset="0"/>
                        </a:rPr>
                        <a:t>Interns-03</a:t>
                      </a:r>
                    </a:p>
                  </a:txBody>
                  <a:tcPr/>
                </a:tc>
                <a:tc>
                  <a:txBody>
                    <a:bodyPr/>
                    <a:lstStyle/>
                    <a:p>
                      <a:r>
                        <a:rPr lang="en-US" sz="1400" dirty="0">
                          <a:latin typeface="Times New Roman" panose="02020603050405020304" pitchFamily="18" charset="0"/>
                          <a:cs typeface="Times New Roman" panose="02020603050405020304" pitchFamily="18" charset="0"/>
                        </a:rPr>
                        <a:t>05 (Post 2K)</a:t>
                      </a:r>
                    </a:p>
                  </a:txBody>
                  <a:tcPr/>
                </a:tc>
                <a:tc vMerge="1">
                  <a:txBody>
                    <a:bodyPr/>
                    <a:lstStyle/>
                    <a:p>
                      <a:endParaRPr lang="en-US" dirty="0"/>
                    </a:p>
                  </a:txBody>
                  <a:tcPr/>
                </a:tc>
                <a:extLst>
                  <a:ext uri="{0D108BD9-81ED-4DB2-BD59-A6C34878D82A}">
                    <a16:rowId xmlns:a16="http://schemas.microsoft.com/office/drawing/2014/main" val="1926428222"/>
                  </a:ext>
                </a:extLst>
              </a:tr>
              <a:tr h="370840">
                <a:tc>
                  <a:txBody>
                    <a:bodyPr/>
                    <a:lstStyle/>
                    <a:p>
                      <a:r>
                        <a:rPr lang="en-US" sz="1400" dirty="0">
                          <a:latin typeface="Times New Roman" panose="02020603050405020304" pitchFamily="18" charset="0"/>
                          <a:cs typeface="Times New Roman" panose="02020603050405020304" pitchFamily="18" charset="0"/>
                        </a:rPr>
                        <a:t>CHD 35</a:t>
                      </a:r>
                    </a:p>
                  </a:txBody>
                  <a:tcPr/>
                </a:tc>
                <a:tc>
                  <a:txBody>
                    <a:bodyPr/>
                    <a:lstStyle/>
                    <a:p>
                      <a:pPr algn="ctr"/>
                      <a:r>
                        <a:rPr lang="en-US" sz="1400" dirty="0">
                          <a:latin typeface="Times New Roman" panose="02020603050405020304" pitchFamily="18" charset="0"/>
                          <a:cs typeface="Times New Roman" panose="02020603050405020304" pitchFamily="18" charset="0"/>
                        </a:rPr>
                        <a:t>21</a:t>
                      </a:r>
                    </a:p>
                  </a:txBody>
                  <a:tcPr/>
                </a:tc>
                <a:tc>
                  <a:txBody>
                    <a:bodyPr/>
                    <a:lstStyle/>
                    <a:p>
                      <a:r>
                        <a:rPr lang="en-US" sz="1400" dirty="0">
                          <a:latin typeface="Times New Roman" panose="02020603050405020304" pitchFamily="18" charset="0"/>
                          <a:cs typeface="Times New Roman" panose="02020603050405020304" pitchFamily="18" charset="0"/>
                        </a:rPr>
                        <a:t>ARP-11</a:t>
                      </a:r>
                    </a:p>
                    <a:p>
                      <a:r>
                        <a:rPr lang="en-US" sz="1400" dirty="0">
                          <a:latin typeface="Times New Roman" panose="02020603050405020304" pitchFamily="18" charset="0"/>
                          <a:cs typeface="Times New Roman" panose="02020603050405020304" pitchFamily="18" charset="0"/>
                        </a:rPr>
                        <a:t>WP-05</a:t>
                      </a:r>
                    </a:p>
                    <a:p>
                      <a:r>
                        <a:rPr lang="en-US" sz="1400" dirty="0">
                          <a:latin typeface="Times New Roman" panose="02020603050405020304" pitchFamily="18" charset="0"/>
                          <a:cs typeface="Times New Roman" panose="02020603050405020304" pitchFamily="18" charset="0"/>
                        </a:rPr>
                        <a:t>R&amp;D(TOR)-04</a:t>
                      </a:r>
                    </a:p>
                    <a:p>
                      <a:r>
                        <a:rPr lang="en-US" sz="1400" dirty="0">
                          <a:latin typeface="Times New Roman" panose="02020603050405020304" pitchFamily="18" charset="0"/>
                          <a:cs typeface="Times New Roman" panose="02020603050405020304" pitchFamily="18" charset="0"/>
                        </a:rPr>
                        <a:t>Interns-0</a:t>
                      </a:r>
                    </a:p>
                  </a:txBody>
                  <a:tcPr/>
                </a:tc>
                <a:tc>
                  <a:txBody>
                    <a:bodyPr/>
                    <a:lstStyle/>
                    <a:p>
                      <a:r>
                        <a:rPr lang="en-US" sz="1400" dirty="0">
                          <a:latin typeface="Times New Roman" panose="02020603050405020304" pitchFamily="18" charset="0"/>
                          <a:cs typeface="Times New Roman" panose="02020603050405020304" pitchFamily="18" charset="0"/>
                        </a:rPr>
                        <a:t>06 (Post 2K)</a:t>
                      </a:r>
                    </a:p>
                  </a:txBody>
                  <a:tcPr/>
                </a:tc>
                <a:tc vMerge="1">
                  <a:txBody>
                    <a:bodyPr/>
                    <a:lstStyle/>
                    <a:p>
                      <a:endParaRPr lang="en-US" dirty="0"/>
                    </a:p>
                  </a:txBody>
                  <a:tcPr/>
                </a:tc>
                <a:extLst>
                  <a:ext uri="{0D108BD9-81ED-4DB2-BD59-A6C34878D82A}">
                    <a16:rowId xmlns:a16="http://schemas.microsoft.com/office/drawing/2014/main" val="2252038096"/>
                  </a:ext>
                </a:extLst>
              </a:tr>
            </a:tbl>
          </a:graphicData>
        </a:graphic>
      </p:graphicFrame>
    </p:spTree>
    <p:extLst>
      <p:ext uri="{BB962C8B-B14F-4D97-AF65-F5344CB8AC3E}">
        <p14:creationId xmlns:p14="http://schemas.microsoft.com/office/powerpoint/2010/main" val="74212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5ECE-C98E-D832-3757-159DACA81A51}"/>
              </a:ext>
            </a:extLst>
          </p:cNvPr>
          <p:cNvSpPr>
            <a:spLocks noGrp="1"/>
          </p:cNvSpPr>
          <p:nvPr>
            <p:ph type="title"/>
          </p:nvPr>
        </p:nvSpPr>
        <p:spPr>
          <a:xfrm>
            <a:off x="913775" y="618517"/>
            <a:ext cx="10364451" cy="940119"/>
          </a:xfrm>
        </p:spPr>
        <p:txBody>
          <a:bodyPr/>
          <a:lstStyle/>
          <a:p>
            <a:r>
              <a:rPr lang="en-US" dirty="0"/>
              <a:t>WORKING PANELS AND WORKING GROUPS</a:t>
            </a:r>
          </a:p>
        </p:txBody>
      </p:sp>
      <p:graphicFrame>
        <p:nvGraphicFramePr>
          <p:cNvPr id="4" name="Content Placeholder 3">
            <a:extLst>
              <a:ext uri="{FF2B5EF4-FFF2-40B4-BE49-F238E27FC236}">
                <a16:creationId xmlns:a16="http://schemas.microsoft.com/office/drawing/2014/main" id="{38A2AB33-FC49-0C83-7912-D536BEBF3BCC}"/>
              </a:ext>
            </a:extLst>
          </p:cNvPr>
          <p:cNvGraphicFramePr>
            <a:graphicFrameLocks noGrp="1"/>
          </p:cNvGraphicFramePr>
          <p:nvPr>
            <p:ph sz="quarter" idx="13"/>
            <p:extLst>
              <p:ext uri="{D42A27DB-BD31-4B8C-83A1-F6EECF244321}">
                <p14:modId xmlns:p14="http://schemas.microsoft.com/office/powerpoint/2010/main" val="1888650825"/>
              </p:ext>
            </p:extLst>
          </p:nvPr>
        </p:nvGraphicFramePr>
        <p:xfrm>
          <a:off x="570480" y="1696851"/>
          <a:ext cx="11298382" cy="4768895"/>
        </p:xfrm>
        <a:graphic>
          <a:graphicData uri="http://schemas.openxmlformats.org/drawingml/2006/table">
            <a:tbl>
              <a:tblPr firstRow="1" bandRow="1">
                <a:tableStyleId>{5C22544A-7EE6-4342-B048-85BDC9FD1C3A}</a:tableStyleId>
              </a:tblPr>
              <a:tblGrid>
                <a:gridCol w="1088296">
                  <a:extLst>
                    <a:ext uri="{9D8B030D-6E8A-4147-A177-3AD203B41FA5}">
                      <a16:colId xmlns:a16="http://schemas.microsoft.com/office/drawing/2014/main" val="1499521963"/>
                    </a:ext>
                  </a:extLst>
                </a:gridCol>
                <a:gridCol w="2089259">
                  <a:extLst>
                    <a:ext uri="{9D8B030D-6E8A-4147-A177-3AD203B41FA5}">
                      <a16:colId xmlns:a16="http://schemas.microsoft.com/office/drawing/2014/main" val="1919909080"/>
                    </a:ext>
                  </a:extLst>
                </a:gridCol>
                <a:gridCol w="2533982">
                  <a:extLst>
                    <a:ext uri="{9D8B030D-6E8A-4147-A177-3AD203B41FA5}">
                      <a16:colId xmlns:a16="http://schemas.microsoft.com/office/drawing/2014/main" val="3460091569"/>
                    </a:ext>
                  </a:extLst>
                </a:gridCol>
                <a:gridCol w="1454524">
                  <a:extLst>
                    <a:ext uri="{9D8B030D-6E8A-4147-A177-3AD203B41FA5}">
                      <a16:colId xmlns:a16="http://schemas.microsoft.com/office/drawing/2014/main" val="2021152910"/>
                    </a:ext>
                  </a:extLst>
                </a:gridCol>
                <a:gridCol w="1623158">
                  <a:extLst>
                    <a:ext uri="{9D8B030D-6E8A-4147-A177-3AD203B41FA5}">
                      <a16:colId xmlns:a16="http://schemas.microsoft.com/office/drawing/2014/main" val="1047058704"/>
                    </a:ext>
                  </a:extLst>
                </a:gridCol>
                <a:gridCol w="2509163">
                  <a:extLst>
                    <a:ext uri="{9D8B030D-6E8A-4147-A177-3AD203B41FA5}">
                      <a16:colId xmlns:a16="http://schemas.microsoft.com/office/drawing/2014/main" val="3940679996"/>
                    </a:ext>
                  </a:extLst>
                </a:gridCol>
              </a:tblGrid>
              <a:tr h="760413">
                <a:tc>
                  <a:txBody>
                    <a:bodyPr/>
                    <a:lstStyle/>
                    <a:p>
                      <a:r>
                        <a:rPr lang="en-US" sz="1400" dirty="0">
                          <a:latin typeface="Times New Roman" panose="02020603050405020304" pitchFamily="18" charset="0"/>
                          <a:cs typeface="Times New Roman" panose="02020603050405020304" pitchFamily="18" charset="0"/>
                        </a:rPr>
                        <a:t>Sectional Committee</a:t>
                      </a:r>
                    </a:p>
                  </a:txBody>
                  <a:tcPr/>
                </a:tc>
                <a:tc>
                  <a:txBody>
                    <a:bodyPr/>
                    <a:lstStyle/>
                    <a:p>
                      <a:r>
                        <a:rPr lang="en-US" sz="1400" dirty="0">
                          <a:latin typeface="Times New Roman" panose="02020603050405020304" pitchFamily="18" charset="0"/>
                          <a:cs typeface="Times New Roman" panose="02020603050405020304" pitchFamily="18" charset="0"/>
                        </a:rPr>
                        <a:t>No. of existing Working Panels and Working Groups</a:t>
                      </a:r>
                    </a:p>
                  </a:txBody>
                  <a:tcPr/>
                </a:tc>
                <a:tc>
                  <a:txBody>
                    <a:bodyPr/>
                    <a:lstStyle/>
                    <a:p>
                      <a:r>
                        <a:rPr lang="en-US" sz="1400" dirty="0">
                          <a:latin typeface="Times New Roman" panose="02020603050405020304" pitchFamily="18" charset="0"/>
                          <a:cs typeface="Times New Roman" panose="02020603050405020304" pitchFamily="18" charset="0"/>
                        </a:rPr>
                        <a:t>Title of Working Panels (WP) and Working Groups (WG)</a:t>
                      </a:r>
                    </a:p>
                  </a:txBody>
                  <a:tcPr/>
                </a:tc>
                <a:tc>
                  <a:txBody>
                    <a:bodyPr/>
                    <a:lstStyle/>
                    <a:p>
                      <a:r>
                        <a:rPr lang="en-US" sz="1400" dirty="0">
                          <a:latin typeface="Times New Roman" panose="02020603050405020304" pitchFamily="18" charset="0"/>
                          <a:cs typeface="Times New Roman" panose="02020603050405020304" pitchFamily="18" charset="0"/>
                        </a:rPr>
                        <a:t>No. of Working Panels/Groups created</a:t>
                      </a:r>
                    </a:p>
                  </a:txBody>
                  <a:tcPr/>
                </a:tc>
                <a:tc>
                  <a:txBody>
                    <a:bodyPr/>
                    <a:lstStyle/>
                    <a:p>
                      <a:r>
                        <a:rPr lang="en-US" sz="1400" dirty="0">
                          <a:latin typeface="Times New Roman" panose="02020603050405020304" pitchFamily="18" charset="0"/>
                          <a:cs typeface="Times New Roman" panose="02020603050405020304" pitchFamily="18" charset="0"/>
                        </a:rPr>
                        <a:t>No. of Working Panels/Groups abolished</a:t>
                      </a:r>
                    </a:p>
                  </a:txBody>
                  <a:tcPr/>
                </a:tc>
                <a:tc>
                  <a:txBody>
                    <a:bodyPr/>
                    <a:lstStyle/>
                    <a:p>
                      <a:r>
                        <a:rPr lang="en-US" sz="1400" dirty="0">
                          <a:latin typeface="Times New Roman" panose="02020603050405020304" pitchFamily="18" charset="0"/>
                          <a:cs typeface="Times New Roman" panose="02020603050405020304" pitchFamily="18" charset="0"/>
                        </a:rPr>
                        <a:t>Plan of Action</a:t>
                      </a:r>
                    </a:p>
                  </a:txBody>
                  <a:tcPr/>
                </a:tc>
                <a:extLst>
                  <a:ext uri="{0D108BD9-81ED-4DB2-BD59-A6C34878D82A}">
                    <a16:rowId xmlns:a16="http://schemas.microsoft.com/office/drawing/2014/main" val="137927983"/>
                  </a:ext>
                </a:extLst>
              </a:tr>
              <a:tr h="2706406">
                <a:tc>
                  <a:txBody>
                    <a:bodyPr/>
                    <a:lstStyle/>
                    <a:p>
                      <a:r>
                        <a:rPr lang="en-US" sz="1200" b="1" dirty="0">
                          <a:latin typeface="Times New Roman" panose="02020603050405020304" pitchFamily="18" charset="0"/>
                          <a:cs typeface="Times New Roman" panose="02020603050405020304" pitchFamily="18" charset="0"/>
                        </a:rPr>
                        <a:t>CHD17</a:t>
                      </a:r>
                    </a:p>
                  </a:txBody>
                  <a:tcPr/>
                </a:tc>
                <a:tc>
                  <a:txBody>
                    <a:bodyPr/>
                    <a:lstStyle/>
                    <a:p>
                      <a:r>
                        <a:rPr lang="en-US" sz="1200" dirty="0">
                          <a:latin typeface="Times New Roman" panose="02020603050405020304" pitchFamily="18" charset="0"/>
                          <a:cs typeface="Times New Roman" panose="02020603050405020304" pitchFamily="18" charset="0"/>
                        </a:rPr>
                        <a:t>Working Panels-02</a:t>
                      </a:r>
                    </a:p>
                    <a:p>
                      <a:r>
                        <a:rPr lang="en-US" sz="1200" dirty="0">
                          <a:latin typeface="Times New Roman" panose="02020603050405020304" pitchFamily="18" charset="0"/>
                          <a:cs typeface="Times New Roman" panose="02020603050405020304" pitchFamily="18" charset="0"/>
                        </a:rPr>
                        <a:t>Working Groups-03</a:t>
                      </a:r>
                    </a:p>
                  </a:txBody>
                  <a:tcPr/>
                </a:tc>
                <a:tc>
                  <a:txBody>
                    <a:bodyPr/>
                    <a:lstStyle/>
                    <a:p>
                      <a:pPr marL="0" indent="0">
                        <a:buNone/>
                      </a:pPr>
                      <a:r>
                        <a:rPr lang="en-US" sz="1200" dirty="0">
                          <a:latin typeface="Times New Roman" panose="02020603050405020304" pitchFamily="18" charset="0"/>
                          <a:cs typeface="Times New Roman" panose="02020603050405020304" pitchFamily="18" charset="0"/>
                        </a:rPr>
                        <a:t>a. Tanning Materials &amp; Allied products Sub-committee</a:t>
                      </a:r>
                    </a:p>
                    <a:p>
                      <a:pPr marL="0" indent="0">
                        <a:buNone/>
                      </a:pPr>
                      <a:r>
                        <a:rPr lang="en-US" sz="1200" dirty="0">
                          <a:latin typeface="Times New Roman" panose="02020603050405020304" pitchFamily="18" charset="0"/>
                          <a:cs typeface="Times New Roman" panose="02020603050405020304" pitchFamily="18" charset="0"/>
                        </a:rPr>
                        <a:t>b. Eco Criteria in Leather, Identification of Genuine Leather &amp; Development of Genuine Leather Mark</a:t>
                      </a:r>
                    </a:p>
                    <a:p>
                      <a:pPr marL="0" indent="0">
                        <a:buNone/>
                      </a:pPr>
                      <a:r>
                        <a:rPr lang="en-US" sz="1200" dirty="0">
                          <a:latin typeface="Times New Roman" panose="02020603050405020304" pitchFamily="18" charset="0"/>
                          <a:cs typeface="Times New Roman" panose="02020603050405020304" pitchFamily="18" charset="0"/>
                        </a:rPr>
                        <a:t>c. Alert Panel</a:t>
                      </a:r>
                    </a:p>
                    <a:p>
                      <a:pPr marL="0" indent="0">
                        <a:buNone/>
                      </a:pPr>
                      <a:r>
                        <a:rPr lang="en-US" sz="1200" dirty="0">
                          <a:latin typeface="Times New Roman" panose="02020603050405020304" pitchFamily="18" charset="0"/>
                          <a:cs typeface="Times New Roman" panose="02020603050405020304" pitchFamily="18" charset="0"/>
                        </a:rPr>
                        <a:t>d. Panel to expedite the draft documents of ISO/TC 120 Leather &amp; SC’s</a:t>
                      </a:r>
                    </a:p>
                    <a:p>
                      <a:pPr marL="0" indent="0">
                        <a:buNone/>
                      </a:pPr>
                      <a:r>
                        <a:rPr lang="en-US" sz="1200" dirty="0">
                          <a:latin typeface="Times New Roman" panose="02020603050405020304" pitchFamily="18" charset="0"/>
                          <a:cs typeface="Times New Roman" panose="02020603050405020304" pitchFamily="18" charset="0"/>
                        </a:rPr>
                        <a:t>e. Panel for considering adoption of ISO/IULTCS standards in light to existing Indian standards</a:t>
                      </a:r>
                    </a:p>
                    <a:p>
                      <a:pPr marL="342900" indent="-342900">
                        <a:buAutoNum type="alphaLcPeriod"/>
                      </a:pP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Groups-00</a:t>
                      </a:r>
                    </a:p>
                  </a:txBody>
                  <a:tcPr/>
                </a:tc>
                <a:tc>
                  <a:txBody>
                    <a:bodyPr/>
                    <a:lstStyle/>
                    <a:p>
                      <a:r>
                        <a:rPr lang="en-US" sz="1200" dirty="0">
                          <a:latin typeface="Times New Roman" panose="02020603050405020304" pitchFamily="18" charset="0"/>
                          <a:cs typeface="Times New Roman" panose="02020603050405020304" pitchFamily="18" charset="0"/>
                        </a:rPr>
                        <a:t>Working Panels-02</a:t>
                      </a:r>
                    </a:p>
                    <a:p>
                      <a:r>
                        <a:rPr lang="en-US" sz="1200" dirty="0">
                          <a:latin typeface="Times New Roman" panose="02020603050405020304" pitchFamily="18" charset="0"/>
                          <a:cs typeface="Times New Roman" panose="02020603050405020304" pitchFamily="18" charset="0"/>
                        </a:rPr>
                        <a:t>Working Groups-03</a:t>
                      </a:r>
                    </a:p>
                  </a:txBody>
                  <a:tcPr/>
                </a:tc>
                <a:tc>
                  <a:txBody>
                    <a:bodyPr/>
                    <a:lstStyle/>
                    <a:p>
                      <a:r>
                        <a:rPr lang="en-US" sz="1200" dirty="0">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txBody>
                  <a:tcPr/>
                </a:tc>
                <a:extLst>
                  <a:ext uri="{0D108BD9-81ED-4DB2-BD59-A6C34878D82A}">
                    <a16:rowId xmlns:a16="http://schemas.microsoft.com/office/drawing/2014/main" val="2362948745"/>
                  </a:ext>
                </a:extLst>
              </a:tr>
              <a:tr h="1302076">
                <a:tc>
                  <a:txBody>
                    <a:bodyPr/>
                    <a:lstStyle/>
                    <a:p>
                      <a:r>
                        <a:rPr lang="en-US" sz="1200" b="1" dirty="0">
                          <a:latin typeface="Times New Roman" panose="02020603050405020304" pitchFamily="18" charset="0"/>
                          <a:cs typeface="Times New Roman" panose="02020603050405020304" pitchFamily="18" charset="0"/>
                        </a:rPr>
                        <a:t>CHD19</a:t>
                      </a: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Group-06</a:t>
                      </a:r>
                    </a:p>
                  </a:txBody>
                  <a:tcPr/>
                </a:tc>
                <a:tc>
                  <a:txBody>
                    <a:bodyPr/>
                    <a:lstStyle/>
                    <a:p>
                      <a:pPr marL="0" marR="0" lvl="0" indent="0">
                        <a:lnSpc>
                          <a:spcPct val="107000"/>
                        </a:lnSpc>
                        <a:spcBef>
                          <a:spcPts val="0"/>
                        </a:spcBef>
                        <a:spcAft>
                          <a:spcPts val="0"/>
                        </a:spcAft>
                        <a:buFont typeface="+mj-lt"/>
                        <a:buNone/>
                      </a:pPr>
                      <a:r>
                        <a:rPr lang="en-US" sz="1200" kern="10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a. Revision of Hawai Chappal and Sandal and Slipper</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mj-lt"/>
                        <a:buNone/>
                      </a:pPr>
                      <a:r>
                        <a:rPr lang="en-US" sz="1200" kern="1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b. Revision of Standards under QCO</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mj-lt"/>
                        <a:buNone/>
                      </a:pPr>
                      <a:r>
                        <a:rPr lang="en-US" sz="1200" kern="1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c. Revision of IS 15844:2010</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a:t>
                      </a:r>
                    </a:p>
                    <a:p>
                      <a:r>
                        <a:rPr lang="en-US" sz="1200" dirty="0">
                          <a:latin typeface="Times New Roman" panose="02020603050405020304" pitchFamily="18" charset="0"/>
                          <a:cs typeface="Times New Roman" panose="02020603050405020304" pitchFamily="18" charset="0"/>
                        </a:rPr>
                        <a:t>Working Groups-01</a:t>
                      </a:r>
                    </a:p>
                    <a:p>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a:t>
                      </a:r>
                    </a:p>
                    <a:p>
                      <a:r>
                        <a:rPr lang="en-US" sz="1200" dirty="0">
                          <a:latin typeface="Times New Roman" panose="02020603050405020304" pitchFamily="18" charset="0"/>
                          <a:cs typeface="Times New Roman" panose="02020603050405020304" pitchFamily="18" charset="0"/>
                        </a:rPr>
                        <a:t>Working Groups-0</a:t>
                      </a:r>
                    </a:p>
                    <a:p>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p>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6768342"/>
                  </a:ext>
                </a:extLst>
              </a:tr>
            </a:tbl>
          </a:graphicData>
        </a:graphic>
      </p:graphicFrame>
    </p:spTree>
    <p:extLst>
      <p:ext uri="{BB962C8B-B14F-4D97-AF65-F5344CB8AC3E}">
        <p14:creationId xmlns:p14="http://schemas.microsoft.com/office/powerpoint/2010/main" val="305595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0464A-3530-B483-2BF0-ACB55A50D8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BCBDC6-A31B-8725-CCDB-3DEA7F705031}"/>
              </a:ext>
            </a:extLst>
          </p:cNvPr>
          <p:cNvSpPr>
            <a:spLocks noGrp="1"/>
          </p:cNvSpPr>
          <p:nvPr>
            <p:ph type="title"/>
          </p:nvPr>
        </p:nvSpPr>
        <p:spPr>
          <a:xfrm>
            <a:off x="913775" y="618517"/>
            <a:ext cx="10364451" cy="940119"/>
          </a:xfrm>
        </p:spPr>
        <p:txBody>
          <a:bodyPr/>
          <a:lstStyle/>
          <a:p>
            <a:r>
              <a:rPr lang="en-US" dirty="0"/>
              <a:t>WORKING PANELS AND WORKING GROUPS</a:t>
            </a:r>
          </a:p>
        </p:txBody>
      </p:sp>
      <p:graphicFrame>
        <p:nvGraphicFramePr>
          <p:cNvPr id="4" name="Content Placeholder 3">
            <a:extLst>
              <a:ext uri="{FF2B5EF4-FFF2-40B4-BE49-F238E27FC236}">
                <a16:creationId xmlns:a16="http://schemas.microsoft.com/office/drawing/2014/main" id="{2D5E2D71-9831-230D-B252-62F6652228D4}"/>
              </a:ext>
            </a:extLst>
          </p:cNvPr>
          <p:cNvGraphicFramePr>
            <a:graphicFrameLocks noGrp="1"/>
          </p:cNvGraphicFramePr>
          <p:nvPr>
            <p:ph sz="quarter" idx="13"/>
            <p:extLst>
              <p:ext uri="{D42A27DB-BD31-4B8C-83A1-F6EECF244321}">
                <p14:modId xmlns:p14="http://schemas.microsoft.com/office/powerpoint/2010/main" val="1492252708"/>
              </p:ext>
            </p:extLst>
          </p:nvPr>
        </p:nvGraphicFramePr>
        <p:xfrm>
          <a:off x="532534" y="1792989"/>
          <a:ext cx="11126932" cy="4117975"/>
        </p:xfrm>
        <a:graphic>
          <a:graphicData uri="http://schemas.openxmlformats.org/drawingml/2006/table">
            <a:tbl>
              <a:tblPr firstRow="1" bandRow="1">
                <a:tableStyleId>{5C22544A-7EE6-4342-B048-85BDC9FD1C3A}</a:tableStyleId>
              </a:tblPr>
              <a:tblGrid>
                <a:gridCol w="1034303">
                  <a:extLst>
                    <a:ext uri="{9D8B030D-6E8A-4147-A177-3AD203B41FA5}">
                      <a16:colId xmlns:a16="http://schemas.microsoft.com/office/drawing/2014/main" val="1499521963"/>
                    </a:ext>
                  </a:extLst>
                </a:gridCol>
                <a:gridCol w="1697752">
                  <a:extLst>
                    <a:ext uri="{9D8B030D-6E8A-4147-A177-3AD203B41FA5}">
                      <a16:colId xmlns:a16="http://schemas.microsoft.com/office/drawing/2014/main" val="1919909080"/>
                    </a:ext>
                  </a:extLst>
                </a:gridCol>
                <a:gridCol w="3011520">
                  <a:extLst>
                    <a:ext uri="{9D8B030D-6E8A-4147-A177-3AD203B41FA5}">
                      <a16:colId xmlns:a16="http://schemas.microsoft.com/office/drawing/2014/main" val="4259565595"/>
                    </a:ext>
                  </a:extLst>
                </a:gridCol>
                <a:gridCol w="1412743">
                  <a:extLst>
                    <a:ext uri="{9D8B030D-6E8A-4147-A177-3AD203B41FA5}">
                      <a16:colId xmlns:a16="http://schemas.microsoft.com/office/drawing/2014/main" val="2021152910"/>
                    </a:ext>
                  </a:extLst>
                </a:gridCol>
                <a:gridCol w="1614040">
                  <a:extLst>
                    <a:ext uri="{9D8B030D-6E8A-4147-A177-3AD203B41FA5}">
                      <a16:colId xmlns:a16="http://schemas.microsoft.com/office/drawing/2014/main" val="1047058704"/>
                    </a:ext>
                  </a:extLst>
                </a:gridCol>
                <a:gridCol w="2356574">
                  <a:extLst>
                    <a:ext uri="{9D8B030D-6E8A-4147-A177-3AD203B41FA5}">
                      <a16:colId xmlns:a16="http://schemas.microsoft.com/office/drawing/2014/main" val="3940679996"/>
                    </a:ext>
                  </a:extLst>
                </a:gridCol>
              </a:tblGrid>
              <a:tr h="370840">
                <a:tc>
                  <a:txBody>
                    <a:bodyPr/>
                    <a:lstStyle/>
                    <a:p>
                      <a:r>
                        <a:rPr lang="en-US" sz="1400" dirty="0">
                          <a:latin typeface="Times New Roman" panose="02020603050405020304" pitchFamily="18" charset="0"/>
                          <a:cs typeface="Times New Roman" panose="02020603050405020304" pitchFamily="18" charset="0"/>
                        </a:rPr>
                        <a:t>Sectional Committee</a:t>
                      </a:r>
                    </a:p>
                  </a:txBody>
                  <a:tcPr/>
                </a:tc>
                <a:tc>
                  <a:txBody>
                    <a:bodyPr/>
                    <a:lstStyle/>
                    <a:p>
                      <a:r>
                        <a:rPr lang="en-US" sz="1400" dirty="0">
                          <a:latin typeface="Times New Roman" panose="02020603050405020304" pitchFamily="18" charset="0"/>
                          <a:cs typeface="Times New Roman" panose="02020603050405020304" pitchFamily="18" charset="0"/>
                        </a:rPr>
                        <a:t>No. of existing Working Panels and Working Groups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Title of Working Panels (WP) and Working Groups (WG)</a:t>
                      </a:r>
                    </a:p>
                    <a:p>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a:latin typeface="Times New Roman" panose="02020603050405020304" pitchFamily="18" charset="0"/>
                          <a:cs typeface="Times New Roman" panose="02020603050405020304" pitchFamily="18" charset="0"/>
                        </a:rPr>
                        <a:t>No. of Working Panels/Groups created</a:t>
                      </a:r>
                    </a:p>
                  </a:txBody>
                  <a:tcPr/>
                </a:tc>
                <a:tc>
                  <a:txBody>
                    <a:bodyPr/>
                    <a:lstStyle/>
                    <a:p>
                      <a:r>
                        <a:rPr lang="en-US" sz="1400" dirty="0">
                          <a:latin typeface="Times New Roman" panose="02020603050405020304" pitchFamily="18" charset="0"/>
                          <a:cs typeface="Times New Roman" panose="02020603050405020304" pitchFamily="18" charset="0"/>
                        </a:rPr>
                        <a:t>No. of Working Panels/Groups abolished</a:t>
                      </a:r>
                    </a:p>
                  </a:txBody>
                  <a:tcPr/>
                </a:tc>
                <a:tc>
                  <a:txBody>
                    <a:bodyPr/>
                    <a:lstStyle/>
                    <a:p>
                      <a:r>
                        <a:rPr lang="en-US" sz="1400" dirty="0">
                          <a:latin typeface="Times New Roman" panose="02020603050405020304" pitchFamily="18" charset="0"/>
                          <a:cs typeface="Times New Roman" panose="02020603050405020304" pitchFamily="18" charset="0"/>
                        </a:rPr>
                        <a:t>Plan of Action</a:t>
                      </a:r>
                    </a:p>
                  </a:txBody>
                  <a:tcPr/>
                </a:tc>
                <a:extLst>
                  <a:ext uri="{0D108BD9-81ED-4DB2-BD59-A6C34878D82A}">
                    <a16:rowId xmlns:a16="http://schemas.microsoft.com/office/drawing/2014/main" val="137927983"/>
                  </a:ext>
                </a:extLst>
              </a:tr>
              <a:tr h="370840">
                <a:tc>
                  <a:txBody>
                    <a:bodyPr/>
                    <a:lstStyle/>
                    <a:p>
                      <a:r>
                        <a:rPr lang="en-US" sz="1200" b="1" dirty="0">
                          <a:latin typeface="Times New Roman" panose="02020603050405020304" pitchFamily="18" charset="0"/>
                          <a:cs typeface="Times New Roman" panose="02020603050405020304" pitchFamily="18" charset="0"/>
                        </a:rPr>
                        <a:t>CHD19 </a:t>
                      </a: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Group-06</a:t>
                      </a:r>
                    </a:p>
                    <a:p>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d. Formulation of standard on Firefighter Boots, revision of IS 5557, IS 3735 and IS 3736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e. Formulation of Standard on Formal Shoes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f. School shoes for Boys and Girls- Specification Panel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g. Standard on All Rubber Gum Boots and Ankle Boots for Children as IS 5557 (Part 3) Panel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a:t>
                      </a:r>
                    </a:p>
                    <a:p>
                      <a:r>
                        <a:rPr lang="en-US" sz="1200" dirty="0">
                          <a:latin typeface="Times New Roman" panose="02020603050405020304" pitchFamily="18" charset="0"/>
                          <a:cs typeface="Times New Roman" panose="02020603050405020304" pitchFamily="18" charset="0"/>
                        </a:rPr>
                        <a:t>Working Groups-1</a:t>
                      </a:r>
                    </a:p>
                    <a:p>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a:t>
                      </a:r>
                    </a:p>
                    <a:p>
                      <a:r>
                        <a:rPr lang="en-US" sz="1200" dirty="0">
                          <a:latin typeface="Times New Roman" panose="02020603050405020304" pitchFamily="18" charset="0"/>
                          <a:cs typeface="Times New Roman" panose="02020603050405020304" pitchFamily="18" charset="0"/>
                        </a:rPr>
                        <a:t>Working Groups-0</a:t>
                      </a: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txBody>
                  <a:tcPr/>
                </a:tc>
                <a:tc>
                  <a:txBody>
                    <a:bodyPr/>
                    <a:lstStyle/>
                    <a:p>
                      <a:pPr algn="just"/>
                      <a:r>
                        <a:rPr lang="en-US" sz="1200" dirty="0">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p>
                      <a:pPr algn="just"/>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6768342"/>
                  </a:ext>
                </a:extLst>
              </a:tr>
              <a:tr h="370840">
                <a:tc>
                  <a:txBody>
                    <a:bodyPr/>
                    <a:lstStyle/>
                    <a:p>
                      <a:r>
                        <a:rPr lang="en-US" sz="1200" b="1" dirty="0">
                          <a:latin typeface="Times New Roman" panose="02020603050405020304" pitchFamily="18" charset="0"/>
                          <a:cs typeface="Times New Roman" panose="02020603050405020304" pitchFamily="18" charset="0"/>
                        </a:rPr>
                        <a:t>CHD 35</a:t>
                      </a: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Group-02</a:t>
                      </a:r>
                    </a:p>
                    <a:p>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nSpc>
                          <a:spcPct val="107000"/>
                        </a:lnSpc>
                        <a:spcBef>
                          <a:spcPts val="0"/>
                        </a:spcBef>
                        <a:spcAft>
                          <a:spcPts val="0"/>
                        </a:spcAft>
                        <a:buFont typeface="+mj-lt"/>
                        <a:buNone/>
                      </a:pPr>
                      <a:r>
                        <a:rPr lang="en-US" sz="1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Revision of standards on determination of air pollutants in ambient, stationary, indoor air  </a:t>
                      </a:r>
                    </a:p>
                    <a:p>
                      <a:pPr marL="0" marR="0" lvl="0" indent="0">
                        <a:lnSpc>
                          <a:spcPct val="107000"/>
                        </a:lnSpc>
                        <a:spcBef>
                          <a:spcPts val="0"/>
                        </a:spcBef>
                        <a:spcAft>
                          <a:spcPts val="0"/>
                        </a:spcAft>
                        <a:buFont typeface="+mj-lt"/>
                        <a:buNone/>
                      </a:pPr>
                      <a:r>
                        <a:rPr lang="en-US" sz="12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Formulation of Standard on Low-Cost Sensors Panel</a:t>
                      </a:r>
                      <a:endParaRPr lang="en-IN" sz="1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Group-00</a:t>
                      </a:r>
                    </a:p>
                    <a:p>
                      <a:endParaRPr lang="en-US" sz="1200" dirty="0">
                        <a:latin typeface="Times New Roman" panose="02020603050405020304" pitchFamily="18" charset="0"/>
                        <a:cs typeface="Times New Roman" panose="02020603050405020304" pitchFamily="18" charset="0"/>
                      </a:endParaRPr>
                    </a:p>
                  </a:txBody>
                  <a:tcPr/>
                </a:tc>
                <a:tc>
                  <a:txBody>
                    <a:bodyPr/>
                    <a:lstStyle/>
                    <a:p>
                      <a:r>
                        <a:rPr lang="en-US" sz="1200" dirty="0">
                          <a:latin typeface="Times New Roman" panose="02020603050405020304" pitchFamily="18" charset="0"/>
                          <a:cs typeface="Times New Roman" panose="02020603050405020304" pitchFamily="18" charset="0"/>
                        </a:rPr>
                        <a:t>Working Panels-00</a:t>
                      </a:r>
                    </a:p>
                    <a:p>
                      <a:r>
                        <a:rPr lang="en-US" sz="1200" dirty="0">
                          <a:latin typeface="Times New Roman" panose="02020603050405020304" pitchFamily="18" charset="0"/>
                          <a:cs typeface="Times New Roman" panose="02020603050405020304" pitchFamily="18" charset="0"/>
                        </a:rPr>
                        <a:t>Working Group-00</a:t>
                      </a:r>
                    </a:p>
                    <a:p>
                      <a:endParaRPr 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Working Panels/Groups will be restructured in line with the sectorial classification of the Sectional Committees</a:t>
                      </a:r>
                    </a:p>
                    <a:p>
                      <a:pPr algn="just"/>
                      <a:endParaRPr 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87344582"/>
                  </a:ext>
                </a:extLst>
              </a:tr>
            </a:tbl>
          </a:graphicData>
        </a:graphic>
      </p:graphicFrame>
    </p:spTree>
    <p:extLst>
      <p:ext uri="{BB962C8B-B14F-4D97-AF65-F5344CB8AC3E}">
        <p14:creationId xmlns:p14="http://schemas.microsoft.com/office/powerpoint/2010/main" val="103025708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{520CDF9E-B4D4-4E4D-AB24-872225AAD3D1}tf10001073</Template>
  <TotalTime>1002</TotalTime>
  <Words>4139</Words>
  <Application>Microsoft Office PowerPoint</Application>
  <PresentationFormat>Widescreen</PresentationFormat>
  <Paragraphs>775</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Tw Cen MT</vt:lpstr>
      <vt:lpstr>Droplet</vt:lpstr>
      <vt:lpstr>Half yearly review</vt:lpstr>
      <vt:lpstr>PROGRESS OF NWIP’S AGAINST THE ANNUAL ACTION PLAN FOR 2024-2025 AND THE PROCESS ADOPTED</vt:lpstr>
      <vt:lpstr>PROGRESS OF NWIP’S AGAINST THE ANNUAL ACTION PLAN FOR 2024-2025 AND THE PROCESS ADOPTED</vt:lpstr>
      <vt:lpstr>PROGRESS OF NWIP’S AGAINST THE ANNUAL ACTION PLAN FOR 2024-2025 AND THE PROCESS ADOPTED</vt:lpstr>
      <vt:lpstr>NWIP STATUS</vt:lpstr>
      <vt:lpstr>PROGRESS OF REVIEWS AGAINST THE ANNUAL ACTION PLAN FOR 2024-2025</vt:lpstr>
      <vt:lpstr>Process adopted for review of standards</vt:lpstr>
      <vt:lpstr>WORKING PANELS AND WORKING GROUPS</vt:lpstr>
      <vt:lpstr>WORKING PANELS AND WORKING GROUPS</vt:lpstr>
      <vt:lpstr>ISO Projects</vt:lpstr>
      <vt:lpstr>ISO Projects</vt:lpstr>
      <vt:lpstr>ISO Projects</vt:lpstr>
      <vt:lpstr>ISO Projects</vt:lpstr>
      <vt:lpstr>ISO Projects</vt:lpstr>
      <vt:lpstr>ISO Projects</vt:lpstr>
      <vt:lpstr>ISO Projects</vt:lpstr>
      <vt:lpstr>ISO Projects</vt:lpstr>
      <vt:lpstr> ISO PROJECTS</vt:lpstr>
      <vt:lpstr>ISO Projects</vt:lpstr>
      <vt:lpstr>ISO Projects</vt:lpstr>
      <vt:lpstr>SC/WP Meetings planned and held outside hq</vt:lpstr>
      <vt:lpstr>Status of process reform measures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 yearly review</dc:title>
  <dc:creator>Abinash</dc:creator>
  <cp:lastModifiedBy>Inno</cp:lastModifiedBy>
  <cp:revision>52</cp:revision>
  <cp:lastPrinted>2024-10-16T09:23:46Z</cp:lastPrinted>
  <dcterms:created xsi:type="dcterms:W3CDTF">2024-10-14T15:20:14Z</dcterms:created>
  <dcterms:modified xsi:type="dcterms:W3CDTF">2024-10-25T11:26:26Z</dcterms:modified>
</cp:coreProperties>
</file>