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  <p:sldId id="263" r:id="rId4"/>
    <p:sldId id="264" r:id="rId5"/>
    <p:sldId id="271" r:id="rId6"/>
    <p:sldId id="261" r:id="rId7"/>
    <p:sldId id="262" r:id="rId8"/>
    <p:sldId id="268" r:id="rId9"/>
  </p:sldIdLst>
  <p:sldSz cx="9144000" cy="6858000" type="screen4x3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B1E46D-795B-4435-A51D-40B3A9235831}" v="7" dt="2024-10-16T07:09:56.4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6121" autoAdjust="0"/>
  </p:normalViewPr>
  <p:slideViewPr>
    <p:cSldViewPr>
      <p:cViewPr varScale="1">
        <p:scale>
          <a:sx n="72" d="100"/>
          <a:sy n="72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vya BIS" userId="cf951f8e756f201d" providerId="LiveId" clId="{C4B1E46D-795B-4435-A51D-40B3A9235831}"/>
    <pc:docChg chg="custSel addSld modSld">
      <pc:chgData name="Divya BIS" userId="cf951f8e756f201d" providerId="LiveId" clId="{C4B1E46D-795B-4435-A51D-40B3A9235831}" dt="2024-10-16T07:10:17.130" v="126" actId="478"/>
      <pc:docMkLst>
        <pc:docMk/>
      </pc:docMkLst>
      <pc:sldChg chg="modSp mod">
        <pc:chgData name="Divya BIS" userId="cf951f8e756f201d" providerId="LiveId" clId="{C4B1E46D-795B-4435-A51D-40B3A9235831}" dt="2024-10-16T07:06:30.240" v="3" actId="207"/>
        <pc:sldMkLst>
          <pc:docMk/>
          <pc:sldMk cId="0" sldId="262"/>
        </pc:sldMkLst>
        <pc:spChg chg="mod">
          <ac:chgData name="Divya BIS" userId="cf951f8e756f201d" providerId="LiveId" clId="{C4B1E46D-795B-4435-A51D-40B3A9235831}" dt="2024-10-16T07:06:30.240" v="3" actId="207"/>
          <ac:spMkLst>
            <pc:docMk/>
            <pc:sldMk cId="0" sldId="262"/>
            <ac:spMk id="2" creationId="{00000000-0000-0000-0000-000000000000}"/>
          </ac:spMkLst>
        </pc:spChg>
      </pc:sldChg>
      <pc:sldChg chg="delSp modSp add mod">
        <pc:chgData name="Divya BIS" userId="cf951f8e756f201d" providerId="LiveId" clId="{C4B1E46D-795B-4435-A51D-40B3A9235831}" dt="2024-10-16T07:10:17.130" v="126" actId="478"/>
        <pc:sldMkLst>
          <pc:docMk/>
          <pc:sldMk cId="2874406789" sldId="268"/>
        </pc:sldMkLst>
        <pc:spChg chg="mod">
          <ac:chgData name="Divya BIS" userId="cf951f8e756f201d" providerId="LiveId" clId="{C4B1E46D-795B-4435-A51D-40B3A9235831}" dt="2024-10-16T07:06:37.100" v="4" actId="6549"/>
          <ac:spMkLst>
            <pc:docMk/>
            <pc:sldMk cId="2874406789" sldId="268"/>
            <ac:spMk id="2" creationId="{6F647777-27F1-9F0C-4807-D8A50180884B}"/>
          </ac:spMkLst>
        </pc:spChg>
        <pc:spChg chg="del">
          <ac:chgData name="Divya BIS" userId="cf951f8e756f201d" providerId="LiveId" clId="{C4B1E46D-795B-4435-A51D-40B3A9235831}" dt="2024-10-16T07:10:17.130" v="126" actId="478"/>
          <ac:spMkLst>
            <pc:docMk/>
            <pc:sldMk cId="2874406789" sldId="268"/>
            <ac:spMk id="6" creationId="{786188D1-DCA6-3BC4-F048-ADEF892AE3AF}"/>
          </ac:spMkLst>
        </pc:spChg>
        <pc:graphicFrameChg chg="mod modGraphic">
          <ac:chgData name="Divya BIS" userId="cf951f8e756f201d" providerId="LiveId" clId="{C4B1E46D-795B-4435-A51D-40B3A9235831}" dt="2024-10-16T07:10:10.658" v="125" actId="20577"/>
          <ac:graphicFrameMkLst>
            <pc:docMk/>
            <pc:sldMk cId="2874406789" sldId="268"/>
            <ac:graphicFrameMk id="4" creationId="{DFE764D2-102B-AC59-6B1D-9292783F2D4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en-IN" dirty="0"/>
              <a:t>Half Yearly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1376" y="2852936"/>
            <a:ext cx="6400800" cy="1752600"/>
          </a:xfrm>
        </p:spPr>
        <p:txBody>
          <a:bodyPr/>
          <a:lstStyle/>
          <a:p>
            <a:r>
              <a:rPr lang="en-IN" dirty="0" smtClean="0"/>
              <a:t>Prashant Yadav</a:t>
            </a:r>
            <a:endParaRPr lang="en-IN" dirty="0"/>
          </a:p>
          <a:p>
            <a:r>
              <a:rPr lang="en-IN" dirty="0" smtClean="0"/>
              <a:t>Scientist-B</a:t>
            </a:r>
            <a:endParaRPr lang="en-IN" dirty="0"/>
          </a:p>
          <a:p>
            <a:r>
              <a:rPr lang="en-IN" dirty="0"/>
              <a:t>(M.S.- </a:t>
            </a:r>
            <a:r>
              <a:rPr lang="en-IN" dirty="0" smtClean="0"/>
              <a:t>CED </a:t>
            </a:r>
            <a:r>
              <a:rPr lang="en-IN" dirty="0" smtClean="0"/>
              <a:t>13)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656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03" y="0"/>
            <a:ext cx="8229600" cy="836712"/>
          </a:xfrm>
        </p:spPr>
        <p:txBody>
          <a:bodyPr/>
          <a:lstStyle/>
          <a:p>
            <a:r>
              <a:rPr lang="en-US" dirty="0"/>
              <a:t>Progress on NWIP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901326"/>
              </p:ext>
            </p:extLst>
          </p:nvPr>
        </p:nvGraphicFramePr>
        <p:xfrm>
          <a:off x="2" y="1340768"/>
          <a:ext cx="9143999" cy="7344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96856097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19720583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705">
                  <a:extLst>
                    <a:ext uri="{9D8B030D-6E8A-4147-A177-3AD203B41FA5}">
                      <a16:colId xmlns:a16="http://schemas.microsoft.com/office/drawing/2014/main" val="1880146042"/>
                    </a:ext>
                  </a:extLst>
                </a:gridCol>
              </a:tblGrid>
              <a:tr h="136025">
                <a:tc>
                  <a:txBody>
                    <a:bodyPr/>
                    <a:lstStyle/>
                    <a:p>
                      <a:r>
                        <a:rPr lang="en-IN" dirty="0"/>
                        <a:t>Sr.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Received From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525">
                <a:tc>
                  <a:txBody>
                    <a:bodyPr/>
                    <a:lstStyle/>
                    <a:p>
                      <a:r>
                        <a:rPr lang="en-IN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Specification standards on Metal Framings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P-draft Circulated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 be Published</a:t>
                      </a:r>
                      <a:r>
                        <a:rPr lang="en-US" baseline="0" dirty="0" smtClean="0"/>
                        <a:t> by end  of February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9525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Guidelines on Rat-trap bond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P-draft Circulated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 be Published</a:t>
                      </a:r>
                      <a:r>
                        <a:rPr lang="en-US" baseline="0" dirty="0" smtClean="0"/>
                        <a:t> by end  of February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967814"/>
                  </a:ext>
                </a:extLst>
              </a:tr>
              <a:tr h="859525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Code of practice on Glazing systems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P-draft Circulated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 be Published</a:t>
                      </a:r>
                      <a:r>
                        <a:rPr lang="en-US" baseline="0" dirty="0" smtClean="0"/>
                        <a:t> by end  of February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0821"/>
                  </a:ext>
                </a:extLst>
              </a:tr>
              <a:tr h="937199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Code of practice on Trenchless Technology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WG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Draft</a:t>
                      </a:r>
                      <a:r>
                        <a:rPr lang="en-US" baseline="0" dirty="0" smtClean="0"/>
                        <a:t> under preparation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Working Draft</a:t>
                      </a:r>
                      <a:r>
                        <a:rPr lang="en-US" baseline="0" dirty="0" smtClean="0"/>
                        <a:t> will be ready by March 2025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97165"/>
                  </a:ext>
                </a:extLst>
              </a:tr>
              <a:tr h="1140236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 of construction of Aluminium formwork Monolithic RCC construction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Ministry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Draft</a:t>
                      </a:r>
                      <a:r>
                        <a:rPr lang="en-US" baseline="0" dirty="0" smtClean="0"/>
                        <a:t> under preparation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Working Draft</a:t>
                      </a:r>
                      <a:r>
                        <a:rPr lang="en-US" baseline="0" dirty="0" smtClean="0"/>
                        <a:t> will be ready by March 2025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895345"/>
                  </a:ext>
                </a:extLst>
              </a:tr>
              <a:tr h="899512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 of construction of Tunnel Formwork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Ministry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Draft</a:t>
                      </a:r>
                      <a:r>
                        <a:rPr lang="en-US" baseline="0" dirty="0" smtClean="0"/>
                        <a:t> under preparation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Working Draft</a:t>
                      </a:r>
                      <a:r>
                        <a:rPr lang="en-US" baseline="0" dirty="0" smtClean="0"/>
                        <a:t> will be ready by March 2025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926315"/>
                  </a:ext>
                </a:extLst>
              </a:tr>
              <a:tr h="921216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 of construction of Galvanised Steel Formwork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Ministry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Draft</a:t>
                      </a:r>
                      <a:r>
                        <a:rPr lang="en-US" baseline="0" dirty="0" smtClean="0"/>
                        <a:t> under preparation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Working Draft</a:t>
                      </a:r>
                      <a:r>
                        <a:rPr lang="en-US" baseline="0" dirty="0" smtClean="0"/>
                        <a:t> will be ready by March 2025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6241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-32000" y="831000"/>
            <a:ext cx="476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CED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13 – Building Construction Practices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00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IN" dirty="0"/>
              <a:t>Progress </a:t>
            </a:r>
            <a:r>
              <a:rPr lang="en-IN" dirty="0" smtClean="0"/>
              <a:t>on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1582910"/>
              </p:ext>
            </p:extLst>
          </p:nvPr>
        </p:nvGraphicFramePr>
        <p:xfrm>
          <a:off x="1" y="1143000"/>
          <a:ext cx="9143999" cy="2019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15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83029">
                <a:tc>
                  <a:txBody>
                    <a:bodyPr/>
                    <a:lstStyle/>
                    <a:p>
                      <a:r>
                        <a:rPr lang="en-IN" dirty="0"/>
                        <a:t>Comm.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No. of 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Under Revision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Amended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Reaffirmed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archive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withdrawn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pending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029">
                <a:tc>
                  <a:txBody>
                    <a:bodyPr/>
                    <a:lstStyle/>
                    <a:p>
                      <a:r>
                        <a:rPr lang="en-IN" dirty="0" smtClean="0"/>
                        <a:t>CED 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Pre-2000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6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Post-2000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0392"/>
          </a:xfrm>
        </p:spPr>
        <p:txBody>
          <a:bodyPr/>
          <a:lstStyle/>
          <a:p>
            <a:r>
              <a:rPr lang="en-IN" dirty="0"/>
              <a:t>Process  adopted for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391823"/>
              </p:ext>
            </p:extLst>
          </p:nvPr>
        </p:nvGraphicFramePr>
        <p:xfrm>
          <a:off x="11440" y="1233552"/>
          <a:ext cx="914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5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4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97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No. of 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Process adopted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IN" dirty="0" smtClean="0"/>
                        <a:t>CED 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</a:t>
                      </a:r>
                      <a:r>
                        <a:rPr lang="en-US" baseline="0" dirty="0" smtClean="0"/>
                        <a:t> &amp; Consultant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 Draft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Working Groups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WD under Preparation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Reaffirmed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Archived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25470"/>
          </a:xfrm>
        </p:spPr>
        <p:txBody>
          <a:bodyPr>
            <a:norm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Working Panels and Working Groups </a:t>
            </a:r>
            <a:endParaRPr lang="en-US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008169"/>
              </p:ext>
            </p:extLst>
          </p:nvPr>
        </p:nvGraphicFramePr>
        <p:xfrm>
          <a:off x="0" y="1628800"/>
          <a:ext cx="9144000" cy="4309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0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Working Panel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Working Group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2838">
                <a:tc rowSpan="4"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CED 13-</a:t>
                      </a:r>
                      <a:r>
                        <a:rPr lang="en-IN" b="1" baseline="0" dirty="0" smtClean="0"/>
                        <a:t> Building Construction Practices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P1 - PANEL ON GLASS AND GLAZING 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WG01-Working Group for revision IS 6313 (Part 1, 2 &amp; 3) for Anti-Termite Treatment Measures in Buildings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67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P3 - PANEL FOR TIMBER AND BAMBOO ENGINEERING</a:t>
                      </a:r>
                    </a:p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WG02-Metal Framing Components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620219"/>
                  </a:ext>
                </a:extLst>
              </a:tr>
              <a:tr h="7612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P4 - PANEL FOR BUILDING SEALANTS AND JOINTS</a:t>
                      </a:r>
                    </a:p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WG03-WG for revision of IS 1946 (Fixing Devices)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782655"/>
                  </a:ext>
                </a:extLst>
              </a:tr>
              <a:tr h="90287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P5 - PANEL FOR MASONRY</a:t>
                      </a:r>
                    </a:p>
                    <a:p>
                      <a:pPr algn="l" fontAlgn="t"/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WG13-WG for revision of IS 1905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065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71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</a:t>
            </a:r>
            <a:r>
              <a:rPr lang="en-US" b="1" dirty="0" smtClean="0">
                <a:solidFill>
                  <a:schemeClr val="tx1"/>
                </a:solidFill>
              </a:rPr>
              <a:t>eetings planned/Held </a:t>
            </a:r>
            <a:r>
              <a:rPr lang="en-US" b="1" dirty="0">
                <a:solidFill>
                  <a:schemeClr val="tx1"/>
                </a:solidFill>
              </a:rPr>
              <a:t>outside HQ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31801"/>
              </p:ext>
            </p:extLst>
          </p:nvPr>
        </p:nvGraphicFramePr>
        <p:xfrm>
          <a:off x="787803" y="1628800"/>
          <a:ext cx="7568393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9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0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164"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Place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164">
                <a:tc>
                  <a:txBody>
                    <a:bodyPr/>
                    <a:lstStyle/>
                    <a:p>
                      <a:r>
                        <a:rPr lang="en-US" dirty="0" smtClean="0"/>
                        <a:t>CED 13 – Building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Construction Practices (IS 1905 WG)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27.10.2024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IIIT Hyderabad, Hyderabad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4756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Status of Process Reform measures - Attendance, Inactive members, Comments on P Drafts, </a:t>
            </a:r>
            <a:r>
              <a:rPr lang="en-US" sz="2500" b="1" dirty="0" smtClean="0">
                <a:solidFill>
                  <a:schemeClr val="tx1"/>
                </a:solidFill>
              </a:rPr>
              <a:t>Resolutions.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 dirty="0"/>
          </a:p>
          <a:p>
            <a:pPr lvl="0">
              <a:buNone/>
            </a:pPr>
            <a:endParaRPr lang="en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58C19A1-BEC6-6F6F-F4EC-E7849DB8F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54988"/>
              </p:ext>
            </p:extLst>
          </p:nvPr>
        </p:nvGraphicFramePr>
        <p:xfrm>
          <a:off x="1079612" y="1916832"/>
          <a:ext cx="6984776" cy="1662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194">
                  <a:extLst>
                    <a:ext uri="{9D8B030D-6E8A-4147-A177-3AD203B41FA5}">
                      <a16:colId xmlns:a16="http://schemas.microsoft.com/office/drawing/2014/main" val="2287259789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3181917260"/>
                    </a:ext>
                  </a:extLst>
                </a:gridCol>
              </a:tblGrid>
              <a:tr h="632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Meeting held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10301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CED 13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48.28*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9896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6669A5-2428-86DA-8FAE-ABD86438E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47777-27F1-9F0C-4807-D8A501808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Status of Process Reform measures - SC membership </a:t>
            </a:r>
            <a:r>
              <a:rPr lang="en-US" sz="2500" b="1" dirty="0" err="1">
                <a:solidFill>
                  <a:schemeClr val="tx1"/>
                </a:solidFill>
              </a:rPr>
              <a:t>rationalised</a:t>
            </a:r>
            <a:r>
              <a:rPr lang="en-US" sz="2500" b="1" dirty="0">
                <a:solidFill>
                  <a:schemeClr val="tx1"/>
                </a:solidFill>
              </a:rPr>
              <a:t>.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940D-85CE-9308-BA1A-7DF5F5166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 dirty="0"/>
          </a:p>
          <a:p>
            <a:pPr lvl="0">
              <a:buNone/>
            </a:pPr>
            <a:endParaRPr lang="en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E764D2-102B-AC59-6B1D-9292783F2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149437"/>
              </p:ext>
            </p:extLst>
          </p:nvPr>
        </p:nvGraphicFramePr>
        <p:xfrm>
          <a:off x="0" y="1500056"/>
          <a:ext cx="9144003" cy="2600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584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834962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181917260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1246405734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955886019"/>
                    </a:ext>
                  </a:extLst>
                </a:gridCol>
                <a:gridCol w="991699">
                  <a:extLst>
                    <a:ext uri="{9D8B030D-6E8A-4147-A177-3AD203B41FA5}">
                      <a16:colId xmlns:a16="http://schemas.microsoft.com/office/drawing/2014/main" val="588990985"/>
                    </a:ext>
                  </a:extLst>
                </a:gridCol>
                <a:gridCol w="670847">
                  <a:extLst>
                    <a:ext uri="{9D8B030D-6E8A-4147-A177-3AD203B41FA5}">
                      <a16:colId xmlns:a16="http://schemas.microsoft.com/office/drawing/2014/main" val="201221390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398351414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63030216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2608493532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846051690"/>
                    </a:ext>
                  </a:extLst>
                </a:gridCol>
              </a:tblGrid>
              <a:tr h="547548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Functional Category wise breakup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1456945"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Regulatory Body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State Government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R&amp;D Organization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Institution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Expert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Industry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Consumer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Central Ministry/Dept.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Technologist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61539"/>
                  </a:ext>
                </a:extLst>
              </a:tr>
              <a:tr h="59602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573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06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434</Words>
  <Application>Microsoft Office PowerPoint</Application>
  <PresentationFormat>On-screen Show (4:3)</PresentationFormat>
  <Paragraphs>158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Lato</vt:lpstr>
      <vt:lpstr>Times New Roman</vt:lpstr>
      <vt:lpstr>Office Theme</vt:lpstr>
      <vt:lpstr>Half Yearly Review</vt:lpstr>
      <vt:lpstr>Progress on NWIP</vt:lpstr>
      <vt:lpstr>Progress on Review</vt:lpstr>
      <vt:lpstr>Process  adopted for Review</vt:lpstr>
      <vt:lpstr>Working Panels and Working Groups </vt:lpstr>
      <vt:lpstr>Meetings planned/Held outside HQ</vt:lpstr>
      <vt:lpstr>Status of Process Reform measures - Attendance, Inactive members, Comments on P Drafts, Resolutions.</vt:lpstr>
      <vt:lpstr>Status of Process Reform measures - SC membership rationalised.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israfil</dc:creator>
  <cp:lastModifiedBy>PRASHANT YADAV</cp:lastModifiedBy>
  <cp:revision>99</cp:revision>
  <cp:lastPrinted>2024-10-18T04:10:08Z</cp:lastPrinted>
  <dcterms:created xsi:type="dcterms:W3CDTF">2024-10-13T07:58:13Z</dcterms:created>
  <dcterms:modified xsi:type="dcterms:W3CDTF">2024-10-24T11:19:37Z</dcterms:modified>
</cp:coreProperties>
</file>