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5"/>
  </p:notesMasterIdLst>
  <p:sldIdLst>
    <p:sldId id="297" r:id="rId2"/>
    <p:sldId id="257" r:id="rId3"/>
    <p:sldId id="275" r:id="rId4"/>
    <p:sldId id="258" r:id="rId5"/>
    <p:sldId id="296" r:id="rId6"/>
    <p:sldId id="282" r:id="rId7"/>
    <p:sldId id="280" r:id="rId8"/>
    <p:sldId id="283" r:id="rId9"/>
    <p:sldId id="284" r:id="rId10"/>
    <p:sldId id="285" r:id="rId11"/>
    <p:sldId id="298" r:id="rId12"/>
    <p:sldId id="287" r:id="rId13"/>
    <p:sldId id="260" r:id="rId14"/>
    <p:sldId id="292" r:id="rId15"/>
    <p:sldId id="299" r:id="rId16"/>
    <p:sldId id="301" r:id="rId17"/>
    <p:sldId id="294" r:id="rId18"/>
    <p:sldId id="302" r:id="rId19"/>
    <p:sldId id="293" r:id="rId20"/>
    <p:sldId id="300" r:id="rId21"/>
    <p:sldId id="262" r:id="rId22"/>
    <p:sldId id="291" r:id="rId23"/>
    <p:sldId id="274" r:id="rId24"/>
  </p:sldIdLst>
  <p:sldSz cx="9144000" cy="5143500" type="screen16x9"/>
  <p:notesSz cx="6858000" cy="9144000"/>
  <p:embeddedFontLst>
    <p:embeddedFont>
      <p:font typeface="Baloo Tammudu 2" pitchFamily="2" charset="77"/>
      <p:regular r:id="rId26"/>
      <p:bold r:id="rId27"/>
    </p:embeddedFont>
    <p:embeddedFont>
      <p:font typeface="Catamaran Medium" pitchFamily="2" charset="77"/>
      <p:regular r:id="rId28"/>
      <p:bold r:id="rId29"/>
    </p:embeddedFont>
    <p:embeddedFont>
      <p:font typeface="Delius Swash Caps" panose="02000603000000000000" pitchFamily="2" charset="0"/>
      <p:regular r:id="rId30"/>
    </p:embeddedFont>
    <p:embeddedFont>
      <p:font typeface="Lexend Deca" pitchFamily="2" charset="77"/>
      <p:regular r:id="rId31"/>
      <p:bold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Rajdhani" panose="02000000000000000000" pitchFamily="2" charset="77"/>
      <p:regular r:id="rId37"/>
      <p:bold r:id="rId38"/>
    </p:embeddedFont>
    <p:embeddedFont>
      <p:font typeface="Roboto Condensed Light" panose="020F0302020204030204" pitchFamily="34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E7719-9C25-4468-A823-D02C30581FE5}">
  <a:tblStyle styleId="{906E7719-9C25-4468-A823-D02C30581F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434A06-66BD-4F15-91C7-9BD0ACA84E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8"/>
  </p:normalViewPr>
  <p:slideViewPr>
    <p:cSldViewPr snapToGrid="0">
      <p:cViewPr varScale="1">
        <p:scale>
          <a:sx n="112" d="100"/>
          <a:sy n="112" d="100"/>
        </p:scale>
        <p:origin x="200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4F13A-742A-B544-A067-2FC02DF7A74A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089AEF-9A44-6449-9AA3-B363790F6C40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Evaluation of performance of committee members has been done based on Attendance</a:t>
          </a:r>
          <a:endParaRPr lang="en-GB" sz="1100" dirty="0"/>
        </a:p>
      </dgm:t>
    </dgm:pt>
    <dgm:pt modelId="{71D63DDD-2A67-EA45-ADC8-FBCD9A9D30D0}" type="parTrans" cxnId="{5FD79948-7A6C-FE4E-BF98-9633C60A59A8}">
      <dgm:prSet/>
      <dgm:spPr/>
      <dgm:t>
        <a:bodyPr/>
        <a:lstStyle/>
        <a:p>
          <a:endParaRPr lang="en-GB"/>
        </a:p>
      </dgm:t>
    </dgm:pt>
    <dgm:pt modelId="{028D42F8-3D57-3249-8B60-E71AEC4B63C6}" type="sibTrans" cxnId="{5FD79948-7A6C-FE4E-BF98-9633C60A59A8}">
      <dgm:prSet/>
      <dgm:spPr/>
      <dgm:t>
        <a:bodyPr/>
        <a:lstStyle/>
        <a:p>
          <a:endParaRPr lang="en-GB"/>
        </a:p>
      </dgm:t>
    </dgm:pt>
    <dgm:pt modelId="{B10928ED-A8F5-2F46-9081-8CE9C723BAE0}">
      <dgm:prSet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Comments on Drafts circulated</a:t>
          </a:r>
        </a:p>
      </dgm:t>
    </dgm:pt>
    <dgm:pt modelId="{82C03766-99F6-B848-892F-F0DB105C2234}" type="parTrans" cxnId="{0E532273-D8BD-B041-ACC4-46C94E0F7D65}">
      <dgm:prSet/>
      <dgm:spPr/>
      <dgm:t>
        <a:bodyPr/>
        <a:lstStyle/>
        <a:p>
          <a:endParaRPr lang="en-GB"/>
        </a:p>
      </dgm:t>
    </dgm:pt>
    <dgm:pt modelId="{F554CEA1-127E-7048-A5B3-3E8ED7CA9417}" type="sibTrans" cxnId="{0E532273-D8BD-B041-ACC4-46C94E0F7D65}">
      <dgm:prSet/>
      <dgm:spPr/>
      <dgm:t>
        <a:bodyPr/>
        <a:lstStyle/>
        <a:p>
          <a:endParaRPr lang="en-GB"/>
        </a:p>
      </dgm:t>
    </dgm:pt>
    <dgm:pt modelId="{07E3E5F8-D76C-FB4E-9C72-73B2553C89C5}">
      <dgm:prSet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Comments on IEC documents circulated</a:t>
          </a:r>
        </a:p>
      </dgm:t>
    </dgm:pt>
    <dgm:pt modelId="{7A1E5AB5-58A1-B541-BDE2-B9A41C8A29F4}" type="parTrans" cxnId="{D235FDF7-EF70-3F48-8A11-53CF6184B7B8}">
      <dgm:prSet/>
      <dgm:spPr/>
      <dgm:t>
        <a:bodyPr/>
        <a:lstStyle/>
        <a:p>
          <a:endParaRPr lang="en-GB"/>
        </a:p>
      </dgm:t>
    </dgm:pt>
    <dgm:pt modelId="{91E84106-4C90-4D42-AAA6-8D10C49099A8}" type="sibTrans" cxnId="{D235FDF7-EF70-3F48-8A11-53CF6184B7B8}">
      <dgm:prSet/>
      <dgm:spPr/>
      <dgm:t>
        <a:bodyPr/>
        <a:lstStyle/>
        <a:p>
          <a:endParaRPr lang="en-GB"/>
        </a:p>
      </dgm:t>
    </dgm:pt>
    <dgm:pt modelId="{0EAD5604-04FF-8347-86CE-FE879F1EB9C0}">
      <dgm:prSet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Contribution during the meetings based on which decision on membership will be taken during the upcoming sectional committee meetings.</a:t>
          </a:r>
        </a:p>
      </dgm:t>
    </dgm:pt>
    <dgm:pt modelId="{9E7F9D5C-D374-BF4A-9990-3B44E7F5D67E}" type="parTrans" cxnId="{066FD7BE-8E07-DF42-908A-38874878105A}">
      <dgm:prSet/>
      <dgm:spPr/>
      <dgm:t>
        <a:bodyPr/>
        <a:lstStyle/>
        <a:p>
          <a:endParaRPr lang="en-GB"/>
        </a:p>
      </dgm:t>
    </dgm:pt>
    <dgm:pt modelId="{633F97EF-8BC1-0649-9878-A7F7E4477FB1}" type="sibTrans" cxnId="{066FD7BE-8E07-DF42-908A-38874878105A}">
      <dgm:prSet/>
      <dgm:spPr/>
      <dgm:t>
        <a:bodyPr/>
        <a:lstStyle/>
        <a:p>
          <a:endParaRPr lang="en-GB"/>
        </a:p>
      </dgm:t>
    </dgm:pt>
    <dgm:pt modelId="{EBC501A0-DAD6-E940-9EE8-BEC134D9A3F9}" type="pres">
      <dgm:prSet presAssocID="{34C4F13A-742A-B544-A067-2FC02DF7A74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211EC6C-412E-954E-8C40-0467786D1495}" type="pres">
      <dgm:prSet presAssocID="{D5089AEF-9A44-6449-9AA3-B363790F6C40}" presName="Accent1" presStyleCnt="0"/>
      <dgm:spPr/>
    </dgm:pt>
    <dgm:pt modelId="{8CB05D24-7B5F-4C41-8B8D-B78F60E16FBC}" type="pres">
      <dgm:prSet presAssocID="{D5089AEF-9A44-6449-9AA3-B363790F6C40}" presName="Accent" presStyleLbl="node1" presStyleIdx="0" presStyleCnt="4"/>
      <dgm:spPr>
        <a:solidFill>
          <a:schemeClr val="bg2"/>
        </a:solidFill>
      </dgm:spPr>
    </dgm:pt>
    <dgm:pt modelId="{5C95975A-2947-D04D-9B05-B1FDAED094A3}" type="pres">
      <dgm:prSet presAssocID="{D5089AEF-9A44-6449-9AA3-B363790F6C4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AC06668C-78F3-5242-B946-64836670867D}" type="pres">
      <dgm:prSet presAssocID="{B10928ED-A8F5-2F46-9081-8CE9C723BAE0}" presName="Accent2" presStyleCnt="0"/>
      <dgm:spPr/>
    </dgm:pt>
    <dgm:pt modelId="{2345FBCC-B508-BF42-B409-3F6CD29477B1}" type="pres">
      <dgm:prSet presAssocID="{B10928ED-A8F5-2F46-9081-8CE9C723BAE0}" presName="Accent" presStyleLbl="node1" presStyleIdx="1" presStyleCnt="4"/>
      <dgm:spPr>
        <a:solidFill>
          <a:schemeClr val="accent1">
            <a:lumMod val="25000"/>
          </a:schemeClr>
        </a:solidFill>
      </dgm:spPr>
    </dgm:pt>
    <dgm:pt modelId="{65D41CF9-C615-D749-B638-2C75CCF03F25}" type="pres">
      <dgm:prSet presAssocID="{B10928ED-A8F5-2F46-9081-8CE9C723BAE0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41BF4484-490B-1640-8C11-DD69B7E34E2C}" type="pres">
      <dgm:prSet presAssocID="{07E3E5F8-D76C-FB4E-9C72-73B2553C89C5}" presName="Accent3" presStyleCnt="0"/>
      <dgm:spPr/>
    </dgm:pt>
    <dgm:pt modelId="{050E62D9-0F1B-5D45-BA69-55C8DBA27B54}" type="pres">
      <dgm:prSet presAssocID="{07E3E5F8-D76C-FB4E-9C72-73B2553C89C5}" presName="Accent" presStyleLbl="node1" presStyleIdx="2" presStyleCnt="4"/>
      <dgm:spPr>
        <a:solidFill>
          <a:schemeClr val="accent1">
            <a:lumMod val="50000"/>
          </a:schemeClr>
        </a:solidFill>
      </dgm:spPr>
    </dgm:pt>
    <dgm:pt modelId="{9B56B604-63D7-CC4F-AC4D-FED90F64816E}" type="pres">
      <dgm:prSet presAssocID="{07E3E5F8-D76C-FB4E-9C72-73B2553C89C5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702B3E4D-F9EC-A54C-B380-B63DCFF26997}" type="pres">
      <dgm:prSet presAssocID="{0EAD5604-04FF-8347-86CE-FE879F1EB9C0}" presName="Accent4" presStyleCnt="0"/>
      <dgm:spPr/>
    </dgm:pt>
    <dgm:pt modelId="{323F7663-4947-434D-AA79-A1B8A91E65DD}" type="pres">
      <dgm:prSet presAssocID="{0EAD5604-04FF-8347-86CE-FE879F1EB9C0}" presName="Accent" presStyleLbl="node1" presStyleIdx="3" presStyleCnt="4"/>
      <dgm:spPr>
        <a:solidFill>
          <a:schemeClr val="accent4">
            <a:lumMod val="75000"/>
          </a:schemeClr>
        </a:solidFill>
      </dgm:spPr>
    </dgm:pt>
    <dgm:pt modelId="{79A4A6D7-AA41-FC4D-9CBC-350F33F12A5B}" type="pres">
      <dgm:prSet presAssocID="{0EAD5604-04FF-8347-86CE-FE879F1EB9C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FD79948-7A6C-FE4E-BF98-9633C60A59A8}" srcId="{34C4F13A-742A-B544-A067-2FC02DF7A74A}" destId="{D5089AEF-9A44-6449-9AA3-B363790F6C40}" srcOrd="0" destOrd="0" parTransId="{71D63DDD-2A67-EA45-ADC8-FBCD9A9D30D0}" sibTransId="{028D42F8-3D57-3249-8B60-E71AEC4B63C6}"/>
    <dgm:cxn modelId="{9133B050-91CA-8F4F-8705-FA0401004D48}" type="presOf" srcId="{B10928ED-A8F5-2F46-9081-8CE9C723BAE0}" destId="{65D41CF9-C615-D749-B638-2C75CCF03F25}" srcOrd="0" destOrd="0" presId="urn:microsoft.com/office/officeart/2009/layout/CircleArrowProcess"/>
    <dgm:cxn modelId="{E67E255D-084C-E141-84E9-E048DA249B6D}" type="presOf" srcId="{0EAD5604-04FF-8347-86CE-FE879F1EB9C0}" destId="{79A4A6D7-AA41-FC4D-9CBC-350F33F12A5B}" srcOrd="0" destOrd="0" presId="urn:microsoft.com/office/officeart/2009/layout/CircleArrowProcess"/>
    <dgm:cxn modelId="{0E532273-D8BD-B041-ACC4-46C94E0F7D65}" srcId="{34C4F13A-742A-B544-A067-2FC02DF7A74A}" destId="{B10928ED-A8F5-2F46-9081-8CE9C723BAE0}" srcOrd="1" destOrd="0" parTransId="{82C03766-99F6-B848-892F-F0DB105C2234}" sibTransId="{F554CEA1-127E-7048-A5B3-3E8ED7CA9417}"/>
    <dgm:cxn modelId="{066FD7BE-8E07-DF42-908A-38874878105A}" srcId="{34C4F13A-742A-B544-A067-2FC02DF7A74A}" destId="{0EAD5604-04FF-8347-86CE-FE879F1EB9C0}" srcOrd="3" destOrd="0" parTransId="{9E7F9D5C-D374-BF4A-9990-3B44E7F5D67E}" sibTransId="{633F97EF-8BC1-0649-9878-A7F7E4477FB1}"/>
    <dgm:cxn modelId="{62AE15CC-2086-2347-80CB-7BF0853CD20D}" type="presOf" srcId="{07E3E5F8-D76C-FB4E-9C72-73B2553C89C5}" destId="{9B56B604-63D7-CC4F-AC4D-FED90F64816E}" srcOrd="0" destOrd="0" presId="urn:microsoft.com/office/officeart/2009/layout/CircleArrowProcess"/>
    <dgm:cxn modelId="{7521A2E3-2DC6-F740-87A2-488A13DD1DC1}" type="presOf" srcId="{34C4F13A-742A-B544-A067-2FC02DF7A74A}" destId="{EBC501A0-DAD6-E940-9EE8-BEC134D9A3F9}" srcOrd="0" destOrd="0" presId="urn:microsoft.com/office/officeart/2009/layout/CircleArrowProcess"/>
    <dgm:cxn modelId="{6DF2C1F1-392B-2543-B6DD-339D369376F8}" type="presOf" srcId="{D5089AEF-9A44-6449-9AA3-B363790F6C40}" destId="{5C95975A-2947-D04D-9B05-B1FDAED094A3}" srcOrd="0" destOrd="0" presId="urn:microsoft.com/office/officeart/2009/layout/CircleArrowProcess"/>
    <dgm:cxn modelId="{D235FDF7-EF70-3F48-8A11-53CF6184B7B8}" srcId="{34C4F13A-742A-B544-A067-2FC02DF7A74A}" destId="{07E3E5F8-D76C-FB4E-9C72-73B2553C89C5}" srcOrd="2" destOrd="0" parTransId="{7A1E5AB5-58A1-B541-BDE2-B9A41C8A29F4}" sibTransId="{91E84106-4C90-4D42-AAA6-8D10C49099A8}"/>
    <dgm:cxn modelId="{D03172D1-6BFB-6B4B-8BB3-363CBB76D09A}" type="presParOf" srcId="{EBC501A0-DAD6-E940-9EE8-BEC134D9A3F9}" destId="{5211EC6C-412E-954E-8C40-0467786D1495}" srcOrd="0" destOrd="0" presId="urn:microsoft.com/office/officeart/2009/layout/CircleArrowProcess"/>
    <dgm:cxn modelId="{88045512-0E5F-904F-A304-7F486A8F83B3}" type="presParOf" srcId="{5211EC6C-412E-954E-8C40-0467786D1495}" destId="{8CB05D24-7B5F-4C41-8B8D-B78F60E16FBC}" srcOrd="0" destOrd="0" presId="urn:microsoft.com/office/officeart/2009/layout/CircleArrowProcess"/>
    <dgm:cxn modelId="{A558E81B-4528-8940-A11B-E895792AF1DE}" type="presParOf" srcId="{EBC501A0-DAD6-E940-9EE8-BEC134D9A3F9}" destId="{5C95975A-2947-D04D-9B05-B1FDAED094A3}" srcOrd="1" destOrd="0" presId="urn:microsoft.com/office/officeart/2009/layout/CircleArrowProcess"/>
    <dgm:cxn modelId="{C666AA2A-C3E4-D942-92DF-DAB4C409555D}" type="presParOf" srcId="{EBC501A0-DAD6-E940-9EE8-BEC134D9A3F9}" destId="{AC06668C-78F3-5242-B946-64836670867D}" srcOrd="2" destOrd="0" presId="urn:microsoft.com/office/officeart/2009/layout/CircleArrowProcess"/>
    <dgm:cxn modelId="{89F359E9-2635-DC48-A368-20E292B96CCD}" type="presParOf" srcId="{AC06668C-78F3-5242-B946-64836670867D}" destId="{2345FBCC-B508-BF42-B409-3F6CD29477B1}" srcOrd="0" destOrd="0" presId="urn:microsoft.com/office/officeart/2009/layout/CircleArrowProcess"/>
    <dgm:cxn modelId="{9EF7B7C5-FC72-4642-82AD-A69E905E1CD0}" type="presParOf" srcId="{EBC501A0-DAD6-E940-9EE8-BEC134D9A3F9}" destId="{65D41CF9-C615-D749-B638-2C75CCF03F25}" srcOrd="3" destOrd="0" presId="urn:microsoft.com/office/officeart/2009/layout/CircleArrowProcess"/>
    <dgm:cxn modelId="{5FA27FDC-E7F1-6243-A3F5-EDB619091DE1}" type="presParOf" srcId="{EBC501A0-DAD6-E940-9EE8-BEC134D9A3F9}" destId="{41BF4484-490B-1640-8C11-DD69B7E34E2C}" srcOrd="4" destOrd="0" presId="urn:microsoft.com/office/officeart/2009/layout/CircleArrowProcess"/>
    <dgm:cxn modelId="{B2B860DA-03A4-0F43-84F7-1648212CE46F}" type="presParOf" srcId="{41BF4484-490B-1640-8C11-DD69B7E34E2C}" destId="{050E62D9-0F1B-5D45-BA69-55C8DBA27B54}" srcOrd="0" destOrd="0" presId="urn:microsoft.com/office/officeart/2009/layout/CircleArrowProcess"/>
    <dgm:cxn modelId="{3AFF94F6-F10C-F84C-92F4-1BDFC5F35BAD}" type="presParOf" srcId="{EBC501A0-DAD6-E940-9EE8-BEC134D9A3F9}" destId="{9B56B604-63D7-CC4F-AC4D-FED90F64816E}" srcOrd="5" destOrd="0" presId="urn:microsoft.com/office/officeart/2009/layout/CircleArrowProcess"/>
    <dgm:cxn modelId="{66A3D2A3-0E3E-754D-95A5-AA00FB0420BA}" type="presParOf" srcId="{EBC501A0-DAD6-E940-9EE8-BEC134D9A3F9}" destId="{702B3E4D-F9EC-A54C-B380-B63DCFF26997}" srcOrd="6" destOrd="0" presId="urn:microsoft.com/office/officeart/2009/layout/CircleArrowProcess"/>
    <dgm:cxn modelId="{F2A18CDD-94E0-624A-B181-484054583102}" type="presParOf" srcId="{702B3E4D-F9EC-A54C-B380-B63DCFF26997}" destId="{323F7663-4947-434D-AA79-A1B8A91E65DD}" srcOrd="0" destOrd="0" presId="urn:microsoft.com/office/officeart/2009/layout/CircleArrowProcess"/>
    <dgm:cxn modelId="{958E9718-7884-D643-BC19-53740A3A6B12}" type="presParOf" srcId="{EBC501A0-DAD6-E940-9EE8-BEC134D9A3F9}" destId="{79A4A6D7-AA41-FC4D-9CBC-350F33F12A5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05D24-7B5F-4C41-8B8D-B78F60E16FBC}">
      <dsp:nvSpPr>
        <dsp:cNvPr id="0" name=""/>
        <dsp:cNvSpPr/>
      </dsp:nvSpPr>
      <dsp:spPr>
        <a:xfrm>
          <a:off x="2337001" y="0"/>
          <a:ext cx="1969005" cy="19692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5975A-2947-D04D-9B05-B1FDAED094A3}">
      <dsp:nvSpPr>
        <dsp:cNvPr id="0" name=""/>
        <dsp:cNvSpPr/>
      </dsp:nvSpPr>
      <dsp:spPr>
        <a:xfrm>
          <a:off x="2771726" y="712799"/>
          <a:ext cx="1098816" cy="54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Evaluation of performance of committee members has been done based on Attendance</a:t>
          </a:r>
          <a:endParaRPr lang="en-GB" sz="1100" kern="1200" dirty="0"/>
        </a:p>
      </dsp:txBody>
      <dsp:txXfrm>
        <a:off x="2771726" y="712799"/>
        <a:ext cx="1098816" cy="549351"/>
      </dsp:txXfrm>
    </dsp:sp>
    <dsp:sp modelId="{2345FBCC-B508-BF42-B409-3F6CD29477B1}">
      <dsp:nvSpPr>
        <dsp:cNvPr id="0" name=""/>
        <dsp:cNvSpPr/>
      </dsp:nvSpPr>
      <dsp:spPr>
        <a:xfrm>
          <a:off x="1789993" y="1131601"/>
          <a:ext cx="1969005" cy="19692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41CF9-C615-D749-B638-2C75CCF03F25}">
      <dsp:nvSpPr>
        <dsp:cNvPr id="0" name=""/>
        <dsp:cNvSpPr/>
      </dsp:nvSpPr>
      <dsp:spPr>
        <a:xfrm>
          <a:off x="2222502" y="1846489"/>
          <a:ext cx="1098816" cy="54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Comments on Drafts circulated</a:t>
          </a:r>
        </a:p>
      </dsp:txBody>
      <dsp:txXfrm>
        <a:off x="2222502" y="1846489"/>
        <a:ext cx="1098816" cy="549351"/>
      </dsp:txXfrm>
    </dsp:sp>
    <dsp:sp modelId="{050E62D9-0F1B-5D45-BA69-55C8DBA27B54}">
      <dsp:nvSpPr>
        <dsp:cNvPr id="0" name=""/>
        <dsp:cNvSpPr/>
      </dsp:nvSpPr>
      <dsp:spPr>
        <a:xfrm>
          <a:off x="2337001" y="2267380"/>
          <a:ext cx="1969005" cy="196920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6B604-63D7-CC4F-AC4D-FED90F64816E}">
      <dsp:nvSpPr>
        <dsp:cNvPr id="0" name=""/>
        <dsp:cNvSpPr/>
      </dsp:nvSpPr>
      <dsp:spPr>
        <a:xfrm>
          <a:off x="2771726" y="2980179"/>
          <a:ext cx="1098816" cy="54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Comments on IEC documents circulated</a:t>
          </a:r>
        </a:p>
      </dsp:txBody>
      <dsp:txXfrm>
        <a:off x="2771726" y="2980179"/>
        <a:ext cx="1098816" cy="549351"/>
      </dsp:txXfrm>
    </dsp:sp>
    <dsp:sp modelId="{323F7663-4947-434D-AA79-A1B8A91E65DD}">
      <dsp:nvSpPr>
        <dsp:cNvPr id="0" name=""/>
        <dsp:cNvSpPr/>
      </dsp:nvSpPr>
      <dsp:spPr>
        <a:xfrm>
          <a:off x="1930346" y="3529530"/>
          <a:ext cx="1691623" cy="169244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A6D7-AA41-FC4D-9CBC-350F33F12A5B}">
      <dsp:nvSpPr>
        <dsp:cNvPr id="0" name=""/>
        <dsp:cNvSpPr/>
      </dsp:nvSpPr>
      <dsp:spPr>
        <a:xfrm>
          <a:off x="2222502" y="4113869"/>
          <a:ext cx="1098816" cy="54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Contribution during the meetings based on which decision on membership will be taken during the upcoming sectional committee meetings.</a:t>
          </a:r>
        </a:p>
      </dsp:txBody>
      <dsp:txXfrm>
        <a:off x="2222502" y="4113869"/>
        <a:ext cx="1098816" cy="549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1B7FFFED-572A-1F5F-C1EF-132EDD53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>
            <a:extLst>
              <a:ext uri="{FF2B5EF4-FFF2-40B4-BE49-F238E27FC236}">
                <a16:creationId xmlns:a16="http://schemas.microsoft.com/office/drawing/2014/main" id="{F81D6114-0136-4C71-173A-72984158B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>
            <a:extLst>
              <a:ext uri="{FF2B5EF4-FFF2-40B4-BE49-F238E27FC236}">
                <a16:creationId xmlns:a16="http://schemas.microsoft.com/office/drawing/2014/main" id="{8FB5E243-8B07-7987-9E25-84D407269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19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1B7FFFED-572A-1F5F-C1EF-132EDD53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>
            <a:extLst>
              <a:ext uri="{FF2B5EF4-FFF2-40B4-BE49-F238E27FC236}">
                <a16:creationId xmlns:a16="http://schemas.microsoft.com/office/drawing/2014/main" id="{F81D6114-0136-4C71-173A-72984158B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>
            <a:extLst>
              <a:ext uri="{FF2B5EF4-FFF2-40B4-BE49-F238E27FC236}">
                <a16:creationId xmlns:a16="http://schemas.microsoft.com/office/drawing/2014/main" id="{8FB5E243-8B07-7987-9E25-84D407269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86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1B7FFFED-572A-1F5F-C1EF-132EDD53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>
            <a:extLst>
              <a:ext uri="{FF2B5EF4-FFF2-40B4-BE49-F238E27FC236}">
                <a16:creationId xmlns:a16="http://schemas.microsoft.com/office/drawing/2014/main" id="{F81D6114-0136-4C71-173A-72984158B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>
            <a:extLst>
              <a:ext uri="{FF2B5EF4-FFF2-40B4-BE49-F238E27FC236}">
                <a16:creationId xmlns:a16="http://schemas.microsoft.com/office/drawing/2014/main" id="{8FB5E243-8B07-7987-9E25-84D407269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49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3F1253B2-7C31-C0A3-9E01-40651617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>
            <a:extLst>
              <a:ext uri="{FF2B5EF4-FFF2-40B4-BE49-F238E27FC236}">
                <a16:creationId xmlns:a16="http://schemas.microsoft.com/office/drawing/2014/main" id="{96F60774-4728-D559-CFCD-52DA76753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>
            <a:extLst>
              <a:ext uri="{FF2B5EF4-FFF2-40B4-BE49-F238E27FC236}">
                <a16:creationId xmlns:a16="http://schemas.microsoft.com/office/drawing/2014/main" id="{A57A0210-C140-3BC2-C511-349DB8DC9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9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3F1253B2-7C31-C0A3-9E01-40651617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>
            <a:extLst>
              <a:ext uri="{FF2B5EF4-FFF2-40B4-BE49-F238E27FC236}">
                <a16:creationId xmlns:a16="http://schemas.microsoft.com/office/drawing/2014/main" id="{96F60774-4728-D559-CFCD-52DA76753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>
            <a:extLst>
              <a:ext uri="{FF2B5EF4-FFF2-40B4-BE49-F238E27FC236}">
                <a16:creationId xmlns:a16="http://schemas.microsoft.com/office/drawing/2014/main" id="{A57A0210-C140-3BC2-C511-349DB8DC9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4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>
          <a:extLst>
            <a:ext uri="{FF2B5EF4-FFF2-40B4-BE49-F238E27FC236}">
              <a16:creationId xmlns:a16="http://schemas.microsoft.com/office/drawing/2014/main" id="{86251036-A4F1-27E2-F84A-CE65ACC9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5292bc333b_0_214:notes">
            <a:extLst>
              <a:ext uri="{FF2B5EF4-FFF2-40B4-BE49-F238E27FC236}">
                <a16:creationId xmlns:a16="http://schemas.microsoft.com/office/drawing/2014/main" id="{60651C44-FA61-A259-1F7A-D7988B6290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25292bc333b_0_214:notes">
            <a:extLst>
              <a:ext uri="{FF2B5EF4-FFF2-40B4-BE49-F238E27FC236}">
                <a16:creationId xmlns:a16="http://schemas.microsoft.com/office/drawing/2014/main" id="{E7C52595-69AB-A31C-6D47-B37441243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008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52481fcb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52481fcb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>
          <a:extLst>
            <a:ext uri="{FF2B5EF4-FFF2-40B4-BE49-F238E27FC236}">
              <a16:creationId xmlns:a16="http://schemas.microsoft.com/office/drawing/2014/main" id="{58E868FB-0027-0C5B-8D64-32EDCCA36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52481fcbbe_0_0:notes">
            <a:extLst>
              <a:ext uri="{FF2B5EF4-FFF2-40B4-BE49-F238E27FC236}">
                <a16:creationId xmlns:a16="http://schemas.microsoft.com/office/drawing/2014/main" id="{4FDC5433-9803-77E6-C035-745B1995A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52481fcbbe_0_0:notes">
            <a:extLst>
              <a:ext uri="{FF2B5EF4-FFF2-40B4-BE49-F238E27FC236}">
                <a16:creationId xmlns:a16="http://schemas.microsoft.com/office/drawing/2014/main" id="{98695195-A73F-B98C-A047-5E7A40E8E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779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525f779137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2525f779137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525f779137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525f779137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>
          <a:extLst>
            <a:ext uri="{FF2B5EF4-FFF2-40B4-BE49-F238E27FC236}">
              <a16:creationId xmlns:a16="http://schemas.microsoft.com/office/drawing/2014/main" id="{E4070690-F6F2-0970-57C4-F0540CB6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525f779137_0_850:notes">
            <a:extLst>
              <a:ext uri="{FF2B5EF4-FFF2-40B4-BE49-F238E27FC236}">
                <a16:creationId xmlns:a16="http://schemas.microsoft.com/office/drawing/2014/main" id="{5798BE99-7845-DC63-FE1B-44F097C594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525f779137_0_850:notes">
            <a:extLst>
              <a:ext uri="{FF2B5EF4-FFF2-40B4-BE49-F238E27FC236}">
                <a16:creationId xmlns:a16="http://schemas.microsoft.com/office/drawing/2014/main" id="{80984702-E90B-BCF2-D3E0-8E1BAC4CC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02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25f779137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25f779137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9675B108-88BD-AA76-A8D9-6A3AA62C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25f779137_0_955:notes">
            <a:extLst>
              <a:ext uri="{FF2B5EF4-FFF2-40B4-BE49-F238E27FC236}">
                <a16:creationId xmlns:a16="http://schemas.microsoft.com/office/drawing/2014/main" id="{C15463F7-4C8D-D537-5E07-9CDC40009F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25f779137_0_955:notes">
            <a:extLst>
              <a:ext uri="{FF2B5EF4-FFF2-40B4-BE49-F238E27FC236}">
                <a16:creationId xmlns:a16="http://schemas.microsoft.com/office/drawing/2014/main" id="{0267696D-B3F0-05B7-C081-AC7CF020E0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26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6CCB670C-E653-EEDB-9569-F2557C07F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25f779137_0_955:notes">
            <a:extLst>
              <a:ext uri="{FF2B5EF4-FFF2-40B4-BE49-F238E27FC236}">
                <a16:creationId xmlns:a16="http://schemas.microsoft.com/office/drawing/2014/main" id="{B155B1D1-1787-64CD-5345-15929D55D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25f779137_0_955:notes">
            <a:extLst>
              <a:ext uri="{FF2B5EF4-FFF2-40B4-BE49-F238E27FC236}">
                <a16:creationId xmlns:a16="http://schemas.microsoft.com/office/drawing/2014/main" id="{CAEF5A9C-D8E6-0BF4-F751-928AB6AD7C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02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3092C9EC-F179-7998-E3DB-B73A8FF6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25f779137_0_955:notes">
            <a:extLst>
              <a:ext uri="{FF2B5EF4-FFF2-40B4-BE49-F238E27FC236}">
                <a16:creationId xmlns:a16="http://schemas.microsoft.com/office/drawing/2014/main" id="{105AE85F-7BE5-E72B-C155-4FEF1AD1E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25f779137_0_955:notes">
            <a:extLst>
              <a:ext uri="{FF2B5EF4-FFF2-40B4-BE49-F238E27FC236}">
                <a16:creationId xmlns:a16="http://schemas.microsoft.com/office/drawing/2014/main" id="{EE182458-1772-064C-0F3F-BF1E8F282D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27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432C5732-985D-DF14-FBE6-8FF40B479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25f779137_0_955:notes">
            <a:extLst>
              <a:ext uri="{FF2B5EF4-FFF2-40B4-BE49-F238E27FC236}">
                <a16:creationId xmlns:a16="http://schemas.microsoft.com/office/drawing/2014/main" id="{EA83E25D-6842-B107-2ECB-C91E23A79C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25f779137_0_955:notes">
            <a:extLst>
              <a:ext uri="{FF2B5EF4-FFF2-40B4-BE49-F238E27FC236}">
                <a16:creationId xmlns:a16="http://schemas.microsoft.com/office/drawing/2014/main" id="{C2802731-BA8E-ED03-CAF5-288AAE307F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87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ED408F71-D147-D4B0-BF27-08D0045A0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25f779137_0_955:notes">
            <a:extLst>
              <a:ext uri="{FF2B5EF4-FFF2-40B4-BE49-F238E27FC236}">
                <a16:creationId xmlns:a16="http://schemas.microsoft.com/office/drawing/2014/main" id="{98958D8C-6083-2D1A-4C82-CE9E082149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25f779137_0_955:notes">
            <a:extLst>
              <a:ext uri="{FF2B5EF4-FFF2-40B4-BE49-F238E27FC236}">
                <a16:creationId xmlns:a16="http://schemas.microsoft.com/office/drawing/2014/main" id="{106EAA00-E810-D4C0-B914-4917C4B150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7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808">
            <a:off x="1379700" y="930905"/>
            <a:ext cx="6384600" cy="25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600" b="1"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32">
            <a:off x="2352150" y="3591848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04758" y="-680650"/>
            <a:ext cx="10561120" cy="6614557"/>
            <a:chOff x="-604758" y="-680650"/>
            <a:chExt cx="10561120" cy="6614557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629909">
              <a:off x="676288" y="-331099"/>
              <a:ext cx="1589298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72818">
              <a:off x="-379948" y="1135591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" y="-9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76450" y="3042400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5101" y="4289216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-371513" y="1812087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36577" y="41564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1856" y="1072450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1225" y="7396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9413" y="388392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453801" y="3784116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22654" y="42605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220577" y="2579213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27388" y="482766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95096" y="39696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796371" y="312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85200" y="2476950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27402" y="381950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3150" y="1304600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92000" y="307930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978890" y="-203168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814959" y="475586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843577" y="1700823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59300" y="-680650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" name="Google Shape;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2818">
            <a:off x="7690777" y="-201722"/>
            <a:ext cx="1534827" cy="146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4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 flipH="1">
            <a:off x="1074475" y="1583300"/>
            <a:ext cx="916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"/>
          </p:nvPr>
        </p:nvSpPr>
        <p:spPr>
          <a:xfrm>
            <a:off x="1990660" y="20261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2"/>
          </p:nvPr>
        </p:nvSpPr>
        <p:spPr>
          <a:xfrm>
            <a:off x="1990660" y="1563200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074475" y="3156975"/>
            <a:ext cx="916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1990660" y="35998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5"/>
          </p:nvPr>
        </p:nvSpPr>
        <p:spPr>
          <a:xfrm>
            <a:off x="1990660" y="31357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55050" y="1583300"/>
            <a:ext cx="916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7"/>
          </p:nvPr>
        </p:nvSpPr>
        <p:spPr>
          <a:xfrm>
            <a:off x="5771230" y="20261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55050" y="3156975"/>
            <a:ext cx="916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9"/>
          </p:nvPr>
        </p:nvSpPr>
        <p:spPr>
          <a:xfrm>
            <a:off x="5771230" y="35998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5771230" y="31328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subTitle" idx="14"/>
          </p:nvPr>
        </p:nvSpPr>
        <p:spPr>
          <a:xfrm>
            <a:off x="5771220" y="1563200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title" idx="15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35" name="Google Shape;335;p13"/>
          <p:cNvGrpSpPr/>
          <p:nvPr/>
        </p:nvGrpSpPr>
        <p:grpSpPr>
          <a:xfrm>
            <a:off x="-871725" y="-860057"/>
            <a:ext cx="10806338" cy="6537999"/>
            <a:chOff x="-871725" y="-860057"/>
            <a:chExt cx="10806338" cy="6537999"/>
          </a:xfrm>
        </p:grpSpPr>
        <p:pic>
          <p:nvPicPr>
            <p:cNvPr id="336" name="Google Shape;33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416488">
              <a:off x="-32562" y="-585250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210441">
              <a:off x="7740426" y="3809103"/>
              <a:ext cx="1534828" cy="146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657288">
              <a:off x="8207652" y="1660167"/>
              <a:ext cx="1534826" cy="1467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465874">
              <a:off x="-599938" y="626949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51850" y="1219786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719" y="1146237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7895" y="1068345"/>
              <a:ext cx="145300" cy="13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5088" y="1174606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98838" y="4895600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5580" y="3778427"/>
              <a:ext cx="359250" cy="34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024351" y="4044891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040822" y="4611589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902427" y="3372801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21763" y="505401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92171" y="43920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27852" y="439202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978890" y="-203168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14959" y="475586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51850" y="-532925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33175" y="1018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7480075" y="-486051"/>
              <a:ext cx="1589299" cy="15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accent4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 txBox="1">
            <a:spLocks noGrp="1"/>
          </p:cNvSpPr>
          <p:nvPr>
            <p:ph type="title"/>
          </p:nvPr>
        </p:nvSpPr>
        <p:spPr>
          <a:xfrm>
            <a:off x="2184300" y="2916275"/>
            <a:ext cx="4775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2" name="Google Shape;362;p14"/>
          <p:cNvSpPr txBox="1">
            <a:spLocks noGrp="1"/>
          </p:cNvSpPr>
          <p:nvPr>
            <p:ph type="subTitle" idx="1"/>
          </p:nvPr>
        </p:nvSpPr>
        <p:spPr>
          <a:xfrm>
            <a:off x="1447800" y="1667400"/>
            <a:ext cx="62484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63" name="Google Shape;363;p14"/>
          <p:cNvGrpSpPr/>
          <p:nvPr/>
        </p:nvGrpSpPr>
        <p:grpSpPr>
          <a:xfrm rot="10800000" flipH="1">
            <a:off x="-680958" y="-680650"/>
            <a:ext cx="10569900" cy="6614557"/>
            <a:chOff x="-604758" y="-680650"/>
            <a:chExt cx="10569900" cy="6614557"/>
          </a:xfrm>
        </p:grpSpPr>
        <p:pic>
          <p:nvPicPr>
            <p:cNvPr id="364" name="Google Shape;36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629909">
              <a:off x="676288" y="-331099"/>
              <a:ext cx="1589298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72818">
              <a:off x="-379948" y="1135591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" y="-9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02232">
              <a:off x="7719175" y="3212125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5101" y="4289216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-371513" y="1812087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36577" y="41564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1856" y="1072450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1225" y="7396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9413" y="388392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911001" y="3784116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22654" y="42605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220577" y="2579213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27388" y="482766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823696" y="41220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796371" y="312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66200" y="1638750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322402" y="427670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83150" y="1304600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92000" y="399370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207490" y="-50768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814959" y="475586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843577" y="1700823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59300" y="-680650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accent4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6" name="Google Shape;396;p15"/>
          <p:cNvGrpSpPr/>
          <p:nvPr/>
        </p:nvGrpSpPr>
        <p:grpSpPr>
          <a:xfrm rot="10800000" flipH="1">
            <a:off x="-818625" y="-700750"/>
            <a:ext cx="10931058" cy="6541131"/>
            <a:chOff x="-818625" y="-759625"/>
            <a:chExt cx="10931058" cy="6541131"/>
          </a:xfrm>
        </p:grpSpPr>
        <p:pic>
          <p:nvPicPr>
            <p:cNvPr id="397" name="Google Shape;397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408640" flipH="1">
              <a:off x="8151785" y="5977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295934" flipH="1">
              <a:off x="-506178" y="38301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972265" flipH="1">
              <a:off x="-460993" y="35872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675340" flipH="1">
              <a:off x="7976643" y="-409178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6052584" flipH="1">
              <a:off x="-717315" y="10357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426582" y="24877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78094" y="45095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3152670" y="45442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3152665" y="-3357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6407370" y="-7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9002546" y="22441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7585734" y="4377413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8776796" y="32609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1504205" y="43774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2766325" y="48020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1279625" y="46866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172645" y="-50412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6499996" y="46866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5694706" y="-3945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-480188" y="-152409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1738413" y="47457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8279892" y="40609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099532" y="465190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233775" y="29205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7496180" y="58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solidFill>
          <a:schemeClr val="accent4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>
            <a:off x="-910637" y="-920409"/>
            <a:ext cx="10953433" cy="7360018"/>
            <a:chOff x="-910637" y="-920409"/>
            <a:chExt cx="10953433" cy="7360018"/>
          </a:xfrm>
        </p:grpSpPr>
        <p:pic>
          <p:nvPicPr>
            <p:cNvPr id="425" name="Google Shape;425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8253" y="2068874"/>
              <a:ext cx="535999" cy="51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6" name="Google Shape;42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408640">
              <a:off x="-644911" y="7826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04066" flipH="1">
              <a:off x="7966749" y="-655003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827735" flipH="1">
              <a:off x="8150338" y="-193428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675340">
              <a:off x="-616778" y="-457990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747416" flipH="1">
              <a:off x="8352187" y="2306061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8338189" y="1934196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78667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" name="Google Shape;434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32125" y="4699260"/>
              <a:ext cx="914000" cy="873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7485754" y="3861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553596" y="118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7799246" y="35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692275" y="4568095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575" y="487235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46715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739859" y="4091430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6698890" y="-636724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95222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845096" y="18016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0604" y="-101485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183367" y="33926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3644611" flipH="1">
              <a:off x="6699273" y="4130231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solidFill>
          <a:schemeClr val="accent4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52" name="Google Shape;45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956956">
            <a:off x="8179035" y="3340479"/>
            <a:ext cx="1589296" cy="151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91619">
            <a:off x="-491143" y="-346241"/>
            <a:ext cx="1534826" cy="146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263037">
            <a:off x="7923593" y="3899330"/>
            <a:ext cx="1841931" cy="176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47416">
            <a:off x="-879840" y="2754321"/>
            <a:ext cx="1589299" cy="15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64057" y="2382456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815569" y="360656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990145" y="507331"/>
            <a:ext cx="269688" cy="2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705740" y="4664482"/>
            <a:ext cx="412974" cy="3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659670" y="4871843"/>
            <a:ext cx="269688" cy="2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9012096" y="3122281"/>
            <a:ext cx="199249" cy="19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7439034" y="-224492"/>
            <a:ext cx="535999" cy="51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8635425" y="1679079"/>
            <a:ext cx="296976" cy="28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1528580" y="-47753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2839588" y="149022"/>
            <a:ext cx="145300" cy="1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-123049" y="4059354"/>
            <a:ext cx="315299" cy="3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982420" y="4437705"/>
            <a:ext cx="359250" cy="3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337471" y="-71490"/>
            <a:ext cx="459400" cy="43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5154968" y="4781113"/>
            <a:ext cx="1049651" cy="10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8718288" y="2199835"/>
            <a:ext cx="786868" cy="7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8117367" y="-141939"/>
            <a:ext cx="1454379" cy="13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075219" y="-71482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>
            <a:off x="555030" y="4746372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444811">
            <a:off x="377260" y="-1002971"/>
            <a:ext cx="1763600" cy="168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7308416" y="4705526"/>
            <a:ext cx="260101" cy="24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2">
  <p:cSld name="CUSTOM_12">
    <p:bg>
      <p:bgPr>
        <a:solidFill>
          <a:schemeClr val="accent4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title"/>
          </p:nvPr>
        </p:nvSpPr>
        <p:spPr>
          <a:xfrm>
            <a:off x="3396502" y="2964375"/>
            <a:ext cx="18501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478" name="Google Shape;478;p18"/>
          <p:cNvSpPr txBox="1">
            <a:spLocks noGrp="1"/>
          </p:cNvSpPr>
          <p:nvPr>
            <p:ph type="subTitle" idx="1"/>
          </p:nvPr>
        </p:nvSpPr>
        <p:spPr>
          <a:xfrm>
            <a:off x="3396483" y="3434100"/>
            <a:ext cx="37578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8"/>
          <p:cNvSpPr txBox="1">
            <a:spLocks noGrp="1"/>
          </p:cNvSpPr>
          <p:nvPr>
            <p:ph type="title" idx="2"/>
          </p:nvPr>
        </p:nvSpPr>
        <p:spPr>
          <a:xfrm>
            <a:off x="3396481" y="1374925"/>
            <a:ext cx="18501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480" name="Google Shape;480;p18"/>
          <p:cNvSpPr txBox="1">
            <a:spLocks noGrp="1"/>
          </p:cNvSpPr>
          <p:nvPr>
            <p:ph type="subTitle" idx="3"/>
          </p:nvPr>
        </p:nvSpPr>
        <p:spPr>
          <a:xfrm>
            <a:off x="3396486" y="1838725"/>
            <a:ext cx="3757800" cy="8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title" idx="4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82" name="Google Shape;482;p18"/>
          <p:cNvGrpSpPr/>
          <p:nvPr/>
        </p:nvGrpSpPr>
        <p:grpSpPr>
          <a:xfrm rot="10800000" flipH="1">
            <a:off x="-910637" y="-1377609"/>
            <a:ext cx="10953433" cy="7360018"/>
            <a:chOff x="-910637" y="-920409"/>
            <a:chExt cx="10953433" cy="7360018"/>
          </a:xfrm>
        </p:grpSpPr>
        <p:pic>
          <p:nvPicPr>
            <p:cNvPr id="483" name="Google Shape;48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8253" y="2068874"/>
              <a:ext cx="535999" cy="51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408640">
              <a:off x="-644911" y="7826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04066" flipH="1">
              <a:off x="7966749" y="-655003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827735" flipH="1">
              <a:off x="8150338" y="-193428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675340">
              <a:off x="-616778" y="-457990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747416" flipH="1">
              <a:off x="8352187" y="2306061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8338189" y="1934196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78667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39525" y="4518960"/>
              <a:ext cx="914000" cy="873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7485754" y="3861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553596" y="118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7799246" y="35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692275" y="4568095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87625" y="467875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46715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739859" y="4091430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6698890" y="-636724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95222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845096" y="18016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0604" y="-101485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183367" y="33926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3644611" flipH="1">
              <a:off x="6699273" y="4130231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8" name="Google Shape;50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403185" y="312563"/>
            <a:ext cx="535999" cy="51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chemeClr val="accent4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9"/>
          <p:cNvSpPr txBox="1">
            <a:spLocks noGrp="1"/>
          </p:cNvSpPr>
          <p:nvPr>
            <p:ph type="subTitle" idx="1"/>
          </p:nvPr>
        </p:nvSpPr>
        <p:spPr>
          <a:xfrm>
            <a:off x="3406650" y="298575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19"/>
          <p:cNvSpPr txBox="1">
            <a:spLocks noGrp="1"/>
          </p:cNvSpPr>
          <p:nvPr>
            <p:ph type="subTitle" idx="2"/>
          </p:nvPr>
        </p:nvSpPr>
        <p:spPr>
          <a:xfrm>
            <a:off x="5858600" y="298575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3"/>
          </p:nvPr>
        </p:nvSpPr>
        <p:spPr>
          <a:xfrm>
            <a:off x="5858600" y="25217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subTitle" idx="4"/>
          </p:nvPr>
        </p:nvSpPr>
        <p:spPr>
          <a:xfrm>
            <a:off x="954700" y="298575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19"/>
          <p:cNvSpPr txBox="1">
            <a:spLocks noGrp="1"/>
          </p:cNvSpPr>
          <p:nvPr>
            <p:ph type="subTitle" idx="5"/>
          </p:nvPr>
        </p:nvSpPr>
        <p:spPr>
          <a:xfrm>
            <a:off x="954700" y="25217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15" name="Google Shape;515;p19"/>
          <p:cNvSpPr txBox="1">
            <a:spLocks noGrp="1"/>
          </p:cNvSpPr>
          <p:nvPr>
            <p:ph type="subTitle" idx="6"/>
          </p:nvPr>
        </p:nvSpPr>
        <p:spPr>
          <a:xfrm>
            <a:off x="3406650" y="25217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16" name="Google Shape;516;p19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17" name="Google Shape;517;p19"/>
          <p:cNvGrpSpPr/>
          <p:nvPr/>
        </p:nvGrpSpPr>
        <p:grpSpPr>
          <a:xfrm>
            <a:off x="-818625" y="-548350"/>
            <a:ext cx="10915245" cy="6329856"/>
            <a:chOff x="-818625" y="-548350"/>
            <a:chExt cx="10915245" cy="6329856"/>
          </a:xfrm>
        </p:grpSpPr>
        <p:pic>
          <p:nvPicPr>
            <p:cNvPr id="518" name="Google Shape;518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4408640" flipH="1">
              <a:off x="8151785" y="5977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295934" flipH="1">
              <a:off x="-506178" y="38301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972265" flipH="1">
              <a:off x="-460993" y="35872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675340" flipH="1">
              <a:off x="7960830" y="-197903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6052584" flipH="1">
              <a:off x="-717315" y="10357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426582" y="24877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78094" y="45095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3152670" y="45442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3152665" y="-3357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6407370" y="-7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9002546" y="20155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7585734" y="4377413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8776796" y="32609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1504205" y="43774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2766325" y="48020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1279625" y="46866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172645" y="-50412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6499996" y="46866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5694706" y="-3945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-480188" y="-152409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1738413" y="47457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8279892" y="40609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2099532" y="465190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233775" y="29205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1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flipH="1">
              <a:off x="8029580" y="58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bg>
      <p:bgPr>
        <a:solidFill>
          <a:schemeClr val="accent4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0"/>
          <p:cNvSpPr txBox="1">
            <a:spLocks noGrp="1"/>
          </p:cNvSpPr>
          <p:nvPr>
            <p:ph type="subTitle" idx="1"/>
          </p:nvPr>
        </p:nvSpPr>
        <p:spPr>
          <a:xfrm>
            <a:off x="5375875" y="1893200"/>
            <a:ext cx="20241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0"/>
          <p:cNvSpPr txBox="1">
            <a:spLocks noGrp="1"/>
          </p:cNvSpPr>
          <p:nvPr>
            <p:ph type="subTitle" idx="2"/>
          </p:nvPr>
        </p:nvSpPr>
        <p:spPr>
          <a:xfrm>
            <a:off x="5438875" y="13927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46" name="Google Shape;546;p20"/>
          <p:cNvSpPr txBox="1">
            <a:spLocks noGrp="1"/>
          </p:cNvSpPr>
          <p:nvPr>
            <p:ph type="subTitle" idx="3"/>
          </p:nvPr>
        </p:nvSpPr>
        <p:spPr>
          <a:xfrm>
            <a:off x="1744025" y="1893200"/>
            <a:ext cx="20241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0"/>
          <p:cNvSpPr txBox="1">
            <a:spLocks noGrp="1"/>
          </p:cNvSpPr>
          <p:nvPr>
            <p:ph type="subTitle" idx="4"/>
          </p:nvPr>
        </p:nvSpPr>
        <p:spPr>
          <a:xfrm>
            <a:off x="1807019" y="13927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48" name="Google Shape;548;p20"/>
          <p:cNvSpPr txBox="1">
            <a:spLocks noGrp="1"/>
          </p:cNvSpPr>
          <p:nvPr>
            <p:ph type="subTitle" idx="5"/>
          </p:nvPr>
        </p:nvSpPr>
        <p:spPr>
          <a:xfrm>
            <a:off x="1744025" y="3647425"/>
            <a:ext cx="20241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20"/>
          <p:cNvSpPr txBox="1">
            <a:spLocks noGrp="1"/>
          </p:cNvSpPr>
          <p:nvPr>
            <p:ph type="subTitle" idx="6"/>
          </p:nvPr>
        </p:nvSpPr>
        <p:spPr>
          <a:xfrm>
            <a:off x="1807019" y="316105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7"/>
          </p:nvPr>
        </p:nvSpPr>
        <p:spPr>
          <a:xfrm>
            <a:off x="5375875" y="3647425"/>
            <a:ext cx="20241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8"/>
          </p:nvPr>
        </p:nvSpPr>
        <p:spPr>
          <a:xfrm>
            <a:off x="5438875" y="316105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53" name="Google Shape;553;p20"/>
          <p:cNvGrpSpPr/>
          <p:nvPr/>
        </p:nvGrpSpPr>
        <p:grpSpPr>
          <a:xfrm>
            <a:off x="-910637" y="-920409"/>
            <a:ext cx="10953433" cy="7360018"/>
            <a:chOff x="-910637" y="-920409"/>
            <a:chExt cx="10953433" cy="7360018"/>
          </a:xfrm>
        </p:grpSpPr>
        <p:pic>
          <p:nvPicPr>
            <p:cNvPr id="554" name="Google Shape;554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8253" y="2068874"/>
              <a:ext cx="535999" cy="51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408640">
              <a:off x="-644911" y="7826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04066" flipH="1">
              <a:off x="7966749" y="-655003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827735" flipH="1">
              <a:off x="8150338" y="-193428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675340">
              <a:off x="-616778" y="-457990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747416" flipH="1">
              <a:off x="8352187" y="2306061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8338189" y="1934196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78667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32125" y="4699260"/>
              <a:ext cx="914000" cy="873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7485754" y="3861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553596" y="118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7799246" y="35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692275" y="4568095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575" y="487235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46715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739859" y="4091430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6698890" y="-636724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95222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845096" y="18016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0604" y="-101485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183367" y="33926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3644611" flipH="1">
              <a:off x="6699273" y="4130231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solidFill>
          <a:schemeClr val="accent4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1"/>
          <p:cNvSpPr txBox="1">
            <a:spLocks noGrp="1"/>
          </p:cNvSpPr>
          <p:nvPr>
            <p:ph type="subTitle" idx="1"/>
          </p:nvPr>
        </p:nvSpPr>
        <p:spPr>
          <a:xfrm>
            <a:off x="5865774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1"/>
          <p:cNvSpPr txBox="1">
            <a:spLocks noGrp="1"/>
          </p:cNvSpPr>
          <p:nvPr>
            <p:ph type="subTitle" idx="2"/>
          </p:nvPr>
        </p:nvSpPr>
        <p:spPr>
          <a:xfrm>
            <a:off x="2078949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1"/>
          <p:cNvSpPr txBox="1">
            <a:spLocks noGrp="1"/>
          </p:cNvSpPr>
          <p:nvPr>
            <p:ph type="subTitle" idx="3"/>
          </p:nvPr>
        </p:nvSpPr>
        <p:spPr>
          <a:xfrm>
            <a:off x="5865774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subTitle" idx="4"/>
          </p:nvPr>
        </p:nvSpPr>
        <p:spPr>
          <a:xfrm>
            <a:off x="5865785" y="1210623"/>
            <a:ext cx="2190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584" name="Google Shape;584;p21"/>
          <p:cNvSpPr txBox="1">
            <a:spLocks noGrp="1"/>
          </p:cNvSpPr>
          <p:nvPr>
            <p:ph type="subTitle" idx="5"/>
          </p:nvPr>
        </p:nvSpPr>
        <p:spPr>
          <a:xfrm>
            <a:off x="2078949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5" name="Google Shape;585;p21"/>
          <p:cNvSpPr txBox="1">
            <a:spLocks noGrp="1"/>
          </p:cNvSpPr>
          <p:nvPr>
            <p:ph type="subTitle" idx="6"/>
          </p:nvPr>
        </p:nvSpPr>
        <p:spPr>
          <a:xfrm>
            <a:off x="2078960" y="1210623"/>
            <a:ext cx="2190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586" name="Google Shape;586;p21"/>
          <p:cNvSpPr txBox="1">
            <a:spLocks noGrp="1"/>
          </p:cNvSpPr>
          <p:nvPr>
            <p:ph type="subTitle" idx="7"/>
          </p:nvPr>
        </p:nvSpPr>
        <p:spPr>
          <a:xfrm>
            <a:off x="5865774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21"/>
          <p:cNvSpPr txBox="1">
            <a:spLocks noGrp="1"/>
          </p:cNvSpPr>
          <p:nvPr>
            <p:ph type="subTitle" idx="8"/>
          </p:nvPr>
        </p:nvSpPr>
        <p:spPr>
          <a:xfrm>
            <a:off x="5865785" y="2384366"/>
            <a:ext cx="2190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588" name="Google Shape;588;p21"/>
          <p:cNvSpPr txBox="1">
            <a:spLocks noGrp="1"/>
          </p:cNvSpPr>
          <p:nvPr>
            <p:ph type="subTitle" idx="9"/>
          </p:nvPr>
        </p:nvSpPr>
        <p:spPr>
          <a:xfrm>
            <a:off x="2078949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subTitle" idx="13"/>
          </p:nvPr>
        </p:nvSpPr>
        <p:spPr>
          <a:xfrm>
            <a:off x="2078960" y="2384351"/>
            <a:ext cx="2190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590" name="Google Shape;590;p21"/>
          <p:cNvSpPr txBox="1">
            <a:spLocks noGrp="1"/>
          </p:cNvSpPr>
          <p:nvPr>
            <p:ph type="subTitle" idx="14"/>
          </p:nvPr>
        </p:nvSpPr>
        <p:spPr>
          <a:xfrm>
            <a:off x="5865785" y="3553024"/>
            <a:ext cx="2190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591" name="Google Shape;591;p21"/>
          <p:cNvSpPr txBox="1">
            <a:spLocks noGrp="1"/>
          </p:cNvSpPr>
          <p:nvPr>
            <p:ph type="subTitle" idx="15"/>
          </p:nvPr>
        </p:nvSpPr>
        <p:spPr>
          <a:xfrm>
            <a:off x="2078960" y="3553024"/>
            <a:ext cx="2190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592" name="Google Shape;592;p21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93" name="Google Shape;593;p21"/>
          <p:cNvGrpSpPr/>
          <p:nvPr/>
        </p:nvGrpSpPr>
        <p:grpSpPr>
          <a:xfrm flipH="1">
            <a:off x="-948870" y="-727618"/>
            <a:ext cx="10934832" cy="6483874"/>
            <a:chOff x="-975209" y="-651418"/>
            <a:chExt cx="10934832" cy="6483874"/>
          </a:xfrm>
        </p:grpSpPr>
        <p:pic>
          <p:nvPicPr>
            <p:cNvPr id="594" name="Google Shape;594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8100008" flipH="1">
              <a:off x="-521289" y="3973731"/>
              <a:ext cx="1589298" cy="1519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927182" flipH="1">
              <a:off x="-750400" y="-152044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274421" flipH="1">
              <a:off x="7812898" y="3334906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8296675" y="215905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663380" y="4099232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2347036" y="477455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 flipH="1">
              <a:off x="-82614" y="3380505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 flipH="1">
              <a:off x="1865686" y="-39400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-48964" y="1377791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8627299" y="118401"/>
              <a:ext cx="317351" cy="30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8713325" y="3019147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8837336" y="168177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7678169" y="4833997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6623" y="279996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2801188" y="4867795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7078382" y="-64318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-710177" y="-426639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4364948" y="-651418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4971117" y="4824569"/>
              <a:ext cx="843325" cy="806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875700" y="1006700"/>
            <a:ext cx="73926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1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-894825" y="-395950"/>
            <a:ext cx="10915245" cy="6329856"/>
            <a:chOff x="-894825" y="-395950"/>
            <a:chExt cx="10915245" cy="6329856"/>
          </a:xfrm>
        </p:grpSpPr>
        <p:pic>
          <p:nvPicPr>
            <p:cNvPr id="82" name="Google Shape;8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408640">
              <a:off x="-539286" y="7501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72265">
              <a:off x="8127963" y="37396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675340">
              <a:off x="-600966" y="-45503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8329812" y="11881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5814" y="26401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430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21679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5038" y="3700938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463379" y="43963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31221" y="475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76871" y="4839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9900" y="1019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2400" y="48390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71090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717484" y="-9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76515" y="48981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985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822721" y="30729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0579" y="1582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accent4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2"/>
          <p:cNvSpPr txBox="1">
            <a:spLocks noGrp="1"/>
          </p:cNvSpPr>
          <p:nvPr>
            <p:ph type="title" hasCustomPrompt="1"/>
          </p:nvPr>
        </p:nvSpPr>
        <p:spPr>
          <a:xfrm>
            <a:off x="2464375" y="632900"/>
            <a:ext cx="42153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15" name="Google Shape;615;p22"/>
          <p:cNvSpPr txBox="1">
            <a:spLocks noGrp="1"/>
          </p:cNvSpPr>
          <p:nvPr>
            <p:ph type="subTitle" idx="1"/>
          </p:nvPr>
        </p:nvSpPr>
        <p:spPr>
          <a:xfrm>
            <a:off x="2464330" y="1408299"/>
            <a:ext cx="4215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title" idx="2" hasCustomPrompt="1"/>
          </p:nvPr>
        </p:nvSpPr>
        <p:spPr>
          <a:xfrm>
            <a:off x="2464375" y="1968100"/>
            <a:ext cx="42153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17" name="Google Shape;617;p22"/>
          <p:cNvSpPr txBox="1">
            <a:spLocks noGrp="1"/>
          </p:cNvSpPr>
          <p:nvPr>
            <p:ph type="subTitle" idx="3"/>
          </p:nvPr>
        </p:nvSpPr>
        <p:spPr>
          <a:xfrm>
            <a:off x="2464330" y="2743499"/>
            <a:ext cx="4215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2"/>
          <p:cNvSpPr txBox="1">
            <a:spLocks noGrp="1"/>
          </p:cNvSpPr>
          <p:nvPr>
            <p:ph type="title" idx="4" hasCustomPrompt="1"/>
          </p:nvPr>
        </p:nvSpPr>
        <p:spPr>
          <a:xfrm>
            <a:off x="2464375" y="3303300"/>
            <a:ext cx="4215300" cy="6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19" name="Google Shape;619;p22"/>
          <p:cNvSpPr txBox="1">
            <a:spLocks noGrp="1"/>
          </p:cNvSpPr>
          <p:nvPr>
            <p:ph type="subTitle" idx="5"/>
          </p:nvPr>
        </p:nvSpPr>
        <p:spPr>
          <a:xfrm>
            <a:off x="2464330" y="4078699"/>
            <a:ext cx="42153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0" name="Google Shape;620;p22"/>
          <p:cNvGrpSpPr/>
          <p:nvPr/>
        </p:nvGrpSpPr>
        <p:grpSpPr>
          <a:xfrm>
            <a:off x="-871725" y="-1009503"/>
            <a:ext cx="10806338" cy="6679320"/>
            <a:chOff x="-871725" y="-1009503"/>
            <a:chExt cx="10806338" cy="6679320"/>
          </a:xfrm>
        </p:grpSpPr>
        <p:pic>
          <p:nvPicPr>
            <p:cNvPr id="621" name="Google Shape;621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80447">
              <a:off x="311563" y="-594350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210441">
              <a:off x="7740426" y="3809103"/>
              <a:ext cx="1534828" cy="146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657288">
              <a:off x="8207652" y="1660167"/>
              <a:ext cx="1534826" cy="1467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465874">
              <a:off x="-599938" y="626949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51850" y="1219786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719" y="1146237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7895" y="1068345"/>
              <a:ext cx="145300" cy="13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5088" y="1174606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98838" y="4895600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5580" y="3778427"/>
              <a:ext cx="359250" cy="34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2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024351" y="4044891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2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814564" y="4304431"/>
              <a:ext cx="642672" cy="6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2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902427" y="3372801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21763" y="505401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92171" y="43920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35127" y="316117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113705" y="-594179"/>
              <a:ext cx="824100" cy="787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12459" y="4747741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81200" y="-346025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33175" y="1018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6960050" y="-632301"/>
              <a:ext cx="1589299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2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5400000">
              <a:off x="-82549" y="1660153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6" name="Google Shape;646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09074" y="3400402"/>
              <a:ext cx="642650" cy="614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9377" y="36597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9_1">
    <p:bg>
      <p:bgPr>
        <a:solidFill>
          <a:schemeClr val="accent4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"/>
          <p:cNvSpPr txBox="1">
            <a:spLocks noGrp="1"/>
          </p:cNvSpPr>
          <p:nvPr>
            <p:ph type="subTitle" idx="1"/>
          </p:nvPr>
        </p:nvSpPr>
        <p:spPr>
          <a:xfrm>
            <a:off x="5030100" y="2283338"/>
            <a:ext cx="3428100" cy="13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23"/>
          <p:cNvSpPr txBox="1">
            <a:spLocks noGrp="1"/>
          </p:cNvSpPr>
          <p:nvPr>
            <p:ph type="title"/>
          </p:nvPr>
        </p:nvSpPr>
        <p:spPr>
          <a:xfrm>
            <a:off x="5030100" y="1548863"/>
            <a:ext cx="2913000" cy="6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23"/>
          <p:cNvGrpSpPr/>
          <p:nvPr/>
        </p:nvGrpSpPr>
        <p:grpSpPr>
          <a:xfrm rot="10800000" flipH="1">
            <a:off x="-1105025" y="-700750"/>
            <a:ext cx="11277845" cy="6601281"/>
            <a:chOff x="-1257425" y="-667375"/>
            <a:chExt cx="11277845" cy="6601281"/>
          </a:xfrm>
        </p:grpSpPr>
        <p:pic>
          <p:nvPicPr>
            <p:cNvPr id="652" name="Google Shape;652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408640">
              <a:off x="-915461" y="43045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4" name="Google Shape;654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72265">
              <a:off x="8127963" y="37396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5" name="Google Shape;65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675340">
              <a:off x="-963566" y="-316928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8329812" y="11881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5814" y="26401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430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21679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72213" y="4898163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41625" y="398236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463379" y="43963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31221" y="475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76871" y="4839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9900" y="1019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2400" y="48390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61877" y="-109918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84609" y="16051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76515" y="48981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985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822721" y="30729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597404" y="1582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_1_1_1_1">
    <p:bg>
      <p:bgPr>
        <a:solidFill>
          <a:schemeClr val="accent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4"/>
          <p:cNvSpPr txBox="1">
            <a:spLocks noGrp="1"/>
          </p:cNvSpPr>
          <p:nvPr>
            <p:ph type="subTitle" idx="1"/>
          </p:nvPr>
        </p:nvSpPr>
        <p:spPr>
          <a:xfrm>
            <a:off x="4273850" y="3094275"/>
            <a:ext cx="39573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24"/>
          <p:cNvSpPr txBox="1">
            <a:spLocks noGrp="1"/>
          </p:cNvSpPr>
          <p:nvPr>
            <p:ph type="title"/>
          </p:nvPr>
        </p:nvSpPr>
        <p:spPr>
          <a:xfrm>
            <a:off x="4273850" y="1104000"/>
            <a:ext cx="4232400" cy="18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4"/>
          <p:cNvGrpSpPr/>
          <p:nvPr/>
        </p:nvGrpSpPr>
        <p:grpSpPr>
          <a:xfrm>
            <a:off x="-910637" y="-920409"/>
            <a:ext cx="10953433" cy="7360018"/>
            <a:chOff x="-910637" y="-920409"/>
            <a:chExt cx="10953433" cy="7360018"/>
          </a:xfrm>
        </p:grpSpPr>
        <p:pic>
          <p:nvPicPr>
            <p:cNvPr id="681" name="Google Shape;681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18253" y="2068874"/>
              <a:ext cx="535999" cy="51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408640">
              <a:off x="-644911" y="7826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04066" flipH="1">
              <a:off x="7966749" y="-655003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827735" flipH="1">
              <a:off x="8150338" y="-193428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675340">
              <a:off x="-616778" y="-457990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747416" flipH="1">
              <a:off x="8352187" y="2306061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8338189" y="1934196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78667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32125" y="4699260"/>
              <a:ext cx="914000" cy="873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7485754" y="3861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553596" y="118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7799246" y="355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7692275" y="4568095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0575" y="487235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946715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739859" y="4091430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0" name="Google Shape;700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6698890" y="-636724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1" name="Google Shape;701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952227" y="-8760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2" name="Google Shape;702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845096" y="180161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0604" y="-101485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183367" y="339267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3644611" flipH="1">
              <a:off x="6699273" y="4130231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_1_1_1">
    <p:bg>
      <p:bgPr>
        <a:solidFill>
          <a:schemeClr val="accent4"/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5"/>
          <p:cNvSpPr txBox="1">
            <a:spLocks noGrp="1"/>
          </p:cNvSpPr>
          <p:nvPr>
            <p:ph type="subTitle" idx="1"/>
          </p:nvPr>
        </p:nvSpPr>
        <p:spPr>
          <a:xfrm>
            <a:off x="1944900" y="1166025"/>
            <a:ext cx="52542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jdhani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8" name="Google Shape;708;p25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09" name="Google Shape;709;p25"/>
          <p:cNvGrpSpPr/>
          <p:nvPr/>
        </p:nvGrpSpPr>
        <p:grpSpPr>
          <a:xfrm rot="10800000" flipH="1">
            <a:off x="-1105025" y="-700750"/>
            <a:ext cx="11277845" cy="6451756"/>
            <a:chOff x="-1257425" y="-517850"/>
            <a:chExt cx="11277845" cy="6451756"/>
          </a:xfrm>
        </p:grpSpPr>
        <p:pic>
          <p:nvPicPr>
            <p:cNvPr id="710" name="Google Shape;71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408640">
              <a:off x="-539286" y="7501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72265">
              <a:off x="8127963" y="37396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3" name="Google Shape;71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675340">
              <a:off x="-963566" y="-167403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8329812" y="11881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5814" y="26401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430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21679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5038" y="3700938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463379" y="43963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31221" y="475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76871" y="4839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9900" y="1019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2400" y="48390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71090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717484" y="-9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76515" y="48981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985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822721" y="30729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4" name="Google Shape;734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0579" y="1582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chemeClr val="accent4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7"/>
          <p:cNvSpPr txBox="1">
            <a:spLocks noGrp="1"/>
          </p:cNvSpPr>
          <p:nvPr>
            <p:ph type="subTitle" idx="1"/>
          </p:nvPr>
        </p:nvSpPr>
        <p:spPr>
          <a:xfrm>
            <a:off x="2763300" y="1371400"/>
            <a:ext cx="3617400" cy="13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7" name="Google Shape;767;p27"/>
          <p:cNvSpPr txBox="1"/>
          <p:nvPr/>
        </p:nvSpPr>
        <p:spPr>
          <a:xfrm>
            <a:off x="2645213" y="3522550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CRÉDITOS: </a:t>
            </a:r>
            <a:r>
              <a:rPr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este modelo de apresentação foi criado pelo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,</a:t>
            </a:r>
            <a:r>
              <a:rPr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e inclui ícones da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"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e infográficos e imagens da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768" name="Google Shape;76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170091" flipH="1">
            <a:off x="533688" y="4347930"/>
            <a:ext cx="1589298" cy="15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504066" flipH="1">
            <a:off x="7944374" y="-415244"/>
            <a:ext cx="1763600" cy="168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927182" flipH="1">
            <a:off x="-379948" y="2650431"/>
            <a:ext cx="1534827" cy="14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1" y="3786031"/>
            <a:ext cx="1534826" cy="14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7376450" y="287457"/>
            <a:ext cx="2012001" cy="19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800000" flipH="1">
            <a:off x="6595101" y="-503194"/>
            <a:ext cx="1534826" cy="14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47416" flipH="1">
            <a:off x="-705563" y="1794745"/>
            <a:ext cx="1589299" cy="15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8555627" y="2210855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5779438" y="355105"/>
            <a:ext cx="269688" cy="2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1121856" y="3786032"/>
            <a:ext cx="412974" cy="3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2524738" y="4850755"/>
            <a:ext cx="269688" cy="2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 flipH="1">
            <a:off x="71225" y="4323105"/>
            <a:ext cx="199249" cy="19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 flipH="1">
            <a:off x="694413" y="992945"/>
            <a:ext cx="535999" cy="51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 flipH="1">
            <a:off x="175238" y="1403191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10800000" flipH="1">
            <a:off x="7453801" y="1278691"/>
            <a:ext cx="199249" cy="1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10800000" flipH="1">
            <a:off x="7522654" y="761733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10800000" flipH="1">
            <a:off x="8220577" y="2535147"/>
            <a:ext cx="145300" cy="13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 flipH="1">
            <a:off x="6227388" y="194591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 flipH="1">
            <a:off x="7289858" y="2152447"/>
            <a:ext cx="145300" cy="1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 flipH="1">
            <a:off x="8796371" y="1988272"/>
            <a:ext cx="145300" cy="1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7485200" y="2432892"/>
            <a:ext cx="359250" cy="3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6673139" y="964055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1883150" y="3605242"/>
            <a:ext cx="359250" cy="3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1292000" y="1734785"/>
            <a:ext cx="459400" cy="43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 flipH="1">
            <a:off x="2763290" y="4786895"/>
            <a:ext cx="535999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 flipH="1">
            <a:off x="4229909" y="-566986"/>
            <a:ext cx="964500" cy="92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10800000" flipH="1">
            <a:off x="8843577" y="2800360"/>
            <a:ext cx="786868" cy="7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-532475" y="-350439"/>
            <a:ext cx="1454379" cy="13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6749563" y="4457157"/>
            <a:ext cx="1225901" cy="11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8796377" y="3164468"/>
            <a:ext cx="459400" cy="4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7"/>
          <p:cNvSpPr txBox="1">
            <a:spLocks noGrp="1"/>
          </p:cNvSpPr>
          <p:nvPr>
            <p:ph type="ctrTitle"/>
          </p:nvPr>
        </p:nvSpPr>
        <p:spPr>
          <a:xfrm>
            <a:off x="2574900" y="340175"/>
            <a:ext cx="39942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accent4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28"/>
          <p:cNvGrpSpPr/>
          <p:nvPr/>
        </p:nvGrpSpPr>
        <p:grpSpPr>
          <a:xfrm>
            <a:off x="-871725" y="-1009503"/>
            <a:ext cx="10806338" cy="6679320"/>
            <a:chOff x="-871725" y="-1009503"/>
            <a:chExt cx="10806338" cy="6679320"/>
          </a:xfrm>
        </p:grpSpPr>
        <p:pic>
          <p:nvPicPr>
            <p:cNvPr id="801" name="Google Shape;801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80447">
              <a:off x="311563" y="-594350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210441">
              <a:off x="7740426" y="3809103"/>
              <a:ext cx="1534828" cy="146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3" name="Google Shape;80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657288">
              <a:off x="8207652" y="1660167"/>
              <a:ext cx="1534826" cy="1467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465874">
              <a:off x="-599938" y="626949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51850" y="1219786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8" name="Google Shape;808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719" y="1146237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9" name="Google Shape;809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7895" y="1068345"/>
              <a:ext cx="145300" cy="13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0" name="Google Shape;810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5088" y="1174606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1" name="Google Shape;811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98838" y="4895600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5580" y="3778427"/>
              <a:ext cx="359250" cy="34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2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024351" y="4044891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2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814564" y="4304431"/>
              <a:ext cx="642672" cy="6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2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902427" y="3372801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6" name="Google Shape;816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21763" y="505401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7" name="Google Shape;817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92171" y="43920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35127" y="316117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9" name="Google Shape;819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113705" y="-594179"/>
              <a:ext cx="824100" cy="787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Google Shape;820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12459" y="4747741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2" name="Google Shape;822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81200" y="-346025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3" name="Google Shape;823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33175" y="1018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6960050" y="-632301"/>
              <a:ext cx="1589299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2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5400000">
              <a:off x="-82549" y="1660153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09074" y="3400402"/>
              <a:ext cx="642650" cy="614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7" name="Google Shape;827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9377" y="36597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accent4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9"/>
          <p:cNvGrpSpPr/>
          <p:nvPr/>
        </p:nvGrpSpPr>
        <p:grpSpPr>
          <a:xfrm>
            <a:off x="-894825" y="-395950"/>
            <a:ext cx="10915245" cy="6329856"/>
            <a:chOff x="-894825" y="-395950"/>
            <a:chExt cx="10915245" cy="6329856"/>
          </a:xfrm>
        </p:grpSpPr>
        <p:pic>
          <p:nvPicPr>
            <p:cNvPr id="830" name="Google Shape;83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408640">
              <a:off x="-539286" y="7501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1" name="Google Shape;831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72265">
              <a:off x="8127963" y="37396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675340">
              <a:off x="-600966" y="-45503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8329812" y="11881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5" name="Google Shape;835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5814" y="26401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430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7" name="Google Shape;837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21679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5038" y="3700938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463379" y="43963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31221" y="475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76871" y="4839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9900" y="1019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2400" y="48390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71090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717484" y="-9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0" name="Google Shape;850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76515" y="48981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Google Shape;851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2" name="Google Shape;852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985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3" name="Google Shape;853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822721" y="30729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4" name="Google Shape;854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0579" y="1582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5032688" y="3219499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5032688" y="2746300"/>
            <a:ext cx="2190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921313" y="3219499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1921313" y="2746300"/>
            <a:ext cx="21900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 b="1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 flipH="1">
            <a:off x="-1105025" y="-700750"/>
            <a:ext cx="11277845" cy="6451756"/>
            <a:chOff x="-1257425" y="-517850"/>
            <a:chExt cx="11277845" cy="6451756"/>
          </a:xfrm>
        </p:grpSpPr>
        <p:pic>
          <p:nvPicPr>
            <p:cNvPr id="114" name="Google Shape;114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408640">
              <a:off x="-539286" y="750101"/>
              <a:ext cx="1589297" cy="1519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72265">
              <a:off x="8127963" y="3739690"/>
              <a:ext cx="1534825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675340">
              <a:off x="-963566" y="-167403"/>
              <a:ext cx="1841931" cy="1760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8329812" y="1188112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15814" y="26401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6430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79438" y="469662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36156" y="-183375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21679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5038" y="3700938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463379" y="43963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531221" y="475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776871" y="4839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69900" y="1019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2400" y="4839075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971090" y="-2421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717484" y="-9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76515" y="4898148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929852" y="46619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822721" y="30729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30579" y="158202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41" name="Google Shape;141;p6"/>
          <p:cNvGrpSpPr/>
          <p:nvPr/>
        </p:nvGrpSpPr>
        <p:grpSpPr>
          <a:xfrm>
            <a:off x="-877197" y="-643186"/>
            <a:ext cx="10841346" cy="6500892"/>
            <a:chOff x="-877197" y="-643186"/>
            <a:chExt cx="10841346" cy="6500892"/>
          </a:xfrm>
        </p:grpSpPr>
        <p:pic>
          <p:nvPicPr>
            <p:cNvPr id="142" name="Google Shape;142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9170091" flipH="1">
              <a:off x="396911" y="3988830"/>
              <a:ext cx="1589298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927182" flipH="1">
              <a:off x="-652387" y="3352081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7952148" y="3497245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6561487" y="4381681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8377925" y="213465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044455" y="3644532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2347036" y="477455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 flipH="1">
              <a:off x="597149" y="4363705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 flipH="1">
              <a:off x="1865686" y="-39400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-48964" y="1377791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 flipH="1">
              <a:off x="8627299" y="118401"/>
              <a:ext cx="317351" cy="30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 flipH="1">
              <a:off x="8310025" y="3709822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8837336" y="168177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5769569" y="4893447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137748" y="342561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2801188" y="4867795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 flipH="1">
              <a:off x="7078382" y="-64318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-710177" y="-426639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6081598" y="4685782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800000" flipH="1">
              <a:off x="4971117" y="4824569"/>
              <a:ext cx="843325" cy="806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2382450" y="1511250"/>
            <a:ext cx="4379100" cy="21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96663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65" name="Google Shape;165;p7"/>
          <p:cNvGrpSpPr/>
          <p:nvPr/>
        </p:nvGrpSpPr>
        <p:grpSpPr>
          <a:xfrm rot="10800000" flipH="1">
            <a:off x="-795525" y="-481384"/>
            <a:ext cx="10806338" cy="6606864"/>
            <a:chOff x="-871725" y="-855566"/>
            <a:chExt cx="10806338" cy="6606864"/>
          </a:xfrm>
        </p:grpSpPr>
        <p:pic>
          <p:nvPicPr>
            <p:cNvPr id="166" name="Google Shape;16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80447">
              <a:off x="509038" y="-440413"/>
              <a:ext cx="2012002" cy="192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210441">
              <a:off x="7787876" y="3970428"/>
              <a:ext cx="1534828" cy="146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657288">
              <a:off x="8207652" y="1660167"/>
              <a:ext cx="1534826" cy="1467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465874">
              <a:off x="-599938" y="626949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51850" y="1219786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8719" y="1146237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77895" y="1068345"/>
              <a:ext cx="145300" cy="13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5088" y="1174606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38338" y="505402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5580" y="3778427"/>
              <a:ext cx="359250" cy="34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9024351" y="4044891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8653739" y="365968"/>
              <a:ext cx="642672" cy="61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051327" y="3517901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602088" y="516509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369046" y="3311285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11777" y="36827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55355" y="-120329"/>
              <a:ext cx="824100" cy="787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670166" y="4243003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81200" y="-346025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33175" y="1018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9003256">
              <a:off x="6480663" y="-238375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3958302">
              <a:off x="-477835" y="1926116"/>
              <a:ext cx="1534826" cy="146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09074" y="3400402"/>
              <a:ext cx="642650" cy="614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39377" y="36597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1898250" y="12954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5" name="Google Shape;195;p8"/>
          <p:cNvGrpSpPr/>
          <p:nvPr/>
        </p:nvGrpSpPr>
        <p:grpSpPr>
          <a:xfrm rot="10800000" flipH="1">
            <a:off x="-580383" y="-770050"/>
            <a:ext cx="10561120" cy="6544014"/>
            <a:chOff x="-604758" y="-610107"/>
            <a:chExt cx="10561120" cy="6544014"/>
          </a:xfrm>
        </p:grpSpPr>
        <p:pic>
          <p:nvPicPr>
            <p:cNvPr id="196" name="Google Shape;19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629909">
              <a:off x="676288" y="-331099"/>
              <a:ext cx="1589298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95934">
              <a:off x="7944374" y="3982550"/>
              <a:ext cx="1763600" cy="1685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872818">
              <a:off x="-379948" y="1135591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" y="-9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76450" y="3042400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5101" y="4289216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052584">
              <a:off x="-371513" y="1812087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555627" y="26032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36577" y="415645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79438" y="464035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21856" y="1072450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524738" y="144700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1225" y="739681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9413" y="388392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83363" y="3413344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453801" y="3784116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22654" y="4260527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220577" y="2579213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27388" y="482766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95096" y="396962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796371" y="3126073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86650" y="2199988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27402" y="3819500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3050" y="1236750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92000" y="307930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92665" y="-15929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814959" y="475586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843577" y="1700823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532475" y="4213345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10675" y="195050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0800000" flipH="1">
            <a:off x="1528550" y="-378749"/>
            <a:ext cx="667249" cy="63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title"/>
          </p:nvPr>
        </p:nvSpPr>
        <p:spPr>
          <a:xfrm>
            <a:off x="773238" y="1561125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773250" y="2467450"/>
            <a:ext cx="3675900" cy="14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-498989" y="-481011"/>
            <a:ext cx="10574077" cy="6463753"/>
            <a:chOff x="-498989" y="-481011"/>
            <a:chExt cx="10574077" cy="6463753"/>
          </a:xfrm>
        </p:grpSpPr>
        <p:pic>
          <p:nvPicPr>
            <p:cNvPr id="231" name="Google Shape;231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6383512">
              <a:off x="7083450" y="3784535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589559">
              <a:off x="-212366" y="-153652"/>
              <a:ext cx="1534828" cy="146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334126">
              <a:off x="8214003" y="2544111"/>
              <a:ext cx="1589299" cy="1519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47863" y="2080284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251788" y="3559485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2528851" y="451071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8501196" y="3581673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8039694" y="3915438"/>
              <a:ext cx="145300" cy="13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9033927" y="4054359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>
              <a:off x="7223652" y="-305689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>
              <a:off x="8528059" y="1000804"/>
              <a:ext cx="359250" cy="34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>
              <a:off x="-87987" y="684420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1470718" y="16783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141612" y="1696838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>
              <a:off x="2407289" y="-68680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>
              <a:off x="1325418" y="591750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>
              <a:off x="5548000" y="4813423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8140985" y="-481011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>
              <a:off x="6303838" y="4716783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-420135" y="4089424"/>
              <a:ext cx="1589299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>
              <a:off x="-263597" y="2853626"/>
              <a:ext cx="550499" cy="526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800000">
              <a:off x="1549422" y="4716767"/>
              <a:ext cx="1018676" cy="97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6680637" y="4459813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8812793" y="1975494"/>
              <a:ext cx="237549" cy="227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609050" y="344575"/>
            <a:ext cx="35436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57" name="Google Shape;257;p10"/>
          <p:cNvGrpSpPr/>
          <p:nvPr/>
        </p:nvGrpSpPr>
        <p:grpSpPr>
          <a:xfrm>
            <a:off x="-618072" y="-566986"/>
            <a:ext cx="10791046" cy="6585300"/>
            <a:chOff x="-618072" y="-566986"/>
            <a:chExt cx="10791046" cy="6585300"/>
          </a:xfrm>
        </p:grpSpPr>
        <p:pic>
          <p:nvPicPr>
            <p:cNvPr id="258" name="Google Shape;25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9170091">
              <a:off x="7232644" y="4219980"/>
              <a:ext cx="1589298" cy="151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927182">
              <a:off x="8413338" y="2373681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576120">
              <a:off x="7816775" y="3786030"/>
              <a:ext cx="1534827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-618072" y="3605232"/>
              <a:ext cx="2012001" cy="1923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1077589" y="4305481"/>
              <a:ext cx="1534826" cy="1467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336578" y="221085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7892453" y="2978393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7488949" y="3605232"/>
              <a:ext cx="412974" cy="39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6557178" y="4850755"/>
              <a:ext cx="269688" cy="25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10800000">
              <a:off x="9081130" y="4323105"/>
              <a:ext cx="199249" cy="190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0800000">
              <a:off x="6772217" y="-317805"/>
              <a:ext cx="535999" cy="512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8981230" y="1453991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10800000">
              <a:off x="2697579" y="4291441"/>
              <a:ext cx="199249" cy="190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10800000">
              <a:off x="229253" y="194601"/>
              <a:ext cx="317351" cy="30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10800000">
              <a:off x="718578" y="3786022"/>
              <a:ext cx="145300" cy="13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94930" y="1757979"/>
              <a:ext cx="241637" cy="230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3259034" y="4969647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401309" y="2523547"/>
              <a:ext cx="145300" cy="1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1507153" y="2432892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3207628" y="4347355"/>
              <a:ext cx="459400" cy="43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5643741" y="4439892"/>
              <a:ext cx="359250" cy="343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8576755" y="3501810"/>
              <a:ext cx="459400" cy="439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5836715" y="4943995"/>
              <a:ext cx="535999" cy="5124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10800000">
              <a:off x="1131020" y="-566986"/>
              <a:ext cx="964500" cy="922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10800000">
              <a:off x="-278841" y="2800360"/>
              <a:ext cx="786868" cy="75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8429700" y="-350439"/>
              <a:ext cx="1454379" cy="13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1866403" y="4761982"/>
              <a:ext cx="1225901" cy="117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>
              <a:off x="795973" y="4244594"/>
              <a:ext cx="843325" cy="8061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220050"/>
            <a:ext cx="6855300" cy="19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1"/>
          <p:cNvSpPr txBox="1">
            <a:spLocks noGrp="1"/>
          </p:cNvSpPr>
          <p:nvPr>
            <p:ph type="body" idx="1"/>
          </p:nvPr>
        </p:nvSpPr>
        <p:spPr>
          <a:xfrm>
            <a:off x="1756650" y="324053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89" name="Google Shape;28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629909">
            <a:off x="356711" y="-441902"/>
            <a:ext cx="1589298" cy="15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2818">
            <a:off x="-769512" y="1456488"/>
            <a:ext cx="1534827" cy="14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23880">
            <a:off x="-172950" y="44138"/>
            <a:ext cx="1534827" cy="14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723" y="-231228"/>
            <a:ext cx="2012001" cy="192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6237" y="-475312"/>
            <a:ext cx="1534826" cy="146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675" y="2647397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5786" y="2634959"/>
            <a:ext cx="269688" cy="2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6730" y="1297397"/>
            <a:ext cx="412974" cy="3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75886" y="327747"/>
            <a:ext cx="269688" cy="2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01726" y="783828"/>
            <a:ext cx="199249" cy="19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6327" y="4728752"/>
            <a:ext cx="1060826" cy="101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44214" y="3612416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66225" y="1034488"/>
            <a:ext cx="199249" cy="19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749924" y="4969402"/>
            <a:ext cx="317351" cy="30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14775" y="1372485"/>
            <a:ext cx="145300" cy="13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78436" y="4160378"/>
            <a:ext cx="241637" cy="23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74319" y="188845"/>
            <a:ext cx="145300" cy="1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32044" y="2634945"/>
            <a:ext cx="145300" cy="1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2249" y="2521097"/>
            <a:ext cx="359250" cy="3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7425" y="659484"/>
            <a:ext cx="459400" cy="4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4449" y="1098622"/>
            <a:ext cx="359250" cy="34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498" y="1356422"/>
            <a:ext cx="459400" cy="43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5938" y="-159021"/>
            <a:ext cx="535999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77357" y="3708375"/>
            <a:ext cx="964500" cy="92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670625" y="1744970"/>
            <a:ext cx="786868" cy="7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05427" y="4257491"/>
            <a:ext cx="1454379" cy="13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348" y="-636503"/>
            <a:ext cx="1225901" cy="11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39355" y="246658"/>
            <a:ext cx="843325" cy="80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669900" y="3281963"/>
            <a:ext cx="241650" cy="23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4129">
            <a:off x="85959" y="3768221"/>
            <a:ext cx="2012002" cy="1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2818">
            <a:off x="6777575" y="3725963"/>
            <a:ext cx="1534827" cy="146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0"/>
          <p:cNvSpPr txBox="1">
            <a:spLocks noGrp="1"/>
          </p:cNvSpPr>
          <p:nvPr>
            <p:ph type="ctrTitle"/>
          </p:nvPr>
        </p:nvSpPr>
        <p:spPr>
          <a:xfrm rot="-808">
            <a:off x="1597464" y="357980"/>
            <a:ext cx="6384600" cy="2901684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000000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REVIEW</a:t>
            </a:r>
            <a:br>
              <a:rPr lang="en" sz="6600" dirty="0">
                <a:solidFill>
                  <a:srgbClr val="000000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6600" dirty="0">
                <a:solidFill>
                  <a:srgbClr val="000000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MEETING</a:t>
            </a:r>
            <a:br>
              <a:rPr lang="en" sz="6600" dirty="0">
                <a:solidFill>
                  <a:srgbClr val="000000"/>
                </a:solidFill>
                <a:highlight>
                  <a:schemeClr val="dk2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6600" b="0" dirty="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​</a:t>
            </a:r>
            <a:endParaRPr dirty="0">
              <a:highlight>
                <a:schemeClr val="accent4"/>
              </a:highlight>
            </a:endParaRPr>
          </a:p>
        </p:txBody>
      </p:sp>
      <p:sp>
        <p:nvSpPr>
          <p:cNvPr id="860" name="Google Shape;860;p30"/>
          <p:cNvSpPr txBox="1">
            <a:spLocks noGrp="1"/>
          </p:cNvSpPr>
          <p:nvPr>
            <p:ph type="subTitle" idx="1"/>
          </p:nvPr>
        </p:nvSpPr>
        <p:spPr>
          <a:xfrm rot="186">
            <a:off x="1728091" y="2468203"/>
            <a:ext cx="62543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Ms. </a:t>
            </a:r>
            <a:r>
              <a:rPr lang="en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Shubhanjali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Umrao, Scientist-C</a:t>
            </a: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Department​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2000" dirty="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Member Secretary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Chemical Hazards Sectional Committee CHD 07,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Water Quality for Industrial Purposes Sectional Committee CHD 13 and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highlight>
                  <a:schemeClr val="accent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Water Quality Sectional Committee CHD 36​</a:t>
            </a:r>
            <a:endParaRPr sz="1400" dirty="0">
              <a:solidFill>
                <a:srgbClr val="000000"/>
              </a:solidFill>
              <a:highlight>
                <a:schemeClr val="accent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CB7DC6-0F3D-A055-3C5C-8CE7A2B8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245602" cy="524933"/>
          </a:xfr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Panels and Working Groups - Created, abolished, updated on Advance Dashboard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117958-6306-5499-AC7E-AD5279C88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67788"/>
              </p:ext>
            </p:extLst>
          </p:nvPr>
        </p:nvGraphicFramePr>
        <p:xfrm>
          <a:off x="59268" y="643688"/>
          <a:ext cx="8940799" cy="4240403"/>
        </p:xfrm>
        <a:graphic>
          <a:graphicData uri="http://schemas.openxmlformats.org/drawingml/2006/table">
            <a:tbl>
              <a:tblPr/>
              <a:tblGrid>
                <a:gridCol w="931432">
                  <a:extLst>
                    <a:ext uri="{9D8B030D-6E8A-4147-A177-3AD203B41FA5}">
                      <a16:colId xmlns:a16="http://schemas.microsoft.com/office/drawing/2014/main" val="3769928160"/>
                    </a:ext>
                  </a:extLst>
                </a:gridCol>
                <a:gridCol w="2132018">
                  <a:extLst>
                    <a:ext uri="{9D8B030D-6E8A-4147-A177-3AD203B41FA5}">
                      <a16:colId xmlns:a16="http://schemas.microsoft.com/office/drawing/2014/main" val="1118131789"/>
                    </a:ext>
                  </a:extLst>
                </a:gridCol>
                <a:gridCol w="671206">
                  <a:extLst>
                    <a:ext uri="{9D8B030D-6E8A-4147-A177-3AD203B41FA5}">
                      <a16:colId xmlns:a16="http://schemas.microsoft.com/office/drawing/2014/main" val="1273487808"/>
                    </a:ext>
                  </a:extLst>
                </a:gridCol>
                <a:gridCol w="665563">
                  <a:extLst>
                    <a:ext uri="{9D8B030D-6E8A-4147-A177-3AD203B41FA5}">
                      <a16:colId xmlns:a16="http://schemas.microsoft.com/office/drawing/2014/main" val="4152618594"/>
                    </a:ext>
                  </a:extLst>
                </a:gridCol>
                <a:gridCol w="641625">
                  <a:extLst>
                    <a:ext uri="{9D8B030D-6E8A-4147-A177-3AD203B41FA5}">
                      <a16:colId xmlns:a16="http://schemas.microsoft.com/office/drawing/2014/main" val="559983999"/>
                    </a:ext>
                  </a:extLst>
                </a:gridCol>
                <a:gridCol w="942388">
                  <a:extLst>
                    <a:ext uri="{9D8B030D-6E8A-4147-A177-3AD203B41FA5}">
                      <a16:colId xmlns:a16="http://schemas.microsoft.com/office/drawing/2014/main" val="543755649"/>
                    </a:ext>
                  </a:extLst>
                </a:gridCol>
                <a:gridCol w="1948331">
                  <a:extLst>
                    <a:ext uri="{9D8B030D-6E8A-4147-A177-3AD203B41FA5}">
                      <a16:colId xmlns:a16="http://schemas.microsoft.com/office/drawing/2014/main" val="1670042815"/>
                    </a:ext>
                  </a:extLst>
                </a:gridCol>
                <a:gridCol w="1008236">
                  <a:extLst>
                    <a:ext uri="{9D8B030D-6E8A-4147-A177-3AD203B41FA5}">
                      <a16:colId xmlns:a16="http://schemas.microsoft.com/office/drawing/2014/main" val="3930299418"/>
                    </a:ext>
                  </a:extLst>
                </a:gridCol>
              </a:tblGrid>
              <a:tr h="480162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Panel/WG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Panel Name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Active/</a:t>
                      </a:r>
                    </a:p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Creation Portal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Work Status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Work Allocated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Members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32779"/>
                  </a:ext>
                </a:extLst>
              </a:tr>
              <a:tr h="491951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for revision of IS 1446:2002 Classification of Dangerous Goods CHD 07:P1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02.07.2021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Disbanded on 27.09.2024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of IS 1446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076591"/>
                  </a:ext>
                </a:extLst>
              </a:tr>
              <a:tr h="458161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P7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on safety codes for chemicals under Group-I, CHD 07:P7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02.08.2021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Standing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month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IS 4644 : 1968, IS 4263 : 1967, IS 13910 : 1993, IS 4312 : 1967, IS 5302 : 1969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Academia -2 (IICT, NIT Trichy)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06777"/>
                  </a:ext>
                </a:extLst>
              </a:tr>
              <a:tr h="408420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P3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 codes for chemicals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12.08.2021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Standing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month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IS 5208  IS 6270 IS 4560, IS 8388 : 1977, IS 9278 : 1979, IS 5311 : 1969, IS 14631 : 1999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Academia -2 (IICT, NIT Trichy)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784902"/>
                  </a:ext>
                </a:extLst>
              </a:tr>
              <a:tr h="299949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P4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for revision of IS 4155:1966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Disbanded on 27.09.2024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of IS 4155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08568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P5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for Safe Practices for Storage and Handling of Nitrous Oxide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Disbanded on 27.09.2024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Preparation of working document on nitrous oxide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N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546198"/>
                  </a:ext>
                </a:extLst>
              </a:tr>
              <a:tr h="299949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on Industrial Gases - Code of Safety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16.09.2021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Standing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month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of IS 5931 and its part 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211645"/>
                  </a:ext>
                </a:extLst>
              </a:tr>
              <a:tr h="441545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: P8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to review the document received from ISO/TC 336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14.09.2023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Standing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month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review the document received from ISO/TC 336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Academia -2</a:t>
                      </a:r>
                    </a:p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(BIT </a:t>
                      </a:r>
                      <a:r>
                        <a:rPr lang="en-IN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Mesra</a:t>
                      </a: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546514"/>
                  </a:ext>
                </a:extLst>
              </a:tr>
              <a:tr h="344136">
                <a:tc>
                  <a:txBody>
                    <a:bodyPr/>
                    <a:lstStyle/>
                    <a:p>
                      <a:pPr rtl="0" fontAlgn="b"/>
                      <a:r>
                        <a:rPr lang="en-IN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07: WG1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07: WG1 Handbook on loss prevention due to Chemical </a:t>
                      </a:r>
                      <a:b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Hazards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14.09.2024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Adoc</a:t>
                      </a: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months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review the working document received in line with existing regulation and decide whether NWIP is required on the subject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83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3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12060-AF90-6F26-8566-123431276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D8BC8-DC70-52EF-1DA3-6EB060D4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9245602" cy="524933"/>
          </a:xfr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Panels and Working Groups - Created, abolished, updated on Advance Dashboard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DAC45B-8069-8019-3AEC-A6FD7A301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10059"/>
              </p:ext>
            </p:extLst>
          </p:nvPr>
        </p:nvGraphicFramePr>
        <p:xfrm>
          <a:off x="304801" y="1135178"/>
          <a:ext cx="8404859" cy="1869503"/>
        </p:xfrm>
        <a:graphic>
          <a:graphicData uri="http://schemas.openxmlformats.org/drawingml/2006/table">
            <a:tbl>
              <a:tblPr/>
              <a:tblGrid>
                <a:gridCol w="875599">
                  <a:extLst>
                    <a:ext uri="{9D8B030D-6E8A-4147-A177-3AD203B41FA5}">
                      <a16:colId xmlns:a16="http://schemas.microsoft.com/office/drawing/2014/main" val="3769928160"/>
                    </a:ext>
                  </a:extLst>
                </a:gridCol>
                <a:gridCol w="2004218">
                  <a:extLst>
                    <a:ext uri="{9D8B030D-6E8A-4147-A177-3AD203B41FA5}">
                      <a16:colId xmlns:a16="http://schemas.microsoft.com/office/drawing/2014/main" val="1118131789"/>
                    </a:ext>
                  </a:extLst>
                </a:gridCol>
                <a:gridCol w="630972">
                  <a:extLst>
                    <a:ext uri="{9D8B030D-6E8A-4147-A177-3AD203B41FA5}">
                      <a16:colId xmlns:a16="http://schemas.microsoft.com/office/drawing/2014/main" val="1273487808"/>
                    </a:ext>
                  </a:extLst>
                </a:gridCol>
                <a:gridCol w="829562">
                  <a:extLst>
                    <a:ext uri="{9D8B030D-6E8A-4147-A177-3AD203B41FA5}">
                      <a16:colId xmlns:a16="http://schemas.microsoft.com/office/drawing/2014/main" val="41526185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59983999"/>
                    </a:ext>
                  </a:extLst>
                </a:gridCol>
                <a:gridCol w="590223">
                  <a:extLst>
                    <a:ext uri="{9D8B030D-6E8A-4147-A177-3AD203B41FA5}">
                      <a16:colId xmlns:a16="http://schemas.microsoft.com/office/drawing/2014/main" val="543755649"/>
                    </a:ext>
                  </a:extLst>
                </a:gridCol>
                <a:gridCol w="1831542">
                  <a:extLst>
                    <a:ext uri="{9D8B030D-6E8A-4147-A177-3AD203B41FA5}">
                      <a16:colId xmlns:a16="http://schemas.microsoft.com/office/drawing/2014/main" val="1670042815"/>
                    </a:ext>
                  </a:extLst>
                </a:gridCol>
                <a:gridCol w="947799">
                  <a:extLst>
                    <a:ext uri="{9D8B030D-6E8A-4147-A177-3AD203B41FA5}">
                      <a16:colId xmlns:a16="http://schemas.microsoft.com/office/drawing/2014/main" val="3930299418"/>
                    </a:ext>
                  </a:extLst>
                </a:gridCol>
              </a:tblGrid>
              <a:tr h="4801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Panel/WG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Panel Name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Active/</a:t>
                      </a:r>
                    </a:p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Creation Portal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Work Status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Work Allocated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1" dirty="0">
                          <a:effectLst/>
                          <a:latin typeface="Times New Roman" panose="02020603050405020304" pitchFamily="18" charset="0"/>
                        </a:rPr>
                        <a:t>Members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32779"/>
                  </a:ext>
                </a:extLst>
              </a:tr>
              <a:tr h="491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13:P1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Treatment Technologies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21-01-2021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Standing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month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IS 10392 : 1982, 1813 : 1961, 10392 : 1982, 10496 : 1983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76591"/>
                  </a:ext>
                </a:extLst>
              </a:tr>
              <a:tr h="4581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13:P2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related to all types of Boilers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16-09-2021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Standing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24 month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of 8188, 11491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06777"/>
                  </a:ext>
                </a:extLst>
              </a:tr>
              <a:tr h="408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13: P3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Treatment Chemicals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16-09-2021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Standing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24 month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of 13119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879" marR="14879" marT="9920" marB="9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8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46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C460-C71C-CE59-42BA-32277000C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605CCD-06B1-DBB9-1494-BDBE0F07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2" cy="811530"/>
          </a:xfr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Panels and Working Groups - Created, abolished, updated on Advance Dashboard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3C01CE-06DC-044E-CC2D-4F7C536F0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96670"/>
              </p:ext>
            </p:extLst>
          </p:nvPr>
        </p:nvGraphicFramePr>
        <p:xfrm>
          <a:off x="270931" y="1075488"/>
          <a:ext cx="7786334" cy="2708033"/>
        </p:xfrm>
        <a:graphic>
          <a:graphicData uri="http://schemas.openxmlformats.org/drawingml/2006/table">
            <a:tbl>
              <a:tblPr/>
              <a:tblGrid>
                <a:gridCol w="906735">
                  <a:extLst>
                    <a:ext uri="{9D8B030D-6E8A-4147-A177-3AD203B41FA5}">
                      <a16:colId xmlns:a16="http://schemas.microsoft.com/office/drawing/2014/main" val="3769928160"/>
                    </a:ext>
                  </a:extLst>
                </a:gridCol>
                <a:gridCol w="2075488">
                  <a:extLst>
                    <a:ext uri="{9D8B030D-6E8A-4147-A177-3AD203B41FA5}">
                      <a16:colId xmlns:a16="http://schemas.microsoft.com/office/drawing/2014/main" val="1118131789"/>
                    </a:ext>
                  </a:extLst>
                </a:gridCol>
                <a:gridCol w="653409">
                  <a:extLst>
                    <a:ext uri="{9D8B030D-6E8A-4147-A177-3AD203B41FA5}">
                      <a16:colId xmlns:a16="http://schemas.microsoft.com/office/drawing/2014/main" val="1273487808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4152618594"/>
                    </a:ext>
                  </a:extLst>
                </a:gridCol>
                <a:gridCol w="624612">
                  <a:extLst>
                    <a:ext uri="{9D8B030D-6E8A-4147-A177-3AD203B41FA5}">
                      <a16:colId xmlns:a16="http://schemas.microsoft.com/office/drawing/2014/main" val="559983999"/>
                    </a:ext>
                  </a:extLst>
                </a:gridCol>
                <a:gridCol w="1896671">
                  <a:extLst>
                    <a:ext uri="{9D8B030D-6E8A-4147-A177-3AD203B41FA5}">
                      <a16:colId xmlns:a16="http://schemas.microsoft.com/office/drawing/2014/main" val="1670042815"/>
                    </a:ext>
                  </a:extLst>
                </a:gridCol>
                <a:gridCol w="981503">
                  <a:extLst>
                    <a:ext uri="{9D8B030D-6E8A-4147-A177-3AD203B41FA5}">
                      <a16:colId xmlns:a16="http://schemas.microsoft.com/office/drawing/2014/main" val="3930299418"/>
                    </a:ext>
                  </a:extLst>
                </a:gridCol>
              </a:tblGrid>
              <a:tr h="480162"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Panel/WG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Panel Name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Active/</a:t>
                      </a:r>
                    </a:p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Creation Portal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Work Status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Work Allocated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Members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32779"/>
                  </a:ext>
                </a:extLst>
              </a:tr>
              <a:tr h="491951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36: P1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Revision of Standards based on new test method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2023-09-16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Standing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review Pre 2000 standard, and deliberate comments received on Pre 2000 standard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076591"/>
                  </a:ext>
                </a:extLst>
              </a:tr>
              <a:tr h="4581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 : P2</a:t>
                      </a:r>
                    </a:p>
                    <a:p>
                      <a:pPr rtl="0" fontAlgn="b"/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for Formulation of Standard for Field Test Kits used for surveillance of drinking water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2022-06-17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E3E3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Disbanded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18283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407013"/>
                  </a:ext>
                </a:extLst>
              </a:tr>
              <a:tr h="458161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 : P2:WG1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prepare a document on subject Field Test Kit (FTKs) to be used for surveillance of drinking water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2022-10-12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Disbanded 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18283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06777"/>
                  </a:ext>
                </a:extLst>
              </a:tr>
              <a:tr h="408420"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 : P3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 : P3 Testing and Sampling of Microplastics in Water and Wastewater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2023-05-29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Standing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review the document under development at ISO on sampling and method of test for determination of microplastic in water and wastewater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(IIT Indore)</a:t>
                      </a:r>
                    </a:p>
                  </a:txBody>
                  <a:tcPr marL="14879" marR="14879" marT="9920" marB="99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78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4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/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/>
          <p:cNvGraphicFramePr/>
          <p:nvPr>
            <p:extLst>
              <p:ext uri="{D42A27DB-BD31-4B8C-83A1-F6EECF244321}">
                <p14:modId xmlns:p14="http://schemas.microsoft.com/office/powerpoint/2010/main" val="3712198098"/>
              </p:ext>
            </p:extLst>
          </p:nvPr>
        </p:nvGraphicFramePr>
        <p:xfrm>
          <a:off x="317675" y="1416700"/>
          <a:ext cx="8666749" cy="3429000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108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939224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Strategies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336 – Laboratory Design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Laboratory design — Terms and definitions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ISO/CD 22544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Arti Bhatt, Sc-F, CFEES</a:t>
                      </a:r>
                    </a:p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Ms.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Shubhanjali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Umrao, Sc-C</a:t>
                      </a:r>
                    </a:p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Dedicated Panel CHD 07 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2DC722EB-08B5-F36B-AA55-90A460BD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>
            <a:extLst>
              <a:ext uri="{FF2B5EF4-FFF2-40B4-BE49-F238E27FC236}">
                <a16:creationId xmlns:a16="http://schemas.microsoft.com/office/drawing/2014/main" id="{6E2B8CAD-7D9F-0FCF-F569-058145639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>
            <a:extLst>
              <a:ext uri="{FF2B5EF4-FFF2-40B4-BE49-F238E27FC236}">
                <a16:creationId xmlns:a16="http://schemas.microsoft.com/office/drawing/2014/main" id="{8C37EF95-2EFE-8C4F-F2D0-BCB93C166A0C}"/>
              </a:ext>
            </a:extLst>
          </p:cNvPr>
          <p:cNvGraphicFramePr/>
          <p:nvPr/>
        </p:nvGraphicFramePr>
        <p:xfrm>
          <a:off x="317675" y="1416700"/>
          <a:ext cx="8666749" cy="3246120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108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939224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adopted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147/SC 2 – Physical, chemical and biochemical methods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Determination of total organic carbon for suspended solid containing water samples based on combined ultrasonic and alkaline extraction </a:t>
                      </a:r>
                      <a:r>
                        <a:rPr lang="en-US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pretretment</a:t>
                      </a:r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ISO/CD 21027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Murali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Mohan, Personal Capacity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Shubhanjali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Umrao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5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2DC722EB-08B5-F36B-AA55-90A460BD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>
            <a:extLst>
              <a:ext uri="{FF2B5EF4-FFF2-40B4-BE49-F238E27FC236}">
                <a16:creationId xmlns:a16="http://schemas.microsoft.com/office/drawing/2014/main" id="{6E2B8CAD-7D9F-0FCF-F569-058145639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>
            <a:extLst>
              <a:ext uri="{FF2B5EF4-FFF2-40B4-BE49-F238E27FC236}">
                <a16:creationId xmlns:a16="http://schemas.microsoft.com/office/drawing/2014/main" id="{8C37EF95-2EFE-8C4F-F2D0-BCB93C166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845311"/>
              </p:ext>
            </p:extLst>
          </p:nvPr>
        </p:nvGraphicFramePr>
        <p:xfrm>
          <a:off x="128989" y="1024814"/>
          <a:ext cx="8782782" cy="3779520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100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859314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adopted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147/SC 2 – Physical, chemical and biochemical methods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Determination of dissolved chromium(VI) in water — Photometric method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Analysis of microplastic in water — Part 3: Thermo-analytical methods for waters with low content of suspended solids including drinking 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ISO/DIS 18724</a:t>
                      </a: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ISO/DIS 16094-3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Noor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Afshan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Khan (Sc.-F NEERI)</a:t>
                      </a: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Shubhanjali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Umrao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kiran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Bala (Prof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IIT Indore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1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2DC722EB-08B5-F36B-AA55-90A460BD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>
            <a:extLst>
              <a:ext uri="{FF2B5EF4-FFF2-40B4-BE49-F238E27FC236}">
                <a16:creationId xmlns:a16="http://schemas.microsoft.com/office/drawing/2014/main" id="{6E2B8CAD-7D9F-0FCF-F569-058145639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>
            <a:extLst>
              <a:ext uri="{FF2B5EF4-FFF2-40B4-BE49-F238E27FC236}">
                <a16:creationId xmlns:a16="http://schemas.microsoft.com/office/drawing/2014/main" id="{8C37EF95-2EFE-8C4F-F2D0-BCB93C166A0C}"/>
              </a:ext>
            </a:extLst>
          </p:cNvPr>
          <p:cNvGraphicFramePr/>
          <p:nvPr/>
        </p:nvGraphicFramePr>
        <p:xfrm>
          <a:off x="238625" y="966757"/>
          <a:ext cx="8666749" cy="4015740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101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857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939224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adopted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147/SC 2 – Physical, chemical and biochemical methods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Estimation of measurement uncertainty based on validation and quality control data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Determination of adsorbable organically bound fluorine, chlorine, bromine and iodine (AOF, </a:t>
                      </a:r>
                      <a:r>
                        <a:rPr lang="en-IN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AOCl</a:t>
                      </a: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N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AOBr</a:t>
                      </a: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AOI) — Method using combustion and subsequent ion chromatographic measurement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ISO/DIS 11352 (Ed 2)</a:t>
                      </a: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ISO/DIS 18127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Priti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Amritkar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Director Labs</a:t>
                      </a: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Raveendhar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Principal Scientist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Murali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Mohan, Personal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68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CD711C3F-35D5-8DCA-2A8A-C9F9767D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>
            <a:extLst>
              <a:ext uri="{FF2B5EF4-FFF2-40B4-BE49-F238E27FC236}">
                <a16:creationId xmlns:a16="http://schemas.microsoft.com/office/drawing/2014/main" id="{AC7B8FE7-63D8-D1A8-B230-357692D98F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>
            <a:extLst>
              <a:ext uri="{FF2B5EF4-FFF2-40B4-BE49-F238E27FC236}">
                <a16:creationId xmlns:a16="http://schemas.microsoft.com/office/drawing/2014/main" id="{08FA7BF5-3BAF-A0B8-8A7B-0C15F7E89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219024"/>
              </p:ext>
            </p:extLst>
          </p:nvPr>
        </p:nvGraphicFramePr>
        <p:xfrm>
          <a:off x="238625" y="1259636"/>
          <a:ext cx="8666749" cy="3695923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95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999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794860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708883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adopted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8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147/SC 5 – Biological methods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Determination of the toxicity of water samples on the embryo-larval development of Japanese oyster (</a:t>
                      </a:r>
                      <a:r>
                        <a:rPr lang="en-US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Magallana</a:t>
                      </a: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gigas) and mussel (Mytilus edulis or M. </a:t>
                      </a:r>
                      <a:r>
                        <a:rPr lang="en-US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galloprovincialis</a:t>
                      </a: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Sampling, capture and preservation of environmental DNA from water</a:t>
                      </a: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it-IT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ISO/DIS 17244 (Ed 2)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it-IT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ISO/DIS 17805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Nivedita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Sahu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Scientist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7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CD711C3F-35D5-8DCA-2A8A-C9F9767D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>
            <a:extLst>
              <a:ext uri="{FF2B5EF4-FFF2-40B4-BE49-F238E27FC236}">
                <a16:creationId xmlns:a16="http://schemas.microsoft.com/office/drawing/2014/main" id="{AC7B8FE7-63D8-D1A8-B230-357692D98F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>
            <a:extLst>
              <a:ext uri="{FF2B5EF4-FFF2-40B4-BE49-F238E27FC236}">
                <a16:creationId xmlns:a16="http://schemas.microsoft.com/office/drawing/2014/main" id="{08FA7BF5-3BAF-A0B8-8A7B-0C15F7E89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10236"/>
              </p:ext>
            </p:extLst>
          </p:nvPr>
        </p:nvGraphicFramePr>
        <p:xfrm>
          <a:off x="317675" y="1034607"/>
          <a:ext cx="8666749" cy="4108893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95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794860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708883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adopted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01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147/SC 5 – Biological methods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Determination of acute lethal toxicity to marine copepods (</a:t>
                      </a:r>
                      <a:r>
                        <a:rPr lang="en-US" sz="10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Copepoda</a:t>
                      </a: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Crustacea)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Active biomonitoring method with in-situ caged benthic amphipods</a:t>
                      </a: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it-IT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ISO/CD 14669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it-IT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it-IT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ISO/CD TS 21738</a:t>
                      </a: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Raveendhar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Scientist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Murali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Mohan, Personal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7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>
          <a:extLst>
            <a:ext uri="{FF2B5EF4-FFF2-40B4-BE49-F238E27FC236}">
              <a16:creationId xmlns:a16="http://schemas.microsoft.com/office/drawing/2014/main" id="{DCB90FDA-B0E5-F698-7F06-EFEFA7532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4">
            <a:extLst>
              <a:ext uri="{FF2B5EF4-FFF2-40B4-BE49-F238E27FC236}">
                <a16:creationId xmlns:a16="http://schemas.microsoft.com/office/drawing/2014/main" id="{09397907-5059-7CD5-63D4-850B5C93A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5700" y="187941"/>
            <a:ext cx="7550700" cy="65872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ISO/IEC Expert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3" name="Google Shape;883;p34">
            <a:extLst>
              <a:ext uri="{FF2B5EF4-FFF2-40B4-BE49-F238E27FC236}">
                <a16:creationId xmlns:a16="http://schemas.microsoft.com/office/drawing/2014/main" id="{83749AA5-DEC4-8102-89A4-C9AC7F8FFDC7}"/>
              </a:ext>
            </a:extLst>
          </p:cNvPr>
          <p:cNvGraphicFramePr/>
          <p:nvPr/>
        </p:nvGraphicFramePr>
        <p:xfrm>
          <a:off x="238625" y="992311"/>
          <a:ext cx="8666749" cy="3884991"/>
        </p:xfrm>
        <a:graphic>
          <a:graphicData uri="http://schemas.openxmlformats.org/drawingml/2006/table">
            <a:tbl>
              <a:tblPr>
                <a:noFill/>
                <a:tableStyleId>{8A434A06-66BD-4F15-91C7-9BD0ACA84E03}</a:tableStyleId>
              </a:tblPr>
              <a:tblGrid>
                <a:gridCol w="930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731">
                  <a:extLst>
                    <a:ext uri="{9D8B030D-6E8A-4147-A177-3AD203B41FA5}">
                      <a16:colId xmlns:a16="http://schemas.microsoft.com/office/drawing/2014/main" val="506102868"/>
                    </a:ext>
                  </a:extLst>
                </a:gridCol>
                <a:gridCol w="2763654">
                  <a:extLst>
                    <a:ext uri="{9D8B030D-6E8A-4147-A177-3AD203B41FA5}">
                      <a16:colId xmlns:a16="http://schemas.microsoft.com/office/drawing/2014/main" val="2001700926"/>
                    </a:ext>
                  </a:extLst>
                </a:gridCol>
              </a:tblGrid>
              <a:tr h="553535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 Technical 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 of the Project</a:t>
                      </a:r>
                    </a:p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Projects (NP)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Interest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Designated Expert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adopted for identification of expert</a:t>
                      </a: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145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147/SC 6  – Sampling (general methods)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Sampling — Part 10: Guidance on sampling of waste water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quality — Sampling — Part 15: Preservation and handling of samples of sludge, sediment and suspended matter</a:t>
                      </a: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ISO/CD 5667-10</a:t>
                      </a: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US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endParaRPr lang="en-IN" sz="1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l" fontAlgn="ctr">
                        <a:buAutoNum type="arabicPeriod"/>
                      </a:pPr>
                      <a:r>
                        <a:rPr lang="en-IN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ISO/CD 5667-15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Noor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Afshan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Khan (Sc.-F NEERI)</a:t>
                      </a: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Murali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Mhan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Personal Capacity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Shubhanjali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Umrao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Raveendhar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 Scientist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N. </a:t>
                      </a:r>
                      <a:r>
                        <a:rPr lang="en-US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Murali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Mohan, Personal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EoI hosted on social media handles such as LinkedIn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with Professor in MoU Institutes during lecture sessions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Segregation and Identification Based on Expertise Within the Committee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During Visits to Industrial Units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Google Patents to find the experts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 by the Committee members and other empaneled experts. 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taken in the Sectional Committee meeting after examination of the profiles submitted by the expert.</a:t>
                      </a: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88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241300" y="178700"/>
            <a:ext cx="8661400" cy="655718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I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of NWIPs and Process adopted for the NWIPs in  </a:t>
            </a: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CHD 07</a:t>
            </a:r>
            <a:endParaRPr dirty="0"/>
          </a:p>
        </p:txBody>
      </p:sp>
      <p:graphicFrame>
        <p:nvGraphicFramePr>
          <p:cNvPr id="866" name="Google Shape;866;p31"/>
          <p:cNvGraphicFramePr/>
          <p:nvPr>
            <p:extLst>
              <p:ext uri="{D42A27DB-BD31-4B8C-83A1-F6EECF244321}">
                <p14:modId xmlns:p14="http://schemas.microsoft.com/office/powerpoint/2010/main" val="933968291"/>
              </p:ext>
            </p:extLst>
          </p:nvPr>
        </p:nvGraphicFramePr>
        <p:xfrm>
          <a:off x="397933" y="1103285"/>
          <a:ext cx="8255793" cy="2984836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37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9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96407">
                  <a:extLst>
                    <a:ext uri="{9D8B030D-6E8A-4147-A177-3AD203B41FA5}">
                      <a16:colId xmlns:a16="http://schemas.microsoft.com/office/drawing/2014/main" val="2380817602"/>
                    </a:ext>
                  </a:extLst>
                </a:gridCol>
                <a:gridCol w="1327366">
                  <a:extLst>
                    <a:ext uri="{9D8B030D-6E8A-4147-A177-3AD203B41FA5}">
                      <a16:colId xmlns:a16="http://schemas.microsoft.com/office/drawing/2014/main" val="1551542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>
                          <a:effectLst/>
                          <a:latin typeface="Times New Roman" panose="02020603050405020304" pitchFamily="18" charset="0"/>
                        </a:rPr>
                        <a:t>S No.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>
                          <a:effectLst/>
                          <a:latin typeface="Times New Roman" panose="02020603050405020304" pitchFamily="18" charset="0"/>
                        </a:rPr>
                        <a:t>Title of NWIP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Carried Over</a:t>
                      </a:r>
                    </a:p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/Current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Mode of Proposal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Mode of Execution/ Process Adopted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Panel/Working Group to which ARP has been allocated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Current Status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Nitrous Oxide- Code of Safety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Carried Over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Industries Association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7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Allocated as ARP 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07: P5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 Print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NWIP on Handbook of Loss Prevention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7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 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07: P1: WG1 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document is under preparation in working group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NWIP Sodium Cyanide Code of Safety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Ministry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7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 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07: P3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document is under preparation in working panel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Work Item Proposal on CHLORINE LEAKAGE KIT FOR TONNERS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Manufacturer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7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 followed by visit of MS to manufacturers firm to have better understanding of product 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 to be created to review the Pre standardization report submitted by intern and factory visit report submitted by MS for preparation of working document 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 Preparation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82;p34">
            <a:extLst>
              <a:ext uri="{FF2B5EF4-FFF2-40B4-BE49-F238E27FC236}">
                <a16:creationId xmlns:a16="http://schemas.microsoft.com/office/drawing/2014/main" id="{5C91021A-F3BF-81D7-CEB0-713117C81093}"/>
              </a:ext>
            </a:extLst>
          </p:cNvPr>
          <p:cNvSpPr txBox="1">
            <a:spLocks/>
          </p:cNvSpPr>
          <p:nvPr/>
        </p:nvSpPr>
        <p:spPr>
          <a:xfrm>
            <a:off x="377952" y="187941"/>
            <a:ext cx="8534400" cy="81875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5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1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STAKEHOLDER’S RATIONALIZATION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2047745-29CE-9C70-1E1F-B36DC099C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83916"/>
              </p:ext>
            </p:extLst>
          </p:nvPr>
        </p:nvGraphicFramePr>
        <p:xfrm>
          <a:off x="477672" y="1166883"/>
          <a:ext cx="8434680" cy="3565661"/>
        </p:xfrm>
        <a:graphic>
          <a:graphicData uri="http://schemas.openxmlformats.org/drawingml/2006/table">
            <a:tbl>
              <a:tblPr firstRow="1" bandRow="1">
                <a:tableStyleId>{8A434A06-66BD-4F15-91C7-9BD0ACA84E03}</a:tableStyleId>
              </a:tblPr>
              <a:tblGrid>
                <a:gridCol w="2811560">
                  <a:extLst>
                    <a:ext uri="{9D8B030D-6E8A-4147-A177-3AD203B41FA5}">
                      <a16:colId xmlns:a16="http://schemas.microsoft.com/office/drawing/2014/main" val="1952434146"/>
                    </a:ext>
                  </a:extLst>
                </a:gridCol>
                <a:gridCol w="2811560">
                  <a:extLst>
                    <a:ext uri="{9D8B030D-6E8A-4147-A177-3AD203B41FA5}">
                      <a16:colId xmlns:a16="http://schemas.microsoft.com/office/drawing/2014/main" val="2125416576"/>
                    </a:ext>
                  </a:extLst>
                </a:gridCol>
                <a:gridCol w="2811560">
                  <a:extLst>
                    <a:ext uri="{9D8B030D-6E8A-4147-A177-3AD203B41FA5}">
                      <a16:colId xmlns:a16="http://schemas.microsoft.com/office/drawing/2014/main" val="2308676857"/>
                    </a:ext>
                  </a:extLst>
                </a:gridCol>
              </a:tblGrid>
              <a:tr h="36956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437340"/>
                  </a:ext>
                </a:extLst>
              </a:tr>
              <a:tr h="1817016">
                <a:tc>
                  <a:txBody>
                    <a:bodyPr/>
                    <a:lstStyle/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Ministry - 07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 Body - 02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Organization - 07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Institution - 02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Association - 06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- 02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Technologist - 1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– 02 </a:t>
                      </a:r>
                    </a:p>
                    <a:p>
                      <a:r>
                        <a:rPr lang="en-IN" sz="1400" b="1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07-29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Ministry – 05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 Government - 01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Organization - 04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Association - 02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- 05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Technologist - 02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– 03</a:t>
                      </a:r>
                    </a:p>
                    <a:p>
                      <a:endParaRPr lang="en-IN" sz="1400" b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400" b="1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13 - 22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Ministry - 06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Organization - 06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Institution - 01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Association - 03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- 04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Technologist - 2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– 01</a:t>
                      </a:r>
                    </a:p>
                    <a:p>
                      <a:endParaRPr lang="en-IN" sz="1400" b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1400" b="1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36- 23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05250"/>
                  </a:ext>
                </a:extLst>
              </a:tr>
              <a:tr h="395216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574211"/>
                  </a:ext>
                </a:extLst>
              </a:tr>
              <a:tr h="789202">
                <a:tc>
                  <a:txBody>
                    <a:bodyPr/>
                    <a:lstStyle/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Organization - 2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Institution - 2</a:t>
                      </a:r>
                      <a:endParaRPr lang="en-IN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Institution - 0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 Body - 0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 - 0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 Organization - 2	</a:t>
                      </a:r>
                    </a:p>
                    <a:p>
                      <a:r>
                        <a:rPr lang="en-IN" sz="1400" b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Institution - 1</a:t>
                      </a:r>
                      <a:endParaRPr lang="en-IN" sz="14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128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28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66200" cy="703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SC/WP Meetings planned and held outside BIS HQ</a:t>
            </a:r>
            <a:endParaRPr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D81711-A3D4-23E6-24BE-CB18F5EDF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33012"/>
              </p:ext>
            </p:extLst>
          </p:nvPr>
        </p:nvGraphicFramePr>
        <p:xfrm>
          <a:off x="317501" y="904193"/>
          <a:ext cx="8508998" cy="4239307"/>
        </p:xfrm>
        <a:graphic>
          <a:graphicData uri="http://schemas.openxmlformats.org/drawingml/2006/table">
            <a:tbl>
              <a:tblPr>
                <a:tableStyleId>{906E7719-9C25-4468-A823-D02C30581FE5}</a:tableStyleId>
              </a:tblPr>
              <a:tblGrid>
                <a:gridCol w="839170">
                  <a:extLst>
                    <a:ext uri="{9D8B030D-6E8A-4147-A177-3AD203B41FA5}">
                      <a16:colId xmlns:a16="http://schemas.microsoft.com/office/drawing/2014/main" val="4199328740"/>
                    </a:ext>
                  </a:extLst>
                </a:gridCol>
                <a:gridCol w="1218149">
                  <a:extLst>
                    <a:ext uri="{9D8B030D-6E8A-4147-A177-3AD203B41FA5}">
                      <a16:colId xmlns:a16="http://schemas.microsoft.com/office/drawing/2014/main" val="436078716"/>
                    </a:ext>
                  </a:extLst>
                </a:gridCol>
                <a:gridCol w="1073777">
                  <a:extLst>
                    <a:ext uri="{9D8B030D-6E8A-4147-A177-3AD203B41FA5}">
                      <a16:colId xmlns:a16="http://schemas.microsoft.com/office/drawing/2014/main" val="2645845501"/>
                    </a:ext>
                  </a:extLst>
                </a:gridCol>
                <a:gridCol w="1308382">
                  <a:extLst>
                    <a:ext uri="{9D8B030D-6E8A-4147-A177-3AD203B41FA5}">
                      <a16:colId xmlns:a16="http://schemas.microsoft.com/office/drawing/2014/main" val="3070395008"/>
                    </a:ext>
                  </a:extLst>
                </a:gridCol>
                <a:gridCol w="1739254">
                  <a:extLst>
                    <a:ext uri="{9D8B030D-6E8A-4147-A177-3AD203B41FA5}">
                      <a16:colId xmlns:a16="http://schemas.microsoft.com/office/drawing/2014/main" val="1393345585"/>
                    </a:ext>
                  </a:extLst>
                </a:gridCol>
                <a:gridCol w="1165133">
                  <a:extLst>
                    <a:ext uri="{9D8B030D-6E8A-4147-A177-3AD203B41FA5}">
                      <a16:colId xmlns:a16="http://schemas.microsoft.com/office/drawing/2014/main" val="4037831083"/>
                    </a:ext>
                  </a:extLst>
                </a:gridCol>
                <a:gridCol w="1165133">
                  <a:extLst>
                    <a:ext uri="{9D8B030D-6E8A-4147-A177-3AD203B41FA5}">
                      <a16:colId xmlns:a16="http://schemas.microsoft.com/office/drawing/2014/main" val="920367749"/>
                    </a:ext>
                  </a:extLst>
                </a:gridCol>
              </a:tblGrid>
              <a:tr h="24367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 Chemical Hazards Sectional Committee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4873" marR="4873" marT="487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3938497541"/>
                  </a:ext>
                </a:extLst>
              </a:tr>
              <a:tr h="1998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No.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Date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Venue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 Circulated</a:t>
                      </a:r>
                    </a:p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(Within 24 hr)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 Percent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54540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16/04/24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 HQ New Delhi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89.29 %</a:t>
                      </a: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625273930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27/09/24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 HQ New Delhi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85.71 %</a:t>
                      </a: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1079082653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22/11/24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 Trichy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401537080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16/02/25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NSC, Mumbai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876708100"/>
                  </a:ext>
                </a:extLst>
              </a:tr>
              <a:tr h="21930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 Water Quality For Industrial Purposes Sectional Committee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4873" marR="4873" marT="487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184703033"/>
                  </a:ext>
                </a:extLst>
              </a:tr>
              <a:tr h="1998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No.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Date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Venue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 Circulated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 Percent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321656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04/07/24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 HQ New Delhi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90 %</a:t>
                      </a: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807192362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29/10/24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 HQ New Delhi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1512777463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27/02/25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BARC, Mumbai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293530528"/>
                  </a:ext>
                </a:extLst>
              </a:tr>
              <a:tr h="21930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I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 Water Quality Sectional Committee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4873" marR="4873" marT="4873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600" b="0" i="0" u="none" strike="noStrike" dirty="0">
                        <a:solidFill>
                          <a:srgbClr val="000000"/>
                        </a:solidFill>
                        <a:effectLst/>
                        <a:latin typeface="Times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2500783333"/>
                  </a:ext>
                </a:extLst>
              </a:tr>
              <a:tr h="1998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No.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No.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 Date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Venue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 Circulated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 Percent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73681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25/06/24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 HQ New Delhi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92 %</a:t>
                      </a: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556064708"/>
                  </a:ext>
                </a:extLst>
              </a:tr>
              <a:tr h="3801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18/09/24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Laboratory , Ghaziabad, Uttar Pradesh, India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87.5 %</a:t>
                      </a: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4134621783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19/12/24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EPTRI, Hyderabad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4176749782"/>
                  </a:ext>
                </a:extLst>
              </a:tr>
              <a:tr h="1754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20/03/25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Hybrid Meeting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Venue to be decided</a:t>
                      </a: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73" marR="4873" marT="4873" marB="0" anchor="b"/>
                </a:tc>
                <a:extLst>
                  <a:ext uri="{0D108BD9-81ED-4DB2-BD59-A6C34878D82A}">
                    <a16:rowId xmlns:a16="http://schemas.microsoft.com/office/drawing/2014/main" val="3024318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>
          <a:extLst>
            <a:ext uri="{FF2B5EF4-FFF2-40B4-BE49-F238E27FC236}">
              <a16:creationId xmlns:a16="http://schemas.microsoft.com/office/drawing/2014/main" id="{855B068E-1AFE-16B8-AEC6-BCEF9640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36">
            <a:extLst>
              <a:ext uri="{FF2B5EF4-FFF2-40B4-BE49-F238E27FC236}">
                <a16:creationId xmlns:a16="http://schemas.microsoft.com/office/drawing/2014/main" id="{FD9D21EC-7062-5673-736E-FBC2B9AE1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"/>
            <a:ext cx="6377940" cy="121432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process reform measures</a:t>
            </a:r>
            <a:endParaRPr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AA712-BB10-9CF6-2040-2562EFA343BF}"/>
              </a:ext>
            </a:extLst>
          </p:cNvPr>
          <p:cNvSpPr txBox="1"/>
          <p:nvPr/>
        </p:nvSpPr>
        <p:spPr>
          <a:xfrm>
            <a:off x="67733" y="1214329"/>
            <a:ext cx="5562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Inactive Members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after every sectional committee meetings and removed if found absent in two consecutive meetings.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CHD 07-1 inactive member removed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on P-drafts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trained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members inducted in the committee are trained as and when trainings are conducted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631A96-89E1-A4C8-79A0-C9066B4EE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83500"/>
              </p:ext>
            </p:extLst>
          </p:nvPr>
        </p:nvGraphicFramePr>
        <p:xfrm>
          <a:off x="457201" y="2649230"/>
          <a:ext cx="4580466" cy="1054947"/>
        </p:xfrm>
        <a:graphic>
          <a:graphicData uri="http://schemas.openxmlformats.org/drawingml/2006/table">
            <a:tbl>
              <a:tblPr firstRow="1" bandRow="1">
                <a:tableStyleId>{906E7719-9C25-4468-A823-D02C30581FE5}</a:tableStyleId>
              </a:tblPr>
              <a:tblGrid>
                <a:gridCol w="1526822">
                  <a:extLst>
                    <a:ext uri="{9D8B030D-6E8A-4147-A177-3AD203B41FA5}">
                      <a16:colId xmlns:a16="http://schemas.microsoft.com/office/drawing/2014/main" val="2014905678"/>
                    </a:ext>
                  </a:extLst>
                </a:gridCol>
                <a:gridCol w="1526822">
                  <a:extLst>
                    <a:ext uri="{9D8B030D-6E8A-4147-A177-3AD203B41FA5}">
                      <a16:colId xmlns:a16="http://schemas.microsoft.com/office/drawing/2014/main" val="1499547141"/>
                    </a:ext>
                  </a:extLst>
                </a:gridCol>
                <a:gridCol w="1526822">
                  <a:extLst>
                    <a:ext uri="{9D8B030D-6E8A-4147-A177-3AD203B41FA5}">
                      <a16:colId xmlns:a16="http://schemas.microsoft.com/office/drawing/2014/main" val="864060719"/>
                    </a:ext>
                  </a:extLst>
                </a:gridCol>
              </a:tblGrid>
              <a:tr h="313267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Committee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P draft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Commenter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2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07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1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36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652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832EFD-1AF5-6741-4E2E-D6CAF99F1CF3}"/>
              </a:ext>
            </a:extLst>
          </p:cNvPr>
          <p:cNvSpPr txBox="1"/>
          <p:nvPr/>
        </p:nvSpPr>
        <p:spPr>
          <a:xfrm>
            <a:off x="2641601" y="6109916"/>
            <a:ext cx="2988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 membership rationalized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 of performance of committee members has been done based on Attendance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on Drafts circulated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on IEC documents circulated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during the meetings based on which decision on membership will be taken during the upcoming sectional committee meetings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663EC2-BD92-D009-E488-8FC368BF6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09173"/>
              </p:ext>
            </p:extLst>
          </p:nvPr>
        </p:nvGraphicFramePr>
        <p:xfrm>
          <a:off x="4738370" y="-78472"/>
          <a:ext cx="6096000" cy="522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059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8"/>
          <p:cNvSpPr txBox="1">
            <a:spLocks noGrp="1"/>
          </p:cNvSpPr>
          <p:nvPr>
            <p:ph type="title"/>
          </p:nvPr>
        </p:nvSpPr>
        <p:spPr>
          <a:xfrm>
            <a:off x="2681550" y="1478850"/>
            <a:ext cx="3780900" cy="2185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6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>
          <a:extLst>
            <a:ext uri="{FF2B5EF4-FFF2-40B4-BE49-F238E27FC236}">
              <a16:creationId xmlns:a16="http://schemas.microsoft.com/office/drawing/2014/main" id="{78799830-EF70-E8E4-551F-101FE9114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1">
            <a:extLst>
              <a:ext uri="{FF2B5EF4-FFF2-40B4-BE49-F238E27FC236}">
                <a16:creationId xmlns:a16="http://schemas.microsoft.com/office/drawing/2014/main" id="{D8C23D89-1BE0-F0EC-363E-053793D2C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650" y="165550"/>
            <a:ext cx="7550700" cy="842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I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 of NWIPs and Process adopted for the NWIPs in  </a:t>
            </a:r>
            <a:r>
              <a:rPr lang="en" sz="25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CHD 13, and CHD 36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aphicFrame>
        <p:nvGraphicFramePr>
          <p:cNvPr id="866" name="Google Shape;866;p31">
            <a:extLst>
              <a:ext uri="{FF2B5EF4-FFF2-40B4-BE49-F238E27FC236}">
                <a16:creationId xmlns:a16="http://schemas.microsoft.com/office/drawing/2014/main" id="{E51C914F-A6E3-F513-90B5-95EDE55A0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644485"/>
              </p:ext>
            </p:extLst>
          </p:nvPr>
        </p:nvGraphicFramePr>
        <p:xfrm>
          <a:off x="345549" y="1030546"/>
          <a:ext cx="8163451" cy="4112954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41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380817602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1551542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>
                          <a:effectLst/>
                          <a:latin typeface="Times New Roman" panose="02020603050405020304" pitchFamily="18" charset="0"/>
                        </a:rPr>
                        <a:t>S No.</a:t>
                      </a: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Title of NWIP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Carried Over/Current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Mode of Proposal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Priority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Mode of Execution/ Process Adopted 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Panel/Working Group to which ARP has been allocated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</a:rPr>
                        <a:t>Current Status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</a:rPr>
                        <a:t>Specification for Condensate Feed Water and Steam once through supercritical boilers </a:t>
                      </a:r>
                    </a:p>
                  </a:txBody>
                  <a:tcPr marL="47625" marR="4762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569" marR="6569" marT="4379" marB="437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Committee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CHD 13: P3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Working document 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Semi-quantitative methods for the assessment of transparency of waters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Carried Over</a:t>
                      </a:r>
                    </a:p>
                  </a:txBody>
                  <a:tcPr marL="6569" marR="6569" marT="4379" marB="4379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Committee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</a:t>
                      </a:r>
                      <a:endParaRPr lang="en-I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  done by Committee Member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Published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Detection of selected congeners of polychlorinated dibenzo-p-dioxins and polychlorinated biphenyls Method using a flow immunosensor technique in water and wastewater</a:t>
                      </a:r>
                      <a:endParaRPr lang="en-IN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Current</a:t>
                      </a:r>
                    </a:p>
                  </a:txBody>
                  <a:tcPr marL="6569" marR="6569" marT="4379" marB="437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Committee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 done by Committee Member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 Draft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865755" algn="ctr"/>
                          <a:tab pos="3648710" algn="l"/>
                        </a:tabLs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ISO/TS 5667-25:2022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865755" algn="ctr"/>
                          <a:tab pos="3648710" algn="l"/>
                        </a:tabLs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quality — Sampling — Part 25: Guideline on the validation of the storage time of water samples 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Committee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 done by Committee Member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 Preparation</a:t>
                      </a:r>
                    </a:p>
                  </a:txBody>
                  <a:tcPr marL="6569" marR="6569" marT="4379" marB="4379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tabLst>
                          <a:tab pos="2865755" algn="ctr"/>
                          <a:tab pos="3648710" algn="l"/>
                        </a:tabLs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 of test for determination of residual polyelectrolyte in water and wastewater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Committee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9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R&amp;D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 Preparation</a:t>
                      </a:r>
                    </a:p>
                  </a:txBody>
                  <a:tcPr marL="6569" marR="6569" marT="4379" marB="4379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05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12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/>
          <p:cNvSpPr txBox="1">
            <a:spLocks noGrp="1"/>
          </p:cNvSpPr>
          <p:nvPr>
            <p:ph type="title"/>
          </p:nvPr>
        </p:nvSpPr>
        <p:spPr>
          <a:xfrm>
            <a:off x="1274848" y="131150"/>
            <a:ext cx="6594300" cy="56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under review - carried over 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2" name="Google Shape;872;p32"/>
          <p:cNvGraphicFramePr/>
          <p:nvPr>
            <p:extLst>
              <p:ext uri="{D42A27DB-BD31-4B8C-83A1-F6EECF244321}">
                <p14:modId xmlns:p14="http://schemas.microsoft.com/office/powerpoint/2010/main" val="4037563584"/>
              </p:ext>
            </p:extLst>
          </p:nvPr>
        </p:nvGraphicFramePr>
        <p:xfrm>
          <a:off x="1" y="1074042"/>
          <a:ext cx="9042400" cy="3564171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90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242">
                  <a:extLst>
                    <a:ext uri="{9D8B030D-6E8A-4147-A177-3AD203B41FA5}">
                      <a16:colId xmlns:a16="http://schemas.microsoft.com/office/drawing/2014/main" val="3898946738"/>
                    </a:ext>
                  </a:extLst>
                </a:gridCol>
                <a:gridCol w="7886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0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lvl="0" indent="7938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Committee`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Due for Review = 5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2000 = 7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75">
                <a:tc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575">
                <a:tc rowSpan="3">
                  <a:txBody>
                    <a:bodyPr/>
                    <a:lstStyle/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CHD 07 </a:t>
                      </a:r>
                    </a:p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2000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2000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07:P3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07:P6 </a:t>
                      </a: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by MS followed by Industry Visit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07:P7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0A2C815-C215-13D6-9BB7-4DACD1ED2C7E}"/>
              </a:ext>
            </a:extLst>
          </p:cNvPr>
          <p:cNvSpPr txBox="1"/>
          <p:nvPr/>
        </p:nvSpPr>
        <p:spPr>
          <a:xfrm>
            <a:off x="7746999" y="1014775"/>
            <a:ext cx="13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 2000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59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11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Review- 23 (UP-7, WD-5, R&amp;D-2)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Archived - 25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6E4A86BD-E2DA-58F4-26C3-F77EB3563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>
            <a:extLst>
              <a:ext uri="{FF2B5EF4-FFF2-40B4-BE49-F238E27FC236}">
                <a16:creationId xmlns:a16="http://schemas.microsoft.com/office/drawing/2014/main" id="{265E7EC2-1246-E8A4-0D42-DB1BA789C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4848" y="131150"/>
            <a:ext cx="6594300" cy="56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under review - carried over 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2" name="Google Shape;872;p32">
            <a:extLst>
              <a:ext uri="{FF2B5EF4-FFF2-40B4-BE49-F238E27FC236}">
                <a16:creationId xmlns:a16="http://schemas.microsoft.com/office/drawing/2014/main" id="{055C5D5D-39B7-BD3D-3194-BF3A9BA6F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012604"/>
              </p:ext>
            </p:extLst>
          </p:nvPr>
        </p:nvGraphicFramePr>
        <p:xfrm>
          <a:off x="1" y="1074042"/>
          <a:ext cx="9042400" cy="3398148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90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3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242">
                  <a:extLst>
                    <a:ext uri="{9D8B030D-6E8A-4147-A177-3AD203B41FA5}">
                      <a16:colId xmlns:a16="http://schemas.microsoft.com/office/drawing/2014/main" val="3898946738"/>
                    </a:ext>
                  </a:extLst>
                </a:gridCol>
                <a:gridCol w="790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185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lvl="0" indent="7938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Committee`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Due for Review = 3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2000 = 3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75">
                <a:tc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575">
                <a:tc rowSpan="2">
                  <a:txBody>
                    <a:bodyPr/>
                    <a:lstStyle/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CHD 13</a:t>
                      </a:r>
                    </a:p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done by Committee Member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by MS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done by MS followed by Industry Visit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93C942E-D868-02DA-08C4-BA2FD6F82C46}"/>
              </a:ext>
            </a:extLst>
          </p:cNvPr>
          <p:cNvSpPr txBox="1"/>
          <p:nvPr/>
        </p:nvSpPr>
        <p:spPr>
          <a:xfrm>
            <a:off x="7747000" y="1074042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 2000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24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14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Review- 9</a:t>
            </a:r>
          </a:p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Archived - 1</a:t>
            </a:r>
          </a:p>
        </p:txBody>
      </p:sp>
    </p:spTree>
    <p:extLst>
      <p:ext uri="{BB962C8B-B14F-4D97-AF65-F5344CB8AC3E}">
        <p14:creationId xmlns:p14="http://schemas.microsoft.com/office/powerpoint/2010/main" val="216917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6EDB39FD-B9E8-31CC-5005-4ACCF3C3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>
            <a:extLst>
              <a:ext uri="{FF2B5EF4-FFF2-40B4-BE49-F238E27FC236}">
                <a16:creationId xmlns:a16="http://schemas.microsoft.com/office/drawing/2014/main" id="{2FC3374F-2794-0EA3-118C-AE8BA8C59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4848" y="131150"/>
            <a:ext cx="6594300" cy="56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under review - carried over 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2" name="Google Shape;872;p32">
            <a:extLst>
              <a:ext uri="{FF2B5EF4-FFF2-40B4-BE49-F238E27FC236}">
                <a16:creationId xmlns:a16="http://schemas.microsoft.com/office/drawing/2014/main" id="{1F562D08-A357-1622-C1E0-B6A020E9A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92534"/>
              </p:ext>
            </p:extLst>
          </p:nvPr>
        </p:nvGraphicFramePr>
        <p:xfrm>
          <a:off x="550334" y="1081284"/>
          <a:ext cx="8246534" cy="3189898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0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1973">
                  <a:extLst>
                    <a:ext uri="{9D8B030D-6E8A-4147-A177-3AD203B41FA5}">
                      <a16:colId xmlns:a16="http://schemas.microsoft.com/office/drawing/2014/main" val="3898946738"/>
                    </a:ext>
                  </a:extLst>
                </a:gridCol>
                <a:gridCol w="922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252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lvl="0" indent="7938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Committee`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Due for Review = 0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2000 = 8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97">
                <a:tc rowSpan="2"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80016"/>
                  </a:ext>
                </a:extLst>
              </a:tr>
              <a:tr h="1056425">
                <a:tc>
                  <a:txBody>
                    <a:bodyPr/>
                    <a:lstStyle/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CHD 36</a:t>
                      </a:r>
                    </a:p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36:P1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Committee Member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0AF239-C04C-3C07-1C8E-8012A46678BE}"/>
              </a:ext>
            </a:extLst>
          </p:cNvPr>
          <p:cNvSpPr txBox="1"/>
          <p:nvPr/>
        </p:nvSpPr>
        <p:spPr>
          <a:xfrm>
            <a:off x="6621691" y="1184109"/>
            <a:ext cx="22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 2000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Review- 5  (WC-3, UP-1, UP-1)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Archived - 0</a:t>
            </a:r>
          </a:p>
        </p:txBody>
      </p:sp>
    </p:spTree>
    <p:extLst>
      <p:ext uri="{BB962C8B-B14F-4D97-AF65-F5344CB8AC3E}">
        <p14:creationId xmlns:p14="http://schemas.microsoft.com/office/powerpoint/2010/main" val="113307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FE1D7EFA-D354-F633-5E13-F599CDF7B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>
            <a:extLst>
              <a:ext uri="{FF2B5EF4-FFF2-40B4-BE49-F238E27FC236}">
                <a16:creationId xmlns:a16="http://schemas.microsoft.com/office/drawing/2014/main" id="{D7D08F53-27EC-0068-0402-A75CF00946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4848" y="131150"/>
            <a:ext cx="6594300" cy="56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under review – Due for Review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2" name="Google Shape;872;p32">
            <a:extLst>
              <a:ext uri="{FF2B5EF4-FFF2-40B4-BE49-F238E27FC236}">
                <a16:creationId xmlns:a16="http://schemas.microsoft.com/office/drawing/2014/main" id="{0B5FD720-9E33-A5B1-2ADA-3A4C4191C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431684"/>
              </p:ext>
            </p:extLst>
          </p:nvPr>
        </p:nvGraphicFramePr>
        <p:xfrm>
          <a:off x="764422" y="1074881"/>
          <a:ext cx="8036678" cy="3937469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96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538">
                  <a:extLst>
                    <a:ext uri="{9D8B030D-6E8A-4147-A177-3AD203B41FA5}">
                      <a16:colId xmlns:a16="http://schemas.microsoft.com/office/drawing/2014/main" val="3898946738"/>
                    </a:ext>
                  </a:extLst>
                </a:gridCol>
                <a:gridCol w="670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83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lvl="0" indent="7938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Committee`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Due for Review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2000 = 19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75">
                <a:tc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425">
                <a:tc>
                  <a:txBody>
                    <a:bodyPr/>
                    <a:lstStyle/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CHD 07</a:t>
                      </a:r>
                    </a:p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Working Draft prepared -5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Working draft under preparation – 6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R&amp;D – 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Allocated to BIS Officer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07:P7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07:P6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R&amp;D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 Secretary</a:t>
                      </a:r>
                      <a:endParaRPr lang="en-IN"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Allocated to BIS Officer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49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81EAF59D-144A-FFC8-3410-ED92BEC9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>
            <a:extLst>
              <a:ext uri="{FF2B5EF4-FFF2-40B4-BE49-F238E27FC236}">
                <a16:creationId xmlns:a16="http://schemas.microsoft.com/office/drawing/2014/main" id="{69563A6C-7FCA-8272-66F8-76754029D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4848" y="131150"/>
            <a:ext cx="6594300" cy="56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under review - Due for Review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2" name="Google Shape;872;p32">
            <a:extLst>
              <a:ext uri="{FF2B5EF4-FFF2-40B4-BE49-F238E27FC236}">
                <a16:creationId xmlns:a16="http://schemas.microsoft.com/office/drawing/2014/main" id="{E308680D-AD0A-BD8E-0E4E-AFD4F2289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763446"/>
              </p:ext>
            </p:extLst>
          </p:nvPr>
        </p:nvGraphicFramePr>
        <p:xfrm>
          <a:off x="0" y="1074042"/>
          <a:ext cx="9006449" cy="2440031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88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38989467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636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lvl="0" indent="7938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Committee`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Due for Review = 3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 2000 = 4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75">
                <a:tc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cs typeface="Times New Roman"/>
                          <a:sym typeface="Times New Roman"/>
                        </a:rPr>
                        <a:t>Reviewed and Reaffirmed</a:t>
                      </a:r>
                      <a:endParaRPr sz="1200" b="1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Preparation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 Print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425">
                <a:tc>
                  <a:txBody>
                    <a:bodyPr/>
                    <a:lstStyle/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CHD 13</a:t>
                      </a:r>
                    </a:p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3 </a:t>
                      </a: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ARP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to CHD 13:P1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8FDE4303-A4E4-1D3A-0078-735B442D4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>
            <a:extLst>
              <a:ext uri="{FF2B5EF4-FFF2-40B4-BE49-F238E27FC236}">
                <a16:creationId xmlns:a16="http://schemas.microsoft.com/office/drawing/2014/main" id="{64B62A2C-B2BB-0C94-74B4-3ECA90AA1B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4848" y="131150"/>
            <a:ext cx="6594300" cy="569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 under review - Due for Review</a:t>
            </a:r>
            <a:endParaRPr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628FB5-4E66-8044-DADE-35360C7C5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21118"/>
              </p:ext>
            </p:extLst>
          </p:nvPr>
        </p:nvGraphicFramePr>
        <p:xfrm>
          <a:off x="1200150" y="1271155"/>
          <a:ext cx="7302252" cy="2601189"/>
        </p:xfrm>
        <a:graphic>
          <a:graphicData uri="http://schemas.openxmlformats.org/drawingml/2006/table">
            <a:tbl>
              <a:tblPr>
                <a:noFill/>
                <a:tableStyleId>{906E7719-9C25-4468-A823-D02C30581FE5}</a:tableStyleId>
              </a:tblPr>
              <a:tblGrid>
                <a:gridCol w="967317">
                  <a:extLst>
                    <a:ext uri="{9D8B030D-6E8A-4147-A177-3AD203B41FA5}">
                      <a16:colId xmlns:a16="http://schemas.microsoft.com/office/drawing/2014/main" val="1896648527"/>
                    </a:ext>
                  </a:extLst>
                </a:gridCol>
                <a:gridCol w="830888">
                  <a:extLst>
                    <a:ext uri="{9D8B030D-6E8A-4147-A177-3AD203B41FA5}">
                      <a16:colId xmlns:a16="http://schemas.microsoft.com/office/drawing/2014/main" val="2595458039"/>
                    </a:ext>
                  </a:extLst>
                </a:gridCol>
                <a:gridCol w="1101380">
                  <a:extLst>
                    <a:ext uri="{9D8B030D-6E8A-4147-A177-3AD203B41FA5}">
                      <a16:colId xmlns:a16="http://schemas.microsoft.com/office/drawing/2014/main" val="435510799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190677123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1666436109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3557067883"/>
                    </a:ext>
                  </a:extLst>
                </a:gridCol>
                <a:gridCol w="1383770">
                  <a:extLst>
                    <a:ext uri="{9D8B030D-6E8A-4147-A177-3AD203B41FA5}">
                      <a16:colId xmlns:a16="http://schemas.microsoft.com/office/drawing/2014/main" val="1333969670"/>
                    </a:ext>
                  </a:extLst>
                </a:gridCol>
              </a:tblGrid>
              <a:tr h="450743">
                <a:tc>
                  <a:txBody>
                    <a:bodyPr/>
                    <a:lstStyle/>
                    <a:p>
                      <a:pPr marL="0" lvl="0" indent="7938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Committee`</a:t>
                      </a:r>
                      <a:endParaRPr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Due for Review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1</a:t>
                      </a: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 2000</a:t>
                      </a:r>
                    </a:p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than Pre 2000</a:t>
                      </a:r>
                    </a:p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472257"/>
                  </a:ext>
                </a:extLst>
              </a:tr>
              <a:tr h="458575">
                <a:tc>
                  <a:txBody>
                    <a:bodyPr/>
                    <a:lstStyle/>
                    <a:p>
                      <a:pPr marL="0" lvl="0" indent="5080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WC Draft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Published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 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Underprint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 of execution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63954"/>
                  </a:ext>
                </a:extLst>
              </a:tr>
              <a:tr h="1056425">
                <a:tc>
                  <a:txBody>
                    <a:bodyPr/>
                    <a:lstStyle/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CHD 13</a:t>
                      </a:r>
                    </a:p>
                    <a:p>
                      <a:pPr marL="0" lvl="0" indent="49213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2024-2025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ARP done by MS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done by Committee Member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ARP done by Committee Member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79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372152"/>
      </p:ext>
    </p:extLst>
  </p:cSld>
  <p:clrMapOvr>
    <a:masterClrMapping/>
  </p:clrMapOvr>
</p:sld>
</file>

<file path=ppt/theme/theme1.xml><?xml version="1.0" encoding="utf-8"?>
<a:theme xmlns:a="http://schemas.openxmlformats.org/drawingml/2006/main" name="Thesis on the Current Scientific Situation in Brazil by Slidesgo">
  <a:themeElements>
    <a:clrScheme name="Simple Light">
      <a:dk1>
        <a:srgbClr val="3E3E3E"/>
      </a:dk1>
      <a:lt1>
        <a:srgbClr val="FFFFFF"/>
      </a:lt1>
      <a:dk2>
        <a:srgbClr val="54B8C4"/>
      </a:dk2>
      <a:lt2>
        <a:srgbClr val="B6D7A8"/>
      </a:lt2>
      <a:accent1>
        <a:srgbClr val="D0E7C7"/>
      </a:accent1>
      <a:accent2>
        <a:srgbClr val="9DDDDF"/>
      </a:accent2>
      <a:accent3>
        <a:srgbClr val="D9D9D9"/>
      </a:accent3>
      <a:accent4>
        <a:srgbClr val="E5F5F5"/>
      </a:accent4>
      <a:accent5>
        <a:srgbClr val="FFFFFF"/>
      </a:accent5>
      <a:accent6>
        <a:srgbClr val="FFFFFF"/>
      </a:accent6>
      <a:hlink>
        <a:srgbClr val="3E3E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3121</Words>
  <Application>Microsoft Macintosh PowerPoint</Application>
  <PresentationFormat>On-screen Show (16:9)</PresentationFormat>
  <Paragraphs>944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Delius Swash Caps</vt:lpstr>
      <vt:lpstr>Roboto Condensed Light</vt:lpstr>
      <vt:lpstr>Baloo Tammudu 2</vt:lpstr>
      <vt:lpstr>Arial</vt:lpstr>
      <vt:lpstr>Catamaran Medium</vt:lpstr>
      <vt:lpstr>Times New Roman</vt:lpstr>
      <vt:lpstr>Anaheim</vt:lpstr>
      <vt:lpstr>Calibri</vt:lpstr>
      <vt:lpstr>Montserrat</vt:lpstr>
      <vt:lpstr>Lexend Deca</vt:lpstr>
      <vt:lpstr>Rajdhani</vt:lpstr>
      <vt:lpstr>Thesis on the Current Scientific Situation in Brazil by Slidesgo</vt:lpstr>
      <vt:lpstr>REVIEW MEETING ​</vt:lpstr>
      <vt:lpstr>Progress of NWIPs and Process adopted for the NWIPs in  CHD 07</vt:lpstr>
      <vt:lpstr>Progress of NWIPs and Process adopted for the NWIPs in  CHD 13, and CHD 36 </vt:lpstr>
      <vt:lpstr>Standard under review - carried over </vt:lpstr>
      <vt:lpstr>Standard under review - carried over </vt:lpstr>
      <vt:lpstr>Standard under review - carried over </vt:lpstr>
      <vt:lpstr>Standard under review – Due for Review</vt:lpstr>
      <vt:lpstr>Standard under review - Due for Review</vt:lpstr>
      <vt:lpstr>Standard under review - Due for Review</vt:lpstr>
      <vt:lpstr>Working Panels and Working Groups - Created, abolished, updated on Advance Dashboard</vt:lpstr>
      <vt:lpstr>Working Panels and Working Groups - Created, abolished, updated on Advance Dashboard</vt:lpstr>
      <vt:lpstr>Working Panels and Working Groups - Created, abolished, updated on Advance Dashboard</vt:lpstr>
      <vt:lpstr>ISO/IEC Expert</vt:lpstr>
      <vt:lpstr>ISO/IEC Expert</vt:lpstr>
      <vt:lpstr>ISO/IEC Expert</vt:lpstr>
      <vt:lpstr>ISO/IEC Expert</vt:lpstr>
      <vt:lpstr>ISO/IEC Expert</vt:lpstr>
      <vt:lpstr>ISO/IEC Expert</vt:lpstr>
      <vt:lpstr>ISO/IEC Expert</vt:lpstr>
      <vt:lpstr>PowerPoint Presentation</vt:lpstr>
      <vt:lpstr>SC/WP Meetings planned and held outside BIS HQ</vt:lpstr>
      <vt:lpstr>Status of process reform measures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MEETING​</dc:title>
  <cp:lastModifiedBy>shubhanjali umrao</cp:lastModifiedBy>
  <cp:revision>14</cp:revision>
  <dcterms:modified xsi:type="dcterms:W3CDTF">2024-10-16T17:14:50Z</dcterms:modified>
</cp:coreProperties>
</file>