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embeddedFontLst>
    <p:embeddedFont>
      <p:font typeface="Raleway"/>
      <p:regular r:id="rId18"/>
      <p:bold r:id="rId19"/>
      <p:italic r:id="rId20"/>
      <p:boldItalic r:id="rId21"/>
    </p:embeddedFont>
    <p:embeddedFont>
      <p:font typeface="La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6" roundtripDataSignature="AMtx7mhJA2AQZWnpnkxUl8gh+1HJr7IlK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6517148-69F3-4AB6-A692-5C8328F1F593}">
  <a:tblStyle styleId="{66517148-69F3-4AB6-A692-5C8328F1F593}"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C84F0BCF-3DA9-4CC0-8338-55FD1238FEF7}"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3479077-C1D1-4CEF-A59D-DE416FE512DD}" styleName="Table_2">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italic.fntdata"/><Relationship Id="rId22" Type="http://schemas.openxmlformats.org/officeDocument/2006/relationships/font" Target="fonts/Lato-regular.fntdata"/><Relationship Id="rId21" Type="http://schemas.openxmlformats.org/officeDocument/2006/relationships/font" Target="fonts/Raleway-boldItalic.fntdata"/><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customschemas.google.com/relationships/presentationmetadata" Target="metadata"/><Relationship Id="rId25" Type="http://schemas.openxmlformats.org/officeDocument/2006/relationships/font" Target="fonts/Lato-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Raleway-bold.fntdata"/><Relationship Id="rId18" Type="http://schemas.openxmlformats.org/officeDocument/2006/relationships/font" Target="fonts/Ralewa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3" name="Google Shape;14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fc6002bd3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fc6002bd3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faa4a1c068_0_4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faa4a1c068_0_4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1" name="Google Shape;13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g2faa4a1c068_0_315"/>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g2faa4a1c068_0_315"/>
          <p:cNvGrpSpPr/>
          <p:nvPr/>
        </p:nvGrpSpPr>
        <p:grpSpPr>
          <a:xfrm>
            <a:off x="830392" y="1191256"/>
            <a:ext cx="745763" cy="45826"/>
            <a:chOff x="4580561" y="2589004"/>
            <a:chExt cx="1064464" cy="25200"/>
          </a:xfrm>
        </p:grpSpPr>
        <p:sp>
          <p:nvSpPr>
            <p:cNvPr id="12" name="Google Shape;12;g2faa4a1c068_0_31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g2faa4a1c068_0_31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g2faa4a1c068_0_315"/>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g2faa4a1c068_0_315"/>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g2faa4a1c068_0_31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g2faa4a1c068_0_379"/>
          <p:cNvGrpSpPr/>
          <p:nvPr/>
        </p:nvGrpSpPr>
        <p:grpSpPr>
          <a:xfrm>
            <a:off x="830392" y="4169130"/>
            <a:ext cx="745763" cy="45826"/>
            <a:chOff x="4580561" y="2589004"/>
            <a:chExt cx="1064464" cy="25200"/>
          </a:xfrm>
        </p:grpSpPr>
        <p:sp>
          <p:nvSpPr>
            <p:cNvPr id="75" name="Google Shape;75;g2faa4a1c068_0_379"/>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g2faa4a1c068_0_379"/>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g2faa4a1c068_0_379"/>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g2faa4a1c068_0_379"/>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g2faa4a1c068_0_37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g2faa4a1c068_0_38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g2faa4a1c068_0_323"/>
          <p:cNvGrpSpPr/>
          <p:nvPr/>
        </p:nvGrpSpPr>
        <p:grpSpPr>
          <a:xfrm>
            <a:off x="830392" y="1191256"/>
            <a:ext cx="745763" cy="45826"/>
            <a:chOff x="4580561" y="2589004"/>
            <a:chExt cx="1064464" cy="25200"/>
          </a:xfrm>
        </p:grpSpPr>
        <p:sp>
          <p:nvSpPr>
            <p:cNvPr id="19" name="Google Shape;19;g2faa4a1c068_0_32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g2faa4a1c068_0_32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g2faa4a1c068_0_32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g2faa4a1c068_0_32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g2faa4a1c068_0_329"/>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g2faa4a1c068_0_329"/>
          <p:cNvGrpSpPr/>
          <p:nvPr/>
        </p:nvGrpSpPr>
        <p:grpSpPr>
          <a:xfrm>
            <a:off x="830392" y="1191256"/>
            <a:ext cx="745763" cy="45826"/>
            <a:chOff x="4580561" y="2589004"/>
            <a:chExt cx="1064464" cy="25200"/>
          </a:xfrm>
        </p:grpSpPr>
        <p:sp>
          <p:nvSpPr>
            <p:cNvPr id="26" name="Google Shape;26;g2faa4a1c068_0_32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g2faa4a1c068_0_32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g2faa4a1c068_0_329"/>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g2faa4a1c068_0_329"/>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g2faa4a1c068_0_32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g2faa4a1c068_0_33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g2faa4a1c068_0_337"/>
          <p:cNvGrpSpPr/>
          <p:nvPr/>
        </p:nvGrpSpPr>
        <p:grpSpPr>
          <a:xfrm>
            <a:off x="830392" y="1191256"/>
            <a:ext cx="745763" cy="45826"/>
            <a:chOff x="4580561" y="2589004"/>
            <a:chExt cx="1064464" cy="25200"/>
          </a:xfrm>
        </p:grpSpPr>
        <p:sp>
          <p:nvSpPr>
            <p:cNvPr id="34" name="Google Shape;34;g2faa4a1c068_0_33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g2faa4a1c068_0_33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g2faa4a1c068_0_337"/>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g2faa4a1c068_0_337"/>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g2faa4a1c068_0_337"/>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g2faa4a1c068_0_33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g2faa4a1c068_0_34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g2faa4a1c068_0_346"/>
          <p:cNvGrpSpPr/>
          <p:nvPr/>
        </p:nvGrpSpPr>
        <p:grpSpPr>
          <a:xfrm>
            <a:off x="830392" y="1191256"/>
            <a:ext cx="745763" cy="45826"/>
            <a:chOff x="4580561" y="2589004"/>
            <a:chExt cx="1064464" cy="25200"/>
          </a:xfrm>
        </p:grpSpPr>
        <p:sp>
          <p:nvSpPr>
            <p:cNvPr id="43" name="Google Shape;43;g2faa4a1c068_0_34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g2faa4a1c068_0_34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g2faa4a1c068_0_34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g2faa4a1c068_0_34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g2faa4a1c068_0_353"/>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g2faa4a1c068_0_353"/>
          <p:cNvGrpSpPr/>
          <p:nvPr/>
        </p:nvGrpSpPr>
        <p:grpSpPr>
          <a:xfrm>
            <a:off x="830392" y="1191256"/>
            <a:ext cx="745763" cy="45826"/>
            <a:chOff x="4580561" y="2589004"/>
            <a:chExt cx="1064464" cy="25200"/>
          </a:xfrm>
        </p:grpSpPr>
        <p:sp>
          <p:nvSpPr>
            <p:cNvPr id="50" name="Google Shape;50;g2faa4a1c068_0_353"/>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g2faa4a1c068_0_353"/>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g2faa4a1c068_0_353"/>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g2faa4a1c068_0_353"/>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g2faa4a1c068_0_35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g2faa4a1c068_0_361"/>
          <p:cNvGrpSpPr/>
          <p:nvPr/>
        </p:nvGrpSpPr>
        <p:grpSpPr>
          <a:xfrm>
            <a:off x="830392" y="4169130"/>
            <a:ext cx="745763" cy="45826"/>
            <a:chOff x="4580561" y="2589004"/>
            <a:chExt cx="1064464" cy="25200"/>
          </a:xfrm>
        </p:grpSpPr>
        <p:sp>
          <p:nvSpPr>
            <p:cNvPr id="57" name="Google Shape;57;g2faa4a1c068_0_36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g2faa4a1c068_0_36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g2faa4a1c068_0_361"/>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g2faa4a1c068_0_36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g2faa4a1c068_0_367"/>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g2faa4a1c068_0_367"/>
          <p:cNvGrpSpPr/>
          <p:nvPr/>
        </p:nvGrpSpPr>
        <p:grpSpPr>
          <a:xfrm>
            <a:off x="830392" y="1191256"/>
            <a:ext cx="745763" cy="45826"/>
            <a:chOff x="4580561" y="2589004"/>
            <a:chExt cx="1064464" cy="25200"/>
          </a:xfrm>
        </p:grpSpPr>
        <p:sp>
          <p:nvSpPr>
            <p:cNvPr id="64" name="Google Shape;64;g2faa4a1c068_0_36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2faa4a1c068_0_36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g2faa4a1c068_0_367"/>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g2faa4a1c068_0_367"/>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g2faa4a1c068_0_367"/>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g2faa4a1c068_0_36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g2faa4a1c068_0_376"/>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g2faa4a1c068_0_37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g2faa4a1c068_0_3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g2faa4a1c068_0_3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g2faa4a1c068_0_31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85" name="Shape 85"/>
        <p:cNvGrpSpPr/>
        <p:nvPr/>
      </p:nvGrpSpPr>
      <p:grpSpPr>
        <a:xfrm>
          <a:off x="0" y="0"/>
          <a:ext cx="0" cy="0"/>
          <a:chOff x="0" y="0"/>
          <a:chExt cx="0" cy="0"/>
        </a:xfrm>
      </p:grpSpPr>
      <p:sp>
        <p:nvSpPr>
          <p:cNvPr id="86" name="Google Shape;86;p1"/>
          <p:cNvSpPr txBox="1"/>
          <p:nvPr>
            <p:ph type="ctrTitle"/>
          </p:nvPr>
        </p:nvSpPr>
        <p:spPr>
          <a:xfrm>
            <a:off x="247175" y="71125"/>
            <a:ext cx="8520600" cy="4980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212"/>
              <a:buNone/>
            </a:pPr>
            <a:r>
              <a:rPr lang="en" sz="2027" u="sng">
                <a:latin typeface="Times New Roman"/>
                <a:ea typeface="Times New Roman"/>
                <a:cs typeface="Times New Roman"/>
                <a:sym typeface="Times New Roman"/>
              </a:rPr>
              <a:t>Half Yearly Review Presentation on </a:t>
            </a:r>
            <a:r>
              <a:rPr lang="en" sz="2027" u="sng">
                <a:latin typeface="Times New Roman"/>
                <a:ea typeface="Times New Roman"/>
                <a:cs typeface="Times New Roman"/>
                <a:sym typeface="Times New Roman"/>
              </a:rPr>
              <a:t>Shipbuilding</a:t>
            </a:r>
            <a:r>
              <a:rPr lang="en" sz="2027" u="sng">
                <a:latin typeface="Times New Roman"/>
                <a:ea typeface="Times New Roman"/>
                <a:cs typeface="Times New Roman"/>
                <a:sym typeface="Times New Roman"/>
              </a:rPr>
              <a:t> related Committees</a:t>
            </a:r>
            <a:endParaRPr sz="1379">
              <a:latin typeface="Times New Roman"/>
              <a:ea typeface="Times New Roman"/>
              <a:cs typeface="Times New Roman"/>
              <a:sym typeface="Times New Roman"/>
            </a:endParaRPr>
          </a:p>
        </p:txBody>
      </p:sp>
      <p:sp>
        <p:nvSpPr>
          <p:cNvPr id="87" name="Google Shape;87;p1"/>
          <p:cNvSpPr txBox="1"/>
          <p:nvPr>
            <p:ph idx="1" type="subTitle"/>
          </p:nvPr>
        </p:nvSpPr>
        <p:spPr>
          <a:xfrm>
            <a:off x="311700" y="1545425"/>
            <a:ext cx="8520600" cy="3016500"/>
          </a:xfrm>
          <a:prstGeom prst="rect">
            <a:avLst/>
          </a:prstGeom>
          <a:solidFill>
            <a:schemeClr val="lt2"/>
          </a:solidFill>
          <a:ln cap="flat" cmpd="sng" w="9525">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rPr b="1" lang="en" sz="1800">
                <a:latin typeface="Times New Roman"/>
                <a:ea typeface="Times New Roman"/>
                <a:cs typeface="Times New Roman"/>
                <a:sym typeface="Times New Roman"/>
              </a:rPr>
              <a:t>TED 17 Shipbuilding Sectional Committee</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rPr b="1" lang="en" sz="1800">
                <a:latin typeface="Times New Roman"/>
                <a:ea typeface="Times New Roman"/>
                <a:cs typeface="Times New Roman"/>
                <a:sym typeface="Times New Roman"/>
              </a:rPr>
              <a:t>TED 18 Inland, Harbour Crafts And Fishing Vessels Sectional Committee</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rPr b="1" lang="en" sz="1800">
                <a:latin typeface="Times New Roman"/>
                <a:ea typeface="Times New Roman"/>
                <a:cs typeface="Times New Roman"/>
                <a:sym typeface="Times New Roman"/>
              </a:rPr>
              <a:t>TED 19 Marine Engineering And Safety Aids Sectional Committee</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l">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r">
              <a:lnSpc>
                <a:spcPct val="80000"/>
              </a:lnSpc>
              <a:spcBef>
                <a:spcPts val="0"/>
              </a:spcBef>
              <a:spcAft>
                <a:spcPts val="0"/>
              </a:spcAft>
              <a:buSzPts val="2800"/>
              <a:buNone/>
            </a:pPr>
            <a:r>
              <a:t/>
            </a:r>
            <a:endParaRPr b="1" sz="1800">
              <a:latin typeface="Times New Roman"/>
              <a:ea typeface="Times New Roman"/>
              <a:cs typeface="Times New Roman"/>
              <a:sym typeface="Times New Roman"/>
            </a:endParaRPr>
          </a:p>
          <a:p>
            <a:pPr indent="0" lvl="0" marL="0" rtl="0" algn="r">
              <a:lnSpc>
                <a:spcPct val="80000"/>
              </a:lnSpc>
              <a:spcBef>
                <a:spcPts val="0"/>
              </a:spcBef>
              <a:spcAft>
                <a:spcPts val="0"/>
              </a:spcAft>
              <a:buSzPts val="2800"/>
              <a:buNone/>
            </a:pPr>
            <a:r>
              <a:rPr b="1" lang="en" sz="1800">
                <a:latin typeface="Times New Roman"/>
                <a:ea typeface="Times New Roman"/>
                <a:cs typeface="Times New Roman"/>
                <a:sym typeface="Times New Roman"/>
              </a:rPr>
              <a:t>Mohammad Tausif</a:t>
            </a:r>
            <a:endParaRPr b="1" sz="1800">
              <a:latin typeface="Times New Roman"/>
              <a:ea typeface="Times New Roman"/>
              <a:cs typeface="Times New Roman"/>
              <a:sym typeface="Times New Roman"/>
            </a:endParaRPr>
          </a:p>
          <a:p>
            <a:pPr indent="0" lvl="0" marL="0" rtl="0" algn="r">
              <a:lnSpc>
                <a:spcPct val="80000"/>
              </a:lnSpc>
              <a:spcBef>
                <a:spcPts val="0"/>
              </a:spcBef>
              <a:spcAft>
                <a:spcPts val="0"/>
              </a:spcAft>
              <a:buSzPts val="2800"/>
              <a:buNone/>
            </a:pPr>
            <a:r>
              <a:rPr b="1" lang="en" sz="1800">
                <a:latin typeface="Times New Roman"/>
                <a:ea typeface="Times New Roman"/>
                <a:cs typeface="Times New Roman"/>
                <a:sym typeface="Times New Roman"/>
              </a:rPr>
              <a:t>Scientist D, TED</a:t>
            </a:r>
            <a:endParaRPr b="1" sz="2000">
              <a:solidFill>
                <a:schemeClr val="dk1"/>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ph type="title"/>
          </p:nvPr>
        </p:nvSpPr>
        <p:spPr>
          <a:xfrm>
            <a:off x="729450" y="1318650"/>
            <a:ext cx="7912200" cy="5352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800"/>
              <a:buNone/>
            </a:pPr>
            <a:r>
              <a:rPr lang="en" sz="2440">
                <a:latin typeface="Times New Roman"/>
                <a:ea typeface="Times New Roman"/>
                <a:cs typeface="Times New Roman"/>
                <a:sym typeface="Times New Roman"/>
              </a:rPr>
              <a:t>Status of Process Reforms Measures</a:t>
            </a:r>
            <a:endParaRPr sz="2440">
              <a:latin typeface="Times New Roman"/>
              <a:ea typeface="Times New Roman"/>
              <a:cs typeface="Times New Roman"/>
              <a:sym typeface="Times New Roman"/>
            </a:endParaRPr>
          </a:p>
        </p:txBody>
      </p:sp>
      <p:graphicFrame>
        <p:nvGraphicFramePr>
          <p:cNvPr id="140" name="Google Shape;140;p10"/>
          <p:cNvGraphicFramePr/>
          <p:nvPr/>
        </p:nvGraphicFramePr>
        <p:xfrm>
          <a:off x="428200" y="2035800"/>
          <a:ext cx="3000000" cy="3000000"/>
        </p:xfrm>
        <a:graphic>
          <a:graphicData uri="http://schemas.openxmlformats.org/drawingml/2006/table">
            <a:tbl>
              <a:tblPr>
                <a:noFill/>
                <a:tableStyleId>{66517148-69F3-4AB6-A692-5C8328F1F593}</a:tableStyleId>
              </a:tblPr>
              <a:tblGrid>
                <a:gridCol w="1266775"/>
                <a:gridCol w="1768550"/>
                <a:gridCol w="1786900"/>
                <a:gridCol w="1153775"/>
                <a:gridCol w="1538525"/>
              </a:tblGrid>
              <a:tr h="801775">
                <a:tc>
                  <a:txBody>
                    <a:bodyPr/>
                    <a:lstStyle/>
                    <a:p>
                      <a:pPr indent="0" lvl="0" marL="0" marR="0" rtl="0" algn="ctr">
                        <a:lnSpc>
                          <a:spcPct val="100000"/>
                        </a:lnSpc>
                        <a:spcBef>
                          <a:spcPts val="0"/>
                        </a:spcBef>
                        <a:spcAft>
                          <a:spcPts val="0"/>
                        </a:spcAft>
                        <a:buClr>
                          <a:srgbClr val="000000"/>
                        </a:buClr>
                        <a:buSzPts val="1400"/>
                        <a:buFont typeface="Arial"/>
                        <a:buNone/>
                      </a:pPr>
                      <a:r>
                        <a:rPr b="1" lang="en" sz="1600" u="none" cap="none" strike="noStrike">
                          <a:latin typeface="Times New Roman"/>
                          <a:ea typeface="Times New Roman"/>
                          <a:cs typeface="Times New Roman"/>
                          <a:sym typeface="Times New Roman"/>
                        </a:rPr>
                        <a:t>Attendance</a:t>
                      </a:r>
                      <a:endParaRPr b="1" sz="16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b="1" lang="en" sz="1600" u="none" cap="none" strike="noStrike">
                          <a:latin typeface="Times New Roman"/>
                          <a:ea typeface="Times New Roman"/>
                          <a:cs typeface="Times New Roman"/>
                          <a:sym typeface="Times New Roman"/>
                        </a:rPr>
                        <a:t>(Average) </a:t>
                      </a:r>
                      <a:endParaRPr b="1" sz="16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600" u="none" cap="none" strike="noStrike">
                          <a:latin typeface="Times New Roman"/>
                          <a:ea typeface="Times New Roman"/>
                          <a:cs typeface="Times New Roman"/>
                          <a:sym typeface="Times New Roman"/>
                        </a:rPr>
                        <a:t>Inactive</a:t>
                      </a:r>
                      <a:r>
                        <a:rPr b="1" lang="en" sz="1600">
                          <a:latin typeface="Times New Roman"/>
                          <a:ea typeface="Times New Roman"/>
                          <a:cs typeface="Times New Roman"/>
                          <a:sym typeface="Times New Roman"/>
                        </a:rPr>
                        <a:t> </a:t>
                      </a:r>
                      <a:r>
                        <a:rPr b="1" lang="en" sz="1600" u="none" cap="none" strike="noStrike">
                          <a:latin typeface="Times New Roman"/>
                          <a:ea typeface="Times New Roman"/>
                          <a:cs typeface="Times New Roman"/>
                          <a:sym typeface="Times New Roman"/>
                        </a:rPr>
                        <a:t>Members Removed</a:t>
                      </a:r>
                      <a:endParaRPr b="1" sz="16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None/>
                      </a:pPr>
                      <a:r>
                        <a:rPr b="1" lang="en" sz="1600">
                          <a:latin typeface="Times New Roman"/>
                          <a:ea typeface="Times New Roman"/>
                          <a:cs typeface="Times New Roman"/>
                          <a:sym typeface="Times New Roman"/>
                        </a:rPr>
                        <a:t>Resolution </a:t>
                      </a:r>
                      <a:r>
                        <a:rPr b="1" lang="en" sz="1600">
                          <a:latin typeface="Times New Roman"/>
                          <a:ea typeface="Times New Roman"/>
                          <a:cs typeface="Times New Roman"/>
                          <a:sym typeface="Times New Roman"/>
                        </a:rPr>
                        <a:t>Uploaded</a:t>
                      </a:r>
                      <a:endParaRPr b="1" sz="16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600">
                          <a:latin typeface="Times New Roman"/>
                          <a:ea typeface="Times New Roman"/>
                          <a:cs typeface="Times New Roman"/>
                          <a:sym typeface="Times New Roman"/>
                        </a:rPr>
                        <a:t>Comments on P-draft</a:t>
                      </a:r>
                      <a:endParaRPr b="1" sz="16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600">
                          <a:latin typeface="Times New Roman"/>
                          <a:ea typeface="Times New Roman"/>
                          <a:cs typeface="Times New Roman"/>
                          <a:sym typeface="Times New Roman"/>
                        </a:rPr>
                        <a:t>Committee </a:t>
                      </a:r>
                      <a:r>
                        <a:rPr b="1" lang="en" sz="1600" u="none" cap="none" strike="noStrike">
                          <a:latin typeface="Times New Roman"/>
                          <a:ea typeface="Times New Roman"/>
                          <a:cs typeface="Times New Roman"/>
                          <a:sym typeface="Times New Roman"/>
                        </a:rPr>
                        <a:t>Members Trained</a:t>
                      </a:r>
                      <a:endParaRPr b="1" sz="1600" u="none" cap="none" strike="noStrike">
                        <a:latin typeface="Times New Roman"/>
                        <a:ea typeface="Times New Roman"/>
                        <a:cs typeface="Times New Roman"/>
                        <a:sym typeface="Times New Roman"/>
                      </a:endParaRPr>
                    </a:p>
                  </a:txBody>
                  <a:tcPr marT="91425" marB="91425" marR="91425" marL="91425">
                    <a:solidFill>
                      <a:schemeClr val="lt2"/>
                    </a:solidFill>
                  </a:tcPr>
                </a:tc>
              </a:tr>
              <a:tr h="1046425">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TED 17- 40 %</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TED 18- 57 %</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TED 19- 58 %</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13</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8</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3</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Uploaded</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NA</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(No P-draft </a:t>
                      </a:r>
                      <a:r>
                        <a:rPr lang="en">
                          <a:latin typeface="Times New Roman"/>
                          <a:ea typeface="Times New Roman"/>
                          <a:cs typeface="Times New Roman"/>
                          <a:sym typeface="Times New Roman"/>
                        </a:rPr>
                        <a:t>circulated</a:t>
                      </a: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New Inducted Members are being trained as per NITS training schedule</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44" name="Shape 144"/>
        <p:cNvGrpSpPr/>
        <p:nvPr/>
      </p:nvGrpSpPr>
      <p:grpSpPr>
        <a:xfrm>
          <a:off x="0" y="0"/>
          <a:ext cx="0" cy="0"/>
          <a:chOff x="0" y="0"/>
          <a:chExt cx="0" cy="0"/>
        </a:xfrm>
      </p:grpSpPr>
      <p:sp>
        <p:nvSpPr>
          <p:cNvPr id="145" name="Google Shape;145;p11"/>
          <p:cNvSpPr txBox="1"/>
          <p:nvPr>
            <p:ph type="ctrTitle"/>
          </p:nvPr>
        </p:nvSpPr>
        <p:spPr>
          <a:xfrm>
            <a:off x="164900" y="2571750"/>
            <a:ext cx="8520600" cy="556500"/>
          </a:xfrm>
          <a:prstGeom prst="rect">
            <a:avLst/>
          </a:prstGeom>
          <a:noFill/>
          <a:ln>
            <a:noFill/>
          </a:ln>
        </p:spPr>
        <p:txBody>
          <a:bodyPr anchorCtr="0" anchor="b" bIns="91425" lIns="91425" spcFirstLastPara="1" rIns="91425" wrap="square" tIns="91425">
            <a:normAutofit fontScale="90000"/>
          </a:bodyPr>
          <a:lstStyle/>
          <a:p>
            <a:pPr indent="0" lvl="0" marL="0" rtl="0" algn="ctr">
              <a:lnSpc>
                <a:spcPct val="100000"/>
              </a:lnSpc>
              <a:spcBef>
                <a:spcPts val="0"/>
              </a:spcBef>
              <a:spcAft>
                <a:spcPts val="0"/>
              </a:spcAft>
              <a:buSzPct val="213991"/>
              <a:buNone/>
            </a:pPr>
            <a:r>
              <a:rPr lang="en" sz="2700">
                <a:latin typeface="Times New Roman"/>
                <a:ea typeface="Times New Roman"/>
                <a:cs typeface="Times New Roman"/>
                <a:sym typeface="Times New Roman"/>
              </a:rPr>
              <a:t> THANK YOU</a:t>
            </a:r>
            <a:endParaRPr sz="19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
          <p:cNvSpPr txBox="1"/>
          <p:nvPr>
            <p:ph type="title"/>
          </p:nvPr>
        </p:nvSpPr>
        <p:spPr>
          <a:xfrm>
            <a:off x="727525" y="1156100"/>
            <a:ext cx="8035800" cy="5352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800"/>
              <a:buNone/>
            </a:pPr>
            <a:r>
              <a:rPr lang="en" sz="2400">
                <a:latin typeface="Times New Roman"/>
                <a:ea typeface="Times New Roman"/>
                <a:cs typeface="Times New Roman"/>
                <a:sym typeface="Times New Roman"/>
              </a:rPr>
              <a:t>Summary (Half Year 2024-25) </a:t>
            </a:r>
            <a:endParaRPr sz="2400">
              <a:latin typeface="Times New Roman"/>
              <a:ea typeface="Times New Roman"/>
              <a:cs typeface="Times New Roman"/>
              <a:sym typeface="Times New Roman"/>
            </a:endParaRPr>
          </a:p>
        </p:txBody>
      </p:sp>
      <p:graphicFrame>
        <p:nvGraphicFramePr>
          <p:cNvPr id="93" name="Google Shape;93;p2"/>
          <p:cNvGraphicFramePr/>
          <p:nvPr/>
        </p:nvGraphicFramePr>
        <p:xfrm>
          <a:off x="380688" y="1691300"/>
          <a:ext cx="3000000" cy="3000000"/>
        </p:xfrm>
        <a:graphic>
          <a:graphicData uri="http://schemas.openxmlformats.org/drawingml/2006/table">
            <a:tbl>
              <a:tblPr>
                <a:noFill/>
                <a:tableStyleId>{66517148-69F3-4AB6-A692-5C8328F1F593}</a:tableStyleId>
              </a:tblPr>
              <a:tblGrid>
                <a:gridCol w="1283250"/>
                <a:gridCol w="2216525"/>
                <a:gridCol w="2261450"/>
                <a:gridCol w="2621400"/>
              </a:tblGrid>
              <a:tr h="65635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Total Sectional Committees</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New Subjects Undertaken</a:t>
                      </a:r>
                      <a:endParaRPr b="1"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Review undertaken</a:t>
                      </a:r>
                      <a:endParaRPr b="1"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1100"/>
                        <a:buFont typeface="Arial"/>
                        <a:buNone/>
                      </a:pPr>
                      <a:r>
                        <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 Standards Published</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r>
              <a:tr h="678225">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3</a:t>
                      </a:r>
                      <a:endParaRPr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9</a:t>
                      </a:r>
                      <a:endParaRPr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60</a:t>
                      </a:r>
                      <a:endParaRPr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20</a:t>
                      </a:r>
                      <a:endParaRPr sz="1400" u="none" cap="none" strike="noStrike">
                        <a:latin typeface="Times New Roman"/>
                        <a:ea typeface="Times New Roman"/>
                        <a:cs typeface="Times New Roman"/>
                        <a:sym typeface="Times New Roman"/>
                      </a:endParaRPr>
                    </a:p>
                  </a:txBody>
                  <a:tcPr marT="91425" marB="91425" marR="91425" marL="91425">
                    <a:solidFill>
                      <a:schemeClr val="lt2"/>
                    </a:solidFill>
                  </a:tcPr>
                </a:tc>
              </a:tr>
              <a:tr h="678225">
                <a:tc gridSpan="4">
                  <a:txBody>
                    <a:bodyPr/>
                    <a:lstStyle/>
                    <a:p>
                      <a:pPr indent="0" lvl="0" marL="0" marR="0" rtl="0" algn="just">
                        <a:lnSpc>
                          <a:spcPct val="100000"/>
                        </a:lnSpc>
                        <a:spcBef>
                          <a:spcPts val="0"/>
                        </a:spcBef>
                        <a:spcAft>
                          <a:spcPts val="0"/>
                        </a:spcAft>
                        <a:buNone/>
                      </a:pPr>
                      <a:r>
                        <a:rPr lang="en">
                          <a:latin typeface="Times New Roman"/>
                          <a:ea typeface="Times New Roman"/>
                          <a:cs typeface="Times New Roman"/>
                          <a:sym typeface="Times New Roman"/>
                        </a:rPr>
                        <a:t>1- A concept paper </a:t>
                      </a:r>
                      <a:r>
                        <a:rPr lang="en">
                          <a:latin typeface="Times New Roman"/>
                          <a:ea typeface="Times New Roman"/>
                          <a:cs typeface="Times New Roman"/>
                          <a:sym typeface="Times New Roman"/>
                        </a:rPr>
                        <a:t>received</a:t>
                      </a:r>
                      <a:r>
                        <a:rPr lang="en">
                          <a:latin typeface="Times New Roman"/>
                          <a:ea typeface="Times New Roman"/>
                          <a:cs typeface="Times New Roman"/>
                          <a:sym typeface="Times New Roman"/>
                        </a:rPr>
                        <a:t> by the TED for the standardization work on Marine Police Boats/Crafts. For the development of National Standards on these 06 nos of Boats/Crafts a panel under the convenorship of Shri S </a:t>
                      </a:r>
                      <a:r>
                        <a:rPr lang="en">
                          <a:latin typeface="Times New Roman"/>
                          <a:ea typeface="Times New Roman"/>
                          <a:cs typeface="Times New Roman"/>
                          <a:sym typeface="Times New Roman"/>
                        </a:rPr>
                        <a:t>Velmurugan</a:t>
                      </a:r>
                      <a:r>
                        <a:rPr lang="en">
                          <a:latin typeface="Times New Roman"/>
                          <a:ea typeface="Times New Roman"/>
                          <a:cs typeface="Times New Roman"/>
                          <a:sym typeface="Times New Roman"/>
                        </a:rPr>
                        <a:t>, </a:t>
                      </a:r>
                      <a:r>
                        <a:rPr lang="en">
                          <a:latin typeface="Times New Roman"/>
                          <a:ea typeface="Times New Roman"/>
                          <a:cs typeface="Times New Roman"/>
                          <a:sym typeface="Times New Roman"/>
                        </a:rPr>
                        <a:t>Principal</a:t>
                      </a:r>
                      <a:r>
                        <a:rPr lang="en">
                          <a:latin typeface="Times New Roman"/>
                          <a:ea typeface="Times New Roman"/>
                          <a:cs typeface="Times New Roman"/>
                          <a:sym typeface="Times New Roman"/>
                        </a:rPr>
                        <a:t> Surveyor, Indian Register of Shipping constituted having majors </a:t>
                      </a:r>
                      <a:r>
                        <a:rPr lang="en">
                          <a:latin typeface="Times New Roman"/>
                          <a:ea typeface="Times New Roman"/>
                          <a:cs typeface="Times New Roman"/>
                          <a:sym typeface="Times New Roman"/>
                        </a:rPr>
                        <a:t>stakeholders</a:t>
                      </a:r>
                      <a:r>
                        <a:rPr lang="en">
                          <a:latin typeface="Times New Roman"/>
                          <a:ea typeface="Times New Roman"/>
                          <a:cs typeface="Times New Roman"/>
                          <a:sym typeface="Times New Roman"/>
                        </a:rPr>
                        <a:t> as member. The panel is working on the development of </a:t>
                      </a:r>
                      <a:r>
                        <a:rPr lang="en">
                          <a:latin typeface="Times New Roman"/>
                          <a:ea typeface="Times New Roman"/>
                          <a:cs typeface="Times New Roman"/>
                          <a:sym typeface="Times New Roman"/>
                        </a:rPr>
                        <a:t>preliminary draft. </a:t>
                      </a: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0" lvl="0" marL="0" marR="0" rtl="0" algn="just">
                        <a:lnSpc>
                          <a:spcPct val="100000"/>
                        </a:lnSpc>
                        <a:spcBef>
                          <a:spcPts val="0"/>
                        </a:spcBef>
                        <a:spcAft>
                          <a:spcPts val="0"/>
                        </a:spcAft>
                        <a:buNone/>
                      </a:pPr>
                      <a:r>
                        <a:rPr lang="en">
                          <a:latin typeface="Times New Roman"/>
                          <a:ea typeface="Times New Roman"/>
                          <a:cs typeface="Times New Roman"/>
                          <a:sym typeface="Times New Roman"/>
                        </a:rPr>
                        <a:t>2- A proposal </a:t>
                      </a:r>
                      <a:r>
                        <a:rPr lang="en">
                          <a:latin typeface="Times New Roman"/>
                          <a:ea typeface="Times New Roman"/>
                          <a:cs typeface="Times New Roman"/>
                          <a:sym typeface="Times New Roman"/>
                        </a:rPr>
                        <a:t>received</a:t>
                      </a:r>
                      <a:r>
                        <a:rPr lang="en">
                          <a:latin typeface="Times New Roman"/>
                          <a:ea typeface="Times New Roman"/>
                          <a:cs typeface="Times New Roman"/>
                          <a:sym typeface="Times New Roman"/>
                        </a:rPr>
                        <a:t> from the DRDO for the development of National Standards on “</a:t>
                      </a:r>
                      <a:r>
                        <a:rPr lang="en" sz="1200">
                          <a:latin typeface="Times New Roman"/>
                          <a:ea typeface="Times New Roman"/>
                          <a:cs typeface="Times New Roman"/>
                          <a:sym typeface="Times New Roman"/>
                        </a:rPr>
                        <a:t>MAGAZINE TEMPERATURE MONITORING AND FIRE FIGHTING ACTUATION SYSTEM FOR SHIPS</a:t>
                      </a:r>
                      <a:r>
                        <a:rPr lang="en">
                          <a:latin typeface="Times New Roman"/>
                          <a:ea typeface="Times New Roman"/>
                          <a:cs typeface="Times New Roman"/>
                          <a:sym typeface="Times New Roman"/>
                        </a:rPr>
                        <a:t>”. A proposals for the creation of panel and </a:t>
                      </a:r>
                      <a:r>
                        <a:rPr lang="en">
                          <a:latin typeface="Times New Roman"/>
                          <a:ea typeface="Times New Roman"/>
                          <a:cs typeface="Times New Roman"/>
                          <a:sym typeface="Times New Roman"/>
                        </a:rPr>
                        <a:t>identification</a:t>
                      </a:r>
                      <a:r>
                        <a:rPr lang="en">
                          <a:latin typeface="Times New Roman"/>
                          <a:ea typeface="Times New Roman"/>
                          <a:cs typeface="Times New Roman"/>
                          <a:sym typeface="Times New Roman"/>
                        </a:rPr>
                        <a:t> of suitable expert for this work is under process. </a:t>
                      </a:r>
                      <a:endParaRPr>
                        <a:latin typeface="Times New Roman"/>
                        <a:ea typeface="Times New Roman"/>
                        <a:cs typeface="Times New Roman"/>
                        <a:sym typeface="Times New Roman"/>
                      </a:endParaRPr>
                    </a:p>
                  </a:txBody>
                  <a:tcPr marT="91425" marB="91425" marR="91425" marL="91425">
                    <a:solidFill>
                      <a:schemeClr val="lt2"/>
                    </a:solidFill>
                  </a:tcPr>
                </a:tc>
                <a:tc hMerge="1"/>
                <a:tc hMerge="1"/>
                <a:tc hMerge="1"/>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3"/>
          <p:cNvSpPr txBox="1"/>
          <p:nvPr>
            <p:ph type="title"/>
          </p:nvPr>
        </p:nvSpPr>
        <p:spPr>
          <a:xfrm>
            <a:off x="1200250" y="1145925"/>
            <a:ext cx="7688700" cy="5352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800"/>
              <a:buNone/>
            </a:pPr>
            <a:r>
              <a:rPr b="1" lang="en" sz="2400">
                <a:latin typeface="Times New Roman"/>
                <a:ea typeface="Times New Roman"/>
                <a:cs typeface="Times New Roman"/>
                <a:sym typeface="Times New Roman"/>
              </a:rPr>
              <a:t>Progress of NWIP 2024-25</a:t>
            </a:r>
            <a:endParaRPr b="1" sz="2400">
              <a:latin typeface="Times New Roman"/>
              <a:ea typeface="Times New Roman"/>
              <a:cs typeface="Times New Roman"/>
              <a:sym typeface="Times New Roman"/>
            </a:endParaRPr>
          </a:p>
        </p:txBody>
      </p:sp>
      <p:graphicFrame>
        <p:nvGraphicFramePr>
          <p:cNvPr id="99" name="Google Shape;99;p3"/>
          <p:cNvGraphicFramePr/>
          <p:nvPr/>
        </p:nvGraphicFramePr>
        <p:xfrm>
          <a:off x="256825" y="1771975"/>
          <a:ext cx="3000000" cy="3000000"/>
        </p:xfrm>
        <a:graphic>
          <a:graphicData uri="http://schemas.openxmlformats.org/drawingml/2006/table">
            <a:tbl>
              <a:tblPr>
                <a:noFill/>
                <a:tableStyleId>{66517148-69F3-4AB6-A692-5C8328F1F593}</a:tableStyleId>
              </a:tblPr>
              <a:tblGrid>
                <a:gridCol w="483700"/>
                <a:gridCol w="1782025"/>
                <a:gridCol w="964575"/>
                <a:gridCol w="1192000"/>
                <a:gridCol w="1124175"/>
                <a:gridCol w="857300"/>
                <a:gridCol w="568050"/>
                <a:gridCol w="704575"/>
                <a:gridCol w="953925"/>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 No.</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Sectional Committee</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No. of Subjects Taken</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Process adopted/ Allotted to</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Working Draft</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 Draft</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WC</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Under Pub</a:t>
                      </a:r>
                      <a:r>
                        <a:rPr b="1" lang="en">
                          <a:latin typeface="Times New Roman"/>
                          <a:ea typeface="Times New Roman"/>
                          <a:cs typeface="Times New Roman"/>
                          <a:sym typeface="Times New Roman"/>
                        </a:rPr>
                        <a:t>.</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Published</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r>
              <a:tr h="517850">
                <a:tc rowSpan="2">
                  <a:txBody>
                    <a:bodyPr/>
                    <a:lstStyle/>
                    <a:p>
                      <a:pPr indent="0" lvl="0" marL="0" rtl="0" algn="ctr">
                        <a:spcBef>
                          <a:spcPts val="0"/>
                        </a:spcBef>
                        <a:spcAft>
                          <a:spcPts val="0"/>
                        </a:spcAft>
                        <a:buNone/>
                      </a:pPr>
                      <a:r>
                        <a:rPr lang="en">
                          <a:latin typeface="Times New Roman"/>
                          <a:ea typeface="Times New Roman"/>
                          <a:cs typeface="Times New Roman"/>
                          <a:sym typeface="Times New Roman"/>
                        </a:rPr>
                        <a:t>1</a:t>
                      </a:r>
                      <a:endParaRPr>
                        <a:latin typeface="Times New Roman"/>
                        <a:ea typeface="Times New Roman"/>
                        <a:cs typeface="Times New Roman"/>
                        <a:sym typeface="Times New Roman"/>
                      </a:endParaRPr>
                    </a:p>
                  </a:txBody>
                  <a:tcPr marT="91425" marB="91425" marR="91425" marL="91425">
                    <a:solidFill>
                      <a:schemeClr val="lt1"/>
                    </a:solidFill>
                  </a:tcPr>
                </a:tc>
                <a:tc rowSpan="2">
                  <a:txBody>
                    <a:bodyPr/>
                    <a:lstStyle/>
                    <a:p>
                      <a:pPr indent="0" lvl="0" marL="0" rtl="0" algn="ctr">
                        <a:spcBef>
                          <a:spcPts val="0"/>
                        </a:spcBef>
                        <a:spcAft>
                          <a:spcPts val="0"/>
                        </a:spcAft>
                        <a:buNone/>
                      </a:pPr>
                      <a:r>
                        <a:rPr lang="en">
                          <a:latin typeface="Times New Roman"/>
                          <a:ea typeface="Times New Roman"/>
                          <a:cs typeface="Times New Roman"/>
                          <a:sym typeface="Times New Roman"/>
                        </a:rPr>
                        <a:t>Shipbuilding (TED 17)</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7</a:t>
                      </a:r>
                      <a:endParaRPr sz="1400" u="none" cap="none" strike="noStrike">
                        <a:latin typeface="Times New Roman"/>
                        <a:ea typeface="Times New Roman"/>
                        <a:cs typeface="Times New Roman"/>
                        <a:sym typeface="Times New Roman"/>
                      </a:endParaRPr>
                    </a:p>
                  </a:txBody>
                  <a:tcPr marT="91425" marB="91425" marR="91425" marL="91425">
                    <a:lnB cap="flat" cmpd="sng" w="9525">
                      <a:solidFill>
                        <a:srgbClr val="FF9900"/>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Committee</a:t>
                      </a:r>
                      <a:r>
                        <a:rPr lang="en">
                          <a:latin typeface="Times New Roman"/>
                          <a:ea typeface="Times New Roman"/>
                          <a:cs typeface="Times New Roman"/>
                          <a:sym typeface="Times New Roman"/>
                        </a:rPr>
                        <a:t> Member</a:t>
                      </a:r>
                      <a:endParaRPr sz="1400" u="none" cap="none" strike="noStrike">
                        <a:latin typeface="Times New Roman"/>
                        <a:ea typeface="Times New Roman"/>
                        <a:cs typeface="Times New Roman"/>
                        <a:sym typeface="Times New Roman"/>
                      </a:endParaRPr>
                    </a:p>
                  </a:txBody>
                  <a:tcPr marT="91425" marB="91425" marR="91425" marL="91425">
                    <a:lnB cap="flat" cmpd="sng" w="9525">
                      <a:solidFill>
                        <a:srgbClr val="FF9900"/>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B cap="flat" cmpd="sng" w="9525">
                      <a:solidFill>
                        <a:srgbClr val="FF9900"/>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7</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r h="295350">
                <a:tc vMerge="1"/>
                <a:tc vMerge="1"/>
                <a:tc>
                  <a:txBody>
                    <a:bodyPr/>
                    <a:lstStyle/>
                    <a:p>
                      <a:pPr indent="0" lvl="0" marL="0" marR="0" rtl="0" algn="ctr">
                        <a:lnSpc>
                          <a:spcPct val="100000"/>
                        </a:lnSpc>
                        <a:spcBef>
                          <a:spcPts val="0"/>
                        </a:spcBef>
                        <a:spcAft>
                          <a:spcPts val="0"/>
                        </a:spcAft>
                        <a:buNone/>
                      </a:pPr>
                      <a:r>
                        <a:rPr b="1" i="1" lang="en">
                          <a:latin typeface="Times New Roman"/>
                          <a:ea typeface="Times New Roman"/>
                          <a:cs typeface="Times New Roman"/>
                          <a:sym typeface="Times New Roman"/>
                        </a:rPr>
                        <a:t>6</a:t>
                      </a:r>
                      <a:endParaRPr b="1" i="1">
                        <a:latin typeface="Times New Roman"/>
                        <a:ea typeface="Times New Roman"/>
                        <a:cs typeface="Times New Roman"/>
                        <a:sym typeface="Times New Roman"/>
                      </a:endParaRPr>
                    </a:p>
                  </a:txBody>
                  <a:tcPr marT="91425" marB="91425" marR="91425" marL="91425">
                    <a:lnL cap="flat" cmpd="sng" w="9525">
                      <a:solidFill>
                        <a:srgbClr val="FF9900"/>
                      </a:solidFill>
                      <a:prstDash val="solid"/>
                      <a:round/>
                      <a:headEnd len="sm" w="sm" type="none"/>
                      <a:tailEnd len="sm" w="sm" type="none"/>
                    </a:lnL>
                    <a:lnR cap="flat" cmpd="sng" w="9525">
                      <a:solidFill>
                        <a:srgbClr val="FF9900"/>
                      </a:solidFill>
                      <a:prstDash val="solid"/>
                      <a:round/>
                      <a:headEnd len="sm" w="sm" type="none"/>
                      <a:tailEnd len="sm" w="sm" type="none"/>
                    </a:lnR>
                    <a:lnT cap="flat" cmpd="sng" w="9525">
                      <a:solidFill>
                        <a:srgbClr val="FF9900"/>
                      </a:solidFill>
                      <a:prstDash val="solid"/>
                      <a:round/>
                      <a:headEnd len="sm" w="sm" type="none"/>
                      <a:tailEnd len="sm" w="sm" type="none"/>
                    </a:lnT>
                    <a:lnB cap="flat" cmpd="sng" w="9525">
                      <a:solidFill>
                        <a:srgbClr val="FF9900"/>
                      </a:solidFill>
                      <a:prstDash val="solid"/>
                      <a:round/>
                      <a:headEnd len="sm" w="sm" type="none"/>
                      <a:tailEnd len="sm" w="sm" type="none"/>
                    </a:lnB>
                    <a:solidFill>
                      <a:srgbClr val="FCE5CD"/>
                    </a:solidFill>
                  </a:tcPr>
                </a:tc>
                <a:tc>
                  <a:txBody>
                    <a:bodyPr/>
                    <a:lstStyle/>
                    <a:p>
                      <a:pPr indent="0" lvl="0" marL="0" marR="0" rtl="0" algn="ctr">
                        <a:lnSpc>
                          <a:spcPct val="100000"/>
                        </a:lnSpc>
                        <a:spcBef>
                          <a:spcPts val="0"/>
                        </a:spcBef>
                        <a:spcAft>
                          <a:spcPts val="0"/>
                        </a:spcAft>
                        <a:buNone/>
                      </a:pPr>
                      <a:r>
                        <a:rPr b="1" i="1" lang="en">
                          <a:latin typeface="Times New Roman"/>
                          <a:ea typeface="Times New Roman"/>
                          <a:cs typeface="Times New Roman"/>
                          <a:sym typeface="Times New Roman"/>
                        </a:rPr>
                        <a:t>Panel </a:t>
                      </a:r>
                      <a:endParaRPr b="1" i="1">
                        <a:latin typeface="Times New Roman"/>
                        <a:ea typeface="Times New Roman"/>
                        <a:cs typeface="Times New Roman"/>
                        <a:sym typeface="Times New Roman"/>
                      </a:endParaRPr>
                    </a:p>
                  </a:txBody>
                  <a:tcPr marT="91425" marB="91425" marR="91425" marL="91425">
                    <a:lnL cap="flat" cmpd="sng" w="9525">
                      <a:solidFill>
                        <a:srgbClr val="FF9900"/>
                      </a:solidFill>
                      <a:prstDash val="solid"/>
                      <a:round/>
                      <a:headEnd len="sm" w="sm" type="none"/>
                      <a:tailEnd len="sm" w="sm" type="none"/>
                    </a:lnL>
                    <a:lnR cap="flat" cmpd="sng" w="9525">
                      <a:solidFill>
                        <a:srgbClr val="FF9900"/>
                      </a:solidFill>
                      <a:prstDash val="solid"/>
                      <a:round/>
                      <a:headEnd len="sm" w="sm" type="none"/>
                      <a:tailEnd len="sm" w="sm" type="none"/>
                    </a:lnR>
                    <a:lnT cap="flat" cmpd="sng" w="9525">
                      <a:solidFill>
                        <a:srgbClr val="FF9900"/>
                      </a:solidFill>
                      <a:prstDash val="solid"/>
                      <a:round/>
                      <a:headEnd len="sm" w="sm" type="none"/>
                      <a:tailEnd len="sm" w="sm" type="none"/>
                    </a:lnT>
                    <a:lnB cap="flat" cmpd="sng" w="9525">
                      <a:solidFill>
                        <a:srgbClr val="FF9900"/>
                      </a:solidFill>
                      <a:prstDash val="solid"/>
                      <a:round/>
                      <a:headEnd len="sm" w="sm" type="none"/>
                      <a:tailEnd len="sm" w="sm" type="none"/>
                    </a:lnB>
                    <a:solidFill>
                      <a:srgbClr val="FCE5CD"/>
                    </a:solidFill>
                  </a:tcPr>
                </a:tc>
                <a:tc>
                  <a:txBody>
                    <a:bodyPr/>
                    <a:lstStyle/>
                    <a:p>
                      <a:pPr indent="0" lvl="0" marL="0" marR="0" rtl="0" algn="ctr">
                        <a:lnSpc>
                          <a:spcPct val="100000"/>
                        </a:lnSpc>
                        <a:spcBef>
                          <a:spcPts val="0"/>
                        </a:spcBef>
                        <a:spcAft>
                          <a:spcPts val="0"/>
                        </a:spcAft>
                        <a:buNone/>
                      </a:pPr>
                      <a:r>
                        <a:rPr b="1" i="1" lang="en">
                          <a:latin typeface="Times New Roman"/>
                          <a:ea typeface="Times New Roman"/>
                          <a:cs typeface="Times New Roman"/>
                          <a:sym typeface="Times New Roman"/>
                        </a:rPr>
                        <a:t>Under Dev.</a:t>
                      </a:r>
                      <a:endParaRPr b="1" i="1">
                        <a:latin typeface="Times New Roman"/>
                        <a:ea typeface="Times New Roman"/>
                        <a:cs typeface="Times New Roman"/>
                        <a:sym typeface="Times New Roman"/>
                      </a:endParaRPr>
                    </a:p>
                  </a:txBody>
                  <a:tcPr marT="91425" marB="91425" marR="91425" marL="91425">
                    <a:lnL cap="flat" cmpd="sng" w="9525">
                      <a:solidFill>
                        <a:srgbClr val="FF9900"/>
                      </a:solidFill>
                      <a:prstDash val="solid"/>
                      <a:round/>
                      <a:headEnd len="sm" w="sm" type="none"/>
                      <a:tailEnd len="sm" w="sm" type="none"/>
                    </a:lnL>
                    <a:lnR cap="flat" cmpd="sng" w="9525">
                      <a:solidFill>
                        <a:srgbClr val="FF9900"/>
                      </a:solidFill>
                      <a:prstDash val="solid"/>
                      <a:round/>
                      <a:headEnd len="sm" w="sm" type="none"/>
                      <a:tailEnd len="sm" w="sm" type="none"/>
                    </a:lnR>
                    <a:lnT cap="flat" cmpd="sng" w="9525">
                      <a:solidFill>
                        <a:srgbClr val="FF9900"/>
                      </a:solidFill>
                      <a:prstDash val="solid"/>
                      <a:round/>
                      <a:headEnd len="sm" w="sm" type="none"/>
                      <a:tailEnd len="sm" w="sm" type="none"/>
                    </a:lnT>
                    <a:lnB cap="flat" cmpd="sng" w="9525">
                      <a:solidFill>
                        <a:srgbClr val="FF9900"/>
                      </a:solidFill>
                      <a:prstDash val="solid"/>
                      <a:round/>
                      <a:headEnd len="sm" w="sm" type="none"/>
                      <a:tailEnd len="sm" w="sm" type="none"/>
                    </a:lnB>
                    <a:solidFill>
                      <a:srgbClr val="FCE5CD"/>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FF9900"/>
                      </a:solidFill>
                      <a:prstDash val="solid"/>
                      <a:round/>
                      <a:headEnd len="sm" w="sm" type="none"/>
                      <a:tailEnd len="sm" w="sm" type="none"/>
                    </a:lnL>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Clr>
                          <a:schemeClr val="dk1"/>
                        </a:buClr>
                        <a:buSzPts val="2800"/>
                        <a:buFont typeface="Arial"/>
                        <a:buNone/>
                      </a:pPr>
                      <a:r>
                        <a:rPr lang="en">
                          <a:latin typeface="Times New Roman"/>
                          <a:ea typeface="Times New Roman"/>
                          <a:cs typeface="Times New Roman"/>
                          <a:sym typeface="Times New Roman"/>
                        </a:rPr>
                        <a:t>Inland, Harbour Crafts And Fishing Vessels (TED 18)</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FF9900"/>
                      </a:solidFill>
                      <a:prstDash val="solid"/>
                      <a:round/>
                      <a:headEnd len="sm" w="sm" type="none"/>
                      <a:tailEnd len="sm" w="sm" type="none"/>
                    </a:lnT>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Committee Member</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FF9900"/>
                      </a:solidFill>
                      <a:prstDash val="solid"/>
                      <a:round/>
                      <a:headEnd len="sm" w="sm" type="none"/>
                      <a:tailEnd len="sm" w="sm" type="none"/>
                    </a:lnT>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a:latin typeface="Times New Roman"/>
                          <a:ea typeface="Times New Roman"/>
                          <a:cs typeface="Times New Roman"/>
                          <a:sym typeface="Times New Roman"/>
                        </a:rPr>
                        <a:t>Under Dev.</a:t>
                      </a:r>
                      <a:endParaRPr b="1" sz="1400" u="none" cap="none" strike="noStrike">
                        <a:latin typeface="Times New Roman"/>
                        <a:ea typeface="Times New Roman"/>
                        <a:cs typeface="Times New Roman"/>
                        <a:sym typeface="Times New Roman"/>
                      </a:endParaRPr>
                    </a:p>
                  </a:txBody>
                  <a:tcPr marT="91425" marB="91425" marR="91425" marL="91425">
                    <a:lnT cap="flat" cmpd="sng" w="9525">
                      <a:solidFill>
                        <a:srgbClr val="FF9900"/>
                      </a:solidFill>
                      <a:prstDash val="solid"/>
                      <a:round/>
                      <a:headEnd len="sm" w="sm" type="none"/>
                      <a:tailEnd len="sm" w="sm" type="none"/>
                    </a:lnT>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3</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Clr>
                          <a:schemeClr val="dk1"/>
                        </a:buClr>
                        <a:buSzPts val="2800"/>
                        <a:buFont typeface="Arial"/>
                        <a:buNone/>
                      </a:pPr>
                      <a:r>
                        <a:rPr lang="en">
                          <a:latin typeface="Times New Roman"/>
                          <a:ea typeface="Times New Roman"/>
                          <a:cs typeface="Times New Roman"/>
                          <a:sym typeface="Times New Roman"/>
                        </a:rPr>
                        <a:t>Marine Engineering And Safety Aids (TED 19)</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Committee</a:t>
                      </a:r>
                      <a:endParaRPr>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Member</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b="1" lang="en">
                          <a:latin typeface="Times New Roman"/>
                          <a:ea typeface="Times New Roman"/>
                          <a:cs typeface="Times New Roman"/>
                          <a:sym typeface="Times New Roman"/>
                        </a:rPr>
                        <a:t>Under Dev.</a:t>
                      </a:r>
                      <a:endParaRPr b="1"/>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c>
                  <a:txBody>
                    <a:bodyPr/>
                    <a:lstStyle/>
                    <a:p>
                      <a:pPr indent="0" lvl="0" marL="0" rtl="0" algn="ctr">
                        <a:spcBef>
                          <a:spcPts val="0"/>
                        </a:spcBef>
                        <a:spcAft>
                          <a:spcPts val="0"/>
                        </a:spcAft>
                        <a:buNone/>
                      </a:pPr>
                      <a:r>
                        <a:rPr lang="en"/>
                        <a:t>-</a:t>
                      </a:r>
                      <a:endParaRPr/>
                    </a:p>
                  </a:txBody>
                  <a:tcPr marT="91425" marB="91425" marR="91425" marL="91425">
                    <a:solidFill>
                      <a:schemeClr val="lt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4"/>
          <p:cNvSpPr txBox="1"/>
          <p:nvPr>
            <p:ph type="title"/>
          </p:nvPr>
        </p:nvSpPr>
        <p:spPr>
          <a:xfrm>
            <a:off x="252600" y="1055725"/>
            <a:ext cx="8638800" cy="572700"/>
          </a:xfrm>
          <a:prstGeom prst="rect">
            <a:avLst/>
          </a:prstGeom>
          <a:noFill/>
          <a:ln>
            <a:noFill/>
          </a:ln>
        </p:spPr>
        <p:txBody>
          <a:bodyPr anchorCtr="0" anchor="t" bIns="91425" lIns="91425" spcFirstLastPara="1" rIns="91425" wrap="square" tIns="91425">
            <a:normAutofit/>
          </a:bodyPr>
          <a:lstStyle/>
          <a:p>
            <a:pPr indent="0" lvl="0" marL="0" rtl="0" algn="r">
              <a:lnSpc>
                <a:spcPct val="100000"/>
              </a:lnSpc>
              <a:spcBef>
                <a:spcPts val="0"/>
              </a:spcBef>
              <a:spcAft>
                <a:spcPts val="0"/>
              </a:spcAft>
              <a:buSzPts val="2800"/>
              <a:buNone/>
            </a:pPr>
            <a:r>
              <a:rPr b="1" lang="en" sz="2420">
                <a:latin typeface="Times New Roman"/>
                <a:ea typeface="Times New Roman"/>
                <a:cs typeface="Times New Roman"/>
                <a:sym typeface="Times New Roman"/>
              </a:rPr>
              <a:t>Progress of Reviews 2024-25</a:t>
            </a:r>
            <a:endParaRPr b="1" sz="2420">
              <a:latin typeface="Times New Roman"/>
              <a:ea typeface="Times New Roman"/>
              <a:cs typeface="Times New Roman"/>
              <a:sym typeface="Times New Roman"/>
            </a:endParaRPr>
          </a:p>
        </p:txBody>
      </p:sp>
      <p:graphicFrame>
        <p:nvGraphicFramePr>
          <p:cNvPr id="105" name="Google Shape;105;p4"/>
          <p:cNvGraphicFramePr/>
          <p:nvPr/>
        </p:nvGraphicFramePr>
        <p:xfrm>
          <a:off x="147775" y="1628425"/>
          <a:ext cx="3000000" cy="3000000"/>
        </p:xfrm>
        <a:graphic>
          <a:graphicData uri="http://schemas.openxmlformats.org/drawingml/2006/table">
            <a:tbl>
              <a:tblPr>
                <a:noFill/>
                <a:tableStyleId>{66517148-69F3-4AB6-A692-5C8328F1F593}</a:tableStyleId>
              </a:tblPr>
              <a:tblGrid>
                <a:gridCol w="448850"/>
                <a:gridCol w="1647800"/>
                <a:gridCol w="931700"/>
                <a:gridCol w="1171600"/>
                <a:gridCol w="669950"/>
                <a:gridCol w="906900"/>
                <a:gridCol w="840925"/>
                <a:gridCol w="1095950"/>
                <a:gridCol w="1006450"/>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 No.</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rgbClr val="212529"/>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Sectional Committee</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rgbClr val="212529"/>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No of Stds. Under Review</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rgbClr val="212529"/>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Process Adopted/ Allotted to</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rgbClr val="212529"/>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Reaff</a:t>
                      </a:r>
                      <a:r>
                        <a:rPr b="1" lang="en">
                          <a:latin typeface="Times New Roman"/>
                          <a:ea typeface="Times New Roman"/>
                          <a:cs typeface="Times New Roman"/>
                          <a:sym typeface="Times New Roman"/>
                        </a:rPr>
                        <a:t>.</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chemeClr val="dk2"/>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Revision </a:t>
                      </a:r>
                      <a:endParaRPr b="1"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 Draft</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chemeClr val="dk2"/>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Revision</a:t>
                      </a:r>
                      <a:endParaRPr b="1"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WC</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chemeClr val="dk2"/>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Revision</a:t>
                      </a:r>
                      <a:endParaRPr b="1"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Under Publication</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chemeClr val="dk2"/>
                      </a:solidFill>
                      <a:prstDash val="solid"/>
                      <a:round/>
                      <a:headEnd len="sm" w="sm" type="none"/>
                      <a:tailEnd len="sm" w="sm" type="none"/>
                    </a:lnB>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Revised Stds. Published</a:t>
                      </a:r>
                      <a:endParaRPr b="1" sz="1400" u="none" cap="none" strike="noStrike">
                        <a:latin typeface="Times New Roman"/>
                        <a:ea typeface="Times New Roman"/>
                        <a:cs typeface="Times New Roman"/>
                        <a:sym typeface="Times New Roman"/>
                      </a:endParaRPr>
                    </a:p>
                  </a:txBody>
                  <a:tcPr marT="91425" marB="91425" marR="91425" marL="91425">
                    <a:lnB cap="flat" cmpd="sng" w="9525">
                      <a:solidFill>
                        <a:schemeClr val="dk2"/>
                      </a:solidFill>
                      <a:prstDash val="solid"/>
                      <a:round/>
                      <a:headEnd len="sm" w="sm" type="none"/>
                      <a:tailEnd len="sm" w="sm" type="none"/>
                    </a:lnB>
                    <a:solidFill>
                      <a:schemeClr val="lt2"/>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solidFill>
                            <a:schemeClr val="dk1"/>
                          </a:solidFill>
                          <a:latin typeface="Times New Roman"/>
                          <a:ea typeface="Times New Roman"/>
                          <a:cs typeface="Times New Roman"/>
                          <a:sym typeface="Times New Roman"/>
                        </a:rPr>
                        <a:t>Shipbuilding (TED 17)</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9</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a:t>
                      </a:r>
                      <a:r>
                        <a:rPr lang="en">
                          <a:latin typeface="Times New Roman"/>
                          <a:ea typeface="Times New Roman"/>
                          <a:cs typeface="Times New Roman"/>
                          <a:sym typeface="Times New Roman"/>
                        </a:rPr>
                        <a:t>- Officer</a:t>
                      </a:r>
                      <a:endParaRPr>
                        <a:latin typeface="Times New Roman"/>
                        <a:ea typeface="Times New Roman"/>
                        <a:cs typeface="Times New Roman"/>
                        <a:sym typeface="Times New Roman"/>
                      </a:endParaRPr>
                    </a:p>
                    <a:p>
                      <a:pPr indent="0" lvl="0" marL="0" rtl="0" algn="l">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7- C Mem.</a:t>
                      </a:r>
                      <a:endParaRPr>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4</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5</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rtl="0" algn="ctr">
                        <a:lnSpc>
                          <a:spcPct val="80000"/>
                        </a:lnSpc>
                        <a:spcBef>
                          <a:spcPts val="0"/>
                        </a:spcBef>
                        <a:spcAft>
                          <a:spcPts val="0"/>
                        </a:spcAft>
                        <a:buClr>
                          <a:schemeClr val="dk1"/>
                        </a:buClr>
                        <a:buSzPts val="2800"/>
                        <a:buFont typeface="Arial"/>
                        <a:buNone/>
                      </a:pPr>
                      <a:r>
                        <a:rPr lang="en">
                          <a:solidFill>
                            <a:schemeClr val="dk1"/>
                          </a:solidFill>
                          <a:latin typeface="Times New Roman"/>
                          <a:ea typeface="Times New Roman"/>
                          <a:cs typeface="Times New Roman"/>
                          <a:sym typeface="Times New Roman"/>
                        </a:rPr>
                        <a:t>Inland, Harbour Crafts And Fishing Vessels (TED 18)</a:t>
                      </a:r>
                      <a:endParaRPr>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22</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l">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2 - Officer</a:t>
                      </a:r>
                      <a:endParaRPr>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8 - C Mem.</a:t>
                      </a:r>
                      <a:endParaRPr>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12- Intern</a:t>
                      </a:r>
                      <a:endParaRPr>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12</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10</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14</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381000">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3</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rtl="0" algn="ctr">
                        <a:lnSpc>
                          <a:spcPct val="80000"/>
                        </a:lnSpc>
                        <a:spcBef>
                          <a:spcPts val="0"/>
                        </a:spcBef>
                        <a:spcAft>
                          <a:spcPts val="0"/>
                        </a:spcAft>
                        <a:buNone/>
                      </a:pPr>
                      <a:r>
                        <a:rPr lang="en">
                          <a:solidFill>
                            <a:schemeClr val="dk1"/>
                          </a:solidFill>
                          <a:latin typeface="Times New Roman"/>
                          <a:ea typeface="Times New Roman"/>
                          <a:cs typeface="Times New Roman"/>
                          <a:sym typeface="Times New Roman"/>
                        </a:rPr>
                        <a:t>Marine Engineering And Safety Aids (TED 19) </a:t>
                      </a:r>
                      <a:endParaRPr>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29</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rtl="0" algn="l">
                        <a:spcBef>
                          <a:spcPts val="0"/>
                        </a:spcBef>
                        <a:spcAft>
                          <a:spcPts val="0"/>
                        </a:spcAft>
                        <a:buClr>
                          <a:schemeClr val="dk1"/>
                        </a:buClr>
                        <a:buSzPts val="1400"/>
                        <a:buFont typeface="Arial"/>
                        <a:buNone/>
                      </a:pPr>
                      <a:r>
                        <a:rPr lang="en">
                          <a:latin typeface="Times New Roman"/>
                          <a:ea typeface="Times New Roman"/>
                          <a:cs typeface="Times New Roman"/>
                          <a:sym typeface="Times New Roman"/>
                        </a:rPr>
                        <a:t>6</a:t>
                      </a:r>
                      <a:r>
                        <a:rPr lang="en">
                          <a:latin typeface="Times New Roman"/>
                          <a:ea typeface="Times New Roman"/>
                          <a:cs typeface="Times New Roman"/>
                          <a:sym typeface="Times New Roman"/>
                        </a:rPr>
                        <a:t> - Officer</a:t>
                      </a:r>
                      <a:endParaRPr>
                        <a:latin typeface="Times New Roman"/>
                        <a:ea typeface="Times New Roman"/>
                        <a:cs typeface="Times New Roman"/>
                        <a:sym typeface="Times New Roman"/>
                      </a:endParaRPr>
                    </a:p>
                    <a:p>
                      <a:pPr indent="0" lvl="0" marL="0" rtl="0" algn="l">
                        <a:spcBef>
                          <a:spcPts val="0"/>
                        </a:spcBef>
                        <a:spcAft>
                          <a:spcPts val="0"/>
                        </a:spcAft>
                        <a:buClr>
                          <a:schemeClr val="dk1"/>
                        </a:buClr>
                        <a:buSzPts val="1400"/>
                        <a:buFont typeface="Arial"/>
                        <a:buNone/>
                      </a:pPr>
                      <a:r>
                        <a:rPr lang="en">
                          <a:latin typeface="Times New Roman"/>
                          <a:ea typeface="Times New Roman"/>
                          <a:cs typeface="Times New Roman"/>
                          <a:sym typeface="Times New Roman"/>
                        </a:rPr>
                        <a:t>10 - C Mem.</a:t>
                      </a:r>
                      <a:endParaRPr>
                        <a:latin typeface="Times New Roman"/>
                        <a:ea typeface="Times New Roman"/>
                        <a:cs typeface="Times New Roman"/>
                        <a:sym typeface="Times New Roman"/>
                      </a:endParaRPr>
                    </a:p>
                    <a:p>
                      <a:pPr indent="0" lvl="0" marL="0" rtl="0" algn="l">
                        <a:spcBef>
                          <a:spcPts val="0"/>
                        </a:spcBef>
                        <a:spcAft>
                          <a:spcPts val="0"/>
                        </a:spcAft>
                        <a:buClr>
                          <a:schemeClr val="dk1"/>
                        </a:buClr>
                        <a:buSzPts val="1400"/>
                        <a:buFont typeface="Arial"/>
                        <a:buNone/>
                      </a:pPr>
                      <a:r>
                        <a:rPr lang="en">
                          <a:latin typeface="Times New Roman"/>
                          <a:ea typeface="Times New Roman"/>
                          <a:cs typeface="Times New Roman"/>
                          <a:sym typeface="Times New Roman"/>
                        </a:rPr>
                        <a:t>13- Intern</a:t>
                      </a:r>
                      <a:endParaRPr>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rgbClr val="212529"/>
                      </a:solidFill>
                      <a:prstDash val="solid"/>
                      <a:round/>
                      <a:headEnd len="sm" w="sm" type="none"/>
                      <a:tailEnd len="sm" w="sm" type="none"/>
                    </a:lnR>
                    <a:lnT cap="flat" cmpd="sng" w="9525">
                      <a:solidFill>
                        <a:srgbClr val="212529"/>
                      </a:solidFill>
                      <a:prstDash val="solid"/>
                      <a:round/>
                      <a:headEnd len="sm" w="sm" type="none"/>
                      <a:tailEnd len="sm" w="sm" type="none"/>
                    </a:lnT>
                    <a:lnB cap="flat" cmpd="sng" w="9525">
                      <a:solidFill>
                        <a:srgbClr val="212529"/>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L cap="flat" cmpd="sng" w="9525">
                      <a:solidFill>
                        <a:srgbClr val="212529"/>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25</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4</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ph type="title"/>
          </p:nvPr>
        </p:nvSpPr>
        <p:spPr>
          <a:xfrm>
            <a:off x="729575" y="1171950"/>
            <a:ext cx="7965000" cy="5352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800"/>
              <a:buNone/>
            </a:pPr>
            <a:r>
              <a:rPr b="1" lang="en" sz="2400">
                <a:latin typeface="Times New Roman"/>
                <a:ea typeface="Times New Roman"/>
                <a:cs typeface="Times New Roman"/>
                <a:sym typeface="Times New Roman"/>
              </a:rPr>
              <a:t>Working Panels under SCs</a:t>
            </a:r>
            <a:endParaRPr b="1" sz="2400">
              <a:latin typeface="Times New Roman"/>
              <a:ea typeface="Times New Roman"/>
              <a:cs typeface="Times New Roman"/>
              <a:sym typeface="Times New Roman"/>
            </a:endParaRPr>
          </a:p>
        </p:txBody>
      </p:sp>
      <p:graphicFrame>
        <p:nvGraphicFramePr>
          <p:cNvPr id="111" name="Google Shape;111;p5"/>
          <p:cNvGraphicFramePr/>
          <p:nvPr/>
        </p:nvGraphicFramePr>
        <p:xfrm>
          <a:off x="451238" y="1707150"/>
          <a:ext cx="3000000" cy="3000000"/>
        </p:xfrm>
        <a:graphic>
          <a:graphicData uri="http://schemas.openxmlformats.org/drawingml/2006/table">
            <a:tbl>
              <a:tblPr>
                <a:noFill/>
                <a:tableStyleId>{66517148-69F3-4AB6-A692-5C8328F1F593}</a:tableStyleId>
              </a:tblPr>
              <a:tblGrid>
                <a:gridCol w="495725"/>
                <a:gridCol w="2615325"/>
                <a:gridCol w="2019375"/>
                <a:gridCol w="1555550"/>
                <a:gridCol w="1555550"/>
              </a:tblGrid>
              <a:tr h="646225">
                <a:tc>
                  <a:txBody>
                    <a:bodyPr/>
                    <a:lstStyle/>
                    <a:p>
                      <a:pPr indent="0" lvl="0" marL="0" marR="0" rtl="0" algn="ctr">
                        <a:lnSpc>
                          <a:spcPct val="100000"/>
                        </a:lnSpc>
                        <a:spcBef>
                          <a:spcPts val="0"/>
                        </a:spcBef>
                        <a:spcAft>
                          <a:spcPts val="0"/>
                        </a:spcAft>
                        <a:buClr>
                          <a:srgbClr val="000000"/>
                        </a:buClr>
                        <a:buSzPts val="1400"/>
                        <a:buFont typeface="Arial"/>
                        <a:buNone/>
                      </a:pPr>
                      <a:r>
                        <a:rPr b="1" lang="en" u="none" cap="none" strike="noStrike">
                          <a:latin typeface="Times New Roman"/>
                          <a:ea typeface="Times New Roman"/>
                          <a:cs typeface="Times New Roman"/>
                          <a:sym typeface="Times New Roman"/>
                        </a:rPr>
                        <a:t>Sr No</a:t>
                      </a:r>
                      <a:endParaRPr b="1"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u="none" cap="none" strike="noStrike">
                          <a:latin typeface="Times New Roman"/>
                          <a:ea typeface="Times New Roman"/>
                          <a:cs typeface="Times New Roman"/>
                          <a:sym typeface="Times New Roman"/>
                        </a:rPr>
                        <a:t>Sectional Committee</a:t>
                      </a:r>
                      <a:endParaRPr b="1"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u="none" cap="none" strike="noStrike">
                          <a:latin typeface="Times New Roman"/>
                          <a:ea typeface="Times New Roman"/>
                          <a:cs typeface="Times New Roman"/>
                          <a:sym typeface="Times New Roman"/>
                        </a:rPr>
                        <a:t>No. of WP at present</a:t>
                      </a:r>
                      <a:endParaRPr b="1"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u="none" cap="none" strike="noStrike">
                          <a:latin typeface="Times New Roman"/>
                          <a:ea typeface="Times New Roman"/>
                          <a:cs typeface="Times New Roman"/>
                          <a:sym typeface="Times New Roman"/>
                        </a:rPr>
                        <a:t>WP new Created</a:t>
                      </a:r>
                      <a:endParaRPr b="1"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u="none" cap="none" strike="noStrike">
                          <a:latin typeface="Times New Roman"/>
                          <a:ea typeface="Times New Roman"/>
                          <a:cs typeface="Times New Roman"/>
                          <a:sym typeface="Times New Roman"/>
                        </a:rPr>
                        <a:t>WP abolished </a:t>
                      </a:r>
                      <a:endParaRPr b="1" u="none" cap="none" strike="noStrike">
                        <a:latin typeface="Times New Roman"/>
                        <a:ea typeface="Times New Roman"/>
                        <a:cs typeface="Times New Roman"/>
                        <a:sym typeface="Times New Roman"/>
                      </a:endParaRPr>
                    </a:p>
                  </a:txBody>
                  <a:tcPr marT="91425" marB="91425" marR="91425" marL="91425">
                    <a:solidFill>
                      <a:schemeClr val="lt2"/>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Shipbuilding </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(TED 17)</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1 + 1 (under consideration)</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1</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Clr>
                          <a:schemeClr val="dk1"/>
                        </a:buClr>
                        <a:buSzPts val="2800"/>
                        <a:buFont typeface="Arial"/>
                        <a:buNone/>
                      </a:pPr>
                      <a:r>
                        <a:rPr lang="en">
                          <a:solidFill>
                            <a:schemeClr val="dk1"/>
                          </a:solidFill>
                          <a:latin typeface="Times New Roman"/>
                          <a:ea typeface="Times New Roman"/>
                          <a:cs typeface="Times New Roman"/>
                          <a:sym typeface="Times New Roman"/>
                        </a:rPr>
                        <a:t>Inland, Harbour Crafts And Fishing Vessels</a:t>
                      </a:r>
                      <a:endParaRPr>
                        <a:solidFill>
                          <a:schemeClr val="dk1"/>
                        </a:solidFill>
                        <a:latin typeface="Times New Roman"/>
                        <a:ea typeface="Times New Roman"/>
                        <a:cs typeface="Times New Roman"/>
                        <a:sym typeface="Times New Roman"/>
                      </a:endParaRPr>
                    </a:p>
                    <a:p>
                      <a:pPr indent="0" lvl="0" marL="0" rtl="0" algn="ctr">
                        <a:lnSpc>
                          <a:spcPct val="80000"/>
                        </a:lnSpc>
                        <a:spcBef>
                          <a:spcPts val="0"/>
                        </a:spcBef>
                        <a:spcAft>
                          <a:spcPts val="0"/>
                        </a:spcAft>
                        <a:buClr>
                          <a:schemeClr val="dk1"/>
                        </a:buClr>
                        <a:buSzPts val="2800"/>
                        <a:buFont typeface="Arial"/>
                        <a:buNone/>
                      </a:pPr>
                      <a:r>
                        <a:rPr lang="en">
                          <a:solidFill>
                            <a:schemeClr val="dk1"/>
                          </a:solidFill>
                          <a:latin typeface="Times New Roman"/>
                          <a:ea typeface="Times New Roman"/>
                          <a:cs typeface="Times New Roman"/>
                          <a:sym typeface="Times New Roman"/>
                        </a:rPr>
                        <a:t>(TED 18)</a:t>
                      </a:r>
                      <a:endParaRPr>
                        <a:solidFill>
                          <a:schemeClr val="dk1"/>
                        </a:solidFill>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Allotted to Committee Member, </a:t>
                      </a:r>
                      <a:endParaRPr>
                        <a:latin typeface="Times New Roman"/>
                        <a:ea typeface="Times New Roman"/>
                        <a:cs typeface="Times New Roman"/>
                        <a:sym typeface="Times New Roman"/>
                      </a:endParaRPr>
                    </a:p>
                    <a:p>
                      <a:pPr indent="0" lvl="0" marL="0" rtl="0" algn="ctr">
                        <a:spcBef>
                          <a:spcPts val="0"/>
                        </a:spcBef>
                        <a:spcAft>
                          <a:spcPts val="0"/>
                        </a:spcAft>
                        <a:buNone/>
                      </a:pPr>
                      <a:r>
                        <a:rPr lang="en">
                          <a:latin typeface="Times New Roman"/>
                          <a:ea typeface="Times New Roman"/>
                          <a:cs typeface="Times New Roman"/>
                          <a:sym typeface="Times New Roman"/>
                        </a:rPr>
                        <a:t>Shri </a:t>
                      </a:r>
                      <a:r>
                        <a:rPr lang="en">
                          <a:solidFill>
                            <a:srgbClr val="212529"/>
                          </a:solidFill>
                          <a:highlight>
                            <a:srgbClr val="FFFFFF"/>
                          </a:highlight>
                          <a:latin typeface="Times New Roman"/>
                          <a:ea typeface="Times New Roman"/>
                          <a:cs typeface="Times New Roman"/>
                          <a:sym typeface="Times New Roman"/>
                        </a:rPr>
                        <a:t>Vishwanath Nagarajan</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1</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3</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Marine Engineering And Safety Aids  </a:t>
                      </a:r>
                      <a:endParaRPr>
                        <a:solidFill>
                          <a:schemeClr val="dk1"/>
                        </a:solidFill>
                        <a:latin typeface="Times New Roman"/>
                        <a:ea typeface="Times New Roman"/>
                        <a:cs typeface="Times New Roman"/>
                        <a:sym typeface="Times New Roman"/>
                      </a:endParaRPr>
                    </a:p>
                    <a:p>
                      <a:pPr indent="0" lvl="0" marL="0" rtl="0" algn="ctr">
                        <a:lnSpc>
                          <a:spcPct val="80000"/>
                        </a:lnSpc>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(TED 19)</a:t>
                      </a:r>
                      <a:endParaRPr>
                        <a:solidFill>
                          <a:schemeClr val="dk1"/>
                        </a:solidFill>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Allotted to Committee Member, </a:t>
                      </a:r>
                      <a:endParaRPr>
                        <a:latin typeface="Times New Roman"/>
                        <a:ea typeface="Times New Roman"/>
                        <a:cs typeface="Times New Roman"/>
                        <a:sym typeface="Times New Roman"/>
                      </a:endParaRPr>
                    </a:p>
                    <a:p>
                      <a:pPr indent="0" lvl="0" marL="0" rtl="0" algn="ctr">
                        <a:spcBef>
                          <a:spcPts val="0"/>
                        </a:spcBef>
                        <a:spcAft>
                          <a:spcPts val="0"/>
                        </a:spcAft>
                        <a:buNone/>
                      </a:pPr>
                      <a:r>
                        <a:rPr lang="en">
                          <a:solidFill>
                            <a:srgbClr val="212529"/>
                          </a:solidFill>
                          <a:highlight>
                            <a:srgbClr val="FFFFFF"/>
                          </a:highlight>
                          <a:latin typeface="Times New Roman"/>
                          <a:ea typeface="Times New Roman"/>
                          <a:cs typeface="Times New Roman"/>
                          <a:sym typeface="Times New Roman"/>
                        </a:rPr>
                        <a:t>Shri Rajesh Sabadra</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1</a:t>
                      </a:r>
                      <a:endParaRPr>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a:t>
                      </a:r>
                      <a:endParaRPr>
                        <a:latin typeface="Times New Roman"/>
                        <a:ea typeface="Times New Roman"/>
                        <a:cs typeface="Times New Roman"/>
                        <a:sym typeface="Times New Roman"/>
                      </a:endParaRPr>
                    </a:p>
                  </a:txBody>
                  <a:tcPr marT="91425" marB="91425" marR="91425" marL="91425">
                    <a:solidFill>
                      <a:schemeClr val="lt1"/>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g2fc6002bd34_0_0"/>
          <p:cNvSpPr txBox="1"/>
          <p:nvPr>
            <p:ph type="title"/>
          </p:nvPr>
        </p:nvSpPr>
        <p:spPr>
          <a:xfrm>
            <a:off x="727800" y="1226950"/>
            <a:ext cx="7688400" cy="5352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SzPts val="990"/>
              <a:buNone/>
            </a:pPr>
            <a:r>
              <a:rPr lang="en" sz="2440">
                <a:latin typeface="Times New Roman"/>
                <a:ea typeface="Times New Roman"/>
                <a:cs typeface="Times New Roman"/>
                <a:sym typeface="Times New Roman"/>
              </a:rPr>
              <a:t>R&amp;D Projects under Shipbuildings Committees</a:t>
            </a:r>
            <a:endParaRPr sz="2440">
              <a:latin typeface="Times New Roman"/>
              <a:ea typeface="Times New Roman"/>
              <a:cs typeface="Times New Roman"/>
              <a:sym typeface="Times New Roman"/>
            </a:endParaRPr>
          </a:p>
        </p:txBody>
      </p:sp>
      <p:graphicFrame>
        <p:nvGraphicFramePr>
          <p:cNvPr id="117" name="Google Shape;117;g2fc6002bd34_0_0"/>
          <p:cNvGraphicFramePr/>
          <p:nvPr/>
        </p:nvGraphicFramePr>
        <p:xfrm>
          <a:off x="727800" y="1698000"/>
          <a:ext cx="3000000" cy="3000000"/>
        </p:xfrm>
        <a:graphic>
          <a:graphicData uri="http://schemas.openxmlformats.org/drawingml/2006/table">
            <a:tbl>
              <a:tblPr>
                <a:noFill/>
                <a:tableStyleId>{C84F0BCF-3DA9-4CC0-8338-55FD1238FEF7}</a:tableStyleId>
              </a:tblPr>
              <a:tblGrid>
                <a:gridCol w="419525"/>
                <a:gridCol w="2517000"/>
                <a:gridCol w="1032775"/>
                <a:gridCol w="3719100"/>
              </a:tblGrid>
              <a:tr h="381000">
                <a:tc>
                  <a:txBody>
                    <a:bodyPr/>
                    <a:lstStyle/>
                    <a:p>
                      <a:pPr indent="0" lvl="0" marL="0" rtl="0" algn="ctr">
                        <a:spcBef>
                          <a:spcPts val="0"/>
                        </a:spcBef>
                        <a:spcAft>
                          <a:spcPts val="0"/>
                        </a:spcAft>
                        <a:buNone/>
                      </a:pPr>
                      <a:r>
                        <a:rPr b="1" lang="en">
                          <a:latin typeface="Times New Roman"/>
                          <a:ea typeface="Times New Roman"/>
                          <a:cs typeface="Times New Roman"/>
                          <a:sym typeface="Times New Roman"/>
                        </a:rPr>
                        <a:t>S. No</a:t>
                      </a:r>
                      <a:endParaRPr b="1">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rtl="0" algn="ctr">
                        <a:spcBef>
                          <a:spcPts val="0"/>
                        </a:spcBef>
                        <a:spcAft>
                          <a:spcPts val="0"/>
                        </a:spcAft>
                        <a:buNone/>
                      </a:pPr>
                      <a:r>
                        <a:rPr b="1" lang="en">
                          <a:latin typeface="Times New Roman"/>
                          <a:ea typeface="Times New Roman"/>
                          <a:cs typeface="Times New Roman"/>
                          <a:sym typeface="Times New Roman"/>
                        </a:rPr>
                        <a:t>R&amp;D Project Title</a:t>
                      </a:r>
                      <a:endParaRPr b="1">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rtl="0" algn="ctr">
                        <a:spcBef>
                          <a:spcPts val="0"/>
                        </a:spcBef>
                        <a:spcAft>
                          <a:spcPts val="0"/>
                        </a:spcAft>
                        <a:buNone/>
                      </a:pPr>
                      <a:r>
                        <a:rPr b="1" lang="en">
                          <a:latin typeface="Times New Roman"/>
                          <a:ea typeface="Times New Roman"/>
                          <a:cs typeface="Times New Roman"/>
                          <a:sym typeface="Times New Roman"/>
                        </a:rPr>
                        <a:t>Status </a:t>
                      </a:r>
                      <a:endParaRPr b="1">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rtl="0" algn="ctr">
                        <a:spcBef>
                          <a:spcPts val="0"/>
                        </a:spcBef>
                        <a:spcAft>
                          <a:spcPts val="0"/>
                        </a:spcAft>
                        <a:buNone/>
                      </a:pPr>
                      <a:r>
                        <a:rPr b="1" lang="en">
                          <a:latin typeface="Times New Roman"/>
                          <a:ea typeface="Times New Roman"/>
                          <a:cs typeface="Times New Roman"/>
                          <a:sym typeface="Times New Roman"/>
                        </a:rPr>
                        <a:t>Remarks</a:t>
                      </a:r>
                      <a:endParaRPr b="1">
                        <a:latin typeface="Times New Roman"/>
                        <a:ea typeface="Times New Roman"/>
                        <a:cs typeface="Times New Roman"/>
                        <a:sym typeface="Times New Roman"/>
                      </a:endParaRPr>
                    </a:p>
                  </a:txBody>
                  <a:tcPr marT="91425" marB="91425" marR="91425" marL="91425">
                    <a:solidFill>
                      <a:schemeClr val="lt2"/>
                    </a:solidFill>
                  </a:tcPr>
                </a:tc>
              </a:tr>
              <a:tr h="381000">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1</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Study of thermal and acoustic insulation materials for use on-board ships (TED 0033)</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In-progress</a:t>
                      </a:r>
                      <a:endParaRPr>
                        <a:latin typeface="Times New Roman"/>
                        <a:ea typeface="Times New Roman"/>
                        <a:cs typeface="Times New Roman"/>
                        <a:sym typeface="Times New Roman"/>
                      </a:endParaRPr>
                    </a:p>
                    <a:p>
                      <a:pPr indent="0" lvl="0" marL="0" rtl="0" algn="just">
                        <a:spcBef>
                          <a:spcPts val="0"/>
                        </a:spcBef>
                        <a:spcAft>
                          <a:spcPts val="0"/>
                        </a:spcAft>
                        <a:buNone/>
                      </a:pPr>
                      <a:r>
                        <a:rPr b="1" lang="en" sz="900">
                          <a:latin typeface="Times New Roman"/>
                          <a:ea typeface="Times New Roman"/>
                          <a:cs typeface="Times New Roman"/>
                          <a:sym typeface="Times New Roman"/>
                        </a:rPr>
                        <a:t>(Under TED 17)</a:t>
                      </a:r>
                      <a:endParaRPr b="1" sz="900">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Progress R&amp;D report reviewed and accepted by the Sectional Committee. The committee extended the 60 days extension as requested by the project leader for the project completion. </a:t>
                      </a:r>
                      <a:endParaRPr>
                        <a:latin typeface="Times New Roman"/>
                        <a:ea typeface="Times New Roman"/>
                        <a:cs typeface="Times New Roman"/>
                        <a:sym typeface="Times New Roman"/>
                      </a:endParaRPr>
                    </a:p>
                  </a:txBody>
                  <a:tcPr marT="91425" marB="91425" marR="91425" marL="91425"/>
                </a:tc>
              </a:tr>
              <a:tr h="381000">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2</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Study of Cutter Suction Dredge Component (TED 0034)</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In-progress</a:t>
                      </a:r>
                      <a:endParaRPr>
                        <a:latin typeface="Times New Roman"/>
                        <a:ea typeface="Times New Roman"/>
                        <a:cs typeface="Times New Roman"/>
                        <a:sym typeface="Times New Roman"/>
                      </a:endParaRPr>
                    </a:p>
                    <a:p>
                      <a:pPr indent="0" lvl="0" marL="0" rtl="0" algn="just">
                        <a:spcBef>
                          <a:spcPts val="0"/>
                        </a:spcBef>
                        <a:spcAft>
                          <a:spcPts val="0"/>
                        </a:spcAft>
                        <a:buNone/>
                      </a:pPr>
                      <a:r>
                        <a:rPr b="1" lang="en" sz="900">
                          <a:latin typeface="Times New Roman"/>
                          <a:ea typeface="Times New Roman"/>
                          <a:cs typeface="Times New Roman"/>
                          <a:sym typeface="Times New Roman"/>
                        </a:rPr>
                        <a:t>(Under TED 18)</a:t>
                      </a:r>
                      <a:endParaRPr>
                        <a:latin typeface="Times New Roman"/>
                        <a:ea typeface="Times New Roman"/>
                        <a:cs typeface="Times New Roman"/>
                        <a:sym typeface="Times New Roman"/>
                      </a:endParaRPr>
                    </a:p>
                    <a:p>
                      <a:pPr indent="0" lvl="0" marL="0" rtl="0" algn="just">
                        <a:spcBef>
                          <a:spcPts val="0"/>
                        </a:spcBef>
                        <a:spcAft>
                          <a:spcPts val="0"/>
                        </a:spcAft>
                        <a:buNone/>
                      </a:pPr>
                      <a:r>
                        <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R&amp;D Projects allotted during the second phase to NIT, Jalandhar. Discussion held with projects leader on the R&amp;D projects after allotment.</a:t>
                      </a:r>
                      <a:endParaRPr>
                        <a:latin typeface="Times New Roman"/>
                        <a:ea typeface="Times New Roman"/>
                        <a:cs typeface="Times New Roman"/>
                        <a:sym typeface="Times New Roman"/>
                      </a:endParaRPr>
                    </a:p>
                  </a:txBody>
                  <a:tcPr marT="91425" marB="91425" marR="91425" marL="91425"/>
                </a:tc>
              </a:tr>
              <a:tr h="381000">
                <a:tc>
                  <a:txBody>
                    <a:bodyPr/>
                    <a:lstStyle/>
                    <a:p>
                      <a:pPr indent="0" lvl="0" marL="0" rtl="0" algn="ctr">
                        <a:spcBef>
                          <a:spcPts val="0"/>
                        </a:spcBef>
                        <a:spcAft>
                          <a:spcPts val="0"/>
                        </a:spcAft>
                        <a:buNone/>
                      </a:pPr>
                      <a:r>
                        <a:rPr lang="en">
                          <a:latin typeface="Times New Roman"/>
                          <a:ea typeface="Times New Roman"/>
                          <a:cs typeface="Times New Roman"/>
                          <a:sym typeface="Times New Roman"/>
                        </a:rPr>
                        <a:t>3</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Study of Marine Heat Exchanger for use on-boards ships (TED 0127)</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In-progress</a:t>
                      </a:r>
                      <a:endParaRPr>
                        <a:latin typeface="Times New Roman"/>
                        <a:ea typeface="Times New Roman"/>
                        <a:cs typeface="Times New Roman"/>
                        <a:sym typeface="Times New Roman"/>
                      </a:endParaRPr>
                    </a:p>
                    <a:p>
                      <a:pPr indent="0" lvl="0" marL="0" rtl="0" algn="just">
                        <a:spcBef>
                          <a:spcPts val="0"/>
                        </a:spcBef>
                        <a:spcAft>
                          <a:spcPts val="0"/>
                        </a:spcAft>
                        <a:buNone/>
                      </a:pPr>
                      <a:r>
                        <a:rPr b="1" lang="en" sz="900">
                          <a:latin typeface="Times New Roman"/>
                          <a:ea typeface="Times New Roman"/>
                          <a:cs typeface="Times New Roman"/>
                          <a:sym typeface="Times New Roman"/>
                        </a:rPr>
                        <a:t>(Under TED 19)</a:t>
                      </a:r>
                      <a:endParaRPr>
                        <a:latin typeface="Times New Roman"/>
                        <a:ea typeface="Times New Roman"/>
                        <a:cs typeface="Times New Roman"/>
                        <a:sym typeface="Times New Roman"/>
                      </a:endParaRPr>
                    </a:p>
                    <a:p>
                      <a:pPr indent="0" lvl="0" marL="0" rtl="0" algn="just">
                        <a:spcBef>
                          <a:spcPts val="0"/>
                        </a:spcBef>
                        <a:spcAft>
                          <a:spcPts val="0"/>
                        </a:spcAft>
                        <a:buNone/>
                      </a:pPr>
                      <a:r>
                        <a:t/>
                      </a:r>
                      <a:endParaRPr>
                        <a:latin typeface="Times New Roman"/>
                        <a:ea typeface="Times New Roman"/>
                        <a:cs typeface="Times New Roman"/>
                        <a:sym typeface="Times New Roman"/>
                      </a:endParaRPr>
                    </a:p>
                  </a:txBody>
                  <a:tcPr marT="91425" marB="91425" marR="91425" marL="91425"/>
                </a:tc>
                <a:tc>
                  <a:txBody>
                    <a:bodyPr/>
                    <a:lstStyle/>
                    <a:p>
                      <a:pPr indent="0" lvl="0" marL="0" rtl="0" algn="just">
                        <a:spcBef>
                          <a:spcPts val="0"/>
                        </a:spcBef>
                        <a:spcAft>
                          <a:spcPts val="0"/>
                        </a:spcAft>
                        <a:buNone/>
                      </a:pPr>
                      <a:r>
                        <a:rPr lang="en">
                          <a:latin typeface="Times New Roman"/>
                          <a:ea typeface="Times New Roman"/>
                          <a:cs typeface="Times New Roman"/>
                          <a:sym typeface="Times New Roman"/>
                        </a:rPr>
                        <a:t>R&amp;D Projects allotted during the second phase to NIT, Jalandhar. Discussion held with projects leader on the R&amp;D projects after allotment.</a:t>
                      </a:r>
                      <a:endParaRPr>
                        <a:latin typeface="Times New Roman"/>
                        <a:ea typeface="Times New Roman"/>
                        <a:cs typeface="Times New Roman"/>
                        <a:sym typeface="Times New Roman"/>
                      </a:endParaRPr>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ph type="title"/>
          </p:nvPr>
        </p:nvSpPr>
        <p:spPr>
          <a:xfrm>
            <a:off x="1006050" y="1176400"/>
            <a:ext cx="7688700" cy="5352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800"/>
              <a:buNone/>
            </a:pPr>
            <a:r>
              <a:rPr lang="en" sz="2440">
                <a:latin typeface="Times New Roman"/>
                <a:ea typeface="Times New Roman"/>
                <a:cs typeface="Times New Roman"/>
                <a:sym typeface="Times New Roman"/>
              </a:rPr>
              <a:t>ISO/IEC Projects Priority &amp; Experts</a:t>
            </a:r>
            <a:endParaRPr sz="2440">
              <a:latin typeface="Times New Roman"/>
              <a:ea typeface="Times New Roman"/>
              <a:cs typeface="Times New Roman"/>
              <a:sym typeface="Times New Roman"/>
            </a:endParaRPr>
          </a:p>
        </p:txBody>
      </p:sp>
      <p:graphicFrame>
        <p:nvGraphicFramePr>
          <p:cNvPr id="123" name="Google Shape;123;p6"/>
          <p:cNvGraphicFramePr/>
          <p:nvPr/>
        </p:nvGraphicFramePr>
        <p:xfrm>
          <a:off x="79913" y="1711600"/>
          <a:ext cx="3000000" cy="3000000"/>
        </p:xfrm>
        <a:graphic>
          <a:graphicData uri="http://schemas.openxmlformats.org/drawingml/2006/table">
            <a:tbl>
              <a:tblPr>
                <a:noFill/>
                <a:tableStyleId>{B3479077-C1D1-4CEF-A59D-DE416FE512DD}</a:tableStyleId>
              </a:tblPr>
              <a:tblGrid>
                <a:gridCol w="924325"/>
                <a:gridCol w="958125"/>
                <a:gridCol w="1431625"/>
                <a:gridCol w="5670075"/>
              </a:tblGrid>
              <a:tr h="299575">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Document</a:t>
                      </a:r>
                      <a:endParaRPr b="1" sz="1200">
                        <a:latin typeface="Times New Roman"/>
                        <a:ea typeface="Times New Roman"/>
                        <a:cs typeface="Times New Roman"/>
                        <a:sym typeface="Times New Roman"/>
                      </a:endParaRPr>
                    </a:p>
                  </a:txBody>
                  <a:tcPr marT="9525" marB="91425" marR="9525" marL="9525" anchor="ct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Priority</a:t>
                      </a:r>
                      <a:endParaRPr b="1" sz="12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Expert </a:t>
                      </a:r>
                      <a:endParaRPr b="1" sz="12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Briefs</a:t>
                      </a:r>
                      <a:endParaRPr b="1" sz="1200">
                        <a:latin typeface="Times New Roman"/>
                        <a:ea typeface="Times New Roman"/>
                        <a:cs typeface="Times New Roman"/>
                        <a:sym typeface="Times New Roman"/>
                      </a:endParaRPr>
                    </a:p>
                  </a:txBody>
                  <a:tcPr marT="9525" marB="91425" marR="9525" marL="9525" anchor="b"/>
                </a:tc>
              </a:tr>
              <a:tr h="890550">
                <a:tc>
                  <a:txBody>
                    <a:bodyPr/>
                    <a:lstStyle/>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ISO/NP 25283-1</a:t>
                      </a:r>
                      <a:endParaRPr sz="1000">
                        <a:highlight>
                          <a:srgbClr val="FFFFFF"/>
                        </a:highlight>
                        <a:latin typeface="Times New Roman"/>
                        <a:ea typeface="Times New Roman"/>
                        <a:cs typeface="Times New Roman"/>
                        <a:sym typeface="Times New Roman"/>
                      </a:endParaRPr>
                    </a:p>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(TED 17)</a:t>
                      </a:r>
                      <a:endParaRPr sz="1000">
                        <a:highlight>
                          <a:srgbClr val="FFFFFF"/>
                        </a:highlight>
                        <a:latin typeface="Times New Roman"/>
                        <a:ea typeface="Times New Roman"/>
                        <a:cs typeface="Times New Roman"/>
                        <a:sym typeface="Times New Roman"/>
                      </a:endParaRPr>
                    </a:p>
                  </a:txBody>
                  <a:tcPr marT="9525" marB="91425" marR="9525" marL="9525" anchor="ct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Shri Gopikrishna C, DG Shipping, Mumbai</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This document Specifies the general guidelines and advisory specifications for Ocean Negative Carbon Emissions and Carbon Neutrality (ONCE-CN), including terms and definitions, technical scope, data quality, and reporting requirements. This document applies to activities involving the research, development, implementation, and assessment of ocean carbon sinks. It aims to provide guidance on relevant technologies and methods, promoting global cooperation and standardization in the field of ocean negative carbon emissions.</a:t>
                      </a:r>
                      <a:endParaRPr sz="1000">
                        <a:latin typeface="Times New Roman"/>
                        <a:ea typeface="Times New Roman"/>
                        <a:cs typeface="Times New Roman"/>
                        <a:sym typeface="Times New Roman"/>
                      </a:endParaRPr>
                    </a:p>
                  </a:txBody>
                  <a:tcPr marT="9525" marB="91425" marR="9525" marL="9525" anchor="b"/>
                </a:tc>
              </a:tr>
              <a:tr h="969400">
                <a:tc>
                  <a:txBody>
                    <a:bodyPr/>
                    <a:lstStyle/>
                    <a:p>
                      <a:pPr indent="0" lvl="0" marL="0" rtl="0" algn="ctr">
                        <a:spcBef>
                          <a:spcPts val="0"/>
                        </a:spcBef>
                        <a:spcAft>
                          <a:spcPts val="0"/>
                        </a:spcAft>
                        <a:buNone/>
                      </a:pPr>
                      <a:r>
                        <a:rPr lang="en" sz="1000">
                          <a:latin typeface="Times New Roman"/>
                          <a:ea typeface="Times New Roman"/>
                          <a:cs typeface="Times New Roman"/>
                          <a:sym typeface="Times New Roman"/>
                        </a:rPr>
                        <a:t>ISO/NP 25284</a:t>
                      </a:r>
                      <a:endParaRPr sz="1000">
                        <a:latin typeface="Times New Roman"/>
                        <a:ea typeface="Times New Roman"/>
                        <a:cs typeface="Times New Roman"/>
                        <a:sym typeface="Times New Roman"/>
                      </a:endParaRPr>
                    </a:p>
                    <a:p>
                      <a:pPr indent="0" lvl="0" marL="0" rtl="0" algn="ctr">
                        <a:spcBef>
                          <a:spcPts val="0"/>
                        </a:spcBef>
                        <a:spcAft>
                          <a:spcPts val="0"/>
                        </a:spcAft>
                        <a:buNone/>
                      </a:pPr>
                      <a:r>
                        <a:rPr lang="en" sz="1000">
                          <a:latin typeface="Times New Roman"/>
                          <a:ea typeface="Times New Roman"/>
                          <a:cs typeface="Times New Roman"/>
                          <a:sym typeface="Times New Roman"/>
                        </a:rPr>
                        <a:t>(TED 18)</a:t>
                      </a:r>
                      <a:endParaRPr sz="1000">
                        <a:latin typeface="Times New Roman"/>
                        <a:ea typeface="Times New Roman"/>
                        <a:cs typeface="Times New Roman"/>
                        <a:sym typeface="Times New Roman"/>
                      </a:endParaRPr>
                    </a:p>
                  </a:txBody>
                  <a:tcPr marT="9525" marB="91425" marR="9525" marL="9525" anchor="ct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Shri Sudipto Mukherjee, The Great Eastern Shipping Company Limited, Mumbai</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This document Specifies the components and interface, technical requirements, setting, calibration etc. of the hopper load measurement system. This standard is applicable to the design, manufacture, modification and acceptance of the hopper load measurement system.Trailing Suction Hopper Dredger (TSHD) is one of the important and common vessels for offshore port and channel construction, deep/open sea sand taking and land reclamation engineering, etc. It is kind of the largest number of dredging vessels and play an irreplaceable role in dredging industry.</a:t>
                      </a:r>
                      <a:endParaRPr sz="1000">
                        <a:latin typeface="Times New Roman"/>
                        <a:ea typeface="Times New Roman"/>
                        <a:cs typeface="Times New Roman"/>
                        <a:sym typeface="Times New Roman"/>
                      </a:endParaRPr>
                    </a:p>
                  </a:txBody>
                  <a:tcPr marT="9525" marB="91425" marR="9525" marL="9525" anchor="b"/>
                </a:tc>
              </a:tr>
              <a:tr h="756875">
                <a:tc>
                  <a:txBody>
                    <a:bodyPr/>
                    <a:lstStyle/>
                    <a:p>
                      <a:pPr indent="0" lvl="0" marL="0" rtl="0" algn="ctr">
                        <a:spcBef>
                          <a:spcPts val="0"/>
                        </a:spcBef>
                        <a:spcAft>
                          <a:spcPts val="0"/>
                        </a:spcAft>
                        <a:buNone/>
                      </a:pPr>
                      <a:r>
                        <a:rPr lang="en" sz="1000">
                          <a:latin typeface="Times New Roman"/>
                          <a:ea typeface="Times New Roman"/>
                          <a:cs typeface="Times New Roman"/>
                          <a:sym typeface="Times New Roman"/>
                        </a:rPr>
                        <a:t>ISO/NP 25415</a:t>
                      </a:r>
                      <a:endParaRPr sz="1000">
                        <a:latin typeface="Times New Roman"/>
                        <a:ea typeface="Times New Roman"/>
                        <a:cs typeface="Times New Roman"/>
                        <a:sym typeface="Times New Roman"/>
                      </a:endParaRPr>
                    </a:p>
                    <a:p>
                      <a:pPr indent="0" lvl="0" marL="0" rtl="0" algn="ctr">
                        <a:spcBef>
                          <a:spcPts val="0"/>
                        </a:spcBef>
                        <a:spcAft>
                          <a:spcPts val="0"/>
                        </a:spcAft>
                        <a:buNone/>
                      </a:pPr>
                      <a:r>
                        <a:rPr lang="en" sz="1000">
                          <a:latin typeface="Times New Roman"/>
                          <a:ea typeface="Times New Roman"/>
                          <a:cs typeface="Times New Roman"/>
                          <a:sym typeface="Times New Roman"/>
                        </a:rPr>
                        <a:t>(TED 19)</a:t>
                      </a:r>
                      <a:endParaRPr sz="1000">
                        <a:latin typeface="Times New Roman"/>
                        <a:ea typeface="Times New Roman"/>
                        <a:cs typeface="Times New Roman"/>
                        <a:sym typeface="Times New Roman"/>
                      </a:endParaRPr>
                    </a:p>
                  </a:txBody>
                  <a:tcPr marT="9525" marB="91425" marR="9525" marL="9525" anchor="ct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l">
                        <a:spcBef>
                          <a:spcPts val="0"/>
                        </a:spcBef>
                        <a:spcAft>
                          <a:spcPts val="0"/>
                        </a:spcAft>
                        <a:buNone/>
                      </a:pPr>
                      <a:r>
                        <a:rPr lang="en" sz="1000">
                          <a:latin typeface="Times New Roman"/>
                          <a:ea typeface="Times New Roman"/>
                          <a:cs typeface="Times New Roman"/>
                          <a:sym typeface="Times New Roman"/>
                        </a:rPr>
                        <a:t>Shri N. K. Tripathi, The Shipping Corporation of India, Mumbai</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This document specifies the requirements for design of windlasses and winches operating in ice zone environment. These requirements include design parameters, material selection, main structure, power unit, electrical control unit, protection system design requirements, and other relevant specifications. The document is applicable to the design of windlasses and winches in ice zone areas with a design service temperature below -20.</a:t>
                      </a:r>
                      <a:endParaRPr sz="1000">
                        <a:latin typeface="Times New Roman"/>
                        <a:ea typeface="Times New Roman"/>
                        <a:cs typeface="Times New Roman"/>
                        <a:sym typeface="Times New Roman"/>
                      </a:endParaRPr>
                    </a:p>
                  </a:txBody>
                  <a:tcPr marT="9525" marB="91425" marR="9525" marL="95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graphicFrame>
        <p:nvGraphicFramePr>
          <p:cNvPr id="128" name="Google Shape;128;g2faa4a1c068_0_404"/>
          <p:cNvGraphicFramePr/>
          <p:nvPr/>
        </p:nvGraphicFramePr>
        <p:xfrm>
          <a:off x="126588" y="1409550"/>
          <a:ext cx="3000000" cy="3000000"/>
        </p:xfrm>
        <a:graphic>
          <a:graphicData uri="http://schemas.openxmlformats.org/drawingml/2006/table">
            <a:tbl>
              <a:tblPr>
                <a:noFill/>
                <a:tableStyleId>{B3479077-C1D1-4CEF-A59D-DE416FE512DD}</a:tableStyleId>
              </a:tblPr>
              <a:tblGrid>
                <a:gridCol w="914725"/>
                <a:gridCol w="948200"/>
                <a:gridCol w="1416750"/>
                <a:gridCol w="5611150"/>
              </a:tblGrid>
              <a:tr h="270775">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Document</a:t>
                      </a:r>
                      <a:endParaRPr sz="1000"/>
                    </a:p>
                  </a:txBody>
                  <a:tcPr marT="9525" marB="91425" marR="9525" marL="9525" anchor="ct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Priority</a:t>
                      </a:r>
                      <a:endParaRPr sz="1000"/>
                    </a:p>
                  </a:txBody>
                  <a:tcPr marT="9525" marB="91425" marR="9525" marL="9525" anchor="ctr">
                    <a:solidFill>
                      <a:srgbClr val="D0D0D0"/>
                    </a:solidFill>
                  </a:tcP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Expert</a:t>
                      </a:r>
                      <a:endParaRPr sz="1000"/>
                    </a:p>
                  </a:txBody>
                  <a:tcPr marT="9525" marB="91425" marR="9525" marL="9525" anchor="ctr">
                    <a:solidFill>
                      <a:srgbClr val="D0D0D0"/>
                    </a:solidFill>
                  </a:tcPr>
                </a:tc>
                <a:tc>
                  <a:txBody>
                    <a:bodyPr/>
                    <a:lstStyle/>
                    <a:p>
                      <a:pPr indent="0" lvl="0" marL="0" rtl="0" algn="ctr">
                        <a:spcBef>
                          <a:spcPts val="0"/>
                        </a:spcBef>
                        <a:spcAft>
                          <a:spcPts val="0"/>
                        </a:spcAft>
                        <a:buNone/>
                      </a:pPr>
                      <a:r>
                        <a:rPr b="1" lang="en" sz="1200">
                          <a:latin typeface="Times New Roman"/>
                          <a:ea typeface="Times New Roman"/>
                          <a:cs typeface="Times New Roman"/>
                          <a:sym typeface="Times New Roman"/>
                        </a:rPr>
                        <a:t>Briefs</a:t>
                      </a:r>
                      <a:endParaRPr sz="1000"/>
                    </a:p>
                  </a:txBody>
                  <a:tcPr marT="9525" marB="91425" marR="9525" marL="9525" anchor="ctr"/>
                </a:tc>
              </a:tr>
              <a:tr h="1205800">
                <a:tc>
                  <a:txBody>
                    <a:bodyPr/>
                    <a:lstStyle/>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ISO/NP 25416</a:t>
                      </a:r>
                      <a:endParaRPr sz="1000">
                        <a:highlight>
                          <a:srgbClr val="FFFFFF"/>
                        </a:highlight>
                        <a:latin typeface="Times New Roman"/>
                        <a:ea typeface="Times New Roman"/>
                        <a:cs typeface="Times New Roman"/>
                        <a:sym typeface="Times New Roman"/>
                      </a:endParaRPr>
                    </a:p>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(TED 18)</a:t>
                      </a:r>
                      <a:endParaRPr sz="1000">
                        <a:highlight>
                          <a:srgbClr val="FFFFFF"/>
                        </a:highlight>
                        <a:latin typeface="Times New Roman"/>
                        <a:ea typeface="Times New Roman"/>
                        <a:cs typeface="Times New Roman"/>
                        <a:sym typeface="Times New Roman"/>
                      </a:endParaRPr>
                    </a:p>
                  </a:txBody>
                  <a:tcPr marT="9525" marB="91425" marR="9525" marL="9525" anchor="ct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lnSpc>
                          <a:spcPct val="115000"/>
                        </a:lnSpc>
                        <a:spcBef>
                          <a:spcPts val="0"/>
                        </a:spcBef>
                        <a:spcAft>
                          <a:spcPts val="0"/>
                        </a:spcAft>
                        <a:buNone/>
                      </a:pPr>
                      <a:r>
                        <a:rPr lang="en"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This document specifies the safety protection requirements during the design process to ensure the safe and reliable operation of these systems under various operating conditions. This document applies to the following types of Marine engineering platform jacking system: --Lift-up drilling platform lift system --Lift-up wind power installation platform lifting system --Related lifting facilities for other types of jack-up Marine engineering platforms --Newly built jack-up Marine platform lifting system, as well as the renovation and upgrading of the existing systems.</a:t>
                      </a:r>
                      <a:endParaRPr sz="1000">
                        <a:latin typeface="Times New Roman"/>
                        <a:ea typeface="Times New Roman"/>
                        <a:cs typeface="Times New Roman"/>
                        <a:sym typeface="Times New Roman"/>
                      </a:endParaRPr>
                    </a:p>
                  </a:txBody>
                  <a:tcPr marT="9525" marB="91425" marR="9525" marL="9525" anchor="ctr"/>
                </a:tc>
              </a:tr>
              <a:tr h="828850">
                <a:tc>
                  <a:txBody>
                    <a:bodyPr/>
                    <a:lstStyle/>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ISO/NP 25419</a:t>
                      </a:r>
                      <a:endParaRPr sz="1000">
                        <a:highlight>
                          <a:srgbClr val="FFFFFF"/>
                        </a:highlight>
                        <a:latin typeface="Times New Roman"/>
                        <a:ea typeface="Times New Roman"/>
                        <a:cs typeface="Times New Roman"/>
                        <a:sym typeface="Times New Roman"/>
                      </a:endParaRPr>
                    </a:p>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(TED 17)</a:t>
                      </a:r>
                      <a:endParaRPr sz="1000">
                        <a:highlight>
                          <a:srgbClr val="FFFFFF"/>
                        </a:highlight>
                        <a:latin typeface="Times New Roman"/>
                        <a:ea typeface="Times New Roman"/>
                        <a:cs typeface="Times New Roman"/>
                        <a:sym typeface="Times New Roman"/>
                      </a:endParaRPr>
                    </a:p>
                  </a:txBody>
                  <a:tcPr marT="9525" marB="91425" marR="9525" marL="9525" anchor="ct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Mrs. Sheeja Janardhanan, Indian Maritime University, Vizag</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This document specifies the types, nominal sizes, dimensions and materials, as well as construction, manufacturing and marking requirements, for double cruciform bollards suitable for installation on seagoing vessels to meet normal mooring and towing requirements. This document lays down the materials and construction for a range of nominal size 70 to 500 and states the maximum loading for which the bollards are intended.</a:t>
                      </a:r>
                      <a:endParaRPr sz="1000">
                        <a:latin typeface="Times New Roman"/>
                        <a:ea typeface="Times New Roman"/>
                        <a:cs typeface="Times New Roman"/>
                        <a:sym typeface="Times New Roman"/>
                      </a:endParaRPr>
                    </a:p>
                  </a:txBody>
                  <a:tcPr marT="9525" marB="91425" marR="9525" marL="9525" anchor="b"/>
                </a:tc>
              </a:tr>
              <a:tr h="1152725">
                <a:tc>
                  <a:txBody>
                    <a:bodyPr/>
                    <a:lstStyle/>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ISO/NP 13297-2</a:t>
                      </a:r>
                      <a:endParaRPr sz="1000">
                        <a:highlight>
                          <a:srgbClr val="FFFFFF"/>
                        </a:highlight>
                        <a:latin typeface="Times New Roman"/>
                        <a:ea typeface="Times New Roman"/>
                        <a:cs typeface="Times New Roman"/>
                        <a:sym typeface="Times New Roman"/>
                      </a:endParaRPr>
                    </a:p>
                    <a:p>
                      <a:pPr indent="0" lvl="0" marL="0" rtl="0" algn="ctr">
                        <a:spcBef>
                          <a:spcPts val="0"/>
                        </a:spcBef>
                        <a:spcAft>
                          <a:spcPts val="0"/>
                        </a:spcAft>
                        <a:buNone/>
                      </a:pPr>
                      <a:r>
                        <a:rPr lang="en" sz="1000">
                          <a:highlight>
                            <a:srgbClr val="FFFFFF"/>
                          </a:highlight>
                          <a:latin typeface="Times New Roman"/>
                          <a:ea typeface="Times New Roman"/>
                          <a:cs typeface="Times New Roman"/>
                          <a:sym typeface="Times New Roman"/>
                        </a:rPr>
                        <a:t>(TED 18)</a:t>
                      </a:r>
                      <a:endParaRPr sz="1000">
                        <a:highlight>
                          <a:srgbClr val="FFFFFF"/>
                        </a:highlight>
                        <a:latin typeface="Times New Roman"/>
                        <a:ea typeface="Times New Roman"/>
                        <a:cs typeface="Times New Roman"/>
                        <a:sym typeface="Times New Roman"/>
                      </a:endParaRPr>
                    </a:p>
                  </a:txBody>
                  <a:tcPr marT="9525" marB="91425" marR="9525" marL="9525" anchor="ct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Medium</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Shri S </a:t>
                      </a:r>
                      <a:r>
                        <a:rPr lang="en" sz="1000">
                          <a:latin typeface="Times New Roman"/>
                          <a:ea typeface="Times New Roman"/>
                          <a:cs typeface="Times New Roman"/>
                          <a:sym typeface="Times New Roman"/>
                        </a:rPr>
                        <a:t>Velmurugan</a:t>
                      </a:r>
                      <a:r>
                        <a:rPr lang="en" sz="1000">
                          <a:latin typeface="Times New Roman"/>
                          <a:ea typeface="Times New Roman"/>
                          <a:cs typeface="Times New Roman"/>
                          <a:sym typeface="Times New Roman"/>
                        </a:rPr>
                        <a:t>, Indian Register of Shipping, Mumbai</a:t>
                      </a:r>
                      <a:endParaRPr sz="1000">
                        <a:latin typeface="Times New Roman"/>
                        <a:ea typeface="Times New Roman"/>
                        <a:cs typeface="Times New Roman"/>
                        <a:sym typeface="Times New Roman"/>
                      </a:endParaRPr>
                    </a:p>
                  </a:txBody>
                  <a:tcPr marT="9525" marB="91425" marR="9525" marL="9525" anchor="ctr">
                    <a:solidFill>
                      <a:srgbClr val="D0D0D0"/>
                    </a:solidFill>
                  </a:tcPr>
                </a:tc>
                <a:tc>
                  <a:txBody>
                    <a:bodyPr/>
                    <a:lstStyle/>
                    <a:p>
                      <a:pPr indent="0" lvl="0" marL="0" rtl="0" algn="just">
                        <a:spcBef>
                          <a:spcPts val="0"/>
                        </a:spcBef>
                        <a:spcAft>
                          <a:spcPts val="0"/>
                        </a:spcAft>
                        <a:buNone/>
                      </a:pPr>
                      <a:r>
                        <a:rPr lang="en" sz="1000">
                          <a:latin typeface="Times New Roman"/>
                          <a:ea typeface="Times New Roman"/>
                          <a:cs typeface="Times New Roman"/>
                          <a:sym typeface="Times New Roman"/>
                        </a:rPr>
                        <a:t>Part 2 to ISO 13297 (Small craft — Electrical systems — Alternating and direct current installations) will address low voltage DC installation. Low-voltage DC includes voltages from 60v-1500v.Low-voltage DC, above that defined in the current version of ISO 13297, is being utilized in boats and small craft today. The increase in DC voltage above the extra-low-voltage range is due to the electrification of propulsion systems and the utilization of li-ion batteries for energy storage systems</a:t>
                      </a:r>
                      <a:endParaRPr sz="1000">
                        <a:latin typeface="Times New Roman"/>
                        <a:ea typeface="Times New Roman"/>
                        <a:cs typeface="Times New Roman"/>
                        <a:sym typeface="Times New Roman"/>
                      </a:endParaRPr>
                    </a:p>
                  </a:txBody>
                  <a:tcPr marT="9525" marB="91425" marR="9525" marL="9525" anchor="b"/>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type="title"/>
          </p:nvPr>
        </p:nvSpPr>
        <p:spPr>
          <a:xfrm>
            <a:off x="311700" y="1481350"/>
            <a:ext cx="8110200" cy="572700"/>
          </a:xfrm>
          <a:prstGeom prst="rect">
            <a:avLst/>
          </a:prstGeom>
          <a:noFill/>
          <a:ln>
            <a:noFill/>
          </a:ln>
        </p:spPr>
        <p:txBody>
          <a:bodyPr anchorCtr="0" anchor="t" bIns="91425" lIns="91425" spcFirstLastPara="1" rIns="91425" wrap="square" tIns="91425">
            <a:normAutofit/>
          </a:bodyPr>
          <a:lstStyle/>
          <a:p>
            <a:pPr indent="0" lvl="0" marL="0" rtl="0" algn="r">
              <a:lnSpc>
                <a:spcPct val="100000"/>
              </a:lnSpc>
              <a:spcBef>
                <a:spcPts val="0"/>
              </a:spcBef>
              <a:spcAft>
                <a:spcPts val="0"/>
              </a:spcAft>
              <a:buSzPts val="2800"/>
              <a:buNone/>
            </a:pPr>
            <a:r>
              <a:rPr lang="en" sz="2420">
                <a:latin typeface="Times New Roman"/>
                <a:ea typeface="Times New Roman"/>
                <a:cs typeface="Times New Roman"/>
                <a:sym typeface="Times New Roman"/>
              </a:rPr>
              <a:t>  </a:t>
            </a:r>
            <a:r>
              <a:rPr b="1" lang="en" sz="2420">
                <a:latin typeface="Times New Roman"/>
                <a:ea typeface="Times New Roman"/>
                <a:cs typeface="Times New Roman"/>
                <a:sym typeface="Times New Roman"/>
              </a:rPr>
              <a:t>SC/WP Meetings </a:t>
            </a:r>
            <a:endParaRPr b="1" sz="2420">
              <a:latin typeface="Times New Roman"/>
              <a:ea typeface="Times New Roman"/>
              <a:cs typeface="Times New Roman"/>
              <a:sym typeface="Times New Roman"/>
            </a:endParaRPr>
          </a:p>
        </p:txBody>
      </p:sp>
      <p:graphicFrame>
        <p:nvGraphicFramePr>
          <p:cNvPr id="134" name="Google Shape;134;p9"/>
          <p:cNvGraphicFramePr/>
          <p:nvPr/>
        </p:nvGraphicFramePr>
        <p:xfrm>
          <a:off x="722100" y="2131913"/>
          <a:ext cx="3000000" cy="3000000"/>
        </p:xfrm>
        <a:graphic>
          <a:graphicData uri="http://schemas.openxmlformats.org/drawingml/2006/table">
            <a:tbl>
              <a:tblPr>
                <a:noFill/>
                <a:tableStyleId>{66517148-69F3-4AB6-A692-5C8328F1F593}</a:tableStyleId>
              </a:tblPr>
              <a:tblGrid>
                <a:gridCol w="420950"/>
                <a:gridCol w="2184025"/>
                <a:gridCol w="925050"/>
                <a:gridCol w="1442800"/>
                <a:gridCol w="1125825"/>
                <a:gridCol w="1601150"/>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Sr No</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Sectional Committee</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Meetings Held </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Meetings held outside HQ</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Meetings Planned</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Meetings Planned outside HQ</a:t>
                      </a:r>
                      <a:endParaRPr b="1" sz="1400" u="none" cap="none" strike="noStrike">
                        <a:latin typeface="Times New Roman"/>
                        <a:ea typeface="Times New Roman"/>
                        <a:cs typeface="Times New Roman"/>
                        <a:sym typeface="Times New Roman"/>
                      </a:endParaRPr>
                    </a:p>
                  </a:txBody>
                  <a:tcPr marT="91425" marB="91425" marR="91425" marL="91425">
                    <a:solidFill>
                      <a:schemeClr val="lt2"/>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Shipbuilding</a:t>
                      </a:r>
                      <a:endParaRPr>
                        <a:solidFill>
                          <a:schemeClr val="dk1"/>
                        </a:solidFill>
                        <a:latin typeface="Times New Roman"/>
                        <a:ea typeface="Times New Roman"/>
                        <a:cs typeface="Times New Roman"/>
                        <a:sym typeface="Times New Roman"/>
                      </a:endParaRPr>
                    </a:p>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(TED 17)</a:t>
                      </a:r>
                      <a:endParaRPr>
                        <a:solidFill>
                          <a:schemeClr val="dk1"/>
                        </a:solidFill>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None/>
                      </a:pPr>
                      <a:r>
                        <a:rPr lang="en">
                          <a:solidFill>
                            <a:schemeClr val="dk1"/>
                          </a:solidFill>
                          <a:latin typeface="Times New Roman"/>
                          <a:ea typeface="Times New Roman"/>
                          <a:cs typeface="Times New Roman"/>
                          <a:sym typeface="Times New Roman"/>
                        </a:rPr>
                        <a:t>Inland, Harbour Crafts And Fishing Vessels</a:t>
                      </a:r>
                      <a:endParaRPr>
                        <a:solidFill>
                          <a:schemeClr val="dk1"/>
                        </a:solidFill>
                        <a:latin typeface="Times New Roman"/>
                        <a:ea typeface="Times New Roman"/>
                        <a:cs typeface="Times New Roman"/>
                        <a:sym typeface="Times New Roman"/>
                      </a:endParaRPr>
                    </a:p>
                    <a:p>
                      <a:pPr indent="0" lvl="0" marL="0" rtl="0" algn="ctr">
                        <a:lnSpc>
                          <a:spcPct val="80000"/>
                        </a:lnSpc>
                        <a:spcBef>
                          <a:spcPts val="0"/>
                        </a:spcBef>
                        <a:spcAft>
                          <a:spcPts val="0"/>
                        </a:spcAft>
                        <a:buNone/>
                      </a:pPr>
                      <a:r>
                        <a:rPr lang="en">
                          <a:solidFill>
                            <a:schemeClr val="dk1"/>
                          </a:solidFill>
                          <a:latin typeface="Times New Roman"/>
                          <a:ea typeface="Times New Roman"/>
                          <a:cs typeface="Times New Roman"/>
                          <a:sym typeface="Times New Roman"/>
                        </a:rPr>
                        <a:t>(TED 18)</a:t>
                      </a:r>
                      <a:endParaRPr>
                        <a:solidFill>
                          <a:schemeClr val="dk1"/>
                        </a:solidFill>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3</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rtl="0" algn="ctr">
                        <a:lnSpc>
                          <a:spcPct val="80000"/>
                        </a:lnSpc>
                        <a:spcBef>
                          <a:spcPts val="0"/>
                        </a:spcBef>
                        <a:spcAft>
                          <a:spcPts val="0"/>
                        </a:spcAft>
                        <a:buNone/>
                      </a:pPr>
                      <a:r>
                        <a:rPr lang="en">
                          <a:solidFill>
                            <a:schemeClr val="dk1"/>
                          </a:solidFill>
                          <a:latin typeface="Times New Roman"/>
                          <a:ea typeface="Times New Roman"/>
                          <a:cs typeface="Times New Roman"/>
                          <a:sym typeface="Times New Roman"/>
                        </a:rPr>
                        <a:t>Marine Engineering And Safety Aids </a:t>
                      </a:r>
                      <a:endParaRPr>
                        <a:solidFill>
                          <a:schemeClr val="dk1"/>
                        </a:solidFill>
                        <a:latin typeface="Times New Roman"/>
                        <a:ea typeface="Times New Roman"/>
                        <a:cs typeface="Times New Roman"/>
                        <a:sym typeface="Times New Roman"/>
                      </a:endParaRPr>
                    </a:p>
                    <a:p>
                      <a:pPr indent="0" lvl="0" marL="0" rtl="0" algn="ctr">
                        <a:lnSpc>
                          <a:spcPct val="80000"/>
                        </a:lnSpc>
                        <a:spcBef>
                          <a:spcPts val="0"/>
                        </a:spcBef>
                        <a:spcAft>
                          <a:spcPts val="0"/>
                        </a:spcAft>
                        <a:buNone/>
                      </a:pPr>
                      <a:r>
                        <a:rPr lang="en">
                          <a:solidFill>
                            <a:schemeClr val="dk1"/>
                          </a:solidFill>
                          <a:latin typeface="Times New Roman"/>
                          <a:ea typeface="Times New Roman"/>
                          <a:cs typeface="Times New Roman"/>
                          <a:sym typeface="Times New Roman"/>
                        </a:rPr>
                        <a:t>(TED 19)</a:t>
                      </a:r>
                      <a:endParaRPr>
                        <a:solidFill>
                          <a:schemeClr val="dk1"/>
                        </a:solidFill>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 + 2 (Panel)</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 + 2 (Panel)</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solidFill>
                      <a:schemeClr val="lt1"/>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