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1" r:id="rId1"/>
  </p:sldMasterIdLst>
  <p:notesMasterIdLst>
    <p:notesMasterId r:id="rId16"/>
  </p:notesMasterIdLst>
  <p:sldIdLst>
    <p:sldId id="256" r:id="rId2"/>
    <p:sldId id="461" r:id="rId3"/>
    <p:sldId id="462" r:id="rId4"/>
    <p:sldId id="463" r:id="rId5"/>
    <p:sldId id="464" r:id="rId6"/>
    <p:sldId id="465" r:id="rId7"/>
    <p:sldId id="466" r:id="rId8"/>
    <p:sldId id="472" r:id="rId9"/>
    <p:sldId id="471" r:id="rId10"/>
    <p:sldId id="468" r:id="rId11"/>
    <p:sldId id="469" r:id="rId12"/>
    <p:sldId id="467" r:id="rId13"/>
    <p:sldId id="470" r:id="rId14"/>
    <p:sldId id="363" r:id="rId1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743"/>
    <a:srgbClr val="FFFF99"/>
    <a:srgbClr val="FF9966"/>
    <a:srgbClr val="FF9900"/>
    <a:srgbClr val="0000FF"/>
    <a:srgbClr val="00FFFF"/>
    <a:srgbClr val="FF66CC"/>
    <a:srgbClr val="FF33CC"/>
    <a:srgbClr val="C25B0E"/>
    <a:srgbClr val="FF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592" autoAdjust="0"/>
    <p:restoredTop sz="94364" autoAdjust="0"/>
  </p:normalViewPr>
  <p:slideViewPr>
    <p:cSldViewPr snapToGrid="0">
      <p:cViewPr>
        <p:scale>
          <a:sx n="75" d="100"/>
          <a:sy n="75" d="100"/>
        </p:scale>
        <p:origin x="-312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B2BAE-EBAD-4E20-88A0-0451FCFE2AB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BEFAC-B629-4F3A-A724-53BEF9B9B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3139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02783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63571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0443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7004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949873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053082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088848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2989356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77555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48458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77666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25-10-2024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74638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25-10-2024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34445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25-10-2024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09209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25-10-2024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26047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25-10-2024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66820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78DD-FF86-439A-9040-88B87E53B524}" type="datetimeFigureOut">
              <a:rPr lang="en-IN" smtClean="0"/>
              <a:pPr/>
              <a:t>25-10-2024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33276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B78DD-FF86-439A-9040-88B87E53B524}" type="datetimeFigureOut">
              <a:rPr lang="en-IN" smtClean="0"/>
              <a:pPr/>
              <a:t>25-10-2024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9384423-17FD-4505-A441-1E8A3571A5B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9307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  <p:sldLayoutId id="2147483943" r:id="rId12"/>
    <p:sldLayoutId id="2147483944" r:id="rId13"/>
    <p:sldLayoutId id="2147483945" r:id="rId14"/>
    <p:sldLayoutId id="2147483946" r:id="rId15"/>
    <p:sldLayoutId id="2147483947" r:id="rId16"/>
    <p:sldLayoutId id="214748394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765" y="2801343"/>
            <a:ext cx="10442002" cy="1255313"/>
          </a:xfrm>
        </p:spPr>
        <p:txBody>
          <a:bodyPr>
            <a:noAutofit/>
          </a:bodyPr>
          <a:lstStyle/>
          <a:p>
            <a:pPr algn="ctr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REVIEW </a:t>
            </a:r>
            <a:r>
              <a:rPr lang="en-IN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IN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TECHNICAL COMMITTEES – </a:t>
            </a:r>
            <a:br>
              <a:rPr lang="en-IN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IN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MED </a:t>
            </a:r>
            <a:r>
              <a:rPr lang="en-IN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08, MED 29, MED 32 </a:t>
            </a:r>
            <a:r>
              <a:rPr lang="en-IN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&amp; MED </a:t>
            </a:r>
            <a:r>
              <a:rPr lang="en-IN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39 </a:t>
            </a:r>
            <a:endParaRPr lang="en-IN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A87101B-9BBC-F9B1-5564-B36E77FAADF8}"/>
              </a:ext>
            </a:extLst>
          </p:cNvPr>
          <p:cNvSpPr txBox="1"/>
          <p:nvPr/>
        </p:nvSpPr>
        <p:spPr>
          <a:xfrm>
            <a:off x="6586331" y="4956314"/>
            <a:ext cx="54466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>
                <a:latin typeface="Times New Roman" pitchFamily="18" charset="0"/>
                <a:cs typeface="Times New Roman" pitchFamily="18" charset="0"/>
              </a:rPr>
              <a:t>Presented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by:                               </a:t>
            </a:r>
            <a:r>
              <a:rPr lang="en-IN" sz="3200" dirty="0" err="1" smtClean="0">
                <a:latin typeface="Times New Roman" pitchFamily="18" charset="0"/>
                <a:cs typeface="Times New Roman" pitchFamily="18" charset="0"/>
              </a:rPr>
              <a:t>Shubham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200" dirty="0" err="1" smtClean="0">
                <a:latin typeface="Times New Roman" pitchFamily="18" charset="0"/>
                <a:cs typeface="Times New Roman" pitchFamily="18" charset="0"/>
              </a:rPr>
              <a:t>Tiwari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3200" dirty="0" err="1" smtClean="0">
                <a:latin typeface="Times New Roman" pitchFamily="18" charset="0"/>
                <a:cs typeface="Times New Roman" pitchFamily="18" charset="0"/>
              </a:rPr>
              <a:t>Sc.D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3200" dirty="0">
                <a:latin typeface="Times New Roman" pitchFamily="18" charset="0"/>
                <a:cs typeface="Times New Roman" pitchFamily="18" charset="0"/>
              </a:rPr>
              <a:t>MED</a:t>
            </a:r>
          </a:p>
        </p:txBody>
      </p:sp>
    </p:spTree>
    <p:extLst>
      <p:ext uri="{BB962C8B-B14F-4D97-AF65-F5344CB8AC3E}">
        <p14:creationId xmlns:p14="http://schemas.microsoft.com/office/powerpoint/2010/main" xmlns="" val="21975431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7722-9FB2-32DA-B286-BDFACF7F1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0614" y="609600"/>
            <a:ext cx="9736666" cy="1320800"/>
          </a:xfrm>
        </p:spPr>
        <p:txBody>
          <a:bodyPr>
            <a:normAutofit/>
          </a:bodyPr>
          <a:lstStyle/>
          <a:p>
            <a:pPr algn="ctr"/>
            <a:r>
              <a:rPr lang="en-US" sz="3200" b="1" u="sng" dirty="0">
                <a:solidFill>
                  <a:schemeClr val="tx1"/>
                </a:solidFill>
              </a:rPr>
              <a:t>Inactive members</a:t>
            </a:r>
            <a:endParaRPr lang="en-IN" sz="3200" b="1" u="sng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633AEE1-DB1E-4695-243C-99C27DA62D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xmlns="" id="{78EA3537-ECA7-86F3-BED8-3803376F17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52779955"/>
              </p:ext>
            </p:extLst>
          </p:nvPr>
        </p:nvGraphicFramePr>
        <p:xfrm>
          <a:off x="677862" y="1686561"/>
          <a:ext cx="10904538" cy="4703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615">
                  <a:extLst>
                    <a:ext uri="{9D8B030D-6E8A-4147-A177-3AD203B41FA5}">
                      <a16:colId xmlns:a16="http://schemas.microsoft.com/office/drawing/2014/main" xmlns="" val="1345291292"/>
                    </a:ext>
                  </a:extLst>
                </a:gridCol>
                <a:gridCol w="1462915">
                  <a:extLst>
                    <a:ext uri="{9D8B030D-6E8A-4147-A177-3AD203B41FA5}">
                      <a16:colId xmlns:a16="http://schemas.microsoft.com/office/drawing/2014/main" xmlns="" val="1304806885"/>
                    </a:ext>
                  </a:extLst>
                </a:gridCol>
                <a:gridCol w="3807586">
                  <a:extLst>
                    <a:ext uri="{9D8B030D-6E8A-4147-A177-3AD203B41FA5}">
                      <a16:colId xmlns:a16="http://schemas.microsoft.com/office/drawing/2014/main" xmlns="" val="3860834149"/>
                    </a:ext>
                  </a:extLst>
                </a:gridCol>
                <a:gridCol w="4729422">
                  <a:extLst>
                    <a:ext uri="{9D8B030D-6E8A-4147-A177-3AD203B41FA5}">
                      <a16:colId xmlns:a16="http://schemas.microsoft.com/office/drawing/2014/main" xmlns="" val="993931631"/>
                    </a:ext>
                  </a:extLst>
                </a:gridCol>
              </a:tblGrid>
              <a:tr h="589195">
                <a:tc>
                  <a:txBody>
                    <a:bodyPr/>
                    <a:lstStyle/>
                    <a:p>
                      <a:r>
                        <a:rPr lang="en-IN" dirty="0" err="1"/>
                        <a:t>Sl</a:t>
                      </a:r>
                      <a:r>
                        <a:rPr lang="en-IN" dirty="0"/>
                        <a:t>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No. of Inactive 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Action Taken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7160042"/>
                  </a:ext>
                </a:extLst>
              </a:tr>
              <a:tr h="1367151">
                <a:tc>
                  <a:txBody>
                    <a:bodyPr/>
                    <a:lstStyle/>
                    <a:p>
                      <a:r>
                        <a:rPr lang="en-IN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MED </a:t>
                      </a:r>
                      <a:r>
                        <a:rPr lang="en-IN" dirty="0" smtClean="0"/>
                        <a:t>29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</a:t>
                      </a:r>
                      <a:r>
                        <a:rPr lang="en-IN" baseline="0" dirty="0" smtClean="0"/>
                        <a:t> </a:t>
                      </a:r>
                    </a:p>
                    <a:p>
                      <a:r>
                        <a:rPr lang="en-IN" baseline="0" dirty="0" smtClean="0"/>
                        <a:t>(</a:t>
                      </a:r>
                      <a:r>
                        <a:rPr lang="en-IN" dirty="0" smtClean="0"/>
                        <a:t>M/s Rita Machines</a:t>
                      </a:r>
                      <a:r>
                        <a:rPr lang="en-IN" baseline="0" dirty="0" smtClean="0"/>
                        <a:t> India Private Limited, Ludhiana</a:t>
                      </a:r>
                    </a:p>
                    <a:p>
                      <a:r>
                        <a:rPr lang="en-IN" baseline="0" dirty="0" smtClean="0"/>
                        <a:t>Mechanical Engineering Research &amp; Development Organization, Ludhiana</a:t>
                      </a:r>
                      <a:r>
                        <a:rPr lang="en-IN" dirty="0" smtClean="0"/>
                        <a:t>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Removed</a:t>
                      </a:r>
                      <a:r>
                        <a:rPr lang="en-IN" baseline="0" dirty="0" smtClean="0"/>
                        <a:t> from the technical committee.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29305880"/>
                  </a:ext>
                </a:extLst>
              </a:tr>
              <a:tr h="1298581">
                <a:tc>
                  <a:txBody>
                    <a:bodyPr/>
                    <a:lstStyle/>
                    <a:p>
                      <a:r>
                        <a:rPr lang="en-IN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MED </a:t>
                      </a:r>
                      <a:r>
                        <a:rPr lang="en-IN" dirty="0" smtClean="0"/>
                        <a:t>32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</a:t>
                      </a:r>
                      <a:r>
                        <a:rPr lang="en-IN" dirty="0" smtClean="0"/>
                        <a:t> </a:t>
                      </a:r>
                    </a:p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M/s Canon India Private Limited;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L.N.J.N. National Institute of Criminology &amp; Forensic Science, New Delhi)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Removed</a:t>
                      </a:r>
                      <a:r>
                        <a:rPr lang="en-IN" baseline="0" dirty="0" smtClean="0"/>
                        <a:t> from the technical committee.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54249136"/>
                  </a:ext>
                </a:extLst>
              </a:tr>
              <a:tr h="811613">
                <a:tc>
                  <a:txBody>
                    <a:bodyPr/>
                    <a:lstStyle/>
                    <a:p>
                      <a:r>
                        <a:rPr lang="en-IN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MED </a:t>
                      </a:r>
                      <a:r>
                        <a:rPr lang="en-IN" dirty="0" smtClean="0"/>
                        <a:t>39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 </a:t>
                      </a:r>
                      <a:endParaRPr lang="en-IN" dirty="0" smtClean="0"/>
                    </a:p>
                    <a:p>
                      <a:r>
                        <a:rPr lang="en-IN" dirty="0" smtClean="0"/>
                        <a:t>Central</a:t>
                      </a:r>
                      <a:r>
                        <a:rPr lang="en-IN" baseline="0" dirty="0" smtClean="0"/>
                        <a:t> Electricity Authority, New Delhi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Letter for active </a:t>
                      </a:r>
                      <a:r>
                        <a:rPr lang="en-IN" dirty="0" smtClean="0"/>
                        <a:t>participation to be </a:t>
                      </a:r>
                      <a:r>
                        <a:rPr lang="en-IN" dirty="0"/>
                        <a:t>sent.</a:t>
                      </a:r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7114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70112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8FA704-F83A-CE5A-69FF-5578CBC78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341" y="194294"/>
            <a:ext cx="10364451" cy="100246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MEMBERS CO-OPTED IN TC(s)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2748645559"/>
              </p:ext>
            </p:extLst>
          </p:nvPr>
        </p:nvGraphicFramePr>
        <p:xfrm>
          <a:off x="635001" y="1012107"/>
          <a:ext cx="10998199" cy="5621729"/>
        </p:xfrm>
        <a:graphic>
          <a:graphicData uri="http://schemas.openxmlformats.org/drawingml/2006/table">
            <a:tbl>
              <a:tblPr/>
              <a:tblGrid>
                <a:gridCol w="637031">
                  <a:extLst>
                    <a:ext uri="{9D8B030D-6E8A-4147-A177-3AD203B41FA5}">
                      <a16:colId xmlns:a16="http://schemas.microsoft.com/office/drawing/2014/main" xmlns="" val="3619086551"/>
                    </a:ext>
                  </a:extLst>
                </a:gridCol>
                <a:gridCol w="3664769">
                  <a:extLst>
                    <a:ext uri="{9D8B030D-6E8A-4147-A177-3AD203B41FA5}">
                      <a16:colId xmlns:a16="http://schemas.microsoft.com/office/drawing/2014/main" xmlns="" val="2204232774"/>
                    </a:ext>
                  </a:extLst>
                </a:gridCol>
                <a:gridCol w="2256275">
                  <a:extLst>
                    <a:ext uri="{9D8B030D-6E8A-4147-A177-3AD203B41FA5}">
                      <a16:colId xmlns:a16="http://schemas.microsoft.com/office/drawing/2014/main" xmlns="" val="889223374"/>
                    </a:ext>
                  </a:extLst>
                </a:gridCol>
                <a:gridCol w="3381938">
                  <a:extLst>
                    <a:ext uri="{9D8B030D-6E8A-4147-A177-3AD203B41FA5}">
                      <a16:colId xmlns:a16="http://schemas.microsoft.com/office/drawing/2014/main" xmlns="" val="3584136049"/>
                    </a:ext>
                  </a:extLst>
                </a:gridCol>
                <a:gridCol w="1058186">
                  <a:extLst>
                    <a:ext uri="{9D8B030D-6E8A-4147-A177-3AD203B41FA5}">
                      <a16:colId xmlns:a16="http://schemas.microsoft.com/office/drawing/2014/main" xmlns="" val="39660809"/>
                    </a:ext>
                  </a:extLst>
                </a:gridCol>
              </a:tblGrid>
              <a:tr h="19487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No.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Committee Name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Organization 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Member(s) Name 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Category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57729899"/>
                  </a:ext>
                </a:extLst>
              </a:tr>
              <a:tr h="59448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Photographic Equipment Sectional Committee, MED 32</a:t>
                      </a: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IN" sz="12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MKU Limited</a:t>
                      </a: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buFont typeface="+mj-lt"/>
                        <a:buAutoNum type="romanLcPeriod"/>
                      </a:pPr>
                      <a:r>
                        <a:rPr lang="en-IN" sz="12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Shri</a:t>
                      </a:r>
                      <a:r>
                        <a:rPr lang="en-IN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IN" sz="12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Vaibhav</a:t>
                      </a:r>
                      <a:r>
                        <a:rPr lang="en-IN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 Gupta (Director)</a:t>
                      </a:r>
                    </a:p>
                    <a:p>
                      <a:pPr marL="342900" lvl="0" indent="-342900" algn="ctr">
                        <a:lnSpc>
                          <a:spcPct val="107000"/>
                        </a:lnSpc>
                        <a:buFont typeface="+mj-lt"/>
                        <a:buAutoNum type="romanLcPeriod"/>
                      </a:pPr>
                      <a:r>
                        <a:rPr lang="en-IN" sz="12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Shri</a:t>
                      </a:r>
                      <a:r>
                        <a:rPr lang="en-IN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IN" sz="12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Madhurendu</a:t>
                      </a:r>
                      <a:r>
                        <a:rPr lang="en-IN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IN" sz="12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Bajpai</a:t>
                      </a:r>
                      <a:r>
                        <a:rPr lang="en-IN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 (Senior Manager – Sales)</a:t>
                      </a: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Industry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13648154"/>
                  </a:ext>
                </a:extLst>
              </a:tr>
              <a:tr h="632007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Energy Management and Energy Savings Sectional Committee 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IN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MED </a:t>
                      </a:r>
                      <a:r>
                        <a:rPr lang="en-IN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39</a:t>
                      </a:r>
                      <a:endParaRPr lang="en-IN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" panose="020B0604020202020204" pitchFamily="34" charset="0"/>
                          <a:cs typeface="Times New Roman" pitchFamily="18" charset="0"/>
                        </a:rPr>
                        <a:t>Reliance</a:t>
                      </a:r>
                      <a:r>
                        <a:rPr lang="en-IN" sz="12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" panose="020B0604020202020204" pitchFamily="34" charset="0"/>
                          <a:cs typeface="Times New Roman" pitchFamily="18" charset="0"/>
                        </a:rPr>
                        <a:t> Industries Limited</a:t>
                      </a:r>
                      <a:endParaRPr lang="en-IN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0" lvl="0" indent="-400050" algn="ctr">
                        <a:lnSpc>
                          <a:spcPct val="115000"/>
                        </a:lnSpc>
                        <a:buFont typeface="+mj-lt"/>
                        <a:buAutoNum type="romanLcPeriod"/>
                      </a:pPr>
                      <a:r>
                        <a:rPr lang="en-US" sz="12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Shri</a:t>
                      </a:r>
                      <a:r>
                        <a:rPr lang="en-US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Nitin</a:t>
                      </a:r>
                      <a:r>
                        <a:rPr lang="en-US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S Mehta </a:t>
                      </a:r>
                    </a:p>
                    <a:p>
                      <a:pPr marL="400050" lvl="0" indent="-400050" algn="ctr">
                        <a:lnSpc>
                          <a:spcPct val="115000"/>
                        </a:lnSpc>
                        <a:buFont typeface="+mj-lt"/>
                        <a:buAutoNum type="romanLcPeriod"/>
                      </a:pPr>
                      <a:r>
                        <a:rPr lang="en-US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en-US" sz="12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Shri</a:t>
                      </a:r>
                      <a:r>
                        <a:rPr lang="en-US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Dharmesh</a:t>
                      </a:r>
                      <a:r>
                        <a:rPr lang="en-US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Sharma will be alt</a:t>
                      </a:r>
                      <a:endParaRPr lang="en-IN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Industry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17438451"/>
                  </a:ext>
                </a:extLst>
              </a:tr>
              <a:tr h="632007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Energy Management and Energy Savings Sectional Committee 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, MED 39</a:t>
                      </a:r>
                      <a:endParaRPr lang="en-IN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" panose="020B0604020202020204" pitchFamily="34" charset="0"/>
                          <a:cs typeface="Times New Roman" pitchFamily="18" charset="0"/>
                        </a:rPr>
                        <a:t>Tata Steel Limited</a:t>
                      </a:r>
                      <a:endParaRPr lang="en-IN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buFont typeface="+mj-lt"/>
                        <a:buAutoNum type="romanLcPeriod"/>
                      </a:pPr>
                      <a:r>
                        <a:rPr lang="en-US" sz="12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Shri</a:t>
                      </a:r>
                      <a:r>
                        <a:rPr lang="en-US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Abir</a:t>
                      </a:r>
                      <a:r>
                        <a:rPr lang="en-US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Ranjan</a:t>
                      </a:r>
                      <a:r>
                        <a:rPr lang="en-US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Pal;</a:t>
                      </a:r>
                      <a:endParaRPr lang="en-IN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Industry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t"/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48757735"/>
                  </a:ext>
                </a:extLst>
              </a:tr>
              <a:tr h="61764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Energy Management and Energy Savings Sectional Committee 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, MED 39</a:t>
                      </a:r>
                      <a:endParaRPr lang="en-IN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IOCL R&amp;D Centre, Faridabad </a:t>
                      </a:r>
                      <a:endParaRPr lang="en-IN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buFont typeface="+mj-lt"/>
                        <a:buAutoNum type="romanLcPeriod"/>
                      </a:pPr>
                      <a:r>
                        <a:rPr lang="en-US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Mr. Rajesh </a:t>
                      </a:r>
                      <a:r>
                        <a:rPr lang="en-US" sz="12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Badhe</a:t>
                      </a:r>
                      <a:r>
                        <a:rPr lang="en-US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, CGM </a:t>
                      </a: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buFont typeface="+mj-lt"/>
                        <a:buAutoNum type="romanLcPeriod"/>
                      </a:pPr>
                      <a:r>
                        <a:rPr lang="en-US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Mr. R.P. Gupta, </a:t>
                      </a:r>
                      <a:endParaRPr lang="en-IN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Industry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571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Energy Management and Energy Savings Sectional Committee 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, MED 39</a:t>
                      </a:r>
                      <a:endParaRPr lang="en-IN" sz="12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IN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Consumer Electronics and Appliances Manufacturers Association (CEAMA), </a:t>
                      </a:r>
                      <a:r>
                        <a:rPr lang="en-US" sz="1200" b="0" i="0" u="none" strike="noStrike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Noida</a:t>
                      </a:r>
                      <a:endParaRPr lang="en-IN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buFont typeface="+mj-lt"/>
                        <a:buAutoNum type="romanLcPeriod"/>
                      </a:pPr>
                      <a:r>
                        <a:rPr lang="en-IN" sz="12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" panose="020B0604020202020204" pitchFamily="34" charset="0"/>
                          <a:cs typeface="Times New Roman" pitchFamily="18" charset="0"/>
                        </a:rPr>
                        <a:t>i</a:t>
                      </a:r>
                      <a:r>
                        <a:rPr lang="en-IN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" panose="020B0604020202020204" pitchFamily="34" charset="0"/>
                          <a:cs typeface="Times New Roman" pitchFamily="18" charset="0"/>
                        </a:rPr>
                        <a:t>. </a:t>
                      </a:r>
                      <a:r>
                        <a:rPr lang="en-IN" sz="12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" panose="020B0604020202020204" pitchFamily="34" charset="0"/>
                          <a:cs typeface="Times New Roman" pitchFamily="18" charset="0"/>
                        </a:rPr>
                        <a:t>Shri</a:t>
                      </a:r>
                      <a:r>
                        <a:rPr lang="en-IN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" panose="020B0604020202020204" pitchFamily="34" charset="0"/>
                          <a:cs typeface="Times New Roman" pitchFamily="18" charset="0"/>
                        </a:rPr>
                        <a:t> Anil Mehta</a:t>
                      </a:r>
                      <a:endParaRPr lang="en-IN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Industry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Asociation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0378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Mining Techniques And Equipment Sectional Committee, MED 08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IN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0" i="0" u="none" strike="noStrike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Hutti</a:t>
                      </a: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Gold Mines Company Limited, </a:t>
                      </a:r>
                      <a:r>
                        <a:rPr lang="en-US" sz="1200" b="0" i="0" u="none" strike="noStrike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Bengaluru</a:t>
                      </a:r>
                      <a:endParaRPr lang="en-IN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buFont typeface="+mj-lt"/>
                        <a:buAutoNum type="romanLcPeriod"/>
                      </a:pPr>
                      <a:r>
                        <a:rPr lang="en-IN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" panose="020B060402020202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Dr. </a:t>
                      </a:r>
                      <a:r>
                        <a:rPr lang="en-US" sz="1200" b="0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Prabhakar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200" b="0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Sangoormath</a:t>
                      </a:r>
                      <a:endParaRPr lang="en-US" sz="1200" b="0" i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buFont typeface="+mj-lt"/>
                        <a:buAutoNum type="romanLcPeriod"/>
                      </a:pP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Mr. </a:t>
                      </a:r>
                      <a:r>
                        <a:rPr lang="en-US" sz="1200" b="0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Mallikarjun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200" b="0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Sarapur</a:t>
                      </a:r>
                      <a:endParaRPr lang="en-IN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Industry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720" marR="16720" marT="11147" marB="1114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EC1F0635-27BB-6DC7-6FE2-4395FAC69E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4481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77722-9FB2-32DA-B286-BDFACF7F1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0614" y="609600"/>
            <a:ext cx="9736666" cy="1320800"/>
          </a:xfrm>
        </p:spPr>
        <p:txBody>
          <a:bodyPr>
            <a:normAutofit/>
          </a:bodyPr>
          <a:lstStyle/>
          <a:p>
            <a:pPr algn="ctr"/>
            <a:r>
              <a:rPr lang="en-US" sz="3200" b="1" u="sng" dirty="0" smtClean="0">
                <a:solidFill>
                  <a:schemeClr val="tx1"/>
                </a:solidFill>
              </a:rPr>
              <a:t>Seminar / Meetings planned at </a:t>
            </a:r>
            <a:r>
              <a:rPr lang="en-US" sz="3200" b="1" u="sng" dirty="0" err="1" smtClean="0">
                <a:solidFill>
                  <a:schemeClr val="tx1"/>
                </a:solidFill>
              </a:rPr>
              <a:t>MoU</a:t>
            </a:r>
            <a:r>
              <a:rPr lang="en-US" sz="3200" b="1" u="sng" dirty="0" smtClean="0">
                <a:solidFill>
                  <a:schemeClr val="tx1"/>
                </a:solidFill>
              </a:rPr>
              <a:t> Institutes/ Outside BIS HQ</a:t>
            </a:r>
            <a:endParaRPr lang="en-IN" sz="3200" b="1" u="sng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633AEE1-DB1E-4695-243C-99C27DA62D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F15584D-69CD-5989-5861-E1B2EB4DF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10651066" cy="3630611"/>
          </a:xfrm>
        </p:spPr>
        <p:txBody>
          <a:bodyPr/>
          <a:lstStyle/>
          <a:p>
            <a:r>
              <a:rPr lang="en-IN" dirty="0"/>
              <a:t>3</a:t>
            </a:r>
            <a:r>
              <a:rPr lang="en-IN" baseline="30000" dirty="0"/>
              <a:t>rd</a:t>
            </a:r>
            <a:r>
              <a:rPr lang="en-IN" dirty="0"/>
              <a:t> Quarter meeting of </a:t>
            </a:r>
            <a:r>
              <a:rPr lang="en-IN" sz="1800" dirty="0">
                <a:latin typeface="+mn-lt"/>
              </a:rPr>
              <a:t>MED </a:t>
            </a:r>
            <a:r>
              <a:rPr lang="en-IN" dirty="0" smtClean="0"/>
              <a:t>29 </a:t>
            </a:r>
            <a:r>
              <a:rPr lang="en-IN" sz="1800" dirty="0" smtClean="0">
                <a:latin typeface="+mn-lt"/>
              </a:rPr>
              <a:t>along </a:t>
            </a:r>
            <a:r>
              <a:rPr lang="en-IN" sz="1800" dirty="0">
                <a:latin typeface="+mn-lt"/>
              </a:rPr>
              <a:t>with Seminar </a:t>
            </a:r>
            <a:r>
              <a:rPr lang="en-IN" dirty="0" smtClean="0"/>
              <a:t>in</a:t>
            </a:r>
            <a:r>
              <a:rPr lang="en-IN" sz="1800" dirty="0" smtClean="0">
                <a:latin typeface="+mn-lt"/>
              </a:rPr>
              <a:t> </a:t>
            </a:r>
            <a:r>
              <a:rPr lang="en-IN" sz="1800" dirty="0">
                <a:latin typeface="+mn-lt"/>
              </a:rPr>
              <a:t>Nov 2024 at </a:t>
            </a:r>
            <a:r>
              <a:rPr lang="en-US" dirty="0" smtClean="0"/>
              <a:t>Guru Nanak Dev </a:t>
            </a:r>
            <a:r>
              <a:rPr lang="en-US" dirty="0" err="1" smtClean="0"/>
              <a:t>Engg</a:t>
            </a:r>
            <a:r>
              <a:rPr lang="en-US" dirty="0" smtClean="0"/>
              <a:t>. College, Ludhiana.</a:t>
            </a:r>
          </a:p>
          <a:p>
            <a:endParaRPr lang="en-US" dirty="0"/>
          </a:p>
          <a:p>
            <a:r>
              <a:rPr lang="en-IN" dirty="0"/>
              <a:t>3</a:t>
            </a:r>
            <a:r>
              <a:rPr lang="en-IN" baseline="30000" dirty="0"/>
              <a:t>rd</a:t>
            </a:r>
            <a:r>
              <a:rPr lang="en-IN" dirty="0"/>
              <a:t> Quarter meeting of </a:t>
            </a:r>
            <a:r>
              <a:rPr lang="en-IN" sz="1800" dirty="0">
                <a:latin typeface="+mn-lt"/>
              </a:rPr>
              <a:t>MED </a:t>
            </a:r>
            <a:r>
              <a:rPr lang="en-IN" dirty="0" smtClean="0"/>
              <a:t>08</a:t>
            </a:r>
            <a:r>
              <a:rPr lang="en-IN" sz="1800" dirty="0" smtClean="0">
                <a:latin typeface="+mn-lt"/>
              </a:rPr>
              <a:t> in Nov 2024 </a:t>
            </a:r>
            <a:r>
              <a:rPr lang="en-IN" sz="1800" dirty="0">
                <a:latin typeface="+mn-lt"/>
              </a:rPr>
              <a:t>at </a:t>
            </a:r>
            <a:r>
              <a:rPr lang="en-US" dirty="0" smtClean="0"/>
              <a:t>IIT (ISM) </a:t>
            </a:r>
            <a:r>
              <a:rPr lang="en-US" dirty="0" err="1" smtClean="0"/>
              <a:t>Dhanbad</a:t>
            </a:r>
            <a:r>
              <a:rPr lang="en-US" dirty="0" smtClean="0"/>
              <a:t>.</a:t>
            </a:r>
          </a:p>
          <a:p>
            <a:endParaRPr lang="en-IN" sz="1800" dirty="0">
              <a:latin typeface="+mn-lt"/>
            </a:endParaRPr>
          </a:p>
          <a:p>
            <a:r>
              <a:rPr lang="en-IN" sz="1800" dirty="0">
                <a:latin typeface="+mn-lt"/>
              </a:rPr>
              <a:t>4</a:t>
            </a:r>
            <a:r>
              <a:rPr lang="en-IN" sz="1800" baseline="30000" dirty="0">
                <a:latin typeface="+mn-lt"/>
              </a:rPr>
              <a:t>th</a:t>
            </a:r>
            <a:r>
              <a:rPr lang="en-IN" sz="1800" dirty="0">
                <a:latin typeface="+mn-lt"/>
              </a:rPr>
              <a:t> Quarter meeting of MED </a:t>
            </a:r>
            <a:r>
              <a:rPr lang="en-IN" dirty="0" smtClean="0"/>
              <a:t>32 in Feb 2024 </a:t>
            </a:r>
            <a:r>
              <a:rPr lang="en-IN" sz="1800" dirty="0" smtClean="0">
                <a:latin typeface="+mn-lt"/>
              </a:rPr>
              <a:t>at National Physical Laboratory, New Delhi.</a:t>
            </a:r>
            <a:endParaRPr lang="en-IN" sz="1800" dirty="0">
              <a:latin typeface="+mn-lt"/>
            </a:endParaRPr>
          </a:p>
          <a:p>
            <a:endParaRPr lang="en-IN" sz="1800" dirty="0">
              <a:latin typeface="+mn-lt"/>
            </a:endParaRPr>
          </a:p>
          <a:p>
            <a:endParaRPr lang="en-IN" sz="1800" dirty="0">
              <a:latin typeface="+mn-lt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151577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49" y="272779"/>
            <a:ext cx="12087225" cy="990600"/>
          </a:xfrm>
        </p:spPr>
        <p:txBody>
          <a:bodyPr>
            <a:normAutofit/>
          </a:bodyPr>
          <a:lstStyle/>
          <a:p>
            <a:pPr algn="ctr"/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EXPERTS NOMINATED IN ISO TC/SC/WG</a:t>
            </a:r>
            <a:endParaRPr lang="en-US" sz="2800" b="1" u="sng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6A8D4413-04AA-7318-5844-71B0EE3F3D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30422296"/>
              </p:ext>
            </p:extLst>
          </p:nvPr>
        </p:nvGraphicFramePr>
        <p:xfrm>
          <a:off x="622300" y="1393903"/>
          <a:ext cx="11010899" cy="4846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8696">
                  <a:extLst>
                    <a:ext uri="{9D8B030D-6E8A-4147-A177-3AD203B41FA5}">
                      <a16:colId xmlns:a16="http://schemas.microsoft.com/office/drawing/2014/main" xmlns="" val="632134917"/>
                    </a:ext>
                  </a:extLst>
                </a:gridCol>
                <a:gridCol w="3189104">
                  <a:extLst>
                    <a:ext uri="{9D8B030D-6E8A-4147-A177-3AD203B41FA5}">
                      <a16:colId xmlns:a16="http://schemas.microsoft.com/office/drawing/2014/main" xmlns="" val="56729611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3887047439"/>
                    </a:ext>
                  </a:extLst>
                </a:gridCol>
                <a:gridCol w="2197100"/>
                <a:gridCol w="2197099">
                  <a:extLst>
                    <a:ext uri="{9D8B030D-6E8A-4147-A177-3AD203B41FA5}">
                      <a16:colId xmlns:a16="http://schemas.microsoft.com/office/drawing/2014/main" xmlns="" val="1689048698"/>
                    </a:ext>
                  </a:extLst>
                </a:gridCol>
              </a:tblGrid>
              <a:tr h="3941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ISO/TC or 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Member(s) Nominated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Categorization (H/M/L)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Organization Nominated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05860886"/>
                  </a:ext>
                </a:extLst>
              </a:tr>
              <a:tr h="8795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 smtClean="0">
                          <a:effectLst/>
                          <a:latin typeface="Times New Roman" pitchFamily="18" charset="0"/>
                          <a:ea typeface="Arial" panose="020B0604020202020204" pitchFamily="34" charset="0"/>
                          <a:cs typeface="Times New Roman" pitchFamily="18" charset="0"/>
                        </a:rPr>
                        <a:t>1</a:t>
                      </a:r>
                      <a:endParaRPr lang="en-IN" sz="1200" dirty="0"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 smtClean="0">
                          <a:effectLst/>
                          <a:latin typeface="Times New Roman" pitchFamily="18" charset="0"/>
                          <a:ea typeface="Arial" panose="020B0604020202020204" pitchFamily="34" charset="0"/>
                          <a:cs typeface="Times New Roman" pitchFamily="18" charset="0"/>
                        </a:rPr>
                        <a:t>ISO/TC</a:t>
                      </a:r>
                      <a:r>
                        <a:rPr lang="en-IN" sz="1200" baseline="0" dirty="0" smtClean="0">
                          <a:effectLst/>
                          <a:latin typeface="Times New Roman" pitchFamily="18" charset="0"/>
                          <a:ea typeface="Arial" panose="020B0604020202020204" pitchFamily="34" charset="0"/>
                          <a:cs typeface="Times New Roman" pitchFamily="18" charset="0"/>
                        </a:rPr>
                        <a:t> 301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 smtClean="0">
                          <a:effectLst/>
                          <a:latin typeface="Times New Roman" pitchFamily="18" charset="0"/>
                          <a:ea typeface="Arial" panose="020B0604020202020204" pitchFamily="34" charset="0"/>
                          <a:cs typeface="Times New Roman" pitchFamily="18" charset="0"/>
                        </a:rPr>
                        <a:t>Energy</a:t>
                      </a:r>
                      <a:r>
                        <a:rPr lang="en-IN" sz="1200" baseline="0" dirty="0" smtClean="0">
                          <a:effectLst/>
                          <a:latin typeface="Times New Roman" pitchFamily="18" charset="0"/>
                          <a:ea typeface="Arial" panose="020B0604020202020204" pitchFamily="34" charset="0"/>
                          <a:cs typeface="Times New Roman" pitchFamily="18" charset="0"/>
                        </a:rPr>
                        <a:t> Management &amp; Energy Savings</a:t>
                      </a:r>
                      <a:endParaRPr lang="en-IN" sz="1200" dirty="0"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buFont typeface="+mj-lt"/>
                        <a:buAutoNum type="romanLcPeriod"/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Shri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S R </a:t>
                      </a:r>
                      <a:r>
                        <a:rPr lang="en-US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Lohokare</a:t>
                      </a: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buFont typeface="+mj-lt"/>
                        <a:buAutoNum type="romanLcPeriod"/>
                      </a:pP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buFont typeface="+mj-lt"/>
                        <a:buAutoNum type="romanLcPeriod"/>
                      </a:pP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en-US" sz="12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Shri</a:t>
                      </a: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Rajeev </a:t>
                      </a:r>
                      <a:r>
                        <a:rPr lang="en-US" sz="12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Bhargava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IN" sz="1200" dirty="0"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endParaRPr lang="en-IN" sz="1200" dirty="0"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 smtClean="0">
                          <a:effectLst/>
                          <a:latin typeface="Times New Roman" pitchFamily="18" charset="0"/>
                          <a:ea typeface="Arial" panose="020B0604020202020204" pitchFamily="34" charset="0"/>
                          <a:cs typeface="Times New Roman" pitchFamily="18" charset="0"/>
                        </a:rPr>
                        <a:t>Chairperson, MED 39 (Individual capacity)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IN" sz="1200" dirty="0" smtClean="0"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 smtClean="0">
                          <a:effectLst/>
                          <a:latin typeface="Times New Roman" pitchFamily="18" charset="0"/>
                          <a:ea typeface="Arial" panose="020B0604020202020204" pitchFamily="34" charset="0"/>
                          <a:cs typeface="Times New Roman" pitchFamily="18" charset="0"/>
                        </a:rPr>
                        <a:t>RR </a:t>
                      </a:r>
                      <a:r>
                        <a:rPr lang="en-IN" sz="1200" dirty="0" err="1" smtClean="0">
                          <a:effectLst/>
                          <a:latin typeface="Times New Roman" pitchFamily="18" charset="0"/>
                          <a:ea typeface="Arial" panose="020B0604020202020204" pitchFamily="34" charset="0"/>
                          <a:cs typeface="Times New Roman" pitchFamily="18" charset="0"/>
                        </a:rPr>
                        <a:t>Kabel</a:t>
                      </a:r>
                      <a:r>
                        <a:rPr lang="en-IN" sz="1200" dirty="0" smtClean="0">
                          <a:effectLst/>
                          <a:latin typeface="Times New Roman" pitchFamily="18" charset="0"/>
                          <a:ea typeface="Arial" panose="020B0604020202020204" pitchFamily="34" charset="0"/>
                          <a:cs typeface="Times New Roman" pitchFamily="18" charset="0"/>
                        </a:rPr>
                        <a:t> Limited</a:t>
                      </a:r>
                      <a:endParaRPr lang="en-IN" sz="1200" dirty="0"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/>
                </a:tc>
              </a:tr>
              <a:tr h="1040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itchFamily="18" charset="0"/>
                          <a:ea typeface="Arial" panose="020B0604020202020204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ISO/TC 301/WG 17 - Energy Audits </a:t>
                      </a:r>
                      <a:endParaRPr lang="en-IN" sz="1200" dirty="0"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ISO/TC 301/WG 18 - </a:t>
                      </a: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Energy measurement and monitoring plan — Design and implementation — Principles for energy data collection</a:t>
                      </a:r>
                      <a:endParaRPr lang="en-IN" sz="1200" dirty="0"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buFont typeface="+mj-lt"/>
                        <a:buAutoNum type="romanLcPeriod"/>
                      </a:pPr>
                      <a:r>
                        <a:rPr lang="en-IN" sz="1200" dirty="0"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Shri </a:t>
                      </a:r>
                      <a:r>
                        <a:rPr lang="en-IN" sz="1200" dirty="0" err="1"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Abir</a:t>
                      </a:r>
                      <a:r>
                        <a:rPr lang="en-IN" sz="1200" dirty="0"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 Ranjan Pal, Senior Manager, Environment, </a:t>
                      </a:r>
                      <a:endParaRPr lang="en-IN" sz="1200" dirty="0"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200" dirty="0" smtClean="0">
                          <a:effectLst/>
                          <a:latin typeface="Times New Roman" pitchFamily="18" charset="0"/>
                          <a:ea typeface="Arial" panose="020B0604020202020204" pitchFamily="34" charset="0"/>
                          <a:cs typeface="Times New Roman" pitchFamily="18" charset="0"/>
                        </a:rPr>
                        <a:t>H</a:t>
                      </a:r>
                      <a:endParaRPr lang="en-IN" sz="1200" dirty="0"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Tata Steel Limited, Kolkata</a:t>
                      </a:r>
                      <a:endParaRPr lang="en-IN" sz="1200" dirty="0"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xmlns="" val="93852121"/>
                  </a:ext>
                </a:extLst>
              </a:tr>
              <a:tr h="6589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itchFamily="18" charset="0"/>
                          <a:ea typeface="Arial" panose="020B0604020202020204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ISO/TC 301/WG 1 - </a:t>
                      </a: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Energy management systems and energy savings --</a:t>
                      </a:r>
                      <a:r>
                        <a:rPr lang="en-US" sz="12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Decarbonization</a:t>
                      </a: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— Requirements with guidance for use</a:t>
                      </a:r>
                      <a:endParaRPr lang="en-IN" sz="1200" dirty="0"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342900" marR="0" lvl="0" indent="-34290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en-US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Shri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S R </a:t>
                      </a:r>
                      <a:r>
                        <a:rPr lang="en-US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Lohokare</a:t>
                      </a:r>
                      <a:endParaRPr lang="en-IN" sz="1200" dirty="0" smtClean="0"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buFont typeface="+mj-lt"/>
                        <a:buAutoNum type="romanLcPeriod"/>
                      </a:pPr>
                      <a:r>
                        <a:rPr lang="en-IN" sz="1200" dirty="0" err="1" smtClean="0"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Shri</a:t>
                      </a:r>
                      <a:r>
                        <a:rPr lang="en-IN" sz="1200" dirty="0" smtClean="0"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IN" sz="1200" dirty="0" err="1"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Shibojyoti</a:t>
                      </a:r>
                      <a:r>
                        <a:rPr lang="en-IN" sz="1200" dirty="0"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 Dutta, Head Climate </a:t>
                      </a:r>
                      <a:r>
                        <a:rPr lang="en-IN" sz="1200" dirty="0" smtClean="0"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Change</a:t>
                      </a: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buFont typeface="+mj-lt"/>
                        <a:buAutoNum type="romanLcPeriod"/>
                      </a:pPr>
                      <a:r>
                        <a:rPr lang="en-IN" sz="1200" dirty="0" err="1" smtClean="0"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Shri</a:t>
                      </a:r>
                      <a:r>
                        <a:rPr lang="en-IN" sz="1200" dirty="0" smtClean="0"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IN" sz="1200" dirty="0" err="1" smtClean="0"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Nitish</a:t>
                      </a:r>
                      <a:r>
                        <a:rPr lang="en-IN" sz="1200" dirty="0" smtClean="0"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 S Mehta, Group Lead Management, </a:t>
                      </a:r>
                      <a:endParaRPr lang="en-IN" sz="1200" dirty="0" smtClean="0"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buFont typeface="+mj-lt"/>
                        <a:buAutoNum type="romanLcPeriod"/>
                      </a:pPr>
                      <a:r>
                        <a:rPr lang="en-IN" sz="1200" dirty="0" err="1" smtClean="0"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Shri</a:t>
                      </a:r>
                      <a:r>
                        <a:rPr lang="en-IN" sz="1200" dirty="0" smtClean="0"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IN" sz="1200" dirty="0" err="1" smtClean="0"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Dharmesh</a:t>
                      </a:r>
                      <a:r>
                        <a:rPr lang="en-IN" sz="1200" dirty="0" smtClean="0"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 Sharma, Group Lead Management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IN" sz="1200" dirty="0" smtClean="0">
                          <a:effectLst/>
                          <a:latin typeface="Times New Roman" pitchFamily="18" charset="0"/>
                          <a:ea typeface="Arial" panose="020B0604020202020204" pitchFamily="34" charset="0"/>
                          <a:cs typeface="Times New Roman" pitchFamily="18" charset="0"/>
                        </a:rPr>
                        <a:t>H</a:t>
                      </a:r>
                      <a:endParaRPr lang="en-IN" sz="1200" dirty="0"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Chairperson MED 39</a:t>
                      </a:r>
                      <a:endParaRPr lang="en-IN" sz="1200" dirty="0" smtClean="0"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 smtClean="0"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Tata </a:t>
                      </a:r>
                      <a:r>
                        <a:rPr lang="en-IN" sz="1200" dirty="0"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Steel Limited, </a:t>
                      </a:r>
                      <a:r>
                        <a:rPr lang="en-IN" sz="1200" dirty="0" smtClean="0"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Kolkata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IN" sz="1200" dirty="0" smtClean="0"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dirty="0" smtClean="0">
                          <a:effectLst/>
                          <a:latin typeface="Times New Roman" pitchFamily="18" charset="0"/>
                          <a:ea typeface="Arial" panose="020B0604020202020204" pitchFamily="34" charset="0"/>
                          <a:cs typeface="Times New Roman" pitchFamily="18" charset="0"/>
                        </a:rPr>
                        <a:t>Reliance</a:t>
                      </a:r>
                      <a:r>
                        <a:rPr lang="en-IN" sz="1200" baseline="0" dirty="0" smtClean="0">
                          <a:effectLst/>
                          <a:latin typeface="Times New Roman" pitchFamily="18" charset="0"/>
                          <a:ea typeface="Arial" panose="020B0604020202020204" pitchFamily="34" charset="0"/>
                          <a:cs typeface="Times New Roman" pitchFamily="18" charset="0"/>
                        </a:rPr>
                        <a:t> Industries Limited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IN" sz="1200" baseline="0" dirty="0" smtClean="0"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IN" sz="1200" baseline="0" dirty="0" smtClean="0"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IN" sz="1200" baseline="0" dirty="0" smtClean="0">
                          <a:effectLst/>
                          <a:latin typeface="Times New Roman" pitchFamily="18" charset="0"/>
                          <a:ea typeface="Arial" panose="020B0604020202020204" pitchFamily="34" charset="0"/>
                          <a:cs typeface="Times New Roman" pitchFamily="18" charset="0"/>
                        </a:rPr>
                        <a:t>Reliance Industries Limited</a:t>
                      </a:r>
                      <a:endParaRPr lang="en-IN" sz="1200" dirty="0">
                        <a:effectLst/>
                        <a:latin typeface="Times New Roman" pitchFamily="18" charset="0"/>
                        <a:ea typeface="Arial" panose="020B0604020202020204" pitchFamily="34" charset="0"/>
                        <a:cs typeface="Times New Roman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xmlns="" val="3255405490"/>
                  </a:ext>
                </a:extLst>
              </a:tr>
              <a:tr h="658941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ISO/TC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82 Mining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Shri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Karthik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Kaloappan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H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John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Deere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B9CB960-FE5F-686C-9114-B1F46E5FD1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68473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74083" y="1854682"/>
            <a:ext cx="5813903" cy="32760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4485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20417"/>
          </a:xfrm>
        </p:spPr>
        <p:txBody>
          <a:bodyPr/>
          <a:lstStyle/>
          <a:p>
            <a:r>
              <a:rPr lang="en-US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 committees being handled</a:t>
            </a:r>
            <a:endParaRPr lang="en-US" b="1" u="sng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77863" y="1484308"/>
          <a:ext cx="9062485" cy="4134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5274"/>
                <a:gridCol w="2052302"/>
                <a:gridCol w="5704909"/>
              </a:tblGrid>
              <a:tr h="954153"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No.</a:t>
                      </a:r>
                      <a:endParaRPr lang="en-US" sz="2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Number</a:t>
                      </a:r>
                      <a:endParaRPr lang="en-US" sz="2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Title</a:t>
                      </a:r>
                      <a:endParaRPr lang="en-US" sz="2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95115"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08</a:t>
                      </a:r>
                      <a:endParaRPr lang="en-US" sz="2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Mining Techniques And Equipment Sectional Committee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95115"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29</a:t>
                      </a:r>
                      <a:endParaRPr lang="en-US" sz="2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Sewing Machines Sectional Committee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95115"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32</a:t>
                      </a:r>
                      <a:endParaRPr lang="en-US" sz="2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Photographic Equipment Sectional Committee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95115"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 39</a:t>
                      </a:r>
                      <a:endParaRPr lang="en-US" sz="2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Energy Management and Energy Savings Sectional Committee 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Quarterly meetings of the committees</a:t>
            </a:r>
            <a:endParaRPr lang="en-US" b="1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1" y="1391478"/>
          <a:ext cx="10190921" cy="4911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3399"/>
                <a:gridCol w="2476306"/>
                <a:gridCol w="1701113"/>
                <a:gridCol w="2403634"/>
                <a:gridCol w="1806469"/>
              </a:tblGrid>
              <a:tr h="8845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Technical Committee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Date of Meeting (Quarter 1)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Attendance (Q1)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Date of Meeting (Quarter 2)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Attendance (Q2)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4990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MED 29 (Sewing Machines)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r>
                        <a:rPr lang="en-US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May 2024</a:t>
                      </a: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(Hybrid-R &amp; D centre for Bicycle &amp; Sewing Machines,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Ludhiana)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68%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r>
                        <a:rPr lang="en-US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st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Aug 2024 (Hybrid-R &amp; D centre for Bicycle &amp; Sewing Machines,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Ludhiana)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84%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917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MED 39 (Energy Saving)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r>
                        <a:rPr lang="en-US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May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88.24%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en-US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Sep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2024 (Hybrid)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64.71%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453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MED 32 (Photographic Equipments)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June 2024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69.23%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r>
                        <a:rPr lang="en-US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Sep 2024 (Hybrid)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91.67%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917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MED 08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(Mining Equipments)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Not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done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--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nd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 Aug 2024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83.33%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3450">
                <a:tc gridSpan="2"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AVERAGE ATTENDANCE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75.16%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80.93%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04800"/>
            <a:ext cx="8596668" cy="689113"/>
          </a:xfrm>
        </p:spPr>
        <p:txBody>
          <a:bodyPr/>
          <a:lstStyle/>
          <a:p>
            <a:r>
              <a:rPr lang="en-US" b="1" u="sng" dirty="0" smtClean="0">
                <a:solidFill>
                  <a:schemeClr val="tx1"/>
                </a:solidFill>
              </a:rPr>
              <a:t>Annual Plan Details</a:t>
            </a:r>
            <a:endParaRPr lang="en-US" b="1" u="sng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46558" y="1066800"/>
          <a:ext cx="11447876" cy="5340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8327"/>
                <a:gridCol w="2969089"/>
                <a:gridCol w="955399"/>
                <a:gridCol w="2795931"/>
                <a:gridCol w="2319130"/>
              </a:tblGrid>
              <a:tr h="5734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MED 29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MED 39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MED 32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MED 08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37274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NWIPs</a:t>
                      </a:r>
                    </a:p>
                    <a:p>
                      <a:endParaRPr lang="en-US" sz="1600" b="1" dirty="0" smtClean="0"/>
                    </a:p>
                    <a:p>
                      <a:r>
                        <a:rPr lang="en-US" sz="1600" b="1" dirty="0" smtClean="0"/>
                        <a:t>(Total -9)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 (</a:t>
                      </a:r>
                      <a:r>
                        <a:rPr lang="en-US" sz="1600" baseline="0" dirty="0" smtClean="0"/>
                        <a:t> Working Drafts -2, TOR completed for R&amp;D-2)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 (Panel formulated,</a:t>
                      </a:r>
                      <a:r>
                        <a:rPr lang="en-US" sz="1600" baseline="0" dirty="0" smtClean="0"/>
                        <a:t> TOR prepared, Pending for R&amp;D -1,Under Publication-1 )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 (Panel Formulated</a:t>
                      </a:r>
                      <a:r>
                        <a:rPr lang="en-US" sz="1600" baseline="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</a:tr>
              <a:tr h="95572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Pre-2000  Standards pending for review initially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dirty="0" smtClean="0"/>
                        <a:t>(Total – 90)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49 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31</a:t>
                      </a:r>
                      <a:endParaRPr lang="en-US" sz="1600" dirty="0"/>
                    </a:p>
                  </a:txBody>
                  <a:tcPr/>
                </a:tc>
              </a:tr>
              <a:tr h="292179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Pre 2000 Reviews</a:t>
                      </a:r>
                      <a:r>
                        <a:rPr lang="en-US" sz="1600" b="1" baseline="0" dirty="0" smtClean="0"/>
                        <a:t> completed 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Concluded for Finalization/WC : 22</a:t>
                      </a:r>
                    </a:p>
                    <a:p>
                      <a:r>
                        <a:rPr lang="en-US" sz="1600" dirty="0" smtClean="0"/>
                        <a:t>(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Published-3,</a:t>
                      </a:r>
                    </a:p>
                    <a:p>
                      <a:r>
                        <a:rPr lang="en-US" sz="1600" dirty="0" smtClean="0"/>
                        <a:t>Under publication F draft</a:t>
                      </a:r>
                      <a:r>
                        <a:rPr lang="en-US" sz="1600" baseline="0" dirty="0" smtClean="0"/>
                        <a:t> sent-8, </a:t>
                      </a:r>
                    </a:p>
                    <a:p>
                      <a:r>
                        <a:rPr lang="en-US" sz="1600" dirty="0" smtClean="0"/>
                        <a:t>Approved</a:t>
                      </a:r>
                      <a:r>
                        <a:rPr lang="en-US" sz="1600" baseline="0" dirty="0" smtClean="0"/>
                        <a:t> for Printing by SC</a:t>
                      </a:r>
                      <a:r>
                        <a:rPr lang="en-US" sz="1600" dirty="0" smtClean="0"/>
                        <a:t>-</a:t>
                      </a:r>
                      <a:r>
                        <a:rPr lang="en-US" sz="1600" baseline="0" dirty="0" smtClean="0"/>
                        <a:t>5,</a:t>
                      </a:r>
                    </a:p>
                    <a:p>
                      <a:r>
                        <a:rPr lang="en-US" sz="1600" baseline="0" dirty="0" smtClean="0"/>
                        <a:t> Approved for WC by SC-6)</a:t>
                      </a:r>
                    </a:p>
                    <a:p>
                      <a:endParaRPr lang="en-US" sz="1600" baseline="0" dirty="0" smtClean="0"/>
                    </a:p>
                    <a:p>
                      <a:r>
                        <a:rPr lang="en-US" sz="1600" baseline="0" dirty="0" smtClean="0"/>
                        <a:t>Review in process with WG/Panel -25 </a:t>
                      </a:r>
                    </a:p>
                    <a:p>
                      <a:r>
                        <a:rPr lang="en-US" sz="1600" baseline="0" dirty="0" smtClean="0"/>
                        <a:t>ARP allotted-2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Published-1,</a:t>
                      </a:r>
                    </a:p>
                    <a:p>
                      <a:r>
                        <a:rPr lang="en-US" sz="1600" dirty="0" smtClean="0"/>
                        <a:t> Withdraw</a:t>
                      </a:r>
                      <a:r>
                        <a:rPr lang="en-US" sz="1600" baseline="0" dirty="0" smtClean="0"/>
                        <a:t>n by SC and pending for MEDC approval-1,</a:t>
                      </a:r>
                    </a:p>
                    <a:p>
                      <a:r>
                        <a:rPr lang="en-US" sz="1600" baseline="0" dirty="0" smtClean="0"/>
                        <a:t> In process transfer to ETD49 -2,</a:t>
                      </a:r>
                    </a:p>
                    <a:p>
                      <a:r>
                        <a:rPr lang="en-US" sz="1600" baseline="0" dirty="0" smtClean="0"/>
                        <a:t> ARP allotted to BIS officer and pending-3, </a:t>
                      </a:r>
                    </a:p>
                    <a:p>
                      <a:r>
                        <a:rPr lang="en-US" sz="1600" baseline="0" dirty="0" smtClean="0"/>
                        <a:t>Archived- 3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Published-5;</a:t>
                      </a:r>
                    </a:p>
                    <a:p>
                      <a:r>
                        <a:rPr lang="en-US" sz="1600" dirty="0" smtClean="0"/>
                        <a:t>Under Pub-7;</a:t>
                      </a:r>
                    </a:p>
                    <a:p>
                      <a:r>
                        <a:rPr lang="en-US" sz="1600" dirty="0" smtClean="0"/>
                        <a:t>Withdrawn</a:t>
                      </a:r>
                      <a:r>
                        <a:rPr lang="en-US" sz="1600" baseline="0" dirty="0" smtClean="0"/>
                        <a:t> &amp;</a:t>
                      </a:r>
                      <a:r>
                        <a:rPr lang="en-US" sz="1600" dirty="0" smtClean="0"/>
                        <a:t> amalgamated-4;</a:t>
                      </a:r>
                    </a:p>
                    <a:p>
                      <a:r>
                        <a:rPr lang="en-US" sz="1600" dirty="0" smtClean="0"/>
                        <a:t>Approved</a:t>
                      </a:r>
                      <a:r>
                        <a:rPr lang="en-US" sz="1600" baseline="0" dirty="0" smtClean="0"/>
                        <a:t> for Printing </a:t>
                      </a:r>
                      <a:r>
                        <a:rPr lang="en-US" sz="1600" baseline="0" smtClean="0"/>
                        <a:t>by SC</a:t>
                      </a:r>
                      <a:r>
                        <a:rPr lang="en-US" sz="1600" smtClean="0"/>
                        <a:t>-5;</a:t>
                      </a:r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Review in process with</a:t>
                      </a:r>
                      <a:r>
                        <a:rPr lang="en-US" sz="1600" baseline="0" dirty="0" smtClean="0"/>
                        <a:t> WG-7;</a:t>
                      </a:r>
                    </a:p>
                    <a:p>
                      <a:r>
                        <a:rPr lang="en-US" sz="1600" baseline="0" dirty="0" smtClean="0"/>
                        <a:t>ARP allotted-3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Continued..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77863" y="2160588"/>
          <a:ext cx="10400955" cy="37126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0191"/>
                <a:gridCol w="2080191"/>
                <a:gridCol w="2080191"/>
                <a:gridCol w="2080191"/>
                <a:gridCol w="2080191"/>
              </a:tblGrid>
              <a:tr h="3928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MED 29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MED 39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MED 32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MED 08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963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Post 2000 Standards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pending for review initially ( Total -18)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06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310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Post 2000 Reviews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completed  </a:t>
                      </a:r>
                      <a:endParaRPr lang="en-US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Revised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and Under Pub-4</a:t>
                      </a:r>
                    </a:p>
                    <a:p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Reviewed and Reaffirmed-3</a:t>
                      </a:r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Reviewed,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Amendment Finalized and Under Pub-1</a:t>
                      </a:r>
                    </a:p>
                    <a:p>
                      <a:endParaRPr lang="en-US" sz="1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Reviewed and Reaffirmed-3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Reviewed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and Revised Standard Published-1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WG for Review-6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C7A5471-3CD2-892A-574D-C6BDEC0FF9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5875"/>
            <a:ext cx="1672683" cy="996231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xmlns="" id="{0D62BDBE-08CE-99CD-E4F5-6D25C84C5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" y="351706"/>
            <a:ext cx="11501119" cy="1320800"/>
          </a:xfrm>
        </p:spPr>
        <p:txBody>
          <a:bodyPr/>
          <a:lstStyle/>
          <a:p>
            <a:pPr algn="ctr"/>
            <a:r>
              <a:rPr lang="en-US" sz="3200" b="1" dirty="0" smtClean="0">
                <a:cs typeface="Times New Roman" panose="02020603050405020304" pitchFamily="18" charset="0"/>
              </a:rPr>
              <a:t>      </a:t>
            </a:r>
            <a:r>
              <a:rPr lang="en-US" sz="3200" b="1" u="sng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Working </a:t>
            </a:r>
            <a:r>
              <a:rPr lang="en-US" sz="3200" b="1" u="sng" dirty="0">
                <a:solidFill>
                  <a:schemeClr val="tx1"/>
                </a:solidFill>
                <a:cs typeface="Times New Roman" panose="02020603050405020304" pitchFamily="18" charset="0"/>
              </a:rPr>
              <a:t>Panels and Working </a:t>
            </a:r>
            <a:r>
              <a:rPr lang="en-US" sz="3200" b="1" u="sng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Groups Formulated</a:t>
            </a:r>
            <a:endParaRPr lang="en-IN" u="sng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677860" y="1257300"/>
          <a:ext cx="10536239" cy="5041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6640"/>
                <a:gridCol w="8229599"/>
              </a:tblGrid>
              <a:tr h="83475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Technical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Committee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Working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Panel / Working Groups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20714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MED 29 (Sewing Machines)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Panel 1:Panel for Review of Standards on Sewing Machine</a:t>
                      </a:r>
                      <a:r>
                        <a:rPr lang="en-US" baseline="0" dirty="0" smtClean="0"/>
                        <a:t> Components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Panel 2: Panel for Revision of Indian Standards for Household </a:t>
                      </a:r>
                      <a:r>
                        <a:rPr lang="en-US" baseline="0" dirty="0" err="1" smtClean="0"/>
                        <a:t>Zig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Zag</a:t>
                      </a:r>
                      <a:r>
                        <a:rPr lang="en-US" baseline="0" dirty="0" smtClean="0"/>
                        <a:t> Sewing Machine/Head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Panel 3: Panel for </a:t>
                      </a:r>
                      <a:r>
                        <a:rPr lang="en-US" dirty="0" smtClean="0"/>
                        <a:t>Review of Standards on Sewing Machine</a:t>
                      </a:r>
                      <a:r>
                        <a:rPr lang="en-US" baseline="0" dirty="0" smtClean="0"/>
                        <a:t>s and Testing Methods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Working Group 1: Review of IS 1610:2018 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Household sewing machines - General requirements</a:t>
                      </a:r>
                    </a:p>
                    <a:p>
                      <a:endParaRPr lang="en-US" sz="1800" b="1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dirty="0" smtClean="0"/>
                        <a:t>Working Group 2: NWIP:  Embroidery Sewing Machine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Working Group 3:NWIP: SINGLE NEEDLE LOCK STITCH INDUSTRIAL SEWING MACHINE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76356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3600"/>
          </a:xfrm>
        </p:spPr>
        <p:txBody>
          <a:bodyPr/>
          <a:lstStyle/>
          <a:p>
            <a:r>
              <a:rPr lang="en-US" u="sng" dirty="0" smtClean="0">
                <a:solidFill>
                  <a:schemeClr val="tx1"/>
                </a:solidFill>
              </a:rPr>
              <a:t>Continued…</a:t>
            </a:r>
            <a:endParaRPr lang="en-US" u="sng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77861" y="1397000"/>
          <a:ext cx="10942638" cy="4849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0939"/>
                <a:gridCol w="7251699"/>
              </a:tblGrid>
              <a:tr h="58090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Technical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Committee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Working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Panel / Working Groups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148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MED 32 (Photographic Equipments)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 Group 1: NWIP: Thermal Imaging Camera</a:t>
                      </a:r>
                      <a:endParaRPr lang="en-US" dirty="0"/>
                    </a:p>
                  </a:txBody>
                  <a:tcPr/>
                </a:tc>
              </a:tr>
              <a:tr h="359551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MED 08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(Mining Equipments)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 Group 1: Review of Indian Standards (IS 10970, IS 12527, IS 13618)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Working Group 2:IS 9123 : 1979 — Specification for battery locomotives for use in mines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Working</a:t>
                      </a:r>
                      <a:r>
                        <a:rPr lang="en-US" baseline="0" dirty="0" smtClean="0"/>
                        <a:t> Group 3:Review and Merging IS 13219:1992 ‘Rock bolts for mines (cement grouted) – General requirements’ and IS 13517:1992 ‘Rock bolts - Resin type – Specification’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Working Group 4: NWIP: ‘Diesel Engine Systems For Underground Coal Mines: Explosion Protected’. 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tx1"/>
                </a:solidFill>
              </a:rPr>
              <a:t>NWIPs in Detail</a:t>
            </a:r>
            <a:endParaRPr lang="en-US" b="1" u="sng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77862" y="1371600"/>
          <a:ext cx="11107738" cy="4518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138"/>
                <a:gridCol w="4199730"/>
                <a:gridCol w="3088218"/>
                <a:gridCol w="2465652"/>
              </a:tblGrid>
              <a:tr h="25871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TC No.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NWIP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Mode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of Execution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086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MED 29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HOUSEHOLD EMBROIDERY AND SEWING MACHINE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Working Draft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Received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Working Group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6781">
                <a:tc>
                  <a:txBody>
                    <a:bodyPr/>
                    <a:lstStyle/>
                    <a:p>
                      <a:r>
                        <a:rPr lang="en-US" sz="1200" smtClean="0">
                          <a:latin typeface="Times New Roman" pitchFamily="18" charset="0"/>
                          <a:cs typeface="Times New Roman" pitchFamily="18" charset="0"/>
                        </a:rPr>
                        <a:t>MED 29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Single Needle Lock stitch High Speed Industrial machine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Working Draft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Received</a:t>
                      </a:r>
                      <a:endParaRPr 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Working Group</a:t>
                      </a:r>
                    </a:p>
                    <a:p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2746">
                <a:tc>
                  <a:txBody>
                    <a:bodyPr/>
                    <a:lstStyle/>
                    <a:p>
                      <a:r>
                        <a:rPr lang="en-US" sz="1200" smtClean="0">
                          <a:latin typeface="Times New Roman" pitchFamily="18" charset="0"/>
                          <a:cs typeface="Times New Roman" pitchFamily="18" charset="0"/>
                        </a:rPr>
                        <a:t>MED 29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Leather Stitch Machines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TOR finalized,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R&amp;D project yet to start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R&amp;D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6781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MED 29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Over lock Sewing Machines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TOR finalized,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R&amp;D project yet to start</a:t>
                      </a:r>
                    </a:p>
                    <a:p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R&amp;D</a:t>
                      </a:r>
                    </a:p>
                    <a:p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3590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MED 32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CINEMATOGRAPHY B-CHAIN ELECTROACOUSTIC REPONSE OF MOTION-PICTURE CONTROL ROOMS AND INDOOR THEATRES - SPECIFICATIONS AND MEASUREMENTS 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Under Publication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Working Group</a:t>
                      </a:r>
                    </a:p>
                    <a:p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6781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MED 32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Thermal Imaging Camera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TOR finalized,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R&amp;D project yet to start</a:t>
                      </a:r>
                    </a:p>
                    <a:p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R&amp;D</a:t>
                      </a:r>
                    </a:p>
                    <a:p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2746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MED 08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Diesel Engine Systems For Underground Coal Mines: Explosion Protected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Working Group</a:t>
                      </a:r>
                      <a:r>
                        <a:rPr lang="en-US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Formed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Working Group</a:t>
                      </a:r>
                    </a:p>
                    <a:p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tx1"/>
                </a:solidFill>
              </a:rPr>
              <a:t>Standards Review in Detail</a:t>
            </a:r>
            <a:endParaRPr lang="en-US" b="1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87501"/>
            <a:ext cx="8596668" cy="4453862"/>
          </a:xfrm>
        </p:spPr>
        <p:txBody>
          <a:bodyPr/>
          <a:lstStyle/>
          <a:p>
            <a:r>
              <a:rPr lang="en-US" dirty="0" smtClean="0"/>
              <a:t>https://docs.google.com/spreadsheets/d/1dHJdsECP1qUDFc5brhYUFFAduWETa50n/edit?gid=567049642#gid=567049642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6393</TotalTime>
  <Words>1196</Words>
  <Application>Microsoft Office PowerPoint</Application>
  <PresentationFormat>Custom</PresentationFormat>
  <Paragraphs>281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Facet</vt:lpstr>
      <vt:lpstr> REVIEW OF TECHNICAL COMMITTEES –  MED 08, MED 29, MED 32 &amp; MED 39 </vt:lpstr>
      <vt:lpstr>Technical committees being handled</vt:lpstr>
      <vt:lpstr>Quarterly meetings of the committees</vt:lpstr>
      <vt:lpstr>Annual Plan Details</vt:lpstr>
      <vt:lpstr>Continued..</vt:lpstr>
      <vt:lpstr>      Working Panels and Working Groups Formulated</vt:lpstr>
      <vt:lpstr>Continued…</vt:lpstr>
      <vt:lpstr>NWIPs in Detail</vt:lpstr>
      <vt:lpstr>Standards Review in Detail</vt:lpstr>
      <vt:lpstr>Inactive members</vt:lpstr>
      <vt:lpstr>       New MEMBERS CO-OPTED IN TC(s)</vt:lpstr>
      <vt:lpstr>Seminar / Meetings planned at MoU Institutes/ Outside BIS HQ</vt:lpstr>
      <vt:lpstr>EXPERTS NOMINATED IN ISO TC/SC/WG</vt:lpstr>
      <vt:lpstr>Slide 14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NATIONAL ACTION PLAN - National Action Plan for Standards Development &amp; Implementation</dc:title>
  <dc:creator>sppd-200</dc:creator>
  <cp:lastModifiedBy>user</cp:lastModifiedBy>
  <cp:revision>374</cp:revision>
  <cp:lastPrinted>2021-01-05T05:34:33Z</cp:lastPrinted>
  <dcterms:created xsi:type="dcterms:W3CDTF">2019-02-04T06:04:58Z</dcterms:created>
  <dcterms:modified xsi:type="dcterms:W3CDTF">2024-10-25T04:45:49Z</dcterms:modified>
</cp:coreProperties>
</file>