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8" r:id="rId1"/>
  </p:sldMasterIdLst>
  <p:notesMasterIdLst>
    <p:notesMasterId r:id="rId51"/>
  </p:notesMasterIdLst>
  <p:sldIdLst>
    <p:sldId id="256" r:id="rId2"/>
    <p:sldId id="418" r:id="rId3"/>
    <p:sldId id="421" r:id="rId4"/>
    <p:sldId id="443" r:id="rId5"/>
    <p:sldId id="419" r:id="rId6"/>
    <p:sldId id="423" r:id="rId7"/>
    <p:sldId id="444" r:id="rId8"/>
    <p:sldId id="445" r:id="rId9"/>
    <p:sldId id="422" r:id="rId10"/>
    <p:sldId id="424" r:id="rId11"/>
    <p:sldId id="447" r:id="rId12"/>
    <p:sldId id="420" r:id="rId13"/>
    <p:sldId id="425" r:id="rId14"/>
    <p:sldId id="448" r:id="rId15"/>
    <p:sldId id="449" r:id="rId16"/>
    <p:sldId id="450" r:id="rId17"/>
    <p:sldId id="431" r:id="rId18"/>
    <p:sldId id="475" r:id="rId19"/>
    <p:sldId id="454" r:id="rId20"/>
    <p:sldId id="432" r:id="rId21"/>
    <p:sldId id="429" r:id="rId22"/>
    <p:sldId id="427" r:id="rId23"/>
    <p:sldId id="433" r:id="rId24"/>
    <p:sldId id="452" r:id="rId25"/>
    <p:sldId id="453" r:id="rId26"/>
    <p:sldId id="479" r:id="rId27"/>
    <p:sldId id="368" r:id="rId28"/>
    <p:sldId id="374" r:id="rId29"/>
    <p:sldId id="471" r:id="rId30"/>
    <p:sldId id="468" r:id="rId31"/>
    <p:sldId id="474" r:id="rId32"/>
    <p:sldId id="440" r:id="rId33"/>
    <p:sldId id="478" r:id="rId34"/>
    <p:sldId id="390" r:id="rId35"/>
    <p:sldId id="470" r:id="rId36"/>
    <p:sldId id="467" r:id="rId37"/>
    <p:sldId id="481" r:id="rId38"/>
    <p:sldId id="455" r:id="rId39"/>
    <p:sldId id="412" r:id="rId40"/>
    <p:sldId id="476" r:id="rId41"/>
    <p:sldId id="456" r:id="rId42"/>
    <p:sldId id="480" r:id="rId43"/>
    <p:sldId id="458" r:id="rId44"/>
    <p:sldId id="482" r:id="rId45"/>
    <p:sldId id="483" r:id="rId46"/>
    <p:sldId id="469" r:id="rId47"/>
    <p:sldId id="484" r:id="rId48"/>
    <p:sldId id="477" r:id="rId49"/>
    <p:sldId id="473" r:id="rId5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743"/>
    <a:srgbClr val="FFFF99"/>
    <a:srgbClr val="FF9966"/>
    <a:srgbClr val="FF9900"/>
    <a:srgbClr val="0000FF"/>
    <a:srgbClr val="00FFFF"/>
    <a:srgbClr val="FF66CC"/>
    <a:srgbClr val="FF33CC"/>
    <a:srgbClr val="C25B0E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459" autoAdjust="0"/>
    <p:restoredTop sz="94364" autoAdjust="0"/>
  </p:normalViewPr>
  <p:slideViewPr>
    <p:cSldViewPr snapToGrid="0">
      <p:cViewPr varScale="1">
        <p:scale>
          <a:sx n="111" d="100"/>
          <a:sy n="111" d="100"/>
        </p:scale>
        <p:origin x="108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% attendance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1st Quarter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MED 16</c:v>
                </c:pt>
                <c:pt idx="1">
                  <c:v>MED 18</c:v>
                </c:pt>
                <c:pt idx="2">
                  <c:v>MED 28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</c:v>
                </c:pt>
                <c:pt idx="1">
                  <c:v>68</c:v>
                </c:pt>
                <c:pt idx="2">
                  <c:v>53.57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0F-4DF8-8A4F-ED3FB3F4B12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2nd Quarter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MED 16</c:v>
                </c:pt>
                <c:pt idx="1">
                  <c:v>MED 18</c:v>
                </c:pt>
                <c:pt idx="2">
                  <c:v>MED 28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62.5</c:v>
                </c:pt>
                <c:pt idx="1">
                  <c:v>80</c:v>
                </c:pt>
                <c:pt idx="2">
                  <c:v>73.33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0F-4DF8-8A4F-ED3FB3F4B12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00082767"/>
        <c:axId val="100085167"/>
      </c:barChart>
      <c:catAx>
        <c:axId val="10008276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085167"/>
        <c:crosses val="autoZero"/>
        <c:auto val="1"/>
        <c:lblAlgn val="ctr"/>
        <c:lblOffset val="100"/>
        <c:noMultiLvlLbl val="0"/>
      </c:catAx>
      <c:valAx>
        <c:axId val="10008516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00827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B2BAE-EBAD-4E20-88A0-0451FCFE2AB9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BEFAC-B629-4F3A-A724-53BEF9B9B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139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15-10-2024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1116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15-10-2024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3556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15-10-2024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2959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15-10-2024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47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15-10-2024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7980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15-10-2024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2865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15-10-2024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600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15-10-2024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0115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15-10-2024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4880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15-10-2024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1770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15-10-2024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7219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41B78DD-FF86-439A-9040-88B87E53B524}" type="datetimeFigureOut">
              <a:rPr lang="en-IN" smtClean="0"/>
              <a:pPr/>
              <a:t>15-10-2024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7365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B78DD-FF86-439A-9040-88B87E53B524}" type="datetimeFigureOut">
              <a:rPr lang="en-IN" smtClean="0"/>
              <a:pPr/>
              <a:t>15-10-2024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0999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  <p:sldLayoutId id="214748393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1525" y="2173687"/>
            <a:ext cx="10442002" cy="1255313"/>
          </a:xfrm>
        </p:spPr>
        <p:txBody>
          <a:bodyPr>
            <a:noAutofit/>
          </a:bodyPr>
          <a:lstStyle/>
          <a:p>
            <a:pPr algn="ctr"/>
            <a:b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 of</a:t>
            </a:r>
            <a:br>
              <a:rPr lang="en-I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</a:t>
            </a:r>
            <a:r>
              <a:rPr lang="en-I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16, MED 18, MED 28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5431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E1083-EBAC-DA37-2E82-73CE41C83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342420"/>
            <a:ext cx="9603275" cy="1049235"/>
          </a:xfrm>
        </p:spPr>
        <p:txBody>
          <a:bodyPr/>
          <a:lstStyle/>
          <a:p>
            <a:r>
              <a:rPr lang="en-US" dirty="0"/>
              <a:t>Standard under review - carried over (Post 2000)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7F70D9B-B37E-792D-CA2F-75FECD4ED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67D99DCB-4FE5-C3AC-42CF-5BE0676AA1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9036211"/>
              </p:ext>
            </p:extLst>
          </p:nvPr>
        </p:nvGraphicFramePr>
        <p:xfrm>
          <a:off x="180975" y="1391655"/>
          <a:ext cx="12330875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058">
                  <a:extLst>
                    <a:ext uri="{9D8B030D-6E8A-4147-A177-3AD203B41FA5}">
                      <a16:colId xmlns:a16="http://schemas.microsoft.com/office/drawing/2014/main" val="1968874291"/>
                    </a:ext>
                  </a:extLst>
                </a:gridCol>
                <a:gridCol w="1157468">
                  <a:extLst>
                    <a:ext uri="{9D8B030D-6E8A-4147-A177-3AD203B41FA5}">
                      <a16:colId xmlns:a16="http://schemas.microsoft.com/office/drawing/2014/main" val="1084011988"/>
                    </a:ext>
                  </a:extLst>
                </a:gridCol>
                <a:gridCol w="821803">
                  <a:extLst>
                    <a:ext uri="{9D8B030D-6E8A-4147-A177-3AD203B41FA5}">
                      <a16:colId xmlns:a16="http://schemas.microsoft.com/office/drawing/2014/main" val="683070436"/>
                    </a:ext>
                  </a:extLst>
                </a:gridCol>
                <a:gridCol w="4548561">
                  <a:extLst>
                    <a:ext uri="{9D8B030D-6E8A-4147-A177-3AD203B41FA5}">
                      <a16:colId xmlns:a16="http://schemas.microsoft.com/office/drawing/2014/main" val="1699169294"/>
                    </a:ext>
                  </a:extLst>
                </a:gridCol>
                <a:gridCol w="1780985">
                  <a:extLst>
                    <a:ext uri="{9D8B030D-6E8A-4147-A177-3AD203B41FA5}">
                      <a16:colId xmlns:a16="http://schemas.microsoft.com/office/drawing/2014/main" val="3224987788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2771122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IS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 of Execution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 Status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971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IS 3196 : Part 1 :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Welded low carbon steel cylinders exceeding 5 </a:t>
                      </a:r>
                      <a:r>
                        <a:rPr lang="en-US" sz="1400" dirty="0" err="1"/>
                        <a:t>litres</a:t>
                      </a:r>
                      <a:r>
                        <a:rPr lang="en-US" sz="1400" dirty="0"/>
                        <a:t> water capacity for low pressure liquefiable gases: Part 1 cylinders for liquefied petroleum gases (LPG) - Specification (Sixth Revision)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R&amp;D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Proposals received for R&amp;D project. Project yet to start. Document was reviewed by committee in parallel and was reaffirmed.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307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>
                          <a:effectLst/>
                        </a:rPr>
                        <a:t>IS 13258 :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 dirty="0">
                          <a:effectLst/>
                        </a:rPr>
                        <a:t>Welded low carbon steel cylinders exceeding 5 litre water capacity for low pressure liquefiable gas - Requirements for inspection and reconditioning of used </a:t>
                      </a:r>
                      <a:r>
                        <a:rPr lang="en-IN" sz="1400" dirty="0" err="1">
                          <a:effectLst/>
                        </a:rPr>
                        <a:t>lpg</a:t>
                      </a:r>
                      <a:r>
                        <a:rPr lang="en-IN" sz="1400" dirty="0">
                          <a:effectLst/>
                        </a:rPr>
                        <a:t> cylinders (First Revision)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R&amp;D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Proposals received for R&amp;D project. Project yet to start. Document was reviewed by committee in parallel and was reaffirmed.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644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 dirty="0">
                          <a:effectLst/>
                        </a:rPr>
                        <a:t>IS 14899 :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 dirty="0">
                          <a:effectLst/>
                        </a:rPr>
                        <a:t>Liquefied petroleum gas (LPG) containers for automotive use - Specification (First Revision)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R&amp;D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ToR</a:t>
                      </a:r>
                      <a:r>
                        <a:rPr kumimoji="0" lang="en-I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finalised. R&amp;D project yet to start. </a:t>
                      </a:r>
                      <a:r>
                        <a:rPr lang="en-US" sz="1400" dirty="0"/>
                        <a:t>Document was reviewed by committee in parallel and was reaffirmed.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466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MED 16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>
                          <a:effectLst/>
                        </a:rPr>
                        <a:t>IS 7312 :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 dirty="0">
                          <a:effectLst/>
                        </a:rPr>
                        <a:t>Welded and seamless steel dissolved acetylene gas cylinders - Specification (Third Revision)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R&amp;D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ToR</a:t>
                      </a:r>
                      <a:r>
                        <a:rPr kumimoji="0" lang="en-I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I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finalised</a:t>
                      </a:r>
                      <a:r>
                        <a:rPr kumimoji="0" lang="en-I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. R&amp;D project yet to start. 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Document was reviewed by committee in parallel and was reaffirmed.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37898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>
                          <a:effectLst/>
                        </a:rPr>
                        <a:t>IS 8198 : 2004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 dirty="0">
                          <a:effectLst/>
                        </a:rPr>
                        <a:t>Steel cylinders for compressed gases (Atmospheric gases, hydrogen, high pressure liquefiable gases and dissolved acetylene gases) - Code of practice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R&amp;D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ToR</a:t>
                      </a:r>
                      <a:r>
                        <a:rPr kumimoji="0" lang="en-I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I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finalised</a:t>
                      </a:r>
                      <a:r>
                        <a:rPr kumimoji="0" lang="en-I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. R&amp;D project yet to start.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 Document was reviewed by committee in parallel and was reaffirmed.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51391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 dirty="0">
                          <a:effectLst/>
                        </a:rPr>
                        <a:t>IS 16988 :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 dirty="0">
                          <a:effectLst/>
                        </a:rPr>
                        <a:t>Compressed natural gas cylinder valve integrated with solenoid operation (Remotely Controlled) for automotive use - Specification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R&amp;D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ToR</a:t>
                      </a:r>
                      <a:r>
                        <a:rPr kumimoji="0" lang="en-I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I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finalised</a:t>
                      </a:r>
                      <a:r>
                        <a:rPr kumimoji="0" lang="en-I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. R&amp;D project yet to start. 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Document was reviewed by committee in parallel and was reaffirmed.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48791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9247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F9EE59-1392-74F1-BFC6-19DBA72CCC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E27A7-5643-FCE1-4BFD-0E816B1A8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342420"/>
            <a:ext cx="9603275" cy="1049235"/>
          </a:xfrm>
        </p:spPr>
        <p:txBody>
          <a:bodyPr/>
          <a:lstStyle/>
          <a:p>
            <a:r>
              <a:rPr lang="en-US" dirty="0"/>
              <a:t>Standard under review - carried over (Post 2000)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346D147-F4C0-7A9D-9E08-FAE01AD4B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C1ECF3D3-B819-57D1-3C25-1ED1880572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2341682"/>
              </p:ext>
            </p:extLst>
          </p:nvPr>
        </p:nvGraphicFramePr>
        <p:xfrm>
          <a:off x="169401" y="1623149"/>
          <a:ext cx="11845123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696">
                  <a:extLst>
                    <a:ext uri="{9D8B030D-6E8A-4147-A177-3AD203B41FA5}">
                      <a16:colId xmlns:a16="http://schemas.microsoft.com/office/drawing/2014/main" val="1968874291"/>
                    </a:ext>
                  </a:extLst>
                </a:gridCol>
                <a:gridCol w="1111872">
                  <a:extLst>
                    <a:ext uri="{9D8B030D-6E8A-4147-A177-3AD203B41FA5}">
                      <a16:colId xmlns:a16="http://schemas.microsoft.com/office/drawing/2014/main" val="1084011988"/>
                    </a:ext>
                  </a:extLst>
                </a:gridCol>
                <a:gridCol w="789430">
                  <a:extLst>
                    <a:ext uri="{9D8B030D-6E8A-4147-A177-3AD203B41FA5}">
                      <a16:colId xmlns:a16="http://schemas.microsoft.com/office/drawing/2014/main" val="683070436"/>
                    </a:ext>
                  </a:extLst>
                </a:gridCol>
                <a:gridCol w="4369378">
                  <a:extLst>
                    <a:ext uri="{9D8B030D-6E8A-4147-A177-3AD203B41FA5}">
                      <a16:colId xmlns:a16="http://schemas.microsoft.com/office/drawing/2014/main" val="1699169294"/>
                    </a:ext>
                  </a:extLst>
                </a:gridCol>
                <a:gridCol w="1720155">
                  <a:extLst>
                    <a:ext uri="{9D8B030D-6E8A-4147-A177-3AD203B41FA5}">
                      <a16:colId xmlns:a16="http://schemas.microsoft.com/office/drawing/2014/main" val="3224987788"/>
                    </a:ext>
                  </a:extLst>
                </a:gridCol>
                <a:gridCol w="3284592">
                  <a:extLst>
                    <a:ext uri="{9D8B030D-6E8A-4147-A177-3AD203B41FA5}">
                      <a16:colId xmlns:a16="http://schemas.microsoft.com/office/drawing/2014/main" val="22771122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IS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 of Execution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 Status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971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IS 5903 :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Recommendation for safety devices for gas cylinders (First Revision)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R&amp;D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ToR</a:t>
                      </a:r>
                      <a:r>
                        <a:rPr kumimoji="0" lang="en-I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finalised. R&amp;D project yet to start. </a:t>
                      </a:r>
                      <a:r>
                        <a:rPr lang="en-US" sz="1400" dirty="0"/>
                        <a:t>Document was reviewed by committee in parallel and was reaffirmed.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307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9798 : 2013</a:t>
                      </a:r>
                      <a:endParaRPr lang="en-IN" sz="11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 pressure regulators for use with liquefied petroleum gas (LPG) - Specification (Second Revision)</a:t>
                      </a:r>
                      <a:endParaRPr lang="en-IN" sz="11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Committee Member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Document was put up for WC. Comments received. Working Group formulated for disposing off the comments.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644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>
                          <a:effectLst/>
                        </a:rPr>
                        <a:t>IS/ISO 11114 : PART 2 :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 dirty="0">
                          <a:effectLst/>
                        </a:rPr>
                        <a:t>Transportable Gas Cylinders - Compatibility of Cylinder and Valve Materials with Gas Contents Part 2 Non-Metallic 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Committee Member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Committee approve the document for Publication.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466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MED 16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>
                          <a:effectLst/>
                        </a:rPr>
                        <a:t>IS 16735 :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 dirty="0">
                          <a:effectLst/>
                        </a:rPr>
                        <a:t>Cylinders for on - Board Storage of Compressed </a:t>
                      </a:r>
                      <a:r>
                        <a:rPr lang="en-IN" sz="1400" dirty="0" err="1">
                          <a:effectLst/>
                        </a:rPr>
                        <a:t>Gasesous</a:t>
                      </a:r>
                      <a:r>
                        <a:rPr lang="en-IN" sz="1400" dirty="0">
                          <a:effectLst/>
                        </a:rPr>
                        <a:t> Hydrogen and Hydrogen Blends as a Fuel for Automative Vehicles - Specification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Committee 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Document was put up for WC. Comments received. Working Group formulated for disposing off the comments.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37898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 dirty="0">
                          <a:effectLst/>
                        </a:rPr>
                        <a:t>IS 16017 :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 dirty="0">
                          <a:effectLst/>
                        </a:rPr>
                        <a:t>Transportable gas cylinders - Periodic inspection and testing of seamless aluminium alloy gas cylinders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Committee 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Published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513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4040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64501-D69A-F06C-B217-18B27CB5B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under review - current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8CB0BB3-EC90-5D04-1BA7-A0742019D9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4571701"/>
              </p:ext>
            </p:extLst>
          </p:nvPr>
        </p:nvGraphicFramePr>
        <p:xfrm>
          <a:off x="1450975" y="2016125"/>
          <a:ext cx="8232316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913">
                  <a:extLst>
                    <a:ext uri="{9D8B030D-6E8A-4147-A177-3AD203B41FA5}">
                      <a16:colId xmlns:a16="http://schemas.microsoft.com/office/drawing/2014/main" val="1968874291"/>
                    </a:ext>
                  </a:extLst>
                </a:gridCol>
                <a:gridCol w="1737178">
                  <a:extLst>
                    <a:ext uri="{9D8B030D-6E8A-4147-A177-3AD203B41FA5}">
                      <a16:colId xmlns:a16="http://schemas.microsoft.com/office/drawing/2014/main" val="1084011988"/>
                    </a:ext>
                  </a:extLst>
                </a:gridCol>
                <a:gridCol w="1176045">
                  <a:extLst>
                    <a:ext uri="{9D8B030D-6E8A-4147-A177-3AD203B41FA5}">
                      <a16:colId xmlns:a16="http://schemas.microsoft.com/office/drawing/2014/main" val="2394356056"/>
                    </a:ext>
                  </a:extLst>
                </a:gridCol>
                <a:gridCol w="1176045">
                  <a:extLst>
                    <a:ext uri="{9D8B030D-6E8A-4147-A177-3AD203B41FA5}">
                      <a16:colId xmlns:a16="http://schemas.microsoft.com/office/drawing/2014/main" val="1699169294"/>
                    </a:ext>
                  </a:extLst>
                </a:gridCol>
                <a:gridCol w="1176045">
                  <a:extLst>
                    <a:ext uri="{9D8B030D-6E8A-4147-A177-3AD203B41FA5}">
                      <a16:colId xmlns:a16="http://schemas.microsoft.com/office/drawing/2014/main" val="3224987788"/>
                    </a:ext>
                  </a:extLst>
                </a:gridCol>
                <a:gridCol w="1176045">
                  <a:extLst>
                    <a:ext uri="{9D8B030D-6E8A-4147-A177-3AD203B41FA5}">
                      <a16:colId xmlns:a16="http://schemas.microsoft.com/office/drawing/2014/main" val="2277112200"/>
                    </a:ext>
                  </a:extLst>
                </a:gridCol>
                <a:gridCol w="1176045">
                  <a:extLst>
                    <a:ext uri="{9D8B030D-6E8A-4147-A177-3AD203B41FA5}">
                      <a16:colId xmlns:a16="http://schemas.microsoft.com/office/drawing/2014/main" val="7682826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Total Projects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Due for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 2000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Reaffirm &amp; Archiving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971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307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466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378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5508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E1083-EBAC-DA37-2E82-73CE41C83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559" y="144762"/>
            <a:ext cx="10308299" cy="1049235"/>
          </a:xfrm>
        </p:spPr>
        <p:txBody>
          <a:bodyPr/>
          <a:lstStyle/>
          <a:p>
            <a:r>
              <a:rPr lang="en-US" dirty="0"/>
              <a:t>Standard under review - current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08BAAB0-ADA8-F819-1009-B8D21E054D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5204937"/>
              </p:ext>
            </p:extLst>
          </p:nvPr>
        </p:nvGraphicFramePr>
        <p:xfrm>
          <a:off x="152400" y="881806"/>
          <a:ext cx="11887200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822">
                  <a:extLst>
                    <a:ext uri="{9D8B030D-6E8A-4147-A177-3AD203B41FA5}">
                      <a16:colId xmlns:a16="http://schemas.microsoft.com/office/drawing/2014/main" val="1968874291"/>
                    </a:ext>
                  </a:extLst>
                </a:gridCol>
                <a:gridCol w="760233">
                  <a:extLst>
                    <a:ext uri="{9D8B030D-6E8A-4147-A177-3AD203B41FA5}">
                      <a16:colId xmlns:a16="http://schemas.microsoft.com/office/drawing/2014/main" val="1084011988"/>
                    </a:ext>
                  </a:extLst>
                </a:gridCol>
                <a:gridCol w="1140479">
                  <a:extLst>
                    <a:ext uri="{9D8B030D-6E8A-4147-A177-3AD203B41FA5}">
                      <a16:colId xmlns:a16="http://schemas.microsoft.com/office/drawing/2014/main" val="3757613982"/>
                    </a:ext>
                  </a:extLst>
                </a:gridCol>
                <a:gridCol w="5553919">
                  <a:extLst>
                    <a:ext uri="{9D8B030D-6E8A-4147-A177-3AD203B41FA5}">
                      <a16:colId xmlns:a16="http://schemas.microsoft.com/office/drawing/2014/main" val="1699169294"/>
                    </a:ext>
                  </a:extLst>
                </a:gridCol>
                <a:gridCol w="1458410">
                  <a:extLst>
                    <a:ext uri="{9D8B030D-6E8A-4147-A177-3AD203B41FA5}">
                      <a16:colId xmlns:a16="http://schemas.microsoft.com/office/drawing/2014/main" val="3224987788"/>
                    </a:ext>
                  </a:extLst>
                </a:gridCol>
                <a:gridCol w="2467337">
                  <a:extLst>
                    <a:ext uri="{9D8B030D-6E8A-4147-A177-3AD203B41FA5}">
                      <a16:colId xmlns:a16="http://schemas.microsoft.com/office/drawing/2014/main" val="22771122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IS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 of Execution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 Status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971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 dirty="0">
                          <a:effectLst/>
                        </a:rPr>
                        <a:t>IS 15975 :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 dirty="0">
                          <a:effectLst/>
                        </a:rPr>
                        <a:t>Gas Cylinders — Conditions for Filling Gas Cylinders ( First Revision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Member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approved draft </a:t>
                      </a:r>
                      <a:r>
                        <a:rPr lang="en-US" sz="1400" dirty="0" err="1"/>
                        <a:t>amd</a:t>
                      </a:r>
                      <a:r>
                        <a:rPr lang="en-US" sz="1400" dirty="0"/>
                        <a:t> for WC. Standard recommended for Reaffirm and amend by the committee.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307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 dirty="0">
                          <a:effectLst/>
                        </a:rPr>
                        <a:t>IS 15637 : 2006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 dirty="0">
                          <a:effectLst/>
                        </a:rPr>
                        <a:t>Welded stainless steel cylinders for liquefied petroleum gases (LPG) from 0.5 litre to 250 litre water capacity - Specification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ARP allocated to BIS Officer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466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16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 dirty="0">
                          <a:effectLst/>
                        </a:rPr>
                        <a:t>IS 3196 : Part 2 : 2006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 dirty="0">
                          <a:effectLst/>
                        </a:rPr>
                        <a:t>Welded low carbon steel cylinders exceeding 5 litre water capacity for low pressure liquefiable gases: Part 2 cylinders for liquefiable non - Toxic gases other than </a:t>
                      </a:r>
                      <a:r>
                        <a:rPr lang="en-IN" sz="1400" dirty="0" err="1">
                          <a:effectLst/>
                        </a:rPr>
                        <a:t>lpg</a:t>
                      </a:r>
                      <a:r>
                        <a:rPr lang="en-IN" sz="1400" dirty="0">
                          <a:effectLst/>
                        </a:rPr>
                        <a:t> - Specification (First Revision)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ARP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ARP allocated to BIS Officer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378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16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 dirty="0">
                          <a:effectLst/>
                        </a:rPr>
                        <a:t>IS 16485 :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 dirty="0">
                          <a:effectLst/>
                        </a:rPr>
                        <a:t>Flame Arresters — Performance Requirements, Test Methods and Limits for Use ( First Revision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Under review by committee. WG to be formulated.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4322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16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 dirty="0">
                          <a:effectLst/>
                        </a:rPr>
                        <a:t>IS 16050 :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 dirty="0">
                          <a:effectLst/>
                        </a:rPr>
                        <a:t>Gas Cylinders — Seamless, Welded and Composite Cylinders for Compressed and Liquefied Gases ( Excluding Acetylene ) — Inspection at Time of Filling ( First Revision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ARP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ARP allocated to BIS Officer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812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 dirty="0">
                          <a:effectLst/>
                        </a:rPr>
                        <a:t>IS/ISO 11114 : Part 1 :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 dirty="0">
                          <a:effectLst/>
                        </a:rPr>
                        <a:t>Gas Cylinders — Compatibility of Cylinder and Valve Materials with Gas Contents Part 1 Metallic Materials (First Revision)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Member Secretary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Amd</a:t>
                      </a:r>
                      <a:r>
                        <a:rPr lang="en-US" sz="1400" dirty="0"/>
                        <a:t> 1to ISO 11114-1 published. Circulated to all members for adoption. Decision for review to be taken during next committee meeting.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588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783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FC198F-FA00-54B1-7DAF-FA12B62112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CD2A5-39DE-A195-841C-3BCAF412B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559" y="144762"/>
            <a:ext cx="10308299" cy="1049235"/>
          </a:xfrm>
        </p:spPr>
        <p:txBody>
          <a:bodyPr/>
          <a:lstStyle/>
          <a:p>
            <a:r>
              <a:rPr lang="en-US" dirty="0"/>
              <a:t>Standard under review - current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8FE4411-431A-9802-4F88-AB504E0D3F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612207"/>
              </p:ext>
            </p:extLst>
          </p:nvPr>
        </p:nvGraphicFramePr>
        <p:xfrm>
          <a:off x="152400" y="814435"/>
          <a:ext cx="118872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822">
                  <a:extLst>
                    <a:ext uri="{9D8B030D-6E8A-4147-A177-3AD203B41FA5}">
                      <a16:colId xmlns:a16="http://schemas.microsoft.com/office/drawing/2014/main" val="1968874291"/>
                    </a:ext>
                  </a:extLst>
                </a:gridCol>
                <a:gridCol w="760233">
                  <a:extLst>
                    <a:ext uri="{9D8B030D-6E8A-4147-A177-3AD203B41FA5}">
                      <a16:colId xmlns:a16="http://schemas.microsoft.com/office/drawing/2014/main" val="1084011988"/>
                    </a:ext>
                  </a:extLst>
                </a:gridCol>
                <a:gridCol w="1140479">
                  <a:extLst>
                    <a:ext uri="{9D8B030D-6E8A-4147-A177-3AD203B41FA5}">
                      <a16:colId xmlns:a16="http://schemas.microsoft.com/office/drawing/2014/main" val="3757613982"/>
                    </a:ext>
                  </a:extLst>
                </a:gridCol>
                <a:gridCol w="5553919">
                  <a:extLst>
                    <a:ext uri="{9D8B030D-6E8A-4147-A177-3AD203B41FA5}">
                      <a16:colId xmlns:a16="http://schemas.microsoft.com/office/drawing/2014/main" val="1699169294"/>
                    </a:ext>
                  </a:extLst>
                </a:gridCol>
                <a:gridCol w="1458410">
                  <a:extLst>
                    <a:ext uri="{9D8B030D-6E8A-4147-A177-3AD203B41FA5}">
                      <a16:colId xmlns:a16="http://schemas.microsoft.com/office/drawing/2014/main" val="3224987788"/>
                    </a:ext>
                  </a:extLst>
                </a:gridCol>
                <a:gridCol w="2467337">
                  <a:extLst>
                    <a:ext uri="{9D8B030D-6E8A-4147-A177-3AD203B41FA5}">
                      <a16:colId xmlns:a16="http://schemas.microsoft.com/office/drawing/2014/main" val="22771122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IS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 of Execution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 Status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971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MED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 dirty="0">
                          <a:effectLst/>
                        </a:rPr>
                        <a:t>IS 15947 : PART 1 :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 dirty="0">
                          <a:effectLst/>
                        </a:rPr>
                        <a:t>Concrete Delivery Pipeline Part 1 Specification ( First Revision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Standard reviewed by member and comments received. P-Draft to be made based on comments. Committee approved the std. for Reaffirm and Amend.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307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18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 dirty="0">
                          <a:effectLst/>
                        </a:rPr>
                        <a:t>IS 1791 :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 dirty="0">
                          <a:effectLst/>
                        </a:rPr>
                        <a:t>General Requirements for Batch Type Concrete Mixers ( Third Revision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Standard reviewed by member and comments received. P-Draft to be made based on comments. Committee approved the std. for Reaffirm and Amend.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466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18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 dirty="0">
                          <a:effectLst/>
                        </a:rPr>
                        <a:t>IS 2094 : Part 2 :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 dirty="0">
                          <a:effectLst/>
                        </a:rPr>
                        <a:t>Heaters for Bitumen ( Tar ) and Emulsion — Specification Part 2 Bitumen Sprayer ( First Revision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Allocated to Member for review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378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18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 dirty="0">
                          <a:effectLst/>
                        </a:rPr>
                        <a:t>IS 2094 : Part 3 :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 dirty="0">
                          <a:effectLst/>
                        </a:rPr>
                        <a:t>Heaters for Bitumen ( TAR ) and Emulsion — Specification Part 3 Bitumen Heaters ( First Revision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Allocated to Member for review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4322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18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 dirty="0">
                          <a:effectLst/>
                        </a:rPr>
                        <a:t>IS 2094 : Part 1 :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 dirty="0">
                          <a:effectLst/>
                        </a:rPr>
                        <a:t>Heaters for Bitumen (Tar) and Emulsion — Specification Part 1 Bitumen Heaters ( Third Revision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Allocated to Member for review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812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 dirty="0">
                          <a:effectLst/>
                        </a:rPr>
                        <a:t>IS/ISO 13105 : Part 1 :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 dirty="0">
                          <a:effectLst/>
                        </a:rPr>
                        <a:t>Building construction machinery and equipment - Machinery for concrete surface floating and finishing: Part 1 terms and commercial specifications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Member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Draft revision approved for WC by committee. Committee approved the standard for Revision.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588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5479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F75EAF-6E23-C178-9681-7C6EB325C3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C9731-A2BB-6326-E349-7EC6336AF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559" y="144762"/>
            <a:ext cx="10308299" cy="1049235"/>
          </a:xfrm>
        </p:spPr>
        <p:txBody>
          <a:bodyPr/>
          <a:lstStyle/>
          <a:p>
            <a:r>
              <a:rPr lang="en-US" dirty="0"/>
              <a:t>Standard under review - current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8F9167B-CF5B-C844-285E-D5BFC6E56D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771833"/>
              </p:ext>
            </p:extLst>
          </p:nvPr>
        </p:nvGraphicFramePr>
        <p:xfrm>
          <a:off x="152400" y="1193997"/>
          <a:ext cx="118872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822">
                  <a:extLst>
                    <a:ext uri="{9D8B030D-6E8A-4147-A177-3AD203B41FA5}">
                      <a16:colId xmlns:a16="http://schemas.microsoft.com/office/drawing/2014/main" val="1968874291"/>
                    </a:ext>
                  </a:extLst>
                </a:gridCol>
                <a:gridCol w="760233">
                  <a:extLst>
                    <a:ext uri="{9D8B030D-6E8A-4147-A177-3AD203B41FA5}">
                      <a16:colId xmlns:a16="http://schemas.microsoft.com/office/drawing/2014/main" val="1084011988"/>
                    </a:ext>
                  </a:extLst>
                </a:gridCol>
                <a:gridCol w="1140479">
                  <a:extLst>
                    <a:ext uri="{9D8B030D-6E8A-4147-A177-3AD203B41FA5}">
                      <a16:colId xmlns:a16="http://schemas.microsoft.com/office/drawing/2014/main" val="3757613982"/>
                    </a:ext>
                  </a:extLst>
                </a:gridCol>
                <a:gridCol w="5553919">
                  <a:extLst>
                    <a:ext uri="{9D8B030D-6E8A-4147-A177-3AD203B41FA5}">
                      <a16:colId xmlns:a16="http://schemas.microsoft.com/office/drawing/2014/main" val="1699169294"/>
                    </a:ext>
                  </a:extLst>
                </a:gridCol>
                <a:gridCol w="1458410">
                  <a:extLst>
                    <a:ext uri="{9D8B030D-6E8A-4147-A177-3AD203B41FA5}">
                      <a16:colId xmlns:a16="http://schemas.microsoft.com/office/drawing/2014/main" val="3224987788"/>
                    </a:ext>
                  </a:extLst>
                </a:gridCol>
                <a:gridCol w="2467337">
                  <a:extLst>
                    <a:ext uri="{9D8B030D-6E8A-4147-A177-3AD203B41FA5}">
                      <a16:colId xmlns:a16="http://schemas.microsoft.com/office/drawing/2014/main" val="22771122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IS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 of Execution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 Status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971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effectLst/>
                        </a:rPr>
                        <a:t>IS/ISO 19432 : Part 1 :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effectLst/>
                        </a:rPr>
                        <a:t>Building Construction Machinery and Equipment - Portable, Hand-Held, Internal Combustion Engine-Driven Abrasive Cutting Machines Part 1 Safety Requirements for Cut-off Machines for Centre-Mounted Rotating Abrasive Wheels ( First Revision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approved the standard for Reaffirmation.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307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MED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 dirty="0">
                          <a:effectLst/>
                        </a:rPr>
                        <a:t>IS 3066 : 1965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 dirty="0">
                          <a:effectLst/>
                        </a:rPr>
                        <a:t>Specification for hot asphalt mixing plants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ARP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ARP allocated to BIS Officer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466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18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>
                          <a:effectLst/>
                        </a:rPr>
                        <a:t>IS 5435 : 1987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 dirty="0">
                          <a:effectLst/>
                        </a:rPr>
                        <a:t>General requirements for cold bituminous macadam mixing plants (First Revision)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ARP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ARP allocated to BIS Officer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378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 dirty="0">
                          <a:effectLst/>
                        </a:rPr>
                        <a:t>IS 13276 : Part 1 : 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>
                          <a:effectLst/>
                        </a:rPr>
                        <a:t>Mechanical vibration and shock - Evaluation of human exposure to whole body vibration: Part 1 general requirements (First Revision)</a:t>
                      </a:r>
                      <a:endParaRPr lang="en-IN" sz="14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Allocated to Member for review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4322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28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 dirty="0">
                          <a:effectLst/>
                        </a:rPr>
                        <a:t>IS 14732 : 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 dirty="0">
                          <a:effectLst/>
                        </a:rPr>
                        <a:t>Guidelines for the evaluation of the response of occupants of fixed structures, especially buildings and off - Shore structures, to low - Frequency horizontal motion (0.063 To 1 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Allocated to Member for review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812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28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 dirty="0">
                          <a:effectLst/>
                        </a:rPr>
                        <a:t>IS/ISO 14963 : 2003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 dirty="0">
                          <a:effectLst/>
                        </a:rPr>
                        <a:t>Mechanical vibration and shock - Guidelines for dynamic tests and investigations on bridges and viaducts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Allocated to Member for review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588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 dirty="0">
                          <a:effectLst/>
                        </a:rPr>
                        <a:t>IS/ISO 21940 : Part 31 :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 dirty="0">
                          <a:effectLst/>
                        </a:rPr>
                        <a:t>Mechanical vibration - Rotor balancing: Part 31 susceptibility and sensitivity of machines to unbalance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Allocated to Member for review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93003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5832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D4AD62-E7A3-7F02-03C1-E3E8A718B1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C6A4B-B664-AEA3-1ECF-71B9CD90B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559" y="144762"/>
            <a:ext cx="10308299" cy="1049235"/>
          </a:xfrm>
        </p:spPr>
        <p:txBody>
          <a:bodyPr/>
          <a:lstStyle/>
          <a:p>
            <a:r>
              <a:rPr lang="en-US" dirty="0"/>
              <a:t>Standard under review - current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0C55A80-635A-7E67-16AA-5264E0C60A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912890"/>
              </p:ext>
            </p:extLst>
          </p:nvPr>
        </p:nvGraphicFramePr>
        <p:xfrm>
          <a:off x="152400" y="1193997"/>
          <a:ext cx="118872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822">
                  <a:extLst>
                    <a:ext uri="{9D8B030D-6E8A-4147-A177-3AD203B41FA5}">
                      <a16:colId xmlns:a16="http://schemas.microsoft.com/office/drawing/2014/main" val="1968874291"/>
                    </a:ext>
                  </a:extLst>
                </a:gridCol>
                <a:gridCol w="760233">
                  <a:extLst>
                    <a:ext uri="{9D8B030D-6E8A-4147-A177-3AD203B41FA5}">
                      <a16:colId xmlns:a16="http://schemas.microsoft.com/office/drawing/2014/main" val="1084011988"/>
                    </a:ext>
                  </a:extLst>
                </a:gridCol>
                <a:gridCol w="1140479">
                  <a:extLst>
                    <a:ext uri="{9D8B030D-6E8A-4147-A177-3AD203B41FA5}">
                      <a16:colId xmlns:a16="http://schemas.microsoft.com/office/drawing/2014/main" val="3757613982"/>
                    </a:ext>
                  </a:extLst>
                </a:gridCol>
                <a:gridCol w="5548896">
                  <a:extLst>
                    <a:ext uri="{9D8B030D-6E8A-4147-A177-3AD203B41FA5}">
                      <a16:colId xmlns:a16="http://schemas.microsoft.com/office/drawing/2014/main" val="1699169294"/>
                    </a:ext>
                  </a:extLst>
                </a:gridCol>
                <a:gridCol w="1463433">
                  <a:extLst>
                    <a:ext uri="{9D8B030D-6E8A-4147-A177-3AD203B41FA5}">
                      <a16:colId xmlns:a16="http://schemas.microsoft.com/office/drawing/2014/main" val="3224987788"/>
                    </a:ext>
                  </a:extLst>
                </a:gridCol>
                <a:gridCol w="2467337">
                  <a:extLst>
                    <a:ext uri="{9D8B030D-6E8A-4147-A177-3AD203B41FA5}">
                      <a16:colId xmlns:a16="http://schemas.microsoft.com/office/drawing/2014/main" val="22771122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IS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 of Execution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 Status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971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200">
                          <a:effectLst/>
                        </a:rPr>
                        <a:t>IS/ISO 21940 : Part 32 : 2012</a:t>
                      </a:r>
                      <a:endParaRPr lang="en-IN" sz="12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200">
                          <a:effectLst/>
                        </a:rPr>
                        <a:t>Mechanical vibration - Rotor balancing: Part 32 shaft and fitment key convention</a:t>
                      </a:r>
                      <a:endParaRPr lang="en-IN" sz="12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Committee 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Allocated to Member for review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307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28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200" dirty="0">
                          <a:effectLst/>
                        </a:rPr>
                        <a:t>IS/ISO 21940 : Part 14 :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200">
                          <a:effectLst/>
                        </a:rPr>
                        <a:t>Mechanical vibration - Rotor balancing: Part 14 procedures for assessing balance errors</a:t>
                      </a:r>
                      <a:endParaRPr lang="en-IN" sz="12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Committee 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Allocated to Member for review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466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28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200" dirty="0">
                          <a:effectLst/>
                        </a:rPr>
                        <a:t>IS/ISO 21940 : Part 23 :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200" dirty="0">
                          <a:effectLst/>
                        </a:rPr>
                        <a:t>Mechanical vibration - Rotor balancing: Part 23 enclosures and other protective measures for the measuring station of balancing machines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Committee 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Allocated to Member for review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378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28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200">
                          <a:effectLst/>
                        </a:rPr>
                        <a:t>IS/ISO 18431 : Part 1 : 2005</a:t>
                      </a:r>
                      <a:endParaRPr lang="en-IN" sz="12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200" dirty="0">
                          <a:effectLst/>
                        </a:rPr>
                        <a:t>Mechanical vibration and shock - Signal processing: Part 1 general introduction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Committee 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Allocated to Member for review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4322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28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200">
                          <a:effectLst/>
                        </a:rPr>
                        <a:t>IS/ISO 21940 : Part 13 : 2012</a:t>
                      </a:r>
                      <a:endParaRPr lang="en-IN" sz="12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200" dirty="0">
                          <a:effectLst/>
                        </a:rPr>
                        <a:t>Mechanical vibration - Rotor balancing: Part 13 criteria and safeguards for in - Situ balancing for medium and large rotors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Committee 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Allocated to Member for review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812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28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200">
                          <a:effectLst/>
                        </a:rPr>
                        <a:t>IS/ISO 21940 : Part 21 : 2012</a:t>
                      </a:r>
                      <a:endParaRPr lang="en-IN" sz="12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200" dirty="0">
                          <a:effectLst/>
                        </a:rPr>
                        <a:t>Mechanical vibration - Rotor balancing: Part 21 description and evaluation of balancing machines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Member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Revised Standard Published.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588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28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200">
                          <a:effectLst/>
                        </a:rPr>
                        <a:t>IS/ISO 10816 : Part 4 : 2009</a:t>
                      </a:r>
                      <a:endParaRPr lang="en-IN" sz="12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200" dirty="0">
                          <a:effectLst/>
                        </a:rPr>
                        <a:t>Mechanical vibration - Evaluation of machine vibration by measurements on non - Rotating parts: Part 4 gas turbine sets with fluid - Film bearings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Member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Standard superseded by ISO/ISO 20816-4. Same approved by committee but was not withdrawn from portal. Mail sent to Publication.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9300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200">
                          <a:effectLst/>
                        </a:rPr>
                        <a:t>IS 13281 : 1999</a:t>
                      </a:r>
                      <a:endParaRPr lang="en-IN" sz="12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200" dirty="0">
                          <a:effectLst/>
                        </a:rPr>
                        <a:t>Mechanical vibration and shock affecting man - Vocabulary (First Revision)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Member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Base ISO version remains current. Committee approved for Reaffirmation.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01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3329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E1083-EBAC-DA37-2E82-73CE41C83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Standards published during this year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08BAAB0-ADA8-F819-1009-B8D21E054D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1803"/>
              </p:ext>
            </p:extLst>
          </p:nvPr>
        </p:nvGraphicFramePr>
        <p:xfrm>
          <a:off x="457200" y="2016125"/>
          <a:ext cx="11309228" cy="354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728">
                  <a:extLst>
                    <a:ext uri="{9D8B030D-6E8A-4147-A177-3AD203B41FA5}">
                      <a16:colId xmlns:a16="http://schemas.microsoft.com/office/drawing/2014/main" val="1968874291"/>
                    </a:ext>
                  </a:extLst>
                </a:gridCol>
                <a:gridCol w="1155940">
                  <a:extLst>
                    <a:ext uri="{9D8B030D-6E8A-4147-A177-3AD203B41FA5}">
                      <a16:colId xmlns:a16="http://schemas.microsoft.com/office/drawing/2014/main" val="3418293499"/>
                    </a:ext>
                  </a:extLst>
                </a:gridCol>
                <a:gridCol w="2156604">
                  <a:extLst>
                    <a:ext uri="{9D8B030D-6E8A-4147-A177-3AD203B41FA5}">
                      <a16:colId xmlns:a16="http://schemas.microsoft.com/office/drawing/2014/main" val="1084011988"/>
                    </a:ext>
                  </a:extLst>
                </a:gridCol>
                <a:gridCol w="7366956">
                  <a:extLst>
                    <a:ext uri="{9D8B030D-6E8A-4147-A177-3AD203B41FA5}">
                      <a16:colId xmlns:a16="http://schemas.microsoft.com/office/drawing/2014/main" val="16991692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IS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971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IS 18719 : Part 1 :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Cryogenic Vessels — Transportable Vacuum Insulated Vessels of not More than 1 000 Litres Volume Part 1 Design, Fabrication, Inspection and Tests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307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18719 : Part 2 : 2024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Cryogenic Vessels — Transportable Vacuum Insulated Vessels of not more than 1 000 Litres Part 2 Operational Requirements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466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IS/ISO 11119 : Part 1 :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GAS CYLINDERS - DESIGN CONSTRUCTION AND TESTING OF REFILLABLE COMPOSITE GAS CYLINDERS AND TUBES PART 1 HOOP WRAPPED FIBRE REINFORCED COMPOSITE GAS CYLINDERS AND TUBES UP TO 450 LITRES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378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IS/ISO 11119 : Part 2 :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Gas Cylinders — Design, Construction and Testing of Refillable Composite Gas Cylinders and Tubes Part 2 Fully Wrapped Fibre Reinforced Composite Gas Cylinders and Tubes up to 450 Litres with Load-Sharing Metal Liners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352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IS/ISO 11119 : Part 3 :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Gas Cylinders — Design, Construction and Testing of Refillable Composite Gas Cylinders and Tubes Part 3 Fully Wrapped Fibre Reinforced Composite Gas Cylinders and Tubes up to 450 Litres with Non-load-sharing Metallic or Non-metallic Liners or without Liners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967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IS 18608: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Cryogenic Vessels — Valves For Cryogenic Vessels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40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5596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E1083-EBAC-DA37-2E82-73CE41C83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Standards published during this year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08BAAB0-ADA8-F819-1009-B8D21E054D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6715600"/>
              </p:ext>
            </p:extLst>
          </p:nvPr>
        </p:nvGraphicFramePr>
        <p:xfrm>
          <a:off x="457200" y="2016125"/>
          <a:ext cx="11309228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728">
                  <a:extLst>
                    <a:ext uri="{9D8B030D-6E8A-4147-A177-3AD203B41FA5}">
                      <a16:colId xmlns:a16="http://schemas.microsoft.com/office/drawing/2014/main" val="1968874291"/>
                    </a:ext>
                  </a:extLst>
                </a:gridCol>
                <a:gridCol w="1155940">
                  <a:extLst>
                    <a:ext uri="{9D8B030D-6E8A-4147-A177-3AD203B41FA5}">
                      <a16:colId xmlns:a16="http://schemas.microsoft.com/office/drawing/2014/main" val="3418293499"/>
                    </a:ext>
                  </a:extLst>
                </a:gridCol>
                <a:gridCol w="2156604">
                  <a:extLst>
                    <a:ext uri="{9D8B030D-6E8A-4147-A177-3AD203B41FA5}">
                      <a16:colId xmlns:a16="http://schemas.microsoft.com/office/drawing/2014/main" val="1084011988"/>
                    </a:ext>
                  </a:extLst>
                </a:gridCol>
                <a:gridCol w="7366956">
                  <a:extLst>
                    <a:ext uri="{9D8B030D-6E8A-4147-A177-3AD203B41FA5}">
                      <a16:colId xmlns:a16="http://schemas.microsoft.com/office/drawing/2014/main" val="16991692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IS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971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IS/ISO 11120: 2015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Gas Cylinders Refillable Seamless Steel Tubes Of Water Capacity Between 150 L And 3 000 L Design Construction And Testing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307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MED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IS/ISO 11375 : 1998</a:t>
                      </a:r>
                    </a:p>
                    <a:p>
                      <a:r>
                        <a:rPr lang="pt-BR" sz="1200" dirty="0"/>
                        <a:t>ISO 11375 : 1998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Building Construction Machinery And Equipment - Terms And Definitions (Adoption of ISO 11375 )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466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MED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IS/ISO 15643 : 2020</a:t>
                      </a:r>
                    </a:p>
                    <a:p>
                      <a:r>
                        <a:rPr lang="pt-BR" sz="1200" dirty="0"/>
                        <a:t>ISO 15643 :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Road Construction And Maintenance Equipment - Bituminous Binder Sprayers And Synchronous Bituminous Binder Sprayers-Chip Spreaders — Terminology And Commercial Specifications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378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MED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IS/ISO 15645 : 2018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ISO 15645: 2018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Road Construction And Maintenance Equipment — Road Milling Machinery — Terminology And Commercial Specifications (Adoption Of ISO 15645)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352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MED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IS/ISO 15688 :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Road Construction and Maintenance Equipment</a:t>
                      </a:r>
                      <a:r>
                        <a:rPr lang="en-IN" sz="12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—</a:t>
                      </a:r>
                      <a:r>
                        <a:rPr lang="en-IN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Soil Stabilizers</a:t>
                      </a:r>
                      <a:r>
                        <a:rPr lang="en-IN" sz="12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—</a:t>
                      </a:r>
                      <a:r>
                        <a:rPr lang="en-IN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Terminology And Commercial Specifications (Adoption Of  ISO 15688)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967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MED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IS/ISO 6085 :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Building Construction Machinery and Equipment</a:t>
                      </a:r>
                      <a:r>
                        <a:rPr lang="en-US" sz="1200" baseline="0" dirty="0"/>
                        <a:t> — </a:t>
                      </a:r>
                      <a:r>
                        <a:rPr lang="en-US" sz="1200" dirty="0"/>
                        <a:t>Self-Loading Mobile Concrete Mixers — Safety Requirements And Verification (Adoption Of ISO 6085)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40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588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E1083-EBAC-DA37-2E82-73CE41C83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amended during this year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08BAAB0-ADA8-F819-1009-B8D21E054D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7366424"/>
              </p:ext>
            </p:extLst>
          </p:nvPr>
        </p:nvGraphicFramePr>
        <p:xfrm>
          <a:off x="457200" y="2016125"/>
          <a:ext cx="11343736" cy="369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4234">
                  <a:extLst>
                    <a:ext uri="{9D8B030D-6E8A-4147-A177-3AD203B41FA5}">
                      <a16:colId xmlns:a16="http://schemas.microsoft.com/office/drawing/2014/main" val="1968874291"/>
                    </a:ext>
                  </a:extLst>
                </a:gridCol>
                <a:gridCol w="1916606">
                  <a:extLst>
                    <a:ext uri="{9D8B030D-6E8A-4147-A177-3AD203B41FA5}">
                      <a16:colId xmlns:a16="http://schemas.microsoft.com/office/drawing/2014/main" val="1084011988"/>
                    </a:ext>
                  </a:extLst>
                </a:gridCol>
                <a:gridCol w="2350327">
                  <a:extLst>
                    <a:ext uri="{9D8B030D-6E8A-4147-A177-3AD203B41FA5}">
                      <a16:colId xmlns:a16="http://schemas.microsoft.com/office/drawing/2014/main" val="1254828814"/>
                    </a:ext>
                  </a:extLst>
                </a:gridCol>
                <a:gridCol w="6412569">
                  <a:extLst>
                    <a:ext uri="{9D8B030D-6E8A-4147-A177-3AD203B41FA5}">
                      <a16:colId xmlns:a16="http://schemas.microsoft.com/office/drawing/2014/main" val="16991692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IS No./ </a:t>
                      </a:r>
                      <a:r>
                        <a:rPr lang="en-US" sz="1400" dirty="0" err="1"/>
                        <a:t>Amd</a:t>
                      </a:r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971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IS 8471:2003/</a:t>
                      </a:r>
                      <a:r>
                        <a:rPr lang="en-US" sz="1400" baseline="0" dirty="0" err="1"/>
                        <a:t>Amd</a:t>
                      </a:r>
                      <a:r>
                        <a:rPr lang="en-US" sz="1400" baseline="0" dirty="0"/>
                        <a:t> 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Acetylene Generators -Requirements (first revision)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307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MED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15947 (Part 1) : 2020/ </a:t>
                      </a:r>
                      <a:r>
                        <a:rPr lang="en-US" sz="14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Amd</a:t>
                      </a:r>
                      <a:r>
                        <a:rPr lang="en-US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Concrete Delivery Pipeline Part 1 Specification ( First Revision 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466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MED 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IS/ISO 5344 : 2004 / </a:t>
                      </a:r>
                      <a:r>
                        <a:rPr lang="en-US" sz="1400" b="0" i="0" u="non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Amd</a:t>
                      </a:r>
                      <a:r>
                        <a:rPr lang="en-US" sz="1400" b="0" i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endParaRPr lang="en-US" sz="14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Electrodynamic vibration generating systems - Performance characteristics (First Revision)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378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MED 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IS/ISO 5349-2 : 2001 /</a:t>
                      </a:r>
                      <a:r>
                        <a:rPr lang="en-US" sz="1400" b="0" i="0" u="non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Amd</a:t>
                      </a:r>
                      <a:r>
                        <a:rPr lang="en-US" sz="1400" b="0" i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endParaRPr lang="en-US" sz="14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Mechanical vibration - Measurement and evaluation of human exposure to hand transmitted vibration: Part 2 practical guidance for measurement at the workplace (First Revision)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0921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MED 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IS/ISO 8626 : 1989</a:t>
                      </a:r>
                      <a:r>
                        <a:rPr lang="en-US" sz="14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</a:t>
                      </a:r>
                      <a:r>
                        <a:rPr lang="en-US" sz="1400" b="0" i="0" u="none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Amd</a:t>
                      </a:r>
                      <a:r>
                        <a:rPr lang="en-US" sz="14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endParaRPr lang="en-US" sz="14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Servo - Hydraulic test equipment for generating vibration method of describing characteristics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54699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MED 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13276 (Part 1) : 2000/ ISO 2631-:1997</a:t>
                      </a:r>
                      <a:r>
                        <a:rPr lang="en-US" sz="14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</a:t>
                      </a:r>
                      <a:r>
                        <a:rPr lang="en-US" sz="1400" b="0" i="0" u="none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Amd</a:t>
                      </a:r>
                      <a:r>
                        <a:rPr lang="en-US" sz="14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endParaRPr lang="en-US" sz="14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400" b="0" i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Mechanical vibration and shock - Evaluation of human exposure to whole body vibration: Part 1 general requirements (First Revision)</a:t>
                      </a:r>
                      <a:endParaRPr lang="en-US" sz="1400" b="0" u="none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044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5208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C5F47-EEB1-FC38-554F-4AAB00EF4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Work item projects (NWIPs)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CEDC050-C28C-0A48-A3D1-3FDE3E0291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3359573"/>
              </p:ext>
            </p:extLst>
          </p:nvPr>
        </p:nvGraphicFramePr>
        <p:xfrm>
          <a:off x="1450975" y="2016125"/>
          <a:ext cx="9919758" cy="184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952">
                  <a:extLst>
                    <a:ext uri="{9D8B030D-6E8A-4147-A177-3AD203B41FA5}">
                      <a16:colId xmlns:a16="http://schemas.microsoft.com/office/drawing/2014/main" val="4105804784"/>
                    </a:ext>
                  </a:extLst>
                </a:gridCol>
                <a:gridCol w="1286998">
                  <a:extLst>
                    <a:ext uri="{9D8B030D-6E8A-4147-A177-3AD203B41FA5}">
                      <a16:colId xmlns:a16="http://schemas.microsoft.com/office/drawing/2014/main" val="266329670"/>
                    </a:ext>
                  </a:extLst>
                </a:gridCol>
                <a:gridCol w="991976">
                  <a:extLst>
                    <a:ext uri="{9D8B030D-6E8A-4147-A177-3AD203B41FA5}">
                      <a16:colId xmlns:a16="http://schemas.microsoft.com/office/drawing/2014/main" val="1753574929"/>
                    </a:ext>
                  </a:extLst>
                </a:gridCol>
                <a:gridCol w="991976">
                  <a:extLst>
                    <a:ext uri="{9D8B030D-6E8A-4147-A177-3AD203B41FA5}">
                      <a16:colId xmlns:a16="http://schemas.microsoft.com/office/drawing/2014/main" val="1969321074"/>
                    </a:ext>
                  </a:extLst>
                </a:gridCol>
                <a:gridCol w="991976">
                  <a:extLst>
                    <a:ext uri="{9D8B030D-6E8A-4147-A177-3AD203B41FA5}">
                      <a16:colId xmlns:a16="http://schemas.microsoft.com/office/drawing/2014/main" val="705016311"/>
                    </a:ext>
                  </a:extLst>
                </a:gridCol>
                <a:gridCol w="991976">
                  <a:extLst>
                    <a:ext uri="{9D8B030D-6E8A-4147-A177-3AD203B41FA5}">
                      <a16:colId xmlns:a16="http://schemas.microsoft.com/office/drawing/2014/main" val="3218517506"/>
                    </a:ext>
                  </a:extLst>
                </a:gridCol>
                <a:gridCol w="991976">
                  <a:extLst>
                    <a:ext uri="{9D8B030D-6E8A-4147-A177-3AD203B41FA5}">
                      <a16:colId xmlns:a16="http://schemas.microsoft.com/office/drawing/2014/main" val="640254834"/>
                    </a:ext>
                  </a:extLst>
                </a:gridCol>
                <a:gridCol w="991976">
                  <a:extLst>
                    <a:ext uri="{9D8B030D-6E8A-4147-A177-3AD203B41FA5}">
                      <a16:colId xmlns:a16="http://schemas.microsoft.com/office/drawing/2014/main" val="2472700709"/>
                    </a:ext>
                  </a:extLst>
                </a:gridCol>
                <a:gridCol w="991976">
                  <a:extLst>
                    <a:ext uri="{9D8B030D-6E8A-4147-A177-3AD203B41FA5}">
                      <a16:colId xmlns:a16="http://schemas.microsoft.com/office/drawing/2014/main" val="683640200"/>
                    </a:ext>
                  </a:extLst>
                </a:gridCol>
                <a:gridCol w="991976">
                  <a:extLst>
                    <a:ext uri="{9D8B030D-6E8A-4147-A177-3AD203B41FA5}">
                      <a16:colId xmlns:a16="http://schemas.microsoft.com/office/drawing/2014/main" val="25978631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Total Projects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 Consideration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Working Draft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P-Draft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WC-Draft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F-Draft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Under Publication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Published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221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996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MED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665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MED 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444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08075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E1083-EBAC-DA37-2E82-73CE41C83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revised during this year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08BAAB0-ADA8-F819-1009-B8D21E054D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161586"/>
              </p:ext>
            </p:extLst>
          </p:nvPr>
        </p:nvGraphicFramePr>
        <p:xfrm>
          <a:off x="276045" y="2016125"/>
          <a:ext cx="11568025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608">
                  <a:extLst>
                    <a:ext uri="{9D8B030D-6E8A-4147-A177-3AD203B41FA5}">
                      <a16:colId xmlns:a16="http://schemas.microsoft.com/office/drawing/2014/main" val="1968874291"/>
                    </a:ext>
                  </a:extLst>
                </a:gridCol>
                <a:gridCol w="2476198">
                  <a:extLst>
                    <a:ext uri="{9D8B030D-6E8A-4147-A177-3AD203B41FA5}">
                      <a16:colId xmlns:a16="http://schemas.microsoft.com/office/drawing/2014/main" val="4108052081"/>
                    </a:ext>
                  </a:extLst>
                </a:gridCol>
                <a:gridCol w="2141770">
                  <a:extLst>
                    <a:ext uri="{9D8B030D-6E8A-4147-A177-3AD203B41FA5}">
                      <a16:colId xmlns:a16="http://schemas.microsoft.com/office/drawing/2014/main" val="1084011988"/>
                    </a:ext>
                  </a:extLst>
                </a:gridCol>
                <a:gridCol w="6294449">
                  <a:extLst>
                    <a:ext uri="{9D8B030D-6E8A-4147-A177-3AD203B41FA5}">
                      <a16:colId xmlns:a16="http://schemas.microsoft.com/office/drawing/2014/main" val="16991692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971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MED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MED/18/25931</a:t>
                      </a:r>
                    </a:p>
                    <a:p>
                      <a:r>
                        <a:rPr lang="en-US" sz="1400" dirty="0"/>
                        <a:t>IS/ISO 13105 : Part 1: 2014</a:t>
                      </a:r>
                    </a:p>
                    <a:p>
                      <a:r>
                        <a:rPr lang="en-US" sz="1400" dirty="0"/>
                        <a:t>(Identical To: ISO 13105-1 : 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BUILDING CONSTRUCTION MACHINERY AND EQUIPMENT MACHINERY FOR CONCRETE SURFACE FLOATING AND FINISHING PART 1 COMMERCIAL SPECIFICATIONS First Revision Adoption of ISO 13105-1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307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IS 8198 : Part 10 :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Steel Cylinders for Compressed Gases — Code of Practice Part 10 Methyl Bromide Gas ( First Revision 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89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IS 8198 : Part 8 :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Steel Cylinders for Compressed Gases — Code of Practice Part 8 Common Organic Refrigerant Gases (Second Revision)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084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MED 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IS/ISO 21940-21 : 2022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Mechanical Vibration — Rotor Balancing Part 21 Description and Evaluation of Balancing Machines ( First Revision)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237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MED 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IS/ISO 21940: Part 21: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Mechanical Vibration Rotor Balancing Part 21 Description and Evaluation of Balancing Machines (First Revision) Adoption of ISO 21940-21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6321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99924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E1083-EBAC-DA37-2E82-73CE41C83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withdrawn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08BAAB0-ADA8-F819-1009-B8D21E054D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159778"/>
              </p:ext>
            </p:extLst>
          </p:nvPr>
        </p:nvGraphicFramePr>
        <p:xfrm>
          <a:off x="1450974" y="2016125"/>
          <a:ext cx="10013532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867">
                  <a:extLst>
                    <a:ext uri="{9D8B030D-6E8A-4147-A177-3AD203B41FA5}">
                      <a16:colId xmlns:a16="http://schemas.microsoft.com/office/drawing/2014/main" val="1968874291"/>
                    </a:ext>
                  </a:extLst>
                </a:gridCol>
                <a:gridCol w="1199507">
                  <a:extLst>
                    <a:ext uri="{9D8B030D-6E8A-4147-A177-3AD203B41FA5}">
                      <a16:colId xmlns:a16="http://schemas.microsoft.com/office/drawing/2014/main" val="3864108848"/>
                    </a:ext>
                  </a:extLst>
                </a:gridCol>
                <a:gridCol w="2488545">
                  <a:extLst>
                    <a:ext uri="{9D8B030D-6E8A-4147-A177-3AD203B41FA5}">
                      <a16:colId xmlns:a16="http://schemas.microsoft.com/office/drawing/2014/main" val="1084011988"/>
                    </a:ext>
                  </a:extLst>
                </a:gridCol>
                <a:gridCol w="5448613">
                  <a:extLst>
                    <a:ext uri="{9D8B030D-6E8A-4147-A177-3AD203B41FA5}">
                      <a16:colId xmlns:a16="http://schemas.microsoft.com/office/drawing/2014/main" val="16991692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971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MED 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IS/ISO 10816-4 : 2009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Mechanical vibration - Evaluation of machine vibration by measurements on non - Rotating parts: Part 4 gas turbine sets with fluid - Film bearings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307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MED 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IS 14817 (Part 3) :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Mechanical vibration - Evaluation of machine vibration by measurements on non - Rotating parts: Part 3 industrial machines with nominal power above 15 kW and nominal speeds between 120 r/min and 15 000 r/min when measured in situ (First Revision)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466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23538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6CDF4-E727-F40E-06D5-0BE585613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Panels &amp; Working Groups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900F078-581E-A98C-625C-86CDBD16A1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6140752"/>
              </p:ext>
            </p:extLst>
          </p:nvPr>
        </p:nvGraphicFramePr>
        <p:xfrm>
          <a:off x="1450975" y="2016125"/>
          <a:ext cx="960437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8134">
                  <a:extLst>
                    <a:ext uri="{9D8B030D-6E8A-4147-A177-3AD203B41FA5}">
                      <a16:colId xmlns:a16="http://schemas.microsoft.com/office/drawing/2014/main" val="133109813"/>
                    </a:ext>
                  </a:extLst>
                </a:gridCol>
                <a:gridCol w="2025569">
                  <a:extLst>
                    <a:ext uri="{9D8B030D-6E8A-4147-A177-3AD203B41FA5}">
                      <a16:colId xmlns:a16="http://schemas.microsoft.com/office/drawing/2014/main" val="549726400"/>
                    </a:ext>
                  </a:extLst>
                </a:gridCol>
                <a:gridCol w="2592730">
                  <a:extLst>
                    <a:ext uri="{9D8B030D-6E8A-4147-A177-3AD203B41FA5}">
                      <a16:colId xmlns:a16="http://schemas.microsoft.com/office/drawing/2014/main" val="3328594216"/>
                    </a:ext>
                  </a:extLst>
                </a:gridCol>
                <a:gridCol w="4017939">
                  <a:extLst>
                    <a:ext uri="{9D8B030D-6E8A-4147-A177-3AD203B41FA5}">
                      <a16:colId xmlns:a16="http://schemas.microsoft.com/office/drawing/2014/main" val="29209493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No. of Working Panels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No. of Working Groups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311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9084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246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1564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12893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6CDF4-E727-F40E-06D5-0BE585613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21" y="167912"/>
            <a:ext cx="9603275" cy="1049235"/>
          </a:xfrm>
        </p:spPr>
        <p:txBody>
          <a:bodyPr/>
          <a:lstStyle/>
          <a:p>
            <a:r>
              <a:rPr lang="en-US" dirty="0"/>
              <a:t>Working Panels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900F078-581E-A98C-625C-86CDBD16A1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8571201"/>
              </p:ext>
            </p:extLst>
          </p:nvPr>
        </p:nvGraphicFramePr>
        <p:xfrm>
          <a:off x="490274" y="970322"/>
          <a:ext cx="10656145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871">
                  <a:extLst>
                    <a:ext uri="{9D8B030D-6E8A-4147-A177-3AD203B41FA5}">
                      <a16:colId xmlns:a16="http://schemas.microsoft.com/office/drawing/2014/main" val="133109813"/>
                    </a:ext>
                  </a:extLst>
                </a:gridCol>
                <a:gridCol w="1552476">
                  <a:extLst>
                    <a:ext uri="{9D8B030D-6E8A-4147-A177-3AD203B41FA5}">
                      <a16:colId xmlns:a16="http://schemas.microsoft.com/office/drawing/2014/main" val="570610387"/>
                    </a:ext>
                  </a:extLst>
                </a:gridCol>
                <a:gridCol w="1552476">
                  <a:extLst>
                    <a:ext uri="{9D8B030D-6E8A-4147-A177-3AD203B41FA5}">
                      <a16:colId xmlns:a16="http://schemas.microsoft.com/office/drawing/2014/main" val="277810877"/>
                    </a:ext>
                  </a:extLst>
                </a:gridCol>
                <a:gridCol w="6793322">
                  <a:extLst>
                    <a:ext uri="{9D8B030D-6E8A-4147-A177-3AD203B41FA5}">
                      <a16:colId xmlns:a16="http://schemas.microsoft.com/office/drawing/2014/main" val="38417352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Panel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311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MED 16 : 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Draft revision of IS 3196-1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9084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MED 16 : 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Draft on Valves for hydrogen and Bio-CNG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432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16</a:t>
                      </a: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>
                          <a:effectLst/>
                        </a:rPr>
                        <a:t>MED 16 : P3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To </a:t>
                      </a:r>
                      <a:r>
                        <a:rPr lang="en-IN" sz="1400" dirty="0" err="1">
                          <a:effectLst/>
                        </a:rPr>
                        <a:t>reviw</a:t>
                      </a:r>
                      <a:r>
                        <a:rPr lang="en-IN" sz="1400" dirty="0">
                          <a:effectLst/>
                        </a:rPr>
                        <a:t> and revise IS 15490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590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MED 16 : P4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Draft Revision of IS 7285(Part 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5469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>
                          <a:effectLst/>
                        </a:rPr>
                        <a:t>MED 16 : P5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Draft Revision of IS 7285(Part 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428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>
                          <a:effectLst/>
                        </a:rPr>
                        <a:t>MED 16 : P6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>
                          <a:effectLst/>
                        </a:rPr>
                        <a:t>Draft revision of IS 16484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455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>
                          <a:effectLst/>
                        </a:rPr>
                        <a:t>MED 16 : P7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>
                          <a:effectLst/>
                        </a:rPr>
                        <a:t>panel on IS 1256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8680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>
                          <a:effectLst/>
                        </a:rPr>
                        <a:t>MED 16 : P8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Draft standard on ‘Non-refillable AL alloy Gas cylinder as per ISO 11118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330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>
                          <a:effectLst/>
                        </a:rPr>
                        <a:t>MED 16 : P9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>
                          <a:effectLst/>
                        </a:rPr>
                        <a:t>Draft Standard on Butane Gas Cartridges below 500mL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960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MED 16 : P10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Recommendations for ISO 20421-1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3061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>
                          <a:effectLst/>
                        </a:rPr>
                        <a:t>MED 16 : P11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>
                          <a:effectLst/>
                        </a:rPr>
                        <a:t>Recommendations for ISO 11119-1,2,3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574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>
                          <a:effectLst/>
                        </a:rPr>
                        <a:t>MED 16 : P12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Review of IS 8451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2307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92937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A7625E-FCAA-BD00-B957-F4DEA0EC8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7CCBB-0C5C-249B-C6D3-061DAE8DF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21" y="167912"/>
            <a:ext cx="9603275" cy="1049235"/>
          </a:xfrm>
        </p:spPr>
        <p:txBody>
          <a:bodyPr/>
          <a:lstStyle/>
          <a:p>
            <a:r>
              <a:rPr lang="en-US" dirty="0"/>
              <a:t>Working Panels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2C301FA-F0C8-E687-CD2D-5E21C3B5DD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8408358"/>
              </p:ext>
            </p:extLst>
          </p:nvPr>
        </p:nvGraphicFramePr>
        <p:xfrm>
          <a:off x="490274" y="970322"/>
          <a:ext cx="10656145" cy="459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871">
                  <a:extLst>
                    <a:ext uri="{9D8B030D-6E8A-4147-A177-3AD203B41FA5}">
                      <a16:colId xmlns:a16="http://schemas.microsoft.com/office/drawing/2014/main" val="133109813"/>
                    </a:ext>
                  </a:extLst>
                </a:gridCol>
                <a:gridCol w="1552476">
                  <a:extLst>
                    <a:ext uri="{9D8B030D-6E8A-4147-A177-3AD203B41FA5}">
                      <a16:colId xmlns:a16="http://schemas.microsoft.com/office/drawing/2014/main" val="570610387"/>
                    </a:ext>
                  </a:extLst>
                </a:gridCol>
                <a:gridCol w="1552476">
                  <a:extLst>
                    <a:ext uri="{9D8B030D-6E8A-4147-A177-3AD203B41FA5}">
                      <a16:colId xmlns:a16="http://schemas.microsoft.com/office/drawing/2014/main" val="277810877"/>
                    </a:ext>
                  </a:extLst>
                </a:gridCol>
                <a:gridCol w="6793322">
                  <a:extLst>
                    <a:ext uri="{9D8B030D-6E8A-4147-A177-3AD203B41FA5}">
                      <a16:colId xmlns:a16="http://schemas.microsoft.com/office/drawing/2014/main" val="38417352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Panel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311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>
                          <a:effectLst/>
                        </a:rPr>
                        <a:t>MED 16 : P13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Review of IS 12300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160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>
                          <a:effectLst/>
                        </a:rPr>
                        <a:t>14</a:t>
                      </a:r>
                      <a:endParaRPr lang="en-IN" sz="14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16</a:t>
                      </a: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>
                          <a:effectLst/>
                        </a:rPr>
                        <a:t>MED 16 : P14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Review of IS 16185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213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>
                          <a:effectLst/>
                        </a:rPr>
                        <a:t>15</a:t>
                      </a:r>
                      <a:endParaRPr lang="en-IN" sz="14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>
                          <a:effectLst/>
                        </a:rPr>
                        <a:t>MED 16 : P15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>
                          <a:effectLst/>
                        </a:rPr>
                        <a:t>Review of IS 3196 Part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266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>
                          <a:effectLst/>
                        </a:rPr>
                        <a:t>16</a:t>
                      </a:r>
                      <a:endParaRPr lang="en-IN" sz="14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>
                          <a:effectLst/>
                        </a:rPr>
                        <a:t>MED 16 : P16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>
                          <a:effectLst/>
                        </a:rPr>
                        <a:t>Review of IS 8775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4543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>
                          <a:effectLst/>
                        </a:rPr>
                        <a:t>17</a:t>
                      </a:r>
                      <a:endParaRPr lang="en-IN" sz="14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>
                          <a:effectLst/>
                        </a:rPr>
                        <a:t>MED 16 : P17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Review of IS 13497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901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>
                          <a:effectLst/>
                        </a:rPr>
                        <a:t>18</a:t>
                      </a:r>
                      <a:endParaRPr lang="en-IN" sz="14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>
                          <a:effectLst/>
                        </a:rPr>
                        <a:t>MED 16 : P18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>
                          <a:effectLst/>
                        </a:rPr>
                        <a:t>Review of IS 16484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4161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>
                          <a:effectLst/>
                        </a:rPr>
                        <a:t>19</a:t>
                      </a:r>
                      <a:endParaRPr lang="en-IN" sz="14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MED 16 : P19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>
                          <a:effectLst/>
                        </a:rPr>
                        <a:t>Review of IS 16735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801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>
                          <a:effectLst/>
                        </a:rPr>
                        <a:t>20</a:t>
                      </a:r>
                      <a:endParaRPr lang="en-IN" sz="14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>
                          <a:effectLst/>
                        </a:rPr>
                        <a:t>MED 16 : P20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>
                          <a:effectLst/>
                        </a:rPr>
                        <a:t>Panel for 1000 litres container for use with LPG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148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>
                          <a:effectLst/>
                        </a:rPr>
                        <a:t>21</a:t>
                      </a:r>
                      <a:endParaRPr lang="en-IN" sz="14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>
                          <a:effectLst/>
                        </a:rPr>
                        <a:t>MED 16 : P21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>
                          <a:effectLst/>
                        </a:rPr>
                        <a:t>Gas Cylinder Valves and Fittings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6789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>
                          <a:effectLst/>
                        </a:rPr>
                        <a:t>22</a:t>
                      </a:r>
                      <a:endParaRPr lang="en-IN" sz="14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>
                          <a:effectLst/>
                        </a:rPr>
                        <a:t>MED 16 : P22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>
                          <a:effectLst/>
                        </a:rPr>
                        <a:t>Low Pressure Gas Cylinders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911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>
                          <a:effectLst/>
                        </a:rPr>
                        <a:t>MED 16 : P23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Dissolved Acetylene Cylinders, Generators, Acetylene Pipe Lines and High Pressure Gas Cylinders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246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94706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3C4030-DDC3-7229-C218-AE75D4F6BA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CE8C4-2D80-68FC-55AE-74D818247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850819"/>
            <a:ext cx="9603275" cy="1049235"/>
          </a:xfrm>
        </p:spPr>
        <p:txBody>
          <a:bodyPr/>
          <a:lstStyle/>
          <a:p>
            <a:r>
              <a:rPr lang="en-US" dirty="0"/>
              <a:t>Working Panels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E4E10C6-40FA-087A-4DB8-28011AF99B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8224526"/>
              </p:ext>
            </p:extLst>
          </p:nvPr>
        </p:nvGraphicFramePr>
        <p:xfrm>
          <a:off x="1088020" y="2411167"/>
          <a:ext cx="10277433" cy="237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8328">
                  <a:extLst>
                    <a:ext uri="{9D8B030D-6E8A-4147-A177-3AD203B41FA5}">
                      <a16:colId xmlns:a16="http://schemas.microsoft.com/office/drawing/2014/main" val="133109813"/>
                    </a:ext>
                  </a:extLst>
                </a:gridCol>
                <a:gridCol w="1501642">
                  <a:extLst>
                    <a:ext uri="{9D8B030D-6E8A-4147-A177-3AD203B41FA5}">
                      <a16:colId xmlns:a16="http://schemas.microsoft.com/office/drawing/2014/main" val="570610387"/>
                    </a:ext>
                  </a:extLst>
                </a:gridCol>
                <a:gridCol w="1446835">
                  <a:extLst>
                    <a:ext uri="{9D8B030D-6E8A-4147-A177-3AD203B41FA5}">
                      <a16:colId xmlns:a16="http://schemas.microsoft.com/office/drawing/2014/main" val="1714743525"/>
                    </a:ext>
                  </a:extLst>
                </a:gridCol>
                <a:gridCol w="5890628">
                  <a:extLst>
                    <a:ext uri="{9D8B030D-6E8A-4147-A177-3AD203B41FA5}">
                      <a16:colId xmlns:a16="http://schemas.microsoft.com/office/drawing/2014/main" val="18647142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Panel No.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Title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311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MED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>
                          <a:effectLst/>
                        </a:rPr>
                        <a:t>MED 18 : 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>
                          <a:effectLst/>
                        </a:rPr>
                        <a:t>Machinery and equipment for concrete 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160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MED 18 : 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Road operation machinery and associated equipment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213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>
                          <a:effectLst/>
                        </a:rPr>
                        <a:t>MED 18 : P3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Drilling and foundation machinery and equipment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4543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>
                          <a:effectLst/>
                        </a:rPr>
                        <a:t>MED 18 : P4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>
                          <a:effectLst/>
                        </a:rPr>
                        <a:t>Panel for review of Pre 2000 standards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901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>
                          <a:effectLst/>
                        </a:rPr>
                        <a:t>MED 18 : P5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Formulation of Draft Standards on Nailing Machines for Soil Nails Walls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4161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8663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3C4030-DDC3-7229-C218-AE75D4F6BA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CE8C4-2D80-68FC-55AE-74D818247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876698"/>
            <a:ext cx="9603275" cy="1049235"/>
          </a:xfrm>
        </p:spPr>
        <p:txBody>
          <a:bodyPr/>
          <a:lstStyle/>
          <a:p>
            <a:r>
              <a:rPr lang="en-US" dirty="0"/>
              <a:t>Working Groups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E4E10C6-40FA-087A-4DB8-28011AF99B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6570505"/>
              </p:ext>
            </p:extLst>
          </p:nvPr>
        </p:nvGraphicFramePr>
        <p:xfrm>
          <a:off x="1088020" y="2411167"/>
          <a:ext cx="10277433" cy="140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8328">
                  <a:extLst>
                    <a:ext uri="{9D8B030D-6E8A-4147-A177-3AD203B41FA5}">
                      <a16:colId xmlns:a16="http://schemas.microsoft.com/office/drawing/2014/main" val="133109813"/>
                    </a:ext>
                  </a:extLst>
                </a:gridCol>
                <a:gridCol w="1501642">
                  <a:extLst>
                    <a:ext uri="{9D8B030D-6E8A-4147-A177-3AD203B41FA5}">
                      <a16:colId xmlns:a16="http://schemas.microsoft.com/office/drawing/2014/main" val="570610387"/>
                    </a:ext>
                  </a:extLst>
                </a:gridCol>
                <a:gridCol w="1446835">
                  <a:extLst>
                    <a:ext uri="{9D8B030D-6E8A-4147-A177-3AD203B41FA5}">
                      <a16:colId xmlns:a16="http://schemas.microsoft.com/office/drawing/2014/main" val="1714743525"/>
                    </a:ext>
                  </a:extLst>
                </a:gridCol>
                <a:gridCol w="5890628">
                  <a:extLst>
                    <a:ext uri="{9D8B030D-6E8A-4147-A177-3AD203B41FA5}">
                      <a16:colId xmlns:a16="http://schemas.microsoft.com/office/drawing/2014/main" val="18647142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Panel No.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Title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311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MED 16 : P1 : WG1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Revision of IS 9798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160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MED 16 : WG2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Revision of IS 17613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213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2644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46A17-9B2D-48EF-8ADF-7306168A4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247" y="222446"/>
            <a:ext cx="9803846" cy="1408888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TC Meetings Held in 1</a:t>
            </a:r>
            <a:r>
              <a:rPr lang="en-US" sz="2800" b="1" cap="none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2</a:t>
            </a:r>
            <a:r>
              <a:rPr lang="en-US" sz="2800" b="1" cap="none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quarter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E8D5A99F-C488-DF2F-87FB-9610AAFFFD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0231029"/>
              </p:ext>
            </p:extLst>
          </p:nvPr>
        </p:nvGraphicFramePr>
        <p:xfrm>
          <a:off x="655608" y="1815944"/>
          <a:ext cx="10376160" cy="1856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3411">
                  <a:extLst>
                    <a:ext uri="{9D8B030D-6E8A-4147-A177-3AD203B41FA5}">
                      <a16:colId xmlns:a16="http://schemas.microsoft.com/office/drawing/2014/main" val="133109813"/>
                    </a:ext>
                  </a:extLst>
                </a:gridCol>
                <a:gridCol w="1319841">
                  <a:extLst>
                    <a:ext uri="{9D8B030D-6E8A-4147-A177-3AD203B41FA5}">
                      <a16:colId xmlns:a16="http://schemas.microsoft.com/office/drawing/2014/main" val="57061038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714743525"/>
                    </a:ext>
                  </a:extLst>
                </a:gridCol>
                <a:gridCol w="2390317">
                  <a:extLst>
                    <a:ext uri="{9D8B030D-6E8A-4147-A177-3AD203B41FA5}">
                      <a16:colId xmlns:a16="http://schemas.microsoft.com/office/drawing/2014/main" val="1864714202"/>
                    </a:ext>
                  </a:extLst>
                </a:gridCol>
                <a:gridCol w="3853791">
                  <a:extLst>
                    <a:ext uri="{9D8B030D-6E8A-4147-A177-3AD203B41FA5}">
                      <a16:colId xmlns:a16="http://schemas.microsoft.com/office/drawing/2014/main" val="10720670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Committee No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80" marR="9380" marT="6253" marB="6253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Meeting Conducted</a:t>
                      </a:r>
                    </a:p>
                    <a:p>
                      <a:pPr algn="ctr" rtl="0" fontAlgn="b"/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(Yes/No)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80" marR="9380" marT="6253" marB="6253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Date of Meeting </a:t>
                      </a:r>
                    </a:p>
                    <a:p>
                      <a:pPr algn="ctr" rtl="0" fontAlgn="b"/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in 1</a:t>
                      </a:r>
                      <a:r>
                        <a:rPr lang="en-US" sz="1600" b="1" cap="none" baseline="30000" dirty="0">
                          <a:solidFill>
                            <a:schemeClr val="bg1"/>
                          </a:solidFill>
                          <a:effectLst/>
                        </a:rPr>
                        <a:t>st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 Quarter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80" marR="9380" marT="6253" marB="6253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Meeting Conducted</a:t>
                      </a:r>
                    </a:p>
                    <a:p>
                      <a:pPr algn="ctr" rtl="0" fontAlgn="b"/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(Yes/No)</a:t>
                      </a:r>
                    </a:p>
                  </a:txBody>
                  <a:tcPr marL="9380" marR="9380" marT="6253" marB="6253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Date of Meeting </a:t>
                      </a:r>
                    </a:p>
                    <a:p>
                      <a:pPr algn="ctr" rtl="0" fontAlgn="b"/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in 2</a:t>
                      </a:r>
                      <a:r>
                        <a:rPr lang="en-US" sz="1600" b="1" baseline="30000" dirty="0">
                          <a:solidFill>
                            <a:schemeClr val="bg1"/>
                          </a:solidFill>
                          <a:effectLst/>
                        </a:rPr>
                        <a:t>nd  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effectLst/>
                        </a:rPr>
                        <a:t> Quarter</a:t>
                      </a:r>
                      <a:endParaRPr lang="en-US" sz="1600" b="1" baseline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80" marR="9380" marT="6253" marB="6253"/>
                </a:tc>
                <a:extLst>
                  <a:ext uri="{0D108BD9-81ED-4DB2-BD59-A6C34878D82A}">
                    <a16:rowId xmlns:a16="http://schemas.microsoft.com/office/drawing/2014/main" val="3601311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MED 16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80" marR="9380" marT="6253" marB="6253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No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80" marR="9380" marT="6253" marB="6253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Yes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80" marR="9380" marT="6253" marB="6253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25 &amp; 26 Jul 2024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/>
                </a:tc>
                <a:extLst>
                  <a:ext uri="{0D108BD9-81ED-4DB2-BD59-A6C34878D82A}">
                    <a16:rowId xmlns:a16="http://schemas.microsoft.com/office/drawing/2014/main" val="1750160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MED 18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80" marR="9380" marT="6253" marB="625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Yes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80" marR="9380" marT="6253" marB="6253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>
                          <a:solidFill>
                            <a:schemeClr val="tx1"/>
                          </a:solidFill>
                          <a:effectLst/>
                        </a:rPr>
                        <a:t>16 May 2024</a:t>
                      </a:r>
                      <a:endParaRPr lang="en-IN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Yes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80" marR="9380" marT="6253" marB="6253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19 Sept 2024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/>
                </a:tc>
                <a:extLst>
                  <a:ext uri="{0D108BD9-81ED-4DB2-BD59-A6C34878D82A}">
                    <a16:rowId xmlns:a16="http://schemas.microsoft.com/office/drawing/2014/main" val="2118213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MED 28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80" marR="9380" marT="6253" marB="6253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Yes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80" marR="9380" marT="6253" marB="6253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>
                          <a:solidFill>
                            <a:schemeClr val="tx1"/>
                          </a:solidFill>
                          <a:effectLst/>
                        </a:rPr>
                        <a:t>29-05-2024</a:t>
                      </a:r>
                      <a:endParaRPr lang="en-IN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Yes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12 Sept 2024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/>
                </a:tc>
                <a:extLst>
                  <a:ext uri="{0D108BD9-81ED-4DB2-BD59-A6C34878D82A}">
                    <a16:rowId xmlns:a16="http://schemas.microsoft.com/office/drawing/2014/main" val="2194543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81711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7719" y="225095"/>
            <a:ext cx="10364451" cy="577789"/>
          </a:xfrm>
        </p:spPr>
        <p:txBody>
          <a:bodyPr>
            <a:normAutofit/>
          </a:bodyPr>
          <a:lstStyle/>
          <a:p>
            <a:r>
              <a:rPr lang="en-IN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TC Meetings conducted outside BIS </a:t>
            </a:r>
            <a:r>
              <a:rPr lang="en-I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hq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01384" y="1845734"/>
            <a:ext cx="10485315" cy="40233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endParaRPr lang="en-IN" dirty="0"/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en-IN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98595"/>
              </p:ext>
            </p:extLst>
          </p:nvPr>
        </p:nvGraphicFramePr>
        <p:xfrm>
          <a:off x="1535590" y="1124824"/>
          <a:ext cx="9751109" cy="1177223"/>
        </p:xfrm>
        <a:graphic>
          <a:graphicData uri="http://schemas.openxmlformats.org/drawingml/2006/table">
            <a:tbl>
              <a:tblPr/>
              <a:tblGrid>
                <a:gridCol w="831999">
                  <a:extLst>
                    <a:ext uri="{9D8B030D-6E8A-4147-A177-3AD203B41FA5}">
                      <a16:colId xmlns:a16="http://schemas.microsoft.com/office/drawing/2014/main" val="3442084639"/>
                    </a:ext>
                  </a:extLst>
                </a:gridCol>
                <a:gridCol w="3195967">
                  <a:extLst>
                    <a:ext uri="{9D8B030D-6E8A-4147-A177-3AD203B41FA5}">
                      <a16:colId xmlns:a16="http://schemas.microsoft.com/office/drawing/2014/main" val="4261414504"/>
                    </a:ext>
                  </a:extLst>
                </a:gridCol>
                <a:gridCol w="2052727">
                  <a:extLst>
                    <a:ext uri="{9D8B030D-6E8A-4147-A177-3AD203B41FA5}">
                      <a16:colId xmlns:a16="http://schemas.microsoft.com/office/drawing/2014/main" val="379311063"/>
                    </a:ext>
                  </a:extLst>
                </a:gridCol>
                <a:gridCol w="3670416">
                  <a:extLst>
                    <a:ext uri="{9D8B030D-6E8A-4147-A177-3AD203B41FA5}">
                      <a16:colId xmlns:a16="http://schemas.microsoft.com/office/drawing/2014/main" val="564883091"/>
                    </a:ext>
                  </a:extLst>
                </a:gridCol>
              </a:tblGrid>
              <a:tr h="59062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</a:t>
                      </a:r>
                    </a:p>
                  </a:txBody>
                  <a:tcPr marL="9380" marR="9380" marT="6253" marB="625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No</a:t>
                      </a:r>
                    </a:p>
                  </a:txBody>
                  <a:tcPr marL="9380" marR="9380" marT="6253" marB="625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Date of Meeting </a:t>
                      </a:r>
                    </a:p>
                  </a:txBody>
                  <a:tcPr marL="9380" marR="9380" marT="6253" marB="625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Venue of the Meeting</a:t>
                      </a:r>
                    </a:p>
                  </a:txBody>
                  <a:tcPr marL="9380" marR="9380" marT="6253" marB="625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6742079"/>
                  </a:ext>
                </a:extLst>
              </a:tr>
              <a:tr h="545291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Gas Cylinders Sectional Committee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b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5-26 July </a:t>
                      </a: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Jodhpur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0493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29840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39A89-7CDB-5390-125D-4483FDCD0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 Meetings planned outside BIS </a:t>
            </a:r>
            <a:r>
              <a:rPr lang="en-US" dirty="0" err="1"/>
              <a:t>hq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956C390-0213-30ED-36F7-E2B98B486425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77651788"/>
              </p:ext>
            </p:extLst>
          </p:nvPr>
        </p:nvGraphicFramePr>
        <p:xfrm>
          <a:off x="914400" y="2366963"/>
          <a:ext cx="10363200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2370">
                  <a:extLst>
                    <a:ext uri="{9D8B030D-6E8A-4147-A177-3AD203B41FA5}">
                      <a16:colId xmlns:a16="http://schemas.microsoft.com/office/drawing/2014/main" val="316343401"/>
                    </a:ext>
                  </a:extLst>
                </a:gridCol>
                <a:gridCol w="3689230">
                  <a:extLst>
                    <a:ext uri="{9D8B030D-6E8A-4147-A177-3AD203B41FA5}">
                      <a16:colId xmlns:a16="http://schemas.microsoft.com/office/drawing/2014/main" val="313623835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1371261326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3518326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Meeting 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Mode of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Proposed 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767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Everest Kanto Cylinders, Mumbai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Physical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12-13 November,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233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MED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Manipal Institute of Technology, Manipal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Hybrid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11 December,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3518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MED 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Indian Institute of Technology, Kanpur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Hybrid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28 November,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967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1931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5267D-E90E-47B6-E58D-1631C7163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479" y="198729"/>
            <a:ext cx="9603275" cy="1049235"/>
          </a:xfrm>
        </p:spPr>
        <p:txBody>
          <a:bodyPr/>
          <a:lstStyle/>
          <a:p>
            <a:r>
              <a:rPr lang="en-US" dirty="0"/>
              <a:t>New Work item projects (NWIPs)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B1A5F2D-8598-BCDF-9C03-8A6FE79406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021697"/>
              </p:ext>
            </p:extLst>
          </p:nvPr>
        </p:nvGraphicFramePr>
        <p:xfrm>
          <a:off x="152400" y="803356"/>
          <a:ext cx="11887199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906">
                  <a:extLst>
                    <a:ext uri="{9D8B030D-6E8A-4147-A177-3AD203B41FA5}">
                      <a16:colId xmlns:a16="http://schemas.microsoft.com/office/drawing/2014/main" val="830954057"/>
                    </a:ext>
                  </a:extLst>
                </a:gridCol>
                <a:gridCol w="637177">
                  <a:extLst>
                    <a:ext uri="{9D8B030D-6E8A-4147-A177-3AD203B41FA5}">
                      <a16:colId xmlns:a16="http://schemas.microsoft.com/office/drawing/2014/main" val="325744912"/>
                    </a:ext>
                  </a:extLst>
                </a:gridCol>
                <a:gridCol w="6219411">
                  <a:extLst>
                    <a:ext uri="{9D8B030D-6E8A-4147-A177-3AD203B41FA5}">
                      <a16:colId xmlns:a16="http://schemas.microsoft.com/office/drawing/2014/main" val="286360868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448305462"/>
                    </a:ext>
                  </a:extLst>
                </a:gridCol>
                <a:gridCol w="1621766">
                  <a:extLst>
                    <a:ext uri="{9D8B030D-6E8A-4147-A177-3AD203B41FA5}">
                      <a16:colId xmlns:a16="http://schemas.microsoft.com/office/drawing/2014/main" val="3514808241"/>
                    </a:ext>
                  </a:extLst>
                </a:gridCol>
                <a:gridCol w="862642">
                  <a:extLst>
                    <a:ext uri="{9D8B030D-6E8A-4147-A177-3AD203B41FA5}">
                      <a16:colId xmlns:a16="http://schemas.microsoft.com/office/drawing/2014/main" val="3336714861"/>
                    </a:ext>
                  </a:extLst>
                </a:gridCol>
                <a:gridCol w="902897">
                  <a:extLst>
                    <a:ext uri="{9D8B030D-6E8A-4147-A177-3AD203B41FA5}">
                      <a16:colId xmlns:a16="http://schemas.microsoft.com/office/drawing/2014/main" val="15405609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Subject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Mode of Proposal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Priority Grading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Current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Process Adopted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3442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Compressed Gaseous Hydrogen (CGH2) And Hydrogen Natural Gas Blends Valve Integrated With Solenoid Operation (Remotely Controlled) For Automotive Use - Specification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Ministry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Grade 1- Request received from ministries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Under WC</a:t>
                      </a:r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r>
                        <a:rPr lang="en-US" sz="1200" dirty="0"/>
                        <a:t>Formed a Working Group of experts relevant to the subject for formulation of the standards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0005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Gas Cylinders - Welded Low Carbon Steel Containers Exceeding 250 </a:t>
                      </a:r>
                      <a:r>
                        <a:rPr lang="en-US" sz="1200" dirty="0" err="1"/>
                        <a:t>Litres</a:t>
                      </a:r>
                      <a:r>
                        <a:rPr lang="en-US" sz="1200" dirty="0"/>
                        <a:t> And Up To 1000 </a:t>
                      </a:r>
                      <a:r>
                        <a:rPr lang="en-US" sz="1200" dirty="0" err="1"/>
                        <a:t>Litres</a:t>
                      </a:r>
                      <a:r>
                        <a:rPr lang="en-US" sz="1200" dirty="0"/>
                        <a:t> Water Capacity For The Transport Of LPG - Design And Construction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Technical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Grade 4- QCO may be proposed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Under WC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4341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LPG Equipment And Accessories - Design, Specification And Testing For Liquefied Petroleum Gas (LPG) Combo Valves And Fittings To Be Used In Cylinders With Water Capacity More Than 250 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Technical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Grade 4- QCO may be proposed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Under WC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423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Cryogenic Vessels - Transportable Vacuum Insulated Vessels of not more than 1 000 </a:t>
                      </a:r>
                      <a:r>
                        <a:rPr lang="en-US" sz="1200" dirty="0" err="1"/>
                        <a:t>Litres</a:t>
                      </a:r>
                      <a:r>
                        <a:rPr lang="en-US" sz="1200" dirty="0"/>
                        <a:t> - Operational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Ministry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Grade 8- SNAP implementation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Published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669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Cryogenic Vessels - Valves For Cryogenic Vessels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Ministry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Grade 8- SNAP implementation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Published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774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Gas Cylinders Refillable Seamless Steel Tubes Of Water Capacity Between 150 L And 3 000 L Design Construction And Testing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Technical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Grade 4- QCO may be proposed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Published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134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Cryogenic Vessels - Transportable Vacuum Insulated Vessels of Not More than 1 000 </a:t>
                      </a:r>
                      <a:r>
                        <a:rPr lang="en-US" sz="1200" dirty="0" err="1"/>
                        <a:t>Litres</a:t>
                      </a:r>
                      <a:r>
                        <a:rPr lang="en-US" sz="1200" dirty="0"/>
                        <a:t> Volume Part 1 Design, Fabrication, Inspection and Tests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Ministry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Grade 8- SNAP implementation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Published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938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Gas cylinders design construction and testing of refillable composite gas cylinders and tubes part 1 hoop wrapped </a:t>
                      </a:r>
                      <a:r>
                        <a:rPr lang="en-US" sz="1200" dirty="0" err="1"/>
                        <a:t>fibre</a:t>
                      </a:r>
                      <a:r>
                        <a:rPr lang="en-US" sz="1200" dirty="0"/>
                        <a:t> reinforced composite gas cylinders and tubes up to 450 l adoption of ISO 11119-1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Ministry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Grade 4- QCO may be proposed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Published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194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Gas cylinders design construction and testing of refillable composite gas cylinders and tubes part 2 fully wrapped </a:t>
                      </a:r>
                      <a:r>
                        <a:rPr lang="en-US" sz="1200" dirty="0" err="1"/>
                        <a:t>fibre</a:t>
                      </a:r>
                      <a:r>
                        <a:rPr lang="en-US" sz="1200" dirty="0"/>
                        <a:t> reinforced composite gas cylinders and tubes up to 450 l with load-sharing metal liners adoption of ISO 11119-2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Ministry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Grade 4- QCO may be proposed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Published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286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Gas cylinders design construction and testing of refillable composite gas cylinders and tubes part 3 fully wrapped </a:t>
                      </a:r>
                      <a:r>
                        <a:rPr lang="en-US" sz="1200" dirty="0" err="1"/>
                        <a:t>fibre</a:t>
                      </a:r>
                      <a:r>
                        <a:rPr lang="en-US" sz="1200" dirty="0"/>
                        <a:t> reinforced composite gas cylinders and tubes up to 450 l with non-load-sharing metallic or non-metallic liners or without liners adoption of ISO 11119-3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Ministry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Grade 4- QCO may be proposed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Published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116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3772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77722-9FB2-32DA-B286-BDFACF7F1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0614" y="609600"/>
            <a:ext cx="9736666" cy="132080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WP/WG Meetings Held </a:t>
            </a:r>
            <a:endParaRPr lang="en-IN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33AEE1-DB1E-4695-243C-99C27DA62D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0C4D332-EA81-2779-8D09-5A3A25263B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1882980"/>
              </p:ext>
            </p:extLst>
          </p:nvPr>
        </p:nvGraphicFramePr>
        <p:xfrm>
          <a:off x="1450975" y="2016125"/>
          <a:ext cx="9604373" cy="318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387">
                  <a:extLst>
                    <a:ext uri="{9D8B030D-6E8A-4147-A177-3AD203B41FA5}">
                      <a16:colId xmlns:a16="http://schemas.microsoft.com/office/drawing/2014/main" val="556439690"/>
                    </a:ext>
                  </a:extLst>
                </a:gridCol>
                <a:gridCol w="1302341">
                  <a:extLst>
                    <a:ext uri="{9D8B030D-6E8A-4147-A177-3AD203B41FA5}">
                      <a16:colId xmlns:a16="http://schemas.microsoft.com/office/drawing/2014/main" val="604685939"/>
                    </a:ext>
                  </a:extLst>
                </a:gridCol>
                <a:gridCol w="1367902">
                  <a:extLst>
                    <a:ext uri="{9D8B030D-6E8A-4147-A177-3AD203B41FA5}">
                      <a16:colId xmlns:a16="http://schemas.microsoft.com/office/drawing/2014/main" val="3468644501"/>
                    </a:ext>
                  </a:extLst>
                </a:gridCol>
                <a:gridCol w="2147584">
                  <a:extLst>
                    <a:ext uri="{9D8B030D-6E8A-4147-A177-3AD203B41FA5}">
                      <a16:colId xmlns:a16="http://schemas.microsoft.com/office/drawing/2014/main" val="3016369119"/>
                    </a:ext>
                  </a:extLst>
                </a:gridCol>
                <a:gridCol w="1372053">
                  <a:extLst>
                    <a:ext uri="{9D8B030D-6E8A-4147-A177-3AD203B41FA5}">
                      <a16:colId xmlns:a16="http://schemas.microsoft.com/office/drawing/2014/main" val="1403498831"/>
                    </a:ext>
                  </a:extLst>
                </a:gridCol>
                <a:gridCol w="1372053">
                  <a:extLst>
                    <a:ext uri="{9D8B030D-6E8A-4147-A177-3AD203B41FA5}">
                      <a16:colId xmlns:a16="http://schemas.microsoft.com/office/drawing/2014/main" val="2205172516"/>
                    </a:ext>
                  </a:extLst>
                </a:gridCol>
                <a:gridCol w="1372053">
                  <a:extLst>
                    <a:ext uri="{9D8B030D-6E8A-4147-A177-3AD203B41FA5}">
                      <a16:colId xmlns:a16="http://schemas.microsoft.com/office/drawing/2014/main" val="29264238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WP/WG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Venue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678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effectLst/>
                        </a:rPr>
                        <a:t>MED 16 : 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effectLst/>
                        </a:rPr>
                        <a:t>Draft revision of IS 3196-1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24 April,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Physical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BIS HQ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070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effectLst/>
                        </a:rPr>
                        <a:t>MED 16 : P10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effectLst/>
                        </a:rPr>
                        <a:t>Recommendations for ISO 20421-1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 June,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Virtual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BIS HQ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4938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MED 16 : P4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Draft Revision of IS 7285(Part 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08 August,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Physical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BIS HQ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9505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MED 16 : P5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effectLst/>
                        </a:rPr>
                        <a:t>Draft Revision of IS 7285(Part 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08 August,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Physical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BIS HQ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811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effectLst/>
                        </a:rPr>
                        <a:t>MED 16 : 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effectLst/>
                        </a:rPr>
                        <a:t>Draft revision of IS 3196-1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 August,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Physical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Mumbai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173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Draft revision of IS 17613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 August,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Physical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Mumbai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951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9497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77722-9FB2-32DA-B286-BDFACF7F1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0614" y="609600"/>
            <a:ext cx="9736666" cy="132080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WP/WG Meetings planned outside bis </a:t>
            </a:r>
            <a:r>
              <a:rPr lang="en-US" sz="3200" dirty="0" err="1"/>
              <a:t>hq</a:t>
            </a:r>
            <a:r>
              <a:rPr lang="en-US" sz="3200" dirty="0"/>
              <a:t> </a:t>
            </a:r>
            <a:endParaRPr lang="en-IN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33AEE1-DB1E-4695-243C-99C27DA62D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0C4D332-EA81-2779-8D09-5A3A25263B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5987686"/>
              </p:ext>
            </p:extLst>
          </p:nvPr>
        </p:nvGraphicFramePr>
        <p:xfrm>
          <a:off x="1450975" y="2016125"/>
          <a:ext cx="9604373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387">
                  <a:extLst>
                    <a:ext uri="{9D8B030D-6E8A-4147-A177-3AD203B41FA5}">
                      <a16:colId xmlns:a16="http://schemas.microsoft.com/office/drawing/2014/main" val="556439690"/>
                    </a:ext>
                  </a:extLst>
                </a:gridCol>
                <a:gridCol w="1302341">
                  <a:extLst>
                    <a:ext uri="{9D8B030D-6E8A-4147-A177-3AD203B41FA5}">
                      <a16:colId xmlns:a16="http://schemas.microsoft.com/office/drawing/2014/main" val="604685939"/>
                    </a:ext>
                  </a:extLst>
                </a:gridCol>
                <a:gridCol w="1367902">
                  <a:extLst>
                    <a:ext uri="{9D8B030D-6E8A-4147-A177-3AD203B41FA5}">
                      <a16:colId xmlns:a16="http://schemas.microsoft.com/office/drawing/2014/main" val="3468644501"/>
                    </a:ext>
                  </a:extLst>
                </a:gridCol>
                <a:gridCol w="2147584">
                  <a:extLst>
                    <a:ext uri="{9D8B030D-6E8A-4147-A177-3AD203B41FA5}">
                      <a16:colId xmlns:a16="http://schemas.microsoft.com/office/drawing/2014/main" val="3016369119"/>
                    </a:ext>
                  </a:extLst>
                </a:gridCol>
                <a:gridCol w="1372053">
                  <a:extLst>
                    <a:ext uri="{9D8B030D-6E8A-4147-A177-3AD203B41FA5}">
                      <a16:colId xmlns:a16="http://schemas.microsoft.com/office/drawing/2014/main" val="1403498831"/>
                    </a:ext>
                  </a:extLst>
                </a:gridCol>
                <a:gridCol w="1372053">
                  <a:extLst>
                    <a:ext uri="{9D8B030D-6E8A-4147-A177-3AD203B41FA5}">
                      <a16:colId xmlns:a16="http://schemas.microsoft.com/office/drawing/2014/main" val="2205172516"/>
                    </a:ext>
                  </a:extLst>
                </a:gridCol>
                <a:gridCol w="1372053">
                  <a:extLst>
                    <a:ext uri="{9D8B030D-6E8A-4147-A177-3AD203B41FA5}">
                      <a16:colId xmlns:a16="http://schemas.microsoft.com/office/drawing/2014/main" val="29264238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WP/WG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Tentative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Venue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678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effectLst/>
                        </a:rPr>
                        <a:t>MED 16 : 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effectLst/>
                        </a:rPr>
                        <a:t>Draft revision of IS 3196-1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 November,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Physical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Mumbai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070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effectLst/>
                        </a:rPr>
                        <a:t>MED 16 : P1 : WG1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effectLst/>
                        </a:rPr>
                        <a:t>Draft Revision of IS 9798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 November,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Physical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Mumbai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4938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effectLst/>
                        </a:rPr>
                        <a:t>MED 16 : WG2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Draft revision of IS 17613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30 November,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Physical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Mumbai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9505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19197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34DC0-592D-A9A7-32C5-0CF64829D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Attendance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B9189D9-5DE1-5DD3-0DEE-B00139BC4FDD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09532931"/>
              </p:ext>
            </p:extLst>
          </p:nvPr>
        </p:nvGraphicFramePr>
        <p:xfrm>
          <a:off x="804333" y="1580010"/>
          <a:ext cx="10363200" cy="3424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47573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29B69-8BD9-30F7-2C58-EC527A0D7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Inactive members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4F9570B-0C9A-3B0B-6C7C-B29C109222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3336138"/>
              </p:ext>
            </p:extLst>
          </p:nvPr>
        </p:nvGraphicFramePr>
        <p:xfrm>
          <a:off x="1451581" y="2239107"/>
          <a:ext cx="9368821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828">
                  <a:extLst>
                    <a:ext uri="{9D8B030D-6E8A-4147-A177-3AD203B41FA5}">
                      <a16:colId xmlns:a16="http://schemas.microsoft.com/office/drawing/2014/main" val="3381507411"/>
                    </a:ext>
                  </a:extLst>
                </a:gridCol>
                <a:gridCol w="1751461">
                  <a:extLst>
                    <a:ext uri="{9D8B030D-6E8A-4147-A177-3AD203B41FA5}">
                      <a16:colId xmlns:a16="http://schemas.microsoft.com/office/drawing/2014/main" val="2096806235"/>
                    </a:ext>
                  </a:extLst>
                </a:gridCol>
                <a:gridCol w="3254798">
                  <a:extLst>
                    <a:ext uri="{9D8B030D-6E8A-4147-A177-3AD203B41FA5}">
                      <a16:colId xmlns:a16="http://schemas.microsoft.com/office/drawing/2014/main" val="3854986415"/>
                    </a:ext>
                  </a:extLst>
                </a:gridCol>
                <a:gridCol w="3810734">
                  <a:extLst>
                    <a:ext uri="{9D8B030D-6E8A-4147-A177-3AD203B41FA5}">
                      <a16:colId xmlns:a16="http://schemas.microsoft.com/office/drawing/2014/main" val="3317579233"/>
                    </a:ext>
                  </a:extLst>
                </a:gridCol>
              </a:tblGrid>
              <a:tr h="893135">
                <a:tc>
                  <a:txBody>
                    <a:bodyPr/>
                    <a:lstStyle/>
                    <a:p>
                      <a:r>
                        <a:rPr lang="en-US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No. of Inactive Members Identified and removed from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Members</a:t>
                      </a:r>
                      <a:r>
                        <a:rPr lang="en-US" baseline="0" dirty="0"/>
                        <a:t> Removed/Identified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4124748"/>
                  </a:ext>
                </a:extLst>
              </a:tr>
              <a:tr h="362216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Removed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6800265"/>
                  </a:ext>
                </a:extLst>
              </a:tr>
              <a:tr h="362216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16</a:t>
                      </a:r>
                      <a:r>
                        <a:rPr lang="en-US" baseline="0" dirty="0"/>
                        <a:t> :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Removed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331796"/>
                  </a:ext>
                </a:extLst>
              </a:tr>
              <a:tr h="362216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16 :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Removed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497914"/>
                  </a:ext>
                </a:extLst>
              </a:tr>
              <a:tr h="362216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16 :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Removed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613242"/>
                  </a:ext>
                </a:extLst>
              </a:tr>
              <a:tr h="362216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Removed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185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00252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FA704-F83A-CE5A-69FF-5578CBC78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341" y="194294"/>
            <a:ext cx="10364451" cy="100246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New MEMBERS CO-OPTED IN TC(s)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85634816"/>
              </p:ext>
            </p:extLst>
          </p:nvPr>
        </p:nvGraphicFramePr>
        <p:xfrm>
          <a:off x="1149553" y="1857495"/>
          <a:ext cx="9892893" cy="1953076"/>
        </p:xfrm>
        <a:graphic>
          <a:graphicData uri="http://schemas.openxmlformats.org/drawingml/2006/table">
            <a:tbl>
              <a:tblPr/>
              <a:tblGrid>
                <a:gridCol w="573010">
                  <a:extLst>
                    <a:ext uri="{9D8B030D-6E8A-4147-A177-3AD203B41FA5}">
                      <a16:colId xmlns:a16="http://schemas.microsoft.com/office/drawing/2014/main" val="3619086551"/>
                    </a:ext>
                  </a:extLst>
                </a:gridCol>
                <a:gridCol w="3296464">
                  <a:extLst>
                    <a:ext uri="{9D8B030D-6E8A-4147-A177-3AD203B41FA5}">
                      <a16:colId xmlns:a16="http://schemas.microsoft.com/office/drawing/2014/main" val="2204232774"/>
                    </a:ext>
                  </a:extLst>
                </a:gridCol>
                <a:gridCol w="2029522">
                  <a:extLst>
                    <a:ext uri="{9D8B030D-6E8A-4147-A177-3AD203B41FA5}">
                      <a16:colId xmlns:a16="http://schemas.microsoft.com/office/drawing/2014/main" val="889223374"/>
                    </a:ext>
                  </a:extLst>
                </a:gridCol>
                <a:gridCol w="3042057">
                  <a:extLst>
                    <a:ext uri="{9D8B030D-6E8A-4147-A177-3AD203B41FA5}">
                      <a16:colId xmlns:a16="http://schemas.microsoft.com/office/drawing/2014/main" val="3584136049"/>
                    </a:ext>
                  </a:extLst>
                </a:gridCol>
                <a:gridCol w="951840">
                  <a:extLst>
                    <a:ext uri="{9D8B030D-6E8A-4147-A177-3AD203B41FA5}">
                      <a16:colId xmlns:a16="http://schemas.microsoft.com/office/drawing/2014/main" val="39660809"/>
                    </a:ext>
                  </a:extLst>
                </a:gridCol>
              </a:tblGrid>
              <a:tr h="25052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No.</a:t>
                      </a: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Name</a:t>
                      </a: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Organization </a:t>
                      </a: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Member(s) Name </a:t>
                      </a: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Category</a:t>
                      </a: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7729899"/>
                  </a:ext>
                </a:extLst>
              </a:tr>
              <a:tr h="793931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Mechanical Vibration And Shock Condition Monitoring, MED 28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M/s Bosch Limited, India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buFont typeface="+mj-lt"/>
                        <a:buAutoNum type="romanLcPeriod"/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Shri Shiva Kiran A R, Manager</a:t>
                      </a: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buFont typeface="+mj-lt"/>
                        <a:buAutoNum type="romanLcPeriod"/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Shri </a:t>
                      </a:r>
                      <a:r>
                        <a:rPr lang="en-IN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Parinit</a:t>
                      </a:r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Angadi, : Assistant Manager </a:t>
                      </a: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Industry</a:t>
                      </a: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997227"/>
                  </a:ext>
                </a:extLst>
              </a:tr>
              <a:tr h="793931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Construction Plant And Machinery Sectional Committee, MED 18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Roots </a:t>
                      </a:r>
                      <a:r>
                        <a:rPr lang="en-IN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Multiclean</a:t>
                      </a:r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Limited, Coimbatore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buFont typeface="+mj-lt"/>
                        <a:buAutoNum type="romanLcPeriod"/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Shri </a:t>
                      </a:r>
                      <a:r>
                        <a:rPr lang="en-IN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Vivek.P</a:t>
                      </a:r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(Head- R &amp; D)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buFont typeface="+mj-lt"/>
                        <a:buAutoNum type="romanLcPeriod"/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Shri </a:t>
                      </a:r>
                      <a:r>
                        <a:rPr lang="en-IN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Siddharth.S</a:t>
                      </a:r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(Associate Head-R &amp; D)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Industry</a:t>
                      </a: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2754349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EC1F0635-27BB-6DC7-6FE2-4395FAC69E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815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3C981-7936-E9AF-B6BF-D6B86373C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614" y="51399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cs typeface="Times New Roman" panose="02020603050405020304" pitchFamily="18" charset="0"/>
              </a:rPr>
              <a:t>TC Stakeholders Rationalization</a:t>
            </a:r>
            <a:endParaRPr lang="en-IN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D440AA-C6A0-8DF9-590F-E0C80F7C82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5876"/>
            <a:ext cx="1407246" cy="838140"/>
          </a:xfrm>
          <a:prstGeom prst="rect">
            <a:avLst/>
          </a:pr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314B3D7-2844-7848-F4AF-BC01867AD0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552619"/>
              </p:ext>
            </p:extLst>
          </p:nvPr>
        </p:nvGraphicFramePr>
        <p:xfrm>
          <a:off x="775820" y="1251429"/>
          <a:ext cx="10227204" cy="4721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7121">
                  <a:extLst>
                    <a:ext uri="{9D8B030D-6E8A-4147-A177-3AD203B41FA5}">
                      <a16:colId xmlns:a16="http://schemas.microsoft.com/office/drawing/2014/main" val="1345291292"/>
                    </a:ext>
                  </a:extLst>
                </a:gridCol>
                <a:gridCol w="3907074">
                  <a:extLst>
                    <a:ext uri="{9D8B030D-6E8A-4147-A177-3AD203B41FA5}">
                      <a16:colId xmlns:a16="http://schemas.microsoft.com/office/drawing/2014/main" val="1304806885"/>
                    </a:ext>
                  </a:extLst>
                </a:gridCol>
                <a:gridCol w="3493009">
                  <a:extLst>
                    <a:ext uri="{9D8B030D-6E8A-4147-A177-3AD203B41FA5}">
                      <a16:colId xmlns:a16="http://schemas.microsoft.com/office/drawing/2014/main" val="3860834149"/>
                    </a:ext>
                  </a:extLst>
                </a:gridCol>
              </a:tblGrid>
              <a:tr h="339323">
                <a:tc>
                  <a:txBody>
                    <a:bodyPr/>
                    <a:lstStyle/>
                    <a:p>
                      <a:r>
                        <a:rPr lang="en-IN" sz="1600" dirty="0"/>
                        <a:t>MED 16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/>
                        <a:t>MED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/>
                        <a:t>MED 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7160042"/>
                  </a:ext>
                </a:extLst>
              </a:tr>
              <a:tr h="2135043">
                <a:tc>
                  <a:txBody>
                    <a:bodyPr/>
                    <a:lstStyle/>
                    <a:p>
                      <a:r>
                        <a:rPr lang="en-IN" sz="16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Central Ministry - 01	</a:t>
                      </a:r>
                    </a:p>
                    <a:p>
                      <a:r>
                        <a:rPr lang="en-IN" sz="16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Regulatory Body - 01	</a:t>
                      </a:r>
                    </a:p>
                    <a:p>
                      <a:r>
                        <a:rPr lang="en-IN" sz="16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R&amp;D Organization - 0	</a:t>
                      </a:r>
                    </a:p>
                    <a:p>
                      <a:r>
                        <a:rPr lang="en-IN" sz="16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Academic Institution - 0</a:t>
                      </a:r>
                    </a:p>
                    <a:p>
                      <a:r>
                        <a:rPr lang="en-IN" sz="16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Industry Association - 0</a:t>
                      </a:r>
                    </a:p>
                    <a:p>
                      <a:r>
                        <a:rPr lang="en-IN" sz="16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Industry - 12	</a:t>
                      </a:r>
                    </a:p>
                    <a:p>
                      <a:r>
                        <a:rPr lang="en-IN" sz="16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Consumer Group - 10	</a:t>
                      </a:r>
                    </a:p>
                    <a:p>
                      <a:r>
                        <a:rPr lang="en-IN" sz="16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Expert - 02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Central Ministry-02</a:t>
                      </a:r>
                    </a:p>
                    <a:p>
                      <a:r>
                        <a:rPr lang="en-IN" sz="16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R&amp;D Organization-02	</a:t>
                      </a:r>
                    </a:p>
                    <a:p>
                      <a:r>
                        <a:rPr lang="en-IN" sz="16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Industry Association-02</a:t>
                      </a:r>
                    </a:p>
                    <a:p>
                      <a:r>
                        <a:rPr lang="en-IN" sz="16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Industry - 10	</a:t>
                      </a:r>
                    </a:p>
                    <a:p>
                      <a:r>
                        <a:rPr lang="en-IN" sz="16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Consumer Group -03</a:t>
                      </a:r>
                    </a:p>
                    <a:p>
                      <a:r>
                        <a:rPr lang="en-IN" sz="16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Technologist - 06</a:t>
                      </a:r>
                    </a:p>
                    <a:p>
                      <a:r>
                        <a:rPr lang="en-IN" sz="16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Expert – 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Central Ministry - 05		</a:t>
                      </a:r>
                    </a:p>
                    <a:p>
                      <a:r>
                        <a:rPr lang="en-IN" sz="16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Industry Association – 01</a:t>
                      </a:r>
                    </a:p>
                    <a:p>
                      <a:r>
                        <a:rPr lang="en-IN" sz="16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R &amp; D Organization – 06</a:t>
                      </a:r>
                    </a:p>
                    <a:p>
                      <a:r>
                        <a:rPr lang="en-IN" sz="16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Academic Institution - 06	</a:t>
                      </a:r>
                    </a:p>
                    <a:p>
                      <a:r>
                        <a:rPr lang="en-IN" sz="16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Industry – 08</a:t>
                      </a:r>
                    </a:p>
                    <a:p>
                      <a:r>
                        <a:rPr lang="en-IN" sz="16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Technologist – 01</a:t>
                      </a:r>
                    </a:p>
                    <a:p>
                      <a:r>
                        <a:rPr lang="en-IN" sz="16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Unclassified - 01</a:t>
                      </a:r>
                    </a:p>
                    <a:p>
                      <a:r>
                        <a:rPr lang="en-IN" sz="16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Expert - 03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305880"/>
                  </a:ext>
                </a:extLst>
              </a:tr>
              <a:tr h="439533">
                <a:tc gridSpan="3"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Vacancy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130046"/>
                  </a:ext>
                </a:extLst>
              </a:tr>
              <a:tr h="1807579">
                <a:tc>
                  <a:txBody>
                    <a:bodyPr/>
                    <a:lstStyle/>
                    <a:p>
                      <a:r>
                        <a:rPr lang="en-IN" sz="16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Academic Institution - 03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Academic Institution-03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8883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2144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E2FDEF4-2F44-9BCC-416A-DDFE2225D1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2915786"/>
              </p:ext>
            </p:extLst>
          </p:nvPr>
        </p:nvGraphicFramePr>
        <p:xfrm>
          <a:off x="677862" y="1683068"/>
          <a:ext cx="11239815" cy="4622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7898">
                  <a:extLst>
                    <a:ext uri="{9D8B030D-6E8A-4147-A177-3AD203B41FA5}">
                      <a16:colId xmlns:a16="http://schemas.microsoft.com/office/drawing/2014/main" val="194112971"/>
                    </a:ext>
                  </a:extLst>
                </a:gridCol>
                <a:gridCol w="1798320">
                  <a:extLst>
                    <a:ext uri="{9D8B030D-6E8A-4147-A177-3AD203B41FA5}">
                      <a16:colId xmlns:a16="http://schemas.microsoft.com/office/drawing/2014/main" val="3231937290"/>
                    </a:ext>
                  </a:extLst>
                </a:gridCol>
                <a:gridCol w="3260018">
                  <a:extLst>
                    <a:ext uri="{9D8B030D-6E8A-4147-A177-3AD203B41FA5}">
                      <a16:colId xmlns:a16="http://schemas.microsoft.com/office/drawing/2014/main" val="4166697246"/>
                    </a:ext>
                  </a:extLst>
                </a:gridCol>
                <a:gridCol w="2087593">
                  <a:extLst>
                    <a:ext uri="{9D8B030D-6E8A-4147-A177-3AD203B41FA5}">
                      <a16:colId xmlns:a16="http://schemas.microsoft.com/office/drawing/2014/main" val="2814230570"/>
                    </a:ext>
                  </a:extLst>
                </a:gridCol>
                <a:gridCol w="3135986">
                  <a:extLst>
                    <a:ext uri="{9D8B030D-6E8A-4147-A177-3AD203B41FA5}">
                      <a16:colId xmlns:a16="http://schemas.microsoft.com/office/drawing/2014/main" val="34922921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</a:rPr>
                        <a:t>Sl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 No.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Meeting/Workshop/Seminar/Exposure Vis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Topic 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Date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Mode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470" marR="28470" marT="18980" marB="18980"/>
                </a:tc>
                <a:extLst>
                  <a:ext uri="{0D108BD9-81ED-4DB2-BD59-A6C34878D82A}">
                    <a16:rowId xmlns:a16="http://schemas.microsoft.com/office/drawing/2014/main" val="3317222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effectLst/>
                        </a:rPr>
                        <a:t>1</a:t>
                      </a:r>
                      <a:endParaRPr lang="en-US" sz="1800" b="0" dirty="0">
                        <a:effectLst/>
                        <a:latin typeface="+mn-lt"/>
                      </a:endParaRP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effectLst/>
                        </a:rPr>
                        <a:t>Exposure Visit</a:t>
                      </a:r>
                      <a:endParaRPr lang="en-US" sz="1800" b="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Exposure Visit to CL for witnessing testing of </a:t>
                      </a:r>
                      <a:r>
                        <a:rPr lang="en-US" sz="180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prodcuts</a:t>
                      </a:r>
                      <a:endParaRPr lang="en-US" sz="1800" b="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effectLst/>
                        </a:rPr>
                        <a:t>15 April 2024</a:t>
                      </a:r>
                      <a:endParaRPr lang="en-US" sz="1800" b="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Physical</a:t>
                      </a:r>
                    </a:p>
                  </a:txBody>
                  <a:tcPr marL="28470" marR="28470" marT="18980" marB="18980"/>
                </a:tc>
                <a:extLst>
                  <a:ext uri="{0D108BD9-81ED-4DB2-BD59-A6C34878D82A}">
                    <a16:rowId xmlns:a16="http://schemas.microsoft.com/office/drawing/2014/main" val="1775254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effectLst/>
                        </a:rPr>
                        <a:t>2</a:t>
                      </a:r>
                      <a:endParaRPr lang="en-US" sz="1800" b="0" dirty="0">
                        <a:effectLst/>
                        <a:latin typeface="+mn-lt"/>
                      </a:endParaRP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effectLst/>
                        </a:rPr>
                        <a:t>Meeting</a:t>
                      </a:r>
                      <a:endParaRPr lang="en-US" sz="1800" b="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</a:rPr>
                        <a:t>Meeting for review of CEEW report  on Green Hydrogen with JS, MNRE</a:t>
                      </a:r>
                      <a:endParaRPr lang="en-US" sz="1800" b="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effectLst/>
                        </a:rPr>
                        <a:t>26 April 2024 </a:t>
                      </a:r>
                      <a:endParaRPr lang="en-US" sz="1800" b="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800" b="0" kern="1200" dirty="0">
                          <a:solidFill>
                            <a:schemeClr val="tx1"/>
                          </a:solidFill>
                          <a:effectLst/>
                        </a:rPr>
                        <a:t>Virtual</a:t>
                      </a:r>
                      <a:endParaRPr lang="en-US" sz="1800" b="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8470" marR="28470" marT="18980" marB="18980"/>
                </a:tc>
                <a:extLst>
                  <a:ext uri="{0D108BD9-81ED-4DB2-BD59-A6C34878D82A}">
                    <a16:rowId xmlns:a16="http://schemas.microsoft.com/office/drawing/2014/main" val="2705427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effectLst/>
                        </a:rPr>
                        <a:t>3</a:t>
                      </a:r>
                      <a:endParaRPr lang="en-US" sz="1800" b="0" dirty="0">
                        <a:effectLst/>
                        <a:latin typeface="+mn-lt"/>
                      </a:endParaRP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effectLst/>
                          <a:latin typeface="+mn-lt"/>
                        </a:rPr>
                        <a:t>Seminar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Smart Regulators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17 May 2024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effectLst/>
                        </a:rPr>
                        <a:t>Physical</a:t>
                      </a:r>
                      <a:endParaRPr lang="en-US" sz="1800" b="0" dirty="0">
                        <a:effectLst/>
                        <a:latin typeface="+mn-lt"/>
                      </a:endParaRPr>
                    </a:p>
                  </a:txBody>
                  <a:tcPr marL="28470" marR="28470" marT="18980" marB="18980"/>
                </a:tc>
                <a:extLst>
                  <a:ext uri="{0D108BD9-81ED-4DB2-BD59-A6C34878D82A}">
                    <a16:rowId xmlns:a16="http://schemas.microsoft.com/office/drawing/2014/main" val="3901119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effectLst/>
                          <a:latin typeface="+mn-lt"/>
                        </a:rPr>
                        <a:t>Workshop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Workshop on Quality Control in GH2: Standards &amp; Testing infrastructure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08 May 2024</a:t>
                      </a: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effectLst/>
                          <a:latin typeface="+mn-lt"/>
                        </a:rPr>
                        <a:t>Physical</a:t>
                      </a:r>
                    </a:p>
                  </a:txBody>
                  <a:tcPr marL="28470" marR="28470" marT="18980" marB="18980"/>
                </a:tc>
                <a:extLst>
                  <a:ext uri="{0D108BD9-81ED-4DB2-BD59-A6C34878D82A}">
                    <a16:rowId xmlns:a16="http://schemas.microsoft.com/office/drawing/2014/main" val="2743036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effectLst/>
                          <a:latin typeface="+mn-lt"/>
                        </a:rPr>
                        <a:t>Meeting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Meeting with representatives of Norwegian Safety Authority and experts from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Greenstat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Gexcon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Green Hydrogen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14 June 2024</a:t>
                      </a: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effectLst/>
                          <a:latin typeface="+mn-lt"/>
                        </a:rPr>
                        <a:t>Physical</a:t>
                      </a:r>
                    </a:p>
                  </a:txBody>
                  <a:tcPr marL="28470" marR="28470" marT="18980" marB="18980"/>
                </a:tc>
                <a:extLst>
                  <a:ext uri="{0D108BD9-81ED-4DB2-BD59-A6C34878D82A}">
                    <a16:rowId xmlns:a16="http://schemas.microsoft.com/office/drawing/2014/main" val="2246246576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9AA73AB7-A9F5-F717-BB31-A70D6ACFA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6440" y="513990"/>
            <a:ext cx="9774760" cy="577789"/>
          </a:xfrm>
        </p:spPr>
        <p:txBody>
          <a:bodyPr>
            <a:noAutofit/>
          </a:bodyPr>
          <a:lstStyle/>
          <a:p>
            <a:r>
              <a:rPr lang="en-IN" sz="3200" b="1" dirty="0">
                <a:cs typeface="Times New Roman" panose="02020603050405020304" pitchFamily="18" charset="0"/>
              </a:rPr>
              <a:t>Seminar/Workshops/Exposure Visits Attended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4085C21-E6ED-A758-C09E-D256193DE6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8038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E2FDEF4-2F44-9BCC-416A-DDFE2225D1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6989888"/>
              </p:ext>
            </p:extLst>
          </p:nvPr>
        </p:nvGraphicFramePr>
        <p:xfrm>
          <a:off x="677862" y="1683068"/>
          <a:ext cx="11239815" cy="240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7898">
                  <a:extLst>
                    <a:ext uri="{9D8B030D-6E8A-4147-A177-3AD203B41FA5}">
                      <a16:colId xmlns:a16="http://schemas.microsoft.com/office/drawing/2014/main" val="194112971"/>
                    </a:ext>
                  </a:extLst>
                </a:gridCol>
                <a:gridCol w="1798320">
                  <a:extLst>
                    <a:ext uri="{9D8B030D-6E8A-4147-A177-3AD203B41FA5}">
                      <a16:colId xmlns:a16="http://schemas.microsoft.com/office/drawing/2014/main" val="3231937290"/>
                    </a:ext>
                  </a:extLst>
                </a:gridCol>
                <a:gridCol w="3260018">
                  <a:extLst>
                    <a:ext uri="{9D8B030D-6E8A-4147-A177-3AD203B41FA5}">
                      <a16:colId xmlns:a16="http://schemas.microsoft.com/office/drawing/2014/main" val="4166697246"/>
                    </a:ext>
                  </a:extLst>
                </a:gridCol>
                <a:gridCol w="2087593">
                  <a:extLst>
                    <a:ext uri="{9D8B030D-6E8A-4147-A177-3AD203B41FA5}">
                      <a16:colId xmlns:a16="http://schemas.microsoft.com/office/drawing/2014/main" val="2814230570"/>
                    </a:ext>
                  </a:extLst>
                </a:gridCol>
                <a:gridCol w="3135986">
                  <a:extLst>
                    <a:ext uri="{9D8B030D-6E8A-4147-A177-3AD203B41FA5}">
                      <a16:colId xmlns:a16="http://schemas.microsoft.com/office/drawing/2014/main" val="34922921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</a:rPr>
                        <a:t>Sl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 No.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Meeting/Workshop/Seminar/Exposure Vis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Topic 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Date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Mode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470" marR="28470" marT="18980" marB="18980"/>
                </a:tc>
                <a:extLst>
                  <a:ext uri="{0D108BD9-81ED-4DB2-BD59-A6C34878D82A}">
                    <a16:rowId xmlns:a16="http://schemas.microsoft.com/office/drawing/2014/main" val="3317222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Workshop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Annual Convention for Deans and </a:t>
                      </a:r>
                      <a:r>
                        <a:rPr lang="en-US" sz="180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HoDs</a:t>
                      </a:r>
                      <a:r>
                        <a:rPr lang="en-US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MoU Institutes, Goa</a:t>
                      </a:r>
                      <a:endParaRPr lang="en-US" sz="1800" b="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effectLst/>
                        </a:rPr>
                        <a:t>20-21 September, 2024</a:t>
                      </a:r>
                      <a:endParaRPr lang="en-US" sz="1800" b="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Physical</a:t>
                      </a:r>
                    </a:p>
                  </a:txBody>
                  <a:tcPr marL="28470" marR="28470" marT="18980" marB="18980"/>
                </a:tc>
                <a:extLst>
                  <a:ext uri="{0D108BD9-81ED-4DB2-BD59-A6C34878D82A}">
                    <a16:rowId xmlns:a16="http://schemas.microsoft.com/office/drawing/2014/main" val="1775254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effectLst/>
                        </a:rPr>
                        <a:t>Workshop</a:t>
                      </a:r>
                      <a:endParaRPr lang="en-US" sz="1800" b="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GH Standards- Workshop- Call with BSI, BEE, BIS, FCDO</a:t>
                      </a:r>
                      <a:endParaRPr lang="en-US" sz="1800" b="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effectLst/>
                        </a:rPr>
                        <a:t>06 September, 2024</a:t>
                      </a:r>
                      <a:endParaRPr lang="en-US" sz="1800" b="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800" b="0" kern="1200" dirty="0">
                          <a:solidFill>
                            <a:schemeClr val="tx1"/>
                          </a:solidFill>
                          <a:effectLst/>
                        </a:rPr>
                        <a:t>Virtual</a:t>
                      </a:r>
                      <a:endParaRPr lang="en-US" sz="1800" b="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8470" marR="28470" marT="18980" marB="18980"/>
                </a:tc>
                <a:extLst>
                  <a:ext uri="{0D108BD9-81ED-4DB2-BD59-A6C34878D82A}">
                    <a16:rowId xmlns:a16="http://schemas.microsoft.com/office/drawing/2014/main" val="2705427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effectLst/>
                          <a:latin typeface="+mn-lt"/>
                        </a:rPr>
                        <a:t>Meeting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MOU meeting with PNGRB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effectLst/>
                        </a:rPr>
                        <a:t>06 September, 2024</a:t>
                      </a:r>
                      <a:endParaRPr lang="en-US" sz="1800" b="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effectLst/>
                        </a:rPr>
                        <a:t>Physical</a:t>
                      </a:r>
                      <a:endParaRPr lang="en-US" sz="1800" b="0" dirty="0">
                        <a:effectLst/>
                        <a:latin typeface="+mn-lt"/>
                      </a:endParaRPr>
                    </a:p>
                  </a:txBody>
                  <a:tcPr marL="28470" marR="28470" marT="18980" marB="18980"/>
                </a:tc>
                <a:extLst>
                  <a:ext uri="{0D108BD9-81ED-4DB2-BD59-A6C34878D82A}">
                    <a16:rowId xmlns:a16="http://schemas.microsoft.com/office/drawing/2014/main" val="3901119238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9AA73AB7-A9F5-F717-BB31-A70D6ACFA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6440" y="513990"/>
            <a:ext cx="9774760" cy="577789"/>
          </a:xfrm>
        </p:spPr>
        <p:txBody>
          <a:bodyPr>
            <a:noAutofit/>
          </a:bodyPr>
          <a:lstStyle/>
          <a:p>
            <a:r>
              <a:rPr lang="en-IN" sz="3200" b="1" dirty="0">
                <a:cs typeface="Times New Roman" panose="02020603050405020304" pitchFamily="18" charset="0"/>
              </a:rPr>
              <a:t>Seminar/Workshops/Exposure Visits Attended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4085C21-E6ED-A758-C09E-D256193DE6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2637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AEB7B-8A3A-A353-C087-1A65228B5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804" y="619760"/>
            <a:ext cx="10450275" cy="1320800"/>
          </a:xfrm>
        </p:spPr>
        <p:txBody>
          <a:bodyPr/>
          <a:lstStyle/>
          <a:p>
            <a:pPr algn="ctr"/>
            <a:r>
              <a:rPr lang="en-US" b="1" dirty="0"/>
              <a:t>Strategies adopted to identify ISO/ IEC experts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28246-EB57-4761-9B1A-ACD0442B7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Subject Experts</a:t>
            </a:r>
          </a:p>
          <a:p>
            <a:r>
              <a:rPr lang="en-IN" dirty="0"/>
              <a:t>Area of Interest</a:t>
            </a:r>
          </a:p>
          <a:p>
            <a:r>
              <a:rPr lang="en-IN" dirty="0"/>
              <a:t>Stakeholder Representation</a:t>
            </a:r>
          </a:p>
          <a:p>
            <a:r>
              <a:rPr lang="en-IN" dirty="0"/>
              <a:t>Academia Preference </a:t>
            </a: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5C7E48-3496-D37F-7A97-AD62D04F5B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2602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49" y="272779"/>
            <a:ext cx="12087225" cy="990600"/>
          </a:xfrm>
        </p:spPr>
        <p:txBody>
          <a:bodyPr>
            <a:normAutofit/>
          </a:bodyPr>
          <a:lstStyle/>
          <a:p>
            <a:pPr algn="ctr"/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EXPERTS NOMINATED IN ISO TC/SC/WG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A8D4413-04AA-7318-5844-71B0EE3F3D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0284285"/>
              </p:ext>
            </p:extLst>
          </p:nvPr>
        </p:nvGraphicFramePr>
        <p:xfrm>
          <a:off x="1477535" y="1393903"/>
          <a:ext cx="9707137" cy="4455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718">
                  <a:extLst>
                    <a:ext uri="{9D8B030D-6E8A-4147-A177-3AD203B41FA5}">
                      <a16:colId xmlns:a16="http://schemas.microsoft.com/office/drawing/2014/main" val="632134917"/>
                    </a:ext>
                  </a:extLst>
                </a:gridCol>
                <a:gridCol w="1538691">
                  <a:extLst>
                    <a:ext uri="{9D8B030D-6E8A-4147-A177-3AD203B41FA5}">
                      <a16:colId xmlns:a16="http://schemas.microsoft.com/office/drawing/2014/main" val="567296112"/>
                    </a:ext>
                  </a:extLst>
                </a:gridCol>
                <a:gridCol w="1438147">
                  <a:extLst>
                    <a:ext uri="{9D8B030D-6E8A-4147-A177-3AD203B41FA5}">
                      <a16:colId xmlns:a16="http://schemas.microsoft.com/office/drawing/2014/main" val="3442873713"/>
                    </a:ext>
                  </a:extLst>
                </a:gridCol>
                <a:gridCol w="4496617">
                  <a:extLst>
                    <a:ext uri="{9D8B030D-6E8A-4147-A177-3AD203B41FA5}">
                      <a16:colId xmlns:a16="http://schemas.microsoft.com/office/drawing/2014/main" val="3887047439"/>
                    </a:ext>
                  </a:extLst>
                </a:gridCol>
                <a:gridCol w="1563964">
                  <a:extLst>
                    <a:ext uri="{9D8B030D-6E8A-4147-A177-3AD203B41FA5}">
                      <a16:colId xmlns:a16="http://schemas.microsoft.com/office/drawing/2014/main" val="1689048698"/>
                    </a:ext>
                  </a:extLst>
                </a:gridCol>
              </a:tblGrid>
              <a:tr h="51021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Sl.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ISO/TC or 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National Mirror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Member(s) Nominated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Organization Nominated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860886"/>
                  </a:ext>
                </a:extLst>
              </a:tr>
              <a:tr h="10193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ISO/TC 195 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"Building construction machinery and equipment"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 18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Ms Parul Arora </a:t>
                      </a:r>
                    </a:p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endParaRPr lang="en-IN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Shri Dhanesh </a:t>
                      </a:r>
                      <a:r>
                        <a:rPr lang="en-IN" sz="12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Jaypal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Wirtgen India Private Limited, Pune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93852121"/>
                  </a:ext>
                </a:extLst>
              </a:tr>
              <a:tr h="730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ISO/TC 195 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"Building construction machinery and equipment”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 18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Shri S.R. Guruprasad</a:t>
                      </a:r>
                    </a:p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endParaRPr lang="en-IN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Shri Dhanaji Mangude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L&amp;T Construction Limited, Karnataka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255405490"/>
                  </a:ext>
                </a:extLst>
              </a:tr>
              <a:tr h="13087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ISO/TC 195 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"Building construction machinery and equipment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 18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Shri K. Reji Jose 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Caterpillar India Private Limited, Chennai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091231489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CB9CB960-FE5F-686C-9114-B1F46E5FD1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473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3E051D-69A9-160E-1931-78DCDF4E54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1BF20-D642-43E6-D072-0D68D95B2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629" y="804519"/>
            <a:ext cx="9603275" cy="1049235"/>
          </a:xfrm>
        </p:spPr>
        <p:txBody>
          <a:bodyPr/>
          <a:lstStyle/>
          <a:p>
            <a:r>
              <a:rPr lang="en-US" dirty="0"/>
              <a:t>New Work item projects (NWIPs)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4D53819-EA2E-9AEA-8445-6EA6AE2662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2104589"/>
              </p:ext>
            </p:extLst>
          </p:nvPr>
        </p:nvGraphicFramePr>
        <p:xfrm>
          <a:off x="152400" y="2037796"/>
          <a:ext cx="11887201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8346">
                  <a:extLst>
                    <a:ext uri="{9D8B030D-6E8A-4147-A177-3AD203B41FA5}">
                      <a16:colId xmlns:a16="http://schemas.microsoft.com/office/drawing/2014/main" val="830954057"/>
                    </a:ext>
                  </a:extLst>
                </a:gridCol>
                <a:gridCol w="662912">
                  <a:extLst>
                    <a:ext uri="{9D8B030D-6E8A-4147-A177-3AD203B41FA5}">
                      <a16:colId xmlns:a16="http://schemas.microsoft.com/office/drawing/2014/main" val="325744912"/>
                    </a:ext>
                  </a:extLst>
                </a:gridCol>
                <a:gridCol w="5646332">
                  <a:extLst>
                    <a:ext uri="{9D8B030D-6E8A-4147-A177-3AD203B41FA5}">
                      <a16:colId xmlns:a16="http://schemas.microsoft.com/office/drawing/2014/main" val="2863608681"/>
                    </a:ext>
                  </a:extLst>
                </a:gridCol>
                <a:gridCol w="897081">
                  <a:extLst>
                    <a:ext uri="{9D8B030D-6E8A-4147-A177-3AD203B41FA5}">
                      <a16:colId xmlns:a16="http://schemas.microsoft.com/office/drawing/2014/main" val="1448305462"/>
                    </a:ext>
                  </a:extLst>
                </a:gridCol>
                <a:gridCol w="2100224">
                  <a:extLst>
                    <a:ext uri="{9D8B030D-6E8A-4147-A177-3AD203B41FA5}">
                      <a16:colId xmlns:a16="http://schemas.microsoft.com/office/drawing/2014/main" val="3514808241"/>
                    </a:ext>
                  </a:extLst>
                </a:gridCol>
                <a:gridCol w="911153">
                  <a:extLst>
                    <a:ext uri="{9D8B030D-6E8A-4147-A177-3AD203B41FA5}">
                      <a16:colId xmlns:a16="http://schemas.microsoft.com/office/drawing/2014/main" val="3336714861"/>
                    </a:ext>
                  </a:extLst>
                </a:gridCol>
                <a:gridCol w="911153">
                  <a:extLst>
                    <a:ext uri="{9D8B030D-6E8A-4147-A177-3AD203B41FA5}">
                      <a16:colId xmlns:a16="http://schemas.microsoft.com/office/drawing/2014/main" val="6843139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Subject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Mode of Proposal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Priority Grading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Current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Process Adopted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3442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MED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200" dirty="0">
                          <a:effectLst/>
                        </a:rPr>
                        <a:t>Road Construction And Maintenance Equipment - Bituminous Binder Sprayers And Synchronous Bituminous Binder Sprayers-chip Spreaders - Terminology And Commercial Specifications ( Adoption of ISO 15643)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200">
                          <a:effectLst/>
                        </a:rPr>
                        <a:t>Technical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200" dirty="0">
                          <a:effectLst/>
                        </a:rPr>
                        <a:t>Grade 9- NWIPs taken from ISO/IEC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Published</a:t>
                      </a: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Formed a Working Group of experts relevant to the subject for formulation of the standards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0005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MED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200" dirty="0">
                          <a:effectLst/>
                        </a:rPr>
                        <a:t>Road Construction And Maintenance Equipment - Road Milling Machinery - Terminology And Commercial Specifications ( Adoption of ISO 15645 )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200">
                          <a:effectLst/>
                        </a:rPr>
                        <a:t>Technical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200" dirty="0">
                          <a:effectLst/>
                        </a:rPr>
                        <a:t>Grade 9- NWIPs taken from ISO/IEC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Published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4341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200" dirty="0">
                          <a:effectLst/>
                        </a:rPr>
                        <a:t>Road Construction And Maintenance Equipment - Soil Stabilizers - Terminology And Commercial Specifications ( Adoption of ISO 15688 )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200" dirty="0">
                          <a:effectLst/>
                        </a:rPr>
                        <a:t>Technical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200" dirty="0">
                          <a:effectLst/>
                        </a:rPr>
                        <a:t>Grade 9- NWIPs taken from ISO/IEC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Published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423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200" dirty="0">
                          <a:effectLst/>
                        </a:rPr>
                        <a:t>Building Construction Machinery And Equipment - Terms And Definitions (Adoption of ISO 11375 )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200">
                          <a:effectLst/>
                        </a:rPr>
                        <a:t>Technical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200" dirty="0">
                          <a:effectLst/>
                        </a:rPr>
                        <a:t>Grade 9- NWIPs taken from ISO/IEC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Published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669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200" dirty="0">
                          <a:effectLst/>
                        </a:rPr>
                        <a:t>Building Construction Machinery And Equipment - Self-loading Mobile Concrete Mixers - Safety Requirements And Verification ( Adoption of ISO 6085 )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200">
                          <a:effectLst/>
                        </a:rPr>
                        <a:t>Technical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200" dirty="0">
                          <a:effectLst/>
                        </a:rPr>
                        <a:t>Grade 9- NWIPs taken from ISO/IEC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Published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774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200" dirty="0">
                          <a:effectLst/>
                        </a:rPr>
                        <a:t>Mechanical Vibration Measurement And Evaluation Of Machine Vibration Part 3 Industrial Machinery With A Power Rating Above 15 Kw And Operating Speeds Between 120 </a:t>
                      </a:r>
                      <a:r>
                        <a:rPr lang="en-IN" sz="1200" dirty="0" err="1">
                          <a:effectLst/>
                        </a:rPr>
                        <a:t>Rmin</a:t>
                      </a:r>
                      <a:r>
                        <a:rPr lang="en-IN" sz="1200" dirty="0">
                          <a:effectLst/>
                        </a:rPr>
                        <a:t> And 30 000 </a:t>
                      </a:r>
                      <a:r>
                        <a:rPr lang="en-IN" sz="1200" dirty="0" err="1">
                          <a:effectLst/>
                        </a:rPr>
                        <a:t>Rmin</a:t>
                      </a:r>
                      <a:endParaRPr lang="en-IN" sz="12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200" dirty="0">
                          <a:effectLst/>
                        </a:rPr>
                        <a:t>Technical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200" dirty="0">
                          <a:effectLst/>
                        </a:rPr>
                        <a:t>Grade 7- Proposal From Any Other Stakeholder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Under Publication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134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259073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49" y="272779"/>
            <a:ext cx="12087225" cy="990600"/>
          </a:xfrm>
        </p:spPr>
        <p:txBody>
          <a:bodyPr>
            <a:normAutofit/>
          </a:bodyPr>
          <a:lstStyle/>
          <a:p>
            <a:pPr algn="ctr"/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EXPERTS NOMINATED IN ISO TC/SC/WG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A8D4413-04AA-7318-5844-71B0EE3F3D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042612"/>
              </p:ext>
            </p:extLst>
          </p:nvPr>
        </p:nvGraphicFramePr>
        <p:xfrm>
          <a:off x="517585" y="1012108"/>
          <a:ext cx="10667087" cy="5729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5947">
                  <a:extLst>
                    <a:ext uri="{9D8B030D-6E8A-4147-A177-3AD203B41FA5}">
                      <a16:colId xmlns:a16="http://schemas.microsoft.com/office/drawing/2014/main" val="632134917"/>
                    </a:ext>
                  </a:extLst>
                </a:gridCol>
                <a:gridCol w="2688740">
                  <a:extLst>
                    <a:ext uri="{9D8B030D-6E8A-4147-A177-3AD203B41FA5}">
                      <a16:colId xmlns:a16="http://schemas.microsoft.com/office/drawing/2014/main" val="567296112"/>
                    </a:ext>
                  </a:extLst>
                </a:gridCol>
                <a:gridCol w="1075414">
                  <a:extLst>
                    <a:ext uri="{9D8B030D-6E8A-4147-A177-3AD203B41FA5}">
                      <a16:colId xmlns:a16="http://schemas.microsoft.com/office/drawing/2014/main" val="1546003164"/>
                    </a:ext>
                  </a:extLst>
                </a:gridCol>
                <a:gridCol w="4448360">
                  <a:extLst>
                    <a:ext uri="{9D8B030D-6E8A-4147-A177-3AD203B41FA5}">
                      <a16:colId xmlns:a16="http://schemas.microsoft.com/office/drawing/2014/main" val="3887047439"/>
                    </a:ext>
                  </a:extLst>
                </a:gridCol>
                <a:gridCol w="1718626">
                  <a:extLst>
                    <a:ext uri="{9D8B030D-6E8A-4147-A177-3AD203B41FA5}">
                      <a16:colId xmlns:a16="http://schemas.microsoft.com/office/drawing/2014/main" val="1689048698"/>
                    </a:ext>
                  </a:extLst>
                </a:gridCol>
              </a:tblGrid>
              <a:tr h="49530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Sl.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ISO/TC or 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National Mirror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Member(s) Nominated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Organization Nominated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860886"/>
                  </a:ext>
                </a:extLst>
              </a:tr>
              <a:tr h="11020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ISO/TC 195 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"Building construction machinery and equipment"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IN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 18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Shri Karthik Kaliappan</a:t>
                      </a:r>
                    </a:p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endParaRPr lang="en-IN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John Deere India Private Limited, Mumbai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93852121"/>
                  </a:ext>
                </a:extLst>
              </a:tr>
              <a:tr h="929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ISO/TC 195 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"Building construction machinery and equipment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 18</a:t>
                      </a:r>
                    </a:p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endParaRPr lang="en-IN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Shri Prasoon Yadav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Bureau of Indian Standards(BIS)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255405490"/>
                  </a:ext>
                </a:extLst>
              </a:tr>
              <a:tr h="12749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          ISO/TC 195/SC 1	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“Machinery and equipment for concrete work”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 18</a:t>
                      </a:r>
                    </a:p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endParaRPr lang="en-IN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Shri Prasoon Yadav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Bureau of Indian Standards(BIS)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091231489"/>
                  </a:ext>
                </a:extLst>
              </a:tr>
              <a:tr h="12749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          ISO/TC 195/SC 1	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“Machinery and equipment for concrete work”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 18</a:t>
                      </a:r>
                    </a:p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endParaRPr lang="en-IN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Shri Rajeev </a:t>
                      </a:r>
                      <a:r>
                        <a:rPr lang="en-IN" sz="12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Shalia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endParaRPr lang="en-IN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endParaRPr lang="en-IN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Shri </a:t>
                      </a:r>
                      <a:r>
                        <a:rPr lang="en-IN" sz="12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Varadharajan</a:t>
                      </a: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R.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Schwing Stetter (India) Private Limited, New Delhi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4088206709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CB9CB960-FE5F-686C-9114-B1F46E5FD1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4626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49" y="272779"/>
            <a:ext cx="12087225" cy="990600"/>
          </a:xfrm>
        </p:spPr>
        <p:txBody>
          <a:bodyPr>
            <a:normAutofit/>
          </a:bodyPr>
          <a:lstStyle/>
          <a:p>
            <a:pPr algn="ctr"/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EXPERTS NOMINATED IN ISO TC/SC/WG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A8D4413-04AA-7318-5844-71B0EE3F3D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460410"/>
              </p:ext>
            </p:extLst>
          </p:nvPr>
        </p:nvGraphicFramePr>
        <p:xfrm>
          <a:off x="241540" y="1012108"/>
          <a:ext cx="11257471" cy="5616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3336">
                  <a:extLst>
                    <a:ext uri="{9D8B030D-6E8A-4147-A177-3AD203B41FA5}">
                      <a16:colId xmlns:a16="http://schemas.microsoft.com/office/drawing/2014/main" val="632134917"/>
                    </a:ext>
                  </a:extLst>
                </a:gridCol>
                <a:gridCol w="3233441">
                  <a:extLst>
                    <a:ext uri="{9D8B030D-6E8A-4147-A177-3AD203B41FA5}">
                      <a16:colId xmlns:a16="http://schemas.microsoft.com/office/drawing/2014/main" val="567296112"/>
                    </a:ext>
                  </a:extLst>
                </a:gridCol>
                <a:gridCol w="1293962">
                  <a:extLst>
                    <a:ext uri="{9D8B030D-6E8A-4147-A177-3AD203B41FA5}">
                      <a16:colId xmlns:a16="http://schemas.microsoft.com/office/drawing/2014/main" val="4213342469"/>
                    </a:ext>
                  </a:extLst>
                </a:gridCol>
                <a:gridCol w="4250851">
                  <a:extLst>
                    <a:ext uri="{9D8B030D-6E8A-4147-A177-3AD203B41FA5}">
                      <a16:colId xmlns:a16="http://schemas.microsoft.com/office/drawing/2014/main" val="3887047439"/>
                    </a:ext>
                  </a:extLst>
                </a:gridCol>
                <a:gridCol w="1735881">
                  <a:extLst>
                    <a:ext uri="{9D8B030D-6E8A-4147-A177-3AD203B41FA5}">
                      <a16:colId xmlns:a16="http://schemas.microsoft.com/office/drawing/2014/main" val="1689048698"/>
                    </a:ext>
                  </a:extLst>
                </a:gridCol>
              </a:tblGrid>
              <a:tr h="5358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Sl.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ISO/TC or 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NMC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Member(s) Nominated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Organization Nominated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860886"/>
                  </a:ext>
                </a:extLst>
              </a:tr>
              <a:tr h="1007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ISO/TC 195/SC 2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“Road operation machinery and associated equipment”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 18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Shri Prasoon Yadav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Bureau of Indian Standards(BIS)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93852121"/>
                  </a:ext>
                </a:extLst>
              </a:tr>
              <a:tr h="1007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ISO/TC 195/SC 2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“Road operation machinery and associated equipment”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 18</a:t>
                      </a:r>
                    </a:p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endParaRPr lang="en-IN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Shri Guruprasad S R</a:t>
                      </a:r>
                    </a:p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endParaRPr lang="en-IN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endParaRPr lang="en-IN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Shri </a:t>
                      </a:r>
                      <a:r>
                        <a:rPr lang="en-IN" sz="12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Dhanaji</a:t>
                      </a: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2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Hariba</a:t>
                      </a: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2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Mangude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M/s L&amp;T Construction Limited, Karnataka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923022037"/>
                  </a:ext>
                </a:extLst>
              </a:tr>
              <a:tr h="1007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ISO/TC 195/SC 2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“Road operation machinery and associated equipment”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 18</a:t>
                      </a:r>
                    </a:p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endParaRPr lang="en-IN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Shri Karthik </a:t>
                      </a:r>
                      <a:r>
                        <a:rPr lang="en-IN" sz="12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Kaliappan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M/s John Deere India Private Limited, Mumbai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4008484168"/>
                  </a:ext>
                </a:extLst>
              </a:tr>
              <a:tr h="1007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ISO/TC 195/SC 2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“Road operation machinery and associated equipment”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 18</a:t>
                      </a:r>
                    </a:p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endParaRPr lang="en-IN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Shri K. Reji Jose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Caterpillar India Private Limited, Chennai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783174435"/>
                  </a:ext>
                </a:extLst>
              </a:tr>
              <a:tr h="1007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ISO/TC 195/SC 2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“Road operation machinery and associated equipment”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 18</a:t>
                      </a:r>
                    </a:p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endParaRPr lang="en-IN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Shri </a:t>
                      </a:r>
                      <a:r>
                        <a:rPr lang="en-IN" sz="12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Satender</a:t>
                      </a: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Kumar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Expert in Personal capacity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49267461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CB9CB960-FE5F-686C-9114-B1F46E5FD1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07959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49" y="272779"/>
            <a:ext cx="12087225" cy="990600"/>
          </a:xfrm>
        </p:spPr>
        <p:txBody>
          <a:bodyPr>
            <a:normAutofit/>
          </a:bodyPr>
          <a:lstStyle/>
          <a:p>
            <a:pPr algn="ctr"/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EXPERTS NOMINATED IN ISO TC/SC/WG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A8D4413-04AA-7318-5844-71B0EE3F3D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55479"/>
              </p:ext>
            </p:extLst>
          </p:nvPr>
        </p:nvGraphicFramePr>
        <p:xfrm>
          <a:off x="446049" y="1158757"/>
          <a:ext cx="11147854" cy="5366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165">
                  <a:extLst>
                    <a:ext uri="{9D8B030D-6E8A-4147-A177-3AD203B41FA5}">
                      <a16:colId xmlns:a16="http://schemas.microsoft.com/office/drawing/2014/main" val="632134917"/>
                    </a:ext>
                  </a:extLst>
                </a:gridCol>
                <a:gridCol w="2856161">
                  <a:extLst>
                    <a:ext uri="{9D8B030D-6E8A-4147-A177-3AD203B41FA5}">
                      <a16:colId xmlns:a16="http://schemas.microsoft.com/office/drawing/2014/main" val="567296112"/>
                    </a:ext>
                  </a:extLst>
                </a:gridCol>
                <a:gridCol w="1000580">
                  <a:extLst>
                    <a:ext uri="{9D8B030D-6E8A-4147-A177-3AD203B41FA5}">
                      <a16:colId xmlns:a16="http://schemas.microsoft.com/office/drawing/2014/main" val="3224352797"/>
                    </a:ext>
                  </a:extLst>
                </a:gridCol>
                <a:gridCol w="2222256">
                  <a:extLst>
                    <a:ext uri="{9D8B030D-6E8A-4147-A177-3AD203B41FA5}">
                      <a16:colId xmlns:a16="http://schemas.microsoft.com/office/drawing/2014/main" val="3887047439"/>
                    </a:ext>
                  </a:extLst>
                </a:gridCol>
                <a:gridCol w="2662792">
                  <a:extLst>
                    <a:ext uri="{9D8B030D-6E8A-4147-A177-3AD203B41FA5}">
                      <a16:colId xmlns:a16="http://schemas.microsoft.com/office/drawing/2014/main" val="421648569"/>
                    </a:ext>
                  </a:extLst>
                </a:gridCol>
                <a:gridCol w="1876900">
                  <a:extLst>
                    <a:ext uri="{9D8B030D-6E8A-4147-A177-3AD203B41FA5}">
                      <a16:colId xmlns:a16="http://schemas.microsoft.com/office/drawing/2014/main" val="1689048698"/>
                    </a:ext>
                  </a:extLst>
                </a:gridCol>
              </a:tblGrid>
              <a:tr h="5222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Sl.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ISO/TC or 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NMC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Member(s) Nominated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Categorization(H/M)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Organization Nominated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860886"/>
                  </a:ext>
                </a:extLst>
              </a:tr>
              <a:tr h="981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ISO/TC 195/SC 3	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“Drilling and foundation machinery and equipment”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 18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endParaRPr lang="en-IN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Shri</a:t>
                      </a:r>
                      <a:r>
                        <a:rPr lang="en-IN" sz="1400" baseline="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Prasoon Yadav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NA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Bureau of Indian Standards(BIS)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255405490"/>
                  </a:ext>
                </a:extLst>
              </a:tr>
              <a:tr h="981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ISO/TC 195/SC 1/WG 2 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Concrete floating machines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IN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 18</a:t>
                      </a:r>
                    </a:p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endParaRPr lang="en-IN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Shri Rajeev </a:t>
                      </a:r>
                      <a:r>
                        <a:rPr lang="en-IN" sz="14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Shalia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endParaRPr lang="en-IN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endParaRPr lang="en-IN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Shri </a:t>
                      </a:r>
                      <a:r>
                        <a:rPr lang="en-IN" sz="14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Varadharajan</a:t>
                      </a: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R.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Schwing Stetter (India) Private Limited, New Delhi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091231489"/>
                  </a:ext>
                </a:extLst>
              </a:tr>
              <a:tr h="981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ISO/TC 195/SC 1/WG 4 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Truck mixers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 18</a:t>
                      </a:r>
                    </a:p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endParaRPr lang="en-IN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Shri Rajeev </a:t>
                      </a:r>
                      <a:r>
                        <a:rPr lang="en-IN" sz="14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Shalia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endParaRPr lang="en-IN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endParaRPr lang="en-IN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Shri </a:t>
                      </a:r>
                      <a:r>
                        <a:rPr lang="en-IN" sz="14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Varadharajan</a:t>
                      </a: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R.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Schwing Stetter (India) Private Limited, New Delhi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33098255"/>
                  </a:ext>
                </a:extLst>
              </a:tr>
              <a:tr h="7606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ISO/TC 195/SC 2/WG 2 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Sweeper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 18</a:t>
                      </a:r>
                    </a:p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endParaRPr lang="en-IN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endParaRPr lang="en-IN" sz="1400" baseline="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400" baseline="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Shri </a:t>
                      </a:r>
                      <a:r>
                        <a:rPr lang="en-IN" sz="1400" baseline="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Prasoon</a:t>
                      </a:r>
                      <a:r>
                        <a:rPr lang="en-IN" sz="1400" baseline="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Yadav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 rowSpan="2"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endParaRPr lang="en-IN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endParaRPr lang="en-IN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Bureau of Indian Standards(BIS)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34089926"/>
                  </a:ext>
                </a:extLst>
              </a:tr>
              <a:tr h="677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ISO/TC 195/SC 2/WG 2 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Sweeper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 18</a:t>
                      </a:r>
                    </a:p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endParaRPr lang="en-IN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Shri</a:t>
                      </a:r>
                      <a:r>
                        <a:rPr lang="en-IN" sz="1400" baseline="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Vivek.P</a:t>
                      </a:r>
                    </a:p>
                  </a:txBody>
                  <a:tcPr marL="63500" marR="63500" marT="63500" marB="63500"/>
                </a:tc>
                <a:tc vMerge="1"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endParaRPr lang="en-IN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Roots Multiclean Limited, Coimbatore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050878001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CB9CB960-FE5F-686C-9114-B1F46E5FD1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7211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49" y="272779"/>
            <a:ext cx="12087225" cy="990600"/>
          </a:xfrm>
        </p:spPr>
        <p:txBody>
          <a:bodyPr>
            <a:normAutofit/>
          </a:bodyPr>
          <a:lstStyle/>
          <a:p>
            <a:pPr algn="ctr"/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EXPERTS NOMINATED IN ISO TC/SC/WG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A8D4413-04AA-7318-5844-71B0EE3F3D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0433336"/>
              </p:ext>
            </p:extLst>
          </p:nvPr>
        </p:nvGraphicFramePr>
        <p:xfrm>
          <a:off x="1636092" y="1012106"/>
          <a:ext cx="9707137" cy="4555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934">
                  <a:extLst>
                    <a:ext uri="{9D8B030D-6E8A-4147-A177-3AD203B41FA5}">
                      <a16:colId xmlns:a16="http://schemas.microsoft.com/office/drawing/2014/main" val="632134917"/>
                    </a:ext>
                  </a:extLst>
                </a:gridCol>
                <a:gridCol w="1883479">
                  <a:extLst>
                    <a:ext uri="{9D8B030D-6E8A-4147-A177-3AD203B41FA5}">
                      <a16:colId xmlns:a16="http://schemas.microsoft.com/office/drawing/2014/main" val="567296112"/>
                    </a:ext>
                  </a:extLst>
                </a:gridCol>
                <a:gridCol w="980684">
                  <a:extLst>
                    <a:ext uri="{9D8B030D-6E8A-4147-A177-3AD203B41FA5}">
                      <a16:colId xmlns:a16="http://schemas.microsoft.com/office/drawing/2014/main" val="2434045019"/>
                    </a:ext>
                  </a:extLst>
                </a:gridCol>
                <a:gridCol w="2268286">
                  <a:extLst>
                    <a:ext uri="{9D8B030D-6E8A-4147-A177-3AD203B41FA5}">
                      <a16:colId xmlns:a16="http://schemas.microsoft.com/office/drawing/2014/main" val="3887047439"/>
                    </a:ext>
                  </a:extLst>
                </a:gridCol>
                <a:gridCol w="2019042">
                  <a:extLst>
                    <a:ext uri="{9D8B030D-6E8A-4147-A177-3AD203B41FA5}">
                      <a16:colId xmlns:a16="http://schemas.microsoft.com/office/drawing/2014/main" val="2863928729"/>
                    </a:ext>
                  </a:extLst>
                </a:gridCol>
                <a:gridCol w="2095712">
                  <a:extLst>
                    <a:ext uri="{9D8B030D-6E8A-4147-A177-3AD203B41FA5}">
                      <a16:colId xmlns:a16="http://schemas.microsoft.com/office/drawing/2014/main" val="1689048698"/>
                    </a:ext>
                  </a:extLst>
                </a:gridCol>
              </a:tblGrid>
              <a:tr h="69423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Sl.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ISO/TC or 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NMC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Member(s) Nominated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Categorization(H/M)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Organization Nominated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860886"/>
                  </a:ext>
                </a:extLst>
              </a:tr>
              <a:tr h="18652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ISO/TC 195/WG 5 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“Road construction and maintenance equipment - Terminology and commercial specifications”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 18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Shri</a:t>
                      </a:r>
                      <a:r>
                        <a:rPr lang="en-IN" sz="1400" baseline="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Prasoon Yadav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 rowSpan="2"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endParaRPr lang="en-IN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endParaRPr lang="en-IN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endParaRPr lang="en-IN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endParaRPr lang="en-IN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endParaRPr lang="en-IN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endParaRPr lang="en-IN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Bureau of Indian Standards(BIS)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255405490"/>
                  </a:ext>
                </a:extLst>
              </a:tr>
              <a:tr h="1996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ISO/TC 195/WG 5 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“Road construction and maintenance equipment - Terminology and commercial specifications”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 18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Shri Karthik Kaliappan</a:t>
                      </a:r>
                    </a:p>
                  </a:txBody>
                  <a:tcPr marL="63500" marR="63500" marT="63500" marB="63500"/>
                </a:tc>
                <a:tc vMerge="1"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endParaRPr lang="en-IN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John Deere India Private Limited, Mumbai</a:t>
                      </a:r>
                      <a:endParaRPr lang="en-IN" sz="1400" b="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091231489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CB9CB960-FE5F-686C-9114-B1F46E5FD1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4153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49" y="272779"/>
            <a:ext cx="12087225" cy="990600"/>
          </a:xfrm>
        </p:spPr>
        <p:txBody>
          <a:bodyPr>
            <a:normAutofit/>
          </a:bodyPr>
          <a:lstStyle/>
          <a:p>
            <a:pPr algn="ctr"/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EXPERTS NOMINATED IN ISO TC/SC/WG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A8D4413-04AA-7318-5844-71B0EE3F3D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2032970"/>
              </p:ext>
            </p:extLst>
          </p:nvPr>
        </p:nvGraphicFramePr>
        <p:xfrm>
          <a:off x="1477535" y="867508"/>
          <a:ext cx="9707140" cy="5271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789">
                  <a:extLst>
                    <a:ext uri="{9D8B030D-6E8A-4147-A177-3AD203B41FA5}">
                      <a16:colId xmlns:a16="http://schemas.microsoft.com/office/drawing/2014/main" val="632134917"/>
                    </a:ext>
                  </a:extLst>
                </a:gridCol>
                <a:gridCol w="1325185">
                  <a:extLst>
                    <a:ext uri="{9D8B030D-6E8A-4147-A177-3AD203B41FA5}">
                      <a16:colId xmlns:a16="http://schemas.microsoft.com/office/drawing/2014/main" val="567296112"/>
                    </a:ext>
                  </a:extLst>
                </a:gridCol>
                <a:gridCol w="1684197">
                  <a:extLst>
                    <a:ext uri="{9D8B030D-6E8A-4147-A177-3AD203B41FA5}">
                      <a16:colId xmlns:a16="http://schemas.microsoft.com/office/drawing/2014/main" val="2972932275"/>
                    </a:ext>
                  </a:extLst>
                </a:gridCol>
                <a:gridCol w="3427067">
                  <a:extLst>
                    <a:ext uri="{9D8B030D-6E8A-4147-A177-3AD203B41FA5}">
                      <a16:colId xmlns:a16="http://schemas.microsoft.com/office/drawing/2014/main" val="3887047439"/>
                    </a:ext>
                  </a:extLst>
                </a:gridCol>
                <a:gridCol w="1346951">
                  <a:extLst>
                    <a:ext uri="{9D8B030D-6E8A-4147-A177-3AD203B41FA5}">
                      <a16:colId xmlns:a16="http://schemas.microsoft.com/office/drawing/2014/main" val="3374573886"/>
                    </a:ext>
                  </a:extLst>
                </a:gridCol>
                <a:gridCol w="1346951">
                  <a:extLst>
                    <a:ext uri="{9D8B030D-6E8A-4147-A177-3AD203B41FA5}">
                      <a16:colId xmlns:a16="http://schemas.microsoft.com/office/drawing/2014/main" val="1689048698"/>
                    </a:ext>
                  </a:extLst>
                </a:gridCol>
              </a:tblGrid>
              <a:tr h="69423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Sl.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ISO/TC or 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NMC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Member(s) Nominated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Categorization(H/M)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Organization Nominated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860886"/>
                  </a:ext>
                </a:extLst>
              </a:tr>
              <a:tr h="903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ISO/TC 58 Gas cylinders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IN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 16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Shri </a:t>
                      </a:r>
                      <a:r>
                        <a:rPr lang="en-IN" sz="16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Manvinder</a:t>
                      </a: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Singh</a:t>
                      </a:r>
                    </a:p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endParaRPr lang="en-IN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NA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Bhiwadi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Cylinders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93852121"/>
                  </a:ext>
                </a:extLst>
              </a:tr>
              <a:tr h="11221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ISO/TC 58/SC 2 Cylinder fittings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 16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Shri YK </a:t>
                      </a:r>
                      <a:r>
                        <a:rPr lang="en-IN" sz="16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Behani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endParaRPr lang="en-IN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NA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Tekno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Valves, Kolkata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255405490"/>
                  </a:ext>
                </a:extLst>
              </a:tr>
              <a:tr h="1996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ISO/TC 58/SC 2/WG 11 Allocations of valve outlets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 16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Shri </a:t>
                      </a:r>
                      <a:r>
                        <a:rPr lang="en-IN" sz="16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Ayush</a:t>
                      </a: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Pawar</a:t>
                      </a:r>
                    </a:p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endParaRPr lang="en-IN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600" b="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600" b="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Everest Kanto Cylinder Limited, Mumbai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091231489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CB9CB960-FE5F-686C-9114-B1F46E5FD1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25809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49" y="272779"/>
            <a:ext cx="12087225" cy="990600"/>
          </a:xfrm>
        </p:spPr>
        <p:txBody>
          <a:bodyPr>
            <a:normAutofit/>
          </a:bodyPr>
          <a:lstStyle/>
          <a:p>
            <a:pPr algn="ctr"/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EXPERTS NOMINATED IN ISO TC/SC/WG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A8D4413-04AA-7318-5844-71B0EE3F3D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1882395"/>
              </p:ext>
            </p:extLst>
          </p:nvPr>
        </p:nvGraphicFramePr>
        <p:xfrm>
          <a:off x="1477535" y="867508"/>
          <a:ext cx="10435542" cy="5523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070">
                  <a:extLst>
                    <a:ext uri="{9D8B030D-6E8A-4147-A177-3AD203B41FA5}">
                      <a16:colId xmlns:a16="http://schemas.microsoft.com/office/drawing/2014/main" val="632134917"/>
                    </a:ext>
                  </a:extLst>
                </a:gridCol>
                <a:gridCol w="2317101">
                  <a:extLst>
                    <a:ext uri="{9D8B030D-6E8A-4147-A177-3AD203B41FA5}">
                      <a16:colId xmlns:a16="http://schemas.microsoft.com/office/drawing/2014/main" val="567296112"/>
                    </a:ext>
                  </a:extLst>
                </a:gridCol>
                <a:gridCol w="1854924">
                  <a:extLst>
                    <a:ext uri="{9D8B030D-6E8A-4147-A177-3AD203B41FA5}">
                      <a16:colId xmlns:a16="http://schemas.microsoft.com/office/drawing/2014/main" val="804974345"/>
                    </a:ext>
                  </a:extLst>
                </a:gridCol>
                <a:gridCol w="2747401">
                  <a:extLst>
                    <a:ext uri="{9D8B030D-6E8A-4147-A177-3AD203B41FA5}">
                      <a16:colId xmlns:a16="http://schemas.microsoft.com/office/drawing/2014/main" val="3887047439"/>
                    </a:ext>
                  </a:extLst>
                </a:gridCol>
                <a:gridCol w="1448023">
                  <a:extLst>
                    <a:ext uri="{9D8B030D-6E8A-4147-A177-3AD203B41FA5}">
                      <a16:colId xmlns:a16="http://schemas.microsoft.com/office/drawing/2014/main" val="4070369924"/>
                    </a:ext>
                  </a:extLst>
                </a:gridCol>
                <a:gridCol w="1448023">
                  <a:extLst>
                    <a:ext uri="{9D8B030D-6E8A-4147-A177-3AD203B41FA5}">
                      <a16:colId xmlns:a16="http://schemas.microsoft.com/office/drawing/2014/main" val="1689048698"/>
                    </a:ext>
                  </a:extLst>
                </a:gridCol>
              </a:tblGrid>
              <a:tr h="77135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Sl.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ISO/TC or 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NMC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Member(s) Nominated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Categorization(H/M)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Organization Nominated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860886"/>
                  </a:ext>
                </a:extLst>
              </a:tr>
              <a:tr h="114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ISO/TC 58/SC 2/WG 11 Allocations of valve outlets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IN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 16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Shri Rohit </a:t>
                      </a:r>
                      <a:r>
                        <a:rPr lang="en-IN" sz="16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Behani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endParaRPr lang="en-IN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Tekno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Valves, Kolkata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93852121"/>
                  </a:ext>
                </a:extLst>
              </a:tr>
              <a:tr h="17677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ISO/TC 58/SC 2/WG 12 Specification and test for LPG cylinder valves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 16</a:t>
                      </a:r>
                    </a:p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endParaRPr lang="en-IN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Shri Satish </a:t>
                      </a:r>
                      <a:r>
                        <a:rPr lang="en-IN" sz="16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Kabra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endParaRPr lang="en-IN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Ideal Engineers Hyderabad Private limited, Hyderabad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IN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255405490"/>
                  </a:ext>
                </a:extLst>
              </a:tr>
              <a:tr h="1706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ISO/TC 58/SC 2/WG 12 Specification and test for LPG cylinder valves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 16</a:t>
                      </a:r>
                    </a:p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endParaRPr lang="en-IN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Shri Sunil K. </a:t>
                      </a:r>
                      <a:r>
                        <a:rPr lang="en-IN" sz="16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Dey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endParaRPr lang="en-IN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600" b="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b="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Bhiwadi</a:t>
                      </a: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Cylinder Private Limited, New Delhi</a:t>
                      </a:r>
                      <a:endParaRPr lang="en-IN" sz="1600" b="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091231489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CB9CB960-FE5F-686C-9114-B1F46E5FD1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463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49" y="272779"/>
            <a:ext cx="12087225" cy="990600"/>
          </a:xfrm>
        </p:spPr>
        <p:txBody>
          <a:bodyPr>
            <a:normAutofit/>
          </a:bodyPr>
          <a:lstStyle/>
          <a:p>
            <a:pPr algn="ctr"/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EXPERTS NOMINATED IN ISO TC/SC/WG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A8D4413-04AA-7318-5844-71B0EE3F3D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9615573"/>
              </p:ext>
            </p:extLst>
          </p:nvPr>
        </p:nvGraphicFramePr>
        <p:xfrm>
          <a:off x="1477535" y="867508"/>
          <a:ext cx="9707137" cy="5774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789">
                  <a:extLst>
                    <a:ext uri="{9D8B030D-6E8A-4147-A177-3AD203B41FA5}">
                      <a16:colId xmlns:a16="http://schemas.microsoft.com/office/drawing/2014/main" val="632134917"/>
                    </a:ext>
                  </a:extLst>
                </a:gridCol>
                <a:gridCol w="2000091">
                  <a:extLst>
                    <a:ext uri="{9D8B030D-6E8A-4147-A177-3AD203B41FA5}">
                      <a16:colId xmlns:a16="http://schemas.microsoft.com/office/drawing/2014/main" val="567296112"/>
                    </a:ext>
                  </a:extLst>
                </a:gridCol>
                <a:gridCol w="1000664">
                  <a:extLst>
                    <a:ext uri="{9D8B030D-6E8A-4147-A177-3AD203B41FA5}">
                      <a16:colId xmlns:a16="http://schemas.microsoft.com/office/drawing/2014/main" val="3962675362"/>
                    </a:ext>
                  </a:extLst>
                </a:gridCol>
                <a:gridCol w="3435693">
                  <a:extLst>
                    <a:ext uri="{9D8B030D-6E8A-4147-A177-3AD203B41FA5}">
                      <a16:colId xmlns:a16="http://schemas.microsoft.com/office/drawing/2014/main" val="3887047439"/>
                    </a:ext>
                  </a:extLst>
                </a:gridCol>
                <a:gridCol w="1346950">
                  <a:extLst>
                    <a:ext uri="{9D8B030D-6E8A-4147-A177-3AD203B41FA5}">
                      <a16:colId xmlns:a16="http://schemas.microsoft.com/office/drawing/2014/main" val="4192285078"/>
                    </a:ext>
                  </a:extLst>
                </a:gridCol>
                <a:gridCol w="1346950">
                  <a:extLst>
                    <a:ext uri="{9D8B030D-6E8A-4147-A177-3AD203B41FA5}">
                      <a16:colId xmlns:a16="http://schemas.microsoft.com/office/drawing/2014/main" val="1689048698"/>
                    </a:ext>
                  </a:extLst>
                </a:gridCol>
              </a:tblGrid>
              <a:tr h="69423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Sl.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ISO/TC or 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NMC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Member(s) Nominated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Categorization(H/M)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Organization Nominated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860886"/>
                  </a:ext>
                </a:extLst>
              </a:tr>
              <a:tr h="903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ISO/TC 58/SC 2/WG 14 Inspection and maintenance of cylinder valves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IN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 16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Shri Sunil K. </a:t>
                      </a:r>
                      <a:r>
                        <a:rPr lang="en-IN" sz="16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Dey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endParaRPr lang="en-IN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Bhiwadi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Cylinder Private Limited, New Delhi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93852121"/>
                  </a:ext>
                </a:extLst>
              </a:tr>
              <a:tr h="11221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ISO/TC 108 Mechanical vibration, shock and condition monitoring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 28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Shri </a:t>
                      </a:r>
                      <a:r>
                        <a:rPr lang="en-IN" sz="16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Prasoon</a:t>
                      </a: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Yadav 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NA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Bureau of Indian Standards</a:t>
                      </a:r>
                      <a:r>
                        <a:rPr lang="en-IN" sz="1600" baseline="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(BIS)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255405490"/>
                  </a:ext>
                </a:extLst>
              </a:tr>
              <a:tr h="1996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ISO/TC 108/SC 2 Measurement and evaluation of mechanical vibration and shock as applied to machines, vehicles and structures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 28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Shri </a:t>
                      </a:r>
                      <a:r>
                        <a:rPr lang="en-IN" sz="16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Prasoon</a:t>
                      </a: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Yadav 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NA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Bureau of Indian Standards</a:t>
                      </a:r>
                      <a:r>
                        <a:rPr lang="en-IN" sz="1600" baseline="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(BIS)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091231489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CB9CB960-FE5F-686C-9114-B1F46E5FD1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64095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49" y="272779"/>
            <a:ext cx="12087225" cy="990600"/>
          </a:xfrm>
        </p:spPr>
        <p:txBody>
          <a:bodyPr>
            <a:normAutofit/>
          </a:bodyPr>
          <a:lstStyle/>
          <a:p>
            <a:pPr algn="ctr"/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EXPERTS NOMINATED IN ISO TC/SC/WG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A8D4413-04AA-7318-5844-71B0EE3F3D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1223980"/>
              </p:ext>
            </p:extLst>
          </p:nvPr>
        </p:nvGraphicFramePr>
        <p:xfrm>
          <a:off x="1477535" y="867508"/>
          <a:ext cx="9707138" cy="5142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4582">
                  <a:extLst>
                    <a:ext uri="{9D8B030D-6E8A-4147-A177-3AD203B41FA5}">
                      <a16:colId xmlns:a16="http://schemas.microsoft.com/office/drawing/2014/main" val="632134917"/>
                    </a:ext>
                  </a:extLst>
                </a:gridCol>
                <a:gridCol w="2216147">
                  <a:extLst>
                    <a:ext uri="{9D8B030D-6E8A-4147-A177-3AD203B41FA5}">
                      <a16:colId xmlns:a16="http://schemas.microsoft.com/office/drawing/2014/main" val="567296112"/>
                    </a:ext>
                  </a:extLst>
                </a:gridCol>
                <a:gridCol w="4273862">
                  <a:extLst>
                    <a:ext uri="{9D8B030D-6E8A-4147-A177-3AD203B41FA5}">
                      <a16:colId xmlns:a16="http://schemas.microsoft.com/office/drawing/2014/main" val="3887047439"/>
                    </a:ext>
                  </a:extLst>
                </a:gridCol>
                <a:gridCol w="2252547">
                  <a:extLst>
                    <a:ext uri="{9D8B030D-6E8A-4147-A177-3AD203B41FA5}">
                      <a16:colId xmlns:a16="http://schemas.microsoft.com/office/drawing/2014/main" val="1689048698"/>
                    </a:ext>
                  </a:extLst>
                </a:gridCol>
              </a:tblGrid>
              <a:tr h="69423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Sl.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ISO/TC or 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Member(s) Nominated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Organization Nominated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860886"/>
                  </a:ext>
                </a:extLst>
              </a:tr>
              <a:tr h="903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ISO/TC 108/SC 4 Human exposure to mechanical vibration and shock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Shri </a:t>
                      </a:r>
                      <a:r>
                        <a:rPr lang="en-IN" sz="16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Prasoon</a:t>
                      </a: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Yadav 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Bureau of Indian Standards</a:t>
                      </a:r>
                      <a:r>
                        <a:rPr lang="en-IN" sz="1600" baseline="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(BIS)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93852121"/>
                  </a:ext>
                </a:extLst>
              </a:tr>
              <a:tr h="11221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ISO/TC 108/SC 5 Condition monitoring and diagnostics of machine systems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Shri </a:t>
                      </a:r>
                      <a:r>
                        <a:rPr lang="en-IN" sz="16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Prasoon</a:t>
                      </a: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Yadav 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Bureau of Indian Standards</a:t>
                      </a:r>
                      <a:r>
                        <a:rPr lang="en-IN" sz="1600" baseline="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(BIS)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255405490"/>
                  </a:ext>
                </a:extLst>
              </a:tr>
              <a:tr h="1996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ISO/TC 108/SC 6 Vibration and shock generating systems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Shri </a:t>
                      </a:r>
                      <a:r>
                        <a:rPr lang="en-IN" sz="16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Prasoon</a:t>
                      </a: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Yadav 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Bureau of Indian Standards</a:t>
                      </a:r>
                      <a:r>
                        <a:rPr lang="en-IN" sz="1600" baseline="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(BIS)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091231489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CB9CB960-FE5F-686C-9114-B1F46E5FD1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68344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CEA74-EF8F-BD0D-F1C7-9C6F068FF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Under publication/ under development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7089CB6-BD87-A69A-C9BD-6F00524162F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50972" y="2016125"/>
          <a:ext cx="9513201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770">
                  <a:extLst>
                    <a:ext uri="{9D8B030D-6E8A-4147-A177-3AD203B41FA5}">
                      <a16:colId xmlns:a16="http://schemas.microsoft.com/office/drawing/2014/main" val="1329419392"/>
                    </a:ext>
                  </a:extLst>
                </a:gridCol>
                <a:gridCol w="1883829">
                  <a:extLst>
                    <a:ext uri="{9D8B030D-6E8A-4147-A177-3AD203B41FA5}">
                      <a16:colId xmlns:a16="http://schemas.microsoft.com/office/drawing/2014/main" val="948775020"/>
                    </a:ext>
                  </a:extLst>
                </a:gridCol>
                <a:gridCol w="1883829">
                  <a:extLst>
                    <a:ext uri="{9D8B030D-6E8A-4147-A177-3AD203B41FA5}">
                      <a16:colId xmlns:a16="http://schemas.microsoft.com/office/drawing/2014/main" val="233959968"/>
                    </a:ext>
                  </a:extLst>
                </a:gridCol>
                <a:gridCol w="2076196">
                  <a:extLst>
                    <a:ext uri="{9D8B030D-6E8A-4147-A177-3AD203B41FA5}">
                      <a16:colId xmlns:a16="http://schemas.microsoft.com/office/drawing/2014/main" val="95578297"/>
                    </a:ext>
                  </a:extLst>
                </a:gridCol>
                <a:gridCol w="2798577">
                  <a:extLst>
                    <a:ext uri="{9D8B030D-6E8A-4147-A177-3AD203B41FA5}">
                      <a16:colId xmlns:a16="http://schemas.microsoft.com/office/drawing/2014/main" val="12185147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New/Revision/Amendment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Under Publication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Under Development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9106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248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009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Amendment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538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6037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MED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168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MED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Amendment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865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72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MED 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5481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MED 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Amendment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936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833602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BF327-4953-CE79-3AFC-D334BF1E0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2583" y="1046058"/>
            <a:ext cx="9603275" cy="1049235"/>
          </a:xfrm>
        </p:spPr>
        <p:txBody>
          <a:bodyPr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295230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E1083-EBAC-DA37-2E82-73CE41C83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under review - carried over (Pre 2000)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08BAAB0-ADA8-F819-1009-B8D21E054D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6324380"/>
              </p:ext>
            </p:extLst>
          </p:nvPr>
        </p:nvGraphicFramePr>
        <p:xfrm>
          <a:off x="1450975" y="2016125"/>
          <a:ext cx="9604371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007">
                  <a:extLst>
                    <a:ext uri="{9D8B030D-6E8A-4147-A177-3AD203B41FA5}">
                      <a16:colId xmlns:a16="http://schemas.microsoft.com/office/drawing/2014/main" val="1968874291"/>
                    </a:ext>
                  </a:extLst>
                </a:gridCol>
                <a:gridCol w="1307236">
                  <a:extLst>
                    <a:ext uri="{9D8B030D-6E8A-4147-A177-3AD203B41FA5}">
                      <a16:colId xmlns:a16="http://schemas.microsoft.com/office/drawing/2014/main" val="1084011988"/>
                    </a:ext>
                  </a:extLst>
                </a:gridCol>
                <a:gridCol w="1306673">
                  <a:extLst>
                    <a:ext uri="{9D8B030D-6E8A-4147-A177-3AD203B41FA5}">
                      <a16:colId xmlns:a16="http://schemas.microsoft.com/office/drawing/2014/main" val="617110148"/>
                    </a:ext>
                  </a:extLst>
                </a:gridCol>
                <a:gridCol w="1783011">
                  <a:extLst>
                    <a:ext uri="{9D8B030D-6E8A-4147-A177-3AD203B41FA5}">
                      <a16:colId xmlns:a16="http://schemas.microsoft.com/office/drawing/2014/main" val="1699169294"/>
                    </a:ext>
                  </a:extLst>
                </a:gridCol>
                <a:gridCol w="1151361">
                  <a:extLst>
                    <a:ext uri="{9D8B030D-6E8A-4147-A177-3AD203B41FA5}">
                      <a16:colId xmlns:a16="http://schemas.microsoft.com/office/drawing/2014/main" val="3224987788"/>
                    </a:ext>
                  </a:extLst>
                </a:gridCol>
                <a:gridCol w="1151361">
                  <a:extLst>
                    <a:ext uri="{9D8B030D-6E8A-4147-A177-3AD203B41FA5}">
                      <a16:colId xmlns:a16="http://schemas.microsoft.com/office/drawing/2014/main" val="2277112200"/>
                    </a:ext>
                  </a:extLst>
                </a:gridCol>
                <a:gridCol w="1151361">
                  <a:extLst>
                    <a:ext uri="{9D8B030D-6E8A-4147-A177-3AD203B41FA5}">
                      <a16:colId xmlns:a16="http://schemas.microsoft.com/office/drawing/2014/main" val="768282680"/>
                    </a:ext>
                  </a:extLst>
                </a:gridCol>
                <a:gridCol w="1151361">
                  <a:extLst>
                    <a:ext uri="{9D8B030D-6E8A-4147-A177-3AD203B41FA5}">
                      <a16:colId xmlns:a16="http://schemas.microsoft.com/office/drawing/2014/main" val="3069354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Total Projects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Taken up for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P-Draft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WC-Draft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F-Draft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 Publication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971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307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466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378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7117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E1083-EBAC-DA37-2E82-73CE41C83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under review - carried over (Pre 2000)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08BAAB0-ADA8-F819-1009-B8D21E054D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5130598"/>
              </p:ext>
            </p:extLst>
          </p:nvPr>
        </p:nvGraphicFramePr>
        <p:xfrm>
          <a:off x="217170" y="2016125"/>
          <a:ext cx="1183005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985">
                  <a:extLst>
                    <a:ext uri="{9D8B030D-6E8A-4147-A177-3AD203B41FA5}">
                      <a16:colId xmlns:a16="http://schemas.microsoft.com/office/drawing/2014/main" val="1968874291"/>
                    </a:ext>
                  </a:extLst>
                </a:gridCol>
                <a:gridCol w="1191293">
                  <a:extLst>
                    <a:ext uri="{9D8B030D-6E8A-4147-A177-3AD203B41FA5}">
                      <a16:colId xmlns:a16="http://schemas.microsoft.com/office/drawing/2014/main" val="1084011988"/>
                    </a:ext>
                  </a:extLst>
                </a:gridCol>
                <a:gridCol w="943812">
                  <a:extLst>
                    <a:ext uri="{9D8B030D-6E8A-4147-A177-3AD203B41FA5}">
                      <a16:colId xmlns:a16="http://schemas.microsoft.com/office/drawing/2014/main" val="683070436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699169294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3224987788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2771122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IS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 of Execution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 Status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971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IS 3710 : 1978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Filling ratios for low pressure liquefiable gases contained in cylinders (First Revision)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Committee 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Decision taken to withdraw as standard being </a:t>
                      </a:r>
                      <a:r>
                        <a:rPr lang="en-US" sz="1400" dirty="0" err="1"/>
                        <a:t>amalgated</a:t>
                      </a:r>
                      <a:r>
                        <a:rPr lang="en-US" sz="1400" dirty="0"/>
                        <a:t> with </a:t>
                      </a:r>
                      <a:r>
                        <a:rPr lang="en-US" sz="1400" dirty="0" err="1"/>
                        <a:t>amd</a:t>
                      </a:r>
                      <a:r>
                        <a:rPr lang="en-US" sz="1400" dirty="0"/>
                        <a:t> to IS 15975.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307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8775 : 1978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Filling pressure and corresponding developed pressure for permanent gases contained in cylinders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Committee 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Decision taken to withdraw as standard being </a:t>
                      </a:r>
                      <a:r>
                        <a:rPr lang="en-US" sz="1400" dirty="0" err="1"/>
                        <a:t>amalgated</a:t>
                      </a:r>
                      <a:r>
                        <a:rPr lang="en-US" sz="1400" dirty="0"/>
                        <a:t> with </a:t>
                      </a:r>
                      <a:r>
                        <a:rPr lang="en-US" sz="1400" dirty="0" err="1"/>
                        <a:t>amd</a:t>
                      </a:r>
                      <a:r>
                        <a:rPr lang="en-US" sz="1400" dirty="0"/>
                        <a:t> to IS 15975.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644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8198 : Part 6 : 1988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Code of practice for steel cylinders for compressed gases Part 6 Liquefied chlorine gas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Committee 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 taken to Reaffirm and Revise. Revision draft received and approved for WC by committee.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466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MED 16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 9 : 1973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Technical data sheet for gases conveyed in cylinders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Consultant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 taken to Reaffirm. Once report is received from consultant, decision to be taken thereafter.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378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8452 : 1977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Glossary of terms used in acetylene generators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Consultant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 taken to Reaffirm. Once report is received from consultant, decision to be taken thereafter.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513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009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08989A-D346-726D-A029-9C18CC38C6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AF2E3-EA7B-19FE-D297-767D07583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under review - carried over (Pre 2000)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28CE66B-4316-3B02-F76D-D8B89D7EF9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7772219"/>
              </p:ext>
            </p:extLst>
          </p:nvPr>
        </p:nvGraphicFramePr>
        <p:xfrm>
          <a:off x="217170" y="2016125"/>
          <a:ext cx="1183005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985">
                  <a:extLst>
                    <a:ext uri="{9D8B030D-6E8A-4147-A177-3AD203B41FA5}">
                      <a16:colId xmlns:a16="http://schemas.microsoft.com/office/drawing/2014/main" val="1968874291"/>
                    </a:ext>
                  </a:extLst>
                </a:gridCol>
                <a:gridCol w="1191293">
                  <a:extLst>
                    <a:ext uri="{9D8B030D-6E8A-4147-A177-3AD203B41FA5}">
                      <a16:colId xmlns:a16="http://schemas.microsoft.com/office/drawing/2014/main" val="1084011988"/>
                    </a:ext>
                  </a:extLst>
                </a:gridCol>
                <a:gridCol w="943812">
                  <a:extLst>
                    <a:ext uri="{9D8B030D-6E8A-4147-A177-3AD203B41FA5}">
                      <a16:colId xmlns:a16="http://schemas.microsoft.com/office/drawing/2014/main" val="683070436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699169294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3224987788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2771122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IS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 of Execution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 Status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971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IS 7142 : 1995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Welded low carbon steel cylinders for low pressure liquifiable gases not exceeding 5 </a:t>
                      </a:r>
                      <a:r>
                        <a:rPr lang="en-US" sz="1400" dirty="0" err="1"/>
                        <a:t>litre</a:t>
                      </a:r>
                      <a:r>
                        <a:rPr lang="en-US" sz="1400" dirty="0"/>
                        <a:t> water capacity - Specification (First Revision)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Committee 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Document completed WC. Approved for Publication by committee.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307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12300 : 1988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Valve fittings for refrigerant cylinders - Specification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Committee 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Document under </a:t>
                      </a:r>
                      <a:r>
                        <a:rPr lang="en-US" sz="1400" dirty="0" err="1"/>
                        <a:t>gazetting</a:t>
                      </a:r>
                      <a:r>
                        <a:rPr lang="en-US" sz="1400" dirty="0"/>
                        <a:t> stage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644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8776 : 1988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Specification for valve fittings for use with liquefied petroleum gas (LPG) cylinders up to and including 5 - </a:t>
                      </a:r>
                      <a:r>
                        <a:rPr lang="en-US" sz="1400" dirty="0" err="1"/>
                        <a:t>Litre</a:t>
                      </a:r>
                      <a:r>
                        <a:rPr lang="en-US" sz="1400" dirty="0"/>
                        <a:t> water capacity (First Revision)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Committee 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Document under </a:t>
                      </a:r>
                      <a:r>
                        <a:rPr lang="en-US" sz="1400" dirty="0" err="1"/>
                        <a:t>gazetting</a:t>
                      </a:r>
                      <a:r>
                        <a:rPr lang="en-US" sz="1400" dirty="0"/>
                        <a:t> stage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466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MED 16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 dirty="0">
                          <a:effectLst/>
                        </a:rPr>
                        <a:t>IS 5845 : 1993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 dirty="0">
                          <a:effectLst/>
                        </a:rPr>
                        <a:t>Code of practice for inspection of low pressure welded steel gas cylinders other than LPG cylinders in use (Second Revision)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Committee member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Revised Standard Published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37898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7241 : 1981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Glossary of terms used in gas cylinder technology (First Revision)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Committee 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Revised Standard Published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513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3743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BB9B4D-7420-599A-93E7-F9CB452F37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505DB-7B91-A627-96C5-70FAC1D00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311158"/>
            <a:ext cx="9603275" cy="1049235"/>
          </a:xfrm>
        </p:spPr>
        <p:txBody>
          <a:bodyPr/>
          <a:lstStyle/>
          <a:p>
            <a:r>
              <a:rPr lang="en-US" dirty="0"/>
              <a:t>Standard under review - carried over (Pre 2000)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CD1B9A9-E2C6-8884-EC5E-0B6B156356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9060088"/>
              </p:ext>
            </p:extLst>
          </p:nvPr>
        </p:nvGraphicFramePr>
        <p:xfrm>
          <a:off x="180974" y="1360393"/>
          <a:ext cx="1183005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985">
                  <a:extLst>
                    <a:ext uri="{9D8B030D-6E8A-4147-A177-3AD203B41FA5}">
                      <a16:colId xmlns:a16="http://schemas.microsoft.com/office/drawing/2014/main" val="1968874291"/>
                    </a:ext>
                  </a:extLst>
                </a:gridCol>
                <a:gridCol w="1191293">
                  <a:extLst>
                    <a:ext uri="{9D8B030D-6E8A-4147-A177-3AD203B41FA5}">
                      <a16:colId xmlns:a16="http://schemas.microsoft.com/office/drawing/2014/main" val="1084011988"/>
                    </a:ext>
                  </a:extLst>
                </a:gridCol>
                <a:gridCol w="943812">
                  <a:extLst>
                    <a:ext uri="{9D8B030D-6E8A-4147-A177-3AD203B41FA5}">
                      <a16:colId xmlns:a16="http://schemas.microsoft.com/office/drawing/2014/main" val="683070436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699169294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3224987788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2771122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IS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 of Execution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 Status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971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IS 8198 : Part 10 : 1980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Code of practice for steel cylinders </a:t>
                      </a:r>
                      <a:r>
                        <a:rPr lang="en-US" sz="1400" dirty="0" err="1"/>
                        <a:t>fori</a:t>
                      </a:r>
                      <a:r>
                        <a:rPr lang="en-US" sz="1400" dirty="0"/>
                        <a:t> compressed gases: Part 10 methyl bromide gas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Committee 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Revised Standard Published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307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8198 : Part 11 : 1988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Code of practice for steel cylinders for compressed gases: Part 11 methyl chloride gas (First Revision)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Committee 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Revised Standard Published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644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8198 : Part 8 : 1993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Code of practice for steel cylinders for compressed gases: Part 8 common organic refrigerant gases (First Revision)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Committee 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Revised Standard Published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466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MED 18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 dirty="0">
                          <a:effectLst/>
                        </a:rPr>
                        <a:t>IS 7245 : 1974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 dirty="0">
                          <a:effectLst/>
                        </a:rPr>
                        <a:t>Specification for concrete pavers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Committee member and ARP allocate to BIS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IS 7245 will be withdrawn once </a:t>
                      </a:r>
                      <a:r>
                        <a:rPr kumimoji="0" lang="en-IN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Amd</a:t>
                      </a:r>
                      <a:r>
                        <a:rPr kumimoji="0" lang="en-I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 to IS/ISO 16039 is published.  </a:t>
                      </a:r>
                      <a:r>
                        <a:rPr kumimoji="0" lang="en-IN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Amd</a:t>
                      </a:r>
                      <a:r>
                        <a:rPr kumimoji="0" lang="en-I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 approved for publication by committee.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37898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MED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7242 : 1974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Specification for concrete spreaders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R&amp;D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ToR</a:t>
                      </a:r>
                      <a:r>
                        <a:rPr kumimoji="0" lang="en-I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 made. R&amp;D project yet to start. Document currently being reviewed by Panel members and revised draft will be sent at the earliest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51391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MED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IS 7251 : 1974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Specification for concrete finishers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R&amp;D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0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MED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IS 5889 : 1994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Vibratory plate compactor - Specification (First Revision)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Committee member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Revised Standard Published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072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5599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E1083-EBAC-DA37-2E82-73CE41C83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under review - carried over (Post 2000)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08BAAB0-ADA8-F819-1009-B8D21E054D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2660262"/>
              </p:ext>
            </p:extLst>
          </p:nvPr>
        </p:nvGraphicFramePr>
        <p:xfrm>
          <a:off x="1450975" y="2016125"/>
          <a:ext cx="9604372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627">
                  <a:extLst>
                    <a:ext uri="{9D8B030D-6E8A-4147-A177-3AD203B41FA5}">
                      <a16:colId xmlns:a16="http://schemas.microsoft.com/office/drawing/2014/main" val="1968874291"/>
                    </a:ext>
                  </a:extLst>
                </a:gridCol>
                <a:gridCol w="1264095">
                  <a:extLst>
                    <a:ext uri="{9D8B030D-6E8A-4147-A177-3AD203B41FA5}">
                      <a16:colId xmlns:a16="http://schemas.microsoft.com/office/drawing/2014/main" val="1084011988"/>
                    </a:ext>
                  </a:extLst>
                </a:gridCol>
                <a:gridCol w="1343567">
                  <a:extLst>
                    <a:ext uri="{9D8B030D-6E8A-4147-A177-3AD203B41FA5}">
                      <a16:colId xmlns:a16="http://schemas.microsoft.com/office/drawing/2014/main" val="1888733545"/>
                    </a:ext>
                  </a:extLst>
                </a:gridCol>
                <a:gridCol w="1809847">
                  <a:extLst>
                    <a:ext uri="{9D8B030D-6E8A-4147-A177-3AD203B41FA5}">
                      <a16:colId xmlns:a16="http://schemas.microsoft.com/office/drawing/2014/main" val="1699169294"/>
                    </a:ext>
                  </a:extLst>
                </a:gridCol>
                <a:gridCol w="1146809">
                  <a:extLst>
                    <a:ext uri="{9D8B030D-6E8A-4147-A177-3AD203B41FA5}">
                      <a16:colId xmlns:a16="http://schemas.microsoft.com/office/drawing/2014/main" val="3224987788"/>
                    </a:ext>
                  </a:extLst>
                </a:gridCol>
                <a:gridCol w="1146809">
                  <a:extLst>
                    <a:ext uri="{9D8B030D-6E8A-4147-A177-3AD203B41FA5}">
                      <a16:colId xmlns:a16="http://schemas.microsoft.com/office/drawing/2014/main" val="2277112200"/>
                    </a:ext>
                  </a:extLst>
                </a:gridCol>
                <a:gridCol w="1146809">
                  <a:extLst>
                    <a:ext uri="{9D8B030D-6E8A-4147-A177-3AD203B41FA5}">
                      <a16:colId xmlns:a16="http://schemas.microsoft.com/office/drawing/2014/main" val="768282680"/>
                    </a:ext>
                  </a:extLst>
                </a:gridCol>
                <a:gridCol w="1146809">
                  <a:extLst>
                    <a:ext uri="{9D8B030D-6E8A-4147-A177-3AD203B41FA5}">
                      <a16:colId xmlns:a16="http://schemas.microsoft.com/office/drawing/2014/main" val="3069354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Total Projects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Taken up for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P-Draft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WC-Draft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F-Draft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 Publication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971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307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466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378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371050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{EB373636-21CF-6F4D-A1EC-35C0B89C8DAE}tf10001119</Template>
  <TotalTime>8167</TotalTime>
  <Words>6642</Words>
  <Application>Microsoft Office PowerPoint</Application>
  <PresentationFormat>Widescreen</PresentationFormat>
  <Paragraphs>1525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4" baseType="lpstr">
      <vt:lpstr>Arial</vt:lpstr>
      <vt:lpstr>Calibri</vt:lpstr>
      <vt:lpstr>Gill Sans MT</vt:lpstr>
      <vt:lpstr>Times New Roman</vt:lpstr>
      <vt:lpstr>Gallery</vt:lpstr>
      <vt:lpstr> REVIEW of meD 16, MED 18, MED 28</vt:lpstr>
      <vt:lpstr>New Work item projects (NWIPs)</vt:lpstr>
      <vt:lpstr>New Work item projects (NWIPs)</vt:lpstr>
      <vt:lpstr>New Work item projects (NWIPs)</vt:lpstr>
      <vt:lpstr>Standard under review - carried over (Pre 2000)</vt:lpstr>
      <vt:lpstr>Standard under review - carried over (Pre 2000)</vt:lpstr>
      <vt:lpstr>Standard under review - carried over (Pre 2000)</vt:lpstr>
      <vt:lpstr>Standard under review - carried over (Pre 2000)</vt:lpstr>
      <vt:lpstr>Standard under review - carried over (Post 2000)</vt:lpstr>
      <vt:lpstr>Standard under review - carried over (Post 2000)</vt:lpstr>
      <vt:lpstr>Standard under review - carried over (Post 2000)</vt:lpstr>
      <vt:lpstr>Standard under review - current</vt:lpstr>
      <vt:lpstr>Standard under review - current</vt:lpstr>
      <vt:lpstr>Standard under review - current</vt:lpstr>
      <vt:lpstr>Standard under review - current</vt:lpstr>
      <vt:lpstr>Standard under review - current</vt:lpstr>
      <vt:lpstr>New Standards published during this year</vt:lpstr>
      <vt:lpstr>New Standards published during this year</vt:lpstr>
      <vt:lpstr>Standards amended during this year</vt:lpstr>
      <vt:lpstr>Standards revised during this year</vt:lpstr>
      <vt:lpstr>Standards withdrawn</vt:lpstr>
      <vt:lpstr>Working Panels &amp; Working Groups</vt:lpstr>
      <vt:lpstr>Working Panels</vt:lpstr>
      <vt:lpstr>Working Panels</vt:lpstr>
      <vt:lpstr>Working Panels</vt:lpstr>
      <vt:lpstr>Working Groups</vt:lpstr>
      <vt:lpstr>TC Meetings Held in 1st and 2nd quarter </vt:lpstr>
      <vt:lpstr>    TC Meetings conducted outside BIS hq</vt:lpstr>
      <vt:lpstr>Tc Meetings planned outside BIS hq</vt:lpstr>
      <vt:lpstr>WP/WG Meetings Held </vt:lpstr>
      <vt:lpstr>WP/WG Meetings planned outside bis hq </vt:lpstr>
      <vt:lpstr>Meeting Attendance</vt:lpstr>
      <vt:lpstr>Inactive members</vt:lpstr>
      <vt:lpstr>       New MEMBERS CO-OPTED IN TC(s)</vt:lpstr>
      <vt:lpstr>TC Stakeholders Rationalization</vt:lpstr>
      <vt:lpstr>Seminar/Workshops/Exposure Visits Attended </vt:lpstr>
      <vt:lpstr>Seminar/Workshops/Exposure Visits Attended </vt:lpstr>
      <vt:lpstr>Strategies adopted to identify ISO/ IEC experts</vt:lpstr>
      <vt:lpstr>EXPERTS NOMINATED IN ISO TC/SC/WG</vt:lpstr>
      <vt:lpstr>EXPERTS NOMINATED IN ISO TC/SC/WG</vt:lpstr>
      <vt:lpstr>EXPERTS NOMINATED IN ISO TC/SC/WG</vt:lpstr>
      <vt:lpstr>EXPERTS NOMINATED IN ISO TC/SC/WG</vt:lpstr>
      <vt:lpstr>EXPERTS NOMINATED IN ISO TC/SC/WG</vt:lpstr>
      <vt:lpstr>EXPERTS NOMINATED IN ISO TC/SC/WG</vt:lpstr>
      <vt:lpstr>EXPERTS NOMINATED IN ISO TC/SC/WG</vt:lpstr>
      <vt:lpstr>EXPERTS NOMINATED IN ISO TC/SC/WG</vt:lpstr>
      <vt:lpstr>EXPERTS NOMINATED IN ISO TC/SC/WG</vt:lpstr>
      <vt:lpstr>Standards Under publication/ under development</vt:lpstr>
      <vt:lpstr>Thank you!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 NATIONAL ACTION PLAN - National Action Plan for Standards Development &amp; Implementation</dc:title>
  <dc:creator>sppd-200</dc:creator>
  <cp:lastModifiedBy>Inno</cp:lastModifiedBy>
  <cp:revision>334</cp:revision>
  <cp:lastPrinted>2021-01-05T05:34:33Z</cp:lastPrinted>
  <dcterms:created xsi:type="dcterms:W3CDTF">2019-02-04T06:04:58Z</dcterms:created>
  <dcterms:modified xsi:type="dcterms:W3CDTF">2024-10-15T09:36:37Z</dcterms:modified>
</cp:coreProperties>
</file>