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51"/>
  </p:notesMasterIdLst>
  <p:sldIdLst>
    <p:sldId id="256" r:id="rId2"/>
    <p:sldId id="418" r:id="rId3"/>
    <p:sldId id="421" r:id="rId4"/>
    <p:sldId id="443" r:id="rId5"/>
    <p:sldId id="419" r:id="rId6"/>
    <p:sldId id="423" r:id="rId7"/>
    <p:sldId id="444" r:id="rId8"/>
    <p:sldId id="445" r:id="rId9"/>
    <p:sldId id="422" r:id="rId10"/>
    <p:sldId id="424" r:id="rId11"/>
    <p:sldId id="447" r:id="rId12"/>
    <p:sldId id="420" r:id="rId13"/>
    <p:sldId id="425" r:id="rId14"/>
    <p:sldId id="448" r:id="rId15"/>
    <p:sldId id="449" r:id="rId16"/>
    <p:sldId id="450" r:id="rId17"/>
    <p:sldId id="431" r:id="rId18"/>
    <p:sldId id="475" r:id="rId19"/>
    <p:sldId id="454" r:id="rId20"/>
    <p:sldId id="432" r:id="rId21"/>
    <p:sldId id="429" r:id="rId22"/>
    <p:sldId id="427" r:id="rId23"/>
    <p:sldId id="433" r:id="rId24"/>
    <p:sldId id="452" r:id="rId25"/>
    <p:sldId id="453" r:id="rId26"/>
    <p:sldId id="479" r:id="rId27"/>
    <p:sldId id="368" r:id="rId28"/>
    <p:sldId id="374" r:id="rId29"/>
    <p:sldId id="471" r:id="rId30"/>
    <p:sldId id="468" r:id="rId31"/>
    <p:sldId id="474" r:id="rId32"/>
    <p:sldId id="440" r:id="rId33"/>
    <p:sldId id="478" r:id="rId34"/>
    <p:sldId id="390" r:id="rId35"/>
    <p:sldId id="470" r:id="rId36"/>
    <p:sldId id="467" r:id="rId37"/>
    <p:sldId id="481" r:id="rId38"/>
    <p:sldId id="455" r:id="rId39"/>
    <p:sldId id="412" r:id="rId40"/>
    <p:sldId id="476" r:id="rId41"/>
    <p:sldId id="456" r:id="rId42"/>
    <p:sldId id="480" r:id="rId43"/>
    <p:sldId id="458" r:id="rId44"/>
    <p:sldId id="482" r:id="rId45"/>
    <p:sldId id="483" r:id="rId46"/>
    <p:sldId id="469" r:id="rId47"/>
    <p:sldId id="484" r:id="rId48"/>
    <p:sldId id="477" r:id="rId49"/>
    <p:sldId id="473" r:id="rId5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43"/>
    <a:srgbClr val="FFFF99"/>
    <a:srgbClr val="FF9966"/>
    <a:srgbClr val="FF9900"/>
    <a:srgbClr val="0000FF"/>
    <a:srgbClr val="00FFFF"/>
    <a:srgbClr val="FF66CC"/>
    <a:srgbClr val="FF33CC"/>
    <a:srgbClr val="C25B0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59" autoAdjust="0"/>
    <p:restoredTop sz="94364" autoAdjust="0"/>
  </p:normalViewPr>
  <p:slideViewPr>
    <p:cSldViewPr snapToGrid="0">
      <p:cViewPr varScale="1">
        <p:scale>
          <a:sx n="111" d="100"/>
          <a:sy n="111" d="100"/>
        </p:scale>
        <p:origin x="108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attendance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1st Quarter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MED 16</c:v>
                </c:pt>
                <c:pt idx="1">
                  <c:v>MED 18</c:v>
                </c:pt>
                <c:pt idx="2">
                  <c:v>MED 28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68</c:v>
                </c:pt>
                <c:pt idx="2">
                  <c:v>53.57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F-4DF8-8A4F-ED3FB3F4B1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2nd Quarter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MED 16</c:v>
                </c:pt>
                <c:pt idx="1">
                  <c:v>MED 18</c:v>
                </c:pt>
                <c:pt idx="2">
                  <c:v>MED 28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62.5</c:v>
                </c:pt>
                <c:pt idx="1">
                  <c:v>80</c:v>
                </c:pt>
                <c:pt idx="2">
                  <c:v>73.33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0F-4DF8-8A4F-ED3FB3F4B1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00082767"/>
        <c:axId val="100085167"/>
      </c:barChart>
      <c:catAx>
        <c:axId val="1000827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085167"/>
        <c:crosses val="autoZero"/>
        <c:auto val="1"/>
        <c:lblAlgn val="ctr"/>
        <c:lblOffset val="100"/>
        <c:noMultiLvlLbl val="0"/>
      </c:catAx>
      <c:valAx>
        <c:axId val="1000851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082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B2BAE-EBAD-4E20-88A0-0451FCFE2AB9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BEFAC-B629-4F3A-A724-53BEF9B9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11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55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959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47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98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86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60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11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88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77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21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36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15-10-2024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99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  <p:sldLayoutId id="214748393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1525" y="2173687"/>
            <a:ext cx="10442002" cy="1255313"/>
          </a:xfrm>
        </p:spPr>
        <p:txBody>
          <a:bodyPr>
            <a:noAutofit/>
          </a:bodyPr>
          <a:lstStyle/>
          <a:p>
            <a:pPr algn="ctr"/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</a:t>
            </a:r>
            <a:b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16, MED 18, MED 28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54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342420"/>
            <a:ext cx="9603275" cy="1049235"/>
          </a:xfrm>
        </p:spPr>
        <p:txBody>
          <a:bodyPr/>
          <a:lstStyle/>
          <a:p>
            <a:r>
              <a:rPr lang="en-US" dirty="0"/>
              <a:t>Standard under review - carried over (Post 2000)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F70D9B-B37E-792D-CA2F-75FECD4ED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67D99DCB-4FE5-C3AC-42CF-5BE0676AA1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036211"/>
              </p:ext>
            </p:extLst>
          </p:nvPr>
        </p:nvGraphicFramePr>
        <p:xfrm>
          <a:off x="180975" y="1391655"/>
          <a:ext cx="12330875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058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157468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821803">
                  <a:extLst>
                    <a:ext uri="{9D8B030D-6E8A-4147-A177-3AD203B41FA5}">
                      <a16:colId xmlns:a16="http://schemas.microsoft.com/office/drawing/2014/main" val="683070436"/>
                    </a:ext>
                  </a:extLst>
                </a:gridCol>
                <a:gridCol w="4548561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780985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IS 3196 : Part 1 :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Welded low carbon steel cylinders exceeding 5 </a:t>
                      </a:r>
                      <a:r>
                        <a:rPr lang="en-US" sz="1400" dirty="0" err="1"/>
                        <a:t>litres</a:t>
                      </a:r>
                      <a:r>
                        <a:rPr lang="en-US" sz="1400" dirty="0"/>
                        <a:t> water capacity for low pressure liquefiable gases: Part 1 cylinders for liquefied petroleum gases (LPG) - Specification (Sixth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Proposals received for R&amp;D project. Project yet to start. Document was reviewed by committee in parallel and was reaffirmed.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>
                          <a:effectLst/>
                        </a:rPr>
                        <a:t>IS 13258 :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Welded low carbon steel cylinders exceeding 5 litre water capacity for low pressure liquefiable gas - Requirements for inspection and reconditioning of used </a:t>
                      </a:r>
                      <a:r>
                        <a:rPr lang="en-IN" sz="1400" dirty="0" err="1">
                          <a:effectLst/>
                        </a:rPr>
                        <a:t>lpg</a:t>
                      </a:r>
                      <a:r>
                        <a:rPr lang="en-IN" sz="1400" dirty="0">
                          <a:effectLst/>
                        </a:rPr>
                        <a:t> cylinders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R&amp;D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Proposals received for R&amp;D project. Project yet to start. Document was reviewed by committee in parallel and was reaffirmed.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64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14899 :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Liquefied petroleum gas (LPG) containers for automotive use - Specification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R&amp;D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ToR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finalised. R&amp;D project yet to start. </a:t>
                      </a:r>
                      <a:r>
                        <a:rPr lang="en-US" sz="1400" dirty="0"/>
                        <a:t>Document was reviewed by committee in parallel and was reaffirmed.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16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>
                          <a:effectLst/>
                        </a:rPr>
                        <a:t>IS 7312 :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Welded and seamless steel dissolved acetylene gas cylinders - Specification (Third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R&amp;D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ToR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finalised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. R&amp;D project yet to start.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Document was reviewed by committee in parallel and was reaffirmed.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>
                          <a:effectLst/>
                        </a:rPr>
                        <a:t>IS 8198 : 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Steel cylinders for compressed gases (Atmospheric gases, hydrogen, high pressure liquefiable gases and dissolved acetylene gases) - Code of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R&amp;D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ToR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finalised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. R&amp;D project yet to start.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 Document was reviewed by committee in parallel and was reaffirmed.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513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16988 :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Compressed natural gas cylinder valve integrated with solenoid operation (Remotely Controlled) for automotive use -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ToR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finalised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. R&amp;D project yet to start.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Document was reviewed by committee in parallel and was reaffirmed.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879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247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F9EE59-1392-74F1-BFC6-19DBA72CC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E27A7-5643-FCE1-4BFD-0E816B1A8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342420"/>
            <a:ext cx="9603275" cy="1049235"/>
          </a:xfrm>
        </p:spPr>
        <p:txBody>
          <a:bodyPr/>
          <a:lstStyle/>
          <a:p>
            <a:r>
              <a:rPr lang="en-US" dirty="0"/>
              <a:t>Standard under review - carried over (Post 2000)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46D147-F4C0-7A9D-9E08-FAE01AD4B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C1ECF3D3-B819-57D1-3C25-1ED188057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341682"/>
              </p:ext>
            </p:extLst>
          </p:nvPr>
        </p:nvGraphicFramePr>
        <p:xfrm>
          <a:off x="169401" y="1623149"/>
          <a:ext cx="11845123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696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111872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789430">
                  <a:extLst>
                    <a:ext uri="{9D8B030D-6E8A-4147-A177-3AD203B41FA5}">
                      <a16:colId xmlns:a16="http://schemas.microsoft.com/office/drawing/2014/main" val="683070436"/>
                    </a:ext>
                  </a:extLst>
                </a:gridCol>
                <a:gridCol w="4369378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720155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3284592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IS 5903 :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Recommendation for safety devices for gas cylinders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ToR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finalised. R&amp;D project yet to start. </a:t>
                      </a:r>
                      <a:r>
                        <a:rPr lang="en-US" sz="1400" dirty="0"/>
                        <a:t>Document was reviewed by committee in parallel and was reaffirmed.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9798 : 2013</a:t>
                      </a:r>
                      <a:endParaRPr lang="en-IN" sz="11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 pressure regulators for use with liquefied petroleum gas (LPG) - Specification (Second Revision)</a:t>
                      </a:r>
                      <a:endParaRPr lang="en-IN" sz="11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 Member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Document was put up for WC. Comments received. Working Group formulated for disposing off the comments.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64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>
                          <a:effectLst/>
                        </a:rPr>
                        <a:t>IS/ISO 11114 : PART 2 :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Transportable Gas Cylinders - Compatibility of Cylinder and Valve Materials with Gas Contents Part 2 Non-Metallic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Committee Member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Committee approve the document for Publication.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16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>
                          <a:effectLst/>
                        </a:rPr>
                        <a:t>IS 16735 :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Cylinders for on - Board Storage of Compressed </a:t>
                      </a:r>
                      <a:r>
                        <a:rPr lang="en-IN" sz="1400" dirty="0" err="1">
                          <a:effectLst/>
                        </a:rPr>
                        <a:t>Gasesous</a:t>
                      </a:r>
                      <a:r>
                        <a:rPr lang="en-IN" sz="1400" dirty="0">
                          <a:effectLst/>
                        </a:rPr>
                        <a:t> Hydrogen and Hydrogen Blends as a Fuel for Automative Vehicles -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Document was put up for WC. Comments received. Working Group formulated for disposing off the comments.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16017 :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Transportable gas cylinders - Periodic inspection and testing of seamless aluminium alloy gas cylinders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513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040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64501-D69A-F06C-B217-18B27CB5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current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8CB0BB3-EC90-5D04-1BA7-A0742019D9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571701"/>
              </p:ext>
            </p:extLst>
          </p:nvPr>
        </p:nvGraphicFramePr>
        <p:xfrm>
          <a:off x="1450975" y="2016125"/>
          <a:ext cx="8232316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913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737178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176045">
                  <a:extLst>
                    <a:ext uri="{9D8B030D-6E8A-4147-A177-3AD203B41FA5}">
                      <a16:colId xmlns:a16="http://schemas.microsoft.com/office/drawing/2014/main" val="2394356056"/>
                    </a:ext>
                  </a:extLst>
                </a:gridCol>
                <a:gridCol w="1176045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176045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176045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176045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 2000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Reaffirm &amp; Archiving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508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59" y="144762"/>
            <a:ext cx="10308299" cy="1049235"/>
          </a:xfrm>
        </p:spPr>
        <p:txBody>
          <a:bodyPr/>
          <a:lstStyle/>
          <a:p>
            <a:r>
              <a:rPr lang="en-US" dirty="0"/>
              <a:t>Standard under review - current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204937"/>
              </p:ext>
            </p:extLst>
          </p:nvPr>
        </p:nvGraphicFramePr>
        <p:xfrm>
          <a:off x="152400" y="881806"/>
          <a:ext cx="11887200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22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760233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140479">
                  <a:extLst>
                    <a:ext uri="{9D8B030D-6E8A-4147-A177-3AD203B41FA5}">
                      <a16:colId xmlns:a16="http://schemas.microsoft.com/office/drawing/2014/main" val="3757613982"/>
                    </a:ext>
                  </a:extLst>
                </a:gridCol>
                <a:gridCol w="5553919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458410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2467337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15975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Gas Cylinders — Conditions for Filling Gas Cylinders ( First Revision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Member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approved draft </a:t>
                      </a:r>
                      <a:r>
                        <a:rPr lang="en-US" sz="1400" dirty="0" err="1"/>
                        <a:t>amd</a:t>
                      </a:r>
                      <a:r>
                        <a:rPr lang="en-US" sz="1400" dirty="0"/>
                        <a:t> for WC. Standard recommended for Reaffirm and amend by the committee.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15637 : 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Welded stainless steel cylinders for liquefied petroleum gases (LPG) from 0.5 litre to 250 litre water capacity -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ARP allocated to BIS Officer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3196 : Part 2 : 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Welded low carbon steel cylinders exceeding 5 litre water capacity for low pressure liquefiable gases: Part 2 cylinders for liquefiable non - Toxic gases other than </a:t>
                      </a:r>
                      <a:r>
                        <a:rPr lang="en-IN" sz="1400" dirty="0" err="1">
                          <a:effectLst/>
                        </a:rPr>
                        <a:t>lpg</a:t>
                      </a:r>
                      <a:r>
                        <a:rPr lang="en-IN" sz="1400" dirty="0">
                          <a:effectLst/>
                        </a:rPr>
                        <a:t> - Specification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ARP allocated to BIS Officer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16485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Flame Arresters — Performance Requirements, Test Methods and Limits for Use ( First Revision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Under review by committee. WG to be formulated.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32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16050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Gas Cylinders — Seamless, Welded and Composite Cylinders for Compressed and Liquefied Gases ( Excluding Acetylene ) — Inspection at Time of Filling ( First Revision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ARP allocated to BIS Officer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81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IS/ISO 11114 : Part 1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Gas Cylinders — Compatibility of Cylinder and Valve Materials with Gas Contents Part 1 Metallic Materials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Member Secretary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Amd</a:t>
                      </a:r>
                      <a:r>
                        <a:rPr lang="en-US" sz="1400" dirty="0"/>
                        <a:t> 1to ISO 11114-1 published. Circulated to all members for adoption. Decision for review to be taken during next committee meeting.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588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83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C198F-FA00-54B1-7DAF-FA12B6211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CD2A5-39DE-A195-841C-3BCAF412B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59" y="144762"/>
            <a:ext cx="10308299" cy="1049235"/>
          </a:xfrm>
        </p:spPr>
        <p:txBody>
          <a:bodyPr/>
          <a:lstStyle/>
          <a:p>
            <a:r>
              <a:rPr lang="en-US" dirty="0"/>
              <a:t>Standard under review - current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FE4411-431A-9802-4F88-AB504E0D3F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12207"/>
              </p:ext>
            </p:extLst>
          </p:nvPr>
        </p:nvGraphicFramePr>
        <p:xfrm>
          <a:off x="152400" y="814435"/>
          <a:ext cx="118872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22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760233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140479">
                  <a:extLst>
                    <a:ext uri="{9D8B030D-6E8A-4147-A177-3AD203B41FA5}">
                      <a16:colId xmlns:a16="http://schemas.microsoft.com/office/drawing/2014/main" val="3757613982"/>
                    </a:ext>
                  </a:extLst>
                </a:gridCol>
                <a:gridCol w="5553919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458410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2467337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15947 : PART 1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Concrete Delivery Pipeline Part 1 Specification ( First Revision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Standard reviewed by member and comments received. P-Draft to be made based on comments. Committee approved the std. for Reaffirm and Amend.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1791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General Requirements for Batch Type Concrete Mixers ( Third Revision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Standard reviewed by member and comments received. P-Draft to be made based on comments. Committee approved the std. for Reaffirm and Amend.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2094 : Part 2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Heaters for Bitumen ( Tar ) and Emulsion — Specification Part 2 Bitumen Sprayer ( First Revision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2094 : Part 3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Heaters for Bitumen ( TAR ) and Emulsion — Specification Part 3 Bitumen Heaters ( First Revision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32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2094 : Part 1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Heaters for Bitumen (Tar) and Emulsion — Specification Part 1 Bitumen Heaters ( Third Revision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81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IS/ISO 13105 : Part 1 :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Building construction machinery and equipment - Machinery for concrete surface floating and finishing: Part 1 terms and commercial specifications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Member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Draft revision approved for WC by committee. Committee approved the standard for Revision.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588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479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F75EAF-6E23-C178-9681-7C6EB325C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C9731-A2BB-6326-E349-7EC6336AF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59" y="144762"/>
            <a:ext cx="10308299" cy="1049235"/>
          </a:xfrm>
        </p:spPr>
        <p:txBody>
          <a:bodyPr/>
          <a:lstStyle/>
          <a:p>
            <a:r>
              <a:rPr lang="en-US" dirty="0"/>
              <a:t>Standard under review - current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F9167B-CF5B-C844-285E-D5BFC6E56D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771833"/>
              </p:ext>
            </p:extLst>
          </p:nvPr>
        </p:nvGraphicFramePr>
        <p:xfrm>
          <a:off x="152400" y="1193997"/>
          <a:ext cx="118872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22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760233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140479">
                  <a:extLst>
                    <a:ext uri="{9D8B030D-6E8A-4147-A177-3AD203B41FA5}">
                      <a16:colId xmlns:a16="http://schemas.microsoft.com/office/drawing/2014/main" val="3757613982"/>
                    </a:ext>
                  </a:extLst>
                </a:gridCol>
                <a:gridCol w="5553919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458410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2467337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IS/ISO 19432 : Part 1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Building Construction Machinery and Equipment - Portable, Hand-Held, Internal Combustion Engine-Driven Abrasive Cutting Machines Part 1 Safety Requirements for Cut-off Machines for Centre-Mounted Rotating Abrasive Wheels ( First Revision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approved the standard for Reaffirmation.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3066 : 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Specification for hot asphalt mixing plants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ARP allocated to BIS Officer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>
                          <a:effectLst/>
                        </a:rPr>
                        <a:t>IS 5435 : 1987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General requirements for cold bituminous macadam mixing plants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ARP allocated to BIS Officer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13276 : Part 1 :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>
                          <a:effectLst/>
                        </a:rPr>
                        <a:t>Mechanical vibration and shock - Evaluation of human exposure to whole body vibration: Part 1 general requirements (First Revision)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32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14732 :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Guidelines for the evaluation of the response of occupants of fixed structures, especially buildings and off - Shore structures, to low - Frequency horizontal motion (0.063 To 1 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81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IS/ISO 14963 : 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Mechanical vibration and shock - Guidelines for dynamic tests and investigations on bridges and viaducts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58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IS/ISO 21940 : Part 31 :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Mechanical vibration - Rotor balancing: Part 31 susceptibility and sensitivity of machines to unbalance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300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583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4AD62-E7A3-7F02-03C1-E3E8A718B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C6A4B-B664-AEA3-1ECF-71B9CD90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59" y="144762"/>
            <a:ext cx="10308299" cy="1049235"/>
          </a:xfrm>
        </p:spPr>
        <p:txBody>
          <a:bodyPr/>
          <a:lstStyle/>
          <a:p>
            <a:r>
              <a:rPr lang="en-US" dirty="0"/>
              <a:t>Standard under review - current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C55A80-635A-7E67-16AA-5264E0C60A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12890"/>
              </p:ext>
            </p:extLst>
          </p:nvPr>
        </p:nvGraphicFramePr>
        <p:xfrm>
          <a:off x="152400" y="1193997"/>
          <a:ext cx="118872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22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760233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140479">
                  <a:extLst>
                    <a:ext uri="{9D8B030D-6E8A-4147-A177-3AD203B41FA5}">
                      <a16:colId xmlns:a16="http://schemas.microsoft.com/office/drawing/2014/main" val="3757613982"/>
                    </a:ext>
                  </a:extLst>
                </a:gridCol>
                <a:gridCol w="5548896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463433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2467337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IS/ISO 21940 : Part 32 : 2012</a:t>
                      </a:r>
                      <a:endParaRPr lang="en-IN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Mechanical vibration - Rotor balancing: Part 32 shaft and fitment key convention</a:t>
                      </a:r>
                      <a:endParaRPr lang="en-IN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IS/ISO 21940 : Part 14 :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Mechanical vibration - Rotor balancing: Part 14 procedures for assessing balance errors</a:t>
                      </a:r>
                      <a:endParaRPr lang="en-IN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IS/ISO 21940 : Part 23 :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Mechanical vibration - Rotor balancing: Part 23 enclosures and other protective measures for the measuring station of balancing machines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IS/ISO 18431 : Part 1 : 2005</a:t>
                      </a:r>
                      <a:endParaRPr lang="en-IN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Mechanical vibration and shock - Signal processing: Part 1 general 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32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IS/ISO 21940 : Part 13 : 2012</a:t>
                      </a:r>
                      <a:endParaRPr lang="en-IN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Mechanical vibration - Rotor balancing: Part 13 criteria and safeguards for in - Situ balancing for medium and large rotors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Allocated to Member for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81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IS/ISO 21940 : Part 21 : 2012</a:t>
                      </a:r>
                      <a:endParaRPr lang="en-IN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Mechanical vibration - Rotor balancing: Part 21 description and evaluation of balancing machines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Member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Revised Standard Published.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58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IS/ISO 10816 : Part 4 : 2009</a:t>
                      </a:r>
                      <a:endParaRPr lang="en-IN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Mechanical vibration - Evaluation of machine vibration by measurements on non - Rotating parts: Part 4 gas turbine sets with fluid - Film bearings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Member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Standard superseded by ISO/ISO 20816-4. Same approved by committee but was not withdrawn from portal. Mail sent to Publication.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300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IS 13281 : 1999</a:t>
                      </a:r>
                      <a:endParaRPr lang="en-IN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Mechanical vibration and shock affecting man - Vocabulary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Member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Base ISO version remains current. Committee approved for Reaffirmation.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0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32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Standards published during this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803"/>
              </p:ext>
            </p:extLst>
          </p:nvPr>
        </p:nvGraphicFramePr>
        <p:xfrm>
          <a:off x="457200" y="2016125"/>
          <a:ext cx="11309228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28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155940">
                  <a:extLst>
                    <a:ext uri="{9D8B030D-6E8A-4147-A177-3AD203B41FA5}">
                      <a16:colId xmlns:a16="http://schemas.microsoft.com/office/drawing/2014/main" val="3418293499"/>
                    </a:ext>
                  </a:extLst>
                </a:gridCol>
                <a:gridCol w="2156604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7366956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 18719 : Part 1 :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Cryogenic Vessels — Transportable Vacuum Insulated Vessels of not More than 1 000 Litres Volume Part 1 Design, Fabrication, Inspection and Tests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18719 : Part 2 : 2024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Cryogenic Vessels — Transportable Vacuum Insulated Vessels of not more than 1 000 Litres Part 2 Operational Requirements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IS/ISO 11119 : Part 1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GAS CYLINDERS - DESIGN CONSTRUCTION AND TESTING OF REFILLABLE COMPOSITE GAS CYLINDERS AND TUBES PART 1 HOOP WRAPPED FIBRE REINFORCED COMPOSITE GAS CYLINDERS AND TUBES UP TO 450 LITRES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IS/ISO 11119 : Part 2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Gas Cylinders — Design, Construction and Testing of Refillable Composite Gas Cylinders and Tubes Part 2 Fully Wrapped Fibre Reinforced Composite Gas Cylinders and Tubes up to 450 Litres with Load-Sharing Metal Liners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52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IS/ISO 11119 : Part 3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Gas Cylinders — Design, Construction and Testing of Refillable Composite Gas Cylinders and Tubes Part 3 Fully Wrapped Fibre Reinforced Composite Gas Cylinders and Tubes up to 450 Litres with Non-load-sharing Metallic or Non-metallic Liners or without Liners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6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 18608: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Cryogenic Vessels — Valves For Cryogenic Vessels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40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596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Standards published during this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715600"/>
              </p:ext>
            </p:extLst>
          </p:nvPr>
        </p:nvGraphicFramePr>
        <p:xfrm>
          <a:off x="457200" y="2016125"/>
          <a:ext cx="11309228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28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155940">
                  <a:extLst>
                    <a:ext uri="{9D8B030D-6E8A-4147-A177-3AD203B41FA5}">
                      <a16:colId xmlns:a16="http://schemas.microsoft.com/office/drawing/2014/main" val="3418293499"/>
                    </a:ext>
                  </a:extLst>
                </a:gridCol>
                <a:gridCol w="2156604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7366956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IS/ISO 11120: 2015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Gas Cylinders Refillable Seamless Steel Tubes Of Water Capacity Between 150 L And 3 000 L Design Construction And 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IS/ISO 11375 : 1998</a:t>
                      </a:r>
                    </a:p>
                    <a:p>
                      <a:r>
                        <a:rPr lang="pt-BR" sz="1200" dirty="0"/>
                        <a:t>ISO 11375 : 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Building Construction Machinery And Equipment - Terms And Definitions (Adoption of ISO 11375 )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IS/ISO 15643 : 2020</a:t>
                      </a:r>
                    </a:p>
                    <a:p>
                      <a:r>
                        <a:rPr lang="pt-BR" sz="1200" dirty="0"/>
                        <a:t>ISO 15643 :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Road Construction And Maintenance Equipment - Bituminous Binder Sprayers And Synchronous Bituminous Binder Sprayers-Chip Spreaders — Terminology And Commercial Specifications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IS/ISO 15645 : 2018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ISO 15645: 2018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Road Construction And Maintenance Equipment — Road Milling Machinery — Terminology And Commercial Specifications (Adoption Of ISO 15645)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52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IS/ISO 15688 :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Road Construction and Maintenance Equipment</a:t>
                      </a:r>
                      <a:r>
                        <a:rPr lang="en-IN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Soil Stabilizers</a:t>
                      </a:r>
                      <a:r>
                        <a:rPr lang="en-IN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Terminology And Commercial Specifications (Adoption Of  ISO 15688)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6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IS/ISO 6085 :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Building Construction Machinery and Equipment</a:t>
                      </a:r>
                      <a:r>
                        <a:rPr lang="en-US" sz="1200" baseline="0" dirty="0"/>
                        <a:t> — </a:t>
                      </a:r>
                      <a:r>
                        <a:rPr lang="en-US" sz="1200" dirty="0"/>
                        <a:t>Self-Loading Mobile Concrete Mixers — Safety Requirements And Verification (Adoption Of ISO 6085)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40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58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amended during this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366424"/>
              </p:ext>
            </p:extLst>
          </p:nvPr>
        </p:nvGraphicFramePr>
        <p:xfrm>
          <a:off x="457200" y="2016125"/>
          <a:ext cx="11343736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234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916606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2350327">
                  <a:extLst>
                    <a:ext uri="{9D8B030D-6E8A-4147-A177-3AD203B41FA5}">
                      <a16:colId xmlns:a16="http://schemas.microsoft.com/office/drawing/2014/main" val="1254828814"/>
                    </a:ext>
                  </a:extLst>
                </a:gridCol>
                <a:gridCol w="6412569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No./ </a:t>
                      </a:r>
                      <a:r>
                        <a:rPr lang="en-US" sz="1400" dirty="0" err="1"/>
                        <a:t>Amd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8471:2003/</a:t>
                      </a:r>
                      <a:r>
                        <a:rPr lang="en-US" sz="1400" baseline="0" dirty="0" err="1"/>
                        <a:t>Amd</a:t>
                      </a:r>
                      <a:r>
                        <a:rPr lang="en-US" sz="1400" baseline="0" dirty="0"/>
                        <a:t>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Acetylene Generators -Requirements (first revision)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15947 (Part 1) : 2020/ </a:t>
                      </a:r>
                      <a:r>
                        <a:rPr lang="en-US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Amd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Concrete Delivery Pipeline Part 1 Specification ( First Revision 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IS/ISO 5344 : 2004 / </a:t>
                      </a:r>
                      <a:r>
                        <a:rPr lang="en-US" sz="1400" b="0" i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Amd</a:t>
                      </a:r>
                      <a:r>
                        <a:rPr lang="en-US" sz="14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US" sz="1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Electrodynamic vibration generating systems - Performance characteristics (First Revision)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IS/ISO 5349-2 : 2001 /</a:t>
                      </a:r>
                      <a:r>
                        <a:rPr lang="en-US" sz="1400" b="0" i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Amd</a:t>
                      </a:r>
                      <a:r>
                        <a:rPr lang="en-US" sz="14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US" sz="1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/>
                        <a:t>Mechanical vibration - Measurement and evaluation of human exposure to hand transmitted vibration: Part 2 practical guidance for measurement at the workplace (First Revision)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921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IS/ISO 8626 : 1989</a:t>
                      </a:r>
                      <a:r>
                        <a:rPr lang="en-US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400" b="0" i="0" u="non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Amd</a:t>
                      </a:r>
                      <a:r>
                        <a:rPr lang="en-US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US" sz="1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/>
                        <a:t>Servo - Hydraulic test equipment for generating vibration method of describing characteristics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469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13276 (Part 1) : 2000/ ISO 2631-:1997</a:t>
                      </a:r>
                      <a:r>
                        <a:rPr lang="en-US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400" b="0" i="0" u="non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Amd</a:t>
                      </a:r>
                      <a:r>
                        <a:rPr lang="en-US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US" sz="1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4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Mechanical vibration and shock - Evaluation of human exposure to whole body vibration: Part 1 general requirements (First Revision)</a:t>
                      </a:r>
                      <a:endParaRPr lang="en-US" sz="1400" b="0" u="none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4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20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projects (NWIPs)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359573"/>
              </p:ext>
            </p:extLst>
          </p:nvPr>
        </p:nvGraphicFramePr>
        <p:xfrm>
          <a:off x="1450975" y="2016125"/>
          <a:ext cx="9919758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952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1286998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3218517506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640254834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2472700709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683640200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2597863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Consideration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 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Under Publication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99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6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444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807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revised during this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61586"/>
              </p:ext>
            </p:extLst>
          </p:nvPr>
        </p:nvGraphicFramePr>
        <p:xfrm>
          <a:off x="276045" y="2016125"/>
          <a:ext cx="11568025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608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2476198">
                  <a:extLst>
                    <a:ext uri="{9D8B030D-6E8A-4147-A177-3AD203B41FA5}">
                      <a16:colId xmlns:a16="http://schemas.microsoft.com/office/drawing/2014/main" val="4108052081"/>
                    </a:ext>
                  </a:extLst>
                </a:gridCol>
                <a:gridCol w="2141770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6294449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MED/18/25931</a:t>
                      </a:r>
                    </a:p>
                    <a:p>
                      <a:r>
                        <a:rPr lang="en-US" sz="1400" dirty="0"/>
                        <a:t>IS/ISO 13105 : Part 1: 2014</a:t>
                      </a:r>
                    </a:p>
                    <a:p>
                      <a:r>
                        <a:rPr lang="en-US" sz="1400" dirty="0"/>
                        <a:t>(Identical To: ISO 13105-1 :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BUILDING CONSTRUCTION MACHINERY AND EQUIPMENT MACHINERY FOR CONCRETE SURFACE FLOATING AND FINISHING PART 1 COMMERCIAL SPECIFICATIONS First Revision Adoption of ISO 13105-1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8198 : Part 10 :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Steel Cylinders for Compressed Gases — Code of Practice Part 10 Methyl Bromide Gas ( First Revision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89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8198 : Part 8 :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Steel Cylinders for Compressed Gases — Code of Practice Part 8 Common Organic Refrigerant Gases (Second Revision)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8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IS/ISO 21940-21 : 2022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Mechanical Vibration — Rotor Balancing Part 21 Description and Evaluation of Balancing Machines ( First Revision)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237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IS/ISO 21940: Part 21: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Mechanical Vibration Rotor Balancing Part 21 Description and Evaluation of Balancing Machines (First Revision) Adoption of ISO 21940-21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321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992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withdrawn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59778"/>
              </p:ext>
            </p:extLst>
          </p:nvPr>
        </p:nvGraphicFramePr>
        <p:xfrm>
          <a:off x="1450974" y="2016125"/>
          <a:ext cx="10013532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867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199507">
                  <a:extLst>
                    <a:ext uri="{9D8B030D-6E8A-4147-A177-3AD203B41FA5}">
                      <a16:colId xmlns:a16="http://schemas.microsoft.com/office/drawing/2014/main" val="3864108848"/>
                    </a:ext>
                  </a:extLst>
                </a:gridCol>
                <a:gridCol w="2488545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5448613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IS/ISO 10816-4 :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Mechanical vibration - Evaluation of machine vibration by measurements on non - Rotating parts: Part 4 gas turbine sets with fluid - Film bearings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14817 (Part 3) :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Mechanical vibration - Evaluation of machine vibration by measurements on non - Rotating parts: Part 3 industrial machines with nominal power above 15 kW and nominal speeds between 120 r/min and 15 000 r/min when measured in situ (First Revision)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353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140752"/>
              </p:ext>
            </p:extLst>
          </p:nvPr>
        </p:nvGraphicFramePr>
        <p:xfrm>
          <a:off x="1450975" y="2016125"/>
          <a:ext cx="960437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134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2025569">
                  <a:extLst>
                    <a:ext uri="{9D8B030D-6E8A-4147-A177-3AD203B41FA5}">
                      <a16:colId xmlns:a16="http://schemas.microsoft.com/office/drawing/2014/main" val="549726400"/>
                    </a:ext>
                  </a:extLst>
                </a:gridCol>
                <a:gridCol w="2592730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4017939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Working Panels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Working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46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156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289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1" y="167912"/>
            <a:ext cx="9603275" cy="1049235"/>
          </a:xfrm>
        </p:spPr>
        <p:txBody>
          <a:bodyPr/>
          <a:lstStyle/>
          <a:p>
            <a:r>
              <a:rPr lang="en-US" dirty="0"/>
              <a:t>Working Panels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571201"/>
              </p:ext>
            </p:extLst>
          </p:nvPr>
        </p:nvGraphicFramePr>
        <p:xfrm>
          <a:off x="490274" y="970322"/>
          <a:ext cx="1065614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871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552476">
                  <a:extLst>
                    <a:ext uri="{9D8B030D-6E8A-4147-A177-3AD203B41FA5}">
                      <a16:colId xmlns:a16="http://schemas.microsoft.com/office/drawing/2014/main" val="570610387"/>
                    </a:ext>
                  </a:extLst>
                </a:gridCol>
                <a:gridCol w="1552476">
                  <a:extLst>
                    <a:ext uri="{9D8B030D-6E8A-4147-A177-3AD203B41FA5}">
                      <a16:colId xmlns:a16="http://schemas.microsoft.com/office/drawing/2014/main" val="277810877"/>
                    </a:ext>
                  </a:extLst>
                </a:gridCol>
                <a:gridCol w="6793322">
                  <a:extLst>
                    <a:ext uri="{9D8B030D-6E8A-4147-A177-3AD203B41FA5}">
                      <a16:colId xmlns:a16="http://schemas.microsoft.com/office/drawing/2014/main" val="3841735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Panel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 : 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Draft revision of IS 3196-1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 : 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Draft on Valves for hydrogen and Bio-CNG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32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To </a:t>
                      </a:r>
                      <a:r>
                        <a:rPr lang="en-IN" sz="1400" dirty="0" err="1">
                          <a:effectLst/>
                        </a:rPr>
                        <a:t>reviw</a:t>
                      </a:r>
                      <a:r>
                        <a:rPr lang="en-IN" sz="1400" dirty="0">
                          <a:effectLst/>
                        </a:rPr>
                        <a:t> and revise IS 15490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590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 : 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Draft Revision of IS 7285(Part 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46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Draft Revision of IS 7285(Part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42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Draft revision of IS 16484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45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panel on IS 1256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680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Draft standard on ‘Non-refillable AL alloy Gas cylinder as per ISO 11118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330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Draft Standard on Butane Gas Cartridges below 500mL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960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 : P10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Recommendations for ISO 20421-1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06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Recommendations for ISO 11119-1,2,3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574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Review of IS 8451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230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293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A7625E-FCAA-BD00-B957-F4DEA0EC8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7CCBB-0C5C-249B-C6D3-061DAE8DF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1" y="167912"/>
            <a:ext cx="9603275" cy="1049235"/>
          </a:xfrm>
        </p:spPr>
        <p:txBody>
          <a:bodyPr/>
          <a:lstStyle/>
          <a:p>
            <a:r>
              <a:rPr lang="en-US" dirty="0"/>
              <a:t>Working Panels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C301FA-F0C8-E687-CD2D-5E21C3B5DD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408358"/>
              </p:ext>
            </p:extLst>
          </p:nvPr>
        </p:nvGraphicFramePr>
        <p:xfrm>
          <a:off x="490274" y="970322"/>
          <a:ext cx="10656145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871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552476">
                  <a:extLst>
                    <a:ext uri="{9D8B030D-6E8A-4147-A177-3AD203B41FA5}">
                      <a16:colId xmlns:a16="http://schemas.microsoft.com/office/drawing/2014/main" val="570610387"/>
                    </a:ext>
                  </a:extLst>
                </a:gridCol>
                <a:gridCol w="1552476">
                  <a:extLst>
                    <a:ext uri="{9D8B030D-6E8A-4147-A177-3AD203B41FA5}">
                      <a16:colId xmlns:a16="http://schemas.microsoft.com/office/drawing/2014/main" val="277810877"/>
                    </a:ext>
                  </a:extLst>
                </a:gridCol>
                <a:gridCol w="6793322">
                  <a:extLst>
                    <a:ext uri="{9D8B030D-6E8A-4147-A177-3AD203B41FA5}">
                      <a16:colId xmlns:a16="http://schemas.microsoft.com/office/drawing/2014/main" val="3841735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Panel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Review of IS 12300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60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14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Review of IS 16185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1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15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Review of IS 3196 Part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266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16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Review of IS 8775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543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17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Review of IS 13497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90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18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Review of IS 16484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1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19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 : P19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Review of IS 16735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801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20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Panel for 1000 litres container for use with LPG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148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21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Gas Cylinder Valves and Fittings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789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22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Low Pressure Gas Cylinders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91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16 : P23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Dissolved Acetylene Cylinders, Generators, Acetylene Pipe Lines and High Pressure Gas Cylinders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46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470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C4030-DDC3-7229-C218-AE75D4F6B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8C4-2D80-68FC-55AE-74D818247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850819"/>
            <a:ext cx="9603275" cy="1049235"/>
          </a:xfrm>
        </p:spPr>
        <p:txBody>
          <a:bodyPr/>
          <a:lstStyle/>
          <a:p>
            <a:r>
              <a:rPr lang="en-US" dirty="0"/>
              <a:t>Working Panels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4E10C6-40FA-087A-4DB8-28011AF99B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224526"/>
              </p:ext>
            </p:extLst>
          </p:nvPr>
        </p:nvGraphicFramePr>
        <p:xfrm>
          <a:off x="1088020" y="2411167"/>
          <a:ext cx="10277433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8328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501642">
                  <a:extLst>
                    <a:ext uri="{9D8B030D-6E8A-4147-A177-3AD203B41FA5}">
                      <a16:colId xmlns:a16="http://schemas.microsoft.com/office/drawing/2014/main" val="570610387"/>
                    </a:ext>
                  </a:extLst>
                </a:gridCol>
                <a:gridCol w="1446835">
                  <a:extLst>
                    <a:ext uri="{9D8B030D-6E8A-4147-A177-3AD203B41FA5}">
                      <a16:colId xmlns:a16="http://schemas.microsoft.com/office/drawing/2014/main" val="1714743525"/>
                    </a:ext>
                  </a:extLst>
                </a:gridCol>
                <a:gridCol w="5890628">
                  <a:extLst>
                    <a:ext uri="{9D8B030D-6E8A-4147-A177-3AD203B41FA5}">
                      <a16:colId xmlns:a16="http://schemas.microsoft.com/office/drawing/2014/main" val="1864714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Panel No.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Title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18 : 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Machinery and equipment for concrete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60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18 : 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Road operation machinery and associated equipment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1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18 : 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Drilling and foundation machinery and equipment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543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18 : 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Panel for review of Pre 2000 standards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90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>
                          <a:effectLst/>
                        </a:rPr>
                        <a:t>MED 18 : 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Formulation of Draft Standards on Nailing Machines for Soil Nails Walls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161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8663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C4030-DDC3-7229-C218-AE75D4F6B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8C4-2D80-68FC-55AE-74D818247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876698"/>
            <a:ext cx="9603275" cy="1049235"/>
          </a:xfrm>
        </p:spPr>
        <p:txBody>
          <a:bodyPr/>
          <a:lstStyle/>
          <a:p>
            <a:r>
              <a:rPr lang="en-US" dirty="0"/>
              <a:t>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4E10C6-40FA-087A-4DB8-28011AF99B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570505"/>
              </p:ext>
            </p:extLst>
          </p:nvPr>
        </p:nvGraphicFramePr>
        <p:xfrm>
          <a:off x="1088020" y="2411167"/>
          <a:ext cx="10277433" cy="140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8328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501642">
                  <a:extLst>
                    <a:ext uri="{9D8B030D-6E8A-4147-A177-3AD203B41FA5}">
                      <a16:colId xmlns:a16="http://schemas.microsoft.com/office/drawing/2014/main" val="570610387"/>
                    </a:ext>
                  </a:extLst>
                </a:gridCol>
                <a:gridCol w="1446835">
                  <a:extLst>
                    <a:ext uri="{9D8B030D-6E8A-4147-A177-3AD203B41FA5}">
                      <a16:colId xmlns:a16="http://schemas.microsoft.com/office/drawing/2014/main" val="1714743525"/>
                    </a:ext>
                  </a:extLst>
                </a:gridCol>
                <a:gridCol w="5890628">
                  <a:extLst>
                    <a:ext uri="{9D8B030D-6E8A-4147-A177-3AD203B41FA5}">
                      <a16:colId xmlns:a16="http://schemas.microsoft.com/office/drawing/2014/main" val="1864714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Panel No.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Title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 : P1 : WG1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Revision of IS 9798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60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 : WG2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Revision of IS 17613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13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264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46A17-9B2D-48EF-8ADF-7306168A4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247" y="222446"/>
            <a:ext cx="9803846" cy="1408888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 Meetings Held in 1</a:t>
            </a:r>
            <a:r>
              <a:rPr lang="en-US" sz="2800" b="1" cap="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2</a:t>
            </a:r>
            <a:r>
              <a:rPr lang="en-US" sz="2800" b="1" cap="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E8D5A99F-C488-DF2F-87FB-9610AAFFFD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231029"/>
              </p:ext>
            </p:extLst>
          </p:nvPr>
        </p:nvGraphicFramePr>
        <p:xfrm>
          <a:off x="655608" y="1815944"/>
          <a:ext cx="10376160" cy="1856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411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319841">
                  <a:extLst>
                    <a:ext uri="{9D8B030D-6E8A-4147-A177-3AD203B41FA5}">
                      <a16:colId xmlns:a16="http://schemas.microsoft.com/office/drawing/2014/main" val="57061038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714743525"/>
                    </a:ext>
                  </a:extLst>
                </a:gridCol>
                <a:gridCol w="2390317">
                  <a:extLst>
                    <a:ext uri="{9D8B030D-6E8A-4147-A177-3AD203B41FA5}">
                      <a16:colId xmlns:a16="http://schemas.microsoft.com/office/drawing/2014/main" val="1864714202"/>
                    </a:ext>
                  </a:extLst>
                </a:gridCol>
                <a:gridCol w="3853791">
                  <a:extLst>
                    <a:ext uri="{9D8B030D-6E8A-4147-A177-3AD203B41FA5}">
                      <a16:colId xmlns:a16="http://schemas.microsoft.com/office/drawing/2014/main" val="10720670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Committee No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(Yes/No)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in 1</a:t>
                      </a:r>
                      <a:r>
                        <a:rPr lang="en-US" sz="1600" b="1" cap="none" baseline="30000" dirty="0">
                          <a:solidFill>
                            <a:schemeClr val="bg1"/>
                          </a:solidFill>
                          <a:effectLst/>
                        </a:rPr>
                        <a:t>st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 Quarter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(Yes/No)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in 2</a:t>
                      </a:r>
                      <a:r>
                        <a:rPr lang="en-US" sz="1600" b="1" baseline="30000" dirty="0">
                          <a:solidFill>
                            <a:schemeClr val="bg1"/>
                          </a:solidFill>
                          <a:effectLst/>
                        </a:rPr>
                        <a:t>nd 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</a:rPr>
                        <a:t> Quarter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MED 16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No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25 &amp; 26 Jul 2024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750160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MED 18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</a:rPr>
                        <a:t>16 May 2024</a:t>
                      </a:r>
                      <a:endParaRPr lang="en-IN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19 Sept 2024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211821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MED 28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</a:rPr>
                        <a:t>29-05-2024</a:t>
                      </a:r>
                      <a:endParaRPr lang="en-IN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12 Sept 2024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2194543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171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9" y="225095"/>
            <a:ext cx="10364451" cy="577789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 Meetings conducted outside BIS </a:t>
            </a:r>
            <a:r>
              <a:rPr lang="en-I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hq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01384" y="1845734"/>
            <a:ext cx="10485315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endParaRPr lang="en-IN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8595"/>
              </p:ext>
            </p:extLst>
          </p:nvPr>
        </p:nvGraphicFramePr>
        <p:xfrm>
          <a:off x="1535590" y="1124824"/>
          <a:ext cx="9751109" cy="1177223"/>
        </p:xfrm>
        <a:graphic>
          <a:graphicData uri="http://schemas.openxmlformats.org/drawingml/2006/table">
            <a:tbl>
              <a:tblPr/>
              <a:tblGrid>
                <a:gridCol w="831999">
                  <a:extLst>
                    <a:ext uri="{9D8B030D-6E8A-4147-A177-3AD203B41FA5}">
                      <a16:colId xmlns:a16="http://schemas.microsoft.com/office/drawing/2014/main" val="3442084639"/>
                    </a:ext>
                  </a:extLst>
                </a:gridCol>
                <a:gridCol w="3195967">
                  <a:extLst>
                    <a:ext uri="{9D8B030D-6E8A-4147-A177-3AD203B41FA5}">
                      <a16:colId xmlns:a16="http://schemas.microsoft.com/office/drawing/2014/main" val="4261414504"/>
                    </a:ext>
                  </a:extLst>
                </a:gridCol>
                <a:gridCol w="2052727">
                  <a:extLst>
                    <a:ext uri="{9D8B030D-6E8A-4147-A177-3AD203B41FA5}">
                      <a16:colId xmlns:a16="http://schemas.microsoft.com/office/drawing/2014/main" val="379311063"/>
                    </a:ext>
                  </a:extLst>
                </a:gridCol>
                <a:gridCol w="3670416">
                  <a:extLst>
                    <a:ext uri="{9D8B030D-6E8A-4147-A177-3AD203B41FA5}">
                      <a16:colId xmlns:a16="http://schemas.microsoft.com/office/drawing/2014/main" val="564883091"/>
                    </a:ext>
                  </a:extLst>
                </a:gridCol>
              </a:tblGrid>
              <a:tr h="590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Venue of the Meeting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742079"/>
                  </a:ext>
                </a:extLst>
              </a:tr>
              <a:tr h="54529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 Cylinders Sectional Committee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5-26 July </a:t>
                      </a: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Jodhpur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493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984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39A89-7CDB-5390-125D-4483FDCD0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 Meetings planned outside BIS </a:t>
            </a:r>
            <a:r>
              <a:rPr lang="en-US" dirty="0" err="1"/>
              <a:t>hq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56C390-0213-30ED-36F7-E2B98B48642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77651788"/>
              </p:ext>
            </p:extLst>
          </p:nvPr>
        </p:nvGraphicFramePr>
        <p:xfrm>
          <a:off x="914400" y="2366963"/>
          <a:ext cx="1036320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370">
                  <a:extLst>
                    <a:ext uri="{9D8B030D-6E8A-4147-A177-3AD203B41FA5}">
                      <a16:colId xmlns:a16="http://schemas.microsoft.com/office/drawing/2014/main" val="316343401"/>
                    </a:ext>
                  </a:extLst>
                </a:gridCol>
                <a:gridCol w="3689230">
                  <a:extLst>
                    <a:ext uri="{9D8B030D-6E8A-4147-A177-3AD203B41FA5}">
                      <a16:colId xmlns:a16="http://schemas.microsoft.com/office/drawing/2014/main" val="313623835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371261326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51832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Meeting 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Mode of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Proposed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76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Everest Kanto Cylinders, Mumbai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Physical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12-13 November,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3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Manipal Institute of Technology, Manipal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 December,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518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Indian Institute of Technology, Kanpur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28 November,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6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93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267D-E90E-47B6-E58D-1631C7163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479" y="198729"/>
            <a:ext cx="9603275" cy="1049235"/>
          </a:xfrm>
        </p:spPr>
        <p:txBody>
          <a:bodyPr/>
          <a:lstStyle/>
          <a:p>
            <a:r>
              <a:rPr lang="en-US" dirty="0"/>
              <a:t>New Work item projects (NWIPs)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1A5F2D-8598-BCDF-9C03-8A6FE7940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21697"/>
              </p:ext>
            </p:extLst>
          </p:nvPr>
        </p:nvGraphicFramePr>
        <p:xfrm>
          <a:off x="152400" y="803356"/>
          <a:ext cx="11887199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906">
                  <a:extLst>
                    <a:ext uri="{9D8B030D-6E8A-4147-A177-3AD203B41FA5}">
                      <a16:colId xmlns:a16="http://schemas.microsoft.com/office/drawing/2014/main" val="830954057"/>
                    </a:ext>
                  </a:extLst>
                </a:gridCol>
                <a:gridCol w="637177">
                  <a:extLst>
                    <a:ext uri="{9D8B030D-6E8A-4147-A177-3AD203B41FA5}">
                      <a16:colId xmlns:a16="http://schemas.microsoft.com/office/drawing/2014/main" val="325744912"/>
                    </a:ext>
                  </a:extLst>
                </a:gridCol>
                <a:gridCol w="6219411">
                  <a:extLst>
                    <a:ext uri="{9D8B030D-6E8A-4147-A177-3AD203B41FA5}">
                      <a16:colId xmlns:a16="http://schemas.microsoft.com/office/drawing/2014/main" val="286360868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48305462"/>
                    </a:ext>
                  </a:extLst>
                </a:gridCol>
                <a:gridCol w="1621766">
                  <a:extLst>
                    <a:ext uri="{9D8B030D-6E8A-4147-A177-3AD203B41FA5}">
                      <a16:colId xmlns:a16="http://schemas.microsoft.com/office/drawing/2014/main" val="3514808241"/>
                    </a:ext>
                  </a:extLst>
                </a:gridCol>
                <a:gridCol w="862642">
                  <a:extLst>
                    <a:ext uri="{9D8B030D-6E8A-4147-A177-3AD203B41FA5}">
                      <a16:colId xmlns:a16="http://schemas.microsoft.com/office/drawing/2014/main" val="3336714861"/>
                    </a:ext>
                  </a:extLst>
                </a:gridCol>
                <a:gridCol w="902897">
                  <a:extLst>
                    <a:ext uri="{9D8B030D-6E8A-4147-A177-3AD203B41FA5}">
                      <a16:colId xmlns:a16="http://schemas.microsoft.com/office/drawing/2014/main" val="1540560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Mode of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Priority Grading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Current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Process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344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Compressed Gaseous Hydrogen (CGH2) And Hydrogen Natural Gas Blends Valve Integrated With Solenoid Operation (Remotely Controlled) For Automotive Use -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1- Request received from ministries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Under WC</a:t>
                      </a: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r>
                        <a:rPr lang="en-US" sz="1200" dirty="0"/>
                        <a:t>Formed a Working Group of experts relevant to the subject for formulation of the standards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005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Gas Cylinders - Welded Low Carbon Steel Containers Exceeding 250 </a:t>
                      </a:r>
                      <a:r>
                        <a:rPr lang="en-US" sz="1200" dirty="0" err="1"/>
                        <a:t>Litres</a:t>
                      </a:r>
                      <a:r>
                        <a:rPr lang="en-US" sz="1200" dirty="0"/>
                        <a:t> And Up To 1000 </a:t>
                      </a:r>
                      <a:r>
                        <a:rPr lang="en-US" sz="1200" dirty="0" err="1"/>
                        <a:t>Litres</a:t>
                      </a:r>
                      <a:r>
                        <a:rPr lang="en-US" sz="1200" dirty="0"/>
                        <a:t> Water Capacity For The Transport Of LPG - Design And Construction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4- QCO may be 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Under WC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34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LPG Equipment And Accessories - Design, Specification And Testing For Liquefied Petroleum Gas (LPG) Combo Valves And Fittings To Be Used In Cylinders With Water Capacity More Than 250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4- QCO may be 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Under WC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2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Cryogenic Vessels - Transportable Vacuum Insulated Vessels of not more than 1 000 </a:t>
                      </a:r>
                      <a:r>
                        <a:rPr lang="en-US" sz="1200" dirty="0" err="1"/>
                        <a:t>Litres</a:t>
                      </a:r>
                      <a:r>
                        <a:rPr lang="en-US" sz="1200" dirty="0"/>
                        <a:t> - Operational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8- SNAP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6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Cryogenic Vessels - Valves For Cryogenic Vessels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8- SNAP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774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Gas Cylinders Refillable Seamless Steel Tubes Of Water Capacity Between 150 L And 3 000 L Design Construction And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4- QCO may be 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Published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134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Cryogenic Vessels - Transportable Vacuum Insulated Vessels of Not More than 1 000 </a:t>
                      </a:r>
                      <a:r>
                        <a:rPr lang="en-US" sz="1200" dirty="0" err="1"/>
                        <a:t>Litres</a:t>
                      </a:r>
                      <a:r>
                        <a:rPr lang="en-US" sz="1200" dirty="0"/>
                        <a:t> Volume Part 1 Design, Fabrication, Inspection and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8- SNAP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938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Gas cylinders design construction and testing of refillable composite gas cylinders and tubes part 1 hoop wrapped </a:t>
                      </a:r>
                      <a:r>
                        <a:rPr lang="en-US" sz="1200" dirty="0" err="1"/>
                        <a:t>fibre</a:t>
                      </a:r>
                      <a:r>
                        <a:rPr lang="en-US" sz="1200" dirty="0"/>
                        <a:t> reinforced composite gas cylinders and tubes up to 450 l adoption of ISO 11119-1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Ministry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4- QCO may be proposed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Published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94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Gas cylinders design construction and testing of refillable composite gas cylinders and tubes part 2 fully wrapped </a:t>
                      </a:r>
                      <a:r>
                        <a:rPr lang="en-US" sz="1200" dirty="0" err="1"/>
                        <a:t>fibre</a:t>
                      </a:r>
                      <a:r>
                        <a:rPr lang="en-US" sz="1200" dirty="0"/>
                        <a:t> reinforced composite gas cylinders and tubes up to 450 l with load-sharing metal liners adoption of ISO 11119-2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4- QCO may be 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286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Gas cylinders design construction and testing of refillable composite gas cylinders and tubes part 3 fully wrapped </a:t>
                      </a:r>
                      <a:r>
                        <a:rPr lang="en-US" sz="1200" dirty="0" err="1"/>
                        <a:t>fibre</a:t>
                      </a:r>
                      <a:r>
                        <a:rPr lang="en-US" sz="1200" dirty="0"/>
                        <a:t> reinforced composite gas cylinders and tubes up to 450 l with non-load-sharing metallic or non-metallic liners or without liners adoption of ISO 11119-3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Grade 4- QCO may be 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116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3772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7722-9FB2-32DA-B286-BDFACF7F1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614" y="609600"/>
            <a:ext cx="9736666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WP/WG Meetings Held </a:t>
            </a:r>
            <a:endParaRPr lang="en-IN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33AEE1-DB1E-4695-243C-99C27DA62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0C4D332-EA81-2779-8D09-5A3A25263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882980"/>
              </p:ext>
            </p:extLst>
          </p:nvPr>
        </p:nvGraphicFramePr>
        <p:xfrm>
          <a:off x="1450975" y="2016125"/>
          <a:ext cx="9604373" cy="318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387">
                  <a:extLst>
                    <a:ext uri="{9D8B030D-6E8A-4147-A177-3AD203B41FA5}">
                      <a16:colId xmlns:a16="http://schemas.microsoft.com/office/drawing/2014/main" val="556439690"/>
                    </a:ext>
                  </a:extLst>
                </a:gridCol>
                <a:gridCol w="1302341">
                  <a:extLst>
                    <a:ext uri="{9D8B030D-6E8A-4147-A177-3AD203B41FA5}">
                      <a16:colId xmlns:a16="http://schemas.microsoft.com/office/drawing/2014/main" val="604685939"/>
                    </a:ext>
                  </a:extLst>
                </a:gridCol>
                <a:gridCol w="1367902">
                  <a:extLst>
                    <a:ext uri="{9D8B030D-6E8A-4147-A177-3AD203B41FA5}">
                      <a16:colId xmlns:a16="http://schemas.microsoft.com/office/drawing/2014/main" val="3468644501"/>
                    </a:ext>
                  </a:extLst>
                </a:gridCol>
                <a:gridCol w="2147584">
                  <a:extLst>
                    <a:ext uri="{9D8B030D-6E8A-4147-A177-3AD203B41FA5}">
                      <a16:colId xmlns:a16="http://schemas.microsoft.com/office/drawing/2014/main" val="3016369119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1403498831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2205172516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2926423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WP/WG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78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MED 16 : 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Draft revision of IS 3196-1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24 April,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BIS HQ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07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MED 16 : P10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Recommendations for ISO 20421-1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 June,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Virtual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BIS HQ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938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 : 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Draft Revision of IS 7285(Part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08 August,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BIS HQ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505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MED 16 : 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effectLst/>
                        </a:rPr>
                        <a:t>Draft Revision of IS 7285(Part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08 August,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BIS HQ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81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MED 16 : 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Draft revision of IS 3196-1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 August,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Mumbai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173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Draft revision of IS 17613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 August,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Mumbai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951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49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7722-9FB2-32DA-B286-BDFACF7F1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614" y="609600"/>
            <a:ext cx="9736666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WP/WG Meetings planned outside bis </a:t>
            </a:r>
            <a:r>
              <a:rPr lang="en-US" sz="3200" dirty="0" err="1"/>
              <a:t>hq</a:t>
            </a:r>
            <a:r>
              <a:rPr lang="en-US" sz="3200" dirty="0"/>
              <a:t> </a:t>
            </a:r>
            <a:endParaRPr lang="en-IN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33AEE1-DB1E-4695-243C-99C27DA62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0C4D332-EA81-2779-8D09-5A3A25263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987686"/>
              </p:ext>
            </p:extLst>
          </p:nvPr>
        </p:nvGraphicFramePr>
        <p:xfrm>
          <a:off x="1450975" y="2016125"/>
          <a:ext cx="9604373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387">
                  <a:extLst>
                    <a:ext uri="{9D8B030D-6E8A-4147-A177-3AD203B41FA5}">
                      <a16:colId xmlns:a16="http://schemas.microsoft.com/office/drawing/2014/main" val="556439690"/>
                    </a:ext>
                  </a:extLst>
                </a:gridCol>
                <a:gridCol w="1302341">
                  <a:extLst>
                    <a:ext uri="{9D8B030D-6E8A-4147-A177-3AD203B41FA5}">
                      <a16:colId xmlns:a16="http://schemas.microsoft.com/office/drawing/2014/main" val="604685939"/>
                    </a:ext>
                  </a:extLst>
                </a:gridCol>
                <a:gridCol w="1367902">
                  <a:extLst>
                    <a:ext uri="{9D8B030D-6E8A-4147-A177-3AD203B41FA5}">
                      <a16:colId xmlns:a16="http://schemas.microsoft.com/office/drawing/2014/main" val="3468644501"/>
                    </a:ext>
                  </a:extLst>
                </a:gridCol>
                <a:gridCol w="2147584">
                  <a:extLst>
                    <a:ext uri="{9D8B030D-6E8A-4147-A177-3AD203B41FA5}">
                      <a16:colId xmlns:a16="http://schemas.microsoft.com/office/drawing/2014/main" val="3016369119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1403498831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2205172516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2926423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WP/WG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Tentative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78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MED 16 : 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Draft revision of IS 3196-1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 November,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Mumbai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07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MED 16 : P1 : WG1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Draft Revision of IS 9798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 November,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Mumbai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938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MED 16 : WG2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Draft revision of IS 17613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 November,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Mumbai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505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9197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34DC0-592D-A9A7-32C5-0CF64829D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Attendance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B9189D9-5DE1-5DD3-0DEE-B00139BC4FD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09532931"/>
              </p:ext>
            </p:extLst>
          </p:nvPr>
        </p:nvGraphicFramePr>
        <p:xfrm>
          <a:off x="804333" y="1580010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4757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members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336138"/>
              </p:ext>
            </p:extLst>
          </p:nvPr>
        </p:nvGraphicFramePr>
        <p:xfrm>
          <a:off x="1451581" y="2239107"/>
          <a:ext cx="9368821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828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1751461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3254798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  <a:gridCol w="3810734">
                  <a:extLst>
                    <a:ext uri="{9D8B030D-6E8A-4147-A177-3AD203B41FA5}">
                      <a16:colId xmlns:a16="http://schemas.microsoft.com/office/drawing/2014/main" val="3317579233"/>
                    </a:ext>
                  </a:extLst>
                </a:gridCol>
              </a:tblGrid>
              <a:tr h="893135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No. of Inactive Members Identified and removed from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Members</a:t>
                      </a:r>
                      <a:r>
                        <a:rPr lang="en-US" baseline="0" dirty="0"/>
                        <a:t> Removed/Identified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36221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362216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16</a:t>
                      </a:r>
                      <a:r>
                        <a:rPr lang="en-US" baseline="0" dirty="0"/>
                        <a:t> :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331796"/>
                  </a:ext>
                </a:extLst>
              </a:tr>
              <a:tr h="36221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16 :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497914"/>
                  </a:ext>
                </a:extLst>
              </a:tr>
              <a:tr h="362216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16 :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613242"/>
                  </a:ext>
                </a:extLst>
              </a:tr>
              <a:tr h="362216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185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0252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FA704-F83A-CE5A-69FF-5578CBC7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341" y="194294"/>
            <a:ext cx="10364451" cy="100246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New MEMBERS CO-OPTED IN TC(s)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85634816"/>
              </p:ext>
            </p:extLst>
          </p:nvPr>
        </p:nvGraphicFramePr>
        <p:xfrm>
          <a:off x="1149553" y="1857495"/>
          <a:ext cx="9892893" cy="1953076"/>
        </p:xfrm>
        <a:graphic>
          <a:graphicData uri="http://schemas.openxmlformats.org/drawingml/2006/table">
            <a:tbl>
              <a:tblPr/>
              <a:tblGrid>
                <a:gridCol w="573010">
                  <a:extLst>
                    <a:ext uri="{9D8B030D-6E8A-4147-A177-3AD203B41FA5}">
                      <a16:colId xmlns:a16="http://schemas.microsoft.com/office/drawing/2014/main" val="3619086551"/>
                    </a:ext>
                  </a:extLst>
                </a:gridCol>
                <a:gridCol w="3296464">
                  <a:extLst>
                    <a:ext uri="{9D8B030D-6E8A-4147-A177-3AD203B41FA5}">
                      <a16:colId xmlns:a16="http://schemas.microsoft.com/office/drawing/2014/main" val="2204232774"/>
                    </a:ext>
                  </a:extLst>
                </a:gridCol>
                <a:gridCol w="2029522">
                  <a:extLst>
                    <a:ext uri="{9D8B030D-6E8A-4147-A177-3AD203B41FA5}">
                      <a16:colId xmlns:a16="http://schemas.microsoft.com/office/drawing/2014/main" val="889223374"/>
                    </a:ext>
                  </a:extLst>
                </a:gridCol>
                <a:gridCol w="3042057">
                  <a:extLst>
                    <a:ext uri="{9D8B030D-6E8A-4147-A177-3AD203B41FA5}">
                      <a16:colId xmlns:a16="http://schemas.microsoft.com/office/drawing/2014/main" val="3584136049"/>
                    </a:ext>
                  </a:extLst>
                </a:gridCol>
                <a:gridCol w="951840">
                  <a:extLst>
                    <a:ext uri="{9D8B030D-6E8A-4147-A177-3AD203B41FA5}">
                      <a16:colId xmlns:a16="http://schemas.microsoft.com/office/drawing/2014/main" val="39660809"/>
                    </a:ext>
                  </a:extLst>
                </a:gridCol>
              </a:tblGrid>
              <a:tr h="25052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Name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729899"/>
                  </a:ext>
                </a:extLst>
              </a:tr>
              <a:tr h="79393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Mechanical Vibration And Shock Condition Monitoring, MED 28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M/s Bosch Limited, India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Shiva Kiran A R, Manager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Parinit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Angadi, : Assistant Manager 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Industry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997227"/>
                  </a:ext>
                </a:extLst>
              </a:tr>
              <a:tr h="79393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 Plant And Machinery Sectional Committee, MED 18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Roots </a:t>
                      </a:r>
                      <a:r>
                        <a:rPr lang="en-IN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Multiclean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Limited, Coimbatore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Vivek.P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(Head- R &amp; D)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Siddharth.S</a:t>
                      </a: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(Associate Head-R &amp; D)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Industry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75434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C1F0635-27BB-6DC7-6FE2-4395FAC69E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815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C981-7936-E9AF-B6BF-D6B86373C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614" y="51399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TC Stakeholders Rationalization</a:t>
            </a:r>
            <a:endParaRPr lang="en-IN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D440AA-C6A0-8DF9-590F-E0C80F7C8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876"/>
            <a:ext cx="1407246" cy="838140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14B3D7-2844-7848-F4AF-BC01867AD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52619"/>
              </p:ext>
            </p:extLst>
          </p:nvPr>
        </p:nvGraphicFramePr>
        <p:xfrm>
          <a:off x="775820" y="1251429"/>
          <a:ext cx="10227204" cy="472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121">
                  <a:extLst>
                    <a:ext uri="{9D8B030D-6E8A-4147-A177-3AD203B41FA5}">
                      <a16:colId xmlns:a16="http://schemas.microsoft.com/office/drawing/2014/main" val="1345291292"/>
                    </a:ext>
                  </a:extLst>
                </a:gridCol>
                <a:gridCol w="3907074">
                  <a:extLst>
                    <a:ext uri="{9D8B030D-6E8A-4147-A177-3AD203B41FA5}">
                      <a16:colId xmlns:a16="http://schemas.microsoft.com/office/drawing/2014/main" val="1304806885"/>
                    </a:ext>
                  </a:extLst>
                </a:gridCol>
                <a:gridCol w="3493009">
                  <a:extLst>
                    <a:ext uri="{9D8B030D-6E8A-4147-A177-3AD203B41FA5}">
                      <a16:colId xmlns:a16="http://schemas.microsoft.com/office/drawing/2014/main" val="3860834149"/>
                    </a:ext>
                  </a:extLst>
                </a:gridCol>
              </a:tblGrid>
              <a:tr h="339323">
                <a:tc>
                  <a:txBody>
                    <a:bodyPr/>
                    <a:lstStyle/>
                    <a:p>
                      <a:r>
                        <a:rPr lang="en-IN" sz="1600" dirty="0"/>
                        <a:t>MED 16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MED 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160042"/>
                  </a:ext>
                </a:extLst>
              </a:tr>
              <a:tr h="2135043">
                <a:tc>
                  <a:txBody>
                    <a:bodyPr/>
                    <a:lstStyle/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Central Ministry - 01	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Regulatory Body - 01	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R&amp;D Organization - 0	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Academic Institution - 0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Industry Association - 0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Industry - 12	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Consumer Group - 10	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Expert - 02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Central Ministry-02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R&amp;D Organization-02	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Industry Association-02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Industry - 10	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Consumer Group -03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Technologist - 06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Expert –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Central Ministry - 05		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Industry Association – 01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R &amp; D Organization – 06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Academic Institution - 06	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Industry – 08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Technologist – 01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Unclassified - 01</a:t>
                      </a:r>
                    </a:p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Expert - 03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305880"/>
                  </a:ext>
                </a:extLst>
              </a:tr>
              <a:tr h="439533">
                <a:tc gridSpan="3">
                  <a:txBody>
                    <a:bodyPr/>
                    <a:lstStyle/>
                    <a:p>
                      <a:pPr algn="ctr"/>
                      <a:r>
                        <a:rPr lang="en-IN" sz="1600" b="1" dirty="0"/>
                        <a:t>Vacancy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130046"/>
                  </a:ext>
                </a:extLst>
              </a:tr>
              <a:tr h="1807579">
                <a:tc>
                  <a:txBody>
                    <a:bodyPr/>
                    <a:lstStyle/>
                    <a:p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Academic Institution - 03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Academic Institution-03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88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2144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E2FDEF4-2F44-9BCC-416A-DDFE2225D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915786"/>
              </p:ext>
            </p:extLst>
          </p:nvPr>
        </p:nvGraphicFramePr>
        <p:xfrm>
          <a:off x="677862" y="1683068"/>
          <a:ext cx="11239815" cy="4622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898">
                  <a:extLst>
                    <a:ext uri="{9D8B030D-6E8A-4147-A177-3AD203B41FA5}">
                      <a16:colId xmlns:a16="http://schemas.microsoft.com/office/drawing/2014/main" val="194112971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3231937290"/>
                    </a:ext>
                  </a:extLst>
                </a:gridCol>
                <a:gridCol w="3260018">
                  <a:extLst>
                    <a:ext uri="{9D8B030D-6E8A-4147-A177-3AD203B41FA5}">
                      <a16:colId xmlns:a16="http://schemas.microsoft.com/office/drawing/2014/main" val="4166697246"/>
                    </a:ext>
                  </a:extLst>
                </a:gridCol>
                <a:gridCol w="2087593">
                  <a:extLst>
                    <a:ext uri="{9D8B030D-6E8A-4147-A177-3AD203B41FA5}">
                      <a16:colId xmlns:a16="http://schemas.microsoft.com/office/drawing/2014/main" val="2814230570"/>
                    </a:ext>
                  </a:extLst>
                </a:gridCol>
                <a:gridCol w="3135986">
                  <a:extLst>
                    <a:ext uri="{9D8B030D-6E8A-4147-A177-3AD203B41FA5}">
                      <a16:colId xmlns:a16="http://schemas.microsoft.com/office/drawing/2014/main" val="3492292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 No.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Meeting/Workshop/Seminar/Exposure Vis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Topic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Date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Mode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3317222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1</a:t>
                      </a:r>
                      <a:endParaRPr lang="en-US" sz="1800" b="0" dirty="0"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Exposure Visit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Exposure Visit to CL for witnessing testing of </a:t>
                      </a:r>
                      <a:r>
                        <a:rPr lang="en-US" sz="180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prodcuts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15 April 2024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Physical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1775254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2</a:t>
                      </a:r>
                      <a:endParaRPr lang="en-US" sz="1800" b="0" dirty="0"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Meeting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</a:rPr>
                        <a:t>Meeting for review of CEEW report  on Green Hydrogen with JS, MNRE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26 April 2024 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</a:rPr>
                        <a:t>Virtual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2705427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3</a:t>
                      </a:r>
                      <a:endParaRPr lang="en-US" sz="1800" b="0" dirty="0"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Seminar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Smart Regulators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17 May 2024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Physical</a:t>
                      </a:r>
                      <a:endParaRPr lang="en-US" sz="1800" b="0" dirty="0"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3901119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Workshop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 on Quality Control in GH2: Standards &amp; Testing infrastructure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08 May 2024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Physical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274303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Meeting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Meeting with representatives of Norwegian Safety Authority and experts from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Greenstat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Gexcon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Green Hydrogen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14 June 2024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Physical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2246246576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AA73AB7-A9F5-F717-BB31-A70D6ACFA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440" y="513990"/>
            <a:ext cx="9774760" cy="577789"/>
          </a:xfrm>
        </p:spPr>
        <p:txBody>
          <a:bodyPr>
            <a:noAutofit/>
          </a:bodyPr>
          <a:lstStyle/>
          <a:p>
            <a:r>
              <a:rPr lang="en-IN" sz="3200" b="1" dirty="0">
                <a:cs typeface="Times New Roman" panose="02020603050405020304" pitchFamily="18" charset="0"/>
              </a:rPr>
              <a:t>Seminar/Workshops/Exposure Visits Attended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085C21-E6ED-A758-C09E-D256193DE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038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E2FDEF4-2F44-9BCC-416A-DDFE2225D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989888"/>
              </p:ext>
            </p:extLst>
          </p:nvPr>
        </p:nvGraphicFramePr>
        <p:xfrm>
          <a:off x="677862" y="1683068"/>
          <a:ext cx="11239815" cy="240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898">
                  <a:extLst>
                    <a:ext uri="{9D8B030D-6E8A-4147-A177-3AD203B41FA5}">
                      <a16:colId xmlns:a16="http://schemas.microsoft.com/office/drawing/2014/main" val="194112971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3231937290"/>
                    </a:ext>
                  </a:extLst>
                </a:gridCol>
                <a:gridCol w="3260018">
                  <a:extLst>
                    <a:ext uri="{9D8B030D-6E8A-4147-A177-3AD203B41FA5}">
                      <a16:colId xmlns:a16="http://schemas.microsoft.com/office/drawing/2014/main" val="4166697246"/>
                    </a:ext>
                  </a:extLst>
                </a:gridCol>
                <a:gridCol w="2087593">
                  <a:extLst>
                    <a:ext uri="{9D8B030D-6E8A-4147-A177-3AD203B41FA5}">
                      <a16:colId xmlns:a16="http://schemas.microsoft.com/office/drawing/2014/main" val="2814230570"/>
                    </a:ext>
                  </a:extLst>
                </a:gridCol>
                <a:gridCol w="3135986">
                  <a:extLst>
                    <a:ext uri="{9D8B030D-6E8A-4147-A177-3AD203B41FA5}">
                      <a16:colId xmlns:a16="http://schemas.microsoft.com/office/drawing/2014/main" val="3492292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 No.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Meeting/Workshop/Seminar/Exposure Vis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Topic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Date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Mode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3317222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Workshop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Annual Convention for Deans and </a:t>
                      </a:r>
                      <a:r>
                        <a:rPr lang="en-US" sz="180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HoDs</a:t>
                      </a:r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MoU Institutes, Goa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20-21 September, 2024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Physical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1775254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Workshop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 Standards- Workshop- Call with BSI, BEE, BIS, FCDO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06 September, 2024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</a:rPr>
                        <a:t>Virtual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2705427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+mn-lt"/>
                        </a:rPr>
                        <a:t>Meeting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MOU meeting with PNGRB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06 September, 2024</a:t>
                      </a:r>
                      <a:endParaRPr lang="en-US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</a:rPr>
                        <a:t>Physical</a:t>
                      </a:r>
                      <a:endParaRPr lang="en-US" sz="1800" b="0" dirty="0">
                        <a:effectLst/>
                        <a:latin typeface="+mn-lt"/>
                      </a:endParaRP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3901119238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AA73AB7-A9F5-F717-BB31-A70D6ACFA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440" y="513990"/>
            <a:ext cx="9774760" cy="577789"/>
          </a:xfrm>
        </p:spPr>
        <p:txBody>
          <a:bodyPr>
            <a:noAutofit/>
          </a:bodyPr>
          <a:lstStyle/>
          <a:p>
            <a:r>
              <a:rPr lang="en-IN" sz="3200" b="1" dirty="0">
                <a:cs typeface="Times New Roman" panose="02020603050405020304" pitchFamily="18" charset="0"/>
              </a:rPr>
              <a:t>Seminar/Workshops/Exposure Visits Attended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085C21-E6ED-A758-C09E-D256193DE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637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AEB7B-8A3A-A353-C087-1A65228B5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804" y="619760"/>
            <a:ext cx="10450275" cy="1320800"/>
          </a:xfrm>
        </p:spPr>
        <p:txBody>
          <a:bodyPr/>
          <a:lstStyle/>
          <a:p>
            <a:pPr algn="ctr"/>
            <a:r>
              <a:rPr lang="en-US" b="1" dirty="0"/>
              <a:t>Strategies adopted to identify ISO/ IEC experts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28246-EB57-4761-9B1A-ACD0442B7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Subject Experts</a:t>
            </a:r>
          </a:p>
          <a:p>
            <a:r>
              <a:rPr lang="en-IN" dirty="0"/>
              <a:t>Area of Interest</a:t>
            </a:r>
          </a:p>
          <a:p>
            <a:r>
              <a:rPr lang="en-IN" dirty="0"/>
              <a:t>Stakeholder Representation</a:t>
            </a:r>
          </a:p>
          <a:p>
            <a:r>
              <a:rPr lang="en-IN" dirty="0"/>
              <a:t>Academia Preference 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5C7E48-3496-D37F-7A97-AD62D04F5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602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NOMINATED IN ISO TC/SC/WG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284285"/>
              </p:ext>
            </p:extLst>
          </p:nvPr>
        </p:nvGraphicFramePr>
        <p:xfrm>
          <a:off x="1477535" y="1393903"/>
          <a:ext cx="9707137" cy="4455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718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1538691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1438147">
                  <a:extLst>
                    <a:ext uri="{9D8B030D-6E8A-4147-A177-3AD203B41FA5}">
                      <a16:colId xmlns:a16="http://schemas.microsoft.com/office/drawing/2014/main" val="3442873713"/>
                    </a:ext>
                  </a:extLst>
                </a:gridCol>
                <a:gridCol w="4496617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1563964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5102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Mirror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1019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"Building construction machinery and equipment"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Ms Parul Arora 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Dhanesh </a:t>
                      </a:r>
                      <a:r>
                        <a:rPr lang="en-IN" sz="12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Jaypal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Wirtgen India Private Limited, Pune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3852121"/>
                  </a:ext>
                </a:extLst>
              </a:tr>
              <a:tr h="73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"Building construction machinery and equipment”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S.R. Guruprasad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Dhanaji Mangude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L&amp;T Construction Limited, Karnataka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  <a:tr h="1308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"Building construction machinery and equipment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K. Reji Jose 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Caterpillar India Private Limited, Chennai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9123148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7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E051D-69A9-160E-1931-78DCDF4E5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BF20-D642-43E6-D072-0D68D95B2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29" y="804519"/>
            <a:ext cx="9603275" cy="1049235"/>
          </a:xfrm>
        </p:spPr>
        <p:txBody>
          <a:bodyPr/>
          <a:lstStyle/>
          <a:p>
            <a:r>
              <a:rPr lang="en-US" dirty="0"/>
              <a:t>New Work item projects (NWIPs)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4D53819-EA2E-9AEA-8445-6EA6AE2662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104589"/>
              </p:ext>
            </p:extLst>
          </p:nvPr>
        </p:nvGraphicFramePr>
        <p:xfrm>
          <a:off x="152400" y="2037796"/>
          <a:ext cx="1188720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346">
                  <a:extLst>
                    <a:ext uri="{9D8B030D-6E8A-4147-A177-3AD203B41FA5}">
                      <a16:colId xmlns:a16="http://schemas.microsoft.com/office/drawing/2014/main" val="830954057"/>
                    </a:ext>
                  </a:extLst>
                </a:gridCol>
                <a:gridCol w="662912">
                  <a:extLst>
                    <a:ext uri="{9D8B030D-6E8A-4147-A177-3AD203B41FA5}">
                      <a16:colId xmlns:a16="http://schemas.microsoft.com/office/drawing/2014/main" val="325744912"/>
                    </a:ext>
                  </a:extLst>
                </a:gridCol>
                <a:gridCol w="5646332">
                  <a:extLst>
                    <a:ext uri="{9D8B030D-6E8A-4147-A177-3AD203B41FA5}">
                      <a16:colId xmlns:a16="http://schemas.microsoft.com/office/drawing/2014/main" val="2863608681"/>
                    </a:ext>
                  </a:extLst>
                </a:gridCol>
                <a:gridCol w="897081">
                  <a:extLst>
                    <a:ext uri="{9D8B030D-6E8A-4147-A177-3AD203B41FA5}">
                      <a16:colId xmlns:a16="http://schemas.microsoft.com/office/drawing/2014/main" val="1448305462"/>
                    </a:ext>
                  </a:extLst>
                </a:gridCol>
                <a:gridCol w="2100224">
                  <a:extLst>
                    <a:ext uri="{9D8B030D-6E8A-4147-A177-3AD203B41FA5}">
                      <a16:colId xmlns:a16="http://schemas.microsoft.com/office/drawing/2014/main" val="3514808241"/>
                    </a:ext>
                  </a:extLst>
                </a:gridCol>
                <a:gridCol w="911153">
                  <a:extLst>
                    <a:ext uri="{9D8B030D-6E8A-4147-A177-3AD203B41FA5}">
                      <a16:colId xmlns:a16="http://schemas.microsoft.com/office/drawing/2014/main" val="3336714861"/>
                    </a:ext>
                  </a:extLst>
                </a:gridCol>
                <a:gridCol w="911153">
                  <a:extLst>
                    <a:ext uri="{9D8B030D-6E8A-4147-A177-3AD203B41FA5}">
                      <a16:colId xmlns:a16="http://schemas.microsoft.com/office/drawing/2014/main" val="6843139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Mode of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Priority Grading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Current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Process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344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Road Construction And Maintenance Equipment - Bituminous Binder Sprayers And Synchronous Bituminous Binder Sprayers-chip Spreaders - Terminology And Commercial Specifications ( Adoption of ISO 15643)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Grade 9- NWIPs taken from ISO/IEC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Published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Formed a Working Group of experts relevant to the subject for formulation of the standards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005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Road Construction And Maintenance Equipment - Road Milling Machinery - Terminology And Commercial Specifications ( Adoption of ISO 15645 )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Grade 9- NWIPs taken from ISO/IEC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Published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34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Road Construction And Maintenance Equipment - Soil Stabilizers - Terminology And Commercial Specifications ( Adoption of ISO 15688 )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Grade 9- NWIPs taken from ISO/IEC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Published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2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Building Construction Machinery And Equipment - Terms And Definitions (Adoption of ISO 11375 )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Grade 9- NWIPs taken from ISO/IEC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6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Building Construction Machinery And Equipment - Self-loading Mobile Concrete Mixers - Safety Requirements And Verification ( Adoption of ISO 6085 )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>
                          <a:effectLst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Grade 9- NWIPs taken from ISO/IEC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774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Mechanical Vibration Measurement And Evaluation Of Machine Vibration Part 3 Industrial Machinery With A Power Rating Above 15 Kw And Operating Speeds Between 120 </a:t>
                      </a:r>
                      <a:r>
                        <a:rPr lang="en-IN" sz="1200" dirty="0" err="1">
                          <a:effectLst/>
                        </a:rPr>
                        <a:t>Rmin</a:t>
                      </a:r>
                      <a:r>
                        <a:rPr lang="en-IN" sz="1200" dirty="0">
                          <a:effectLst/>
                        </a:rPr>
                        <a:t> And 30 000 </a:t>
                      </a:r>
                      <a:r>
                        <a:rPr lang="en-IN" sz="1200" dirty="0" err="1">
                          <a:effectLst/>
                        </a:rPr>
                        <a:t>Rmin</a:t>
                      </a:r>
                      <a:endParaRPr lang="en-IN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200" dirty="0">
                          <a:effectLst/>
                        </a:rPr>
                        <a:t>Grade 7- Proposal From Any Other Stakeholder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Under Publication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134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5907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NOMINATED IN ISO TC/SC/WG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042612"/>
              </p:ext>
            </p:extLst>
          </p:nvPr>
        </p:nvGraphicFramePr>
        <p:xfrm>
          <a:off x="517585" y="1012108"/>
          <a:ext cx="10667087" cy="5729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947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2688740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1075414">
                  <a:extLst>
                    <a:ext uri="{9D8B030D-6E8A-4147-A177-3AD203B41FA5}">
                      <a16:colId xmlns:a16="http://schemas.microsoft.com/office/drawing/2014/main" val="1546003164"/>
                    </a:ext>
                  </a:extLst>
                </a:gridCol>
                <a:gridCol w="4448360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1718626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49530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Mirror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1102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"Building construction machinery and equipment"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Karthik Kaliappan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John Deere India Private Limited, Mumbai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3852121"/>
                  </a:ext>
                </a:extLst>
              </a:tr>
              <a:tr h="929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"Building construction machinery and equipment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Prasoon Yadav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Standards(BIS)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  <a:tr h="1274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        ISO/TC 195/SC 1	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“Machinery and equipment for concrete work”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Prasoon Yadav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Standards(BIS)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91231489"/>
                  </a:ext>
                </a:extLst>
              </a:tr>
              <a:tr h="1274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        ISO/TC 195/SC 1	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“Machinery and equipment for concrete work”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Rajeev </a:t>
                      </a:r>
                      <a:r>
                        <a:rPr lang="en-IN" sz="12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Shalia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2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Varadharajan</a:t>
                      </a: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R.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Schwing Stetter (India) Private Limited, New Delhi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8820670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4626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NOMINATED IN ISO TC/SC/WG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460410"/>
              </p:ext>
            </p:extLst>
          </p:nvPr>
        </p:nvGraphicFramePr>
        <p:xfrm>
          <a:off x="241540" y="1012108"/>
          <a:ext cx="11257471" cy="5616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336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3233441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4213342469"/>
                    </a:ext>
                  </a:extLst>
                </a:gridCol>
                <a:gridCol w="4250851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1735881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5358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1007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2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“Road operation machinery and associated equipment”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Prasoon Yadav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Standards(BIS)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3852121"/>
                  </a:ext>
                </a:extLst>
              </a:tr>
              <a:tr h="1007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2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“Road operation machinery and associated equipment”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Guruprasad S R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2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Dhanaji</a:t>
                      </a: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2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Hariba</a:t>
                      </a: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2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Mangude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M/s L&amp;T Construction Limited, Karnataka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923022037"/>
                  </a:ext>
                </a:extLst>
              </a:tr>
              <a:tr h="1007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2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“Road operation machinery and associated equipment”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Karthik </a:t>
                      </a:r>
                      <a:r>
                        <a:rPr lang="en-IN" sz="12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Kaliappan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M/s John Deere India Private Limited, Mumbai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008484168"/>
                  </a:ext>
                </a:extLst>
              </a:tr>
              <a:tr h="1007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2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“Road operation machinery and associated equipment”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K. Reji Jose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Caterpillar India Private Limited, Chennai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783174435"/>
                  </a:ext>
                </a:extLst>
              </a:tr>
              <a:tr h="1007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2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“Road operation machinery and associated equipment”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2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Satender</a:t>
                      </a: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Kumar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Expert in Personal capacity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4926746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0795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NOMINATED IN ISO TC/SC/WG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5479"/>
              </p:ext>
            </p:extLst>
          </p:nvPr>
        </p:nvGraphicFramePr>
        <p:xfrm>
          <a:off x="446049" y="1158757"/>
          <a:ext cx="11147854" cy="5366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165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2856161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1000580">
                  <a:extLst>
                    <a:ext uri="{9D8B030D-6E8A-4147-A177-3AD203B41FA5}">
                      <a16:colId xmlns:a16="http://schemas.microsoft.com/office/drawing/2014/main" val="3224352797"/>
                    </a:ext>
                  </a:extLst>
                </a:gridCol>
                <a:gridCol w="2222256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2662792">
                  <a:extLst>
                    <a:ext uri="{9D8B030D-6E8A-4147-A177-3AD203B41FA5}">
                      <a16:colId xmlns:a16="http://schemas.microsoft.com/office/drawing/2014/main" val="421648569"/>
                    </a:ext>
                  </a:extLst>
                </a:gridCol>
                <a:gridCol w="1876900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5222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Categorization(H/M)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981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3	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“Drilling and foundation machinery and equipment”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</a:t>
                      </a:r>
                      <a:r>
                        <a:rPr lang="en-IN" sz="14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Prasoon Yadav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Standards(BIS)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  <a:tr h="981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1/WG 2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Concrete floating machines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Rajeev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Shalia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Varadharajan</a:t>
                      </a: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R.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Schwing Stetter (India) Private Limited, New Delhi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91231489"/>
                  </a:ext>
                </a:extLst>
              </a:tr>
              <a:tr h="981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1/WG 4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Truck mixers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Rajeev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Shalia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Varadharajan</a:t>
                      </a: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R.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Schwing Stetter (India) Private Limited, New Delhi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33098255"/>
                  </a:ext>
                </a:extLst>
              </a:tr>
              <a:tr h="760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2/WG 2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Sweeper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baseline="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400" baseline="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Prasoon</a:t>
                      </a:r>
                      <a:r>
                        <a:rPr lang="en-IN" sz="14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Yadav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Standards(BIS)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34089926"/>
                  </a:ext>
                </a:extLst>
              </a:tr>
              <a:tr h="67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195/SC 2/WG 2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Sweeper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</a:t>
                      </a:r>
                      <a:r>
                        <a:rPr lang="en-IN" sz="14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Vivek.P</a:t>
                      </a:r>
                    </a:p>
                  </a:txBody>
                  <a:tcPr marL="63500" marR="63500" marT="63500" marB="63500"/>
                </a:tc>
                <a:tc vMerge="1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Roots Multiclean Limited, Coimbatore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5087800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7211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NOMINATED IN ISO TC/SC/WG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433336"/>
              </p:ext>
            </p:extLst>
          </p:nvPr>
        </p:nvGraphicFramePr>
        <p:xfrm>
          <a:off x="1636092" y="1012106"/>
          <a:ext cx="9707137" cy="4555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934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1883479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980684">
                  <a:extLst>
                    <a:ext uri="{9D8B030D-6E8A-4147-A177-3AD203B41FA5}">
                      <a16:colId xmlns:a16="http://schemas.microsoft.com/office/drawing/2014/main" val="2434045019"/>
                    </a:ext>
                  </a:extLst>
                </a:gridCol>
                <a:gridCol w="2268286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2019042">
                  <a:extLst>
                    <a:ext uri="{9D8B030D-6E8A-4147-A177-3AD203B41FA5}">
                      <a16:colId xmlns:a16="http://schemas.microsoft.com/office/drawing/2014/main" val="2863928729"/>
                    </a:ext>
                  </a:extLst>
                </a:gridCol>
                <a:gridCol w="2095712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69423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Categorization(H/M)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18652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195/WG 5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“Road construction and maintenance equipment - Terminology and commercial specifications”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</a:t>
                      </a:r>
                      <a:r>
                        <a:rPr lang="en-IN" sz="14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Prasoon Yadav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Standards(BIS)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  <a:tr h="1996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195/WG 5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“Road construction and maintenance equipment - Terminology and commercial specifications”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Karthik Kaliappan</a:t>
                      </a:r>
                    </a:p>
                  </a:txBody>
                  <a:tcPr marL="63500" marR="63500" marT="63500" marB="63500"/>
                </a:tc>
                <a:tc vMerge="1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John Deere India Private Limited, Mumbai</a:t>
                      </a:r>
                      <a:endParaRPr lang="en-IN" sz="1400" b="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9123148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4153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NOMINATED IN ISO TC/SC/WG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032970"/>
              </p:ext>
            </p:extLst>
          </p:nvPr>
        </p:nvGraphicFramePr>
        <p:xfrm>
          <a:off x="1477535" y="867508"/>
          <a:ext cx="9707140" cy="5271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789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1325185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1684197">
                  <a:extLst>
                    <a:ext uri="{9D8B030D-6E8A-4147-A177-3AD203B41FA5}">
                      <a16:colId xmlns:a16="http://schemas.microsoft.com/office/drawing/2014/main" val="2972932275"/>
                    </a:ext>
                  </a:extLst>
                </a:gridCol>
                <a:gridCol w="3427067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1346951">
                  <a:extLst>
                    <a:ext uri="{9D8B030D-6E8A-4147-A177-3AD203B41FA5}">
                      <a16:colId xmlns:a16="http://schemas.microsoft.com/office/drawing/2014/main" val="3374573886"/>
                    </a:ext>
                  </a:extLst>
                </a:gridCol>
                <a:gridCol w="1346951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69423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Categorization(H/M)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903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58 Gas cylinders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Manvinder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Singh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Bhiwadi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Cylinders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3852121"/>
                  </a:ext>
                </a:extLst>
              </a:tr>
              <a:tr h="1122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58/SC 2 Cylinder fittings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YK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Behani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Tekno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Valves, Kolkata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  <a:tr h="1996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58/SC 2/WG 11 Allocations of valve outlets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Ayush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Pawar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Everest Kanto Cylinder Limited, Mumbai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9123148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2580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NOMINATED IN ISO TC/SC/WG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882395"/>
              </p:ext>
            </p:extLst>
          </p:nvPr>
        </p:nvGraphicFramePr>
        <p:xfrm>
          <a:off x="1477535" y="867508"/>
          <a:ext cx="10435542" cy="5523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070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2317101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1854924">
                  <a:extLst>
                    <a:ext uri="{9D8B030D-6E8A-4147-A177-3AD203B41FA5}">
                      <a16:colId xmlns:a16="http://schemas.microsoft.com/office/drawing/2014/main" val="804974345"/>
                    </a:ext>
                  </a:extLst>
                </a:gridCol>
                <a:gridCol w="2747401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1448023">
                  <a:extLst>
                    <a:ext uri="{9D8B030D-6E8A-4147-A177-3AD203B41FA5}">
                      <a16:colId xmlns:a16="http://schemas.microsoft.com/office/drawing/2014/main" val="4070369924"/>
                    </a:ext>
                  </a:extLst>
                </a:gridCol>
                <a:gridCol w="1448023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7713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Categorization(H/M)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114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58/SC 2/WG 11 Allocations of valve outlets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Rohit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Behani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Tekno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Valves, Kolkata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3852121"/>
                  </a:ext>
                </a:extLst>
              </a:tr>
              <a:tr h="1767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58/SC 2/WG 12 Specification and test for LPG cylinder valves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16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Satish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Kabra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Ideal Engineers Hyderabad Private limited, Hyderabad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  <a:tr h="1706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58/SC 2/WG 12 Specification and test for LPG cylinder valves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16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Sunil K.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Dey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Bhiwadi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Cylinder Private Limited, New Delhi</a:t>
                      </a:r>
                      <a:endParaRPr lang="en-IN" sz="1600" b="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9123148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63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NOMINATED IN ISO TC/SC/WG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615573"/>
              </p:ext>
            </p:extLst>
          </p:nvPr>
        </p:nvGraphicFramePr>
        <p:xfrm>
          <a:off x="1477535" y="867508"/>
          <a:ext cx="9707137" cy="5774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789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2000091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1000664">
                  <a:extLst>
                    <a:ext uri="{9D8B030D-6E8A-4147-A177-3AD203B41FA5}">
                      <a16:colId xmlns:a16="http://schemas.microsoft.com/office/drawing/2014/main" val="3962675362"/>
                    </a:ext>
                  </a:extLst>
                </a:gridCol>
                <a:gridCol w="3435693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1346950">
                  <a:extLst>
                    <a:ext uri="{9D8B030D-6E8A-4147-A177-3AD203B41FA5}">
                      <a16:colId xmlns:a16="http://schemas.microsoft.com/office/drawing/2014/main" val="4192285078"/>
                    </a:ext>
                  </a:extLst>
                </a:gridCol>
                <a:gridCol w="1346950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69423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Categorization(H/M)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903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58/SC 2/WG 14 Inspection and maintenance of cylinder valves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16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Sunil K.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Dey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Bhiwadi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Cylinder Private Limited, New Delhi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3852121"/>
                  </a:ext>
                </a:extLst>
              </a:tr>
              <a:tr h="1122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108 Mechanical vibration, shock and condition monitoring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28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Prasoon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Yadav 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</a:t>
                      </a:r>
                      <a:r>
                        <a:rPr lang="en-IN" sz="16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(BIS)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  <a:tr h="1996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108/SC 2 Measurement and evaluation of mechanical vibration and shock as applied to machines, vehicles and structures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28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Prasoon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Yadav 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</a:t>
                      </a:r>
                      <a:r>
                        <a:rPr lang="en-IN" sz="16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(BIS)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9123148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6409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NOMINATED IN ISO TC/SC/WG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223980"/>
              </p:ext>
            </p:extLst>
          </p:nvPr>
        </p:nvGraphicFramePr>
        <p:xfrm>
          <a:off x="1477535" y="867508"/>
          <a:ext cx="9707138" cy="514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582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2216147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4273862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2252547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69423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903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108/SC 4 Human exposure to mechanical vibration and shock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Prasoon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Yadav 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</a:t>
                      </a:r>
                      <a:r>
                        <a:rPr lang="en-IN" sz="16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(BIS)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3852121"/>
                  </a:ext>
                </a:extLst>
              </a:tr>
              <a:tr h="1122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108/SC 5 Condition monitoring and diagnostics of machine systems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Prasoon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Yadav 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</a:t>
                      </a:r>
                      <a:r>
                        <a:rPr lang="en-IN" sz="16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(BIS)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  <a:tr h="1996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108/SC 6 Vibration and shock generating systems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Prasoon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Yadav 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Bureau of Indian Standards</a:t>
                      </a:r>
                      <a:r>
                        <a:rPr lang="en-IN" sz="1600" baseline="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(BIS)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9123148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6834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EA74-EF8F-BD0D-F1C7-9C6F068FF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Under publication/ under development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089CB6-BD87-A69A-C9BD-6F00524162F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50972" y="2016125"/>
          <a:ext cx="9513201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770">
                  <a:extLst>
                    <a:ext uri="{9D8B030D-6E8A-4147-A177-3AD203B41FA5}">
                      <a16:colId xmlns:a16="http://schemas.microsoft.com/office/drawing/2014/main" val="1329419392"/>
                    </a:ext>
                  </a:extLst>
                </a:gridCol>
                <a:gridCol w="1883829">
                  <a:extLst>
                    <a:ext uri="{9D8B030D-6E8A-4147-A177-3AD203B41FA5}">
                      <a16:colId xmlns:a16="http://schemas.microsoft.com/office/drawing/2014/main" val="948775020"/>
                    </a:ext>
                  </a:extLst>
                </a:gridCol>
                <a:gridCol w="1883829">
                  <a:extLst>
                    <a:ext uri="{9D8B030D-6E8A-4147-A177-3AD203B41FA5}">
                      <a16:colId xmlns:a16="http://schemas.microsoft.com/office/drawing/2014/main" val="233959968"/>
                    </a:ext>
                  </a:extLst>
                </a:gridCol>
                <a:gridCol w="2076196">
                  <a:extLst>
                    <a:ext uri="{9D8B030D-6E8A-4147-A177-3AD203B41FA5}">
                      <a16:colId xmlns:a16="http://schemas.microsoft.com/office/drawing/2014/main" val="95578297"/>
                    </a:ext>
                  </a:extLst>
                </a:gridCol>
                <a:gridCol w="2798577">
                  <a:extLst>
                    <a:ext uri="{9D8B030D-6E8A-4147-A177-3AD203B41FA5}">
                      <a16:colId xmlns:a16="http://schemas.microsoft.com/office/drawing/2014/main" val="1218514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New/Revision/Amendment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 Publication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 Development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106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248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00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538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037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68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65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72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481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936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3360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F327-4953-CE79-3AFC-D334BF1E0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2583" y="1046058"/>
            <a:ext cx="9603275" cy="1049235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29523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324380"/>
              </p:ext>
            </p:extLst>
          </p:nvPr>
        </p:nvGraphicFramePr>
        <p:xfrm>
          <a:off x="1450975" y="2016125"/>
          <a:ext cx="9604371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007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307236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306673">
                  <a:extLst>
                    <a:ext uri="{9D8B030D-6E8A-4147-A177-3AD203B41FA5}">
                      <a16:colId xmlns:a16="http://schemas.microsoft.com/office/drawing/2014/main" val="617110148"/>
                    </a:ext>
                  </a:extLst>
                </a:gridCol>
                <a:gridCol w="1783011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151361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151361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151361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1151361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Publication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11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130598"/>
              </p:ext>
            </p:extLst>
          </p:nvPr>
        </p:nvGraphicFramePr>
        <p:xfrm>
          <a:off x="217170" y="2016125"/>
          <a:ext cx="1183005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985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191293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943812">
                  <a:extLst>
                    <a:ext uri="{9D8B030D-6E8A-4147-A177-3AD203B41FA5}">
                      <a16:colId xmlns:a16="http://schemas.microsoft.com/office/drawing/2014/main" val="68307043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IS 3710 : 1978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Filling ratios for low pressure liquefiable gases contained in cylinders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Decision taken to withdraw as standard being </a:t>
                      </a:r>
                      <a:r>
                        <a:rPr lang="en-US" sz="1400" dirty="0" err="1"/>
                        <a:t>amalgated</a:t>
                      </a:r>
                      <a:r>
                        <a:rPr lang="en-US" sz="1400" dirty="0"/>
                        <a:t> with </a:t>
                      </a:r>
                      <a:r>
                        <a:rPr lang="en-US" sz="1400" dirty="0" err="1"/>
                        <a:t>amd</a:t>
                      </a:r>
                      <a:r>
                        <a:rPr lang="en-US" sz="1400" dirty="0"/>
                        <a:t> to IS 15975.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8775 : 1978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Filling pressure and corresponding developed pressure for permanent gases contained in cylinders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Decision taken to withdraw as standard being </a:t>
                      </a:r>
                      <a:r>
                        <a:rPr lang="en-US" sz="1400" dirty="0" err="1"/>
                        <a:t>amalgated</a:t>
                      </a:r>
                      <a:r>
                        <a:rPr lang="en-US" sz="1400" dirty="0"/>
                        <a:t> with </a:t>
                      </a:r>
                      <a:r>
                        <a:rPr lang="en-US" sz="1400" dirty="0" err="1"/>
                        <a:t>amd</a:t>
                      </a:r>
                      <a:r>
                        <a:rPr lang="en-US" sz="1400" dirty="0"/>
                        <a:t> to IS 15975.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64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8198 : Part 6 : 1988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Code of practice for steel cylinders for compressed gases Part 6 Liquefied chlorine 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 taken to Reaffirm and Revise. Revision draft received and approved for WC by committee.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16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 9 : 1973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Technical data sheet for gases conveyed in cylinders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Consultant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 taken to Reaffirm. Once report is received from consultant, decision to be taken thereafter.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8452 : 1977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Glossary of terms used in acetylene generators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Consultant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 taken to Reaffirm. Once report is received from consultant, decision to be taken thereafter.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513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00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8989A-D346-726D-A029-9C18CC38C6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AF2E3-EA7B-19FE-D297-767D07583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8CE66B-4316-3B02-F76D-D8B89D7EF9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772219"/>
              </p:ext>
            </p:extLst>
          </p:nvPr>
        </p:nvGraphicFramePr>
        <p:xfrm>
          <a:off x="217170" y="2016125"/>
          <a:ext cx="1183005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985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191293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943812">
                  <a:extLst>
                    <a:ext uri="{9D8B030D-6E8A-4147-A177-3AD203B41FA5}">
                      <a16:colId xmlns:a16="http://schemas.microsoft.com/office/drawing/2014/main" val="68307043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IS 7142 : 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Welded low carbon steel cylinders for low pressure liquifiable gases not exceeding 5 </a:t>
                      </a:r>
                      <a:r>
                        <a:rPr lang="en-US" sz="1400" dirty="0" err="1"/>
                        <a:t>litre</a:t>
                      </a:r>
                      <a:r>
                        <a:rPr lang="en-US" sz="1400" dirty="0"/>
                        <a:t> water capacity - Specification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Document completed WC. Approved for Publication by committee.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12300 : 1988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Valve fittings for refrigerant cylinders - Specification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Document under </a:t>
                      </a:r>
                      <a:r>
                        <a:rPr lang="en-US" sz="1400" dirty="0" err="1"/>
                        <a:t>gazetting</a:t>
                      </a:r>
                      <a:r>
                        <a:rPr lang="en-US" sz="1400" dirty="0"/>
                        <a:t> stage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64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8776 : 1988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Specification for valve fittings for use with liquefied petroleum gas (LPG) cylinders up to and including 5 - </a:t>
                      </a:r>
                      <a:r>
                        <a:rPr lang="en-US" sz="1400" dirty="0" err="1"/>
                        <a:t>Litre</a:t>
                      </a:r>
                      <a:r>
                        <a:rPr lang="en-US" sz="1400" dirty="0"/>
                        <a:t> water capacity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Document under </a:t>
                      </a:r>
                      <a:r>
                        <a:rPr lang="en-US" sz="1400" dirty="0" err="1"/>
                        <a:t>gazetting</a:t>
                      </a:r>
                      <a:r>
                        <a:rPr lang="en-US" sz="1400" dirty="0"/>
                        <a:t>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16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5845 : 1993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Code of practice for inspection of low pressure welded steel gas cylinders other than LPG cylinders in use (Second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 member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Revised Standard Published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7241 : 1981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Glossary of terms used in gas cylinder technology (First Revision)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Revised Standard Published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513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743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B9B4D-7420-599A-93E7-F9CB452F3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505DB-7B91-A627-96C5-70FAC1D00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311158"/>
            <a:ext cx="9603275" cy="1049235"/>
          </a:xfrm>
        </p:spPr>
        <p:txBody>
          <a:bodyPr/>
          <a:lstStyle/>
          <a:p>
            <a:r>
              <a:rPr lang="en-US" dirty="0"/>
              <a:t>Standard under review - carried over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D1B9A9-E2C6-8884-EC5E-0B6B156356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060088"/>
              </p:ext>
            </p:extLst>
          </p:nvPr>
        </p:nvGraphicFramePr>
        <p:xfrm>
          <a:off x="180974" y="1360393"/>
          <a:ext cx="1183005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985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191293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943812">
                  <a:extLst>
                    <a:ext uri="{9D8B030D-6E8A-4147-A177-3AD203B41FA5}">
                      <a16:colId xmlns:a16="http://schemas.microsoft.com/office/drawing/2014/main" val="68307043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IS 8198 : Part 10 : 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Code of practice for steel cylinders </a:t>
                      </a:r>
                      <a:r>
                        <a:rPr lang="en-US" sz="1400" dirty="0" err="1"/>
                        <a:t>fori</a:t>
                      </a:r>
                      <a:r>
                        <a:rPr lang="en-US" sz="1400" dirty="0"/>
                        <a:t> compressed gases: Part 10 methyl bromide 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Revised Standard Published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8198 : Part 11 : 1988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 of practice for steel cylinders for compressed gases: Part 11 methyl chloride gas (First Revision)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Revised Standard Published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64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8198 : Part 8 : 1993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Code of practice for steel cylinders for compressed gases: Part 8 common organic refrigerant gases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Revised Standard Published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18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IS 7245 : 1974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effectLst/>
                        </a:rPr>
                        <a:t>Specification for concrete pavers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 member and ARP allocate to BIS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IS 7245 will be withdrawn once </a:t>
                      </a:r>
                      <a:r>
                        <a:rPr kumimoji="0" lang="en-I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Amd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 to IS/ISO 16039 is published.  </a:t>
                      </a:r>
                      <a:r>
                        <a:rPr kumimoji="0" lang="en-I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Amd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 approved for publication by committee.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7242 : 1974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Specification for concrete spreaders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R&amp;D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ToR</a:t>
                      </a: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 made. R&amp;D project yet to start. Document currently being reviewed by Panel members and revised draft will be sent at the earliest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513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IS 7251 : 1974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Specification for concrete finishers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R&amp;D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0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IS 5889 : 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Vibratory plate compactor - Specification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Committee member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Revised Standard Published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07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59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(Post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660262"/>
              </p:ext>
            </p:extLst>
          </p:nvPr>
        </p:nvGraphicFramePr>
        <p:xfrm>
          <a:off x="1450975" y="2016125"/>
          <a:ext cx="9604372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627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264095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343567">
                  <a:extLst>
                    <a:ext uri="{9D8B030D-6E8A-4147-A177-3AD203B41FA5}">
                      <a16:colId xmlns:a16="http://schemas.microsoft.com/office/drawing/2014/main" val="1888733545"/>
                    </a:ext>
                  </a:extLst>
                </a:gridCol>
                <a:gridCol w="1809847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146809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146809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146809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1146809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Publication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71050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{EB373636-21CF-6F4D-A1EC-35C0B89C8DAE}tf10001119</Template>
  <TotalTime>8167</TotalTime>
  <Words>6642</Words>
  <Application>Microsoft Office PowerPoint</Application>
  <PresentationFormat>Widescreen</PresentationFormat>
  <Paragraphs>1525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Calibri</vt:lpstr>
      <vt:lpstr>Gill Sans MT</vt:lpstr>
      <vt:lpstr>Times New Roman</vt:lpstr>
      <vt:lpstr>Gallery</vt:lpstr>
      <vt:lpstr> REVIEW of meD 16, MED 18, MED 28</vt:lpstr>
      <vt:lpstr>New Work item projects (NWIPs)</vt:lpstr>
      <vt:lpstr>New Work item projects (NWIPs)</vt:lpstr>
      <vt:lpstr>New Work item projects (NWIPs)</vt:lpstr>
      <vt:lpstr>Standard under review - carried over (Pre 2000)</vt:lpstr>
      <vt:lpstr>Standard under review - carried over (Pre 2000)</vt:lpstr>
      <vt:lpstr>Standard under review - carried over (Pre 2000)</vt:lpstr>
      <vt:lpstr>Standard under review - carried over (Pre 2000)</vt:lpstr>
      <vt:lpstr>Standard under review - carried over (Post 2000)</vt:lpstr>
      <vt:lpstr>Standard under review - carried over (Post 2000)</vt:lpstr>
      <vt:lpstr>Standard under review - carried over (Post 2000)</vt:lpstr>
      <vt:lpstr>Standard under review - current</vt:lpstr>
      <vt:lpstr>Standard under review - current</vt:lpstr>
      <vt:lpstr>Standard under review - current</vt:lpstr>
      <vt:lpstr>Standard under review - current</vt:lpstr>
      <vt:lpstr>Standard under review - current</vt:lpstr>
      <vt:lpstr>New Standards published during this year</vt:lpstr>
      <vt:lpstr>New Standards published during this year</vt:lpstr>
      <vt:lpstr>Standards amended during this year</vt:lpstr>
      <vt:lpstr>Standards revised during this year</vt:lpstr>
      <vt:lpstr>Standards withdrawn</vt:lpstr>
      <vt:lpstr>Working Panels &amp; Working Groups</vt:lpstr>
      <vt:lpstr>Working Panels</vt:lpstr>
      <vt:lpstr>Working Panels</vt:lpstr>
      <vt:lpstr>Working Panels</vt:lpstr>
      <vt:lpstr>Working Groups</vt:lpstr>
      <vt:lpstr>TC Meetings Held in 1st and 2nd quarter </vt:lpstr>
      <vt:lpstr>    TC Meetings conducted outside BIS hq</vt:lpstr>
      <vt:lpstr>Tc Meetings planned outside BIS hq</vt:lpstr>
      <vt:lpstr>WP/WG Meetings Held </vt:lpstr>
      <vt:lpstr>WP/WG Meetings planned outside bis hq </vt:lpstr>
      <vt:lpstr>Meeting Attendance</vt:lpstr>
      <vt:lpstr>Inactive members</vt:lpstr>
      <vt:lpstr>       New MEMBERS CO-OPTED IN TC(s)</vt:lpstr>
      <vt:lpstr>TC Stakeholders Rationalization</vt:lpstr>
      <vt:lpstr>Seminar/Workshops/Exposure Visits Attended </vt:lpstr>
      <vt:lpstr>Seminar/Workshops/Exposure Visits Attended </vt:lpstr>
      <vt:lpstr>Strategies adopted to identify ISO/ IEC experts</vt:lpstr>
      <vt:lpstr>EXPERTS NOMINATED IN ISO TC/SC/WG</vt:lpstr>
      <vt:lpstr>EXPERTS NOMINATED IN ISO TC/SC/WG</vt:lpstr>
      <vt:lpstr>EXPERTS NOMINATED IN ISO TC/SC/WG</vt:lpstr>
      <vt:lpstr>EXPERTS NOMINATED IN ISO TC/SC/WG</vt:lpstr>
      <vt:lpstr>EXPERTS NOMINATED IN ISO TC/SC/WG</vt:lpstr>
      <vt:lpstr>EXPERTS NOMINATED IN ISO TC/SC/WG</vt:lpstr>
      <vt:lpstr>EXPERTS NOMINATED IN ISO TC/SC/WG</vt:lpstr>
      <vt:lpstr>EXPERTS NOMINATED IN ISO TC/SC/WG</vt:lpstr>
      <vt:lpstr>EXPERTS NOMINATED IN ISO TC/SC/WG</vt:lpstr>
      <vt:lpstr>Standards Under publication/ under development</vt:lpstr>
      <vt:lpstr>Thank you!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NATIONAL ACTION PLAN - National Action Plan for Standards Development &amp; Implementation</dc:title>
  <dc:creator>sppd-200</dc:creator>
  <cp:lastModifiedBy>Inno</cp:lastModifiedBy>
  <cp:revision>334</cp:revision>
  <cp:lastPrinted>2021-01-05T05:34:33Z</cp:lastPrinted>
  <dcterms:created xsi:type="dcterms:W3CDTF">2019-02-04T06:04:58Z</dcterms:created>
  <dcterms:modified xsi:type="dcterms:W3CDTF">2024-10-15T09:36:37Z</dcterms:modified>
</cp:coreProperties>
</file>