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3" r:id="rId4"/>
    <p:sldId id="265" r:id="rId5"/>
    <p:sldId id="274" r:id="rId6"/>
    <p:sldId id="272" r:id="rId7"/>
    <p:sldId id="262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89943" autoAdjust="0"/>
  </p:normalViewPr>
  <p:slideViewPr>
    <p:cSldViewPr>
      <p:cViewPr varScale="1">
        <p:scale>
          <a:sx n="108" d="100"/>
          <a:sy n="108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b="1" dirty="0"/>
              <a:t>Ashok Saran</a:t>
            </a:r>
          </a:p>
          <a:p>
            <a:r>
              <a:rPr lang="en-IN" b="1" dirty="0"/>
              <a:t>Scientist-B</a:t>
            </a:r>
          </a:p>
          <a:p>
            <a:r>
              <a:rPr lang="en-IN" b="1" dirty="0"/>
              <a:t>(M.S.- CED 38,47,51,55)</a:t>
            </a:r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C3DA6E-F544-4462-E385-0E5C054EE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915490"/>
              </p:ext>
            </p:extLst>
          </p:nvPr>
        </p:nvGraphicFramePr>
        <p:xfrm>
          <a:off x="457200" y="188640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717">
                  <a:extLst>
                    <a:ext uri="{9D8B030D-6E8A-4147-A177-3AD203B41FA5}">
                      <a16:colId xmlns:a16="http://schemas.microsoft.com/office/drawing/2014/main" val="4084180570"/>
                    </a:ext>
                  </a:extLst>
                </a:gridCol>
                <a:gridCol w="1687215">
                  <a:extLst>
                    <a:ext uri="{9D8B030D-6E8A-4147-A177-3AD203B41FA5}">
                      <a16:colId xmlns:a16="http://schemas.microsoft.com/office/drawing/2014/main" val="2964687794"/>
                    </a:ext>
                  </a:extLst>
                </a:gridCol>
                <a:gridCol w="1988503">
                  <a:extLst>
                    <a:ext uri="{9D8B030D-6E8A-4147-A177-3AD203B41FA5}">
                      <a16:colId xmlns:a16="http://schemas.microsoft.com/office/drawing/2014/main" val="2747492037"/>
                    </a:ext>
                  </a:extLst>
                </a:gridCol>
                <a:gridCol w="1342914">
                  <a:extLst>
                    <a:ext uri="{9D8B030D-6E8A-4147-A177-3AD203B41FA5}">
                      <a16:colId xmlns:a16="http://schemas.microsoft.com/office/drawing/2014/main" val="2445131199"/>
                    </a:ext>
                  </a:extLst>
                </a:gridCol>
                <a:gridCol w="1342914">
                  <a:extLst>
                    <a:ext uri="{9D8B030D-6E8A-4147-A177-3AD203B41FA5}">
                      <a16:colId xmlns:a16="http://schemas.microsoft.com/office/drawing/2014/main" val="800985591"/>
                    </a:ext>
                  </a:extLst>
                </a:gridCol>
                <a:gridCol w="1377337">
                  <a:extLst>
                    <a:ext uri="{9D8B030D-6E8A-4147-A177-3AD203B41FA5}">
                      <a16:colId xmlns:a16="http://schemas.microsoft.com/office/drawing/2014/main" val="2310815016"/>
                    </a:ext>
                  </a:extLst>
                </a:gridCol>
              </a:tblGrid>
              <a:tr h="789765">
                <a:tc>
                  <a:txBody>
                    <a:bodyPr/>
                    <a:lstStyle/>
                    <a:p>
                      <a:r>
                        <a:rPr lang="en-US" dirty="0"/>
                        <a:t>Sr. No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Subject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Status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Received from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Mode of Action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273711"/>
                  </a:ext>
                </a:extLst>
              </a:tr>
              <a:tr h="4106779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CED 51  Planning and Housing Sectional Committee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Transit Orient Development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Town Planning Norms for Various Amenities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Guidelines for Habitat Planning in Rural Areas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Draft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Working Draft 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Working Draft 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MoHUA</a:t>
                      </a:r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 err="1"/>
                        <a:t>MoHUA</a:t>
                      </a:r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 err="1"/>
                        <a:t>MoHUA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Working Group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Working Group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Working Group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72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16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IN" dirty="0"/>
              <a:t>Progress 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228112"/>
              </p:ext>
            </p:extLst>
          </p:nvPr>
        </p:nvGraphicFramePr>
        <p:xfrm>
          <a:off x="457200" y="764705"/>
          <a:ext cx="8363271" cy="316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018">
                  <a:extLst>
                    <a:ext uri="{9D8B030D-6E8A-4147-A177-3AD203B41FA5}">
                      <a16:colId xmlns:a16="http://schemas.microsoft.com/office/drawing/2014/main" val="3257388396"/>
                    </a:ext>
                  </a:extLst>
                </a:gridCol>
                <a:gridCol w="1170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38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80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1351">
                <a:tc>
                  <a:txBody>
                    <a:bodyPr/>
                    <a:lstStyle/>
                    <a:p>
                      <a:r>
                        <a:rPr lang="en-IN" dirty="0" err="1"/>
                        <a:t>Comm.s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500">
                <a:tc>
                  <a:txBody>
                    <a:bodyPr/>
                    <a:lstStyle/>
                    <a:p>
                      <a:r>
                        <a:rPr lang="en-IN" dirty="0"/>
                        <a:t>CED 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Pre- 2000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3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Post- 2000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613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870417"/>
              </p:ext>
            </p:extLst>
          </p:nvPr>
        </p:nvGraphicFramePr>
        <p:xfrm>
          <a:off x="457200" y="1340768"/>
          <a:ext cx="8229603" cy="460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6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7869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 No.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147">
                <a:tc>
                  <a:txBody>
                    <a:bodyPr/>
                    <a:lstStyle/>
                    <a:p>
                      <a:r>
                        <a:rPr lang="en-IN" dirty="0"/>
                        <a:t>CED 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4919:1981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Committee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0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6408 (Part 1): 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1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4993:1983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1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7921:1987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17525"/>
                  </a:ext>
                </a:extLst>
              </a:tr>
              <a:tr h="6761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8338:1976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939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AE5922F-5036-E49E-D06D-C564E129CB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396280"/>
              </p:ext>
            </p:extLst>
          </p:nvPr>
        </p:nvGraphicFramePr>
        <p:xfrm>
          <a:off x="457200" y="188641"/>
          <a:ext cx="8229600" cy="58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0492668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3389927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192168753"/>
                    </a:ext>
                  </a:extLst>
                </a:gridCol>
              </a:tblGrid>
              <a:tr h="57460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Panel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Group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508876"/>
                  </a:ext>
                </a:extLst>
              </a:tr>
              <a:tr h="5186038">
                <a:tc>
                  <a:txBody>
                    <a:bodyPr/>
                    <a:lstStyle/>
                    <a:p>
                      <a:r>
                        <a:rPr lang="en-US" dirty="0"/>
                        <a:t>CED 51 Planning and Housing Sectional Committee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WG01-Working Group for Revision of IS 4878 </a:t>
                      </a: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WG02-Working Group for Transit Oriented Development </a:t>
                      </a: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WG03-Town Planning Norms for Various Amenities </a:t>
                      </a: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WG04-Working Group for Guidelines/ Norms for Vehicular Parking </a:t>
                      </a: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WG05-Working Group for Habitat Planning in Rural Areas Working Group</a:t>
                      </a:r>
                    </a:p>
                    <a:p>
                      <a:pPr algn="just"/>
                      <a:r>
                        <a:rPr lang="en-US" sz="1800" dirty="0"/>
                        <a:t>WG06-Working Group for Development Planning in Hilly Areas</a:t>
                      </a:r>
                    </a:p>
                    <a:p>
                      <a:pPr algn="just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4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28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5C908D-58BB-5E00-D909-1E4B57818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313077"/>
              </p:ext>
            </p:extLst>
          </p:nvPr>
        </p:nvGraphicFramePr>
        <p:xfrm>
          <a:off x="457200" y="332657"/>
          <a:ext cx="82296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66875775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989545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87617453"/>
                    </a:ext>
                  </a:extLst>
                </a:gridCol>
              </a:tblGrid>
              <a:tr h="82411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Panel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Group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194729"/>
                  </a:ext>
                </a:extLst>
              </a:tr>
              <a:tr h="5224554">
                <a:tc>
                  <a:txBody>
                    <a:bodyPr/>
                    <a:lstStyle/>
                    <a:p>
                      <a:r>
                        <a:rPr lang="en-US" dirty="0"/>
                        <a:t>CED 51 Planning and Housing 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/>
                        <a:t>WG07-Planning Norms for Shopping Malls and Integrated Multiplexes</a:t>
                      </a:r>
                    </a:p>
                    <a:p>
                      <a:pPr algn="just"/>
                      <a:r>
                        <a:rPr lang="en-US" sz="1800" dirty="0"/>
                        <a:t>WG08-Working Group on Housing in Coastal areas</a:t>
                      </a: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WG09-Working Group on Slum upgradation</a:t>
                      </a:r>
                      <a:endParaRPr lang="en-US" sz="1800" dirty="0"/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 10 Working Group on Sustainable development in Housing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 11 Working Group for middle and high income housing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 12 Working Group for river based city master planning guidelines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 13 Working Group for Guidelines for Mixed use </a:t>
                      </a:r>
                      <a:b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00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73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 - Attendance, Resolutions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74246"/>
              </p:ext>
            </p:extLst>
          </p:nvPr>
        </p:nvGraphicFramePr>
        <p:xfrm>
          <a:off x="456374" y="1417638"/>
          <a:ext cx="8166614" cy="20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790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985537">
                  <a:extLst>
                    <a:ext uri="{9D8B030D-6E8A-4147-A177-3AD203B41FA5}">
                      <a16:colId xmlns:a16="http://schemas.microsoft.com/office/drawing/2014/main" val="1493518781"/>
                    </a:ext>
                  </a:extLst>
                </a:gridCol>
                <a:gridCol w="2223802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2541485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1227188"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Attendance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/>
                        <a:t>Resolution</a:t>
                      </a:r>
                      <a:endParaRPr lang="en-US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8486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51 </a:t>
                      </a:r>
                    </a:p>
                    <a:p>
                      <a:endParaRPr lang="en-US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27.59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- 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EE4D0A1-9559-C2B8-8FAB-324C30559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65326"/>
              </p:ext>
            </p:extLst>
          </p:nvPr>
        </p:nvGraphicFramePr>
        <p:xfrm>
          <a:off x="827584" y="1268761"/>
          <a:ext cx="6408712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8525">
                  <a:extLst>
                    <a:ext uri="{9D8B030D-6E8A-4147-A177-3AD203B41FA5}">
                      <a16:colId xmlns:a16="http://schemas.microsoft.com/office/drawing/2014/main" val="1754004104"/>
                    </a:ext>
                  </a:extLst>
                </a:gridCol>
                <a:gridCol w="2010187">
                  <a:extLst>
                    <a:ext uri="{9D8B030D-6E8A-4147-A177-3AD203B41FA5}">
                      <a16:colId xmlns:a16="http://schemas.microsoft.com/office/drawing/2014/main" val="4199362067"/>
                    </a:ext>
                  </a:extLst>
                </a:gridCol>
              </a:tblGrid>
              <a:tr h="829773">
                <a:tc>
                  <a:txBody>
                    <a:bodyPr/>
                    <a:lstStyle/>
                    <a:p>
                      <a:r>
                        <a:rPr lang="en-US" dirty="0"/>
                        <a:t>Functional Category wise breakup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CED 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04294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r>
                        <a:rPr lang="en-IN" dirty="0"/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915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95268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 Ministry/Dept.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533961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R&amp;D Organization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512703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effectLst/>
                        </a:rPr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608962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Expert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35141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328814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State Govt.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92261"/>
                  </a:ext>
                </a:extLst>
              </a:tr>
              <a:tr h="47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86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330</Words>
  <Application>Microsoft Macintosh PowerPoint</Application>
  <PresentationFormat>On-screen Show (4:3)</PresentationFormat>
  <Paragraphs>147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Half Yearly Review</vt:lpstr>
      <vt:lpstr>PowerPoint Presentation</vt:lpstr>
      <vt:lpstr>Progress on Review</vt:lpstr>
      <vt:lpstr>Process  adopted for Review</vt:lpstr>
      <vt:lpstr>PowerPoint Presentation</vt:lpstr>
      <vt:lpstr>PowerPoint Presentation</vt:lpstr>
      <vt:lpstr>Status of Process Reform measures - Attendance, Resolutions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Ashok saran</cp:lastModifiedBy>
  <cp:revision>78</cp:revision>
  <dcterms:created xsi:type="dcterms:W3CDTF">2024-10-13T07:58:13Z</dcterms:created>
  <dcterms:modified xsi:type="dcterms:W3CDTF">2024-10-24T10:39:11Z</dcterms:modified>
</cp:coreProperties>
</file>