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Calibri" panose="020F0502020204030204" pitchFamily="34" charset="0"/>
      <p:regular r:id="rId12"/>
      <p:bold r:id="rId13"/>
      <p:italic r:id="rId14"/>
      <p:boldItalic r:id="rId15"/>
    </p:embeddedFont>
    <p:embeddedFont>
      <p:font typeface="Roboto" panose="02000000000000000000" pitchFamily="2"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j8vi2oRsHmr0Uc4pz6NowskCsbW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5BEB73A-7CC4-4FE2-801A-71A920AEA853}">
  <a:tblStyle styleId="{35BEB73A-7CC4-4FE2-801A-71A920AEA853}"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5CFF827C-A694-48FD-ACCE-2673BCB8B8FF}"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58743796-FBD1-4B8A-9A92-2B511B09F185}" styleName="Table_2">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46"/>
    <p:restoredTop sz="94653"/>
  </p:normalViewPr>
  <p:slideViewPr>
    <p:cSldViewPr snapToGrid="0">
      <p:cViewPr varScale="1">
        <p:scale>
          <a:sx n="101" d="100"/>
          <a:sy n="101" d="100"/>
        </p:scale>
        <p:origin x="192" y="110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1: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8" name="Google Shape;5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 name="Google Shape;64;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4:notes"/>
          <p:cNvSpPr txBox="1">
            <a:spLocks noGrp="1"/>
          </p:cNvSpPr>
          <p:nvPr>
            <p:ph type="body" idx="1"/>
          </p:nvPr>
        </p:nvSpPr>
        <p:spPr>
          <a:xfrm>
            <a:off x="686421" y="4400238"/>
            <a:ext cx="5485200" cy="3600900"/>
          </a:xfrm>
          <a:prstGeom prst="rect">
            <a:avLst/>
          </a:prstGeom>
          <a:noFill/>
          <a:ln>
            <a:noFill/>
          </a:ln>
        </p:spPr>
        <p:txBody>
          <a:bodyPr spcFirstLastPara="1" wrap="square" lIns="89600" tIns="89600" rIns="89600" bIns="896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70" name="Google Shape;7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5: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6" name="Google Shape;7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6: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7: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8" name="Google Shape;8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8: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0" name="Google Shape;10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0: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6" name="Google Shape;10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9" name="Google Shape;49;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Google Shape;51;p2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2" name="Google Shape;52;p24"/>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53" name="Google Shape;53;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
        <p:cNvGrpSpPr/>
        <p:nvPr/>
      </p:nvGrpSpPr>
      <p:grpSpPr>
        <a:xfrm>
          <a:off x="0" y="0"/>
          <a:ext cx="0" cy="0"/>
          <a:chOff x="0" y="0"/>
          <a:chExt cx="0" cy="0"/>
        </a:xfrm>
      </p:grpSpPr>
      <p:sp>
        <p:nvSpPr>
          <p:cNvPr id="14" name="Google Shape;14;p15"/>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5"/>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1200"/>
              </a:spcBef>
              <a:spcAft>
                <a:spcPts val="0"/>
              </a:spcAft>
              <a:buClr>
                <a:schemeClr val="dk1"/>
              </a:buClr>
              <a:buSzPts val="1400"/>
              <a:buChar char="○"/>
              <a:defRPr/>
            </a:lvl2pPr>
            <a:lvl3pPr marL="1371600" lvl="2" indent="-317500" algn="l">
              <a:lnSpc>
                <a:spcPct val="90000"/>
              </a:lnSpc>
              <a:spcBef>
                <a:spcPts val="1200"/>
              </a:spcBef>
              <a:spcAft>
                <a:spcPts val="0"/>
              </a:spcAft>
              <a:buClr>
                <a:schemeClr val="dk1"/>
              </a:buClr>
              <a:buSzPts val="1400"/>
              <a:buChar char="■"/>
              <a:defRPr/>
            </a:lvl3pPr>
            <a:lvl4pPr marL="1828800" lvl="3" indent="-317500" algn="l">
              <a:lnSpc>
                <a:spcPct val="90000"/>
              </a:lnSpc>
              <a:spcBef>
                <a:spcPts val="1200"/>
              </a:spcBef>
              <a:spcAft>
                <a:spcPts val="0"/>
              </a:spcAft>
              <a:buClr>
                <a:schemeClr val="dk1"/>
              </a:buClr>
              <a:buSzPts val="1400"/>
              <a:buChar char="●"/>
              <a:defRPr/>
            </a:lvl4pPr>
            <a:lvl5pPr marL="2286000" lvl="4" indent="-317500" algn="l">
              <a:lnSpc>
                <a:spcPct val="90000"/>
              </a:lnSpc>
              <a:spcBef>
                <a:spcPts val="1200"/>
              </a:spcBef>
              <a:spcAft>
                <a:spcPts val="0"/>
              </a:spcAft>
              <a:buClr>
                <a:schemeClr val="dk1"/>
              </a:buClr>
              <a:buSzPts val="1400"/>
              <a:buChar char="○"/>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16" name="Google Shape;16;p1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7" name="Google Shape;17;p1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8" name="Google Shape;18;p1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9"/>
        <p:cNvGrpSpPr/>
        <p:nvPr/>
      </p:nvGrpSpPr>
      <p:grpSpPr>
        <a:xfrm>
          <a:off x="0" y="0"/>
          <a:ext cx="0" cy="0"/>
          <a:chOff x="0" y="0"/>
          <a:chExt cx="0" cy="0"/>
        </a:xfrm>
      </p:grpSpPr>
      <p:sp>
        <p:nvSpPr>
          <p:cNvPr id="20" name="Google Shape;20;p16"/>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21" name="Google Shape;21;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2"/>
        <p:cNvGrpSpPr/>
        <p:nvPr/>
      </p:nvGrpSpPr>
      <p:grpSpPr>
        <a:xfrm>
          <a:off x="0" y="0"/>
          <a:ext cx="0" cy="0"/>
          <a:chOff x="0" y="0"/>
          <a:chExt cx="0" cy="0"/>
        </a:xfrm>
      </p:grpSpPr>
      <p:sp>
        <p:nvSpPr>
          <p:cNvPr id="23" name="Google Shape;23;p17"/>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24" name="Google Shape;24;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1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28" name="Google Shape;28;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9"/>
        <p:cNvGrpSpPr/>
        <p:nvPr/>
      </p:nvGrpSpPr>
      <p:grpSpPr>
        <a:xfrm>
          <a:off x="0" y="0"/>
          <a:ext cx="0" cy="0"/>
          <a:chOff x="0" y="0"/>
          <a:chExt cx="0" cy="0"/>
        </a:xfrm>
      </p:grpSpPr>
      <p:sp>
        <p:nvSpPr>
          <p:cNvPr id="30" name="Google Shape;30;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1" name="Google Shape;31;p1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2" name="Google Shape;32;p1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3" name="Google Shape;33;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2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6" name="Google Shape;36;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7"/>
        <p:cNvGrpSpPr/>
        <p:nvPr/>
      </p:nvGrpSpPr>
      <p:grpSpPr>
        <a:xfrm>
          <a:off x="0" y="0"/>
          <a:ext cx="0" cy="0"/>
          <a:chOff x="0" y="0"/>
          <a:chExt cx="0" cy="0"/>
        </a:xfrm>
      </p:grpSpPr>
      <p:sp>
        <p:nvSpPr>
          <p:cNvPr id="38" name="Google Shape;38;p21"/>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9" name="Google Shape;39;p21"/>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40" name="Google Shape;40;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44" name="Google Shape;44;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5" name="Google Shape;45;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6" name="Google Shape;46;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59"/>
        <p:cNvGrpSpPr/>
        <p:nvPr/>
      </p:nvGrpSpPr>
      <p:grpSpPr>
        <a:xfrm>
          <a:off x="0" y="0"/>
          <a:ext cx="0" cy="0"/>
          <a:chOff x="0" y="0"/>
          <a:chExt cx="0" cy="0"/>
        </a:xfrm>
      </p:grpSpPr>
      <p:sp>
        <p:nvSpPr>
          <p:cNvPr id="60" name="Google Shape;60;p1"/>
          <p:cNvSpPr txBox="1">
            <a:spLocks noGrp="1"/>
          </p:cNvSpPr>
          <p:nvPr>
            <p:ph type="ctrTitle"/>
          </p:nvPr>
        </p:nvSpPr>
        <p:spPr>
          <a:xfrm>
            <a:off x="1047964" y="1518007"/>
            <a:ext cx="6657654" cy="1520120"/>
          </a:xfrm>
          <a:prstGeom prst="rect">
            <a:avLst/>
          </a:prstGeom>
          <a:noFill/>
          <a:ln>
            <a:noFill/>
          </a:ln>
        </p:spPr>
        <p:txBody>
          <a:bodyPr spcFirstLastPara="1" wrap="square" lIns="68575" tIns="34275" rIns="68575" bIns="34275" anchor="b" anchorCtr="0">
            <a:normAutofit/>
          </a:bodyPr>
          <a:lstStyle/>
          <a:p>
            <a:pPr marL="0" lvl="0" indent="0" algn="ctr" rtl="0">
              <a:lnSpc>
                <a:spcPct val="90000"/>
              </a:lnSpc>
              <a:spcBef>
                <a:spcPts val="0"/>
              </a:spcBef>
              <a:spcAft>
                <a:spcPts val="0"/>
              </a:spcAft>
              <a:buClr>
                <a:schemeClr val="dk1"/>
              </a:buClr>
              <a:buSzPts val="4500"/>
              <a:buFont typeface="Times New Roman"/>
              <a:buNone/>
            </a:pPr>
            <a:r>
              <a:rPr lang="en">
                <a:latin typeface="Times New Roman"/>
                <a:ea typeface="Times New Roman"/>
                <a:cs typeface="Times New Roman"/>
                <a:sym typeface="Times New Roman"/>
              </a:rPr>
              <a:t>Management and Systems Department</a:t>
            </a:r>
            <a:endParaRPr/>
          </a:p>
        </p:txBody>
      </p:sp>
      <p:sp>
        <p:nvSpPr>
          <p:cNvPr id="61" name="Google Shape;61;p1"/>
          <p:cNvSpPr txBox="1"/>
          <p:nvPr/>
        </p:nvSpPr>
        <p:spPr>
          <a:xfrm>
            <a:off x="1508925" y="3267775"/>
            <a:ext cx="5830800" cy="80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chemeClr val="dk2"/>
                </a:solidFill>
              </a:rPr>
              <a:t>Quality Management Sectional Committee MSD 2</a:t>
            </a:r>
            <a:endParaRPr sz="1800">
              <a:solidFill>
                <a:schemeClr val="dk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65"/>
        <p:cNvGrpSpPr/>
        <p:nvPr/>
      </p:nvGrpSpPr>
      <p:grpSpPr>
        <a:xfrm>
          <a:off x="0" y="0"/>
          <a:ext cx="0" cy="0"/>
          <a:chOff x="0" y="0"/>
          <a:chExt cx="0" cy="0"/>
        </a:xfrm>
      </p:grpSpPr>
      <p:sp>
        <p:nvSpPr>
          <p:cNvPr id="66" name="Google Shape;66;p2"/>
          <p:cNvSpPr txBox="1">
            <a:spLocks noGrp="1"/>
          </p:cNvSpPr>
          <p:nvPr>
            <p:ph type="title"/>
          </p:nvPr>
        </p:nvSpPr>
        <p:spPr>
          <a:xfrm>
            <a:off x="628650" y="0"/>
            <a:ext cx="7886700" cy="4944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SzPts val="1400"/>
              <a:buNone/>
            </a:pPr>
            <a:r>
              <a:rPr lang="en" sz="2400">
                <a:latin typeface="Times New Roman"/>
                <a:ea typeface="Times New Roman"/>
                <a:cs typeface="Times New Roman"/>
                <a:sym typeface="Times New Roman"/>
              </a:rPr>
              <a:t>Annual Program for Standardization (APS) 2024-2025</a:t>
            </a:r>
            <a:endParaRPr sz="2400">
              <a:latin typeface="Times New Roman"/>
              <a:ea typeface="Times New Roman"/>
              <a:cs typeface="Times New Roman"/>
              <a:sym typeface="Times New Roman"/>
            </a:endParaRPr>
          </a:p>
        </p:txBody>
      </p:sp>
      <p:graphicFrame>
        <p:nvGraphicFramePr>
          <p:cNvPr id="67" name="Google Shape;67;p2"/>
          <p:cNvGraphicFramePr/>
          <p:nvPr/>
        </p:nvGraphicFramePr>
        <p:xfrm>
          <a:off x="628650" y="494400"/>
          <a:ext cx="7886700" cy="1440085"/>
        </p:xfrm>
        <a:graphic>
          <a:graphicData uri="http://schemas.openxmlformats.org/drawingml/2006/table">
            <a:tbl>
              <a:tblPr>
                <a:noFill/>
                <a:tableStyleId>{35BEB73A-7CC4-4FE2-801A-71A920AEA853}</a:tableStyleId>
              </a:tblPr>
              <a:tblGrid>
                <a:gridCol w="643050">
                  <a:extLst>
                    <a:ext uri="{9D8B030D-6E8A-4147-A177-3AD203B41FA5}">
                      <a16:colId xmlns:a16="http://schemas.microsoft.com/office/drawing/2014/main" val="20000"/>
                    </a:ext>
                  </a:extLst>
                </a:gridCol>
                <a:gridCol w="802700">
                  <a:extLst>
                    <a:ext uri="{9D8B030D-6E8A-4147-A177-3AD203B41FA5}">
                      <a16:colId xmlns:a16="http://schemas.microsoft.com/office/drawing/2014/main" val="20001"/>
                    </a:ext>
                  </a:extLst>
                </a:gridCol>
                <a:gridCol w="733825">
                  <a:extLst>
                    <a:ext uri="{9D8B030D-6E8A-4147-A177-3AD203B41FA5}">
                      <a16:colId xmlns:a16="http://schemas.microsoft.com/office/drawing/2014/main" val="20002"/>
                    </a:ext>
                  </a:extLst>
                </a:gridCol>
                <a:gridCol w="1422100">
                  <a:extLst>
                    <a:ext uri="{9D8B030D-6E8A-4147-A177-3AD203B41FA5}">
                      <a16:colId xmlns:a16="http://schemas.microsoft.com/office/drawing/2014/main" val="20003"/>
                    </a:ext>
                  </a:extLst>
                </a:gridCol>
                <a:gridCol w="1458375">
                  <a:extLst>
                    <a:ext uri="{9D8B030D-6E8A-4147-A177-3AD203B41FA5}">
                      <a16:colId xmlns:a16="http://schemas.microsoft.com/office/drawing/2014/main" val="20004"/>
                    </a:ext>
                  </a:extLst>
                </a:gridCol>
                <a:gridCol w="1530275">
                  <a:extLst>
                    <a:ext uri="{9D8B030D-6E8A-4147-A177-3AD203B41FA5}">
                      <a16:colId xmlns:a16="http://schemas.microsoft.com/office/drawing/2014/main" val="20005"/>
                    </a:ext>
                  </a:extLst>
                </a:gridCol>
                <a:gridCol w="1296375">
                  <a:extLst>
                    <a:ext uri="{9D8B030D-6E8A-4147-A177-3AD203B41FA5}">
                      <a16:colId xmlns:a16="http://schemas.microsoft.com/office/drawing/2014/main" val="20006"/>
                    </a:ext>
                  </a:extLst>
                </a:gridCol>
              </a:tblGrid>
              <a:tr h="1043875">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Sl. No</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TC. No.</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NWIP</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Standard under Review </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Carried Over</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Pre 2000</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l" rtl="0">
                        <a:lnSpc>
                          <a:spcPct val="100000"/>
                        </a:lnSpc>
                        <a:spcBef>
                          <a:spcPts val="0"/>
                        </a:spcBef>
                        <a:spcAft>
                          <a:spcPts val="0"/>
                        </a:spcAft>
                        <a:buClr>
                          <a:schemeClr val="dk1"/>
                        </a:buClr>
                        <a:buSzPts val="1100"/>
                        <a:buFont typeface="Arial"/>
                        <a:buNone/>
                      </a:pPr>
                      <a:r>
                        <a:rPr lang="en" sz="1400" b="1" u="none" strike="noStrike" cap="none">
                          <a:latin typeface="Times New Roman"/>
                          <a:ea typeface="Times New Roman"/>
                          <a:cs typeface="Times New Roman"/>
                          <a:sym typeface="Times New Roman"/>
                        </a:rPr>
                        <a:t>Standard under Review </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Carried Over</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100"/>
                        <a:buFont typeface="Arial"/>
                        <a:buNone/>
                      </a:pPr>
                      <a:r>
                        <a:rPr lang="en" sz="1400" b="1" u="none" strike="noStrike" cap="none">
                          <a:latin typeface="Times New Roman"/>
                          <a:ea typeface="Times New Roman"/>
                          <a:cs typeface="Times New Roman"/>
                          <a:sym typeface="Times New Roman"/>
                        </a:rPr>
                        <a:t>(Post 2000)</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Standard under Review </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Current</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100"/>
                        <a:buFont typeface="Arial"/>
                        <a:buNone/>
                      </a:pPr>
                      <a:r>
                        <a:rPr lang="en" sz="1400" b="1" u="none" strike="noStrike" cap="none">
                          <a:latin typeface="Times New Roman"/>
                          <a:ea typeface="Times New Roman"/>
                          <a:cs typeface="Times New Roman"/>
                          <a:sym typeface="Times New Roman"/>
                        </a:rPr>
                        <a:t>(Pre 2000)</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l" rtl="0">
                        <a:lnSpc>
                          <a:spcPct val="100000"/>
                        </a:lnSpc>
                        <a:spcBef>
                          <a:spcPts val="0"/>
                        </a:spcBef>
                        <a:spcAft>
                          <a:spcPts val="0"/>
                        </a:spcAft>
                        <a:buClr>
                          <a:schemeClr val="dk1"/>
                        </a:buClr>
                        <a:buSzPts val="1100"/>
                        <a:buFont typeface="Arial"/>
                        <a:buNone/>
                      </a:pPr>
                      <a:r>
                        <a:rPr lang="en" sz="1400" b="1" u="none" strike="noStrike" cap="none">
                          <a:latin typeface="Times New Roman"/>
                          <a:ea typeface="Times New Roman"/>
                          <a:cs typeface="Times New Roman"/>
                          <a:sym typeface="Times New Roman"/>
                        </a:rPr>
                        <a:t>Standard under Review </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Current</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100"/>
                        <a:buFont typeface="Arial"/>
                        <a:buNone/>
                      </a:pPr>
                      <a:r>
                        <a:rPr lang="en" sz="1400" b="1" u="none" strike="noStrike" cap="none">
                          <a:latin typeface="Times New Roman"/>
                          <a:ea typeface="Times New Roman"/>
                          <a:cs typeface="Times New Roman"/>
                          <a:sym typeface="Times New Roman"/>
                        </a:rPr>
                        <a:t>(Post 2000)</a:t>
                      </a:r>
                      <a:endParaRPr sz="1400" b="1" u="none" strike="noStrike" cap="none">
                        <a:latin typeface="Times New Roman"/>
                        <a:ea typeface="Times New Roman"/>
                        <a:cs typeface="Times New Roman"/>
                        <a:sym typeface="Times New Roman"/>
                      </a:endParaRPr>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1.</a:t>
                      </a:r>
                      <a:endParaRPr sz="1400"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MSD 2</a:t>
                      </a:r>
                      <a:endParaRPr sz="1400"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2</a:t>
                      </a:r>
                      <a:endParaRPr sz="1400"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4</a:t>
                      </a:r>
                      <a:endParaRPr sz="1400" u="none" strike="noStrike" cap="none">
                        <a:latin typeface="Times New Roman"/>
                        <a:ea typeface="Times New Roman"/>
                        <a:cs typeface="Times New Roman"/>
                        <a:sym typeface="Times New Roman"/>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91425" marR="91425" marT="91425" marB="91425">
                    <a:lnR w="9525" cap="flat" cmpd="sng">
                      <a:solidFill>
                        <a:srgbClr val="9E9E9E"/>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5</a:t>
                      </a:r>
                      <a:endParaRPr sz="1400" u="none" strike="noStrike" cap="none">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71"/>
        <p:cNvGrpSpPr/>
        <p:nvPr/>
      </p:nvGrpSpPr>
      <p:grpSpPr>
        <a:xfrm>
          <a:off x="0" y="0"/>
          <a:ext cx="0" cy="0"/>
          <a:chOff x="0" y="0"/>
          <a:chExt cx="0" cy="0"/>
        </a:xfrm>
      </p:grpSpPr>
      <p:sp>
        <p:nvSpPr>
          <p:cNvPr id="72" name="Google Shape;72;p4"/>
          <p:cNvSpPr txBox="1">
            <a:spLocks noGrp="1"/>
          </p:cNvSpPr>
          <p:nvPr>
            <p:ph type="title"/>
          </p:nvPr>
        </p:nvSpPr>
        <p:spPr>
          <a:xfrm>
            <a:off x="187817" y="0"/>
            <a:ext cx="8768400" cy="727200"/>
          </a:xfrm>
          <a:prstGeom prst="rect">
            <a:avLst/>
          </a:prstGeom>
          <a:noFill/>
          <a:ln>
            <a:noFill/>
          </a:ln>
        </p:spPr>
        <p:txBody>
          <a:bodyPr spcFirstLastPara="1" wrap="square" lIns="68575" tIns="34275" rIns="68575" bIns="34275" anchor="t" anchorCtr="0">
            <a:normAutofit/>
          </a:bodyPr>
          <a:lstStyle/>
          <a:p>
            <a:pPr marL="0" lvl="0" indent="0" algn="ctr" rtl="0">
              <a:lnSpc>
                <a:spcPct val="90000"/>
              </a:lnSpc>
              <a:spcBef>
                <a:spcPts val="0"/>
              </a:spcBef>
              <a:spcAft>
                <a:spcPts val="0"/>
              </a:spcAft>
              <a:buClr>
                <a:schemeClr val="lt2"/>
              </a:buClr>
              <a:buSzPts val="3300"/>
              <a:buFont typeface="Calibri"/>
              <a:buNone/>
            </a:pPr>
            <a:r>
              <a:rPr lang="en" sz="2400">
                <a:latin typeface="Times New Roman"/>
                <a:ea typeface="Times New Roman"/>
                <a:cs typeface="Times New Roman"/>
                <a:sym typeface="Times New Roman"/>
              </a:rPr>
              <a:t>PROGRESS OF REVIEWS AGAINST THE ANNUAL ACTION PLAN FOR 2024-2025</a:t>
            </a:r>
            <a:endParaRPr sz="2400">
              <a:latin typeface="Times New Roman"/>
              <a:ea typeface="Times New Roman"/>
              <a:cs typeface="Times New Roman"/>
              <a:sym typeface="Times New Roman"/>
            </a:endParaRPr>
          </a:p>
        </p:txBody>
      </p:sp>
      <p:graphicFrame>
        <p:nvGraphicFramePr>
          <p:cNvPr id="73" name="Google Shape;73;p4"/>
          <p:cNvGraphicFramePr/>
          <p:nvPr/>
        </p:nvGraphicFramePr>
        <p:xfrm>
          <a:off x="187842" y="727200"/>
          <a:ext cx="8768375" cy="1845270"/>
        </p:xfrm>
        <a:graphic>
          <a:graphicData uri="http://schemas.openxmlformats.org/drawingml/2006/table">
            <a:tbl>
              <a:tblPr>
                <a:noFill/>
                <a:tableStyleId>{5CFF827C-A694-48FD-ACCE-2673BCB8B8FF}</a:tableStyleId>
              </a:tblPr>
              <a:tblGrid>
                <a:gridCol w="1028100">
                  <a:extLst>
                    <a:ext uri="{9D8B030D-6E8A-4147-A177-3AD203B41FA5}">
                      <a16:colId xmlns:a16="http://schemas.microsoft.com/office/drawing/2014/main" val="20000"/>
                    </a:ext>
                  </a:extLst>
                </a:gridCol>
                <a:gridCol w="507400">
                  <a:extLst>
                    <a:ext uri="{9D8B030D-6E8A-4147-A177-3AD203B41FA5}">
                      <a16:colId xmlns:a16="http://schemas.microsoft.com/office/drawing/2014/main" val="20001"/>
                    </a:ext>
                  </a:extLst>
                </a:gridCol>
                <a:gridCol w="467550">
                  <a:extLst>
                    <a:ext uri="{9D8B030D-6E8A-4147-A177-3AD203B41FA5}">
                      <a16:colId xmlns:a16="http://schemas.microsoft.com/office/drawing/2014/main" val="20002"/>
                    </a:ext>
                  </a:extLst>
                </a:gridCol>
                <a:gridCol w="462600">
                  <a:extLst>
                    <a:ext uri="{9D8B030D-6E8A-4147-A177-3AD203B41FA5}">
                      <a16:colId xmlns:a16="http://schemas.microsoft.com/office/drawing/2014/main" val="20003"/>
                    </a:ext>
                  </a:extLst>
                </a:gridCol>
                <a:gridCol w="467125">
                  <a:extLst>
                    <a:ext uri="{9D8B030D-6E8A-4147-A177-3AD203B41FA5}">
                      <a16:colId xmlns:a16="http://schemas.microsoft.com/office/drawing/2014/main" val="20004"/>
                    </a:ext>
                  </a:extLst>
                </a:gridCol>
                <a:gridCol w="382850">
                  <a:extLst>
                    <a:ext uri="{9D8B030D-6E8A-4147-A177-3AD203B41FA5}">
                      <a16:colId xmlns:a16="http://schemas.microsoft.com/office/drawing/2014/main" val="20005"/>
                    </a:ext>
                  </a:extLst>
                </a:gridCol>
                <a:gridCol w="533025">
                  <a:extLst>
                    <a:ext uri="{9D8B030D-6E8A-4147-A177-3AD203B41FA5}">
                      <a16:colId xmlns:a16="http://schemas.microsoft.com/office/drawing/2014/main" val="20006"/>
                    </a:ext>
                  </a:extLst>
                </a:gridCol>
                <a:gridCol w="422300">
                  <a:extLst>
                    <a:ext uri="{9D8B030D-6E8A-4147-A177-3AD203B41FA5}">
                      <a16:colId xmlns:a16="http://schemas.microsoft.com/office/drawing/2014/main" val="20007"/>
                    </a:ext>
                  </a:extLst>
                </a:gridCol>
                <a:gridCol w="512250">
                  <a:extLst>
                    <a:ext uri="{9D8B030D-6E8A-4147-A177-3AD203B41FA5}">
                      <a16:colId xmlns:a16="http://schemas.microsoft.com/office/drawing/2014/main" val="20008"/>
                    </a:ext>
                  </a:extLst>
                </a:gridCol>
                <a:gridCol w="583075">
                  <a:extLst>
                    <a:ext uri="{9D8B030D-6E8A-4147-A177-3AD203B41FA5}">
                      <a16:colId xmlns:a16="http://schemas.microsoft.com/office/drawing/2014/main" val="20009"/>
                    </a:ext>
                  </a:extLst>
                </a:gridCol>
                <a:gridCol w="478925">
                  <a:extLst>
                    <a:ext uri="{9D8B030D-6E8A-4147-A177-3AD203B41FA5}">
                      <a16:colId xmlns:a16="http://schemas.microsoft.com/office/drawing/2014/main" val="20010"/>
                    </a:ext>
                  </a:extLst>
                </a:gridCol>
                <a:gridCol w="395075">
                  <a:extLst>
                    <a:ext uri="{9D8B030D-6E8A-4147-A177-3AD203B41FA5}">
                      <a16:colId xmlns:a16="http://schemas.microsoft.com/office/drawing/2014/main" val="20011"/>
                    </a:ext>
                  </a:extLst>
                </a:gridCol>
                <a:gridCol w="581775">
                  <a:extLst>
                    <a:ext uri="{9D8B030D-6E8A-4147-A177-3AD203B41FA5}">
                      <a16:colId xmlns:a16="http://schemas.microsoft.com/office/drawing/2014/main" val="20012"/>
                    </a:ext>
                  </a:extLst>
                </a:gridCol>
                <a:gridCol w="514275">
                  <a:extLst>
                    <a:ext uri="{9D8B030D-6E8A-4147-A177-3AD203B41FA5}">
                      <a16:colId xmlns:a16="http://schemas.microsoft.com/office/drawing/2014/main" val="20013"/>
                    </a:ext>
                  </a:extLst>
                </a:gridCol>
                <a:gridCol w="514275">
                  <a:extLst>
                    <a:ext uri="{9D8B030D-6E8A-4147-A177-3AD203B41FA5}">
                      <a16:colId xmlns:a16="http://schemas.microsoft.com/office/drawing/2014/main" val="20014"/>
                    </a:ext>
                  </a:extLst>
                </a:gridCol>
                <a:gridCol w="413925">
                  <a:extLst>
                    <a:ext uri="{9D8B030D-6E8A-4147-A177-3AD203B41FA5}">
                      <a16:colId xmlns:a16="http://schemas.microsoft.com/office/drawing/2014/main" val="20015"/>
                    </a:ext>
                  </a:extLst>
                </a:gridCol>
                <a:gridCol w="503850">
                  <a:extLst>
                    <a:ext uri="{9D8B030D-6E8A-4147-A177-3AD203B41FA5}">
                      <a16:colId xmlns:a16="http://schemas.microsoft.com/office/drawing/2014/main" val="20016"/>
                    </a:ext>
                  </a:extLst>
                </a:gridCol>
              </a:tblGrid>
              <a:tr h="403475">
                <a:tc rowSpan="3">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Sectional Committee</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rowSpan="2"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Standards due for Review</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rowSpan="2" hMerge="1">
                  <a:txBody>
                    <a:bodyPr/>
                    <a:lstStyle/>
                    <a:p>
                      <a:endParaRPr lang="en-US"/>
                    </a:p>
                  </a:txBody>
                  <a:tcPr/>
                </a:tc>
                <a:tc rowSpan="2"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Review Completed</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rowSpan="2" hMerge="1">
                  <a:txBody>
                    <a:bodyPr/>
                    <a:lstStyle/>
                    <a:p>
                      <a:endParaRPr lang="en-US"/>
                    </a:p>
                  </a:txBody>
                  <a:tcPr/>
                </a:tc>
                <a:tc rowSpan="2"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Review under Progress</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rowSpan="2" hMerge="1">
                  <a:txBody>
                    <a:bodyPr/>
                    <a:lstStyle/>
                    <a:p>
                      <a:endParaRPr lang="en-US"/>
                    </a:p>
                  </a:txBody>
                  <a:tcPr/>
                </a:tc>
                <a:tc gridSpan="10">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Outcome of Review</a:t>
                      </a:r>
                      <a:endParaRPr sz="1400" b="1" u="none" strike="noStrike" cap="none">
                        <a:latin typeface="Times New Roman"/>
                        <a:ea typeface="Times New Roman"/>
                        <a:cs typeface="Times New Roman"/>
                        <a:sym typeface="Times New Roman"/>
                      </a:endParaRPr>
                    </a:p>
                  </a:txBody>
                  <a:tcPr marL="68600" marR="68600" marT="34300" marB="3430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03750">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Revised</a:t>
                      </a:r>
                      <a:endParaRPr sz="1400" b="1"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hMerge="1">
                  <a:txBody>
                    <a:bodyPr/>
                    <a:lstStyle/>
                    <a:p>
                      <a:endParaRPr lang="en-US"/>
                    </a:p>
                  </a:txBody>
                  <a:tcPr/>
                </a:tc>
                <a:tc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Reaffirmed</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hMerge="1">
                  <a:txBody>
                    <a:bodyPr/>
                    <a:lstStyle/>
                    <a:p>
                      <a:endParaRPr lang="en-US"/>
                    </a:p>
                  </a:txBody>
                  <a:tcPr/>
                </a:tc>
                <a:tc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Amended</a:t>
                      </a:r>
                      <a:endParaRPr sz="1400" b="1"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hMerge="1">
                  <a:txBody>
                    <a:bodyPr/>
                    <a:lstStyle/>
                    <a:p>
                      <a:endParaRPr lang="en-US"/>
                    </a:p>
                  </a:txBody>
                  <a:tcPr/>
                </a:tc>
                <a:tc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Withdrawal</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hMerge="1">
                  <a:txBody>
                    <a:bodyPr/>
                    <a:lstStyle/>
                    <a:p>
                      <a:endParaRPr lang="en-US"/>
                    </a:p>
                  </a:txBody>
                  <a:tcPr/>
                </a:tc>
                <a:tc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Archived</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r h="537350">
                <a:tc vMerge="1">
                  <a:txBody>
                    <a:bodyPr/>
                    <a:lstStyle/>
                    <a:p>
                      <a:endParaRPr lang="en-US"/>
                    </a:p>
                  </a:txBody>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09125">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b="1" u="none" strike="noStrike" cap="none">
                          <a:latin typeface="Times New Roman"/>
                          <a:ea typeface="Times New Roman"/>
                          <a:cs typeface="Times New Roman"/>
                          <a:sym typeface="Times New Roman"/>
                        </a:rPr>
                        <a:t>MSD 2</a:t>
                      </a:r>
                      <a:endParaRPr sz="1400" b="1"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9</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8</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1</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3</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4</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1</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77"/>
        <p:cNvGrpSpPr/>
        <p:nvPr/>
      </p:nvGrpSpPr>
      <p:grpSpPr>
        <a:xfrm>
          <a:off x="0" y="0"/>
          <a:ext cx="0" cy="0"/>
          <a:chOff x="0" y="0"/>
          <a:chExt cx="0" cy="0"/>
        </a:xfrm>
      </p:grpSpPr>
      <p:sp>
        <p:nvSpPr>
          <p:cNvPr id="78" name="Google Shape;78;p5"/>
          <p:cNvSpPr txBox="1">
            <a:spLocks noGrp="1"/>
          </p:cNvSpPr>
          <p:nvPr>
            <p:ph type="title"/>
          </p:nvPr>
        </p:nvSpPr>
        <p:spPr>
          <a:xfrm>
            <a:off x="265339" y="-12"/>
            <a:ext cx="8613300" cy="434700"/>
          </a:xfrm>
          <a:prstGeom prst="rect">
            <a:avLst/>
          </a:prstGeom>
          <a:noFill/>
          <a:ln>
            <a:noFill/>
          </a:ln>
        </p:spPr>
        <p:txBody>
          <a:bodyPr spcFirstLastPara="1" wrap="square" lIns="68575" tIns="34275" rIns="68575" bIns="34275" anchor="ctr" anchorCtr="0">
            <a:normAutofit/>
          </a:bodyPr>
          <a:lstStyle/>
          <a:p>
            <a:pPr marL="0" lvl="0" indent="0" algn="ctr" rtl="0">
              <a:spcBef>
                <a:spcPts val="0"/>
              </a:spcBef>
              <a:spcAft>
                <a:spcPts val="0"/>
              </a:spcAft>
              <a:buClr>
                <a:schemeClr val="dk1"/>
              </a:buClr>
              <a:buSzPts val="2000"/>
              <a:buFont typeface="Times New Roman"/>
              <a:buNone/>
            </a:pPr>
            <a:r>
              <a:rPr lang="en" sz="2400" dirty="0">
                <a:latin typeface="Times New Roman"/>
                <a:ea typeface="Times New Roman"/>
                <a:cs typeface="Times New Roman"/>
                <a:sym typeface="Times New Roman"/>
              </a:rPr>
              <a:t>NWIP STATUS &amp; PROCESS ADOPTED (as per AAP 2024-25)</a:t>
            </a:r>
            <a:endParaRPr sz="2400" dirty="0">
              <a:latin typeface="Times New Roman"/>
              <a:ea typeface="Times New Roman"/>
              <a:cs typeface="Times New Roman"/>
              <a:sym typeface="Times New Roman"/>
            </a:endParaRPr>
          </a:p>
        </p:txBody>
      </p:sp>
      <p:graphicFrame>
        <p:nvGraphicFramePr>
          <p:cNvPr id="79" name="Google Shape;79;p5"/>
          <p:cNvGraphicFramePr/>
          <p:nvPr/>
        </p:nvGraphicFramePr>
        <p:xfrm>
          <a:off x="340789" y="434700"/>
          <a:ext cx="8613200" cy="2064982"/>
        </p:xfrm>
        <a:graphic>
          <a:graphicData uri="http://schemas.openxmlformats.org/drawingml/2006/table">
            <a:tbl>
              <a:tblPr firstRow="1" bandRow="1">
                <a:noFill/>
                <a:tableStyleId>{58743796-FBD1-4B8A-9A92-2B511B09F185}</a:tableStyleId>
              </a:tblPr>
              <a:tblGrid>
                <a:gridCol w="1132250">
                  <a:extLst>
                    <a:ext uri="{9D8B030D-6E8A-4147-A177-3AD203B41FA5}">
                      <a16:colId xmlns:a16="http://schemas.microsoft.com/office/drawing/2014/main" val="20000"/>
                    </a:ext>
                  </a:extLst>
                </a:gridCol>
                <a:gridCol w="3693150">
                  <a:extLst>
                    <a:ext uri="{9D8B030D-6E8A-4147-A177-3AD203B41FA5}">
                      <a16:colId xmlns:a16="http://schemas.microsoft.com/office/drawing/2014/main" val="20001"/>
                    </a:ext>
                  </a:extLst>
                </a:gridCol>
                <a:gridCol w="2297225">
                  <a:extLst>
                    <a:ext uri="{9D8B030D-6E8A-4147-A177-3AD203B41FA5}">
                      <a16:colId xmlns:a16="http://schemas.microsoft.com/office/drawing/2014/main" val="20002"/>
                    </a:ext>
                  </a:extLst>
                </a:gridCol>
                <a:gridCol w="1490575">
                  <a:extLst>
                    <a:ext uri="{9D8B030D-6E8A-4147-A177-3AD203B41FA5}">
                      <a16:colId xmlns:a16="http://schemas.microsoft.com/office/drawing/2014/main" val="20003"/>
                    </a:ext>
                  </a:extLst>
                </a:gridCol>
              </a:tblGrid>
              <a:tr h="684800">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Sectional Committee</a:t>
                      </a:r>
                      <a:endParaRPr sz="1400" u="none" strike="noStrike" cap="none">
                        <a:latin typeface="Times New Roman"/>
                        <a:ea typeface="Times New Roman"/>
                        <a:cs typeface="Times New Roman"/>
                        <a:sym typeface="Times New Roman"/>
                      </a:endParaRPr>
                    </a:p>
                  </a:txBody>
                  <a:tcPr marL="68600" marR="68600" marT="34300" marB="34300" anchor="ct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No. of NWIP as per APS 2024-2025</a:t>
                      </a:r>
                      <a:endParaRPr sz="1400" u="none" strike="noStrike" cap="none">
                        <a:latin typeface="Times New Roman"/>
                        <a:ea typeface="Times New Roman"/>
                        <a:cs typeface="Times New Roman"/>
                        <a:sym typeface="Times New Roman"/>
                      </a:endParaRPr>
                    </a:p>
                  </a:txBody>
                  <a:tcPr marL="68600" marR="68600" marT="34300" marB="34300" anchor="ct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Status of NWIP</a:t>
                      </a:r>
                      <a:endParaRPr sz="1400" u="none" strike="noStrike" cap="none">
                        <a:latin typeface="Times New Roman"/>
                        <a:ea typeface="Times New Roman"/>
                        <a:cs typeface="Times New Roman"/>
                        <a:sym typeface="Times New Roman"/>
                      </a:endParaRPr>
                    </a:p>
                  </a:txBody>
                  <a:tcPr marL="68600" marR="68600" marT="34300" marB="34300" anchor="ctr"/>
                </a:tc>
                <a:tc>
                  <a:txBody>
                    <a:bodyPr/>
                    <a:lstStyle/>
                    <a:p>
                      <a:pPr marL="0" marR="0" lvl="0" indent="0" algn="ctr" rtl="0">
                        <a:lnSpc>
                          <a:spcPct val="100000"/>
                        </a:lnSpc>
                        <a:spcBef>
                          <a:spcPts val="0"/>
                        </a:spcBef>
                        <a:spcAft>
                          <a:spcPts val="0"/>
                        </a:spcAft>
                        <a:buClr>
                          <a:schemeClr val="lt1"/>
                        </a:buClr>
                        <a:buSzPts val="1500"/>
                        <a:buFont typeface="Times New Roman"/>
                        <a:buNone/>
                      </a:pPr>
                      <a:r>
                        <a:rPr lang="en" sz="1400" u="none" strike="noStrike" cap="none">
                          <a:solidFill>
                            <a:schemeClr val="lt1"/>
                          </a:solidFill>
                          <a:latin typeface="Times New Roman"/>
                          <a:ea typeface="Times New Roman"/>
                          <a:cs typeface="Times New Roman"/>
                          <a:sym typeface="Times New Roman"/>
                        </a:rPr>
                        <a:t>Process adopted</a:t>
                      </a:r>
                      <a:endParaRPr sz="1400" u="none" strike="noStrike" cap="none">
                        <a:solidFill>
                          <a:schemeClr val="lt1"/>
                        </a:solidFill>
                        <a:latin typeface="Times New Roman"/>
                        <a:ea typeface="Times New Roman"/>
                        <a:cs typeface="Times New Roman"/>
                        <a:sym typeface="Times New Roman"/>
                      </a:endParaRPr>
                    </a:p>
                  </a:txBody>
                  <a:tcPr marL="68600" marR="68600" marT="34300" marB="34300" anchor="ctr"/>
                </a:tc>
                <a:extLst>
                  <a:ext uri="{0D108BD9-81ED-4DB2-BD59-A6C34878D82A}">
                    <a16:rowId xmlns:a16="http://schemas.microsoft.com/office/drawing/2014/main" val="10000"/>
                  </a:ext>
                </a:extLst>
              </a:tr>
              <a:tr h="595175">
                <a:tc rowSpan="2">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solidFill>
                            <a:srgbClr val="000000"/>
                          </a:solidFill>
                          <a:latin typeface="Times New Roman"/>
                          <a:ea typeface="Times New Roman"/>
                          <a:cs typeface="Times New Roman"/>
                          <a:sym typeface="Times New Roman"/>
                        </a:rPr>
                        <a:t>MSD 02</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tc>
                <a:tc>
                  <a:txBody>
                    <a:bodyPr/>
                    <a:lstStyle/>
                    <a:p>
                      <a:pPr marL="457200" marR="0" lvl="0" indent="-317500" algn="just" rtl="0">
                        <a:lnSpc>
                          <a:spcPct val="115000"/>
                        </a:lnSpc>
                        <a:spcBef>
                          <a:spcPts val="0"/>
                        </a:spcBef>
                        <a:spcAft>
                          <a:spcPts val="0"/>
                        </a:spcAft>
                        <a:buClr>
                          <a:srgbClr val="000000"/>
                        </a:buClr>
                        <a:buSzPts val="1400"/>
                        <a:buFont typeface="Times New Roman"/>
                        <a:buAutoNum type="arabicPeriod"/>
                      </a:pPr>
                      <a:r>
                        <a:rPr lang="en" sz="1400" u="none" strike="noStrike" cap="none">
                          <a:solidFill>
                            <a:srgbClr val="000000"/>
                          </a:solidFill>
                          <a:latin typeface="Times New Roman"/>
                          <a:ea typeface="Times New Roman"/>
                          <a:cs typeface="Times New Roman"/>
                          <a:sym typeface="Times New Roman"/>
                        </a:rPr>
                        <a:t>Management System Guideline Requirements for Social Welfare Schemes</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500"/>
                        <a:buFont typeface="Times New Roman"/>
                        <a:buNone/>
                      </a:pPr>
                      <a:r>
                        <a:rPr lang="en" sz="1400" u="none" strike="noStrike" cap="none">
                          <a:solidFill>
                            <a:srgbClr val="000000"/>
                          </a:solidFill>
                          <a:latin typeface="Times New Roman"/>
                          <a:ea typeface="Times New Roman"/>
                          <a:cs typeface="Times New Roman"/>
                          <a:sym typeface="Times New Roman"/>
                        </a:rPr>
                        <a:t>Working Draft under Preparation</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tc>
                <a:tc>
                  <a:txBody>
                    <a:bodyPr/>
                    <a:lstStyle/>
                    <a:p>
                      <a:pPr marL="0" marR="0" lvl="0" indent="0" algn="ctr" rtl="0">
                        <a:lnSpc>
                          <a:spcPct val="100000"/>
                        </a:lnSpc>
                        <a:spcBef>
                          <a:spcPts val="0"/>
                        </a:spcBef>
                        <a:spcAft>
                          <a:spcPts val="0"/>
                        </a:spcAft>
                        <a:buClr>
                          <a:schemeClr val="dk1"/>
                        </a:buClr>
                        <a:buSzPts val="1500"/>
                        <a:buFont typeface="Times New Roman"/>
                        <a:buNone/>
                      </a:pPr>
                      <a:r>
                        <a:rPr lang="en" sz="1400" u="none" strike="noStrike" cap="none">
                          <a:solidFill>
                            <a:srgbClr val="000000"/>
                          </a:solidFill>
                          <a:latin typeface="Times New Roman"/>
                          <a:ea typeface="Times New Roman"/>
                          <a:cs typeface="Times New Roman"/>
                          <a:sym typeface="Times New Roman"/>
                        </a:rPr>
                        <a:t>WG</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tc>
                <a:extLst>
                  <a:ext uri="{0D108BD9-81ED-4DB2-BD59-A6C34878D82A}">
                    <a16:rowId xmlns:a16="http://schemas.microsoft.com/office/drawing/2014/main" val="10001"/>
                  </a:ext>
                </a:extLst>
              </a:tr>
              <a:tr h="642150">
                <a:tc vMerge="1">
                  <a:txBody>
                    <a:bodyPr/>
                    <a:lstStyle/>
                    <a:p>
                      <a:endParaRPr lang="en-US"/>
                    </a:p>
                  </a:txBody>
                  <a:tcPr/>
                </a:tc>
                <a:tc>
                  <a:txBody>
                    <a:bodyPr/>
                    <a:lstStyle/>
                    <a:p>
                      <a:pPr marL="457200" marR="0" lvl="0" indent="-317500" algn="just" rtl="0">
                        <a:lnSpc>
                          <a:spcPct val="115000"/>
                        </a:lnSpc>
                        <a:spcBef>
                          <a:spcPts val="0"/>
                        </a:spcBef>
                        <a:spcAft>
                          <a:spcPts val="0"/>
                        </a:spcAft>
                        <a:buClr>
                          <a:srgbClr val="000000"/>
                        </a:buClr>
                        <a:buSzPts val="1400"/>
                        <a:buFont typeface="Times New Roman"/>
                        <a:buAutoNum type="arabicPeriod" startAt="2"/>
                      </a:pPr>
                      <a:r>
                        <a:rPr lang="en" sz="1400" u="none" strike="noStrike" cap="none">
                          <a:solidFill>
                            <a:srgbClr val="000000"/>
                          </a:solidFill>
                          <a:latin typeface="Times New Roman"/>
                          <a:ea typeface="Times New Roman"/>
                          <a:cs typeface="Times New Roman"/>
                          <a:sym typeface="Times New Roman"/>
                        </a:rPr>
                        <a:t>Conformity Assessment Requirements for bodies providing validation and verification of social welfare schemes</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solidFill>
                      <a:srgbClr val="CDD4EA"/>
                    </a:solidFill>
                  </a:tcPr>
                </a:tc>
                <a:tc>
                  <a:txBody>
                    <a:bodyPr/>
                    <a:lstStyle/>
                    <a:p>
                      <a:pPr marL="0" marR="0" lvl="0" indent="0" algn="ctr" rtl="0">
                        <a:lnSpc>
                          <a:spcPct val="100000"/>
                        </a:lnSpc>
                        <a:spcBef>
                          <a:spcPts val="0"/>
                        </a:spcBef>
                        <a:spcAft>
                          <a:spcPts val="0"/>
                        </a:spcAft>
                        <a:buClr>
                          <a:schemeClr val="dk1"/>
                        </a:buClr>
                        <a:buSzPts val="1500"/>
                        <a:buFont typeface="Times New Roman"/>
                        <a:buNone/>
                      </a:pPr>
                      <a:r>
                        <a:rPr lang="en" sz="1400" u="none" strike="noStrike" cap="none">
                          <a:solidFill>
                            <a:srgbClr val="000000"/>
                          </a:solidFill>
                          <a:latin typeface="Times New Roman"/>
                          <a:ea typeface="Times New Roman"/>
                          <a:cs typeface="Times New Roman"/>
                          <a:sym typeface="Times New Roman"/>
                        </a:rPr>
                        <a:t>Working Draft Prepared </a:t>
                      </a:r>
                      <a:endParaRPr sz="140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chemeClr val="dk1"/>
                        </a:buClr>
                        <a:buSzPts val="1500"/>
                        <a:buFont typeface="Calibri"/>
                        <a:buNone/>
                      </a:pP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solidFill>
                      <a:srgbClr val="CDD4EA"/>
                    </a:solidFill>
                  </a:tcPr>
                </a:tc>
                <a:tc>
                  <a:txBody>
                    <a:bodyPr/>
                    <a:lstStyle/>
                    <a:p>
                      <a:pPr marL="0" marR="0" lvl="0" indent="0" algn="ctr" rtl="0">
                        <a:lnSpc>
                          <a:spcPct val="100000"/>
                        </a:lnSpc>
                        <a:spcBef>
                          <a:spcPts val="0"/>
                        </a:spcBef>
                        <a:spcAft>
                          <a:spcPts val="0"/>
                        </a:spcAft>
                        <a:buClr>
                          <a:schemeClr val="dk1"/>
                        </a:buClr>
                        <a:buSzPts val="1500"/>
                        <a:buFont typeface="Times New Roman"/>
                        <a:buNone/>
                      </a:pPr>
                      <a:r>
                        <a:rPr lang="en" sz="1400" u="none" strike="noStrike" cap="none">
                          <a:solidFill>
                            <a:srgbClr val="000000"/>
                          </a:solidFill>
                          <a:latin typeface="Times New Roman"/>
                          <a:ea typeface="Times New Roman"/>
                          <a:cs typeface="Times New Roman"/>
                          <a:sym typeface="Times New Roman"/>
                        </a:rPr>
                        <a:t>WG</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solidFill>
                      <a:srgbClr val="CDD4EA"/>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83"/>
        <p:cNvGrpSpPr/>
        <p:nvPr/>
      </p:nvGrpSpPr>
      <p:grpSpPr>
        <a:xfrm>
          <a:off x="0" y="0"/>
          <a:ext cx="0" cy="0"/>
          <a:chOff x="0" y="0"/>
          <a:chExt cx="0" cy="0"/>
        </a:xfrm>
      </p:grpSpPr>
      <p:sp>
        <p:nvSpPr>
          <p:cNvPr id="84" name="Google Shape;84;p6"/>
          <p:cNvSpPr txBox="1">
            <a:spLocks noGrp="1"/>
          </p:cNvSpPr>
          <p:nvPr>
            <p:ph type="title"/>
          </p:nvPr>
        </p:nvSpPr>
        <p:spPr>
          <a:xfrm>
            <a:off x="255808" y="0"/>
            <a:ext cx="8645675" cy="484450"/>
          </a:xfrm>
          <a:prstGeom prst="rect">
            <a:avLst/>
          </a:prstGeom>
          <a:noFill/>
          <a:ln>
            <a:noFill/>
          </a:ln>
        </p:spPr>
        <p:txBody>
          <a:bodyPr spcFirstLastPara="1" wrap="square" lIns="68575" tIns="34275" rIns="68575" bIns="34275" anchor="ctr" anchorCtr="0">
            <a:normAutofit/>
          </a:bodyPr>
          <a:lstStyle/>
          <a:p>
            <a:pPr marL="0" lvl="0" indent="0" algn="ctr" rtl="0">
              <a:spcBef>
                <a:spcPts val="0"/>
              </a:spcBef>
              <a:spcAft>
                <a:spcPts val="0"/>
              </a:spcAft>
              <a:buClr>
                <a:schemeClr val="dk1"/>
              </a:buClr>
              <a:buSzPts val="2000"/>
              <a:buFont typeface="Times New Roman"/>
              <a:buNone/>
            </a:pPr>
            <a:r>
              <a:rPr lang="en" sz="2400" dirty="0">
                <a:latin typeface="Times New Roman"/>
                <a:ea typeface="Times New Roman"/>
                <a:cs typeface="Times New Roman"/>
                <a:sym typeface="Times New Roman"/>
              </a:rPr>
              <a:t>REVIEW STATUS &amp; PROCESS ADOPTED (as per AAP 2024-25)</a:t>
            </a:r>
            <a:endParaRPr sz="2400" dirty="0">
              <a:latin typeface="Times New Roman"/>
              <a:ea typeface="Times New Roman"/>
              <a:cs typeface="Times New Roman"/>
              <a:sym typeface="Times New Roman"/>
            </a:endParaRPr>
          </a:p>
        </p:txBody>
      </p:sp>
      <p:graphicFrame>
        <p:nvGraphicFramePr>
          <p:cNvPr id="85" name="Google Shape;85;p6"/>
          <p:cNvGraphicFramePr/>
          <p:nvPr/>
        </p:nvGraphicFramePr>
        <p:xfrm>
          <a:off x="255808" y="484450"/>
          <a:ext cx="8645675" cy="1864725"/>
        </p:xfrm>
        <a:graphic>
          <a:graphicData uri="http://schemas.openxmlformats.org/drawingml/2006/table">
            <a:tbl>
              <a:tblPr firstRow="1" bandRow="1">
                <a:noFill/>
                <a:tableStyleId>{58743796-FBD1-4B8A-9A92-2B511B09F185}</a:tableStyleId>
              </a:tblPr>
              <a:tblGrid>
                <a:gridCol w="1114175">
                  <a:extLst>
                    <a:ext uri="{9D8B030D-6E8A-4147-A177-3AD203B41FA5}">
                      <a16:colId xmlns:a16="http://schemas.microsoft.com/office/drawing/2014/main" val="20000"/>
                    </a:ext>
                  </a:extLst>
                </a:gridCol>
                <a:gridCol w="811575">
                  <a:extLst>
                    <a:ext uri="{9D8B030D-6E8A-4147-A177-3AD203B41FA5}">
                      <a16:colId xmlns:a16="http://schemas.microsoft.com/office/drawing/2014/main" val="20001"/>
                    </a:ext>
                  </a:extLst>
                </a:gridCol>
                <a:gridCol w="1947725">
                  <a:extLst>
                    <a:ext uri="{9D8B030D-6E8A-4147-A177-3AD203B41FA5}">
                      <a16:colId xmlns:a16="http://schemas.microsoft.com/office/drawing/2014/main" val="20002"/>
                    </a:ext>
                  </a:extLst>
                </a:gridCol>
                <a:gridCol w="2790000">
                  <a:extLst>
                    <a:ext uri="{9D8B030D-6E8A-4147-A177-3AD203B41FA5}">
                      <a16:colId xmlns:a16="http://schemas.microsoft.com/office/drawing/2014/main" val="20003"/>
                    </a:ext>
                  </a:extLst>
                </a:gridCol>
                <a:gridCol w="1982200">
                  <a:extLst>
                    <a:ext uri="{9D8B030D-6E8A-4147-A177-3AD203B41FA5}">
                      <a16:colId xmlns:a16="http://schemas.microsoft.com/office/drawing/2014/main" val="20004"/>
                    </a:ext>
                  </a:extLst>
                </a:gridCol>
              </a:tblGrid>
              <a:tr h="769325">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Sectional Committee</a:t>
                      </a:r>
                      <a:endParaRPr sz="1400" u="none" strike="noStrike" cap="none">
                        <a:latin typeface="Times New Roman"/>
                        <a:ea typeface="Times New Roman"/>
                        <a:cs typeface="Times New Roman"/>
                        <a:sym typeface="Times New Roman"/>
                      </a:endParaRPr>
                    </a:p>
                  </a:txBody>
                  <a:tcPr marL="21425" marR="21425" marT="14300" marB="1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Due for Review</a:t>
                      </a:r>
                      <a:endParaRPr sz="1400" u="none" strike="noStrike" cap="none">
                        <a:latin typeface="Times New Roman"/>
                        <a:ea typeface="Times New Roman"/>
                        <a:cs typeface="Times New Roman"/>
                        <a:sym typeface="Times New Roman"/>
                      </a:endParaRPr>
                    </a:p>
                  </a:txBody>
                  <a:tcPr marL="21425" marR="21425" marT="14300" marB="1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Current Status of Review Standards</a:t>
                      </a:r>
                      <a:endParaRPr sz="1400" u="none" strike="noStrike" cap="none">
                        <a:latin typeface="Times New Roman"/>
                        <a:ea typeface="Times New Roman"/>
                        <a:cs typeface="Times New Roman"/>
                        <a:sym typeface="Times New Roman"/>
                      </a:endParaRPr>
                    </a:p>
                  </a:txBody>
                  <a:tcPr marL="21425" marR="21425" marT="14300" marB="1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Progress of Reviews with break-up of Archived, Withdrawn, Reaffirmed, Amended and Revised.</a:t>
                      </a:r>
                      <a:endParaRPr sz="1400" u="none" strike="noStrike" cap="none">
                        <a:latin typeface="Times New Roman"/>
                        <a:ea typeface="Times New Roman"/>
                        <a:cs typeface="Times New Roman"/>
                        <a:sym typeface="Times New Roman"/>
                      </a:endParaRPr>
                    </a:p>
                  </a:txBody>
                  <a:tcPr marL="21425" marR="21425" marT="14300" marB="1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Process adopted for the Reviews - ARP, WG, R&amp;D, Workshop.</a:t>
                      </a:r>
                      <a:endParaRPr sz="1400" u="none" strike="noStrike" cap="none">
                        <a:latin typeface="Times New Roman"/>
                        <a:ea typeface="Times New Roman"/>
                        <a:cs typeface="Times New Roman"/>
                        <a:sym typeface="Times New Roman"/>
                      </a:endParaRPr>
                    </a:p>
                  </a:txBody>
                  <a:tcPr marL="21425" marR="21425" marT="14300" marB="14300"/>
                </a:tc>
                <a:extLst>
                  <a:ext uri="{0D108BD9-81ED-4DB2-BD59-A6C34878D82A}">
                    <a16:rowId xmlns:a16="http://schemas.microsoft.com/office/drawing/2014/main" val="10000"/>
                  </a:ext>
                </a:extLst>
              </a:tr>
              <a:tr h="828075">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Times New Roman"/>
                          <a:ea typeface="Times New Roman"/>
                          <a:cs typeface="Times New Roman"/>
                          <a:sym typeface="Times New Roman"/>
                        </a:rPr>
                        <a:t>MSD 02</a:t>
                      </a:r>
                      <a:endParaRPr sz="1400" u="none" strike="noStrike" cap="none" dirty="0">
                        <a:latin typeface="Times New Roman"/>
                        <a:ea typeface="Times New Roman"/>
                        <a:cs typeface="Times New Roman"/>
                        <a:sym typeface="Times New Roman"/>
                      </a:endParaRPr>
                    </a:p>
                  </a:txBody>
                  <a:tcPr marL="21425" marR="21425" marT="14300" marB="14300" anchor="ct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09</a:t>
                      </a:r>
                      <a:endParaRPr sz="1400" u="none" strike="noStrike" cap="none">
                        <a:latin typeface="Times New Roman"/>
                        <a:ea typeface="Times New Roman"/>
                        <a:cs typeface="Times New Roman"/>
                        <a:sym typeface="Times New Roman"/>
                      </a:endParaRPr>
                    </a:p>
                  </a:txBody>
                  <a:tcPr marL="21425" marR="21425" marT="14300" marB="14300" anchor="ctr"/>
                </a:tc>
                <a:tc>
                  <a:txBody>
                    <a:bodyPr/>
                    <a:lstStyle/>
                    <a:p>
                      <a:pPr marL="112713" marR="0" lvl="0" indent="0" algn="l"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Review Completed – 8</a:t>
                      </a:r>
                      <a:endParaRPr sz="140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Under Review – 1</a:t>
                      </a:r>
                      <a:endParaRPr sz="1400" u="none" strike="noStrike" cap="none">
                        <a:latin typeface="Times New Roman"/>
                        <a:ea typeface="Times New Roman"/>
                        <a:cs typeface="Times New Roman"/>
                        <a:sym typeface="Times New Roman"/>
                      </a:endParaRPr>
                    </a:p>
                  </a:txBody>
                  <a:tcPr marL="21425" marR="21425" marT="14300" marB="14300" anchor="ctr"/>
                </a:tc>
                <a:tc>
                  <a:txBody>
                    <a:bodyPr/>
                    <a:lstStyle/>
                    <a:p>
                      <a:pPr marL="112713" marR="0" lvl="0" indent="0" algn="l"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Archived  – 0         </a:t>
                      </a:r>
                      <a:endParaRPr sz="140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Withdrawn- 0     </a:t>
                      </a:r>
                      <a:endParaRPr sz="140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Reaffirmed – 4           </a:t>
                      </a:r>
                      <a:endParaRPr sz="140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Amended – 1 </a:t>
                      </a:r>
                      <a:endParaRPr sz="140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Revised – 3</a:t>
                      </a:r>
                      <a:endParaRPr sz="1400" u="none" strike="noStrike" cap="none">
                        <a:latin typeface="Times New Roman"/>
                        <a:ea typeface="Times New Roman"/>
                        <a:cs typeface="Times New Roman"/>
                        <a:sym typeface="Times New Roman"/>
                      </a:endParaRPr>
                    </a:p>
                  </a:txBody>
                  <a:tcPr marL="21425" marR="21425" marT="14300" marB="14300"/>
                </a:tc>
                <a:tc>
                  <a:txBody>
                    <a:bodyPr/>
                    <a:lstStyle/>
                    <a:p>
                      <a:pPr marL="112713" marR="0" lvl="0" indent="0" algn="l" rtl="0">
                        <a:lnSpc>
                          <a:spcPct val="100000"/>
                        </a:lnSpc>
                        <a:spcBef>
                          <a:spcPts val="0"/>
                        </a:spcBef>
                        <a:spcAft>
                          <a:spcPts val="0"/>
                        </a:spcAft>
                        <a:buClr>
                          <a:srgbClr val="000000"/>
                        </a:buClr>
                        <a:buSzPts val="1400"/>
                        <a:buFont typeface="Arial"/>
                        <a:buNone/>
                      </a:pPr>
                      <a:r>
                        <a:rPr lang="en" sz="1400" u="none" strike="noStrike" cap="none" dirty="0">
                          <a:latin typeface="Times New Roman"/>
                          <a:ea typeface="Times New Roman"/>
                          <a:cs typeface="Times New Roman"/>
                          <a:sym typeface="Times New Roman"/>
                        </a:rPr>
                        <a:t>ARP – 0</a:t>
                      </a:r>
                      <a:endParaRPr sz="1400" u="none" strike="noStrike" cap="none" dirty="0">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u="none" strike="noStrike" cap="none" dirty="0">
                          <a:latin typeface="Times New Roman"/>
                          <a:ea typeface="Times New Roman"/>
                          <a:cs typeface="Times New Roman"/>
                          <a:sym typeface="Times New Roman"/>
                        </a:rPr>
                        <a:t>WG – 8</a:t>
                      </a:r>
                      <a:endParaRPr sz="1400" u="none" strike="noStrike" cap="none" dirty="0">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u="none" strike="noStrike" cap="none" dirty="0">
                          <a:latin typeface="Times New Roman"/>
                          <a:ea typeface="Times New Roman"/>
                          <a:cs typeface="Times New Roman"/>
                          <a:sym typeface="Times New Roman"/>
                        </a:rPr>
                        <a:t>R&amp;D – 1</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endParaRPr sz="1400" u="none" strike="noStrike" cap="none" dirty="0">
                        <a:latin typeface="Times New Roman"/>
                        <a:ea typeface="Times New Roman"/>
                        <a:cs typeface="Times New Roman"/>
                        <a:sym typeface="Times New Roman"/>
                      </a:endParaRPr>
                    </a:p>
                  </a:txBody>
                  <a:tcPr marL="21425" marR="21425" marT="14300" marB="14300" anchor="ctr"/>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89"/>
        <p:cNvGrpSpPr/>
        <p:nvPr/>
      </p:nvGrpSpPr>
      <p:grpSpPr>
        <a:xfrm>
          <a:off x="0" y="0"/>
          <a:ext cx="0" cy="0"/>
          <a:chOff x="0" y="0"/>
          <a:chExt cx="0" cy="0"/>
        </a:xfrm>
      </p:grpSpPr>
      <p:sp>
        <p:nvSpPr>
          <p:cNvPr id="90" name="Google Shape;90;p7"/>
          <p:cNvSpPr txBox="1">
            <a:spLocks noGrp="1"/>
          </p:cNvSpPr>
          <p:nvPr>
            <p:ph type="title"/>
          </p:nvPr>
        </p:nvSpPr>
        <p:spPr>
          <a:xfrm>
            <a:off x="369277" y="0"/>
            <a:ext cx="8388223" cy="441248"/>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rgbClr val="000000"/>
              </a:buClr>
              <a:buSzPts val="2000"/>
              <a:buFont typeface="Times New Roman"/>
              <a:buNone/>
            </a:pPr>
            <a:r>
              <a:rPr lang="en" sz="2400" b="0" i="0" u="none" strike="noStrike">
                <a:solidFill>
                  <a:srgbClr val="000000"/>
                </a:solidFill>
                <a:latin typeface="Times New Roman"/>
                <a:ea typeface="Times New Roman"/>
                <a:cs typeface="Times New Roman"/>
                <a:sym typeface="Times New Roman"/>
              </a:rPr>
              <a:t>Working Panels and Working Groups</a:t>
            </a:r>
            <a:endParaRPr sz="2400">
              <a:latin typeface="Times New Roman"/>
              <a:ea typeface="Times New Roman"/>
              <a:cs typeface="Times New Roman"/>
              <a:sym typeface="Times New Roman"/>
            </a:endParaRPr>
          </a:p>
        </p:txBody>
      </p:sp>
      <p:graphicFrame>
        <p:nvGraphicFramePr>
          <p:cNvPr id="91" name="Google Shape;91;p7"/>
          <p:cNvGraphicFramePr/>
          <p:nvPr/>
        </p:nvGraphicFramePr>
        <p:xfrm>
          <a:off x="369277" y="441248"/>
          <a:ext cx="8388225" cy="4675675"/>
        </p:xfrm>
        <a:graphic>
          <a:graphicData uri="http://schemas.openxmlformats.org/drawingml/2006/table">
            <a:tbl>
              <a:tblPr firstRow="1" bandRow="1">
                <a:noFill/>
                <a:tableStyleId>{58743796-FBD1-4B8A-9A92-2B511B09F185}</a:tableStyleId>
              </a:tblPr>
              <a:tblGrid>
                <a:gridCol w="425475">
                  <a:extLst>
                    <a:ext uri="{9D8B030D-6E8A-4147-A177-3AD203B41FA5}">
                      <a16:colId xmlns:a16="http://schemas.microsoft.com/office/drawing/2014/main" val="20000"/>
                    </a:ext>
                  </a:extLst>
                </a:gridCol>
                <a:gridCol w="1005750">
                  <a:extLst>
                    <a:ext uri="{9D8B030D-6E8A-4147-A177-3AD203B41FA5}">
                      <a16:colId xmlns:a16="http://schemas.microsoft.com/office/drawing/2014/main" val="20001"/>
                    </a:ext>
                  </a:extLst>
                </a:gridCol>
                <a:gridCol w="2158750">
                  <a:extLst>
                    <a:ext uri="{9D8B030D-6E8A-4147-A177-3AD203B41FA5}">
                      <a16:colId xmlns:a16="http://schemas.microsoft.com/office/drawing/2014/main" val="20002"/>
                    </a:ext>
                  </a:extLst>
                </a:gridCol>
                <a:gridCol w="1686325">
                  <a:extLst>
                    <a:ext uri="{9D8B030D-6E8A-4147-A177-3AD203B41FA5}">
                      <a16:colId xmlns:a16="http://schemas.microsoft.com/office/drawing/2014/main" val="20003"/>
                    </a:ext>
                  </a:extLst>
                </a:gridCol>
                <a:gridCol w="3111925">
                  <a:extLst>
                    <a:ext uri="{9D8B030D-6E8A-4147-A177-3AD203B41FA5}">
                      <a16:colId xmlns:a16="http://schemas.microsoft.com/office/drawing/2014/main" val="20004"/>
                    </a:ext>
                  </a:extLst>
                </a:gridCol>
              </a:tblGrid>
              <a:tr h="498400">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Sl. No.</a:t>
                      </a:r>
                      <a:endParaRPr sz="1400" u="none" strike="noStrike" cap="none"/>
                    </a:p>
                  </a:txBody>
                  <a:tcPr marL="68600" marR="68600" marT="34300" marB="34300"/>
                </a:tc>
                <a:tc>
                  <a:txBody>
                    <a:bodyPr/>
                    <a:lstStyle/>
                    <a:p>
                      <a:pPr marL="0" marR="0" lvl="0" indent="0" algn="ctr" rtl="0">
                        <a:lnSpc>
                          <a:spcPct val="100000"/>
                        </a:lnSpc>
                        <a:spcBef>
                          <a:spcPts val="0"/>
                        </a:spcBef>
                        <a:spcAft>
                          <a:spcPts val="0"/>
                        </a:spcAft>
                        <a:buClr>
                          <a:schemeClr val="dk1"/>
                        </a:buClr>
                        <a:buSzPts val="1500"/>
                        <a:buFont typeface="Times New Roman"/>
                        <a:buNone/>
                      </a:pPr>
                      <a:r>
                        <a:rPr lang="en" sz="1400" u="none" strike="noStrike" cap="none">
                          <a:latin typeface="Times New Roman"/>
                          <a:ea typeface="Times New Roman"/>
                          <a:cs typeface="Times New Roman"/>
                          <a:sym typeface="Times New Roman"/>
                        </a:rPr>
                        <a:t>Sectional Committee</a:t>
                      </a:r>
                      <a:endParaRPr sz="14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Active Working Panel</a:t>
                      </a:r>
                      <a:endParaRPr sz="14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Active Working Groups</a:t>
                      </a:r>
                      <a:endParaRPr sz="14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Abolished WG/WP</a:t>
                      </a:r>
                      <a:endParaRPr sz="1400" u="none" strike="noStrike" cap="none"/>
                    </a:p>
                  </a:txBody>
                  <a:tcPr marL="68600" marR="68600" marT="34300" marB="34300"/>
                </a:tc>
                <a:extLst>
                  <a:ext uri="{0D108BD9-81ED-4DB2-BD59-A6C34878D82A}">
                    <a16:rowId xmlns:a16="http://schemas.microsoft.com/office/drawing/2014/main" val="10000"/>
                  </a:ext>
                </a:extLst>
              </a:tr>
              <a:tr h="4177275">
                <a:tc>
                  <a:txBody>
                    <a:bodyPr/>
                    <a:lstStyle/>
                    <a:p>
                      <a:pPr marL="0" marR="0" lvl="0" indent="0" algn="ctr" rtl="0">
                        <a:lnSpc>
                          <a:spcPct val="100000"/>
                        </a:lnSpc>
                        <a:spcBef>
                          <a:spcPts val="0"/>
                        </a:spcBef>
                        <a:spcAft>
                          <a:spcPts val="0"/>
                        </a:spcAft>
                        <a:buClr>
                          <a:schemeClr val="dk1"/>
                        </a:buClr>
                        <a:buSzPts val="1500"/>
                        <a:buFont typeface="Calibri"/>
                        <a:buNone/>
                      </a:pPr>
                      <a:r>
                        <a:rPr lang="en" sz="1400" u="none" strike="noStrike" cap="none">
                          <a:solidFill>
                            <a:schemeClr val="dk1"/>
                          </a:solidFill>
                          <a:latin typeface="Times New Roman"/>
                          <a:ea typeface="Times New Roman"/>
                          <a:cs typeface="Times New Roman"/>
                          <a:sym typeface="Times New Roman"/>
                        </a:rPr>
                        <a:t>1.</a:t>
                      </a:r>
                      <a:endParaRPr sz="1400" u="none" strike="noStrike" cap="none">
                        <a:solidFill>
                          <a:schemeClr val="dk1"/>
                        </a:solidFill>
                        <a:latin typeface="Times New Roman"/>
                        <a:ea typeface="Times New Roman"/>
                        <a:cs typeface="Times New Roman"/>
                        <a:sym typeface="Times New Roman"/>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MSD 02</a:t>
                      </a:r>
                      <a:endParaRPr sz="1400" u="none" strike="noStrike" cap="none">
                        <a:solidFill>
                          <a:schemeClr val="dk1"/>
                        </a:solidFill>
                        <a:latin typeface="Times New Roman"/>
                        <a:ea typeface="Times New Roman"/>
                        <a:cs typeface="Times New Roman"/>
                        <a:sym typeface="Times New Roman"/>
                      </a:endParaRPr>
                    </a:p>
                  </a:txBody>
                  <a:tcPr marL="68600" marR="68600" marT="34300" marB="34300"/>
                </a:tc>
                <a:tc>
                  <a:txBody>
                    <a:bodyPr/>
                    <a:lstStyle/>
                    <a:p>
                      <a:pPr marL="247650" marR="0" lvl="0" indent="-247650" algn="just" rtl="0">
                        <a:lnSpc>
                          <a:spcPct val="100000"/>
                        </a:lnSpc>
                        <a:spcBef>
                          <a:spcPts val="0"/>
                        </a:spcBef>
                        <a:spcAft>
                          <a:spcPts val="0"/>
                        </a:spcAft>
                        <a:buClr>
                          <a:srgbClr val="000000"/>
                        </a:buClr>
                        <a:buSzPts val="1500"/>
                        <a:buFont typeface="Calibri"/>
                        <a:buAutoNum type="arabicPeriod"/>
                      </a:pPr>
                      <a:r>
                        <a:rPr lang="en" sz="1400" b="0" i="0" u="none" strike="noStrike" cap="none">
                          <a:solidFill>
                            <a:schemeClr val="dk1"/>
                          </a:solidFill>
                          <a:latin typeface="Times New Roman"/>
                          <a:ea typeface="Times New Roman"/>
                          <a:cs typeface="Times New Roman"/>
                          <a:sym typeface="Times New Roman"/>
                        </a:rPr>
                        <a:t>P11-Panel for Revision of IS 15700</a:t>
                      </a:r>
                      <a:endParaRPr sz="140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Times New Roman"/>
                        <a:ea typeface="Times New Roman"/>
                        <a:cs typeface="Times New Roman"/>
                        <a:sym typeface="Times New Roman"/>
                      </a:endParaRPr>
                    </a:p>
                    <a:p>
                      <a:pPr marL="227013" marR="0" lvl="0" indent="-227013" algn="just" rtl="0">
                        <a:lnSpc>
                          <a:spcPct val="100000"/>
                        </a:lnSpc>
                        <a:spcBef>
                          <a:spcPts val="0"/>
                        </a:spcBef>
                        <a:spcAft>
                          <a:spcPts val="0"/>
                        </a:spcAft>
                        <a:buClr>
                          <a:srgbClr val="000000"/>
                        </a:buClr>
                        <a:buSzPts val="1500"/>
                        <a:buFont typeface="Calibri"/>
                        <a:buNone/>
                      </a:pPr>
                      <a:r>
                        <a:rPr lang="en" sz="1400" b="0" i="0" u="none" strike="noStrike" cap="none">
                          <a:solidFill>
                            <a:schemeClr val="dk1"/>
                          </a:solidFill>
                          <a:latin typeface="Times New Roman"/>
                          <a:ea typeface="Times New Roman"/>
                          <a:cs typeface="Times New Roman"/>
                          <a:sym typeface="Times New Roman"/>
                        </a:rPr>
                        <a:t>2. P18- Panel for Scrutiny of documents pertaining to ISO/TC 176</a:t>
                      </a:r>
                      <a:endParaRPr sz="1400" u="none" strike="noStrike" cap="none">
                        <a:solidFill>
                          <a:schemeClr val="dk1"/>
                        </a:solidFill>
                        <a:latin typeface="Times New Roman"/>
                        <a:ea typeface="Times New Roman"/>
                        <a:cs typeface="Times New Roman"/>
                        <a:sym typeface="Times New Roman"/>
                      </a:endParaRPr>
                    </a:p>
                  </a:txBody>
                  <a:tcPr marL="68600" marR="68600" marT="34300" marB="34300"/>
                </a:tc>
                <a:tc>
                  <a:txBody>
                    <a:bodyPr/>
                    <a:lstStyle/>
                    <a:p>
                      <a:pPr marL="0" marR="0" lvl="0" indent="0" algn="just"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Formulation of Indian Standard on Management System Guideline Requirements for Social Welfare Schemes and Conformity Assessment Requirements for bodies providing validation and verification of social welfare schemes</a:t>
                      </a:r>
                      <a:endParaRPr sz="1400" u="none" strike="noStrike" cap="none">
                        <a:solidFill>
                          <a:schemeClr val="dk1"/>
                        </a:solidFill>
                        <a:latin typeface="Times New Roman"/>
                        <a:ea typeface="Times New Roman"/>
                        <a:cs typeface="Times New Roman"/>
                        <a:sym typeface="Times New Roman"/>
                      </a:endParaRPr>
                    </a:p>
                  </a:txBody>
                  <a:tcPr marL="68600" marR="68600" marT="34300" marB="34300"/>
                </a:tc>
                <a:tc>
                  <a:txBody>
                    <a:bodyPr/>
                    <a:lstStyle/>
                    <a:p>
                      <a:pPr marL="227013" marR="0" lvl="0" indent="-227013" algn="just" rtl="0">
                        <a:lnSpc>
                          <a:spcPct val="100000"/>
                        </a:lnSpc>
                        <a:spcBef>
                          <a:spcPts val="0"/>
                        </a:spcBef>
                        <a:spcAft>
                          <a:spcPts val="0"/>
                        </a:spcAft>
                        <a:buClr>
                          <a:srgbClr val="000000"/>
                        </a:buClr>
                        <a:buSzPts val="1500"/>
                        <a:buFont typeface="Arial"/>
                        <a:buAutoNum type="arabicPeriod"/>
                      </a:pPr>
                      <a:r>
                        <a:rPr lang="en" sz="1400" u="none" strike="noStrike" cap="none">
                          <a:solidFill>
                            <a:schemeClr val="dk1"/>
                          </a:solidFill>
                          <a:latin typeface="Times New Roman"/>
                          <a:ea typeface="Times New Roman"/>
                          <a:cs typeface="Times New Roman"/>
                          <a:sym typeface="Times New Roman"/>
                        </a:rPr>
                        <a:t>MSD 2 :1 Subcommittee for Scrutiny of documents pertaining to ISO/TC 176</a:t>
                      </a:r>
                      <a:endParaRPr sz="1400" u="none" strike="noStrike" cap="none">
                        <a:solidFill>
                          <a:schemeClr val="dk1"/>
                        </a:solidFill>
                        <a:latin typeface="Times New Roman"/>
                        <a:ea typeface="Times New Roman"/>
                        <a:cs typeface="Times New Roman"/>
                        <a:sym typeface="Times New Roman"/>
                      </a:endParaRPr>
                    </a:p>
                    <a:p>
                      <a:pPr marL="227013" marR="0" lvl="0" indent="-227013" algn="just" rtl="0">
                        <a:lnSpc>
                          <a:spcPct val="100000"/>
                        </a:lnSpc>
                        <a:spcBef>
                          <a:spcPts val="0"/>
                        </a:spcBef>
                        <a:spcAft>
                          <a:spcPts val="0"/>
                        </a:spcAft>
                        <a:buClr>
                          <a:srgbClr val="000000"/>
                        </a:buClr>
                        <a:buSzPts val="1500"/>
                        <a:buFont typeface="Arial"/>
                        <a:buAutoNum type="arabicPeriod"/>
                      </a:pPr>
                      <a:r>
                        <a:rPr lang="en" sz="1400" u="none" strike="noStrike" cap="none">
                          <a:solidFill>
                            <a:schemeClr val="dk1"/>
                          </a:solidFill>
                          <a:latin typeface="Times New Roman"/>
                          <a:ea typeface="Times New Roman"/>
                          <a:cs typeface="Times New Roman"/>
                          <a:sym typeface="Times New Roman"/>
                        </a:rPr>
                        <a:t>MSD 02 : 3 Subcommittee for Standards on Outsourcing</a:t>
                      </a:r>
                      <a:endParaRPr sz="1400" u="none" strike="noStrike" cap="none">
                        <a:solidFill>
                          <a:schemeClr val="dk1"/>
                        </a:solidFill>
                        <a:latin typeface="Times New Roman"/>
                        <a:ea typeface="Times New Roman"/>
                        <a:cs typeface="Times New Roman"/>
                        <a:sym typeface="Times New Roman"/>
                      </a:endParaRPr>
                    </a:p>
                    <a:p>
                      <a:pPr marL="227013" marR="0" lvl="0" indent="-227013" algn="just" rtl="0">
                        <a:lnSpc>
                          <a:spcPct val="100000"/>
                        </a:lnSpc>
                        <a:spcBef>
                          <a:spcPts val="0"/>
                        </a:spcBef>
                        <a:spcAft>
                          <a:spcPts val="0"/>
                        </a:spcAft>
                        <a:buClr>
                          <a:srgbClr val="000000"/>
                        </a:buClr>
                        <a:buSzPts val="1500"/>
                        <a:buFont typeface="Arial"/>
                        <a:buAutoNum type="arabicPeriod"/>
                      </a:pPr>
                      <a:r>
                        <a:rPr lang="en" sz="1400" u="none" strike="noStrike" cap="none">
                          <a:solidFill>
                            <a:schemeClr val="dk1"/>
                          </a:solidFill>
                          <a:latin typeface="Times New Roman"/>
                          <a:ea typeface="Times New Roman"/>
                          <a:cs typeface="Times New Roman"/>
                          <a:sym typeface="Times New Roman"/>
                        </a:rPr>
                        <a:t>P12 Panel for formulating Indian Guideline Standard on Outsourcing for manufacturing sector in alignment with ISO 37500</a:t>
                      </a:r>
                      <a:endParaRPr sz="1400" u="none" strike="noStrike" cap="none">
                        <a:solidFill>
                          <a:schemeClr val="dk1"/>
                        </a:solidFill>
                        <a:latin typeface="Times New Roman"/>
                        <a:ea typeface="Times New Roman"/>
                        <a:cs typeface="Times New Roman"/>
                        <a:sym typeface="Times New Roman"/>
                      </a:endParaRPr>
                    </a:p>
                    <a:p>
                      <a:pPr marL="227013" marR="0" lvl="0" indent="-227013" algn="just" rtl="0">
                        <a:lnSpc>
                          <a:spcPct val="100000"/>
                        </a:lnSpc>
                        <a:spcBef>
                          <a:spcPts val="0"/>
                        </a:spcBef>
                        <a:spcAft>
                          <a:spcPts val="0"/>
                        </a:spcAft>
                        <a:buClr>
                          <a:srgbClr val="000000"/>
                        </a:buClr>
                        <a:buSzPts val="1500"/>
                        <a:buFont typeface="Arial"/>
                        <a:buAutoNum type="arabicPeriod"/>
                      </a:pPr>
                      <a:r>
                        <a:rPr lang="en" sz="1400" u="none" strike="noStrike" cap="none">
                          <a:solidFill>
                            <a:schemeClr val="dk1"/>
                          </a:solidFill>
                          <a:latin typeface="Times New Roman"/>
                          <a:ea typeface="Times New Roman"/>
                          <a:cs typeface="Times New Roman"/>
                          <a:sym typeface="Times New Roman"/>
                        </a:rPr>
                        <a:t>P15- Revision of IS 16677: 2017</a:t>
                      </a:r>
                      <a:endParaRPr sz="1400" u="none" strike="noStrike" cap="none">
                        <a:solidFill>
                          <a:schemeClr val="dk1"/>
                        </a:solidFill>
                        <a:latin typeface="Times New Roman"/>
                        <a:ea typeface="Times New Roman"/>
                        <a:cs typeface="Times New Roman"/>
                        <a:sym typeface="Times New Roman"/>
                      </a:endParaRPr>
                    </a:p>
                    <a:p>
                      <a:pPr marL="227013" marR="0" lvl="0" indent="-227013" algn="just" rtl="0">
                        <a:lnSpc>
                          <a:spcPct val="100000"/>
                        </a:lnSpc>
                        <a:spcBef>
                          <a:spcPts val="0"/>
                        </a:spcBef>
                        <a:spcAft>
                          <a:spcPts val="0"/>
                        </a:spcAft>
                        <a:buClr>
                          <a:srgbClr val="000000"/>
                        </a:buClr>
                        <a:buSzPts val="1500"/>
                        <a:buFont typeface="Arial"/>
                        <a:buAutoNum type="arabicPeriod"/>
                      </a:pPr>
                      <a:r>
                        <a:rPr lang="en" sz="1400" b="0" i="0" u="none" strike="noStrike" cap="none">
                          <a:solidFill>
                            <a:schemeClr val="dk1"/>
                          </a:solidFill>
                          <a:latin typeface="Times New Roman"/>
                          <a:ea typeface="Times New Roman"/>
                          <a:cs typeface="Times New Roman"/>
                          <a:sym typeface="Times New Roman"/>
                        </a:rPr>
                        <a:t>P14</a:t>
                      </a:r>
                      <a:r>
                        <a:rPr lang="en" sz="1400" u="none" strike="noStrike" cap="none">
                          <a:solidFill>
                            <a:schemeClr val="dk1"/>
                          </a:solidFill>
                          <a:latin typeface="Times New Roman"/>
                          <a:ea typeface="Times New Roman"/>
                          <a:cs typeface="Times New Roman"/>
                          <a:sym typeface="Times New Roman"/>
                        </a:rPr>
                        <a:t> </a:t>
                      </a:r>
                      <a:r>
                        <a:rPr lang="en" sz="1400" b="0" i="0" u="none" strike="noStrike" cap="none">
                          <a:solidFill>
                            <a:schemeClr val="dk1"/>
                          </a:solidFill>
                          <a:latin typeface="Times New Roman"/>
                          <a:ea typeface="Times New Roman"/>
                          <a:cs typeface="Times New Roman"/>
                          <a:sym typeface="Times New Roman"/>
                        </a:rPr>
                        <a:t>Composition of Panel to scrutinize the IPF Proposal</a:t>
                      </a:r>
                      <a:endParaRPr sz="1400" u="none" strike="noStrike" cap="none">
                        <a:solidFill>
                          <a:schemeClr val="dk1"/>
                        </a:solidFill>
                        <a:latin typeface="Times New Roman"/>
                        <a:ea typeface="Times New Roman"/>
                        <a:cs typeface="Times New Roman"/>
                        <a:sym typeface="Times New Roman"/>
                      </a:endParaRPr>
                    </a:p>
                    <a:p>
                      <a:pPr marL="227013" marR="0" lvl="0" indent="-227013" algn="just" rtl="0">
                        <a:lnSpc>
                          <a:spcPct val="100000"/>
                        </a:lnSpc>
                        <a:spcBef>
                          <a:spcPts val="0"/>
                        </a:spcBef>
                        <a:spcAft>
                          <a:spcPts val="0"/>
                        </a:spcAft>
                        <a:buClr>
                          <a:srgbClr val="000000"/>
                        </a:buClr>
                        <a:buSzPts val="1500"/>
                        <a:buFont typeface="Arial"/>
                        <a:buAutoNum type="arabicPeriod"/>
                      </a:pPr>
                      <a:r>
                        <a:rPr lang="en" sz="1400" b="0" i="0" u="none" strike="noStrike" cap="none">
                          <a:solidFill>
                            <a:schemeClr val="dk1"/>
                          </a:solidFill>
                          <a:latin typeface="Times New Roman"/>
                          <a:ea typeface="Times New Roman"/>
                          <a:cs typeface="Times New Roman"/>
                          <a:sym typeface="Times New Roman"/>
                        </a:rPr>
                        <a:t>P13- Panel for Strategic Action Plan</a:t>
                      </a:r>
                      <a:endParaRPr sz="1400" u="none" strike="noStrike" cap="none">
                        <a:solidFill>
                          <a:schemeClr val="dk1"/>
                        </a:solidFill>
                        <a:latin typeface="Times New Roman"/>
                        <a:ea typeface="Times New Roman"/>
                        <a:cs typeface="Times New Roman"/>
                        <a:sym typeface="Times New Roman"/>
                      </a:endParaRPr>
                    </a:p>
                    <a:p>
                      <a:pPr marL="227013" marR="0" lvl="0" indent="-227013" algn="just" rtl="0">
                        <a:lnSpc>
                          <a:spcPct val="100000"/>
                        </a:lnSpc>
                        <a:spcBef>
                          <a:spcPts val="0"/>
                        </a:spcBef>
                        <a:spcAft>
                          <a:spcPts val="0"/>
                        </a:spcAft>
                        <a:buClr>
                          <a:srgbClr val="000000"/>
                        </a:buClr>
                        <a:buSzPts val="1500"/>
                        <a:buFont typeface="Arial"/>
                        <a:buAutoNum type="arabicPeriod"/>
                      </a:pPr>
                      <a:r>
                        <a:rPr lang="en" sz="1400" b="0" i="0" u="none" strike="noStrike" cap="none">
                          <a:solidFill>
                            <a:schemeClr val="dk1"/>
                          </a:solidFill>
                          <a:latin typeface="Times New Roman"/>
                          <a:ea typeface="Times New Roman"/>
                          <a:cs typeface="Times New Roman"/>
                          <a:sym typeface="Times New Roman"/>
                        </a:rPr>
                        <a:t>P16- Revision of IS 16070: 2013</a:t>
                      </a:r>
                      <a:endParaRPr sz="1400" u="none" strike="noStrike" cap="none">
                        <a:solidFill>
                          <a:schemeClr val="dk1"/>
                        </a:solidFill>
                        <a:latin typeface="Times New Roman"/>
                        <a:ea typeface="Times New Roman"/>
                        <a:cs typeface="Times New Roman"/>
                        <a:sym typeface="Times New Roman"/>
                      </a:endParaRPr>
                    </a:p>
                    <a:p>
                      <a:pPr marL="227012" marR="0" lvl="0" indent="-227012" algn="just" rtl="0">
                        <a:lnSpc>
                          <a:spcPct val="100000"/>
                        </a:lnSpc>
                        <a:spcBef>
                          <a:spcPts val="0"/>
                        </a:spcBef>
                        <a:spcAft>
                          <a:spcPts val="0"/>
                        </a:spcAft>
                        <a:buClr>
                          <a:srgbClr val="000000"/>
                        </a:buClr>
                        <a:buSzPts val="1500"/>
                        <a:buFont typeface="Arial"/>
                        <a:buAutoNum type="arabicPeriod"/>
                      </a:pPr>
                      <a:r>
                        <a:rPr lang="en" sz="1400" b="0" i="0" u="none" strike="noStrike" cap="none">
                          <a:solidFill>
                            <a:schemeClr val="dk1"/>
                          </a:solidFill>
                          <a:latin typeface="Times New Roman"/>
                          <a:ea typeface="Times New Roman"/>
                          <a:cs typeface="Times New Roman"/>
                          <a:sym typeface="Times New Roman"/>
                        </a:rPr>
                        <a:t>P20- Panel for ISO/TC/176/SC 3/Task Group 2- Potential Revision of ISO 10019:2005</a:t>
                      </a:r>
                      <a:endParaRPr sz="1400" b="0" i="0" u="none" strike="noStrike" cap="none">
                        <a:solidFill>
                          <a:schemeClr val="dk1"/>
                        </a:solidFill>
                        <a:latin typeface="Times New Roman"/>
                        <a:ea typeface="Times New Roman"/>
                        <a:cs typeface="Times New Roman"/>
                        <a:sym typeface="Times New Roman"/>
                      </a:endParaRPr>
                    </a:p>
                    <a:p>
                      <a:pPr marL="227013" marR="0" lvl="0" indent="-220663" algn="just" rtl="0">
                        <a:lnSpc>
                          <a:spcPct val="100000"/>
                        </a:lnSpc>
                        <a:spcBef>
                          <a:spcPts val="0"/>
                        </a:spcBef>
                        <a:spcAft>
                          <a:spcPts val="0"/>
                        </a:spcAft>
                        <a:buSzPts val="1400"/>
                        <a:buFont typeface="Times New Roman"/>
                        <a:buAutoNum type="arabicPeriod"/>
                      </a:pPr>
                      <a:r>
                        <a:rPr lang="en" sz="1200">
                          <a:solidFill>
                            <a:srgbClr val="212529"/>
                          </a:solidFill>
                          <a:latin typeface="Roboto"/>
                          <a:ea typeface="Roboto"/>
                          <a:cs typeface="Roboto"/>
                          <a:sym typeface="Roboto"/>
                        </a:rPr>
                        <a:t>Panel for Review of IS/ISO 19011: 2018, IS/ISO 18091:2024, IS/ISO 20700</a:t>
                      </a:r>
                      <a:endParaRPr>
                        <a:latin typeface="Times New Roman"/>
                        <a:ea typeface="Times New Roman"/>
                        <a:cs typeface="Times New Roman"/>
                        <a:sym typeface="Times New Roman"/>
                      </a:endParaRPr>
                    </a:p>
                  </a:txBody>
                  <a:tcPr marL="68600" marR="68600" marT="34300" marB="34300"/>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95"/>
        <p:cNvGrpSpPr/>
        <p:nvPr/>
      </p:nvGrpSpPr>
      <p:grpSpPr>
        <a:xfrm>
          <a:off x="0" y="0"/>
          <a:ext cx="0" cy="0"/>
          <a:chOff x="0" y="0"/>
          <a:chExt cx="0" cy="0"/>
        </a:xfrm>
      </p:grpSpPr>
      <p:sp>
        <p:nvSpPr>
          <p:cNvPr id="96" name="Google Shape;96;p9"/>
          <p:cNvSpPr txBox="1">
            <a:spLocks noGrp="1"/>
          </p:cNvSpPr>
          <p:nvPr>
            <p:ph type="title"/>
          </p:nvPr>
        </p:nvSpPr>
        <p:spPr>
          <a:xfrm>
            <a:off x="426703" y="0"/>
            <a:ext cx="8248454" cy="407751"/>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SzPts val="1400"/>
              <a:buNone/>
            </a:pPr>
            <a:r>
              <a:rPr lang="en" sz="2400">
                <a:latin typeface="Times New Roman"/>
                <a:ea typeface="Times New Roman"/>
                <a:cs typeface="Times New Roman"/>
                <a:sym typeface="Times New Roman"/>
              </a:rPr>
              <a:t>Experts in ISO Projects </a:t>
            </a:r>
            <a:endParaRPr sz="2400">
              <a:latin typeface="Times New Roman"/>
              <a:ea typeface="Times New Roman"/>
              <a:cs typeface="Times New Roman"/>
              <a:sym typeface="Times New Roman"/>
            </a:endParaRPr>
          </a:p>
        </p:txBody>
      </p:sp>
      <p:graphicFrame>
        <p:nvGraphicFramePr>
          <p:cNvPr id="97" name="Google Shape;97;p9"/>
          <p:cNvGraphicFramePr/>
          <p:nvPr/>
        </p:nvGraphicFramePr>
        <p:xfrm>
          <a:off x="426703" y="407751"/>
          <a:ext cx="8248450" cy="1219140"/>
        </p:xfrm>
        <a:graphic>
          <a:graphicData uri="http://schemas.openxmlformats.org/drawingml/2006/table">
            <a:tbl>
              <a:tblPr>
                <a:noFill/>
                <a:tableStyleId>{35BEB73A-7CC4-4FE2-801A-71A920AEA853}</a:tableStyleId>
              </a:tblPr>
              <a:tblGrid>
                <a:gridCol w="663050">
                  <a:extLst>
                    <a:ext uri="{9D8B030D-6E8A-4147-A177-3AD203B41FA5}">
                      <a16:colId xmlns:a16="http://schemas.microsoft.com/office/drawing/2014/main" val="20000"/>
                    </a:ext>
                  </a:extLst>
                </a:gridCol>
                <a:gridCol w="1205750">
                  <a:extLst>
                    <a:ext uri="{9D8B030D-6E8A-4147-A177-3AD203B41FA5}">
                      <a16:colId xmlns:a16="http://schemas.microsoft.com/office/drawing/2014/main" val="20001"/>
                    </a:ext>
                  </a:extLst>
                </a:gridCol>
                <a:gridCol w="1544125">
                  <a:extLst>
                    <a:ext uri="{9D8B030D-6E8A-4147-A177-3AD203B41FA5}">
                      <a16:colId xmlns:a16="http://schemas.microsoft.com/office/drawing/2014/main" val="20002"/>
                    </a:ext>
                  </a:extLst>
                </a:gridCol>
                <a:gridCol w="1396000">
                  <a:extLst>
                    <a:ext uri="{9D8B030D-6E8A-4147-A177-3AD203B41FA5}">
                      <a16:colId xmlns:a16="http://schemas.microsoft.com/office/drawing/2014/main" val="20003"/>
                    </a:ext>
                  </a:extLst>
                </a:gridCol>
                <a:gridCol w="1297150">
                  <a:extLst>
                    <a:ext uri="{9D8B030D-6E8A-4147-A177-3AD203B41FA5}">
                      <a16:colId xmlns:a16="http://schemas.microsoft.com/office/drawing/2014/main" val="20004"/>
                    </a:ext>
                  </a:extLst>
                </a:gridCol>
                <a:gridCol w="2142375">
                  <a:extLst>
                    <a:ext uri="{9D8B030D-6E8A-4147-A177-3AD203B41FA5}">
                      <a16:colId xmlns:a16="http://schemas.microsoft.com/office/drawing/2014/main" val="20005"/>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S. No.</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Committee</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ISO/TC</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Projects </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Priority</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Experts Identified (Y/N)</a:t>
                      </a:r>
                      <a:endParaRPr sz="1400" b="1" u="none" strike="noStrike" cap="none">
                        <a:latin typeface="Times New Roman"/>
                        <a:ea typeface="Times New Roman"/>
                        <a:cs typeface="Times New Roman"/>
                        <a:sym typeface="Times New Roman"/>
                      </a:endParaRPr>
                    </a:p>
                  </a:txBody>
                  <a:tcPr marL="91425" marR="91425" marT="91425" marB="91425"/>
                </a:tc>
                <a:extLst>
                  <a:ext uri="{0D108BD9-81ED-4DB2-BD59-A6C34878D82A}">
                    <a16:rowId xmlns:a16="http://schemas.microsoft.com/office/drawing/2014/main" val="10000"/>
                  </a:ext>
                </a:extLst>
              </a:tr>
              <a:tr h="748925">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1.</a:t>
                      </a:r>
                      <a:endParaRPr sz="1400" u="none" strike="noStrike" cap="none">
                        <a:latin typeface="Times New Roman"/>
                        <a:ea typeface="Times New Roman"/>
                        <a:cs typeface="Times New Roman"/>
                        <a:sym typeface="Times New Roman"/>
                      </a:endParaRPr>
                    </a:p>
                  </a:txBody>
                  <a:tcPr marL="91425" marR="91425" marT="91425" marB="91425" anchor="ct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MSD 2</a:t>
                      </a:r>
                      <a:endParaRPr sz="1400" u="none" strike="noStrike" cap="none">
                        <a:latin typeface="Times New Roman"/>
                        <a:ea typeface="Times New Roman"/>
                        <a:cs typeface="Times New Roman"/>
                        <a:sym typeface="Times New Roman"/>
                      </a:endParaRPr>
                    </a:p>
                  </a:txBody>
                  <a:tcPr marL="91425" marR="91425" marT="91425" marB="91425" anchor="ct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ISO/TC 176</a:t>
                      </a:r>
                      <a:endParaRPr sz="1400" u="none" strike="noStrike" cap="none">
                        <a:latin typeface="Times New Roman"/>
                        <a:ea typeface="Times New Roman"/>
                        <a:cs typeface="Times New Roman"/>
                        <a:sym typeface="Times New Roman"/>
                      </a:endParaRPr>
                    </a:p>
                  </a:txBody>
                  <a:tcPr marL="91425" marR="91425" marT="91425" marB="91425" anchor="ctr"/>
                </a:tc>
                <a:tc>
                  <a:txBody>
                    <a:bodyPr/>
                    <a:lstStyle/>
                    <a:p>
                      <a:pPr marL="0" marR="0" lvl="0" indent="0" algn="ctr" rtl="0">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4</a:t>
                      </a:r>
                      <a:endParaRPr sz="14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400"/>
                        <a:buFont typeface="Arial"/>
                        <a:buNone/>
                      </a:pPr>
                      <a:endParaRPr>
                        <a:latin typeface="Times New Roman"/>
                        <a:ea typeface="Times New Roman"/>
                        <a:cs typeface="Times New Roman"/>
                        <a:sym typeface="Times New Roman"/>
                      </a:endParaRPr>
                    </a:p>
                  </a:txBody>
                  <a:tcPr marL="91425" marR="91425" marT="91425" marB="91425" anchor="ctr"/>
                </a:tc>
                <a:tc>
                  <a:txBody>
                    <a:bodyPr/>
                    <a:lstStyle/>
                    <a:p>
                      <a:pPr marL="0" marR="0" lvl="0" indent="0" algn="l" rtl="0">
                        <a:lnSpc>
                          <a:spcPct val="100000"/>
                        </a:lnSpc>
                        <a:spcBef>
                          <a:spcPts val="0"/>
                        </a:spcBef>
                        <a:spcAft>
                          <a:spcPts val="0"/>
                        </a:spcAft>
                        <a:buClr>
                          <a:schemeClr val="dk1"/>
                        </a:buClr>
                        <a:buSzPts val="1100"/>
                        <a:buFont typeface="Arial"/>
                        <a:buNone/>
                      </a:pPr>
                      <a:r>
                        <a:rPr lang="en" sz="1400" u="none" strike="noStrike" cap="none">
                          <a:solidFill>
                            <a:schemeClr val="dk1"/>
                          </a:solidFill>
                          <a:latin typeface="Times New Roman"/>
                          <a:ea typeface="Times New Roman"/>
                          <a:cs typeface="Times New Roman"/>
                          <a:sym typeface="Times New Roman"/>
                        </a:rPr>
                        <a:t>High -4</a:t>
                      </a:r>
                      <a:endParaRPr sz="140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100"/>
                        <a:buFont typeface="Arial"/>
                        <a:buNone/>
                      </a:pPr>
                      <a:r>
                        <a:rPr lang="en" sz="1400" u="none" strike="noStrike" cap="none">
                          <a:solidFill>
                            <a:schemeClr val="dk1"/>
                          </a:solidFill>
                          <a:latin typeface="Times New Roman"/>
                          <a:ea typeface="Times New Roman"/>
                          <a:cs typeface="Times New Roman"/>
                          <a:sym typeface="Times New Roman"/>
                        </a:rPr>
                        <a:t>Medium - 0</a:t>
                      </a:r>
                      <a:endParaRPr sz="140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100"/>
                        <a:buFont typeface="Arial"/>
                        <a:buNone/>
                      </a:pPr>
                      <a:r>
                        <a:rPr lang="en" sz="1400" u="none" strike="noStrike" cap="none">
                          <a:solidFill>
                            <a:schemeClr val="dk1"/>
                          </a:solidFill>
                          <a:latin typeface="Times New Roman"/>
                          <a:ea typeface="Times New Roman"/>
                          <a:cs typeface="Times New Roman"/>
                          <a:sym typeface="Times New Roman"/>
                        </a:rPr>
                        <a:t>Low - 0</a:t>
                      </a:r>
                      <a:endParaRPr sz="1400"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Y</a:t>
                      </a:r>
                      <a:endParaRPr sz="1400" u="none" strike="noStrike" cap="none">
                        <a:latin typeface="Times New Roman"/>
                        <a:ea typeface="Times New Roman"/>
                        <a:cs typeface="Times New Roman"/>
                        <a:sym typeface="Times New Roman"/>
                      </a:endParaRPr>
                    </a:p>
                  </a:txBody>
                  <a:tcPr marL="91425" marR="91425" marT="91425" marB="91425" anchor="ct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01"/>
        <p:cNvGrpSpPr/>
        <p:nvPr/>
      </p:nvGrpSpPr>
      <p:grpSpPr>
        <a:xfrm>
          <a:off x="0" y="0"/>
          <a:ext cx="0" cy="0"/>
          <a:chOff x="0" y="0"/>
          <a:chExt cx="0" cy="0"/>
        </a:xfrm>
      </p:grpSpPr>
      <p:sp>
        <p:nvSpPr>
          <p:cNvPr id="102" name="Google Shape;102;p8"/>
          <p:cNvSpPr txBox="1">
            <a:spLocks noGrp="1"/>
          </p:cNvSpPr>
          <p:nvPr>
            <p:ph type="title"/>
          </p:nvPr>
        </p:nvSpPr>
        <p:spPr>
          <a:xfrm>
            <a:off x="491264" y="0"/>
            <a:ext cx="8161425" cy="461913"/>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rgbClr val="000000"/>
              </a:buClr>
              <a:buSzPts val="2000"/>
              <a:buFont typeface="Times New Roman"/>
              <a:buNone/>
            </a:pPr>
            <a:r>
              <a:rPr lang="en" sz="2400" b="0" i="0" u="none" strike="noStrike">
                <a:solidFill>
                  <a:srgbClr val="000000"/>
                </a:solidFill>
                <a:latin typeface="Times New Roman"/>
                <a:ea typeface="Times New Roman"/>
                <a:cs typeface="Times New Roman"/>
                <a:sym typeface="Times New Roman"/>
              </a:rPr>
              <a:t>SC/WP meetings planned and held outside HQ.</a:t>
            </a:r>
            <a:endParaRPr sz="2400">
              <a:latin typeface="Times New Roman"/>
              <a:ea typeface="Times New Roman"/>
              <a:cs typeface="Times New Roman"/>
              <a:sym typeface="Times New Roman"/>
            </a:endParaRPr>
          </a:p>
        </p:txBody>
      </p:sp>
      <p:graphicFrame>
        <p:nvGraphicFramePr>
          <p:cNvPr id="103" name="Google Shape;103;p8"/>
          <p:cNvGraphicFramePr/>
          <p:nvPr>
            <p:extLst>
              <p:ext uri="{D42A27DB-BD31-4B8C-83A1-F6EECF244321}">
                <p14:modId xmlns:p14="http://schemas.microsoft.com/office/powerpoint/2010/main" val="4263854715"/>
              </p:ext>
            </p:extLst>
          </p:nvPr>
        </p:nvGraphicFramePr>
        <p:xfrm>
          <a:off x="491263" y="745289"/>
          <a:ext cx="8161425" cy="752630"/>
        </p:xfrm>
        <a:graphic>
          <a:graphicData uri="http://schemas.openxmlformats.org/drawingml/2006/table">
            <a:tbl>
              <a:tblPr firstRow="1" bandRow="1">
                <a:noFill/>
                <a:tableStyleId>{58743796-FBD1-4B8A-9A92-2B511B09F185}</a:tableStyleId>
              </a:tblPr>
              <a:tblGrid>
                <a:gridCol w="704475">
                  <a:extLst>
                    <a:ext uri="{9D8B030D-6E8A-4147-A177-3AD203B41FA5}">
                      <a16:colId xmlns:a16="http://schemas.microsoft.com/office/drawing/2014/main" val="20000"/>
                    </a:ext>
                  </a:extLst>
                </a:gridCol>
                <a:gridCol w="1877400">
                  <a:extLst>
                    <a:ext uri="{9D8B030D-6E8A-4147-A177-3AD203B41FA5}">
                      <a16:colId xmlns:a16="http://schemas.microsoft.com/office/drawing/2014/main" val="20001"/>
                    </a:ext>
                  </a:extLst>
                </a:gridCol>
                <a:gridCol w="2573525">
                  <a:extLst>
                    <a:ext uri="{9D8B030D-6E8A-4147-A177-3AD203B41FA5}">
                      <a16:colId xmlns:a16="http://schemas.microsoft.com/office/drawing/2014/main" val="20002"/>
                    </a:ext>
                  </a:extLst>
                </a:gridCol>
                <a:gridCol w="3006025">
                  <a:extLst>
                    <a:ext uri="{9D8B030D-6E8A-4147-A177-3AD203B41FA5}">
                      <a16:colId xmlns:a16="http://schemas.microsoft.com/office/drawing/2014/main" val="20003"/>
                    </a:ext>
                  </a:extLst>
                </a:gridCol>
              </a:tblGrid>
              <a:tr h="316400">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latin typeface="Times New Roman"/>
                          <a:ea typeface="Times New Roman"/>
                          <a:cs typeface="Times New Roman"/>
                          <a:sym typeface="Times New Roman"/>
                        </a:rPr>
                        <a:t>Sl. No.</a:t>
                      </a:r>
                      <a:endParaRPr sz="11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latin typeface="Times New Roman"/>
                          <a:ea typeface="Times New Roman"/>
                          <a:cs typeface="Times New Roman"/>
                          <a:sym typeface="Times New Roman"/>
                        </a:rPr>
                        <a:t>Sectional Committee</a:t>
                      </a:r>
                      <a:endParaRPr sz="11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dirty="0">
                          <a:latin typeface="Times New Roman"/>
                          <a:ea typeface="Times New Roman"/>
                          <a:cs typeface="Times New Roman"/>
                          <a:sym typeface="Times New Roman"/>
                        </a:rPr>
                        <a:t>Meeting</a:t>
                      </a:r>
                      <a:r>
                        <a:rPr lang="en" sz="1500" dirty="0">
                          <a:latin typeface="Times New Roman"/>
                          <a:ea typeface="Times New Roman"/>
                          <a:cs typeface="Times New Roman"/>
                          <a:sym typeface="Times New Roman"/>
                        </a:rPr>
                        <a:t> Planned</a:t>
                      </a:r>
                      <a:endParaRPr sz="1100" u="none" strike="noStrike" cap="none" dirty="0"/>
                    </a:p>
                  </a:txBody>
                  <a:tcPr marL="68600" marR="68600" marT="34300" marB="34300"/>
                </a:tc>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latin typeface="Times New Roman"/>
                          <a:ea typeface="Times New Roman"/>
                          <a:cs typeface="Times New Roman"/>
                          <a:sym typeface="Times New Roman"/>
                        </a:rPr>
                        <a:t>Partner Institute</a:t>
                      </a:r>
                      <a:endParaRPr sz="1100" u="none" strike="noStrike" cap="none"/>
                    </a:p>
                  </a:txBody>
                  <a:tcPr marL="68600" marR="68600" marT="34300" marB="34300"/>
                </a:tc>
                <a:extLst>
                  <a:ext uri="{0D108BD9-81ED-4DB2-BD59-A6C34878D82A}">
                    <a16:rowId xmlns:a16="http://schemas.microsoft.com/office/drawing/2014/main" val="10000"/>
                  </a:ext>
                </a:extLst>
              </a:tr>
              <a:tr h="285550">
                <a:tc>
                  <a:txBody>
                    <a:bodyPr/>
                    <a:lstStyle/>
                    <a:p>
                      <a:pPr marL="0" marR="0" lvl="0" indent="0" algn="ctr" rtl="0">
                        <a:lnSpc>
                          <a:spcPct val="100000"/>
                        </a:lnSpc>
                        <a:spcBef>
                          <a:spcPts val="0"/>
                        </a:spcBef>
                        <a:spcAft>
                          <a:spcPts val="0"/>
                        </a:spcAft>
                        <a:buClr>
                          <a:schemeClr val="dk1"/>
                        </a:buClr>
                        <a:buSzPts val="1500"/>
                        <a:buFont typeface="Arial"/>
                        <a:buNone/>
                      </a:pPr>
                      <a:r>
                        <a:rPr lang="en" sz="1400" u="none" strike="noStrike" cap="none"/>
                        <a:t>1.</a:t>
                      </a:r>
                      <a:endParaRPr sz="14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MSD 02</a:t>
                      </a:r>
                      <a:endParaRPr sz="14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dirty="0">
                          <a:latin typeface="Times New Roman"/>
                          <a:ea typeface="Times New Roman"/>
                          <a:cs typeface="Times New Roman"/>
                          <a:sym typeface="Times New Roman"/>
                        </a:rPr>
                        <a:t>28.11.2024</a:t>
                      </a:r>
                      <a:endParaRPr sz="1400" u="none" strike="noStrike" cap="none" dirty="0">
                        <a:latin typeface="Times New Roman"/>
                        <a:ea typeface="Times New Roman"/>
                        <a:cs typeface="Times New Roman"/>
                        <a:sym typeface="Times New Roman"/>
                      </a:endParaRPr>
                    </a:p>
                  </a:txBody>
                  <a:tcPr marL="68600" marR="68600" marT="34300" marB="34300"/>
                </a:tc>
                <a:tc>
                  <a:txBody>
                    <a:bodyPr/>
                    <a:lstStyle/>
                    <a:p>
                      <a:pPr marL="0" marR="0" lvl="0" indent="0" algn="l" rtl="0">
                        <a:lnSpc>
                          <a:spcPct val="100000"/>
                        </a:lnSpc>
                        <a:spcBef>
                          <a:spcPts val="0"/>
                        </a:spcBef>
                        <a:spcAft>
                          <a:spcPts val="0"/>
                        </a:spcAft>
                        <a:buClr>
                          <a:srgbClr val="000000"/>
                        </a:buClr>
                        <a:buSzPts val="1400"/>
                        <a:buFont typeface="Arial"/>
                        <a:buNone/>
                      </a:pPr>
                      <a:r>
                        <a:rPr lang="en" sz="1100" dirty="0">
                          <a:latin typeface="Calibri"/>
                          <a:ea typeface="Calibri"/>
                          <a:cs typeface="Calibri"/>
                          <a:sym typeface="Calibri"/>
                        </a:rPr>
                        <a:t>Malviya National Institute of Technology (MNIT)  Jaipur</a:t>
                      </a:r>
                      <a:endParaRPr sz="1100" u="none" strike="noStrike" cap="none" dirty="0">
                        <a:latin typeface="Calibri"/>
                        <a:ea typeface="Calibri"/>
                        <a:cs typeface="Calibri"/>
                        <a:sym typeface="Calibri"/>
                      </a:endParaRPr>
                    </a:p>
                  </a:txBody>
                  <a:tcPr marL="9525" marR="9525" marT="9525" marB="91425" anchor="b"/>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07"/>
        <p:cNvGrpSpPr/>
        <p:nvPr/>
      </p:nvGrpSpPr>
      <p:grpSpPr>
        <a:xfrm>
          <a:off x="0" y="0"/>
          <a:ext cx="0" cy="0"/>
          <a:chOff x="0" y="0"/>
          <a:chExt cx="0" cy="0"/>
        </a:xfrm>
      </p:grpSpPr>
      <p:sp>
        <p:nvSpPr>
          <p:cNvPr id="108" name="Google Shape;108;p10"/>
          <p:cNvSpPr txBox="1">
            <a:spLocks noGrp="1"/>
          </p:cNvSpPr>
          <p:nvPr>
            <p:ph type="title"/>
          </p:nvPr>
        </p:nvSpPr>
        <p:spPr>
          <a:xfrm>
            <a:off x="471340" y="0"/>
            <a:ext cx="8220172" cy="339989"/>
          </a:xfrm>
          <a:prstGeom prst="rect">
            <a:avLst/>
          </a:prstGeom>
          <a:noFill/>
          <a:ln>
            <a:noFill/>
          </a:ln>
        </p:spPr>
        <p:txBody>
          <a:bodyPr spcFirstLastPara="1" wrap="square" lIns="68575" tIns="34275" rIns="68575" bIns="34275" anchor="ctr" anchorCtr="0">
            <a:normAutofit fontScale="90000"/>
          </a:bodyPr>
          <a:lstStyle/>
          <a:p>
            <a:pPr marL="0" lvl="0" indent="0" algn="ctr" rtl="0">
              <a:lnSpc>
                <a:spcPct val="90000"/>
              </a:lnSpc>
              <a:spcBef>
                <a:spcPts val="0"/>
              </a:spcBef>
              <a:spcAft>
                <a:spcPts val="0"/>
              </a:spcAft>
              <a:buClr>
                <a:schemeClr val="dk1"/>
              </a:buClr>
              <a:buSzPct val="100000"/>
              <a:buFont typeface="Times New Roman"/>
              <a:buNone/>
            </a:pPr>
            <a:r>
              <a:rPr lang="en" sz="2700" b="0" i="0" u="none" strike="noStrike">
                <a:latin typeface="Times New Roman"/>
                <a:ea typeface="Times New Roman"/>
                <a:cs typeface="Times New Roman"/>
                <a:sym typeface="Times New Roman"/>
              </a:rPr>
              <a:t>Status of Process Reform measures</a:t>
            </a:r>
            <a:endParaRPr sz="2700"/>
          </a:p>
        </p:txBody>
      </p:sp>
      <p:graphicFrame>
        <p:nvGraphicFramePr>
          <p:cNvPr id="109" name="Google Shape;109;p10"/>
          <p:cNvGraphicFramePr/>
          <p:nvPr/>
        </p:nvGraphicFramePr>
        <p:xfrm>
          <a:off x="471340" y="434257"/>
          <a:ext cx="8220150" cy="877975"/>
        </p:xfrm>
        <a:graphic>
          <a:graphicData uri="http://schemas.openxmlformats.org/drawingml/2006/table">
            <a:tbl>
              <a:tblPr firstRow="1" bandRow="1">
                <a:noFill/>
                <a:tableStyleId>{58743796-FBD1-4B8A-9A92-2B511B09F185}</a:tableStyleId>
              </a:tblPr>
              <a:tblGrid>
                <a:gridCol w="1234900">
                  <a:extLst>
                    <a:ext uri="{9D8B030D-6E8A-4147-A177-3AD203B41FA5}">
                      <a16:colId xmlns:a16="http://schemas.microsoft.com/office/drawing/2014/main" val="20000"/>
                    </a:ext>
                  </a:extLst>
                </a:gridCol>
                <a:gridCol w="1593125">
                  <a:extLst>
                    <a:ext uri="{9D8B030D-6E8A-4147-A177-3AD203B41FA5}">
                      <a16:colId xmlns:a16="http://schemas.microsoft.com/office/drawing/2014/main" val="20001"/>
                    </a:ext>
                  </a:extLst>
                </a:gridCol>
                <a:gridCol w="1677975">
                  <a:extLst>
                    <a:ext uri="{9D8B030D-6E8A-4147-A177-3AD203B41FA5}">
                      <a16:colId xmlns:a16="http://schemas.microsoft.com/office/drawing/2014/main" val="20002"/>
                    </a:ext>
                  </a:extLst>
                </a:gridCol>
                <a:gridCol w="2215300">
                  <a:extLst>
                    <a:ext uri="{9D8B030D-6E8A-4147-A177-3AD203B41FA5}">
                      <a16:colId xmlns:a16="http://schemas.microsoft.com/office/drawing/2014/main" val="20003"/>
                    </a:ext>
                  </a:extLst>
                </a:gridCol>
                <a:gridCol w="1498850">
                  <a:extLst>
                    <a:ext uri="{9D8B030D-6E8A-4147-A177-3AD203B41FA5}">
                      <a16:colId xmlns:a16="http://schemas.microsoft.com/office/drawing/2014/main" val="20004"/>
                    </a:ext>
                  </a:extLst>
                </a:gridCol>
              </a:tblGrid>
              <a:tr h="284700">
                <a:tc rowSpan="2">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solidFill>
                            <a:schemeClr val="lt2"/>
                          </a:solidFill>
                          <a:latin typeface="Times New Roman"/>
                          <a:ea typeface="Times New Roman"/>
                          <a:cs typeface="Times New Roman"/>
                          <a:sym typeface="Times New Roman"/>
                        </a:rPr>
                        <a:t>Committee</a:t>
                      </a:r>
                      <a:endParaRPr sz="1100" u="none" strike="noStrike" cap="none">
                        <a:solidFill>
                          <a:schemeClr val="lt2"/>
                        </a:solidFill>
                        <a:latin typeface="Times New Roman"/>
                        <a:ea typeface="Times New Roman"/>
                        <a:cs typeface="Times New Roman"/>
                        <a:sym typeface="Times New Roman"/>
                      </a:endParaRPr>
                    </a:p>
                  </a:txBody>
                  <a:tcPr marL="68600" marR="68600" marT="34300" marB="34300"/>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chemeClr val="lt2"/>
                          </a:solidFill>
                          <a:latin typeface="Times New Roman"/>
                          <a:ea typeface="Times New Roman"/>
                          <a:cs typeface="Times New Roman"/>
                          <a:sym typeface="Times New Roman"/>
                        </a:rPr>
                        <a:t>Attendance</a:t>
                      </a:r>
                      <a:endParaRPr sz="1400" u="none" strike="noStrike" cap="none">
                        <a:solidFill>
                          <a:schemeClr val="lt2"/>
                        </a:solidFill>
                        <a:latin typeface="Times New Roman"/>
                        <a:ea typeface="Times New Roman"/>
                        <a:cs typeface="Times New Roman"/>
                        <a:sym typeface="Times New Roman"/>
                      </a:endParaRPr>
                    </a:p>
                  </a:txBody>
                  <a:tcPr marL="68600" marR="68600" marT="34300" marB="34300"/>
                </a:tc>
                <a:tc hMerge="1">
                  <a:txBody>
                    <a:bodyPr/>
                    <a:lstStyle/>
                    <a:p>
                      <a:endParaRPr lang="en-US"/>
                    </a:p>
                  </a:txBody>
                  <a:tcPr/>
                </a:tc>
                <a:tc rowSpan="2">
                  <a:txBody>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chemeClr val="lt2"/>
                          </a:solidFill>
                          <a:latin typeface="Times New Roman"/>
                          <a:ea typeface="Times New Roman"/>
                          <a:cs typeface="Times New Roman"/>
                          <a:sym typeface="Times New Roman"/>
                        </a:rPr>
                        <a:t>Inactive Members Removed</a:t>
                      </a:r>
                      <a:endParaRPr sz="1400" u="none" strike="noStrike" cap="none">
                        <a:solidFill>
                          <a:schemeClr val="lt2"/>
                        </a:solidFill>
                        <a:latin typeface="Times New Roman"/>
                        <a:ea typeface="Times New Roman"/>
                        <a:cs typeface="Times New Roman"/>
                        <a:sym typeface="Times New Roman"/>
                      </a:endParaRPr>
                    </a:p>
                  </a:txBody>
                  <a:tcPr marL="68600" marR="68600" marT="34300" marB="34300"/>
                </a:tc>
                <a:tc rowSpan="2">
                  <a:txBody>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chemeClr val="lt2"/>
                          </a:solidFill>
                          <a:latin typeface="Times New Roman"/>
                          <a:ea typeface="Times New Roman"/>
                          <a:cs typeface="Times New Roman"/>
                          <a:sym typeface="Times New Roman"/>
                        </a:rPr>
                        <a:t>Members trained</a:t>
                      </a:r>
                      <a:endParaRPr sz="1400" u="none" strike="noStrike" cap="none">
                        <a:solidFill>
                          <a:schemeClr val="lt2"/>
                        </a:solidFill>
                        <a:latin typeface="Times New Roman"/>
                        <a:ea typeface="Times New Roman"/>
                        <a:cs typeface="Times New Roman"/>
                        <a:sym typeface="Times New Roman"/>
                      </a:endParaRPr>
                    </a:p>
                  </a:txBody>
                  <a:tcPr marL="68600" marR="68600" marT="34300" marB="34300"/>
                </a:tc>
                <a:extLst>
                  <a:ext uri="{0D108BD9-81ED-4DB2-BD59-A6C34878D82A}">
                    <a16:rowId xmlns:a16="http://schemas.microsoft.com/office/drawing/2014/main" val="10000"/>
                  </a:ext>
                </a:extLst>
              </a:tr>
              <a:tr h="308575">
                <a:tc vMerge="1">
                  <a:txBody>
                    <a:bodyPr/>
                    <a:lstStyle/>
                    <a:p>
                      <a:endParaRPr lang="en-US"/>
                    </a:p>
                  </a:txBody>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Pre Reform in 2023</a:t>
                      </a:r>
                      <a:endParaRPr sz="1100" u="none" strike="noStrike" cap="none">
                        <a:solidFill>
                          <a:schemeClr val="dk1"/>
                        </a:solidFill>
                        <a:latin typeface="Times New Roman"/>
                        <a:ea typeface="Times New Roman"/>
                        <a:cs typeface="Times New Roman"/>
                        <a:sym typeface="Times New Roman"/>
                      </a:endParaRPr>
                    </a:p>
                  </a:txBody>
                  <a:tcPr marL="68600" marR="68600" marT="34300" marB="34300">
                    <a:lnR w="12700" cap="flat" cmpd="sng">
                      <a:solidFill>
                        <a:schemeClr val="lt1"/>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chemeClr val="dk1"/>
                        </a:buClr>
                        <a:buSzPts val="1400"/>
                        <a:buFont typeface="Calibri"/>
                        <a:buNone/>
                      </a:pPr>
                      <a:r>
                        <a:rPr lang="en" sz="1400" u="none" strike="noStrike" cap="none">
                          <a:solidFill>
                            <a:schemeClr val="dk1"/>
                          </a:solidFill>
                          <a:latin typeface="Times New Roman"/>
                          <a:ea typeface="Times New Roman"/>
                          <a:cs typeface="Times New Roman"/>
                          <a:sym typeface="Times New Roman"/>
                        </a:rPr>
                        <a:t>Post Reform in 2024</a:t>
                      </a:r>
                      <a:endParaRPr sz="1100" u="none" strike="noStrike" cap="none">
                        <a:solidFill>
                          <a:schemeClr val="dk1"/>
                        </a:solidFill>
                        <a:latin typeface="Times New Roman"/>
                        <a:ea typeface="Times New Roman"/>
                        <a:cs typeface="Times New Roman"/>
                        <a:sym typeface="Times New Roman"/>
                      </a:endParaRPr>
                    </a:p>
                  </a:txBody>
                  <a:tcPr marL="68600" marR="68600" marT="34300" marB="34300">
                    <a:lnL w="12700" cap="flat" cmpd="sng">
                      <a:solidFill>
                        <a:schemeClr val="lt1"/>
                      </a:solidFill>
                      <a:prstDash val="solid"/>
                      <a:round/>
                      <a:headEnd type="none" w="sm" len="sm"/>
                      <a:tailEnd type="none" w="sm" len="sm"/>
                    </a:ln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284700">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MSD 02</a:t>
                      </a:r>
                      <a:endParaRPr sz="1100" u="none" strike="noStrike" cap="none">
                        <a:latin typeface="Times New Roman"/>
                        <a:ea typeface="Times New Roman"/>
                        <a:cs typeface="Times New Roman"/>
                        <a:sym typeface="Times New Roman"/>
                      </a:endParaRPr>
                    </a:p>
                  </a:txBody>
                  <a:tcPr marL="68600" marR="68600" marT="34300" marB="34300"/>
                </a:tc>
                <a:tc>
                  <a:txBody>
                    <a:bodyPr/>
                    <a:lstStyle/>
                    <a:p>
                      <a:pPr marL="0" marR="0" lvl="0" indent="0" algn="ctr" rtl="0">
                        <a:lnSpc>
                          <a:spcPct val="115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52 %</a:t>
                      </a:r>
                      <a:endParaRPr sz="1100" u="none" strike="noStrike" cap="none">
                        <a:latin typeface="Times New Roman"/>
                        <a:ea typeface="Times New Roman"/>
                        <a:cs typeface="Times New Roman"/>
                        <a:sym typeface="Times New Roman"/>
                      </a:endParaRPr>
                    </a:p>
                  </a:txBody>
                  <a:tcPr marL="51425" marR="51425" marT="0" marB="0" anchor="b"/>
                </a:tc>
                <a:tc>
                  <a:txBody>
                    <a:bodyPr/>
                    <a:lstStyle/>
                    <a:p>
                      <a:pPr marL="0" marR="0" lvl="0" indent="0" algn="ctr" rtl="0">
                        <a:lnSpc>
                          <a:spcPct val="115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65 %</a:t>
                      </a:r>
                      <a:endParaRPr sz="1100" u="none" strike="noStrike" cap="none">
                        <a:latin typeface="Times New Roman"/>
                        <a:ea typeface="Times New Roman"/>
                        <a:cs typeface="Times New Roman"/>
                        <a:sym typeface="Times New Roman"/>
                      </a:endParaRPr>
                    </a:p>
                  </a:txBody>
                  <a:tcPr marL="51425" marR="51425" marT="0" marB="0" anchor="b"/>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16</a:t>
                      </a:r>
                      <a:endParaRPr sz="1100" u="none" strike="noStrike" cap="none">
                        <a:latin typeface="Times New Roman"/>
                        <a:ea typeface="Times New Roman"/>
                        <a:cs typeface="Times New Roman"/>
                        <a:sym typeface="Times New Roman"/>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9</a:t>
                      </a:r>
                      <a:endParaRPr sz="1100" u="none" strike="noStrike" cap="none">
                        <a:latin typeface="Times New Roman"/>
                        <a:ea typeface="Times New Roman"/>
                        <a:cs typeface="Times New Roman"/>
                        <a:sym typeface="Times New Roman"/>
                      </a:endParaRPr>
                    </a:p>
                  </a:txBody>
                  <a:tcPr marL="68600" marR="68600" marT="34300" marB="34300"/>
                </a:tc>
                <a:extLst>
                  <a:ext uri="{0D108BD9-81ED-4DB2-BD59-A6C34878D82A}">
                    <a16:rowId xmlns:a16="http://schemas.microsoft.com/office/drawing/2014/main" val="10002"/>
                  </a:ext>
                </a:extLst>
              </a:tr>
            </a:tbl>
          </a:graphicData>
        </a:graphic>
      </p:graphicFrame>
      <p:sp>
        <p:nvSpPr>
          <p:cNvPr id="110" name="Google Shape;110;p10"/>
          <p:cNvSpPr txBox="1"/>
          <p:nvPr/>
        </p:nvSpPr>
        <p:spPr>
          <a:xfrm>
            <a:off x="309325" y="1686750"/>
            <a:ext cx="7988700" cy="3389400"/>
          </a:xfrm>
          <a:prstGeom prst="rect">
            <a:avLst/>
          </a:prstGeom>
          <a:noFill/>
          <a:ln>
            <a:noFill/>
          </a:ln>
        </p:spPr>
        <p:txBody>
          <a:bodyPr spcFirstLastPara="1" wrap="square" lIns="91425" tIns="91425" rIns="91425" bIns="91425" anchor="t" anchorCtr="0">
            <a:noAutofit/>
          </a:bodyPr>
          <a:lstStyle/>
          <a:p>
            <a:pPr marL="457200" lvl="0" indent="-342900" algn="just" rtl="0">
              <a:lnSpc>
                <a:spcPct val="115000"/>
              </a:lnSpc>
              <a:spcBef>
                <a:spcPts val="1000"/>
              </a:spcBef>
              <a:spcAft>
                <a:spcPts val="0"/>
              </a:spcAft>
              <a:buClr>
                <a:schemeClr val="dk1"/>
              </a:buClr>
              <a:buSzPts val="1800"/>
              <a:buFont typeface="Times New Roman"/>
              <a:buChar char="●"/>
            </a:pPr>
            <a:r>
              <a:rPr lang="en" sz="1800" dirty="0">
                <a:solidFill>
                  <a:schemeClr val="dk1"/>
                </a:solidFill>
                <a:latin typeface="Times New Roman"/>
                <a:ea typeface="Times New Roman"/>
                <a:cs typeface="Times New Roman"/>
                <a:sym typeface="Times New Roman"/>
              </a:rPr>
              <a:t>Comments on P Drafts - NIL</a:t>
            </a:r>
            <a:endParaRPr sz="1450" dirty="0">
              <a:solidFill>
                <a:schemeClr val="dk1"/>
              </a:solidFill>
            </a:endParaRPr>
          </a:p>
          <a:p>
            <a:pPr marL="457200" lvl="0" indent="-342900" algn="just" rtl="0">
              <a:lnSpc>
                <a:spcPct val="115000"/>
              </a:lnSpc>
              <a:spcBef>
                <a:spcPts val="0"/>
              </a:spcBef>
              <a:spcAft>
                <a:spcPts val="0"/>
              </a:spcAft>
              <a:buClr>
                <a:schemeClr val="dk1"/>
              </a:buClr>
              <a:buSzPts val="1800"/>
              <a:buFont typeface="Times New Roman"/>
              <a:buChar char="●"/>
            </a:pPr>
            <a:r>
              <a:rPr lang="en" sz="1800" dirty="0">
                <a:solidFill>
                  <a:schemeClr val="dk1"/>
                </a:solidFill>
                <a:latin typeface="Times New Roman"/>
                <a:ea typeface="Times New Roman"/>
                <a:cs typeface="Times New Roman"/>
                <a:sym typeface="Times New Roman"/>
              </a:rPr>
              <a:t>Comments on WC-Drafts – 11 Comments received.</a:t>
            </a:r>
            <a:endParaRPr sz="1800" dirty="0">
              <a:solidFill>
                <a:schemeClr val="dk1"/>
              </a:solidFill>
              <a:latin typeface="Times New Roman"/>
              <a:ea typeface="Times New Roman"/>
              <a:cs typeface="Times New Roman"/>
              <a:sym typeface="Times New Roman"/>
            </a:endParaRPr>
          </a:p>
          <a:p>
            <a:pPr marL="457200" lvl="0" indent="-342900" algn="just" rtl="0">
              <a:lnSpc>
                <a:spcPct val="115000"/>
              </a:lnSpc>
              <a:spcBef>
                <a:spcPts val="0"/>
              </a:spcBef>
              <a:spcAft>
                <a:spcPts val="0"/>
              </a:spcAft>
              <a:buClr>
                <a:schemeClr val="dk1"/>
              </a:buClr>
              <a:buSzPts val="1800"/>
              <a:buFont typeface="Times New Roman"/>
              <a:buChar char="●"/>
            </a:pPr>
            <a:r>
              <a:rPr lang="en" sz="1800" dirty="0">
                <a:solidFill>
                  <a:schemeClr val="dk1"/>
                </a:solidFill>
                <a:latin typeface="Times New Roman"/>
                <a:ea typeface="Times New Roman"/>
                <a:cs typeface="Times New Roman"/>
                <a:sym typeface="Times New Roman"/>
              </a:rPr>
              <a:t>Resolutions-circulated to the members after every sectional committee meetings.</a:t>
            </a:r>
            <a:endParaRPr sz="1800" dirty="0">
              <a:solidFill>
                <a:schemeClr val="dk1"/>
              </a:solidFill>
              <a:latin typeface="Times New Roman"/>
              <a:ea typeface="Times New Roman"/>
              <a:cs typeface="Times New Roman"/>
              <a:sym typeface="Times New Roman"/>
            </a:endParaRPr>
          </a:p>
          <a:p>
            <a:pPr marL="457200" lvl="0" indent="-342900" algn="just" rtl="0">
              <a:lnSpc>
                <a:spcPct val="115000"/>
              </a:lnSpc>
              <a:spcBef>
                <a:spcPts val="0"/>
              </a:spcBef>
              <a:spcAft>
                <a:spcPts val="0"/>
              </a:spcAft>
              <a:buClr>
                <a:schemeClr val="dk1"/>
              </a:buClr>
              <a:buSzPts val="1800"/>
              <a:buFont typeface="Times New Roman"/>
              <a:buChar char="●"/>
            </a:pPr>
            <a:r>
              <a:rPr lang="en" sz="1800" dirty="0">
                <a:solidFill>
                  <a:schemeClr val="dk1"/>
                </a:solidFill>
                <a:latin typeface="Times New Roman"/>
                <a:ea typeface="Times New Roman"/>
                <a:cs typeface="Times New Roman"/>
                <a:sym typeface="Times New Roman"/>
              </a:rPr>
              <a:t>SC membership rationalized – Evaluation of performance of committee members is being done based on Attendance, Comments on Drafts circulated, Comments on ISO documents circulated, contribution during the meetings based on which decision on membership is being taken during the upcoming sectional committee meetings.</a:t>
            </a:r>
            <a:endParaRPr sz="1800" dirty="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800" dirty="0">
              <a:solidFill>
                <a:schemeClr val="dk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649</Words>
  <Application>Microsoft Macintosh PowerPoint</Application>
  <PresentationFormat>On-screen Show (16:9)</PresentationFormat>
  <Paragraphs>160</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Times New Roman</vt:lpstr>
      <vt:lpstr>Calibri</vt:lpstr>
      <vt:lpstr>Roboto</vt:lpstr>
      <vt:lpstr>Simple Light</vt:lpstr>
      <vt:lpstr>Management and Systems Department</vt:lpstr>
      <vt:lpstr>Annual Program for Standardization (APS) 2024-2025</vt:lpstr>
      <vt:lpstr>PROGRESS OF REVIEWS AGAINST THE ANNUAL ACTION PLAN FOR 2024-2025</vt:lpstr>
      <vt:lpstr>NWIP STATUS &amp; PROCESS ADOPTED (as per AAP 2024-25)</vt:lpstr>
      <vt:lpstr>REVIEW STATUS &amp; PROCESS ADOPTED (as per AAP 2024-25)</vt:lpstr>
      <vt:lpstr>Working Panels and Working Groups</vt:lpstr>
      <vt:lpstr>Experts in ISO Projects </vt:lpstr>
      <vt:lpstr>SC/WP meetings planned and held outside HQ.</vt:lpstr>
      <vt:lpstr>Status of Process Reform measures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and Systems Department</dc:title>
  <cp:lastModifiedBy>Microsoft Office User</cp:lastModifiedBy>
  <cp:revision>1</cp:revision>
  <dcterms:modified xsi:type="dcterms:W3CDTF">2024-10-25T15:57:37Z</dcterms:modified>
</cp:coreProperties>
</file>