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  <p:sldMasterId id="2147483664" r:id="rId2"/>
    <p:sldMasterId id="2147483665" r:id="rId3"/>
  </p:sldMasterIdLst>
  <p:notesMasterIdLst>
    <p:notesMasterId r:id="rId18"/>
  </p:notesMasterIdLst>
  <p:sldIdLst>
    <p:sldId id="256" r:id="rId4"/>
    <p:sldId id="325" r:id="rId5"/>
    <p:sldId id="322" r:id="rId6"/>
    <p:sldId id="326" r:id="rId7"/>
    <p:sldId id="328" r:id="rId8"/>
    <p:sldId id="279" r:id="rId9"/>
    <p:sldId id="323" r:id="rId10"/>
    <p:sldId id="327" r:id="rId11"/>
    <p:sldId id="293" r:id="rId12"/>
    <p:sldId id="329" r:id="rId13"/>
    <p:sldId id="320" r:id="rId14"/>
    <p:sldId id="330" r:id="rId15"/>
    <p:sldId id="331" r:id="rId16"/>
    <p:sldId id="321" r:id="rId17"/>
  </p:sldIdLst>
  <p:sldSz cx="12192000" cy="6858000"/>
  <p:notesSz cx="6858000" cy="9144000"/>
  <p:embeddedFontLst>
    <p:embeddedFont>
      <p:font typeface="Play" pitchFamily="2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67B65A-A99B-48F6-ABE7-11F67FF97E4D}">
  <a:tblStyle styleId="{9367B65A-A99B-48F6-ABE7-11F67FF97E4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2A1A718-AF9D-4E8F-B0B9-5B1561015EB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ADC032D-1F5D-4A7A-B71F-49EA3BAD0539}" styleName="Table_2">
    <a:wholeTbl>
      <a:tcTxStyle b="off" i="off">
        <a:font>
          <a:latin typeface="Aptos"/>
          <a:ea typeface="Aptos"/>
          <a:cs typeface="Aptos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591"/>
  </p:normalViewPr>
  <p:slideViewPr>
    <p:cSldViewPr snapToGrid="0">
      <p:cViewPr varScale="1">
        <p:scale>
          <a:sx n="112" d="100"/>
          <a:sy n="112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font" Target="fonts/font1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F5EFE040-1126-607A-9B19-AFF2BBA2E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B18E8C08-1AFA-D171-0231-438F87BFA0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70D625F4-84B1-3AF8-0941-50833BC4C6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2467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F5EFE040-1126-607A-9B19-AFF2BBA2E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B18E8C08-1AFA-D171-0231-438F87BFA0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70D625F4-84B1-3AF8-0941-50833BC4C6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4325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F5EFE040-1126-607A-9B19-AFF2BBA2E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B18E8C08-1AFA-D171-0231-438F87BFA0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70D625F4-84B1-3AF8-0941-50833BC4C6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8239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EF2438D7-1F78-3FE5-3960-F17CCDAC9F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96534753-5278-F60D-663F-BF0AC5C456C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0345379F-EA68-3F0B-98CB-01DD4C08FA9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0989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ervices.bis.gov.in/php/BIS_2.0/bisconnect/knowyourstandards/Indian_standards/isdetails_mnd/22115" TargetMode="External"/><Relationship Id="rId3" Type="http://schemas.openxmlformats.org/officeDocument/2006/relationships/hyperlink" Target="https://www.services.bis.gov.in/php/BIS_2.0/bisconnect/knowyourstandards/Indian_standards/isdetails_mnd/24652" TargetMode="External"/><Relationship Id="rId7" Type="http://schemas.openxmlformats.org/officeDocument/2006/relationships/hyperlink" Target="https://www.services.bis.gov.in/php/BIS_2.0/bisconnect/knowyourstandards/Indian_standards/isdetails_mnd/2211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ervices.bis.gov.in/php/BIS_2.0/bisconnect/knowyourstandards/Indian_standards/isdetails_mnd/7434" TargetMode="External"/><Relationship Id="rId5" Type="http://schemas.openxmlformats.org/officeDocument/2006/relationships/hyperlink" Target="https://www.services.bis.gov.in/php/BIS_2.0/bisconnect/knowyourstandards/Indian_standards/isdetails_mnd/3567" TargetMode="External"/><Relationship Id="rId10" Type="http://schemas.openxmlformats.org/officeDocument/2006/relationships/hyperlink" Target="https://www.services.bis.gov.in/php/BIS_2.0/bisconnect/knowyourstandards/Indian_standards/isdetails_mnd/25071" TargetMode="External"/><Relationship Id="rId4" Type="http://schemas.openxmlformats.org/officeDocument/2006/relationships/hyperlink" Target="https://www.services.bis.gov.in/php/BIS_2.0/bisconnect/knowyourstandards/Indian_standards/isdetails_mnd/24650" TargetMode="External"/><Relationship Id="rId9" Type="http://schemas.openxmlformats.org/officeDocument/2006/relationships/hyperlink" Target="https://www.services.bis.gov.in/php/BIS_2.0/bisconnect/knowyourstandards/Indian_standards/isdetails_mnd/2467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rvices.bis.gov.in/php/BIS_2.0/bisconnect/knowyourstandards/Indian_standards/isdetails_mnd/" TargetMode="External"/><Relationship Id="rId2" Type="http://schemas.openxmlformats.org/officeDocument/2006/relationships/hyperlink" Target="https://www.services.bis.gov.in/php/BIS_2.0/bisconnect/knowyourstandards/Indian_standards/isdetails_mnd/21811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ervices.bis.gov.in/php/BIS_2.0/bisconnect/knowyourstandards/Indian_standards/isdetails_mnd/22127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rvices.bis.gov.in/php/BIS_2.0/bisconnect/knowyourstandards/Indian_standards/isdetails_mnd/2467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rvices.bis.gov.in/php/BIS_2.0/StandardsFormulationV2/Upload3.php?ID=dkYyYjJ1THVTaGFsNGYwQ3Z1SDBFUT09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ervices.bis.gov.in/php/BIS_2.0/StandardsFormulationV2/Upload3.php?ID=WkVnRmRRSHRRV01nQ3J0ekFhY241Zz0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322117" y="1861417"/>
            <a:ext cx="11565082" cy="687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8000"/>
              <a:buFont typeface="Times New Roman"/>
              <a:buNone/>
            </a:pPr>
            <a:r>
              <a:rPr lang="en-IN" sz="42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Review Meeting</a:t>
            </a:r>
            <a:endParaRPr sz="4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5" name="Google Shape;125;p19"/>
          <p:cNvSpPr txBox="1"/>
          <p:nvPr/>
        </p:nvSpPr>
        <p:spPr>
          <a:xfrm>
            <a:off x="1" y="2313074"/>
            <a:ext cx="12191999" cy="164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 New Roman"/>
              <a:buNone/>
            </a:pPr>
            <a:r>
              <a:rPr lang="en-IN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Textile Department (TXD 13, 20, 35)</a:t>
            </a:r>
            <a:endParaRPr sz="2400" dirty="0"/>
          </a:p>
        </p:txBody>
      </p:sp>
      <p:pic>
        <p:nvPicPr>
          <p:cNvPr id="126" name="Google Shape;126;p19" descr="Bureau of Indian Standards - Wikipe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69006" y="0"/>
            <a:ext cx="1322994" cy="93387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65AB9B3-ECD4-4B22-6B19-D8EE1B236BAF}"/>
              </a:ext>
            </a:extLst>
          </p:cNvPr>
          <p:cNvSpPr txBox="1"/>
          <p:nvPr/>
        </p:nvSpPr>
        <p:spPr>
          <a:xfrm>
            <a:off x="8698230" y="5783580"/>
            <a:ext cx="3291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</a:t>
            </a:r>
            <a:r>
              <a:rPr lang="en-US" dirty="0" err="1"/>
              <a:t>Gourav</a:t>
            </a:r>
            <a:r>
              <a:rPr lang="en-US" dirty="0"/>
              <a:t> Mishra Sc-B,TXD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9">
            <a:extLst>
              <a:ext uri="{FF2B5EF4-FFF2-40B4-BE49-F238E27FC236}">
                <a16:creationId xmlns:a16="http://schemas.microsoft.com/office/drawing/2014/main" id="{E4C74A32-03E6-343B-BD03-56E695D215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8903684"/>
              </p:ext>
            </p:extLst>
          </p:nvPr>
        </p:nvGraphicFramePr>
        <p:xfrm>
          <a:off x="381461" y="4093860"/>
          <a:ext cx="11429077" cy="23688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56685">
                  <a:extLst>
                    <a:ext uri="{9D8B030D-6E8A-4147-A177-3AD203B41FA5}">
                      <a16:colId xmlns:a16="http://schemas.microsoft.com/office/drawing/2014/main" val="1462055537"/>
                    </a:ext>
                  </a:extLst>
                </a:gridCol>
                <a:gridCol w="2463558">
                  <a:extLst>
                    <a:ext uri="{9D8B030D-6E8A-4147-A177-3AD203B41FA5}">
                      <a16:colId xmlns:a16="http://schemas.microsoft.com/office/drawing/2014/main" val="2239872268"/>
                    </a:ext>
                  </a:extLst>
                </a:gridCol>
                <a:gridCol w="4340084">
                  <a:extLst>
                    <a:ext uri="{9D8B030D-6E8A-4147-A177-3AD203B41FA5}">
                      <a16:colId xmlns:a16="http://schemas.microsoft.com/office/drawing/2014/main" val="2205675758"/>
                    </a:ext>
                  </a:extLst>
                </a:gridCol>
                <a:gridCol w="3668750">
                  <a:extLst>
                    <a:ext uri="{9D8B030D-6E8A-4147-A177-3AD203B41FA5}">
                      <a16:colId xmlns:a16="http://schemas.microsoft.com/office/drawing/2014/main" val="2209750243"/>
                    </a:ext>
                  </a:extLst>
                </a:gridCol>
              </a:tblGrid>
              <a:tr h="448597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Committee No</a:t>
                      </a:r>
                      <a:endParaRPr lang="en-IN" sz="1400" dirty="0">
                        <a:effectLst/>
                      </a:endParaRPr>
                    </a:p>
                  </a:txBody>
                  <a:tcPr marL="17517" marR="17517" marT="11678" marB="11678" anchor="b"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u="none" strike="noStrike">
                          <a:solidFill>
                            <a:srgbClr val="7030A0"/>
                          </a:solidFill>
                          <a:effectLst/>
                        </a:rPr>
                        <a:t>Sectors</a:t>
                      </a:r>
                      <a:endParaRPr lang="en-IN" sz="1400">
                        <a:effectLst/>
                      </a:endParaRPr>
                    </a:p>
                  </a:txBody>
                  <a:tcPr marL="17517" marR="17517" marT="11678" marB="11678" anchor="b"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u="none" strike="noStrike">
                          <a:solidFill>
                            <a:srgbClr val="7030A0"/>
                          </a:solidFill>
                          <a:effectLst/>
                        </a:rPr>
                        <a:t>Sub sectors</a:t>
                      </a:r>
                      <a:endParaRPr lang="en-IN" sz="1400">
                        <a:effectLst/>
                      </a:endParaRPr>
                    </a:p>
                  </a:txBody>
                  <a:tcPr marL="17517" marR="17517" marT="11678" marB="11678" anchor="b"/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u="none" strike="noStrike">
                          <a:solidFill>
                            <a:srgbClr val="7030A0"/>
                          </a:solidFill>
                          <a:effectLst/>
                        </a:rPr>
                        <a:t>Sub sub sector</a:t>
                      </a:r>
                      <a:endParaRPr lang="en-IN" sz="1400">
                        <a:effectLst/>
                      </a:endParaRPr>
                    </a:p>
                  </a:txBody>
                  <a:tcPr marL="17517" marR="17517" marT="11678" marB="11678" anchor="b"/>
                </a:tc>
                <a:extLst>
                  <a:ext uri="{0D108BD9-81ED-4DB2-BD59-A6C34878D82A}">
                    <a16:rowId xmlns:a16="http://schemas.microsoft.com/office/drawing/2014/main" val="1882963420"/>
                  </a:ext>
                </a:extLst>
              </a:tr>
              <a:tr h="448597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TXD 13</a:t>
                      </a:r>
                      <a:endParaRPr lang="en-IN" sz="1400">
                        <a:effectLst/>
                      </a:endParaRPr>
                    </a:p>
                  </a:txBody>
                  <a:tcPr marL="17517" marR="17517" marT="11678" marB="11678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Textiles for Aerospace</a:t>
                      </a:r>
                      <a:endParaRPr lang="en-IN" sz="1400">
                        <a:effectLst/>
                      </a:endParaRPr>
                    </a:p>
                  </a:txBody>
                  <a:tcPr marL="17517" marR="17517" marT="11678" marB="11678" anchor="b"/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Tapes and webbing products 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Braids, Sewing thread for aerospace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517" marR="17517" marT="11678" marB="11678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IN" sz="1400" dirty="0">
                          <a:effectLst/>
                        </a:rPr>
                        <a:t> </a:t>
                      </a:r>
                    </a:p>
                  </a:txBody>
                  <a:tcPr marL="17517" marR="17517" marT="11678" marB="11678" anchor="b"/>
                </a:tc>
                <a:extLst>
                  <a:ext uri="{0D108BD9-81ED-4DB2-BD59-A6C34878D82A}">
                    <a16:rowId xmlns:a16="http://schemas.microsoft.com/office/drawing/2014/main" val="204660854"/>
                  </a:ext>
                </a:extLst>
              </a:tr>
              <a:tr h="734367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TXD 20</a:t>
                      </a:r>
                      <a:endParaRPr lang="en-IN" sz="1400" dirty="0">
                        <a:effectLst/>
                      </a:endParaRPr>
                    </a:p>
                  </a:txBody>
                  <a:tcPr marL="13075" marR="13075" marT="13075" marB="13075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Made up textiles and Woven Garments</a:t>
                      </a:r>
                      <a:endParaRPr lang="en-IN" sz="1400" dirty="0">
                        <a:effectLst/>
                      </a:endParaRPr>
                    </a:p>
                  </a:txBody>
                  <a:tcPr marL="13075" marR="13075" marT="13075" marB="13075" anchor="b"/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Woven Readymade Garments 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Bedding and other made-up products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075" marR="13075" marT="13075" marB="13075" anchor="b"/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IN" sz="1400" dirty="0">
                          <a:effectLst/>
                        </a:rPr>
                        <a:t>1(a) Men’s woven garment 1(b) Women’s woven garment </a:t>
                      </a:r>
                    </a:p>
                  </a:txBody>
                  <a:tcPr marL="13075" marR="13075" marT="13075" marB="13075" anchor="b"/>
                </a:tc>
                <a:extLst>
                  <a:ext uri="{0D108BD9-81ED-4DB2-BD59-A6C34878D82A}">
                    <a16:rowId xmlns:a16="http://schemas.microsoft.com/office/drawing/2014/main" val="1743228749"/>
                  </a:ext>
                </a:extLst>
              </a:tr>
              <a:tr h="734367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TXD 35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6" marR="19356" marT="12904" marB="12904" anchor="b"/>
                </a:tc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Agrotextiles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6" marR="19356" marT="12904" marB="12904" anchor="b"/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Crop protection 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Water and Soil Management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6" marR="19356" marT="12904" marB="12904" anchor="b"/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Netting products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IN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Woven and nonwoven products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56" marR="19356" marT="12904" marB="12904" anchor="b"/>
                </a:tc>
                <a:extLst>
                  <a:ext uri="{0D108BD9-81ED-4DB2-BD59-A6C34878D82A}">
                    <a16:rowId xmlns:a16="http://schemas.microsoft.com/office/drawing/2014/main" val="2708391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F9F94F5-6742-D8B4-2F16-FFFDD85B3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111338"/>
              </p:ext>
            </p:extLst>
          </p:nvPr>
        </p:nvGraphicFramePr>
        <p:xfrm>
          <a:off x="218610" y="725782"/>
          <a:ext cx="11754777" cy="2703218"/>
        </p:xfrm>
        <a:graphic>
          <a:graphicData uri="http://schemas.openxmlformats.org/drawingml/2006/table">
            <a:tbl>
              <a:tblPr/>
              <a:tblGrid>
                <a:gridCol w="1046161">
                  <a:extLst>
                    <a:ext uri="{9D8B030D-6E8A-4147-A177-3AD203B41FA5}">
                      <a16:colId xmlns:a16="http://schemas.microsoft.com/office/drawing/2014/main" val="941363"/>
                    </a:ext>
                  </a:extLst>
                </a:gridCol>
                <a:gridCol w="872537">
                  <a:extLst>
                    <a:ext uri="{9D8B030D-6E8A-4147-A177-3AD203B41FA5}">
                      <a16:colId xmlns:a16="http://schemas.microsoft.com/office/drawing/2014/main" val="159267133"/>
                    </a:ext>
                  </a:extLst>
                </a:gridCol>
                <a:gridCol w="4434942">
                  <a:extLst>
                    <a:ext uri="{9D8B030D-6E8A-4147-A177-3AD203B41FA5}">
                      <a16:colId xmlns:a16="http://schemas.microsoft.com/office/drawing/2014/main" val="1788692218"/>
                    </a:ext>
                  </a:extLst>
                </a:gridCol>
                <a:gridCol w="2034540">
                  <a:extLst>
                    <a:ext uri="{9D8B030D-6E8A-4147-A177-3AD203B41FA5}">
                      <a16:colId xmlns:a16="http://schemas.microsoft.com/office/drawing/2014/main" val="2773287556"/>
                    </a:ext>
                  </a:extLst>
                </a:gridCol>
                <a:gridCol w="1840230">
                  <a:extLst>
                    <a:ext uri="{9D8B030D-6E8A-4147-A177-3AD203B41FA5}">
                      <a16:colId xmlns:a16="http://schemas.microsoft.com/office/drawing/2014/main" val="2666213308"/>
                    </a:ext>
                  </a:extLst>
                </a:gridCol>
                <a:gridCol w="1526367">
                  <a:extLst>
                    <a:ext uri="{9D8B030D-6E8A-4147-A177-3AD203B41FA5}">
                      <a16:colId xmlns:a16="http://schemas.microsoft.com/office/drawing/2014/main" val="1653746484"/>
                    </a:ext>
                  </a:extLst>
                </a:gridCol>
              </a:tblGrid>
              <a:tr h="301578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</a:p>
                  </a:txBody>
                  <a:tcPr marL="14687" marR="14687" marT="9791" marB="97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Working Group</a:t>
                      </a:r>
                    </a:p>
                  </a:txBody>
                  <a:tcPr marL="14687" marR="14687" marT="9791" marB="97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of working group </a:t>
                      </a:r>
                    </a:p>
                  </a:txBody>
                  <a:tcPr marL="14687" marR="14687" marT="9791" marB="97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SECTOR</a:t>
                      </a:r>
                    </a:p>
                  </a:txBody>
                  <a:tcPr marL="14687" marR="14687" marT="9791" marB="979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sectors </a:t>
                      </a:r>
                    </a:p>
                  </a:txBody>
                  <a:tcPr marL="14687" marR="14687" marT="9791" marB="979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sub sector</a:t>
                      </a:r>
                    </a:p>
                  </a:txBody>
                  <a:tcPr marL="14687" marR="14687" marT="9791" marB="979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380263"/>
                  </a:ext>
                </a:extLst>
              </a:tr>
              <a:tr h="749486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20</a:t>
                      </a:r>
                    </a:p>
                  </a:txBody>
                  <a:tcPr marL="14687" marR="14687" marT="9791" marB="97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4687" marR="14687" marT="9791" marB="97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t"/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Working group for discussion on 'Draft on Safety requirements for Kids wear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87" marR="14687" marT="9791" marB="97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Made up textiles and Readymade garments</a:t>
                      </a:r>
                    </a:p>
                  </a:txBody>
                  <a:tcPr marL="14687" marR="14687" marT="9791" marB="979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Woven Readymade garments</a:t>
                      </a:r>
                    </a:p>
                  </a:txBody>
                  <a:tcPr marL="14687" marR="14687" marT="9791" marB="979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87" marR="14687" marT="9791" marB="9791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9030096"/>
                  </a:ext>
                </a:extLst>
              </a:tr>
              <a:tr h="385425"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35</a:t>
                      </a:r>
                    </a:p>
                  </a:txBody>
                  <a:tcPr marL="10433" marR="10433" marT="6955" marB="69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0433" marR="10433" marT="6955" marB="69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N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t"/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Working group for revision of IS 16008 (part 1 &amp; 2) Shade nets for inclusion of commercial/industrial varieties</a:t>
                      </a:r>
                    </a:p>
                    <a:p>
                      <a:pPr rtl="0" fontAlgn="t"/>
                      <a:b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Working group for preparation of working drafts of Azolla beds , grow bags and </a:t>
                      </a:r>
                      <a:r>
                        <a:rPr lang="en-IN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bhusa</a:t>
                      </a:r>
                      <a:r>
                        <a:rPr lang="en-IN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bags</a:t>
                      </a:r>
                    </a:p>
                  </a:txBody>
                  <a:tcPr marL="10433" marR="10433" marT="6955" marB="69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Agrotextiles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"/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33" marR="10433" marT="6955" marB="69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rtl="0" fontAlgn="t">
                        <a:buAutoNum type="arabicParenR"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Crop protection</a:t>
                      </a:r>
                    </a:p>
                    <a:p>
                      <a:pPr marL="342900" indent="-342900" rtl="0" fontAlgn="t">
                        <a:buAutoNum type="arabicParenR"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Water and Soil management</a:t>
                      </a:r>
                    </a:p>
                  </a:txBody>
                  <a:tcPr marL="10433" marR="10433" marT="6955" marB="69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Netting products </a:t>
                      </a:r>
                    </a:p>
                    <a:p>
                      <a:pPr rtl="0" fontAlgn="b"/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Woven and nonwoven products</a:t>
                      </a:r>
                    </a:p>
                    <a:p>
                      <a:pPr rtl="0" fontAlgn="b"/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33" marR="10433" marT="6955" marB="695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620769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8AC0016-80DA-5627-CB37-DD15AEDEBEC9}"/>
              </a:ext>
            </a:extLst>
          </p:cNvPr>
          <p:cNvSpPr txBox="1"/>
          <p:nvPr/>
        </p:nvSpPr>
        <p:spPr>
          <a:xfrm>
            <a:off x="3433454" y="235234"/>
            <a:ext cx="4913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WORKING GROUPS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644BA5-A230-1DE6-5F8D-D18812E88568}"/>
              </a:ext>
            </a:extLst>
          </p:cNvPr>
          <p:cNvSpPr txBox="1"/>
          <p:nvPr/>
        </p:nvSpPr>
        <p:spPr>
          <a:xfrm>
            <a:off x="2686346" y="3618314"/>
            <a:ext cx="10604665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None/>
            </a:pP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MAPPING OF SECTOR AND SUBSECTORS FOR STANDARDIZATION IN TEXTILES</a:t>
            </a:r>
          </a:p>
        </p:txBody>
      </p:sp>
    </p:spTree>
    <p:extLst>
      <p:ext uri="{BB962C8B-B14F-4D97-AF65-F5344CB8AC3E}">
        <p14:creationId xmlns:p14="http://schemas.microsoft.com/office/powerpoint/2010/main" val="190115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83"/>
          <p:cNvSpPr txBox="1">
            <a:spLocks noGrp="1"/>
          </p:cNvSpPr>
          <p:nvPr>
            <p:ph type="title"/>
          </p:nvPr>
        </p:nvSpPr>
        <p:spPr>
          <a:xfrm>
            <a:off x="3661410" y="347606"/>
            <a:ext cx="5962650" cy="410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 with MoU institutes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4" name="Google Shape;514;p83"/>
          <p:cNvGraphicFramePr/>
          <p:nvPr>
            <p:extLst>
              <p:ext uri="{D42A27DB-BD31-4B8C-83A1-F6EECF244321}">
                <p14:modId xmlns:p14="http://schemas.microsoft.com/office/powerpoint/2010/main" val="2679803294"/>
              </p:ext>
            </p:extLst>
          </p:nvPr>
        </p:nvGraphicFramePr>
        <p:xfrm>
          <a:off x="583781" y="1107250"/>
          <a:ext cx="11326280" cy="1865150"/>
        </p:xfrm>
        <a:graphic>
          <a:graphicData uri="http://schemas.openxmlformats.org/drawingml/2006/table">
            <a:tbl>
              <a:tblPr firstRow="1" bandRow="1">
                <a:noFill/>
                <a:tableStyleId>{9367B65A-A99B-48F6-ABE7-11F67FF97E4D}</a:tableStyleId>
              </a:tblPr>
              <a:tblGrid>
                <a:gridCol w="566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7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MoU Institute</a:t>
                      </a:r>
                      <a:endParaRPr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project allocated/TC meeting planned/Guest Lecture delivered/Members in Technical committees</a:t>
                      </a:r>
                      <a:endParaRPr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UPTTI, Kanpur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in TXD 13 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UPTTI, Kanpur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Engaged 1 interns in current financial year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299123714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EA899D-3830-005D-347C-5A272E760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158768"/>
              </p:ext>
            </p:extLst>
          </p:nvPr>
        </p:nvGraphicFramePr>
        <p:xfrm>
          <a:off x="583781" y="3885601"/>
          <a:ext cx="11505668" cy="1616146"/>
        </p:xfrm>
        <a:graphic>
          <a:graphicData uri="http://schemas.openxmlformats.org/drawingml/2006/table">
            <a:tbl>
              <a:tblPr/>
              <a:tblGrid>
                <a:gridCol w="585319">
                  <a:extLst>
                    <a:ext uri="{9D8B030D-6E8A-4147-A177-3AD203B41FA5}">
                      <a16:colId xmlns:a16="http://schemas.microsoft.com/office/drawing/2014/main" val="2109472320"/>
                    </a:ext>
                  </a:extLst>
                </a:gridCol>
                <a:gridCol w="2277853">
                  <a:extLst>
                    <a:ext uri="{9D8B030D-6E8A-4147-A177-3AD203B41FA5}">
                      <a16:colId xmlns:a16="http://schemas.microsoft.com/office/drawing/2014/main" val="3775051444"/>
                    </a:ext>
                  </a:extLst>
                </a:gridCol>
                <a:gridCol w="2006930">
                  <a:extLst>
                    <a:ext uri="{9D8B030D-6E8A-4147-A177-3AD203B41FA5}">
                      <a16:colId xmlns:a16="http://schemas.microsoft.com/office/drawing/2014/main" val="1412757816"/>
                    </a:ext>
                  </a:extLst>
                </a:gridCol>
                <a:gridCol w="6635566">
                  <a:extLst>
                    <a:ext uri="{9D8B030D-6E8A-4147-A177-3AD203B41FA5}">
                      <a16:colId xmlns:a16="http://schemas.microsoft.com/office/drawing/2014/main" val="2462944123"/>
                    </a:ext>
                  </a:extLst>
                </a:gridCol>
              </a:tblGrid>
              <a:tr h="51475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 No.</a:t>
                      </a:r>
                      <a:endParaRPr lang="en-IN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lang="en-IN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Institute</a:t>
                      </a:r>
                      <a:endParaRPr lang="en-IN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Planned on</a:t>
                      </a:r>
                      <a:endParaRPr lang="en-IN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512032"/>
                  </a:ext>
                </a:extLst>
              </a:tr>
              <a:tr h="75889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dirty="0">
                          <a:effectLst/>
                        </a:rPr>
                        <a:t>1.</a:t>
                      </a: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dirty="0">
                          <a:effectLst/>
                        </a:rPr>
                        <a:t>TXD 35</a:t>
                      </a: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SASMIRA, Mumbai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24th meeting of TXD 35 planned in January 2024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585587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EF930AC-F0F4-8ACC-8F4A-EFA8A4847FAB}"/>
              </a:ext>
            </a:extLst>
          </p:cNvPr>
          <p:cNvSpPr txBox="1"/>
          <p:nvPr/>
        </p:nvSpPr>
        <p:spPr>
          <a:xfrm>
            <a:off x="4066222" y="3259723"/>
            <a:ext cx="680370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i="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 meetings planned outside HQ</a:t>
            </a:r>
            <a:endParaRPr lang="en-US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5D83440-977D-79EF-E6F5-0EB507DA3D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215746"/>
              </p:ext>
            </p:extLst>
          </p:nvPr>
        </p:nvGraphicFramePr>
        <p:xfrm>
          <a:off x="1280160" y="1213101"/>
          <a:ext cx="8032518" cy="32773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968">
                  <a:extLst>
                    <a:ext uri="{9D8B030D-6E8A-4147-A177-3AD203B41FA5}">
                      <a16:colId xmlns:a16="http://schemas.microsoft.com/office/drawing/2014/main" val="2178459965"/>
                    </a:ext>
                  </a:extLst>
                </a:gridCol>
                <a:gridCol w="1017270">
                  <a:extLst>
                    <a:ext uri="{9D8B030D-6E8A-4147-A177-3AD203B41FA5}">
                      <a16:colId xmlns:a16="http://schemas.microsoft.com/office/drawing/2014/main" val="11164701"/>
                    </a:ext>
                  </a:extLst>
                </a:gridCol>
                <a:gridCol w="902970">
                  <a:extLst>
                    <a:ext uri="{9D8B030D-6E8A-4147-A177-3AD203B41FA5}">
                      <a16:colId xmlns:a16="http://schemas.microsoft.com/office/drawing/2014/main" val="3941933866"/>
                    </a:ext>
                  </a:extLst>
                </a:gridCol>
                <a:gridCol w="902970">
                  <a:extLst>
                    <a:ext uri="{9D8B030D-6E8A-4147-A177-3AD203B41FA5}">
                      <a16:colId xmlns:a16="http://schemas.microsoft.com/office/drawing/2014/main" val="3356224554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561512268"/>
                    </a:ext>
                  </a:extLst>
                </a:gridCol>
                <a:gridCol w="1508854">
                  <a:extLst>
                    <a:ext uri="{9D8B030D-6E8A-4147-A177-3AD203B41FA5}">
                      <a16:colId xmlns:a16="http://schemas.microsoft.com/office/drawing/2014/main" val="810090438"/>
                    </a:ext>
                  </a:extLst>
                </a:gridCol>
                <a:gridCol w="1165766">
                  <a:extLst>
                    <a:ext uri="{9D8B030D-6E8A-4147-A177-3AD203B41FA5}">
                      <a16:colId xmlns:a16="http://schemas.microsoft.com/office/drawing/2014/main" val="74047870"/>
                    </a:ext>
                  </a:extLst>
                </a:gridCol>
              </a:tblGrid>
              <a:tr h="787862">
                <a:tc>
                  <a:txBody>
                    <a:bodyPr/>
                    <a:lstStyle/>
                    <a:p>
                      <a:r>
                        <a:rPr lang="en-IN" sz="1600" b="1" dirty="0">
                          <a:solidFill>
                            <a:srgbClr val="7030A0"/>
                          </a:solidFill>
                        </a:rPr>
                        <a:t>Committee</a:t>
                      </a:r>
                      <a:endParaRPr lang="en-IN" sz="16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>
                          <a:solidFill>
                            <a:srgbClr val="7030A0"/>
                          </a:solidFill>
                        </a:rPr>
                        <a:t>Total Meeting Held</a:t>
                      </a:r>
                      <a:endParaRPr lang="en-IN" sz="16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7030A0"/>
                          </a:solidFill>
                        </a:rPr>
                        <a:t>Attendance</a:t>
                      </a:r>
                    </a:p>
                    <a:p>
                      <a:pPr algn="ctr"/>
                      <a:endParaRPr lang="en-US" sz="1600" b="1" dirty="0">
                        <a:solidFill>
                          <a:srgbClr val="7030A0"/>
                        </a:solidFill>
                      </a:endParaRPr>
                    </a:p>
                    <a:p>
                      <a:pPr algn="l"/>
                      <a:r>
                        <a:rPr lang="en-IN" sz="1600" b="1" dirty="0">
                          <a:solidFill>
                            <a:srgbClr val="7030A0"/>
                          </a:solidFill>
                        </a:rPr>
                        <a:t>   Q1             Q2</a:t>
                      </a:r>
                      <a:endParaRPr lang="en-IN" sz="16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7030A0"/>
                          </a:solidFill>
                        </a:rPr>
                        <a:t>Inactive members removed</a:t>
                      </a:r>
                      <a:endParaRPr lang="en-IN" sz="16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7030A0"/>
                          </a:solidFill>
                        </a:rPr>
                        <a:t>Resolutions</a:t>
                      </a:r>
                      <a:endParaRPr lang="en-IN" sz="16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>
                          <a:solidFill>
                            <a:srgbClr val="7030A0"/>
                          </a:solidFill>
                        </a:rPr>
                        <a:t>New Members Inducted</a:t>
                      </a:r>
                      <a:endParaRPr lang="en-IN" sz="16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024610"/>
                  </a:ext>
                </a:extLst>
              </a:tr>
              <a:tr h="8181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5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Arial"/>
                        </a:rPr>
                        <a:t>TXD 13</a:t>
                      </a:r>
                      <a:endParaRPr kumimoji="0" lang="en-IN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 dirty="0"/>
                        <a:t>1</a:t>
                      </a:r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500" dirty="0"/>
                        <a:t>82.61 %</a:t>
                      </a:r>
                    </a:p>
                    <a:p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500" dirty="0"/>
                        <a:t>   4</a:t>
                      </a:r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5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Arial"/>
                        </a:rPr>
                        <a:t>Sent in all meetings</a:t>
                      </a:r>
                      <a:endParaRPr kumimoji="0" lang="en-IN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5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Arial"/>
                        </a:rPr>
                        <a:t>4</a:t>
                      </a:r>
                      <a:endParaRPr kumimoji="0" lang="en-IN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993922"/>
                  </a:ext>
                </a:extLst>
              </a:tr>
              <a:tr h="8181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5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Arial"/>
                        </a:rPr>
                        <a:t>TXD 20</a:t>
                      </a:r>
                      <a:endParaRPr kumimoji="0" lang="en-IN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 dirty="0"/>
                        <a:t>2</a:t>
                      </a:r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 dirty="0"/>
                        <a:t>43.75%</a:t>
                      </a:r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 dirty="0"/>
                        <a:t>85.71%</a:t>
                      </a:r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500" dirty="0"/>
                        <a:t>6</a:t>
                      </a:r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500" b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Arial"/>
                        </a:rPr>
                        <a:t>Sent in all meetings</a:t>
                      </a:r>
                      <a:endParaRPr kumimoji="0" lang="en-IN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IN" sz="15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Arial"/>
                        </a:rPr>
                        <a:t>4</a:t>
                      </a:r>
                      <a:endParaRPr kumimoji="0" lang="en-IN" sz="15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84945"/>
                  </a:ext>
                </a:extLst>
              </a:tr>
              <a:tr h="818137">
                <a:tc>
                  <a:txBody>
                    <a:bodyPr/>
                    <a:lstStyle/>
                    <a:p>
                      <a:r>
                        <a:rPr lang="en-IN" sz="1500" dirty="0"/>
                        <a:t>TXD 35</a:t>
                      </a:r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 dirty="0"/>
                        <a:t>2</a:t>
                      </a:r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 dirty="0"/>
                        <a:t>63.64% </a:t>
                      </a:r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 dirty="0"/>
                        <a:t>66.67%</a:t>
                      </a:r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500" dirty="0"/>
                        <a:t>15</a:t>
                      </a:r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 dirty="0"/>
                        <a:t>Sent in all meetings</a:t>
                      </a:r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 dirty="0"/>
                        <a:t>1</a:t>
                      </a:r>
                      <a:endParaRPr lang="en-IN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193295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404810F0-C9EB-AD72-CC77-63551DA68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6509" y="143914"/>
            <a:ext cx="6511751" cy="66913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 of Process Reform measures</a:t>
            </a:r>
            <a:endParaRPr lang="en-IN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613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71A879-84EA-C462-B53C-7659A922E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148782"/>
              </p:ext>
            </p:extLst>
          </p:nvPr>
        </p:nvGraphicFramePr>
        <p:xfrm>
          <a:off x="2138362" y="1149004"/>
          <a:ext cx="8011478" cy="45599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50116">
                  <a:extLst>
                    <a:ext uri="{9D8B030D-6E8A-4147-A177-3AD203B41FA5}">
                      <a16:colId xmlns:a16="http://schemas.microsoft.com/office/drawing/2014/main" val="791295046"/>
                    </a:ext>
                  </a:extLst>
                </a:gridCol>
                <a:gridCol w="7361362">
                  <a:extLst>
                    <a:ext uri="{9D8B030D-6E8A-4147-A177-3AD203B41FA5}">
                      <a16:colId xmlns:a16="http://schemas.microsoft.com/office/drawing/2014/main" val="3561957310"/>
                    </a:ext>
                  </a:extLst>
                </a:gridCol>
              </a:tblGrid>
              <a:tr h="7424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</a:rPr>
                        <a:t>Sl. No</a:t>
                      </a:r>
                      <a:endParaRPr lang="en-IN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</a:rPr>
                        <a:t>Name and Organization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9683384"/>
                  </a:ext>
                </a:extLst>
              </a:tr>
              <a:tr h="3706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Sanjay </a:t>
                      </a:r>
                      <a:r>
                        <a:rPr lang="en-US" sz="1600" dirty="0" err="1">
                          <a:effectLst/>
                        </a:rPr>
                        <a:t>Charak</a:t>
                      </a:r>
                      <a:r>
                        <a:rPr lang="en-US" sz="1600" dirty="0">
                          <a:effectLst/>
                        </a:rPr>
                        <a:t>, Textiles commissioner, Mumbai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6267506"/>
                  </a:ext>
                </a:extLst>
              </a:tr>
              <a:tr h="881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Mrs. Ashwani </a:t>
                      </a:r>
                      <a:r>
                        <a:rPr lang="en-US" sz="1600" dirty="0" err="1">
                          <a:effectLst/>
                        </a:rPr>
                        <a:t>Sudam</a:t>
                      </a:r>
                      <a:r>
                        <a:rPr lang="en-US" sz="1600" dirty="0">
                          <a:effectLst/>
                        </a:rPr>
                        <a:t>, Quality Manager SASMIRA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6253875"/>
                  </a:ext>
                </a:extLst>
              </a:tr>
              <a:tr h="3618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3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 err="1">
                          <a:effectLst/>
                        </a:rPr>
                        <a:t>Purushottom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Jt</a:t>
                      </a:r>
                      <a:r>
                        <a:rPr lang="en-US" sz="1600" dirty="0">
                          <a:effectLst/>
                        </a:rPr>
                        <a:t> Controller, DGQA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61977"/>
                  </a:ext>
                </a:extLst>
              </a:tr>
              <a:tr h="3526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4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Dr. Karthikayan. K, SGS India Pvt. Ltd. 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6865362"/>
                  </a:ext>
                </a:extLst>
              </a:tr>
              <a:tr h="3526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5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Deepali Palawt, ATIRA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908803"/>
                  </a:ext>
                </a:extLst>
              </a:tr>
              <a:tr h="3526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6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 err="1">
                          <a:effectLst/>
                        </a:rPr>
                        <a:t>Boobalan</a:t>
                      </a:r>
                      <a:r>
                        <a:rPr lang="en-US" sz="1600" dirty="0">
                          <a:effectLst/>
                        </a:rPr>
                        <a:t>. N, Autoliv, Bengaluru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1137599"/>
                  </a:ext>
                </a:extLst>
              </a:tr>
              <a:tr h="3526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7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Iqbal Ahmad, Director o/o textiles commissioner, Mumbai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7708617"/>
                  </a:ext>
                </a:extLst>
              </a:tr>
              <a:tr h="3526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8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Dr. Santhesh B, Group Director, ISRO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1078989"/>
                  </a:ext>
                </a:extLst>
              </a:tr>
              <a:tr h="3526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9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C.R. Kalesan, Asst. Director of Textiles Commissioner, Mumbai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0158202"/>
                  </a:ext>
                </a:extLst>
              </a:tr>
              <a:tr h="3526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Shailesh. R. Mehta, M D Textiles Ltd</a:t>
                      </a:r>
                      <a:endParaRPr lang="en-IN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7825765"/>
                  </a:ext>
                </a:extLst>
              </a:tr>
              <a:tr h="3526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11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Dr. Manisha Mathur, Joint Director SASMIRA, Mumbai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343158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AA2D577-523C-98AA-A9B8-194B8C8E7B4E}"/>
              </a:ext>
            </a:extLst>
          </p:cNvPr>
          <p:cNvSpPr txBox="1"/>
          <p:nvPr/>
        </p:nvSpPr>
        <p:spPr>
          <a:xfrm>
            <a:off x="3989070" y="342900"/>
            <a:ext cx="6160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LIST OF MEMBERS TRAINED IN 2024-25</a:t>
            </a:r>
          </a:p>
        </p:txBody>
      </p:sp>
    </p:spTree>
    <p:extLst>
      <p:ext uri="{BB962C8B-B14F-4D97-AF65-F5344CB8AC3E}">
        <p14:creationId xmlns:p14="http://schemas.microsoft.com/office/powerpoint/2010/main" val="4128737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84"/>
          <p:cNvSpPr txBox="1">
            <a:spLocks noGrp="1"/>
          </p:cNvSpPr>
          <p:nvPr>
            <p:ph type="title"/>
          </p:nvPr>
        </p:nvSpPr>
        <p:spPr>
          <a:xfrm>
            <a:off x="4084320" y="234251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7200"/>
              <a:buFont typeface="Play"/>
              <a:buNone/>
            </a:pPr>
            <a:r>
              <a:rPr lang="en-IN" sz="7200">
                <a:solidFill>
                  <a:srgbClr val="7030A0"/>
                </a:solidFill>
              </a:rPr>
              <a:t>THANK YOU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C3EE005E-3E3B-84F8-B7FD-D29EFA215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" name="Google Shape;272;p42">
            <a:extLst>
              <a:ext uri="{FF2B5EF4-FFF2-40B4-BE49-F238E27FC236}">
                <a16:creationId xmlns:a16="http://schemas.microsoft.com/office/drawing/2014/main" id="{CAE819C7-6659-3DD0-C8B5-B09B2119C6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1235191"/>
              </p:ext>
            </p:extLst>
          </p:nvPr>
        </p:nvGraphicFramePr>
        <p:xfrm>
          <a:off x="661472" y="2055813"/>
          <a:ext cx="10869056" cy="2082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5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6096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Sl. No.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>
                          <a:solidFill>
                            <a:srgbClr val="7030A0"/>
                          </a:solidFill>
                        </a:rPr>
                        <a:t>Technical Committee</a:t>
                      </a:r>
                      <a:endParaRPr sz="1400" b="1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Product name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Current Status 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</a:rPr>
                        <a:t>Process Adopted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</a:rPr>
                        <a:t>TXD 35</a:t>
                      </a: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dirty="0" err="1">
                          <a:effectLst/>
                        </a:rPr>
                        <a:t>Agro</a:t>
                      </a:r>
                      <a:r>
                        <a:rPr lang="en-IN" dirty="0">
                          <a:effectLst/>
                        </a:rPr>
                        <a:t> Textiles High Density Polyethylene (HDPE) Woven Azolla Bed 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</a:rPr>
                        <a:t>Under Wide circulation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</a:rPr>
                        <a:t>Working Group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/>
                        <a:t>2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Arial"/>
                        </a:rPr>
                        <a:t>TXD 35</a:t>
                      </a:r>
                      <a:endParaRPr kumimoji="0" lang="en-I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dirty="0" err="1">
                          <a:effectLst/>
                        </a:rPr>
                        <a:t>Agro</a:t>
                      </a:r>
                      <a:r>
                        <a:rPr lang="en-IN" dirty="0">
                          <a:effectLst/>
                        </a:rPr>
                        <a:t> textiles high density polyethylene  woven Grow bags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Arial"/>
                        </a:rPr>
                        <a:t>Under Wide circulation </a:t>
                      </a:r>
                      <a:endParaRPr kumimoji="0" lang="en-GB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Working Group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GB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3466396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/>
                        <a:t>3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Arial"/>
                        </a:rPr>
                        <a:t>TXD 35</a:t>
                      </a:r>
                      <a:endParaRPr kumimoji="0" lang="en-I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dirty="0" err="1">
                          <a:effectLst/>
                        </a:rPr>
                        <a:t>Agro</a:t>
                      </a:r>
                      <a:r>
                        <a:rPr lang="en-IN" dirty="0">
                          <a:effectLst/>
                        </a:rPr>
                        <a:t> textiles high density polyethylene  woven </a:t>
                      </a:r>
                      <a:r>
                        <a:rPr lang="en-IN" dirty="0" err="1">
                          <a:effectLst/>
                        </a:rPr>
                        <a:t>bhusa</a:t>
                      </a:r>
                      <a:r>
                        <a:rPr lang="en-IN" dirty="0">
                          <a:effectLst/>
                        </a:rPr>
                        <a:t> bags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Arial"/>
                        </a:rPr>
                        <a:t>P- Draft circulated</a:t>
                      </a:r>
                      <a:endParaRPr kumimoji="0" lang="en-GB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Working Group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GB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7485744"/>
                  </a:ext>
                </a:extLst>
              </a:tr>
            </a:tbl>
          </a:graphicData>
        </a:graphic>
      </p:graphicFrame>
      <p:sp>
        <p:nvSpPr>
          <p:cNvPr id="5" name="Google Shape;271;p42">
            <a:extLst>
              <a:ext uri="{FF2B5EF4-FFF2-40B4-BE49-F238E27FC236}">
                <a16:creationId xmlns:a16="http://schemas.microsoft.com/office/drawing/2014/main" id="{54B4D8D1-CAC8-81A4-5284-F18793522CEA}"/>
              </a:ext>
            </a:extLst>
          </p:cNvPr>
          <p:cNvSpPr txBox="1">
            <a:spLocks/>
          </p:cNvSpPr>
          <p:nvPr/>
        </p:nvSpPr>
        <p:spPr>
          <a:xfrm>
            <a:off x="3452732" y="621066"/>
            <a:ext cx="11021458" cy="813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NWIPs as per APS</a:t>
            </a:r>
          </a:p>
        </p:txBody>
      </p:sp>
    </p:spTree>
    <p:extLst>
      <p:ext uri="{BB962C8B-B14F-4D97-AF65-F5344CB8AC3E}">
        <p14:creationId xmlns:p14="http://schemas.microsoft.com/office/powerpoint/2010/main" val="1070985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C3EE005E-3E3B-84F8-B7FD-D29EFA215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2">
            <a:extLst>
              <a:ext uri="{FF2B5EF4-FFF2-40B4-BE49-F238E27FC236}">
                <a16:creationId xmlns:a16="http://schemas.microsoft.com/office/drawing/2014/main" id="{A1AC5106-67D3-3EC8-E972-4889094A42D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41370" y="29695"/>
            <a:ext cx="631698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for review as per APS 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2" name="Google Shape;272;p42">
            <a:extLst>
              <a:ext uri="{FF2B5EF4-FFF2-40B4-BE49-F238E27FC236}">
                <a16:creationId xmlns:a16="http://schemas.microsoft.com/office/drawing/2014/main" id="{CAE819C7-6659-3DD0-C8B5-B09B2119C6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2305135"/>
              </p:ext>
            </p:extLst>
          </p:nvPr>
        </p:nvGraphicFramePr>
        <p:xfrm>
          <a:off x="148591" y="571503"/>
          <a:ext cx="11990071" cy="62437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25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5100">
                  <a:extLst>
                    <a:ext uri="{9D8B030D-6E8A-4147-A177-3AD203B41FA5}">
                      <a16:colId xmlns:a16="http://schemas.microsoft.com/office/drawing/2014/main" val="2974669376"/>
                    </a:ext>
                  </a:extLst>
                </a:gridCol>
              </a:tblGrid>
              <a:tr h="69979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Sl. No.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>
                          <a:solidFill>
                            <a:srgbClr val="7030A0"/>
                          </a:solidFill>
                        </a:rPr>
                        <a:t>Technical Committee</a:t>
                      </a:r>
                      <a:endParaRPr sz="1400" b="1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Group of Standards </a:t>
                      </a:r>
                      <a:endParaRPr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Status</a:t>
                      </a:r>
                      <a:endParaRPr lang="en-IN"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solidFill>
                            <a:srgbClr val="7030A0"/>
                          </a:solidFill>
                        </a:rPr>
                        <a:t>Process  adopted</a:t>
                      </a:r>
                      <a:endParaRPr lang="en-IN" sz="1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62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IN" sz="1400" u="none" strike="noStrike" dirty="0"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</a:rPr>
                        <a:t>TXD 35</a:t>
                      </a: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  <a:hlinkClick r:id="rId3"/>
                        </a:rPr>
                        <a:t>IS 17358 (Part 1) : 2020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</a:t>
                      </a:r>
                      <a:r>
                        <a:rPr lang="en-IN" sz="1400" b="0" u="none" strike="noStrike" cap="none" dirty="0" err="1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Agro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textiles – Fencing nets for agriculture and horticulture purposes – Specification Part 1 Fencing nets made from extruded polymer mesh</a:t>
                      </a:r>
                    </a:p>
                    <a:p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  <a:hlinkClick r:id="rId3"/>
                        </a:rPr>
                        <a:t>IS 17358 (Part 2) : 2020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</a:t>
                      </a:r>
                      <a:r>
                        <a:rPr lang="en-IN" sz="1400" b="0" u="none" strike="noStrike" cap="none" dirty="0" err="1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Agro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textiles – Fencing nets for agriculture and horticulture purposes – Specification Part 2 Fencing nets made from mono filament yarns and combination of tape and mono filament yarns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</a:rPr>
                        <a:t>Allocated to 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Ashwini </a:t>
                      </a:r>
                      <a:r>
                        <a:rPr lang="en-IN" sz="1400" b="0" u="none" strike="noStrike" cap="none" dirty="0" err="1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Sudam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(SASMIRA)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9355733"/>
                  </a:ext>
                </a:extLst>
              </a:tr>
              <a:tr h="102051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2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endParaRPr lang="en-IN" sz="1400" u="none" strike="noStrike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400" u="none" strike="noStrike" dirty="0">
                          <a:effectLst/>
                        </a:rPr>
                        <a:t>TXD 35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  <a:hlinkClick r:id="rId4"/>
                        </a:rPr>
                        <a:t>IS 17356 : 2020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</a:t>
                      </a:r>
                      <a:r>
                        <a:rPr lang="en-IN" sz="1400" b="0" u="none" strike="noStrike" cap="none" dirty="0" err="1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Agro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textiles – Windshield nets for agriculture and horticulture purposes – Specification</a:t>
                      </a:r>
                    </a:p>
                    <a:p>
                      <a:endParaRPr lang="en-IN" sz="1400" b="0" u="none" strike="noStrike" cap="none" dirty="0">
                        <a:solidFill>
                          <a:schemeClr val="dk1"/>
                        </a:solidFill>
                        <a:effectLst/>
                        <a:sym typeface="Arial"/>
                      </a:endParaRPr>
                    </a:p>
                    <a:p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  <a:hlinkClick r:id="rId4"/>
                        </a:rPr>
                        <a:t>IS 17356 : 2020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</a:t>
                      </a:r>
                      <a:r>
                        <a:rPr lang="en-IN" sz="1400" b="0" u="none" strike="noStrike" cap="none" dirty="0" err="1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Agro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textiles – Harvest nets for agriculture and horticulture purposes - Specification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</a:rPr>
                        <a:t>Allocated to </a:t>
                      </a:r>
                      <a:br>
                        <a:rPr lang="en-IN" dirty="0"/>
                      </a:b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Sachin P Kulkarni (</a:t>
                      </a:r>
                      <a:r>
                        <a:rPr lang="en-IN" sz="1400" b="0" u="none" strike="noStrike" cap="none" dirty="0" err="1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Garware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806624"/>
                  </a:ext>
                </a:extLst>
              </a:tr>
              <a:tr h="16888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3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IN" sz="1400" u="none" strike="noStrike" dirty="0"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</a:rPr>
                        <a:t>TXD 35</a:t>
                      </a: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  <a:hlinkClick r:id="rId5"/>
                        </a:rPr>
                        <a:t>IS 15907 : 2010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</a:t>
                      </a:r>
                      <a:r>
                        <a:rPr lang="en-IN" sz="1400" b="0" u="none" strike="noStrike" cap="none" dirty="0" err="1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Agro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textiles – High density polyethylene (HDPE) woven beds for vermiculture – Specification</a:t>
                      </a:r>
                    </a:p>
                    <a:p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  <a:hlinkClick r:id="rId6"/>
                        </a:rPr>
                        <a:t>IS 15351 : 2015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</a:t>
                      </a:r>
                      <a:r>
                        <a:rPr lang="en-IN" sz="1400" b="0" u="none" strike="noStrike" cap="none" dirty="0" err="1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Agro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textiles – Laminated high density polyethylene (HDPE) woven geomembrane for water proof lining – Specification (second revision)</a:t>
                      </a:r>
                    </a:p>
                    <a:p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  <a:hlinkClick r:id="rId7"/>
                        </a:rPr>
                        <a:t>IS 16366 : 2015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Glossary of terms used in </a:t>
                      </a:r>
                      <a:r>
                        <a:rPr lang="en-IN" sz="1400" b="0" u="none" strike="noStrike" cap="none" dirty="0" err="1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agrotextile</a:t>
                      </a:r>
                      <a:endParaRPr lang="en-IN" sz="1400" b="0" u="none" strike="noStrike" cap="none" dirty="0">
                        <a:solidFill>
                          <a:schemeClr val="dk1"/>
                        </a:solidFill>
                        <a:effectLst/>
                        <a:sym typeface="Arial"/>
                      </a:endParaRPr>
                    </a:p>
                    <a:p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  <a:hlinkClick r:id="rId8"/>
                        </a:rPr>
                        <a:t>IS 16390 : 2015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</a:t>
                      </a:r>
                      <a:r>
                        <a:rPr lang="en-IN" sz="1400" b="0" u="none" strike="noStrike" cap="none" dirty="0" err="1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Agro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textiles - Nylon knitted seamless gloves for tobacco harvesters - Specification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</a:rPr>
                        <a:t>Circulated to all Committee members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3204024"/>
                  </a:ext>
                </a:extLst>
              </a:tr>
              <a:tr h="1458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4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IN" sz="1400" u="none" strike="noStrike" dirty="0"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</a:rPr>
                        <a:t>TXD 35</a:t>
                      </a: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400" b="0" u="none" strike="noStrike" cap="none" dirty="0">
                        <a:solidFill>
                          <a:schemeClr val="dk1"/>
                        </a:solidFill>
                        <a:effectLst/>
                        <a:sym typeface="Arial"/>
                        <a:hlinkClick r:id="rId9"/>
                      </a:endParaRPr>
                    </a:p>
                    <a:p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  <a:hlinkClick r:id="rId9"/>
                        </a:rPr>
                        <a:t>IS 17355 : 2020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</a:t>
                      </a:r>
                      <a:r>
                        <a:rPr lang="en-IN" sz="1400" b="0" u="none" strike="noStrike" cap="none" dirty="0" err="1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Agro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textiles – Propylene spun bonded non-woven mulch mat for agricultural and horticultural applications – Specification</a:t>
                      </a:r>
                    </a:p>
                    <a:p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  <a:hlinkClick r:id="rId10"/>
                        </a:rPr>
                        <a:t>IS 17513 : 2020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</a:t>
                      </a:r>
                      <a:r>
                        <a:rPr lang="en-IN" sz="1400" b="0" u="none" strike="noStrike" cap="none" dirty="0" err="1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Agro</a:t>
                      </a:r>
                      <a:r>
                        <a:rPr lang="en-IN" sz="1400" b="0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 Textiles - Plant Support Nets for Agriculture and Horticulture Purposes - Specification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To be reviewed through working group</a:t>
                      </a:r>
                      <a:endParaRPr lang="en-GB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5337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59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E3F4A76-F3E4-92D4-B521-B13DCE3F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18" y="78798"/>
            <a:ext cx="11397673" cy="983383"/>
          </a:xfrm>
        </p:spPr>
        <p:txBody>
          <a:bodyPr>
            <a:normAutofit/>
          </a:bodyPr>
          <a:lstStyle/>
          <a:p>
            <a:pPr algn="ctr"/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Reviews done in last 6 Months (Apart from 5 Yearly Reviews)</a:t>
            </a: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485ED9AA-0FEA-6621-B951-AFD0878DD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6648"/>
              </p:ext>
            </p:extLst>
          </p:nvPr>
        </p:nvGraphicFramePr>
        <p:xfrm>
          <a:off x="461819" y="856440"/>
          <a:ext cx="11600872" cy="5643420"/>
        </p:xfrm>
        <a:graphic>
          <a:graphicData uri="http://schemas.openxmlformats.org/drawingml/2006/table">
            <a:tbl>
              <a:tblPr firstRow="1" bandRow="1">
                <a:tableStyleId>{9367B65A-A99B-48F6-ABE7-11F67FF97E4D}</a:tableStyleId>
              </a:tblPr>
              <a:tblGrid>
                <a:gridCol w="477733">
                  <a:extLst>
                    <a:ext uri="{9D8B030D-6E8A-4147-A177-3AD203B41FA5}">
                      <a16:colId xmlns:a16="http://schemas.microsoft.com/office/drawing/2014/main" val="3160993331"/>
                    </a:ext>
                  </a:extLst>
                </a:gridCol>
                <a:gridCol w="6627109">
                  <a:extLst>
                    <a:ext uri="{9D8B030D-6E8A-4147-A177-3AD203B41FA5}">
                      <a16:colId xmlns:a16="http://schemas.microsoft.com/office/drawing/2014/main" val="3032400352"/>
                    </a:ext>
                  </a:extLst>
                </a:gridCol>
                <a:gridCol w="2217420">
                  <a:extLst>
                    <a:ext uri="{9D8B030D-6E8A-4147-A177-3AD203B41FA5}">
                      <a16:colId xmlns:a16="http://schemas.microsoft.com/office/drawing/2014/main" val="3522741360"/>
                    </a:ext>
                  </a:extLst>
                </a:gridCol>
                <a:gridCol w="2278610">
                  <a:extLst>
                    <a:ext uri="{9D8B030D-6E8A-4147-A177-3AD203B41FA5}">
                      <a16:colId xmlns:a16="http://schemas.microsoft.com/office/drawing/2014/main" val="1622266025"/>
                    </a:ext>
                  </a:extLst>
                </a:gridCol>
              </a:tblGrid>
              <a:tr h="58304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 adopted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4116001366"/>
                  </a:ext>
                </a:extLst>
              </a:tr>
              <a:tr h="823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  <a:hlinkClick r:id="rId2"/>
                        </a:rPr>
                        <a:t>IS 16202 : 2014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IN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Agro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textiles - Woven ground covers for horticulture application - Specification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Amendment Published and also allotted for R&amp;D project</a:t>
                      </a:r>
                    </a:p>
                    <a:p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860982"/>
                  </a:ext>
                </a:extLst>
              </a:tr>
              <a:tr h="823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  <a:hlinkClick r:id="rId3"/>
                        </a:rPr>
                        <a:t>IS 17730 (Part 1) : 2021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IN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Agro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-Textiles Hail Protection Nets for Agriculture and Horticulture Purposes Specification Part 1 Warp Knitted Hail Protection Nets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Amendment 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 on standard &amp; committee consultation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174622"/>
                  </a:ext>
                </a:extLst>
              </a:tr>
              <a:tr h="823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  <a:hlinkClick r:id="rId3"/>
                        </a:rPr>
                        <a:t>IS 17730 (Part 2) : 2021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IN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Agro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-Textiles Hail Protection Nets for Agriculture and Horticulture Purposes Specification Part 2 Woven Hail Protection Nets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Amendment 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 on standard &amp; committee consultation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7198"/>
                  </a:ext>
                </a:extLst>
              </a:tr>
              <a:tr h="823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  <a:hlinkClick r:id="rId3"/>
                        </a:rPr>
                        <a:t>IS 16008 (Part 1) : 2016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IN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Agro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textiles Shade nets for agriculture and horticulture purposes Specification Part 1 Shade nets made from tape yarns first revision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016365"/>
                  </a:ext>
                </a:extLst>
              </a:tr>
              <a:tr h="823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  <a:hlinkClick r:id="rId3"/>
                        </a:rPr>
                        <a:t>IS 16008 (Part 2) : 2016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IN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Agro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textiles Shade nets for agriculture and horticulture purposes Specification Part 2 Shade nets made from mono filament yarns first revision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067404"/>
                  </a:ext>
                </a:extLst>
              </a:tr>
              <a:tr h="823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  <a:hlinkClick r:id="rId4"/>
                        </a:rPr>
                        <a:t>IS 16513 : 2016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IN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Agro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textiles – Insect nets for agriculture and horticulture purposes – Specification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Amendment ready for 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gazette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Inputs from committee member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234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585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C3EE005E-3E3B-84F8-B7FD-D29EFA215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" name="Google Shape;272;p42">
            <a:extLst>
              <a:ext uri="{FF2B5EF4-FFF2-40B4-BE49-F238E27FC236}">
                <a16:creationId xmlns:a16="http://schemas.microsoft.com/office/drawing/2014/main" id="{CAE819C7-6659-3DD0-C8B5-B09B2119C6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0317307"/>
              </p:ext>
            </p:extLst>
          </p:nvPr>
        </p:nvGraphicFramePr>
        <p:xfrm>
          <a:off x="661472" y="1552893"/>
          <a:ext cx="10869056" cy="3161541"/>
        </p:xfrm>
        <a:graphic>
          <a:graphicData uri="http://schemas.openxmlformats.org/drawingml/2006/table">
            <a:tbl>
              <a:tblPr firstRow="1" bandRow="1">
                <a:noFill/>
                <a:tableStyleId>{9367B65A-A99B-48F6-ABE7-11F67FF97E4D}</a:tableStyleId>
              </a:tblPr>
              <a:tblGrid>
                <a:gridCol w="611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6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6096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name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dirty="0">
                          <a:effectLst/>
                        </a:rPr>
                        <a:t>Textiles Polyester Fibre Filled Pillow Specification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Ready for Gazette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Inputs/Test reports provided by Railways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TXD 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dirty="0">
                          <a:effectLst/>
                        </a:rPr>
                        <a:t>Kids Wear Safety Requirements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P- Draft under preparation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GB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3466396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TXD 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Woven trousers made of Man-made </a:t>
                      </a:r>
                      <a:r>
                        <a:rPr lang="en-IN" sz="14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fiber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and their blends.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Working draft prepared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To be formulated through Working Group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7485744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TXD 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Textiles - Rain coats- Specifications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Under consideration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To be formulated through Working Group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8326875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TXD 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Textiles- Jacket- Specifications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Under consideration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  <a:sym typeface="Arial"/>
                        </a:rPr>
                        <a:t>To be formulated through Working Group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GB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8707156"/>
                  </a:ext>
                </a:extLst>
              </a:tr>
            </a:tbl>
          </a:graphicData>
        </a:graphic>
      </p:graphicFrame>
      <p:sp>
        <p:nvSpPr>
          <p:cNvPr id="5" name="Google Shape;271;p42">
            <a:extLst>
              <a:ext uri="{FF2B5EF4-FFF2-40B4-BE49-F238E27FC236}">
                <a16:creationId xmlns:a16="http://schemas.microsoft.com/office/drawing/2014/main" id="{54B4D8D1-CAC8-81A4-5284-F18793522CEA}"/>
              </a:ext>
            </a:extLst>
          </p:cNvPr>
          <p:cNvSpPr txBox="1">
            <a:spLocks/>
          </p:cNvSpPr>
          <p:nvPr/>
        </p:nvSpPr>
        <p:spPr>
          <a:xfrm>
            <a:off x="3452732" y="621066"/>
            <a:ext cx="11021458" cy="813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NWIPs as per APS</a:t>
            </a:r>
          </a:p>
        </p:txBody>
      </p:sp>
    </p:spTree>
    <p:extLst>
      <p:ext uri="{BB962C8B-B14F-4D97-AF65-F5344CB8AC3E}">
        <p14:creationId xmlns:p14="http://schemas.microsoft.com/office/powerpoint/2010/main" val="4250790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272;p42">
            <a:extLst>
              <a:ext uri="{FF2B5EF4-FFF2-40B4-BE49-F238E27FC236}">
                <a16:creationId xmlns:a16="http://schemas.microsoft.com/office/drawing/2014/main" id="{CCE2807E-F2AC-B004-2FE0-08FCAA9F43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3262466"/>
              </p:ext>
            </p:extLst>
          </p:nvPr>
        </p:nvGraphicFramePr>
        <p:xfrm>
          <a:off x="95249" y="572127"/>
          <a:ext cx="12001501" cy="2079436"/>
        </p:xfrm>
        <a:graphic>
          <a:graphicData uri="http://schemas.openxmlformats.org/drawingml/2006/table">
            <a:tbl>
              <a:tblPr firstRow="1" bandRow="1">
                <a:noFill/>
                <a:tableStyleId>{9367B65A-A99B-48F6-ABE7-11F67FF97E4D}</a:tableStyleId>
              </a:tblPr>
              <a:tblGrid>
                <a:gridCol w="519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7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6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46972">
                  <a:extLst>
                    <a:ext uri="{9D8B030D-6E8A-4147-A177-3AD203B41FA5}">
                      <a16:colId xmlns:a16="http://schemas.microsoft.com/office/drawing/2014/main" val="2092231778"/>
                    </a:ext>
                  </a:extLst>
                </a:gridCol>
              </a:tblGrid>
              <a:tr h="38777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Status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 adopted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24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IS 13489 : 2000 Textiles – Bed mattress – Specification (first revision)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Wide circulation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Comments on standard and Visit to </a:t>
                      </a:r>
                      <a:r>
                        <a:rPr lang="en-GB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manufactuer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by member secretary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9355733"/>
                  </a:ext>
                </a:extLst>
              </a:tr>
              <a:tr h="51429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20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14351 : 1996 Textiles – Ground sheets (light weight) – Specification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NITRA for review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806624"/>
                  </a:ext>
                </a:extLst>
              </a:tr>
              <a:tr h="57592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14354 : 1996 Textiles – Waterproof covers – Specification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wide circulation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Secretary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3204024"/>
                  </a:ext>
                </a:extLst>
              </a:tr>
            </a:tbl>
          </a:graphicData>
        </a:graphic>
      </p:graphicFrame>
      <p:graphicFrame>
        <p:nvGraphicFramePr>
          <p:cNvPr id="5" name="Google Shape;272;p42">
            <a:extLst>
              <a:ext uri="{FF2B5EF4-FFF2-40B4-BE49-F238E27FC236}">
                <a16:creationId xmlns:a16="http://schemas.microsoft.com/office/drawing/2014/main" id="{C5570AFD-E154-4683-B44D-8F1020EE7E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8980344"/>
              </p:ext>
            </p:extLst>
          </p:nvPr>
        </p:nvGraphicFramePr>
        <p:xfrm>
          <a:off x="189030" y="3372046"/>
          <a:ext cx="11595299" cy="2765863"/>
        </p:xfrm>
        <a:graphic>
          <a:graphicData uri="http://schemas.openxmlformats.org/drawingml/2006/table">
            <a:tbl>
              <a:tblPr firstRow="1" bandRow="1">
                <a:noFill/>
                <a:tableStyleId>{9367B65A-A99B-48F6-ABE7-11F67FF97E4D}</a:tableStyleId>
              </a:tblPr>
              <a:tblGrid>
                <a:gridCol w="60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1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1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7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47228">
                  <a:extLst>
                    <a:ext uri="{9D8B030D-6E8A-4147-A177-3AD203B41FA5}">
                      <a16:colId xmlns:a16="http://schemas.microsoft.com/office/drawing/2014/main" val="3346922576"/>
                    </a:ext>
                  </a:extLst>
                </a:gridCol>
              </a:tblGrid>
              <a:tr h="58597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 adopted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64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10228 : 1982  Specification for school bag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shared with SCMD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9355733"/>
                  </a:ext>
                </a:extLst>
              </a:tr>
              <a:tr h="54471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20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IN" sz="140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7609 : 1988  General requirements for tents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 allocated to 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cs typeface="Calibri"/>
                          <a:sym typeface="Arial"/>
                        </a:rPr>
                        <a:t>BIS officer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806624"/>
                  </a:ext>
                </a:extLst>
              </a:tr>
              <a:tr h="54471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8857 : 1989 Canvas water bucket – Specification (first revision)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 allocated to 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cs typeface="Calibri"/>
                          <a:sym typeface="Arial"/>
                        </a:rPr>
                        <a:t>BIS officer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3204024"/>
                  </a:ext>
                </a:extLst>
              </a:tr>
              <a:tr h="73280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7955 : 1976 Specification for holdalls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  <a:hlinkClick r:id="rId3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 allocated to 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cs typeface="Calibri"/>
                          <a:sym typeface="Arial"/>
                        </a:rPr>
                        <a:t>BIS officer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5337632"/>
                  </a:ext>
                </a:extLst>
              </a:tr>
            </a:tbl>
          </a:graphicData>
        </a:graphic>
      </p:graphicFrame>
      <p:sp>
        <p:nvSpPr>
          <p:cNvPr id="6" name="Google Shape;271;p42">
            <a:extLst>
              <a:ext uri="{FF2B5EF4-FFF2-40B4-BE49-F238E27FC236}">
                <a16:creationId xmlns:a16="http://schemas.microsoft.com/office/drawing/2014/main" id="{1CFE9D0F-8AFB-F0C2-22AF-CC693CAECE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41370" y="29695"/>
            <a:ext cx="631698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for review as per APS (5 yearly reviews) 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Google Shape;271;p42">
            <a:extLst>
              <a:ext uri="{FF2B5EF4-FFF2-40B4-BE49-F238E27FC236}">
                <a16:creationId xmlns:a16="http://schemas.microsoft.com/office/drawing/2014/main" id="{6A86BBDE-083C-A7F2-F90E-43179C7F6888}"/>
              </a:ext>
            </a:extLst>
          </p:cNvPr>
          <p:cNvSpPr txBox="1">
            <a:spLocks/>
          </p:cNvSpPr>
          <p:nvPr/>
        </p:nvSpPr>
        <p:spPr>
          <a:xfrm>
            <a:off x="5610223" y="2788919"/>
            <a:ext cx="3486151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2000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1FEBF295-FD03-FD27-AEF3-EA6E3E6086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272;p42">
            <a:extLst>
              <a:ext uri="{FF2B5EF4-FFF2-40B4-BE49-F238E27FC236}">
                <a16:creationId xmlns:a16="http://schemas.microsoft.com/office/drawing/2014/main" id="{FAA5070B-98D6-87ED-6A87-2F6296C351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3599912"/>
              </p:ext>
            </p:extLst>
          </p:nvPr>
        </p:nvGraphicFramePr>
        <p:xfrm>
          <a:off x="570032" y="535623"/>
          <a:ext cx="10869056" cy="1140082"/>
        </p:xfrm>
        <a:graphic>
          <a:graphicData uri="http://schemas.openxmlformats.org/drawingml/2006/table">
            <a:tbl>
              <a:tblPr firstRow="1" bandRow="1">
                <a:noFill/>
                <a:tableStyleId>{9367B65A-A99B-48F6-ABE7-11F67FF97E4D}</a:tableStyleId>
              </a:tblPr>
              <a:tblGrid>
                <a:gridCol w="611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6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4499">
                  <a:extLst>
                    <a:ext uri="{9D8B030D-6E8A-4147-A177-3AD203B41FA5}">
                      <a16:colId xmlns:a16="http://schemas.microsoft.com/office/drawing/2014/main" val="3385732156"/>
                    </a:ext>
                  </a:extLst>
                </a:gridCol>
              </a:tblGrid>
              <a:tr h="56096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name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Status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  <a:hlinkClick r:id="rId3"/>
                        </a:rPr>
                        <a:t>TXD/13/26618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IN" dirty="0">
                          <a:effectLst/>
                        </a:rPr>
                        <a:t>Textiles Nylon Tape For Aircraft Arrester Barrier Specification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Wide circulation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Detialed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R&amp;D report by ADRDE, Agra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5236"/>
                  </a:ext>
                </a:extLst>
              </a:tr>
            </a:tbl>
          </a:graphicData>
        </a:graphic>
      </p:graphicFrame>
      <p:sp>
        <p:nvSpPr>
          <p:cNvPr id="5" name="Google Shape;271;p42">
            <a:extLst>
              <a:ext uri="{FF2B5EF4-FFF2-40B4-BE49-F238E27FC236}">
                <a16:creationId xmlns:a16="http://schemas.microsoft.com/office/drawing/2014/main" id="{E37B62C6-33FB-358E-301A-E34BBBD32EC0}"/>
              </a:ext>
            </a:extLst>
          </p:cNvPr>
          <p:cNvSpPr txBox="1">
            <a:spLocks/>
          </p:cNvSpPr>
          <p:nvPr/>
        </p:nvSpPr>
        <p:spPr>
          <a:xfrm>
            <a:off x="3772772" y="-121884"/>
            <a:ext cx="5702698" cy="813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4400"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NWIPs as per APS TXD 13</a:t>
            </a:r>
          </a:p>
        </p:txBody>
      </p:sp>
      <p:sp>
        <p:nvSpPr>
          <p:cNvPr id="6" name="Google Shape;271;p42">
            <a:extLst>
              <a:ext uri="{FF2B5EF4-FFF2-40B4-BE49-F238E27FC236}">
                <a16:creationId xmlns:a16="http://schemas.microsoft.com/office/drawing/2014/main" id="{FE704F72-A166-6755-6959-E4FEBEE506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055620" y="1675705"/>
            <a:ext cx="631698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for review as per APS (TXD 13) </a:t>
            </a:r>
            <a:endParaRPr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oogle Shape;272;p42">
            <a:extLst>
              <a:ext uri="{FF2B5EF4-FFF2-40B4-BE49-F238E27FC236}">
                <a16:creationId xmlns:a16="http://schemas.microsoft.com/office/drawing/2014/main" id="{8CD58717-E939-E523-3C6B-FA8F19C525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0018597"/>
              </p:ext>
            </p:extLst>
          </p:nvPr>
        </p:nvGraphicFramePr>
        <p:xfrm>
          <a:off x="171450" y="2121475"/>
          <a:ext cx="11887201" cy="4115991"/>
        </p:xfrm>
        <a:graphic>
          <a:graphicData uri="http://schemas.openxmlformats.org/drawingml/2006/table">
            <a:tbl>
              <a:tblPr firstRow="1" bandRow="1">
                <a:noFill/>
                <a:tableStyleId>{9367B65A-A99B-48F6-ABE7-11F67FF97E4D}</a:tableStyleId>
              </a:tblPr>
              <a:tblGrid>
                <a:gridCol w="509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4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0381">
                  <a:extLst>
                    <a:ext uri="{9D8B030D-6E8A-4147-A177-3AD203B41FA5}">
                      <a16:colId xmlns:a16="http://schemas.microsoft.com/office/drawing/2014/main" val="2835132712"/>
                    </a:ext>
                  </a:extLst>
                </a:gridCol>
              </a:tblGrid>
              <a:tr h="4207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 adopted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349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  <a:hlinkClick r:id="rId4"/>
                        </a:rPr>
                        <a:t>IS 5746 : Part 1: 1987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IN" dirty="0">
                          <a:effectLst/>
                        </a:rPr>
                        <a:t>Textiles woven glass fibres fabrics for plastic laminates for aerospace purposes specification part 1 loom-state fabrics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  <a:hlinkClick r:id="rId4"/>
                        </a:rPr>
                        <a:t>IS 5746 : Part 2: 1987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IN" dirty="0">
                          <a:effectLst/>
                        </a:rPr>
                        <a:t>Textiles woven glass fibres fabrics for plastic laminates for aerospace purposes specification part 2 </a:t>
                      </a:r>
                      <a:r>
                        <a:rPr lang="en-IN" dirty="0" err="1">
                          <a:effectLst/>
                        </a:rPr>
                        <a:t>desized</a:t>
                      </a:r>
                      <a:r>
                        <a:rPr lang="en-IN" dirty="0">
                          <a:effectLst/>
                        </a:rPr>
                        <a:t> fabrics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  <a:hlinkClick r:id="rId4"/>
                        </a:rPr>
                        <a:t>IS 5746 : Part 3: 1987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  <a:r>
                        <a:rPr lang="en-IN" dirty="0">
                          <a:effectLst/>
                        </a:rPr>
                        <a:t>Textiles woven glass fibres fabrics for plastic laminates for aerospace purposes specification part 3 finished fabrics for use with polyester resin systems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wide circulation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 (For inputs Allocated to </a:t>
                      </a:r>
                      <a:r>
                        <a:rPr lang="en-GB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Urja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products)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9355733"/>
                  </a:ext>
                </a:extLst>
              </a:tr>
              <a:tr h="8655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4227 :1998 Textiles – Braided nylon cords for aerospace purposes</a:t>
                      </a:r>
                    </a:p>
                    <a:p>
                      <a:pPr algn="l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IS 4229 :1992  Textiles – Nylon sewing threads for aerospace purposes </a:t>
                      </a:r>
                    </a:p>
                    <a:p>
                      <a:pPr algn="l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4228 : 1979 Specification for nylon tapes for aerospace purposes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 (For inputs Allocated to Ordinance Factory, Agra)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7655595"/>
                  </a:ext>
                </a:extLst>
              </a:tr>
              <a:tr h="120349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 fontAlgn="t"/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  <a:p>
                      <a:pPr algn="l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1376 : 1998 Textiles – Cotton sewing threads for aerospace purposes – Specification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dirty="0">
                          <a:effectLst/>
                        </a:rPr>
                        <a:t>IS 11367 : 1985 </a:t>
                      </a: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Glossary of terms relating to textile materials for aerospace purposes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4727 :2020 Textiles – Nylon webbing for aeronautical purposes – Specification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be revised through WG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793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63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272;p42">
            <a:extLst>
              <a:ext uri="{FF2B5EF4-FFF2-40B4-BE49-F238E27FC236}">
                <a16:creationId xmlns:a16="http://schemas.microsoft.com/office/drawing/2014/main" id="{C2EE0ECF-7C12-BE02-2C29-5B1B1AD85C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0634072"/>
              </p:ext>
            </p:extLst>
          </p:nvPr>
        </p:nvGraphicFramePr>
        <p:xfrm>
          <a:off x="245011" y="258385"/>
          <a:ext cx="11701978" cy="5902050"/>
        </p:xfrm>
        <a:graphic>
          <a:graphicData uri="http://schemas.openxmlformats.org/drawingml/2006/table">
            <a:tbl>
              <a:tblPr firstRow="1" bandRow="1">
                <a:noFill/>
                <a:tableStyleId>{9367B65A-A99B-48F6-ABE7-11F67FF97E4D}</a:tableStyleId>
              </a:tblPr>
              <a:tblGrid>
                <a:gridCol w="501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58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8623">
                  <a:extLst>
                    <a:ext uri="{9D8B030D-6E8A-4147-A177-3AD203B41FA5}">
                      <a16:colId xmlns:a16="http://schemas.microsoft.com/office/drawing/2014/main" val="2835132712"/>
                    </a:ext>
                  </a:extLst>
                </a:gridCol>
              </a:tblGrid>
              <a:tr h="47089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of Standards 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 adopted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17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14564 : 1998 Textiles - Cotton tapes for personnel parachutes – Specification</a:t>
                      </a:r>
                    </a:p>
                    <a:p>
                      <a:pPr algn="l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3846 : 1984 Specification for rot-proofed cotton tapes for aerospace purposes</a:t>
                      </a:r>
                    </a:p>
                    <a:p>
                      <a:pPr algn="l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714 : 1992 Textiles – Cotton reinforcing tapes for aerospace purposes – Specification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ToR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approved and under SCMD for project commissioning (2 Proposal Received)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9373767"/>
                  </a:ext>
                </a:extLst>
              </a:tr>
              <a:tr h="72017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6349 : 1981 Specification for tape, nylon, tubular for aerospace applications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3449 : 1984 Specification for cotton webbing for parachutes 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3255 : 1979 Specification for scoured or dyed cotton tapes for aerospace purposes </a:t>
                      </a: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consultation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9355733"/>
                  </a:ext>
                </a:extLst>
              </a:tr>
              <a:tr h="1076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4726 : 1984 Specification for light weight nylon fabric for parachutes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514 : 1992 Textiles – Mercerized cotton fabrics for covering aircrafts and gliders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wide circulation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 (Allocated to Prashant Malik ADRDE for input)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5314850"/>
                  </a:ext>
                </a:extLst>
              </a:tr>
              <a:tr h="1076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10476 : 1983 Specification for woven roving glass fabric for polyester - glass laminates for aerospace purposes</a:t>
                      </a: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  <a:p>
                      <a:pPr algn="l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11916 : 2001 Textiles – Continuous filament glass yarn for aerospace and other purposes – Specification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to </a:t>
                      </a:r>
                      <a:r>
                        <a:rPr lang="en-GB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Urja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products for review inputs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111259"/>
                  </a:ext>
                </a:extLst>
              </a:tr>
              <a:tr h="1076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2196 : 1985 Specification for linen (flax) sewing thread for aeronautical purposes</a:t>
                      </a:r>
                    </a:p>
                    <a:p>
                      <a:pPr algn="ctr" fontAlgn="t"/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  <a:p>
                      <a:pPr algn="ctr" fontAlgn="t"/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1402 : 1992 Textiles – Braided cotton cord for aerospace purposes – Specification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IS 2197 : 2000 Aerospace textiles – Braided (Plaited) linen (flax) lacing cord – Specification </a:t>
                      </a:r>
                      <a:endParaRPr lang="en-IN" dirty="0">
                        <a:effectLst/>
                      </a:endParaRPr>
                    </a:p>
                    <a:p>
                      <a:pPr algn="ctr" fontAlgn="t"/>
                      <a:endParaRPr lang="en-IN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95250" marR="9525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 (Allocated to </a:t>
                      </a:r>
                      <a:r>
                        <a:rPr lang="en-GB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Shalender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Mishra)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7662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170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6"/>
          <p:cNvSpPr txBox="1"/>
          <p:nvPr/>
        </p:nvSpPr>
        <p:spPr>
          <a:xfrm>
            <a:off x="105508" y="208057"/>
            <a:ext cx="11887199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Identification of Experts for ISO works under TXD</a:t>
            </a:r>
            <a:endParaRPr sz="3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AF86EBE4-D9E0-7FDF-8754-805F1FB0C0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3117407"/>
              </p:ext>
            </p:extLst>
          </p:nvPr>
        </p:nvGraphicFramePr>
        <p:xfrm>
          <a:off x="383822" y="1586343"/>
          <a:ext cx="11334045" cy="1206224"/>
        </p:xfrm>
        <a:graphic>
          <a:graphicData uri="http://schemas.openxmlformats.org/drawingml/2006/table">
            <a:tbl>
              <a:tblPr/>
              <a:tblGrid>
                <a:gridCol w="687370">
                  <a:extLst>
                    <a:ext uri="{9D8B030D-6E8A-4147-A177-3AD203B41FA5}">
                      <a16:colId xmlns:a16="http://schemas.microsoft.com/office/drawing/2014/main" val="3215413247"/>
                    </a:ext>
                  </a:extLst>
                </a:gridCol>
                <a:gridCol w="1756682">
                  <a:extLst>
                    <a:ext uri="{9D8B030D-6E8A-4147-A177-3AD203B41FA5}">
                      <a16:colId xmlns:a16="http://schemas.microsoft.com/office/drawing/2014/main" val="2008120747"/>
                    </a:ext>
                  </a:extLst>
                </a:gridCol>
                <a:gridCol w="3742190">
                  <a:extLst>
                    <a:ext uri="{9D8B030D-6E8A-4147-A177-3AD203B41FA5}">
                      <a16:colId xmlns:a16="http://schemas.microsoft.com/office/drawing/2014/main" val="311015698"/>
                    </a:ext>
                  </a:extLst>
                </a:gridCol>
                <a:gridCol w="5147803">
                  <a:extLst>
                    <a:ext uri="{9D8B030D-6E8A-4147-A177-3AD203B41FA5}">
                      <a16:colId xmlns:a16="http://schemas.microsoft.com/office/drawing/2014/main" val="2431678164"/>
                    </a:ext>
                  </a:extLst>
                </a:gridCol>
              </a:tblGrid>
              <a:tr h="576598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0" u="none" strike="noStrike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Sl. No.</a:t>
                      </a:r>
                      <a:endParaRPr lang="en-IN" sz="1400">
                        <a:effectLst/>
                      </a:endParaRPr>
                    </a:p>
                  </a:txBody>
                  <a:tcPr marL="73304" marR="73304" marT="36652" marB="36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ISO Committee No.</a:t>
                      </a:r>
                      <a:endParaRPr lang="en-IN" sz="1400" dirty="0">
                        <a:effectLst/>
                      </a:endParaRPr>
                    </a:p>
                  </a:txBody>
                  <a:tcPr marL="73304" marR="73304" marT="36652" marB="36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 ISO Committee Title</a:t>
                      </a:r>
                      <a:endParaRPr lang="en-IN" sz="1400" dirty="0">
                        <a:effectLst/>
                      </a:endParaRPr>
                    </a:p>
                  </a:txBody>
                  <a:tcPr marL="73304" marR="73304" marT="36652" marB="36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" panose="020B0004020202020204" pitchFamily="34" charset="0"/>
                        </a:rPr>
                        <a:t> Designated Experts</a:t>
                      </a:r>
                      <a:endParaRPr lang="en-IN" sz="1400" dirty="0">
                        <a:effectLst/>
                      </a:endParaRPr>
                    </a:p>
                  </a:txBody>
                  <a:tcPr marL="73304" marR="73304" marT="36652" marB="366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71548"/>
                  </a:ext>
                </a:extLst>
              </a:tr>
              <a:tr h="629626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1D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133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1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IN" sz="1400" b="0" i="0" u="none" strike="noStrike" dirty="0">
                          <a:solidFill>
                            <a:srgbClr val="21252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Clothing sizing systems - size designation, size measurement methods and digital fittings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1D8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 Monika Gupta, NIFT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16" marR="63216" marT="31608" marB="316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1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419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1859</Words>
  <Application>Microsoft Macintosh PowerPoint</Application>
  <PresentationFormat>Widescreen</PresentationFormat>
  <Paragraphs>378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Play</vt:lpstr>
      <vt:lpstr>Times New Roman</vt:lpstr>
      <vt:lpstr>Calibri</vt:lpstr>
      <vt:lpstr>Aptos</vt:lpstr>
      <vt:lpstr>1_Office Theme</vt:lpstr>
      <vt:lpstr>Office Theme</vt:lpstr>
      <vt:lpstr>Office Theme</vt:lpstr>
      <vt:lpstr>Review Meeting</vt:lpstr>
      <vt:lpstr>PowerPoint Presentation</vt:lpstr>
      <vt:lpstr>Due for review as per APS  </vt:lpstr>
      <vt:lpstr>Important Reviews done in last 6 Months (Apart from 5 Yearly Reviews)</vt:lpstr>
      <vt:lpstr>PowerPoint Presentation</vt:lpstr>
      <vt:lpstr>Due for review as per APS (5 yearly reviews) </vt:lpstr>
      <vt:lpstr>Due for review as per APS (TXD 13) </vt:lpstr>
      <vt:lpstr>PowerPoint Presentation</vt:lpstr>
      <vt:lpstr>PowerPoint Presentation</vt:lpstr>
      <vt:lpstr>PowerPoint Presentation</vt:lpstr>
      <vt:lpstr>Interaction with MoU institutes</vt:lpstr>
      <vt:lpstr>Status of Process Reform measures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Meeting</dc:title>
  <cp:lastModifiedBy>Gourav Mishra</cp:lastModifiedBy>
  <cp:revision>336</cp:revision>
  <dcterms:modified xsi:type="dcterms:W3CDTF">2024-10-25T04:07:58Z</dcterms:modified>
</cp:coreProperties>
</file>