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1"/>
    <p:sldMasterId id="2147483665" r:id="rId2"/>
    <p:sldMasterId id="2147483701" r:id="rId3"/>
  </p:sldMasterIdLst>
  <p:notesMasterIdLst>
    <p:notesMasterId r:id="rId22"/>
  </p:notesMasterIdLst>
  <p:sldIdLst>
    <p:sldId id="256" r:id="rId4"/>
    <p:sldId id="341" r:id="rId5"/>
    <p:sldId id="333" r:id="rId6"/>
    <p:sldId id="342" r:id="rId7"/>
    <p:sldId id="339" r:id="rId8"/>
    <p:sldId id="334" r:id="rId9"/>
    <p:sldId id="347" r:id="rId10"/>
    <p:sldId id="348" r:id="rId11"/>
    <p:sldId id="337" r:id="rId12"/>
    <p:sldId id="338" r:id="rId13"/>
    <p:sldId id="327" r:id="rId14"/>
    <p:sldId id="284" r:id="rId15"/>
    <p:sldId id="329" r:id="rId16"/>
    <p:sldId id="330" r:id="rId17"/>
    <p:sldId id="332" r:id="rId18"/>
    <p:sldId id="346" r:id="rId19"/>
    <p:sldId id="349" r:id="rId20"/>
    <p:sldId id="321" r:id="rId21"/>
  </p:sldIdLst>
  <p:sldSz cx="12192000" cy="6858000"/>
  <p:notesSz cx="6858000" cy="9144000"/>
  <p:embeddedFontLst>
    <p:embeddedFont>
      <p:font typeface="Play" panose="020B0604020202020204" charset="0"/>
      <p:regular r:id="rId23"/>
      <p:bold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67B65A-A99B-48F6-ABE7-11F67FF97E4D}">
  <a:tblStyle styleId="{9367B65A-A99B-48F6-ABE7-11F67FF97E4D}"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a:tcStyle>
        <a:tcBdr/>
        <a:fill>
          <a:solidFill>
            <a:srgbClr val="CDD4EA"/>
          </a:solidFill>
        </a:fill>
      </a:tcStyle>
    </a:band1H>
    <a:band2H>
      <a:tcTxStyle/>
      <a:tcStyle>
        <a:tcBdr/>
      </a:tcStyle>
    </a:band2H>
    <a:band1V>
      <a:tcTxStyle/>
      <a:tcStyle>
        <a:tcBdr/>
        <a:fill>
          <a:solidFill>
            <a:srgbClr val="CDD4EA"/>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62A1A718-AF9D-4E8F-B0B9-5B1561015EB7}"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FADC032D-1F5D-4A7A-B71F-49EA3BAD0539}" styleName="Table_2">
    <a:wholeTbl>
      <a:tcTxStyle b="off" i="off">
        <a:font>
          <a:latin typeface="Aptos"/>
          <a:ea typeface="Aptos"/>
          <a:cs typeface="Aptos"/>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028" autoAdjust="0"/>
  </p:normalViewPr>
  <p:slideViewPr>
    <p:cSldViewPr snapToGrid="0">
      <p:cViewPr varScale="1">
        <p:scale>
          <a:sx n="75" d="100"/>
          <a:sy n="75" d="100"/>
        </p:scale>
        <p:origin x="94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font" Target="fonts/font2.fntdata"/><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font" Target="fonts/font1.fntdata"/><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IN"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2" name="Google Shape;122;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a:extLst>
            <a:ext uri="{FF2B5EF4-FFF2-40B4-BE49-F238E27FC236}">
              <a16:creationId xmlns:a16="http://schemas.microsoft.com/office/drawing/2014/main" id="{F5EFE040-1126-607A-9B19-AFF2BBA2E755}"/>
            </a:ext>
          </a:extLst>
        </p:cNvPr>
        <p:cNvGrpSpPr/>
        <p:nvPr/>
      </p:nvGrpSpPr>
      <p:grpSpPr>
        <a:xfrm>
          <a:off x="0" y="0"/>
          <a:ext cx="0" cy="0"/>
          <a:chOff x="0" y="0"/>
          <a:chExt cx="0" cy="0"/>
        </a:xfrm>
      </p:grpSpPr>
      <p:sp>
        <p:nvSpPr>
          <p:cNvPr id="268" name="Google Shape;268;p24:notes">
            <a:extLst>
              <a:ext uri="{FF2B5EF4-FFF2-40B4-BE49-F238E27FC236}">
                <a16:creationId xmlns:a16="http://schemas.microsoft.com/office/drawing/2014/main" id="{B18E8C08-1AFA-D171-0231-438F87BFA017}"/>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9" name="Google Shape;269;p24:notes">
            <a:extLst>
              <a:ext uri="{FF2B5EF4-FFF2-40B4-BE49-F238E27FC236}">
                <a16:creationId xmlns:a16="http://schemas.microsoft.com/office/drawing/2014/main" id="{70D625F4-84B1-3AF8-0941-50833BC4C6FC}"/>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13030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a:extLst>
            <a:ext uri="{FF2B5EF4-FFF2-40B4-BE49-F238E27FC236}">
              <a16:creationId xmlns:a16="http://schemas.microsoft.com/office/drawing/2014/main" id="{F5EFE040-1126-607A-9B19-AFF2BBA2E755}"/>
            </a:ext>
          </a:extLst>
        </p:cNvPr>
        <p:cNvGrpSpPr/>
        <p:nvPr/>
      </p:nvGrpSpPr>
      <p:grpSpPr>
        <a:xfrm>
          <a:off x="0" y="0"/>
          <a:ext cx="0" cy="0"/>
          <a:chOff x="0" y="0"/>
          <a:chExt cx="0" cy="0"/>
        </a:xfrm>
      </p:grpSpPr>
      <p:sp>
        <p:nvSpPr>
          <p:cNvPr id="268" name="Google Shape;268;p24:notes">
            <a:extLst>
              <a:ext uri="{FF2B5EF4-FFF2-40B4-BE49-F238E27FC236}">
                <a16:creationId xmlns:a16="http://schemas.microsoft.com/office/drawing/2014/main" id="{B18E8C08-1AFA-D171-0231-438F87BFA017}"/>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69" name="Google Shape;269;p24:notes">
            <a:extLst>
              <a:ext uri="{FF2B5EF4-FFF2-40B4-BE49-F238E27FC236}">
                <a16:creationId xmlns:a16="http://schemas.microsoft.com/office/drawing/2014/main" id="{70D625F4-84B1-3AF8-0941-50833BC4C6FC}"/>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27901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a:extLst>
            <a:ext uri="{FF2B5EF4-FFF2-40B4-BE49-F238E27FC236}">
              <a16:creationId xmlns:a16="http://schemas.microsoft.com/office/drawing/2014/main" id="{F5EFE040-1126-607A-9B19-AFF2BBA2E755}"/>
            </a:ext>
          </a:extLst>
        </p:cNvPr>
        <p:cNvGrpSpPr/>
        <p:nvPr/>
      </p:nvGrpSpPr>
      <p:grpSpPr>
        <a:xfrm>
          <a:off x="0" y="0"/>
          <a:ext cx="0" cy="0"/>
          <a:chOff x="0" y="0"/>
          <a:chExt cx="0" cy="0"/>
        </a:xfrm>
      </p:grpSpPr>
      <p:sp>
        <p:nvSpPr>
          <p:cNvPr id="268" name="Google Shape;268;p24:notes">
            <a:extLst>
              <a:ext uri="{FF2B5EF4-FFF2-40B4-BE49-F238E27FC236}">
                <a16:creationId xmlns:a16="http://schemas.microsoft.com/office/drawing/2014/main" id="{B18E8C08-1AFA-D171-0231-438F87BFA017}"/>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9" name="Google Shape;269;p24:notes">
            <a:extLst>
              <a:ext uri="{FF2B5EF4-FFF2-40B4-BE49-F238E27FC236}">
                <a16:creationId xmlns:a16="http://schemas.microsoft.com/office/drawing/2014/main" id="{70D625F4-84B1-3AF8-0941-50833BC4C6FC}"/>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3641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a:extLst>
            <a:ext uri="{FF2B5EF4-FFF2-40B4-BE49-F238E27FC236}">
              <a16:creationId xmlns:a16="http://schemas.microsoft.com/office/drawing/2014/main" id="{F5EFE040-1126-607A-9B19-AFF2BBA2E755}"/>
            </a:ext>
          </a:extLst>
        </p:cNvPr>
        <p:cNvGrpSpPr/>
        <p:nvPr/>
      </p:nvGrpSpPr>
      <p:grpSpPr>
        <a:xfrm>
          <a:off x="0" y="0"/>
          <a:ext cx="0" cy="0"/>
          <a:chOff x="0" y="0"/>
          <a:chExt cx="0" cy="0"/>
        </a:xfrm>
      </p:grpSpPr>
      <p:sp>
        <p:nvSpPr>
          <p:cNvPr id="268" name="Google Shape;268;p24:notes">
            <a:extLst>
              <a:ext uri="{FF2B5EF4-FFF2-40B4-BE49-F238E27FC236}">
                <a16:creationId xmlns:a16="http://schemas.microsoft.com/office/drawing/2014/main" id="{B18E8C08-1AFA-D171-0231-438F87BFA017}"/>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9" name="Google Shape;269;p24:notes">
            <a:extLst>
              <a:ext uri="{FF2B5EF4-FFF2-40B4-BE49-F238E27FC236}">
                <a16:creationId xmlns:a16="http://schemas.microsoft.com/office/drawing/2014/main" id="{70D625F4-84B1-3AF8-0941-50833BC4C6FC}"/>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715708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p2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8" name="Google Shape;298;p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5"/>
        <p:cNvGrpSpPr/>
        <p:nvPr/>
      </p:nvGrpSpPr>
      <p:grpSpPr>
        <a:xfrm>
          <a:off x="0" y="0"/>
          <a:ext cx="0" cy="0"/>
          <a:chOff x="0" y="0"/>
          <a:chExt cx="0" cy="0"/>
        </a:xfrm>
      </p:grpSpPr>
      <p:sp>
        <p:nvSpPr>
          <p:cNvPr id="516" name="Google Shape;516;p6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17" name="Google Shape;517;p6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6"/>
        <p:cNvGrpSpPr/>
        <p:nvPr/>
      </p:nvGrpSpPr>
      <p:grpSpPr>
        <a:xfrm>
          <a:off x="0" y="0"/>
          <a:ext cx="0" cy="0"/>
          <a:chOff x="0" y="0"/>
          <a:chExt cx="0" cy="0"/>
        </a:xfrm>
      </p:grpSpPr>
      <p:sp>
        <p:nvSpPr>
          <p:cNvPr id="97" name="Google Shape;97;p1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8" name="Google Shape;98;p1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99" name="Google Shape;99;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 name="Google Shape;100;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A4184-BD9A-BA58-E070-9D6FDE67FE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882FF2C0-8AE6-4CC3-A2AA-E4B9EDB409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84BF5327-4312-AC61-71DC-B609684DE7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88CF1E-49DD-A662-5C85-BF04BF88C324}"/>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a16="http://schemas.microsoft.com/office/drawing/2014/main" id="{2403CDA8-90EE-3520-DDBC-13555661ABD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D2CA5D3-EF43-3703-4C99-7A27E6D20147}"/>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IN" smtClean="0"/>
              <a:t>‹#›</a:t>
            </a:fld>
            <a:endParaRPr lang="en-IN"/>
          </a:p>
        </p:txBody>
      </p:sp>
    </p:spTree>
    <p:extLst>
      <p:ext uri="{BB962C8B-B14F-4D97-AF65-F5344CB8AC3E}">
        <p14:creationId xmlns:p14="http://schemas.microsoft.com/office/powerpoint/2010/main" val="3009562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8033B-1770-5B4F-B1EC-9C50065CC0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F33F4D41-1ED2-5A99-DF0E-4E676CA9BD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E612FEC3-308A-35D6-61D5-0AC8A27933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FD5C3C-64CA-7115-CBEB-C655E5D3F15C}"/>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a16="http://schemas.microsoft.com/office/drawing/2014/main" id="{E2D12848-9F32-D6AA-4ED5-537F80F1EEB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570983D-D7F5-B79E-5AF0-D3099601290C}"/>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IN" smtClean="0"/>
              <a:t>‹#›</a:t>
            </a:fld>
            <a:endParaRPr lang="en-IN"/>
          </a:p>
        </p:txBody>
      </p:sp>
    </p:spTree>
    <p:extLst>
      <p:ext uri="{BB962C8B-B14F-4D97-AF65-F5344CB8AC3E}">
        <p14:creationId xmlns:p14="http://schemas.microsoft.com/office/powerpoint/2010/main" val="334768341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CC8BB-95B7-1196-1452-B81D2A613021}"/>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B4F4C5D-4877-F5F3-80D2-FD03DB7142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04F3694-6BB7-55F2-62D0-F3379D2DA479}"/>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id="{A19FDF27-E596-F122-FF0F-1B60859BE7A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C246E3A-9B4E-A169-28BC-9E9F0419EE59}"/>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IN" smtClean="0"/>
              <a:t>‹#›</a:t>
            </a:fld>
            <a:endParaRPr lang="en-IN"/>
          </a:p>
        </p:txBody>
      </p:sp>
    </p:spTree>
    <p:extLst>
      <p:ext uri="{BB962C8B-B14F-4D97-AF65-F5344CB8AC3E}">
        <p14:creationId xmlns:p14="http://schemas.microsoft.com/office/powerpoint/2010/main" val="16715521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FBEB42-1604-C273-8D57-B41564D37DB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3786273-1937-5129-C40D-8C6D815C47D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64CB871-8A3A-151C-EFBB-A0B1852486D2}"/>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id="{D72CF592-9A9C-F765-4BA3-A57AE1ABF2D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373D3A6-FB15-3612-E56E-10319594B320}"/>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IN" smtClean="0"/>
              <a:t>‹#›</a:t>
            </a:fld>
            <a:endParaRPr lang="en-IN"/>
          </a:p>
        </p:txBody>
      </p:sp>
    </p:spTree>
    <p:extLst>
      <p:ext uri="{BB962C8B-B14F-4D97-AF65-F5344CB8AC3E}">
        <p14:creationId xmlns:p14="http://schemas.microsoft.com/office/powerpoint/2010/main" val="2451028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08"/>
        <p:cNvGrpSpPr/>
        <p:nvPr/>
      </p:nvGrpSpPr>
      <p:grpSpPr>
        <a:xfrm>
          <a:off x="0" y="0"/>
          <a:ext cx="0" cy="0"/>
          <a:chOff x="0" y="0"/>
          <a:chExt cx="0" cy="0"/>
        </a:xfrm>
      </p:grpSpPr>
      <p:sp>
        <p:nvSpPr>
          <p:cNvPr id="109" name="Google Shape;109;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0" name="Google Shape;110;p1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1" name="Google Shape;11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2" name="Google Shape;11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61AD8-5D95-4F2D-9AF1-C85BB11FBC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6DD33B8A-59BF-2999-36C9-0EDF001FB5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6874DA29-3D14-2B7B-160D-7EC5A1084ABB}"/>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id="{79337A13-C61F-3E34-ECF4-219B35B7B23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D7E5EBF-5BED-8DB6-4BEE-65353602C5B8}"/>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IN" smtClean="0"/>
              <a:t>‹#›</a:t>
            </a:fld>
            <a:endParaRPr lang="en-IN"/>
          </a:p>
        </p:txBody>
      </p:sp>
    </p:spTree>
    <p:extLst>
      <p:ext uri="{BB962C8B-B14F-4D97-AF65-F5344CB8AC3E}">
        <p14:creationId xmlns:p14="http://schemas.microsoft.com/office/powerpoint/2010/main" val="3322642355"/>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C76B5-EEEB-53FD-1106-E5BE6472069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6191645-28A2-F388-DF85-ECA78261448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26D438F-6A23-814A-2957-B7AF64C128C4}"/>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id="{76BE25F4-51FA-8B79-EBD9-5A1BE01EA10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4A2F30B-3D8E-B217-AC90-CF04A942E4E7}"/>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IN" smtClean="0"/>
              <a:t>‹#›</a:t>
            </a:fld>
            <a:endParaRPr lang="en-IN"/>
          </a:p>
        </p:txBody>
      </p:sp>
    </p:spTree>
    <p:extLst>
      <p:ext uri="{BB962C8B-B14F-4D97-AF65-F5344CB8AC3E}">
        <p14:creationId xmlns:p14="http://schemas.microsoft.com/office/powerpoint/2010/main" val="2788744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AB11F-20AD-B354-CE93-746DC39071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61D7E0D-1573-ED93-B872-90ED7C62BC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FCE6B25-D0D1-D8A6-6D93-BCF5796CEF98}"/>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id="{02B7DF57-0DE0-6C1B-F276-F6059B5C2B0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A776132-B793-D926-95EA-1F651DA356CC}"/>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IN" smtClean="0"/>
              <a:t>‹#›</a:t>
            </a:fld>
            <a:endParaRPr lang="en-IN"/>
          </a:p>
        </p:txBody>
      </p:sp>
    </p:spTree>
    <p:extLst>
      <p:ext uri="{BB962C8B-B14F-4D97-AF65-F5344CB8AC3E}">
        <p14:creationId xmlns:p14="http://schemas.microsoft.com/office/powerpoint/2010/main" val="4106427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7250D-2022-7366-D5E6-84B06D3F4BB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FD446CE-DD96-0179-639A-6AAEBAFF54C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983F901A-E5CF-4768-7AF8-C9EC33CDAF9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6D9D4F59-9253-0880-CE83-6138D47A7A24}"/>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a16="http://schemas.microsoft.com/office/drawing/2014/main" id="{B1DEB9A3-9BA0-E5E1-C8B6-CD7A39F0A7A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7A8174E-26D2-ED7E-43B6-E181FC6CCA2C}"/>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IN" smtClean="0"/>
              <a:t>‹#›</a:t>
            </a:fld>
            <a:endParaRPr lang="en-IN"/>
          </a:p>
        </p:txBody>
      </p:sp>
    </p:spTree>
    <p:extLst>
      <p:ext uri="{BB962C8B-B14F-4D97-AF65-F5344CB8AC3E}">
        <p14:creationId xmlns:p14="http://schemas.microsoft.com/office/powerpoint/2010/main" val="545025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40F8D-54C5-0769-AF10-F6AC7971565C}"/>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EFCD13B0-10AC-BE7D-8FAC-21FDE935E1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5F7D559-4998-D063-13C3-D2AD95D8B5B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0196646E-3859-B68C-3214-89E9926727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343AEE-FCC1-3183-414F-CD63B41C973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457ACC1C-34FD-1033-FA9F-AECCE9E9C1D8}"/>
              </a:ext>
            </a:extLst>
          </p:cNvPr>
          <p:cNvSpPr>
            <a:spLocks noGrp="1"/>
          </p:cNvSpPr>
          <p:nvPr>
            <p:ph type="dt" sz="half" idx="10"/>
          </p:nvPr>
        </p:nvSpPr>
        <p:spPr/>
        <p:txBody>
          <a:bodyPr/>
          <a:lstStyle/>
          <a:p>
            <a:endParaRPr lang="en-IN"/>
          </a:p>
        </p:txBody>
      </p:sp>
      <p:sp>
        <p:nvSpPr>
          <p:cNvPr id="8" name="Footer Placeholder 7">
            <a:extLst>
              <a:ext uri="{FF2B5EF4-FFF2-40B4-BE49-F238E27FC236}">
                <a16:creationId xmlns:a16="http://schemas.microsoft.com/office/drawing/2014/main" id="{8ADEABFE-742C-D521-8796-A96DE43923B3}"/>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E19EC3FC-C4B6-EDCB-CDB3-F91C426B9524}"/>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IN" smtClean="0"/>
              <a:t>‹#›</a:t>
            </a:fld>
            <a:endParaRPr lang="en-IN"/>
          </a:p>
        </p:txBody>
      </p:sp>
    </p:spTree>
    <p:extLst>
      <p:ext uri="{BB962C8B-B14F-4D97-AF65-F5344CB8AC3E}">
        <p14:creationId xmlns:p14="http://schemas.microsoft.com/office/powerpoint/2010/main" val="220596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44392-20C6-7DD1-FC14-80D0BA7B4F7E}"/>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A5FB62B6-1C94-7C57-DF8B-F2C46431DC1B}"/>
              </a:ext>
            </a:extLst>
          </p:cNvPr>
          <p:cNvSpPr>
            <a:spLocks noGrp="1"/>
          </p:cNvSpPr>
          <p:nvPr>
            <p:ph type="dt" sz="half" idx="10"/>
          </p:nvPr>
        </p:nvSpPr>
        <p:spPr/>
        <p:txBody>
          <a:bodyPr/>
          <a:lstStyle/>
          <a:p>
            <a:fld id="{856280ED-52D2-634C-9256-A6B1403CCF39}" type="datetimeFigureOut">
              <a:rPr lang="en-US" smtClean="0"/>
              <a:t>10/24/2024</a:t>
            </a:fld>
            <a:endParaRPr lang="en-US"/>
          </a:p>
        </p:txBody>
      </p:sp>
      <p:sp>
        <p:nvSpPr>
          <p:cNvPr id="4" name="Footer Placeholder 3">
            <a:extLst>
              <a:ext uri="{FF2B5EF4-FFF2-40B4-BE49-F238E27FC236}">
                <a16:creationId xmlns:a16="http://schemas.microsoft.com/office/drawing/2014/main" id="{928DFF59-7E1A-4C32-9C60-AAD6A1AA73C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B220AEE-FE0E-9CC4-82E1-3C8D7F24E2CD}"/>
              </a:ext>
            </a:extLst>
          </p:cNvPr>
          <p:cNvSpPr>
            <a:spLocks noGrp="1"/>
          </p:cNvSpPr>
          <p:nvPr>
            <p:ph type="sldNum" sz="quarter" idx="12"/>
          </p:nvPr>
        </p:nvSpPr>
        <p:spPr/>
        <p:txBody>
          <a:bodyPr/>
          <a:lstStyle/>
          <a:p>
            <a:fld id="{C3A9BF1E-AB31-7444-8769-0B8A46604F86}" type="slidenum">
              <a:rPr lang="en-US" smtClean="0"/>
              <a:t>‹#›</a:t>
            </a:fld>
            <a:endParaRPr lang="en-US"/>
          </a:p>
        </p:txBody>
      </p:sp>
    </p:spTree>
    <p:extLst>
      <p:ext uri="{BB962C8B-B14F-4D97-AF65-F5344CB8AC3E}">
        <p14:creationId xmlns:p14="http://schemas.microsoft.com/office/powerpoint/2010/main" val="842792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6404D2-0A42-658C-EF50-996D1EC2E118}"/>
              </a:ext>
            </a:extLst>
          </p:cNvPr>
          <p:cNvSpPr>
            <a:spLocks noGrp="1"/>
          </p:cNvSpPr>
          <p:nvPr>
            <p:ph type="dt" sz="half" idx="10"/>
          </p:nvPr>
        </p:nvSpPr>
        <p:spPr/>
        <p:txBody>
          <a:bodyPr/>
          <a:lstStyle/>
          <a:p>
            <a:endParaRPr lang="en-IN"/>
          </a:p>
        </p:txBody>
      </p:sp>
      <p:sp>
        <p:nvSpPr>
          <p:cNvPr id="3" name="Footer Placeholder 2">
            <a:extLst>
              <a:ext uri="{FF2B5EF4-FFF2-40B4-BE49-F238E27FC236}">
                <a16:creationId xmlns:a16="http://schemas.microsoft.com/office/drawing/2014/main" id="{3B77B965-47CA-D645-4315-B177FF74A27A}"/>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3CACA757-05FB-1BBC-5914-C1CDD9FFD204}"/>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IN" smtClean="0"/>
              <a:t>‹#›</a:t>
            </a:fld>
            <a:endParaRPr lang="en-IN"/>
          </a:p>
        </p:txBody>
      </p:sp>
    </p:spTree>
    <p:extLst>
      <p:ext uri="{BB962C8B-B14F-4D97-AF65-F5344CB8AC3E}">
        <p14:creationId xmlns:p14="http://schemas.microsoft.com/office/powerpoint/2010/main" val="65974356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4"/>
        <p:cNvGrpSpPr/>
        <p:nvPr/>
      </p:nvGrpSpPr>
      <p:grpSpPr>
        <a:xfrm>
          <a:off x="0" y="0"/>
          <a:ext cx="0" cy="0"/>
          <a:chOff x="0" y="0"/>
          <a:chExt cx="0" cy="0"/>
        </a:xfrm>
      </p:grpSpPr>
      <p:sp>
        <p:nvSpPr>
          <p:cNvPr id="85" name="Google Shape;85;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Play"/>
              <a:buNone/>
              <a:defRPr sz="4400"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6" name="Google Shape;86;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7" name="Google Shape;87;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8" name="Google Shape;88;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9" name="Google Shape;89;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757575"/>
                </a:solidFill>
                <a:latin typeface="Arial"/>
                <a:ea typeface="Arial"/>
                <a:cs typeface="Arial"/>
                <a:sym typeface="Arial"/>
              </a:defRPr>
            </a:lvl1pPr>
            <a:lvl2pPr marL="0" marR="0" lvl="1" indent="0" algn="r" rtl="0">
              <a:spcBef>
                <a:spcPts val="0"/>
              </a:spcBef>
              <a:buNone/>
              <a:defRPr sz="1200" b="0" i="0" u="none" strike="noStrike" cap="none">
                <a:solidFill>
                  <a:srgbClr val="757575"/>
                </a:solidFill>
                <a:latin typeface="Arial"/>
                <a:ea typeface="Arial"/>
                <a:cs typeface="Arial"/>
                <a:sym typeface="Arial"/>
              </a:defRPr>
            </a:lvl2pPr>
            <a:lvl3pPr marL="0" marR="0" lvl="2" indent="0" algn="r" rtl="0">
              <a:spcBef>
                <a:spcPts val="0"/>
              </a:spcBef>
              <a:buNone/>
              <a:defRPr sz="1200" b="0" i="0" u="none" strike="noStrike" cap="none">
                <a:solidFill>
                  <a:srgbClr val="757575"/>
                </a:solidFill>
                <a:latin typeface="Arial"/>
                <a:ea typeface="Arial"/>
                <a:cs typeface="Arial"/>
                <a:sym typeface="Arial"/>
              </a:defRPr>
            </a:lvl3pPr>
            <a:lvl4pPr marL="0" marR="0" lvl="3" indent="0" algn="r" rtl="0">
              <a:spcBef>
                <a:spcPts val="0"/>
              </a:spcBef>
              <a:buNone/>
              <a:defRPr sz="1200" b="0" i="0" u="none" strike="noStrike" cap="none">
                <a:solidFill>
                  <a:srgbClr val="757575"/>
                </a:solidFill>
                <a:latin typeface="Arial"/>
                <a:ea typeface="Arial"/>
                <a:cs typeface="Arial"/>
                <a:sym typeface="Arial"/>
              </a:defRPr>
            </a:lvl4pPr>
            <a:lvl5pPr marL="0" marR="0" lvl="4" indent="0" algn="r" rtl="0">
              <a:spcBef>
                <a:spcPts val="0"/>
              </a:spcBef>
              <a:buNone/>
              <a:defRPr sz="1200" b="0" i="0" u="none" strike="noStrike" cap="none">
                <a:solidFill>
                  <a:srgbClr val="757575"/>
                </a:solidFill>
                <a:latin typeface="Arial"/>
                <a:ea typeface="Arial"/>
                <a:cs typeface="Arial"/>
                <a:sym typeface="Arial"/>
              </a:defRPr>
            </a:lvl5pPr>
            <a:lvl6pPr marL="0" marR="0" lvl="5" indent="0" algn="r" rtl="0">
              <a:spcBef>
                <a:spcPts val="0"/>
              </a:spcBef>
              <a:buNone/>
              <a:defRPr sz="1200" b="0" i="0" u="none" strike="noStrike" cap="none">
                <a:solidFill>
                  <a:srgbClr val="757575"/>
                </a:solidFill>
                <a:latin typeface="Arial"/>
                <a:ea typeface="Arial"/>
                <a:cs typeface="Arial"/>
                <a:sym typeface="Arial"/>
              </a:defRPr>
            </a:lvl6pPr>
            <a:lvl7pPr marL="0" marR="0" lvl="6" indent="0" algn="r" rtl="0">
              <a:spcBef>
                <a:spcPts val="0"/>
              </a:spcBef>
              <a:buNone/>
              <a:defRPr sz="1200" b="0" i="0" u="none" strike="noStrike" cap="none">
                <a:solidFill>
                  <a:srgbClr val="757575"/>
                </a:solidFill>
                <a:latin typeface="Arial"/>
                <a:ea typeface="Arial"/>
                <a:cs typeface="Arial"/>
                <a:sym typeface="Arial"/>
              </a:defRPr>
            </a:lvl7pPr>
            <a:lvl8pPr marL="0" marR="0" lvl="7" indent="0" algn="r" rtl="0">
              <a:spcBef>
                <a:spcPts val="0"/>
              </a:spcBef>
              <a:buNone/>
              <a:defRPr sz="1200" b="0" i="0" u="none" strike="noStrike" cap="none">
                <a:solidFill>
                  <a:srgbClr val="757575"/>
                </a:solidFill>
                <a:latin typeface="Arial"/>
                <a:ea typeface="Arial"/>
                <a:cs typeface="Arial"/>
                <a:sym typeface="Arial"/>
              </a:defRPr>
            </a:lvl8pPr>
            <a:lvl9pPr marL="0" marR="0" lvl="8" indent="0" algn="r" rtl="0">
              <a:spcBef>
                <a:spcPts val="0"/>
              </a:spcBef>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IN"/>
              <a:t>‹#›</a:t>
            </a:fld>
            <a:endParaRPr/>
          </a:p>
        </p:txBody>
      </p:sp>
    </p:spTree>
  </p:cSld>
  <p:clrMap bg1="lt1" tx1="dk1" bg2="dk2" tx2="lt2" accent1="accent1" accent2="accent2" accent3="accent3" accent4="accent4" accent5="accent5" accent6="accent6" hlink="hlink" folHlink="folHlink"/>
  <p:sldLayoutIdLst>
    <p:sldLayoutId id="2147483660"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2"/>
        <p:cNvGrpSpPr/>
        <p:nvPr/>
      </p:nvGrpSpPr>
      <p:grpSpPr>
        <a:xfrm>
          <a:off x="0" y="0"/>
          <a:ext cx="0" cy="0"/>
          <a:chOff x="0" y="0"/>
          <a:chExt cx="0" cy="0"/>
        </a:xfrm>
      </p:grpSpPr>
      <p:sp>
        <p:nvSpPr>
          <p:cNvPr id="103" name="Google Shape;10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Play"/>
              <a:buNone/>
              <a:defRPr sz="4400"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4" name="Google Shape;104;p1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05" name="Google Shape;10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6" name="Google Shape;10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7" name="Google Shape;10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757575"/>
                </a:solidFill>
                <a:latin typeface="Arial"/>
                <a:ea typeface="Arial"/>
                <a:cs typeface="Arial"/>
                <a:sym typeface="Arial"/>
              </a:defRPr>
            </a:lvl1pPr>
            <a:lvl2pPr marL="0" marR="0" lvl="1" indent="0" algn="r" rtl="0">
              <a:spcBef>
                <a:spcPts val="0"/>
              </a:spcBef>
              <a:buNone/>
              <a:defRPr sz="1200" b="0" i="0" u="none" strike="noStrike" cap="none">
                <a:solidFill>
                  <a:srgbClr val="757575"/>
                </a:solidFill>
                <a:latin typeface="Arial"/>
                <a:ea typeface="Arial"/>
                <a:cs typeface="Arial"/>
                <a:sym typeface="Arial"/>
              </a:defRPr>
            </a:lvl2pPr>
            <a:lvl3pPr marL="0" marR="0" lvl="2" indent="0" algn="r" rtl="0">
              <a:spcBef>
                <a:spcPts val="0"/>
              </a:spcBef>
              <a:buNone/>
              <a:defRPr sz="1200" b="0" i="0" u="none" strike="noStrike" cap="none">
                <a:solidFill>
                  <a:srgbClr val="757575"/>
                </a:solidFill>
                <a:latin typeface="Arial"/>
                <a:ea typeface="Arial"/>
                <a:cs typeface="Arial"/>
                <a:sym typeface="Arial"/>
              </a:defRPr>
            </a:lvl3pPr>
            <a:lvl4pPr marL="0" marR="0" lvl="3" indent="0" algn="r" rtl="0">
              <a:spcBef>
                <a:spcPts val="0"/>
              </a:spcBef>
              <a:buNone/>
              <a:defRPr sz="1200" b="0" i="0" u="none" strike="noStrike" cap="none">
                <a:solidFill>
                  <a:srgbClr val="757575"/>
                </a:solidFill>
                <a:latin typeface="Arial"/>
                <a:ea typeface="Arial"/>
                <a:cs typeface="Arial"/>
                <a:sym typeface="Arial"/>
              </a:defRPr>
            </a:lvl4pPr>
            <a:lvl5pPr marL="0" marR="0" lvl="4" indent="0" algn="r" rtl="0">
              <a:spcBef>
                <a:spcPts val="0"/>
              </a:spcBef>
              <a:buNone/>
              <a:defRPr sz="1200" b="0" i="0" u="none" strike="noStrike" cap="none">
                <a:solidFill>
                  <a:srgbClr val="757575"/>
                </a:solidFill>
                <a:latin typeface="Arial"/>
                <a:ea typeface="Arial"/>
                <a:cs typeface="Arial"/>
                <a:sym typeface="Arial"/>
              </a:defRPr>
            </a:lvl5pPr>
            <a:lvl6pPr marL="0" marR="0" lvl="5" indent="0" algn="r" rtl="0">
              <a:spcBef>
                <a:spcPts val="0"/>
              </a:spcBef>
              <a:buNone/>
              <a:defRPr sz="1200" b="0" i="0" u="none" strike="noStrike" cap="none">
                <a:solidFill>
                  <a:srgbClr val="757575"/>
                </a:solidFill>
                <a:latin typeface="Arial"/>
                <a:ea typeface="Arial"/>
                <a:cs typeface="Arial"/>
                <a:sym typeface="Arial"/>
              </a:defRPr>
            </a:lvl6pPr>
            <a:lvl7pPr marL="0" marR="0" lvl="6" indent="0" algn="r" rtl="0">
              <a:spcBef>
                <a:spcPts val="0"/>
              </a:spcBef>
              <a:buNone/>
              <a:defRPr sz="1200" b="0" i="0" u="none" strike="noStrike" cap="none">
                <a:solidFill>
                  <a:srgbClr val="757575"/>
                </a:solidFill>
                <a:latin typeface="Arial"/>
                <a:ea typeface="Arial"/>
                <a:cs typeface="Arial"/>
                <a:sym typeface="Arial"/>
              </a:defRPr>
            </a:lvl7pPr>
            <a:lvl8pPr marL="0" marR="0" lvl="7" indent="0" algn="r" rtl="0">
              <a:spcBef>
                <a:spcPts val="0"/>
              </a:spcBef>
              <a:buNone/>
              <a:defRPr sz="1200" b="0" i="0" u="none" strike="noStrike" cap="none">
                <a:solidFill>
                  <a:srgbClr val="757575"/>
                </a:solidFill>
                <a:latin typeface="Arial"/>
                <a:ea typeface="Arial"/>
                <a:cs typeface="Arial"/>
                <a:sym typeface="Arial"/>
              </a:defRPr>
            </a:lvl8pPr>
            <a:lvl9pPr marL="0" marR="0" lvl="8" indent="0" algn="r" rtl="0">
              <a:spcBef>
                <a:spcPts val="0"/>
              </a:spcBef>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IN"/>
              <a:t>‹#›</a:t>
            </a:fld>
            <a:endParaRPr/>
          </a:p>
        </p:txBody>
      </p:sp>
    </p:spTree>
  </p:cSld>
  <p:clrMap bg1="lt1" tx1="dk1" bg2="dk2" tx2="lt2" accent1="accent1" accent2="accent2" accent3="accent3" accent4="accent4" accent5="accent5" accent6="accent6" hlink="hlink" folHlink="folHlink"/>
  <p:sldLayoutIdLst>
    <p:sldLayoutId id="214748366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396E36-DDFD-73B2-CA80-D34EF2F6D2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CA5C858-7BA1-B2E0-F0DD-757EF48C1B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C8CF75E-790E-F46F-99DF-B9F8E494E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IN"/>
          </a:p>
        </p:txBody>
      </p:sp>
      <p:sp>
        <p:nvSpPr>
          <p:cNvPr id="5" name="Footer Placeholder 4">
            <a:extLst>
              <a:ext uri="{FF2B5EF4-FFF2-40B4-BE49-F238E27FC236}">
                <a16:creationId xmlns:a16="http://schemas.microsoft.com/office/drawing/2014/main" id="{AF2D9550-2E37-0545-15B7-E0D1029203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BD73A4BB-20A3-A9AC-B5E4-7EAD71EA62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lvl="0" indent="0" algn="r" rtl="0">
              <a:spcBef>
                <a:spcPts val="0"/>
              </a:spcBef>
              <a:spcAft>
                <a:spcPts val="0"/>
              </a:spcAft>
              <a:buNone/>
            </a:pPr>
            <a:fld id="{00000000-1234-1234-1234-123412341234}" type="slidenum">
              <a:rPr lang="en-IN" smtClean="0"/>
              <a:t>‹#›</a:t>
            </a:fld>
            <a:endParaRPr lang="en-IN"/>
          </a:p>
        </p:txBody>
      </p:sp>
    </p:spTree>
    <p:extLst>
      <p:ext uri="{BB962C8B-B14F-4D97-AF65-F5344CB8AC3E}">
        <p14:creationId xmlns:p14="http://schemas.microsoft.com/office/powerpoint/2010/main" val="3075781405"/>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3"/>
        <p:cNvGrpSpPr/>
        <p:nvPr/>
      </p:nvGrpSpPr>
      <p:grpSpPr>
        <a:xfrm>
          <a:off x="0" y="0"/>
          <a:ext cx="0" cy="0"/>
          <a:chOff x="0" y="0"/>
          <a:chExt cx="0" cy="0"/>
        </a:xfrm>
      </p:grpSpPr>
      <p:sp>
        <p:nvSpPr>
          <p:cNvPr id="124" name="Google Shape;124;p19"/>
          <p:cNvSpPr txBox="1">
            <a:spLocks noGrp="1"/>
          </p:cNvSpPr>
          <p:nvPr>
            <p:ph type="title"/>
          </p:nvPr>
        </p:nvSpPr>
        <p:spPr>
          <a:xfrm>
            <a:off x="322117" y="1861417"/>
            <a:ext cx="11565082" cy="164032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rgbClr val="C00000"/>
              </a:buClr>
              <a:buSzPts val="8000"/>
              <a:buFont typeface="Times New Roman"/>
              <a:buNone/>
            </a:pPr>
            <a:r>
              <a:rPr lang="en-IN" sz="5400" b="1" dirty="0">
                <a:latin typeface="Times New Roman"/>
                <a:ea typeface="Times New Roman"/>
                <a:cs typeface="Times New Roman"/>
                <a:sym typeface="Times New Roman"/>
              </a:rPr>
              <a:t>Review Meeting</a:t>
            </a:r>
            <a:endParaRPr sz="2800" dirty="0"/>
          </a:p>
        </p:txBody>
      </p:sp>
      <p:sp>
        <p:nvSpPr>
          <p:cNvPr id="125" name="Google Shape;125;p19"/>
          <p:cNvSpPr txBox="1"/>
          <p:nvPr/>
        </p:nvSpPr>
        <p:spPr>
          <a:xfrm>
            <a:off x="550415" y="4182288"/>
            <a:ext cx="10682795" cy="839108"/>
          </a:xfrm>
          <a:prstGeom prst="rect">
            <a:avLst/>
          </a:prstGeom>
          <a:noFill/>
          <a:ln>
            <a:noFill/>
          </a:ln>
        </p:spPr>
        <p:txBody>
          <a:bodyPr spcFirstLastPara="1" wrap="square" lIns="91425" tIns="45700" rIns="91425" bIns="45700" anchor="ctr" anchorCtr="0">
            <a:normAutofit/>
          </a:bodyPr>
          <a:lstStyle/>
          <a:p>
            <a:pPr marL="0" marR="0" lvl="0" indent="0" algn="ctr" rtl="0">
              <a:lnSpc>
                <a:spcPct val="90000"/>
              </a:lnSpc>
              <a:spcBef>
                <a:spcPts val="0"/>
              </a:spcBef>
              <a:spcAft>
                <a:spcPts val="0"/>
              </a:spcAft>
              <a:buClr>
                <a:schemeClr val="dk1"/>
              </a:buClr>
              <a:buSzPts val="5400"/>
              <a:buFont typeface="Times New Roman"/>
              <a:buNone/>
            </a:pPr>
            <a:r>
              <a:rPr lang="en-IN" sz="3600" i="0" u="none" strike="noStrike" cap="none" dirty="0">
                <a:solidFill>
                  <a:schemeClr val="dk1"/>
                </a:solidFill>
                <a:latin typeface="Times New Roman"/>
                <a:ea typeface="Times New Roman"/>
                <a:cs typeface="Times New Roman"/>
                <a:sym typeface="Times New Roman"/>
              </a:rPr>
              <a:t>Himanshu Shukla, TXD</a:t>
            </a:r>
            <a:endParaRPr sz="1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3921" y="522829"/>
            <a:ext cx="10515600" cy="422694"/>
          </a:xfrm>
        </p:spPr>
        <p:txBody>
          <a:bodyPr>
            <a:normAutofit fontScale="90000"/>
          </a:bodyPr>
          <a:lstStyle/>
          <a:p>
            <a:pPr algn="ctr"/>
            <a:r>
              <a:rPr lang="en-IN" sz="2800" b="1" dirty="0">
                <a:solidFill>
                  <a:srgbClr val="000000"/>
                </a:solidFill>
                <a:latin typeface="Times New Roman" panose="02020603050405020304" pitchFamily="18" charset="0"/>
                <a:cs typeface="Times New Roman" panose="02020603050405020304" pitchFamily="18" charset="0"/>
              </a:rPr>
              <a:t>Grouping of standards for review as per APS (5 yearly reviews)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461526463"/>
              </p:ext>
            </p:extLst>
          </p:nvPr>
        </p:nvGraphicFramePr>
        <p:xfrm>
          <a:off x="813921" y="1564068"/>
          <a:ext cx="10566007" cy="2844175"/>
        </p:xfrm>
        <a:graphic>
          <a:graphicData uri="http://schemas.openxmlformats.org/drawingml/2006/table">
            <a:tbl>
              <a:tblPr firstRow="1" bandRow="1">
                <a:tableStyleId>{9367B65A-A99B-48F6-ABE7-11F67FF97E4D}</a:tableStyleId>
              </a:tblPr>
              <a:tblGrid>
                <a:gridCol w="1194495">
                  <a:extLst>
                    <a:ext uri="{9D8B030D-6E8A-4147-A177-3AD203B41FA5}">
                      <a16:colId xmlns:a16="http://schemas.microsoft.com/office/drawing/2014/main" val="20001"/>
                    </a:ext>
                  </a:extLst>
                </a:gridCol>
                <a:gridCol w="7000090">
                  <a:extLst>
                    <a:ext uri="{9D8B030D-6E8A-4147-A177-3AD203B41FA5}">
                      <a16:colId xmlns:a16="http://schemas.microsoft.com/office/drawing/2014/main" val="20002"/>
                    </a:ext>
                  </a:extLst>
                </a:gridCol>
                <a:gridCol w="2371422">
                  <a:extLst>
                    <a:ext uri="{9D8B030D-6E8A-4147-A177-3AD203B41FA5}">
                      <a16:colId xmlns:a16="http://schemas.microsoft.com/office/drawing/2014/main" val="20003"/>
                    </a:ext>
                  </a:extLst>
                </a:gridCol>
              </a:tblGrid>
              <a:tr h="302183">
                <a:tc>
                  <a:txBody>
                    <a:bodyPr/>
                    <a:lstStyle/>
                    <a:p>
                      <a:pPr marL="0" marR="0" lvl="0" indent="0" algn="ctr" rtl="0">
                        <a:spcBef>
                          <a:spcPts val="0"/>
                        </a:spcBef>
                        <a:spcAft>
                          <a:spcPts val="0"/>
                        </a:spcAft>
                        <a:buNone/>
                      </a:pPr>
                      <a:r>
                        <a:rPr lang="en-IN" sz="1200" dirty="0">
                          <a:latin typeface="Times New Roman" panose="02020603050405020304" pitchFamily="18" charset="0"/>
                          <a:cs typeface="Times New Roman" panose="02020603050405020304" pitchFamily="18" charset="0"/>
                        </a:rPr>
                        <a:t>Technical Committee</a:t>
                      </a:r>
                      <a:endParaRPr sz="12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ctr" rtl="0">
                        <a:spcBef>
                          <a:spcPts val="0"/>
                        </a:spcBef>
                        <a:spcAft>
                          <a:spcPts val="0"/>
                        </a:spcAft>
                        <a:buNone/>
                      </a:pPr>
                      <a:r>
                        <a:rPr lang="en-IN" sz="1200" dirty="0">
                          <a:latin typeface="Times New Roman" panose="02020603050405020304" pitchFamily="18" charset="0"/>
                          <a:cs typeface="Times New Roman" panose="02020603050405020304" pitchFamily="18" charset="0"/>
                        </a:rPr>
                        <a:t>Group of Standards </a:t>
                      </a:r>
                      <a:endParaRPr sz="12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ctr" rtl="0">
                        <a:spcBef>
                          <a:spcPts val="0"/>
                        </a:spcBef>
                        <a:spcAft>
                          <a:spcPts val="0"/>
                        </a:spcAft>
                        <a:buNone/>
                      </a:pPr>
                      <a:r>
                        <a:rPr lang="en-IN" sz="1200" dirty="0">
                          <a:latin typeface="Times New Roman" panose="02020603050405020304" pitchFamily="18" charset="0"/>
                          <a:cs typeface="Times New Roman" panose="02020603050405020304" pitchFamily="18" charset="0"/>
                        </a:rPr>
                        <a:t>Status and process  adopted</a:t>
                      </a:r>
                    </a:p>
                  </a:txBody>
                  <a:tcPr marL="91450" marR="91450" marT="45725" marB="45725"/>
                </a:tc>
                <a:extLst>
                  <a:ext uri="{0D108BD9-81ED-4DB2-BD59-A6C34878D82A}">
                    <a16:rowId xmlns:a16="http://schemas.microsoft.com/office/drawing/2014/main" val="10000"/>
                  </a:ext>
                </a:extLst>
              </a:tr>
              <a:tr h="2329232">
                <a:tc>
                  <a:txBody>
                    <a:bodyPr/>
                    <a:lstStyle/>
                    <a:p>
                      <a:pPr marL="0" marR="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latin typeface="Times New Roman" panose="02020603050405020304" pitchFamily="18" charset="0"/>
                          <a:cs typeface="Times New Roman" panose="02020603050405020304" pitchFamily="18" charset="0"/>
                        </a:rPr>
                        <a:t>TXD 04</a:t>
                      </a:r>
                    </a:p>
                  </a:txBody>
                  <a:tcPr/>
                </a:tc>
                <a:tc>
                  <a:txBody>
                    <a:bodyPr/>
                    <a:lstStyle/>
                    <a:p>
                      <a:pPr algn="l" fontAlgn="t"/>
                      <a:r>
                        <a:rPr lang="en-US" sz="1200" b="0" i="0" u="none" strike="noStrike" dirty="0">
                          <a:solidFill>
                            <a:srgbClr val="000000"/>
                          </a:solidFill>
                          <a:effectLst/>
                          <a:latin typeface="Times New Roman" panose="02020603050405020304" pitchFamily="18" charset="0"/>
                        </a:rPr>
                        <a:t>IS 17473 : 2020/ISO 24338 : 2014 Laminate Floor Coverings - Determination of Abrasion Resistance</a:t>
                      </a:r>
                    </a:p>
                    <a:p>
                      <a:pPr algn="l" fontAlgn="t"/>
                      <a:r>
                        <a:rPr lang="en-US" sz="1200" b="0" i="0" u="none" strike="noStrike" dirty="0">
                          <a:solidFill>
                            <a:srgbClr val="000000"/>
                          </a:solidFill>
                          <a:effectLst/>
                          <a:latin typeface="Times New Roman" panose="02020603050405020304" pitchFamily="18" charset="0"/>
                        </a:rPr>
                        <a:t>IS 17474 : 2020/ISO 10833 : 2017 Textile Floor Coverings - Determination of Resistance to Damage at Cut Edges Using the Modified </a:t>
                      </a:r>
                      <a:r>
                        <a:rPr lang="en-US" sz="1200" b="0" i="0" u="none" strike="noStrike" dirty="0" err="1">
                          <a:solidFill>
                            <a:srgbClr val="000000"/>
                          </a:solidFill>
                          <a:effectLst/>
                          <a:latin typeface="Times New Roman" panose="02020603050405020304" pitchFamily="18" charset="0"/>
                        </a:rPr>
                        <a:t>Vettermann</a:t>
                      </a:r>
                      <a:r>
                        <a:rPr lang="en-US" sz="1200" b="0" i="0" u="none" strike="noStrike" dirty="0">
                          <a:solidFill>
                            <a:srgbClr val="000000"/>
                          </a:solidFill>
                          <a:effectLst/>
                          <a:latin typeface="Times New Roman" panose="02020603050405020304" pitchFamily="18" charset="0"/>
                        </a:rPr>
                        <a:t> Drum Test</a:t>
                      </a:r>
                    </a:p>
                    <a:p>
                      <a:pPr algn="l" fontAlgn="t"/>
                      <a:r>
                        <a:rPr lang="en-US" sz="1200" b="0" i="0" u="none" strike="noStrike" dirty="0">
                          <a:solidFill>
                            <a:srgbClr val="000000"/>
                          </a:solidFill>
                          <a:effectLst/>
                          <a:latin typeface="Times New Roman" panose="02020603050405020304" pitchFamily="18" charset="0"/>
                        </a:rPr>
                        <a:t>IS 17476 : 2020/ISO 10580 : 2010 Resilient, Textile and Laminate Floor Coverings - Test Method for Volatile Organic Compound ( VOC ) Emissions</a:t>
                      </a:r>
                    </a:p>
                    <a:p>
                      <a:pPr algn="l" fontAlgn="t"/>
                      <a:r>
                        <a:rPr lang="en-US" sz="1200" b="0" i="0" u="none" strike="noStrike" dirty="0">
                          <a:solidFill>
                            <a:srgbClr val="000000"/>
                          </a:solidFill>
                          <a:effectLst/>
                          <a:latin typeface="Times New Roman" panose="02020603050405020304" pitchFamily="18" charset="0"/>
                        </a:rPr>
                        <a:t>IS 17477 : 2020/ISO 4918 : 2016 Resilient, Textile and Laminate Floor Coverings - Castor Chair Test</a:t>
                      </a:r>
                    </a:p>
                    <a:p>
                      <a:pPr algn="l" fontAlgn="t"/>
                      <a:r>
                        <a:rPr lang="en-US" sz="1200" b="0" i="0" u="none" strike="noStrike" dirty="0">
                          <a:solidFill>
                            <a:srgbClr val="000000"/>
                          </a:solidFill>
                          <a:effectLst/>
                          <a:latin typeface="Times New Roman" panose="02020603050405020304" pitchFamily="18" charset="0"/>
                        </a:rPr>
                        <a:t>IS 17486 : 2020/ISO 12951 : 2020 Textile Floor Coverings - Determination of Mass Loss, </a:t>
                      </a:r>
                      <a:r>
                        <a:rPr lang="en-US" sz="1200" b="0" i="0" u="none" strike="noStrike" dirty="0" err="1">
                          <a:solidFill>
                            <a:srgbClr val="000000"/>
                          </a:solidFill>
                          <a:effectLst/>
                          <a:latin typeface="Times New Roman" panose="02020603050405020304" pitchFamily="18" charset="0"/>
                        </a:rPr>
                        <a:t>Fibre</a:t>
                      </a:r>
                      <a:r>
                        <a:rPr lang="en-US" sz="1200" b="0" i="0" u="none" strike="noStrike" dirty="0">
                          <a:solidFill>
                            <a:srgbClr val="000000"/>
                          </a:solidFill>
                          <a:effectLst/>
                          <a:latin typeface="Times New Roman" panose="02020603050405020304" pitchFamily="18" charset="0"/>
                        </a:rPr>
                        <a:t> Bind and Stair Nosing Appearance Change Using the </a:t>
                      </a:r>
                      <a:r>
                        <a:rPr lang="en-US" sz="1200" b="0" i="0" u="none" strike="noStrike" dirty="0" err="1">
                          <a:solidFill>
                            <a:srgbClr val="000000"/>
                          </a:solidFill>
                          <a:effectLst/>
                          <a:latin typeface="Times New Roman" panose="02020603050405020304" pitchFamily="18" charset="0"/>
                        </a:rPr>
                        <a:t>Lisson</a:t>
                      </a:r>
                      <a:r>
                        <a:rPr lang="en-US" sz="1200" b="0" i="0" u="none" strike="noStrike" dirty="0">
                          <a:solidFill>
                            <a:srgbClr val="000000"/>
                          </a:solidFill>
                          <a:effectLst/>
                          <a:latin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rPr>
                        <a:t>Tretrad</a:t>
                      </a:r>
                      <a:r>
                        <a:rPr lang="en-US" sz="1200" b="0" i="0" u="none" strike="noStrike" dirty="0">
                          <a:solidFill>
                            <a:srgbClr val="000000"/>
                          </a:solidFill>
                          <a:effectLst/>
                          <a:latin typeface="Times New Roman" panose="02020603050405020304" pitchFamily="18" charset="0"/>
                        </a:rPr>
                        <a:t> Machine</a:t>
                      </a:r>
                    </a:p>
                    <a:p>
                      <a:pPr algn="l" fontAlgn="t"/>
                      <a:r>
                        <a:rPr lang="en-US" sz="1200" b="0" i="0" u="none" strike="noStrike" dirty="0">
                          <a:solidFill>
                            <a:srgbClr val="000000"/>
                          </a:solidFill>
                          <a:effectLst/>
                          <a:latin typeface="Times New Roman" panose="02020603050405020304" pitchFamily="18" charset="0"/>
                        </a:rPr>
                        <a:t>IS 17488 : 2020/ISO 11857 Textile Floor Coverings - Determination of Resistance to Delamination</a:t>
                      </a:r>
                    </a:p>
                    <a:p>
                      <a:pPr algn="l" fontAlgn="t"/>
                      <a:r>
                        <a:rPr lang="en-US" sz="1200" b="0" i="0" u="none" strike="noStrike" dirty="0">
                          <a:solidFill>
                            <a:srgbClr val="000000"/>
                          </a:solidFill>
                          <a:effectLst/>
                          <a:latin typeface="Times New Roman" panose="02020603050405020304" pitchFamily="18" charset="0"/>
                        </a:rPr>
                        <a:t>IS 17489 : 2020/ISO  13750 : 2000 Textile Floor Coverings - Determination of Resistance to Staining by Acid Food </a:t>
                      </a:r>
                      <a:r>
                        <a:rPr lang="en-US" sz="1200" b="0" i="0" u="none" strike="noStrike" dirty="0" err="1">
                          <a:solidFill>
                            <a:srgbClr val="000000"/>
                          </a:solidFill>
                          <a:effectLst/>
                          <a:latin typeface="Times New Roman" panose="02020603050405020304" pitchFamily="18" charset="0"/>
                        </a:rPr>
                        <a:t>Colours</a:t>
                      </a:r>
                      <a:endParaRPr lang="en-US" sz="1200" b="0" i="0" u="none" strike="noStrike" dirty="0">
                        <a:solidFill>
                          <a:srgbClr val="000000"/>
                        </a:solidFill>
                        <a:effectLst/>
                        <a:latin typeface="Times New Roman" panose="02020603050405020304" pitchFamily="18" charset="0"/>
                      </a:endParaRPr>
                    </a:p>
                    <a:p>
                      <a:pPr algn="l" fontAlgn="t"/>
                      <a:r>
                        <a:rPr lang="en-US" sz="1200" b="0" i="0" u="none" strike="noStrike" dirty="0">
                          <a:solidFill>
                            <a:srgbClr val="000000"/>
                          </a:solidFill>
                          <a:effectLst/>
                          <a:latin typeface="Times New Roman" panose="02020603050405020304" pitchFamily="18" charset="0"/>
                        </a:rPr>
                        <a:t>IS 17490 : 2020/ISO 6356 : 2012 Textile and Laminate Floor Coverings - Assessment of Static Electrical Propensity - Walking Test</a:t>
                      </a: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400" dirty="0">
                          <a:effectLst/>
                          <a:latin typeface="Times New Roman" panose="02020603050405020304" pitchFamily="18" charset="0"/>
                          <a:cs typeface="Times New Roman" panose="02020603050405020304" pitchFamily="18" charset="0"/>
                        </a:rPr>
                        <a:t>Reaffirm </a:t>
                      </a:r>
                      <a:r>
                        <a:rPr lang="en-US" dirty="0">
                          <a:latin typeface="Times New Roman" panose="02020603050405020304" pitchFamily="18" charset="0"/>
                          <a:cs typeface="Times New Roman" panose="02020603050405020304" pitchFamily="18" charset="0"/>
                        </a:rPr>
                        <a:t>(Through </a:t>
                      </a:r>
                      <a:r>
                        <a:rPr lang="en-IN" dirty="0">
                          <a:latin typeface="Times New Roman" panose="02020603050405020304" pitchFamily="18" charset="0"/>
                          <a:cs typeface="Times New Roman" panose="02020603050405020304" pitchFamily="18" charset="0"/>
                        </a:rPr>
                        <a:t>ARP by </a:t>
                      </a:r>
                      <a:r>
                        <a:rPr lang="en-GB" sz="1400" dirty="0">
                          <a:effectLst/>
                          <a:latin typeface="Times New Roman" panose="02020603050405020304" pitchFamily="18" charset="0"/>
                          <a:cs typeface="Times New Roman" panose="02020603050405020304" pitchFamily="18" charset="0"/>
                        </a:rPr>
                        <a:t>member secretary) (ISO adoption)</a:t>
                      </a:r>
                    </a:p>
                    <a:p>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02163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23C6C5-04D0-A758-D8D9-D0E6CAC49236}"/>
              </a:ext>
            </a:extLst>
          </p:cNvPr>
          <p:cNvSpPr>
            <a:spLocks noGrp="1"/>
          </p:cNvSpPr>
          <p:nvPr>
            <p:ph type="title"/>
          </p:nvPr>
        </p:nvSpPr>
        <p:spPr>
          <a:xfrm>
            <a:off x="838200" y="365125"/>
            <a:ext cx="10515600" cy="540039"/>
          </a:xfrm>
        </p:spPr>
        <p:txBody>
          <a:bodyPr>
            <a:normAutofit/>
          </a:bodyPr>
          <a:lstStyle/>
          <a:p>
            <a:r>
              <a:rPr lang="en-US" sz="2800" b="1" dirty="0">
                <a:latin typeface="Times New Roman" panose="02020603050405020304" pitchFamily="18" charset="0"/>
                <a:cs typeface="Times New Roman" panose="02020603050405020304" pitchFamily="18" charset="0"/>
              </a:rPr>
              <a:t>Projects done without ARP or WG.</a:t>
            </a:r>
            <a:endParaRPr lang="en-IN" sz="2800" b="1" dirty="0">
              <a:latin typeface="Times New Roman" panose="02020603050405020304" pitchFamily="18" charset="0"/>
              <a:cs typeface="Times New Roman" panose="02020603050405020304" pitchFamily="18" charset="0"/>
            </a:endParaRPr>
          </a:p>
        </p:txBody>
      </p:sp>
      <p:sp>
        <p:nvSpPr>
          <p:cNvPr id="5" name="Text Placeholder 4">
            <a:extLst>
              <a:ext uri="{FF2B5EF4-FFF2-40B4-BE49-F238E27FC236}">
                <a16:creationId xmlns:a16="http://schemas.microsoft.com/office/drawing/2014/main" id="{3A7B12C2-BB8F-89AF-1A08-37B82B9AABCF}"/>
              </a:ext>
            </a:extLst>
          </p:cNvPr>
          <p:cNvSpPr>
            <a:spLocks noGrp="1"/>
          </p:cNvSpPr>
          <p:nvPr>
            <p:ph idx="1"/>
          </p:nvPr>
        </p:nvSpPr>
        <p:spPr/>
        <p:txBody>
          <a:bodyPr/>
          <a:lstStyle/>
          <a:p>
            <a:pPr marR="0" algn="l" rtl="0" fontAlgn="t">
              <a:spcBef>
                <a:spcPts val="0"/>
              </a:spcBef>
              <a:spcAft>
                <a:spcPts val="0"/>
              </a:spcAft>
            </a:pPr>
            <a:r>
              <a:rPr lang="en-IN" sz="1800" b="1" i="0" u="none" strike="noStrike"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IS 3566 for Viscose spun yarn</a:t>
            </a:r>
            <a:endParaRPr lang="en-IN" sz="1800" b="0" i="0" u="none" strike="noStrike" dirty="0">
              <a:effectLst/>
              <a:latin typeface="Arial" panose="020B0604020202020204" pitchFamily="34" charset="0"/>
            </a:endParaRPr>
          </a:p>
          <a:p>
            <a:pPr marR="0" algn="l" rtl="0" fontAlgn="t">
              <a:spcBef>
                <a:spcPts val="0"/>
              </a:spcBef>
              <a:spcAft>
                <a:spcPts val="0"/>
              </a:spcAft>
            </a:pPr>
            <a:r>
              <a:rPr lang="en-US" sz="1800" b="1" i="0" u="none" strike="noStrike"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The standard was reviewed after receiving feedback from a stakeholder, resulting in an amendment that included an additional variety of yarn </a:t>
            </a:r>
            <a:r>
              <a:rPr lang="en-IN" sz="1800" b="1" i="0" u="none" strike="noStrike"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(Published)</a:t>
            </a:r>
            <a:endParaRPr lang="en-IN" sz="1800" b="0" i="0" u="none" strike="noStrike" dirty="0">
              <a:effectLst/>
              <a:latin typeface="Arial" panose="020B0604020202020204" pitchFamily="34" charset="0"/>
            </a:endParaRPr>
          </a:p>
          <a:p>
            <a:endParaRPr lang="en-IN" dirty="0"/>
          </a:p>
        </p:txBody>
      </p:sp>
      <p:graphicFrame>
        <p:nvGraphicFramePr>
          <p:cNvPr id="6" name="Table 5">
            <a:extLst>
              <a:ext uri="{FF2B5EF4-FFF2-40B4-BE49-F238E27FC236}">
                <a16:creationId xmlns:a16="http://schemas.microsoft.com/office/drawing/2014/main" id="{E5C9D9A4-F4AD-0E99-C276-C113EAC8B320}"/>
              </a:ext>
            </a:extLst>
          </p:cNvPr>
          <p:cNvGraphicFramePr>
            <a:graphicFrameLocks noGrp="1"/>
          </p:cNvGraphicFramePr>
          <p:nvPr>
            <p:extLst>
              <p:ext uri="{D42A27DB-BD31-4B8C-83A1-F6EECF244321}">
                <p14:modId xmlns:p14="http://schemas.microsoft.com/office/powerpoint/2010/main" val="1825409989"/>
              </p:ext>
            </p:extLst>
          </p:nvPr>
        </p:nvGraphicFramePr>
        <p:xfrm>
          <a:off x="900692" y="1825625"/>
          <a:ext cx="10453108" cy="889010"/>
        </p:xfrm>
        <a:graphic>
          <a:graphicData uri="http://schemas.openxmlformats.org/drawingml/2006/table">
            <a:tbl>
              <a:tblPr firstRow="1" bandRow="1">
                <a:tableStyleId>{9367B65A-A99B-48F6-ABE7-11F67FF97E4D}</a:tableStyleId>
              </a:tblPr>
              <a:tblGrid>
                <a:gridCol w="491836">
                  <a:extLst>
                    <a:ext uri="{9D8B030D-6E8A-4147-A177-3AD203B41FA5}">
                      <a16:colId xmlns:a16="http://schemas.microsoft.com/office/drawing/2014/main" val="1592093735"/>
                    </a:ext>
                  </a:extLst>
                </a:gridCol>
                <a:gridCol w="3833091">
                  <a:extLst>
                    <a:ext uri="{9D8B030D-6E8A-4147-A177-3AD203B41FA5}">
                      <a16:colId xmlns:a16="http://schemas.microsoft.com/office/drawing/2014/main" val="3674226555"/>
                    </a:ext>
                  </a:extLst>
                </a:gridCol>
                <a:gridCol w="6128181">
                  <a:extLst>
                    <a:ext uri="{9D8B030D-6E8A-4147-A177-3AD203B41FA5}">
                      <a16:colId xmlns:a16="http://schemas.microsoft.com/office/drawing/2014/main" val="3713329167"/>
                    </a:ext>
                  </a:extLst>
                </a:gridCol>
              </a:tblGrid>
              <a:tr h="370840">
                <a:tc>
                  <a:txBody>
                    <a:bodyPr/>
                    <a:lstStyle/>
                    <a:p>
                      <a:pPr marL="0" marR="0" lvl="0" indent="0" algn="l" rtl="0">
                        <a:spcBef>
                          <a:spcPts val="0"/>
                        </a:spcBef>
                        <a:spcAft>
                          <a:spcPts val="0"/>
                        </a:spcAft>
                        <a:buNone/>
                      </a:pPr>
                      <a:r>
                        <a:rPr lang="en-IN" sz="1400" dirty="0">
                          <a:latin typeface="Times New Roman" panose="02020603050405020304" pitchFamily="18" charset="0"/>
                          <a:cs typeface="Times New Roman" panose="02020603050405020304" pitchFamily="18" charset="0"/>
                        </a:rPr>
                        <a:t>Sl. No.</a:t>
                      </a:r>
                      <a:endParaRPr sz="14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IN" sz="1400" dirty="0">
                          <a:latin typeface="Times New Roman" panose="02020603050405020304" pitchFamily="18" charset="0"/>
                          <a:cs typeface="Times New Roman" panose="02020603050405020304" pitchFamily="18" charset="0"/>
                        </a:rPr>
                        <a:t>Standards </a:t>
                      </a:r>
                      <a:endParaRPr sz="14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IN" sz="1400" dirty="0">
                          <a:latin typeface="Times New Roman" panose="02020603050405020304" pitchFamily="18" charset="0"/>
                          <a:cs typeface="Times New Roman" panose="02020603050405020304" pitchFamily="18" charset="0"/>
                        </a:rPr>
                        <a:t>Status and process adopted</a:t>
                      </a:r>
                    </a:p>
                  </a:txBody>
                  <a:tcPr marL="91450" marR="91450" marT="45725" marB="45725"/>
                </a:tc>
                <a:extLst>
                  <a:ext uri="{0D108BD9-81ED-4DB2-BD59-A6C34878D82A}">
                    <a16:rowId xmlns:a16="http://schemas.microsoft.com/office/drawing/2014/main" val="2135254340"/>
                  </a:ext>
                </a:extLst>
              </a:tr>
              <a:tr h="370840">
                <a:tc>
                  <a:txBody>
                    <a:bodyPr/>
                    <a:lstStyle/>
                    <a:p>
                      <a:r>
                        <a:rPr lang="en-IN" b="1" dirty="0">
                          <a:latin typeface="Times New Roman" panose="02020603050405020304" pitchFamily="18" charset="0"/>
                          <a:cs typeface="Times New Roman" panose="02020603050405020304" pitchFamily="18" charset="0"/>
                        </a:rPr>
                        <a:t>1</a:t>
                      </a:r>
                    </a:p>
                  </a:txBody>
                  <a:tcPr/>
                </a:tc>
                <a:tc gridSpan="2">
                  <a:txBody>
                    <a:bodyPr/>
                    <a:lstStyle/>
                    <a:p>
                      <a:r>
                        <a:rPr lang="en-US" dirty="0">
                          <a:latin typeface="Times New Roman" panose="02020603050405020304" pitchFamily="18" charset="0"/>
                          <a:cs typeface="Times New Roman" panose="02020603050405020304" pitchFamily="18" charset="0"/>
                        </a:rPr>
                        <a:t>                                                                                   NIL</a:t>
                      </a:r>
                      <a:endParaRPr lang="en-IN" dirty="0">
                        <a:latin typeface="Times New Roman" panose="02020603050405020304" pitchFamily="18" charset="0"/>
                        <a:cs typeface="Times New Roman" panose="02020603050405020304" pitchFamily="18" charset="0"/>
                      </a:endParaRPr>
                    </a:p>
                  </a:txBody>
                  <a:tcPr/>
                </a:tc>
                <a:tc hMerge="1">
                  <a:txBody>
                    <a:bodyPr/>
                    <a:lstStyle/>
                    <a:p>
                      <a:endParaRPr lang="en-IN"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660557221"/>
                  </a:ext>
                </a:extLst>
              </a:tr>
            </a:tbl>
          </a:graphicData>
        </a:graphic>
      </p:graphicFrame>
    </p:spTree>
    <p:extLst>
      <p:ext uri="{BB962C8B-B14F-4D97-AF65-F5344CB8AC3E}">
        <p14:creationId xmlns:p14="http://schemas.microsoft.com/office/powerpoint/2010/main" val="3997170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1" name="Google Shape;301;p47"/>
          <p:cNvSpPr txBox="1"/>
          <p:nvPr/>
        </p:nvSpPr>
        <p:spPr>
          <a:xfrm>
            <a:off x="2725327" y="121547"/>
            <a:ext cx="7251011" cy="52322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IN" sz="2800" b="1" i="0" u="none" strike="noStrike" cap="none" dirty="0">
                <a:solidFill>
                  <a:schemeClr val="dk1"/>
                </a:solidFill>
                <a:latin typeface="Times New Roman"/>
                <a:ea typeface="Times New Roman"/>
                <a:cs typeface="Times New Roman"/>
                <a:sym typeface="Times New Roman"/>
              </a:rPr>
              <a:t>ISO Projects identified and experts designated</a:t>
            </a:r>
            <a:endParaRPr dirty="0"/>
          </a:p>
        </p:txBody>
      </p:sp>
      <p:sp>
        <p:nvSpPr>
          <p:cNvPr id="3" name="TextBox 2">
            <a:extLst>
              <a:ext uri="{FF2B5EF4-FFF2-40B4-BE49-F238E27FC236}">
                <a16:creationId xmlns:a16="http://schemas.microsoft.com/office/drawing/2014/main" id="{066242DD-A63D-F887-0456-9BBF1644B316}"/>
              </a:ext>
            </a:extLst>
          </p:cNvPr>
          <p:cNvSpPr txBox="1"/>
          <p:nvPr/>
        </p:nvSpPr>
        <p:spPr>
          <a:xfrm>
            <a:off x="2725327" y="865287"/>
            <a:ext cx="6096000" cy="307777"/>
          </a:xfrm>
          <a:prstGeom prst="rect">
            <a:avLst/>
          </a:prstGeom>
          <a:noFill/>
        </p:spPr>
        <p:txBody>
          <a:bodyPr wrap="square">
            <a:spAutoFit/>
          </a:bodyPr>
          <a:lstStyle/>
          <a:p>
            <a:pPr algn="ctr"/>
            <a:r>
              <a:rPr lang="en-US" b="1" dirty="0">
                <a:latin typeface="Times New Roman" panose="02020603050405020304" pitchFamily="18" charset="0"/>
                <a:cs typeface="Times New Roman" panose="02020603050405020304" pitchFamily="18" charset="0"/>
              </a:rPr>
              <a:t>New </a:t>
            </a:r>
            <a:r>
              <a:rPr lang="en-US" sz="1400" b="1" dirty="0">
                <a:latin typeface="Times New Roman" panose="02020603050405020304" pitchFamily="18" charset="0"/>
                <a:cs typeface="Times New Roman" panose="02020603050405020304" pitchFamily="18" charset="0"/>
              </a:rPr>
              <a:t>Projects under ISO Committees</a:t>
            </a:r>
          </a:p>
        </p:txBody>
      </p:sp>
      <p:graphicFrame>
        <p:nvGraphicFramePr>
          <p:cNvPr id="5" name="Table 4">
            <a:extLst>
              <a:ext uri="{FF2B5EF4-FFF2-40B4-BE49-F238E27FC236}">
                <a16:creationId xmlns:a16="http://schemas.microsoft.com/office/drawing/2014/main" id="{68CCDAD2-DBF7-06FC-49F3-13361CCD8B88}"/>
              </a:ext>
            </a:extLst>
          </p:cNvPr>
          <p:cNvGraphicFramePr>
            <a:graphicFrameLocks noGrp="1"/>
          </p:cNvGraphicFramePr>
          <p:nvPr>
            <p:extLst>
              <p:ext uri="{D42A27DB-BD31-4B8C-83A1-F6EECF244321}">
                <p14:modId xmlns:p14="http://schemas.microsoft.com/office/powerpoint/2010/main" val="4262358953"/>
              </p:ext>
            </p:extLst>
          </p:nvPr>
        </p:nvGraphicFramePr>
        <p:xfrm>
          <a:off x="719933" y="3988696"/>
          <a:ext cx="10752133" cy="2441565"/>
        </p:xfrm>
        <a:graphic>
          <a:graphicData uri="http://schemas.openxmlformats.org/drawingml/2006/table">
            <a:tbl>
              <a:tblPr firstRow="1" bandRow="1">
                <a:tableStyleId>{17292A2E-F333-43FB-9621-5CBBE7FDCDCB}</a:tableStyleId>
              </a:tblPr>
              <a:tblGrid>
                <a:gridCol w="874711">
                  <a:extLst>
                    <a:ext uri="{9D8B030D-6E8A-4147-A177-3AD203B41FA5}">
                      <a16:colId xmlns:a16="http://schemas.microsoft.com/office/drawing/2014/main" val="2757796255"/>
                    </a:ext>
                  </a:extLst>
                </a:gridCol>
                <a:gridCol w="1190625">
                  <a:extLst>
                    <a:ext uri="{9D8B030D-6E8A-4147-A177-3AD203B41FA5}">
                      <a16:colId xmlns:a16="http://schemas.microsoft.com/office/drawing/2014/main" val="763456044"/>
                    </a:ext>
                  </a:extLst>
                </a:gridCol>
                <a:gridCol w="1819275">
                  <a:extLst>
                    <a:ext uri="{9D8B030D-6E8A-4147-A177-3AD203B41FA5}">
                      <a16:colId xmlns:a16="http://schemas.microsoft.com/office/drawing/2014/main" val="4209903504"/>
                    </a:ext>
                  </a:extLst>
                </a:gridCol>
                <a:gridCol w="1047750">
                  <a:extLst>
                    <a:ext uri="{9D8B030D-6E8A-4147-A177-3AD203B41FA5}">
                      <a16:colId xmlns:a16="http://schemas.microsoft.com/office/drawing/2014/main" val="2832529846"/>
                    </a:ext>
                  </a:extLst>
                </a:gridCol>
                <a:gridCol w="838200">
                  <a:extLst>
                    <a:ext uri="{9D8B030D-6E8A-4147-A177-3AD203B41FA5}">
                      <a16:colId xmlns:a16="http://schemas.microsoft.com/office/drawing/2014/main" val="4146645897"/>
                    </a:ext>
                  </a:extLst>
                </a:gridCol>
                <a:gridCol w="3445553">
                  <a:extLst>
                    <a:ext uri="{9D8B030D-6E8A-4147-A177-3AD203B41FA5}">
                      <a16:colId xmlns:a16="http://schemas.microsoft.com/office/drawing/2014/main" val="3233160169"/>
                    </a:ext>
                  </a:extLst>
                </a:gridCol>
                <a:gridCol w="1536019">
                  <a:extLst>
                    <a:ext uri="{9D8B030D-6E8A-4147-A177-3AD203B41FA5}">
                      <a16:colId xmlns:a16="http://schemas.microsoft.com/office/drawing/2014/main" val="2729487155"/>
                    </a:ext>
                  </a:extLst>
                </a:gridCol>
              </a:tblGrid>
              <a:tr h="348124">
                <a:tc>
                  <a:txBody>
                    <a:bodyPr/>
                    <a:lstStyle/>
                    <a:p>
                      <a:pPr algn="ctr" rtl="0" fontAlgn="t"/>
                      <a:r>
                        <a:rPr lang="en-IN" sz="1200" b="1" dirty="0">
                          <a:effectLst/>
                          <a:latin typeface="Times New Roman" panose="02020603050405020304" pitchFamily="18" charset="0"/>
                          <a:cs typeface="Times New Roman" panose="02020603050405020304" pitchFamily="18" charset="0"/>
                        </a:rPr>
                        <a:t>Type of Ballot</a:t>
                      </a:r>
                    </a:p>
                  </a:txBody>
                  <a:tcPr marL="5228" marR="5228" marT="3486" marB="3486"/>
                </a:tc>
                <a:tc>
                  <a:txBody>
                    <a:bodyPr/>
                    <a:lstStyle/>
                    <a:p>
                      <a:pPr algn="ctr" rtl="0" fontAlgn="t"/>
                      <a:r>
                        <a:rPr lang="en-IN" sz="1200" b="1" dirty="0">
                          <a:effectLst/>
                          <a:latin typeface="Times New Roman" panose="02020603050405020304" pitchFamily="18" charset="0"/>
                          <a:cs typeface="Times New Roman" panose="02020603050405020304" pitchFamily="18" charset="0"/>
                        </a:rPr>
                        <a:t>ISO number</a:t>
                      </a:r>
                    </a:p>
                  </a:txBody>
                  <a:tcPr marL="5228" marR="5228" marT="3486" marB="3486"/>
                </a:tc>
                <a:tc>
                  <a:txBody>
                    <a:bodyPr/>
                    <a:lstStyle/>
                    <a:p>
                      <a:pPr algn="ctr" rtl="0" fontAlgn="t"/>
                      <a:r>
                        <a:rPr lang="en-IN" sz="1200" b="1" dirty="0">
                          <a:effectLst/>
                          <a:latin typeface="Times New Roman" panose="02020603050405020304" pitchFamily="18" charset="0"/>
                          <a:cs typeface="Times New Roman" panose="02020603050405020304" pitchFamily="18" charset="0"/>
                        </a:rPr>
                        <a:t>Title</a:t>
                      </a:r>
                    </a:p>
                  </a:txBody>
                  <a:tcPr marL="5228" marR="5228" marT="3486" marB="3486"/>
                </a:tc>
                <a:tc>
                  <a:txBody>
                    <a:bodyPr/>
                    <a:lstStyle/>
                    <a:p>
                      <a:pPr algn="ctr" rtl="0" fontAlgn="t"/>
                      <a:r>
                        <a:rPr lang="en-IN" sz="1200" b="1" dirty="0">
                          <a:effectLst/>
                          <a:latin typeface="Times New Roman" panose="02020603050405020304" pitchFamily="18" charset="0"/>
                          <a:cs typeface="Times New Roman" panose="02020603050405020304" pitchFamily="18" charset="0"/>
                        </a:rPr>
                        <a:t>Technical committee</a:t>
                      </a:r>
                    </a:p>
                  </a:txBody>
                  <a:tcPr marL="5228" marR="5228" marT="3486" marB="3486"/>
                </a:tc>
                <a:tc>
                  <a:txBody>
                    <a:bodyPr/>
                    <a:lstStyle/>
                    <a:p>
                      <a:pPr algn="ctr" rtl="0" fontAlgn="t"/>
                      <a:r>
                        <a:rPr lang="en-IN" sz="1200" b="1" dirty="0">
                          <a:effectLst/>
                          <a:latin typeface="Times New Roman" panose="02020603050405020304" pitchFamily="18" charset="0"/>
                          <a:cs typeface="Times New Roman" panose="02020603050405020304" pitchFamily="18" charset="0"/>
                        </a:rPr>
                        <a:t>Level of Interest</a:t>
                      </a:r>
                    </a:p>
                  </a:txBody>
                  <a:tcPr marL="5228" marR="5228" marT="3486" marB="3486"/>
                </a:tc>
                <a:tc>
                  <a:txBody>
                    <a:bodyPr/>
                    <a:lstStyle/>
                    <a:p>
                      <a:pPr algn="ctr" rtl="0" fontAlgn="t"/>
                      <a:r>
                        <a:rPr lang="en-IN" sz="1200" b="1" dirty="0">
                          <a:effectLst/>
                          <a:latin typeface="Times New Roman" panose="02020603050405020304" pitchFamily="18" charset="0"/>
                          <a:cs typeface="Times New Roman" panose="02020603050405020304" pitchFamily="18" charset="0"/>
                        </a:rPr>
                        <a:t>Justification for selecting the level of interest</a:t>
                      </a:r>
                    </a:p>
                  </a:txBody>
                  <a:tcPr marL="5228" marR="5228" marT="3486" marB="3486"/>
                </a:tc>
                <a:tc>
                  <a:txBody>
                    <a:bodyPr/>
                    <a:lstStyle/>
                    <a:p>
                      <a:pPr algn="ctr" rtl="0" fontAlgn="t"/>
                      <a:r>
                        <a:rPr lang="en-IN" sz="1200" b="1" dirty="0">
                          <a:effectLst/>
                          <a:latin typeface="Times New Roman" panose="02020603050405020304" pitchFamily="18" charset="0"/>
                          <a:cs typeface="Times New Roman" panose="02020603050405020304" pitchFamily="18" charset="0"/>
                        </a:rPr>
                        <a:t>Nominated experts</a:t>
                      </a:r>
                    </a:p>
                  </a:txBody>
                  <a:tcPr marL="5228" marR="5228" marT="3486" marB="3486"/>
                </a:tc>
                <a:extLst>
                  <a:ext uri="{0D108BD9-81ED-4DB2-BD59-A6C34878D82A}">
                    <a16:rowId xmlns:a16="http://schemas.microsoft.com/office/drawing/2014/main" val="3018086741"/>
                  </a:ext>
                </a:extLst>
              </a:tr>
              <a:tr h="2068833">
                <a:tc>
                  <a:txBody>
                    <a:bodyPr/>
                    <a:lstStyle/>
                    <a:p>
                      <a:pPr algn="ctr" rtl="0" fontAlgn="ctr"/>
                      <a:r>
                        <a:rPr lang="en-IN" sz="1200" b="1" dirty="0">
                          <a:effectLst/>
                          <a:latin typeface="Times New Roman" panose="02020603050405020304" pitchFamily="18" charset="0"/>
                          <a:cs typeface="Times New Roman" panose="02020603050405020304" pitchFamily="18" charset="0"/>
                        </a:rPr>
                        <a:t>NP </a:t>
                      </a:r>
                    </a:p>
                  </a:txBody>
                  <a:tcPr marL="7544" marR="7544" marT="5029" marB="5029" anchor="ctr"/>
                </a:tc>
                <a:tc>
                  <a:txBody>
                    <a:bodyPr/>
                    <a:lstStyle/>
                    <a:p>
                      <a:pPr algn="ctr" rtl="0" fontAlgn="ctr"/>
                      <a:r>
                        <a:rPr lang="en-IN" sz="1200" b="0" dirty="0">
                          <a:effectLst/>
                          <a:latin typeface="Times New Roman" panose="02020603050405020304" pitchFamily="18" charset="0"/>
                          <a:cs typeface="Times New Roman" panose="02020603050405020304" pitchFamily="18" charset="0"/>
                        </a:rPr>
                        <a:t>ISO/CD/22195-9</a:t>
                      </a:r>
                    </a:p>
                  </a:txBody>
                  <a:tcPr marL="7544" marR="7544" marT="5029" marB="5029" anchor="ctr"/>
                </a:tc>
                <a:tc>
                  <a:txBody>
                    <a:bodyPr/>
                    <a:lstStyle/>
                    <a:p>
                      <a:pPr algn="ctr" rtl="0" fontAlgn="ctr"/>
                      <a:r>
                        <a:rPr lang="en-IN" sz="1200" b="0" dirty="0">
                          <a:effectLst/>
                          <a:latin typeface="Times New Roman" panose="02020603050405020304" pitchFamily="18" charset="0"/>
                          <a:cs typeface="Times New Roman" panose="02020603050405020304" pitchFamily="18" charset="0"/>
                        </a:rPr>
                        <a:t>Textiles — Determination of index ingredient from </a:t>
                      </a:r>
                      <a:r>
                        <a:rPr lang="en-IN" sz="1200" b="0" dirty="0" err="1">
                          <a:effectLst/>
                          <a:latin typeface="Times New Roman" panose="02020603050405020304" pitchFamily="18" charset="0"/>
                          <a:cs typeface="Times New Roman" panose="02020603050405020304" pitchFamily="18" charset="0"/>
                        </a:rPr>
                        <a:t>colored</a:t>
                      </a:r>
                      <a:r>
                        <a:rPr lang="en-IN" sz="1200" b="0" dirty="0">
                          <a:effectLst/>
                          <a:latin typeface="Times New Roman" panose="02020603050405020304" pitchFamily="18" charset="0"/>
                          <a:cs typeface="Times New Roman" panose="02020603050405020304" pitchFamily="18" charset="0"/>
                        </a:rPr>
                        <a:t> textile - Part 9: Gallnut</a:t>
                      </a:r>
                    </a:p>
                  </a:txBody>
                  <a:tcPr marL="7544" marR="7544" marT="5029" marB="5029" anchor="ctr"/>
                </a:tc>
                <a:tc>
                  <a:txBody>
                    <a:bodyPr/>
                    <a:lstStyle/>
                    <a:p>
                      <a:pPr algn="ctr" rtl="0" fontAlgn="ctr"/>
                      <a:r>
                        <a:rPr lang="en-IN" sz="1200" b="0" dirty="0">
                          <a:effectLst/>
                          <a:latin typeface="Times New Roman" panose="02020603050405020304" pitchFamily="18" charset="0"/>
                          <a:cs typeface="Times New Roman" panose="02020603050405020304" pitchFamily="18" charset="0"/>
                        </a:rPr>
                        <a:t>ISO TC 38/WG 31</a:t>
                      </a:r>
                    </a:p>
                  </a:txBody>
                  <a:tcPr marL="7544" marR="7544" marT="5029" marB="5029" anchor="ctr"/>
                </a:tc>
                <a:tc>
                  <a:txBody>
                    <a:bodyPr/>
                    <a:lstStyle/>
                    <a:p>
                      <a:pPr algn="ctr" rtl="0" fontAlgn="ctr"/>
                      <a:r>
                        <a:rPr lang="en-IN" sz="1200" b="0" dirty="0">
                          <a:effectLst/>
                          <a:latin typeface="Times New Roman" panose="02020603050405020304" pitchFamily="18" charset="0"/>
                          <a:cs typeface="Times New Roman" panose="02020603050405020304" pitchFamily="18" charset="0"/>
                        </a:rPr>
                        <a:t>High</a:t>
                      </a:r>
                    </a:p>
                  </a:txBody>
                  <a:tcPr marL="7544" marR="7544" marT="5029" marB="5029" anchor="ctr"/>
                </a:tc>
                <a:tc>
                  <a:txBody>
                    <a:bodyPr/>
                    <a:lstStyle/>
                    <a:p>
                      <a:pPr algn="just" rtl="0" fontAlgn="ctr"/>
                      <a:r>
                        <a:rPr lang="en-IN" sz="1200" b="0" dirty="0">
                          <a:effectLst/>
                          <a:latin typeface="Times New Roman" panose="02020603050405020304" pitchFamily="18" charset="0"/>
                          <a:cs typeface="Times New Roman" panose="02020603050405020304" pitchFamily="18" charset="0"/>
                        </a:rPr>
                        <a:t>This ballot pertain to natural dyes where India has leading expertise. This NWIP has been proposed for formulation of ISO standard on gallnut (Natural dye) using chromatography and spectroscopy methods. due to At international arena there is lack of standard methods for quantifying various natural colorants, it is difficult for suppliers to trade and respond to buyers' requests. </a:t>
                      </a:r>
                    </a:p>
                  </a:txBody>
                  <a:tcPr marL="7544" marR="7544" marT="5029" marB="5029" anchor="ctr"/>
                </a:tc>
                <a:tc>
                  <a:txBody>
                    <a:bodyPr/>
                    <a:lstStyle/>
                    <a:p>
                      <a:pPr algn="ctr" rtl="0" fontAlgn="ctr"/>
                      <a:r>
                        <a:rPr lang="en-IN" sz="1200" b="0" dirty="0">
                          <a:effectLst/>
                          <a:latin typeface="Times New Roman" panose="02020603050405020304" pitchFamily="18" charset="0"/>
                          <a:cs typeface="Times New Roman" panose="02020603050405020304" pitchFamily="18" charset="0"/>
                        </a:rPr>
                        <a:t>Shri Y A Shah, Ama Herbals, Smt. Sujata Saxena, ICAR-CIRCOT, </a:t>
                      </a:r>
                      <a:r>
                        <a:rPr lang="en-IN" sz="1200" b="0" dirty="0" err="1">
                          <a:effectLst/>
                          <a:latin typeface="Times New Roman" panose="02020603050405020304" pitchFamily="18" charset="0"/>
                          <a:cs typeface="Times New Roman" panose="02020603050405020304" pitchFamily="18" charset="0"/>
                        </a:rPr>
                        <a:t>Dr.</a:t>
                      </a:r>
                      <a:r>
                        <a:rPr lang="en-IN" sz="1200" b="0" dirty="0">
                          <a:effectLst/>
                          <a:latin typeface="Times New Roman" panose="02020603050405020304" pitchFamily="18" charset="0"/>
                          <a:cs typeface="Times New Roman" panose="02020603050405020304" pitchFamily="18" charset="0"/>
                        </a:rPr>
                        <a:t> A. K. </a:t>
                      </a:r>
                      <a:r>
                        <a:rPr lang="en-IN" sz="1200" b="0" dirty="0" err="1">
                          <a:effectLst/>
                          <a:latin typeface="Times New Roman" panose="02020603050405020304" pitchFamily="18" charset="0"/>
                          <a:cs typeface="Times New Roman" panose="02020603050405020304" pitchFamily="18" charset="0"/>
                        </a:rPr>
                        <a:t>Samanta</a:t>
                      </a:r>
                      <a:r>
                        <a:rPr lang="en-IN" sz="1200" b="0" dirty="0">
                          <a:effectLst/>
                          <a:latin typeface="Times New Roman" panose="02020603050405020304" pitchFamily="18" charset="0"/>
                          <a:cs typeface="Times New Roman" panose="02020603050405020304" pitchFamily="18" charset="0"/>
                        </a:rPr>
                        <a:t>, In personal capacity, Shri Himanshu Shukla, Sc-B, TXD</a:t>
                      </a:r>
                    </a:p>
                  </a:txBody>
                  <a:tcPr marL="7544" marR="7544" marT="5029" marB="5029" anchor="ctr"/>
                </a:tc>
                <a:extLst>
                  <a:ext uri="{0D108BD9-81ED-4DB2-BD59-A6C34878D82A}">
                    <a16:rowId xmlns:a16="http://schemas.microsoft.com/office/drawing/2014/main" val="4190718762"/>
                  </a:ext>
                </a:extLst>
              </a:tr>
            </a:tbl>
          </a:graphicData>
        </a:graphic>
      </p:graphicFrame>
      <p:graphicFrame>
        <p:nvGraphicFramePr>
          <p:cNvPr id="6" name="Table 5">
            <a:extLst>
              <a:ext uri="{FF2B5EF4-FFF2-40B4-BE49-F238E27FC236}">
                <a16:creationId xmlns:a16="http://schemas.microsoft.com/office/drawing/2014/main" id="{A0D744D9-4CF5-6E06-C224-0443AB8D8E45}"/>
              </a:ext>
            </a:extLst>
          </p:cNvPr>
          <p:cNvGraphicFramePr>
            <a:graphicFrameLocks noGrp="1"/>
          </p:cNvGraphicFramePr>
          <p:nvPr>
            <p:extLst>
              <p:ext uri="{D42A27DB-BD31-4B8C-83A1-F6EECF244321}">
                <p14:modId xmlns:p14="http://schemas.microsoft.com/office/powerpoint/2010/main" val="1235720199"/>
              </p:ext>
            </p:extLst>
          </p:nvPr>
        </p:nvGraphicFramePr>
        <p:xfrm>
          <a:off x="634208" y="1393584"/>
          <a:ext cx="10837859" cy="2124025"/>
        </p:xfrm>
        <a:graphic>
          <a:graphicData uri="http://schemas.openxmlformats.org/drawingml/2006/table">
            <a:tbl>
              <a:tblPr firstRow="1" bandRow="1">
                <a:tableStyleId>{17292A2E-F333-43FB-9621-5CBBE7FDCDCB}</a:tableStyleId>
              </a:tblPr>
              <a:tblGrid>
                <a:gridCol w="881685">
                  <a:extLst>
                    <a:ext uri="{9D8B030D-6E8A-4147-A177-3AD203B41FA5}">
                      <a16:colId xmlns:a16="http://schemas.microsoft.com/office/drawing/2014/main" val="2757796255"/>
                    </a:ext>
                  </a:extLst>
                </a:gridCol>
                <a:gridCol w="1200118">
                  <a:extLst>
                    <a:ext uri="{9D8B030D-6E8A-4147-A177-3AD203B41FA5}">
                      <a16:colId xmlns:a16="http://schemas.microsoft.com/office/drawing/2014/main" val="763456044"/>
                    </a:ext>
                  </a:extLst>
                </a:gridCol>
                <a:gridCol w="1833780">
                  <a:extLst>
                    <a:ext uri="{9D8B030D-6E8A-4147-A177-3AD203B41FA5}">
                      <a16:colId xmlns:a16="http://schemas.microsoft.com/office/drawing/2014/main" val="4209903504"/>
                    </a:ext>
                  </a:extLst>
                </a:gridCol>
                <a:gridCol w="1056104">
                  <a:extLst>
                    <a:ext uri="{9D8B030D-6E8A-4147-A177-3AD203B41FA5}">
                      <a16:colId xmlns:a16="http://schemas.microsoft.com/office/drawing/2014/main" val="2832529846"/>
                    </a:ext>
                  </a:extLst>
                </a:gridCol>
                <a:gridCol w="844883">
                  <a:extLst>
                    <a:ext uri="{9D8B030D-6E8A-4147-A177-3AD203B41FA5}">
                      <a16:colId xmlns:a16="http://schemas.microsoft.com/office/drawing/2014/main" val="4146645897"/>
                    </a:ext>
                  </a:extLst>
                </a:gridCol>
                <a:gridCol w="3473024">
                  <a:extLst>
                    <a:ext uri="{9D8B030D-6E8A-4147-A177-3AD203B41FA5}">
                      <a16:colId xmlns:a16="http://schemas.microsoft.com/office/drawing/2014/main" val="3233160169"/>
                    </a:ext>
                  </a:extLst>
                </a:gridCol>
                <a:gridCol w="1548265">
                  <a:extLst>
                    <a:ext uri="{9D8B030D-6E8A-4147-A177-3AD203B41FA5}">
                      <a16:colId xmlns:a16="http://schemas.microsoft.com/office/drawing/2014/main" val="2729487155"/>
                    </a:ext>
                  </a:extLst>
                </a:gridCol>
              </a:tblGrid>
              <a:tr h="315522">
                <a:tc>
                  <a:txBody>
                    <a:bodyPr/>
                    <a:lstStyle/>
                    <a:p>
                      <a:pPr algn="ctr" rtl="0" fontAlgn="t"/>
                      <a:r>
                        <a:rPr lang="en-IN" sz="1200" b="1" dirty="0">
                          <a:effectLst/>
                          <a:latin typeface="Times New Roman" panose="02020603050405020304" pitchFamily="18" charset="0"/>
                          <a:cs typeface="Times New Roman" panose="02020603050405020304" pitchFamily="18" charset="0"/>
                        </a:rPr>
                        <a:t>Type of Ballot</a:t>
                      </a:r>
                    </a:p>
                  </a:txBody>
                  <a:tcPr marL="5228" marR="5228" marT="3486" marB="3486"/>
                </a:tc>
                <a:tc>
                  <a:txBody>
                    <a:bodyPr/>
                    <a:lstStyle/>
                    <a:p>
                      <a:pPr algn="ctr" rtl="0" fontAlgn="t"/>
                      <a:r>
                        <a:rPr lang="en-IN" sz="1200" b="1" dirty="0">
                          <a:effectLst/>
                          <a:latin typeface="Times New Roman" panose="02020603050405020304" pitchFamily="18" charset="0"/>
                          <a:cs typeface="Times New Roman" panose="02020603050405020304" pitchFamily="18" charset="0"/>
                        </a:rPr>
                        <a:t>ISO number</a:t>
                      </a:r>
                    </a:p>
                  </a:txBody>
                  <a:tcPr marL="5228" marR="5228" marT="3486" marB="3486"/>
                </a:tc>
                <a:tc>
                  <a:txBody>
                    <a:bodyPr/>
                    <a:lstStyle/>
                    <a:p>
                      <a:pPr algn="ctr" rtl="0" fontAlgn="t"/>
                      <a:r>
                        <a:rPr lang="en-IN" sz="1200" b="1" dirty="0">
                          <a:effectLst/>
                          <a:latin typeface="Times New Roman" panose="02020603050405020304" pitchFamily="18" charset="0"/>
                          <a:cs typeface="Times New Roman" panose="02020603050405020304" pitchFamily="18" charset="0"/>
                        </a:rPr>
                        <a:t>Title</a:t>
                      </a:r>
                    </a:p>
                  </a:txBody>
                  <a:tcPr marL="5228" marR="5228" marT="3486" marB="3486"/>
                </a:tc>
                <a:tc>
                  <a:txBody>
                    <a:bodyPr/>
                    <a:lstStyle/>
                    <a:p>
                      <a:pPr algn="ctr" rtl="0" fontAlgn="t"/>
                      <a:r>
                        <a:rPr lang="en-IN" sz="1200" b="1" dirty="0">
                          <a:effectLst/>
                          <a:latin typeface="Times New Roman" panose="02020603050405020304" pitchFamily="18" charset="0"/>
                          <a:cs typeface="Times New Roman" panose="02020603050405020304" pitchFamily="18" charset="0"/>
                        </a:rPr>
                        <a:t>Technical committee</a:t>
                      </a:r>
                    </a:p>
                  </a:txBody>
                  <a:tcPr marL="5228" marR="5228" marT="3486" marB="3486"/>
                </a:tc>
                <a:tc>
                  <a:txBody>
                    <a:bodyPr/>
                    <a:lstStyle/>
                    <a:p>
                      <a:pPr algn="ctr" rtl="0" fontAlgn="t"/>
                      <a:r>
                        <a:rPr lang="en-IN" sz="1200" b="1" dirty="0">
                          <a:effectLst/>
                          <a:latin typeface="Times New Roman" panose="02020603050405020304" pitchFamily="18" charset="0"/>
                          <a:cs typeface="Times New Roman" panose="02020603050405020304" pitchFamily="18" charset="0"/>
                        </a:rPr>
                        <a:t>Level of Interest</a:t>
                      </a:r>
                    </a:p>
                  </a:txBody>
                  <a:tcPr marL="5228" marR="5228" marT="3486" marB="3486"/>
                </a:tc>
                <a:tc>
                  <a:txBody>
                    <a:bodyPr/>
                    <a:lstStyle/>
                    <a:p>
                      <a:pPr algn="ctr" rtl="0" fontAlgn="t"/>
                      <a:r>
                        <a:rPr lang="en-IN" sz="1200" b="1" dirty="0">
                          <a:effectLst/>
                          <a:latin typeface="Times New Roman" panose="02020603050405020304" pitchFamily="18" charset="0"/>
                          <a:cs typeface="Times New Roman" panose="02020603050405020304" pitchFamily="18" charset="0"/>
                        </a:rPr>
                        <a:t>Justification for selecting the level of interest</a:t>
                      </a:r>
                    </a:p>
                  </a:txBody>
                  <a:tcPr marL="5228" marR="5228" marT="3486" marB="3486"/>
                </a:tc>
                <a:tc>
                  <a:txBody>
                    <a:bodyPr/>
                    <a:lstStyle/>
                    <a:p>
                      <a:pPr algn="ctr" rtl="0" fontAlgn="t"/>
                      <a:r>
                        <a:rPr lang="en-IN" sz="1200" b="1" dirty="0">
                          <a:effectLst/>
                          <a:latin typeface="Times New Roman" panose="02020603050405020304" pitchFamily="18" charset="0"/>
                          <a:cs typeface="Times New Roman" panose="02020603050405020304" pitchFamily="18" charset="0"/>
                        </a:rPr>
                        <a:t>Nominated experts</a:t>
                      </a:r>
                    </a:p>
                  </a:txBody>
                  <a:tcPr marL="5228" marR="5228" marT="3486" marB="3486"/>
                </a:tc>
                <a:extLst>
                  <a:ext uri="{0D108BD9-81ED-4DB2-BD59-A6C34878D82A}">
                    <a16:rowId xmlns:a16="http://schemas.microsoft.com/office/drawing/2014/main" val="3018086741"/>
                  </a:ext>
                </a:extLst>
              </a:tr>
              <a:tr h="1751293">
                <a:tc>
                  <a:txBody>
                    <a:bodyPr/>
                    <a:lstStyle/>
                    <a:p>
                      <a:pPr algn="ctr" rtl="0" fontAlgn="ctr"/>
                      <a:r>
                        <a:rPr lang="en-IN" sz="1200" b="1" dirty="0">
                          <a:effectLst/>
                          <a:latin typeface="Times New Roman" panose="02020603050405020304" pitchFamily="18" charset="0"/>
                          <a:cs typeface="Times New Roman" panose="02020603050405020304" pitchFamily="18" charset="0"/>
                        </a:rPr>
                        <a:t>NP </a:t>
                      </a:r>
                    </a:p>
                  </a:txBody>
                  <a:tcPr marL="7544" marR="7544" marT="5029" marB="5029" anchor="ctr"/>
                </a:tc>
                <a:tc>
                  <a:txBody>
                    <a:bodyPr/>
                    <a:lstStyle/>
                    <a:p>
                      <a:pPr algn="ctr" rtl="0" fontAlgn="ctr"/>
                      <a:r>
                        <a:rPr lang="en-IN" sz="1200" b="0" dirty="0">
                          <a:effectLst/>
                          <a:latin typeface="Times New Roman" panose="02020603050405020304" pitchFamily="18" charset="0"/>
                          <a:cs typeface="Times New Roman" panose="02020603050405020304" pitchFamily="18" charset="0"/>
                        </a:rPr>
                        <a:t>ISO/NP TS 25332</a:t>
                      </a:r>
                    </a:p>
                  </a:txBody>
                  <a:tcPr marL="7544" marR="7544" marT="5029" marB="5029" anchor="ctr"/>
                </a:tc>
                <a:tc>
                  <a:txBody>
                    <a:bodyPr/>
                    <a:lstStyle/>
                    <a:p>
                      <a:pPr algn="ctr" rtl="0" fontAlgn="ctr"/>
                      <a:r>
                        <a:rPr lang="en-US" sz="12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Guidance on Durability Testing of Geosynthetic Cementitious Composites (GCC) and Geosynthetic Cementitious Composite Barriers (GCC-B)</a:t>
                      </a:r>
                      <a:endParaRPr lang="en-IN" sz="1200" b="0" dirty="0">
                        <a:effectLst/>
                        <a:latin typeface="Times New Roman" panose="02020603050405020304" pitchFamily="18" charset="0"/>
                        <a:cs typeface="Times New Roman" panose="02020603050405020304" pitchFamily="18" charset="0"/>
                      </a:endParaRPr>
                    </a:p>
                  </a:txBody>
                  <a:tcPr marL="7544" marR="7544" marT="5029" marB="5029" anchor="ctr"/>
                </a:tc>
                <a:tc>
                  <a:txBody>
                    <a:bodyPr/>
                    <a:lstStyle/>
                    <a:p>
                      <a:pPr algn="ctr" rtl="0" fontAlgn="ctr"/>
                      <a:r>
                        <a:rPr lang="en-IN" sz="12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ISO/TC 221 - Geosynthetics</a:t>
                      </a:r>
                      <a:endParaRPr lang="en-IN" sz="1200" b="0" dirty="0">
                        <a:effectLst/>
                        <a:latin typeface="Times New Roman" panose="02020603050405020304" pitchFamily="18" charset="0"/>
                        <a:cs typeface="Times New Roman" panose="02020603050405020304" pitchFamily="18" charset="0"/>
                      </a:endParaRPr>
                    </a:p>
                  </a:txBody>
                  <a:tcPr marL="7544" marR="7544" marT="5029" marB="5029" anchor="ctr"/>
                </a:tc>
                <a:tc>
                  <a:txBody>
                    <a:bodyPr/>
                    <a:lstStyle/>
                    <a:p>
                      <a:pPr algn="ctr" rtl="0" fontAlgn="ctr"/>
                      <a:r>
                        <a:rPr lang="en-IN" sz="1200" b="0" dirty="0">
                          <a:effectLst/>
                          <a:latin typeface="Times New Roman" panose="02020603050405020304" pitchFamily="18" charset="0"/>
                          <a:cs typeface="Times New Roman" panose="02020603050405020304" pitchFamily="18" charset="0"/>
                        </a:rPr>
                        <a:t>High</a:t>
                      </a:r>
                    </a:p>
                  </a:txBody>
                  <a:tcPr marL="7544" marR="7544" marT="5029" marB="5029" anchor="ctr"/>
                </a:tc>
                <a:tc>
                  <a:txBody>
                    <a:bodyPr/>
                    <a:lstStyle/>
                    <a:p>
                      <a:pPr algn="just" rtl="0" fontAlgn="ctr"/>
                      <a:r>
                        <a:rPr lang="en-US" sz="1200" b="0" dirty="0">
                          <a:effectLst/>
                          <a:latin typeface="Times New Roman" panose="02020603050405020304" pitchFamily="18" charset="0"/>
                          <a:cs typeface="Times New Roman" panose="02020603050405020304" pitchFamily="18" charset="0"/>
                        </a:rPr>
                        <a:t>Since the technical committee, TXD 30, is developing a product standard for Cementitious Fabric, and the product is being manufactured and used domestically,  active participation in development of ISO test method standard will ensure that these products are evaluated using internationally recognized standards aligning with the practices already followed by domestic manufacturers.</a:t>
                      </a:r>
                      <a:endParaRPr lang="en-IN" sz="1200" b="0" dirty="0">
                        <a:effectLst/>
                        <a:latin typeface="Times New Roman" panose="02020603050405020304" pitchFamily="18" charset="0"/>
                        <a:cs typeface="Times New Roman" panose="02020603050405020304" pitchFamily="18" charset="0"/>
                      </a:endParaRPr>
                    </a:p>
                  </a:txBody>
                  <a:tcPr marL="7544" marR="7544" marT="5029" marB="5029" anchor="ctr"/>
                </a:tc>
                <a:tc>
                  <a:txBody>
                    <a:bodyPr/>
                    <a:lstStyle/>
                    <a:p>
                      <a:pPr marL="0" indent="0" algn="l" rtl="0" fontAlgn="ctr">
                        <a:buNone/>
                      </a:pPr>
                      <a:r>
                        <a:rPr lang="en-US" sz="1200" b="0" dirty="0">
                          <a:effectLst/>
                          <a:latin typeface="Times New Roman" panose="02020603050405020304" pitchFamily="18" charset="0"/>
                          <a:cs typeface="Times New Roman" panose="02020603050405020304" pitchFamily="18" charset="0"/>
                        </a:rPr>
                        <a:t>1) Shri Suraj </a:t>
                      </a:r>
                      <a:r>
                        <a:rPr lang="en-US" sz="1200" b="0" dirty="0" err="1">
                          <a:effectLst/>
                          <a:latin typeface="Times New Roman" panose="02020603050405020304" pitchFamily="18" charset="0"/>
                          <a:cs typeface="Times New Roman" panose="02020603050405020304" pitchFamily="18" charset="0"/>
                        </a:rPr>
                        <a:t>Vedpathak</a:t>
                      </a:r>
                      <a:r>
                        <a:rPr lang="en-US" sz="1200" b="0" dirty="0">
                          <a:effectLst/>
                          <a:latin typeface="Times New Roman" panose="02020603050405020304" pitchFamily="18" charset="0"/>
                          <a:cs typeface="Times New Roman" panose="02020603050405020304" pitchFamily="18" charset="0"/>
                        </a:rPr>
                        <a:t>, Strata </a:t>
                      </a:r>
                      <a:r>
                        <a:rPr lang="en-US" sz="1200" b="0" dirty="0" err="1">
                          <a:effectLst/>
                          <a:latin typeface="Times New Roman" panose="02020603050405020304" pitchFamily="18" charset="0"/>
                          <a:cs typeface="Times New Roman" panose="02020603050405020304" pitchFamily="18" charset="0"/>
                        </a:rPr>
                        <a:t>Geosystmes</a:t>
                      </a:r>
                      <a:endParaRPr lang="en-US" sz="1200" b="0" dirty="0">
                        <a:effectLst/>
                        <a:latin typeface="Times New Roman" panose="02020603050405020304" pitchFamily="18" charset="0"/>
                        <a:cs typeface="Times New Roman" panose="02020603050405020304" pitchFamily="18" charset="0"/>
                      </a:endParaRPr>
                    </a:p>
                    <a:p>
                      <a:pPr marL="0" indent="0" algn="l" rtl="0" fontAlgn="ctr">
                        <a:buNone/>
                      </a:pPr>
                      <a:r>
                        <a:rPr lang="en-US" sz="1200" b="0" dirty="0">
                          <a:effectLst/>
                          <a:latin typeface="Times New Roman" panose="02020603050405020304" pitchFamily="18" charset="0"/>
                          <a:cs typeface="Times New Roman" panose="02020603050405020304" pitchFamily="18" charset="0"/>
                        </a:rPr>
                        <a:t>2) Shri Saurabh Vyas, </a:t>
                      </a:r>
                      <a:r>
                        <a:rPr lang="en-US" sz="1200" b="0" dirty="0" err="1">
                          <a:effectLst/>
                          <a:latin typeface="Times New Roman" panose="02020603050405020304" pitchFamily="18" charset="0"/>
                          <a:cs typeface="Times New Roman" panose="02020603050405020304" pitchFamily="18" charset="0"/>
                        </a:rPr>
                        <a:t>Techfab</a:t>
                      </a:r>
                      <a:r>
                        <a:rPr lang="en-US" sz="1200" b="0" dirty="0">
                          <a:effectLst/>
                          <a:latin typeface="Times New Roman" panose="02020603050405020304" pitchFamily="18" charset="0"/>
                          <a:cs typeface="Times New Roman" panose="02020603050405020304" pitchFamily="18" charset="0"/>
                        </a:rPr>
                        <a:t> India, Ltd.</a:t>
                      </a:r>
                      <a:endParaRPr lang="en-IN" sz="1200" b="0" dirty="0">
                        <a:effectLst/>
                        <a:latin typeface="Times New Roman" panose="02020603050405020304" pitchFamily="18" charset="0"/>
                        <a:cs typeface="Times New Roman" panose="02020603050405020304" pitchFamily="18" charset="0"/>
                      </a:endParaRPr>
                    </a:p>
                  </a:txBody>
                  <a:tcPr marL="7544" marR="7544" marT="5029" marB="5029" anchor="ctr"/>
                </a:tc>
                <a:extLst>
                  <a:ext uri="{0D108BD9-81ED-4DB2-BD59-A6C34878D82A}">
                    <a16:rowId xmlns:a16="http://schemas.microsoft.com/office/drawing/2014/main" val="4190718762"/>
                  </a:ext>
                </a:extLst>
              </a:tr>
            </a:tbl>
          </a:graphicData>
        </a:graphic>
      </p:graphicFrame>
      <p:sp>
        <p:nvSpPr>
          <p:cNvPr id="7" name="TextBox 6">
            <a:extLst>
              <a:ext uri="{FF2B5EF4-FFF2-40B4-BE49-F238E27FC236}">
                <a16:creationId xmlns:a16="http://schemas.microsoft.com/office/drawing/2014/main" id="{E7FE382D-F564-7717-EED7-010B4535EA70}"/>
              </a:ext>
            </a:extLst>
          </p:cNvPr>
          <p:cNvSpPr txBox="1"/>
          <p:nvPr/>
        </p:nvSpPr>
        <p:spPr>
          <a:xfrm>
            <a:off x="2649127" y="3599264"/>
            <a:ext cx="6096000" cy="307777"/>
          </a:xfrm>
          <a:prstGeom prst="rect">
            <a:avLst/>
          </a:prstGeom>
          <a:noFill/>
        </p:spPr>
        <p:txBody>
          <a:bodyPr wrap="square">
            <a:spAutoFit/>
          </a:bodyPr>
          <a:lstStyle/>
          <a:p>
            <a:pPr algn="ctr"/>
            <a:r>
              <a:rPr lang="en-US" sz="1400" b="1" dirty="0">
                <a:latin typeface="Times New Roman" panose="02020603050405020304" pitchFamily="18" charset="0"/>
                <a:cs typeface="Times New Roman" panose="02020603050405020304" pitchFamily="18" charset="0"/>
              </a:rPr>
              <a:t>Ongoing Projects under ISO Committees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E12B6-5191-A91E-BFC6-2CBDC81069F2}"/>
              </a:ext>
            </a:extLst>
          </p:cNvPr>
          <p:cNvSpPr>
            <a:spLocks noGrp="1"/>
          </p:cNvSpPr>
          <p:nvPr>
            <p:ph type="title"/>
          </p:nvPr>
        </p:nvSpPr>
        <p:spPr>
          <a:xfrm>
            <a:off x="997997" y="871091"/>
            <a:ext cx="10515600" cy="763675"/>
          </a:xfrm>
        </p:spPr>
        <p:txBody>
          <a:bodyPr>
            <a:normAutofit/>
          </a:bodyPr>
          <a:lstStyle/>
          <a:p>
            <a:r>
              <a:rPr lang="en-IN" sz="3600" dirty="0">
                <a:latin typeface="Times New Roman" panose="02020603050405020304" pitchFamily="18" charset="0"/>
                <a:cs typeface="Times New Roman" panose="02020603050405020304" pitchFamily="18" charset="0"/>
              </a:rPr>
              <a:t>Engagement with MoU Institute</a:t>
            </a:r>
          </a:p>
        </p:txBody>
      </p:sp>
      <p:grpSp>
        <p:nvGrpSpPr>
          <p:cNvPr id="3" name="Group 2">
            <a:extLst>
              <a:ext uri="{FF2B5EF4-FFF2-40B4-BE49-F238E27FC236}">
                <a16:creationId xmlns:a16="http://schemas.microsoft.com/office/drawing/2014/main" id="{0697D2D5-52DE-2565-1803-D17C68B5B4F0}"/>
              </a:ext>
            </a:extLst>
          </p:cNvPr>
          <p:cNvGrpSpPr/>
          <p:nvPr/>
        </p:nvGrpSpPr>
        <p:grpSpPr>
          <a:xfrm>
            <a:off x="1094049" y="1694872"/>
            <a:ext cx="2988635" cy="635801"/>
            <a:chOff x="0" y="0"/>
            <a:chExt cx="2988635" cy="635801"/>
          </a:xfrm>
          <a:solidFill>
            <a:schemeClr val="bg1"/>
          </a:solidFill>
        </p:grpSpPr>
        <p:sp>
          <p:nvSpPr>
            <p:cNvPr id="4" name="Rectangle: Rounded Corners 3">
              <a:extLst>
                <a:ext uri="{FF2B5EF4-FFF2-40B4-BE49-F238E27FC236}">
                  <a16:creationId xmlns:a16="http://schemas.microsoft.com/office/drawing/2014/main" id="{29439270-E74F-E123-7F79-87CBF0623CEA}"/>
                </a:ext>
              </a:extLst>
            </p:cNvPr>
            <p:cNvSpPr/>
            <p:nvPr/>
          </p:nvSpPr>
          <p:spPr>
            <a:xfrm>
              <a:off x="0" y="0"/>
              <a:ext cx="2988635" cy="635801"/>
            </a:xfrm>
            <a:prstGeom prst="roundRect">
              <a:avLst>
                <a:gd name="adj" fmla="val 10000"/>
              </a:avLst>
            </a:prstGeom>
            <a:grpFill/>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6" name="Rectangle: Rounded Corners 4">
              <a:extLst>
                <a:ext uri="{FF2B5EF4-FFF2-40B4-BE49-F238E27FC236}">
                  <a16:creationId xmlns:a16="http://schemas.microsoft.com/office/drawing/2014/main" id="{72858192-553A-0E91-A0E3-CAD7C048FD44}"/>
                </a:ext>
              </a:extLst>
            </p:cNvPr>
            <p:cNvSpPr txBox="1"/>
            <p:nvPr/>
          </p:nvSpPr>
          <p:spPr>
            <a:xfrm>
              <a:off x="18622" y="18622"/>
              <a:ext cx="2951391" cy="598557"/>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N" sz="1800" kern="1200" dirty="0">
                  <a:latin typeface="Times New Roman" panose="02020603050405020304" pitchFamily="18" charset="0"/>
                  <a:cs typeface="Times New Roman" panose="02020603050405020304" pitchFamily="18" charset="0"/>
                </a:rPr>
                <a:t>TC Membership</a:t>
              </a:r>
            </a:p>
          </p:txBody>
        </p:sp>
      </p:grpSp>
      <p:graphicFrame>
        <p:nvGraphicFramePr>
          <p:cNvPr id="5" name="Table 4">
            <a:extLst>
              <a:ext uri="{FF2B5EF4-FFF2-40B4-BE49-F238E27FC236}">
                <a16:creationId xmlns:a16="http://schemas.microsoft.com/office/drawing/2014/main" id="{3919DA72-BA9F-1280-95AB-9CE7C66C20E4}"/>
              </a:ext>
            </a:extLst>
          </p:cNvPr>
          <p:cNvGraphicFramePr>
            <a:graphicFrameLocks noGrp="1"/>
          </p:cNvGraphicFramePr>
          <p:nvPr>
            <p:extLst>
              <p:ext uri="{D42A27DB-BD31-4B8C-83A1-F6EECF244321}">
                <p14:modId xmlns:p14="http://schemas.microsoft.com/office/powerpoint/2010/main" val="1121208302"/>
              </p:ext>
            </p:extLst>
          </p:nvPr>
        </p:nvGraphicFramePr>
        <p:xfrm>
          <a:off x="662318" y="2390779"/>
          <a:ext cx="6209499" cy="2229318"/>
        </p:xfrm>
        <a:graphic>
          <a:graphicData uri="http://schemas.openxmlformats.org/drawingml/2006/table">
            <a:tbl>
              <a:tblPr firstRow="1" bandRow="1">
                <a:tableStyleId>{5C22544A-7EE6-4342-B048-85BDC9FD1C3A}</a:tableStyleId>
              </a:tblPr>
              <a:tblGrid>
                <a:gridCol w="685723">
                  <a:extLst>
                    <a:ext uri="{9D8B030D-6E8A-4147-A177-3AD203B41FA5}">
                      <a16:colId xmlns:a16="http://schemas.microsoft.com/office/drawing/2014/main" val="4121250674"/>
                    </a:ext>
                  </a:extLst>
                </a:gridCol>
                <a:gridCol w="3675753">
                  <a:extLst>
                    <a:ext uri="{9D8B030D-6E8A-4147-A177-3AD203B41FA5}">
                      <a16:colId xmlns:a16="http://schemas.microsoft.com/office/drawing/2014/main" val="251464476"/>
                    </a:ext>
                  </a:extLst>
                </a:gridCol>
                <a:gridCol w="1848023">
                  <a:extLst>
                    <a:ext uri="{9D8B030D-6E8A-4147-A177-3AD203B41FA5}">
                      <a16:colId xmlns:a16="http://schemas.microsoft.com/office/drawing/2014/main" val="665622418"/>
                    </a:ext>
                  </a:extLst>
                </a:gridCol>
              </a:tblGrid>
              <a:tr h="366510">
                <a:tc>
                  <a:txBody>
                    <a:bodyPr/>
                    <a:lstStyle/>
                    <a:p>
                      <a:r>
                        <a:rPr lang="en-IN" sz="1700" dirty="0">
                          <a:latin typeface="Times New Roman" panose="02020603050405020304" pitchFamily="18" charset="0"/>
                          <a:cs typeface="Times New Roman" panose="02020603050405020304" pitchFamily="18" charset="0"/>
                        </a:rPr>
                        <a:t>Sl. No.</a:t>
                      </a:r>
                    </a:p>
                  </a:txBody>
                  <a:tcPr/>
                </a:tc>
                <a:tc>
                  <a:txBody>
                    <a:bodyPr/>
                    <a:lstStyle/>
                    <a:p>
                      <a:r>
                        <a:rPr lang="en-IN" sz="1700" dirty="0">
                          <a:latin typeface="Times New Roman" panose="02020603050405020304" pitchFamily="18" charset="0"/>
                          <a:cs typeface="Times New Roman" panose="02020603050405020304" pitchFamily="18" charset="0"/>
                        </a:rPr>
                        <a:t>MoU Institute</a:t>
                      </a:r>
                    </a:p>
                  </a:txBody>
                  <a:tcPr/>
                </a:tc>
                <a:tc>
                  <a:txBody>
                    <a:bodyPr/>
                    <a:lstStyle/>
                    <a:p>
                      <a:r>
                        <a:rPr lang="en-IN" sz="1700" dirty="0">
                          <a:latin typeface="Times New Roman" panose="02020603050405020304" pitchFamily="18" charset="0"/>
                          <a:cs typeface="Times New Roman" panose="02020603050405020304" pitchFamily="18" charset="0"/>
                        </a:rPr>
                        <a:t>TC Member</a:t>
                      </a:r>
                    </a:p>
                  </a:txBody>
                  <a:tcPr/>
                </a:tc>
                <a:extLst>
                  <a:ext uri="{0D108BD9-81ED-4DB2-BD59-A6C34878D82A}">
                    <a16:rowId xmlns:a16="http://schemas.microsoft.com/office/drawing/2014/main" val="2803386542"/>
                  </a:ext>
                </a:extLst>
              </a:tr>
              <a:tr h="444222">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IN" sz="1700" dirty="0">
                          <a:latin typeface="Times New Roman" panose="02020603050405020304" pitchFamily="18" charset="0"/>
                          <a:cs typeface="Times New Roman" panose="02020603050405020304" pitchFamily="18" charset="0"/>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700" dirty="0">
                          <a:effectLst/>
                          <a:latin typeface="Times New Roman" panose="02020603050405020304" pitchFamily="18" charset="0"/>
                          <a:cs typeface="Times New Roman" panose="02020603050405020304" pitchFamily="18" charset="0"/>
                        </a:rPr>
                        <a:t>Uttar Pradesh Textile Technology Institute, Kanpur</a:t>
                      </a:r>
                      <a:endParaRPr lang="en-IN" sz="1700" dirty="0">
                        <a:latin typeface="Times New Roman" panose="02020603050405020304" pitchFamily="18" charset="0"/>
                        <a:cs typeface="Times New Roman" panose="02020603050405020304" pitchFamily="18" charset="0"/>
                      </a:endParaRPr>
                    </a:p>
                  </a:txBody>
                  <a:tcPr/>
                </a:tc>
                <a:tc>
                  <a:txBody>
                    <a:bodyPr/>
                    <a:lstStyle/>
                    <a:p>
                      <a:r>
                        <a:rPr lang="en-IN" sz="1700" dirty="0">
                          <a:latin typeface="Times New Roman" panose="02020603050405020304" pitchFamily="18" charset="0"/>
                          <a:cs typeface="Times New Roman" panose="02020603050405020304" pitchFamily="18" charset="0"/>
                        </a:rPr>
                        <a:t>TXD 07</a:t>
                      </a:r>
                    </a:p>
                  </a:txBody>
                  <a:tcPr/>
                </a:tc>
                <a:extLst>
                  <a:ext uri="{0D108BD9-81ED-4DB2-BD59-A6C34878D82A}">
                    <a16:rowId xmlns:a16="http://schemas.microsoft.com/office/drawing/2014/main" val="4286008816"/>
                  </a:ext>
                </a:extLst>
              </a:tr>
              <a:tr h="400518">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IN" sz="1700" dirty="0">
                          <a:latin typeface="Times New Roman" panose="02020603050405020304" pitchFamily="18" charset="0"/>
                          <a:cs typeface="Times New Roman" panose="02020603050405020304" pitchFamily="18" charset="0"/>
                        </a:rPr>
                        <a:t>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700" b="0" i="0" dirty="0">
                          <a:latin typeface="Times New Roman" panose="02020603050405020304" pitchFamily="18" charset="0"/>
                          <a:cs typeface="Times New Roman" panose="02020603050405020304" pitchFamily="18" charset="0"/>
                        </a:rPr>
                        <a:t>Andhra University, Visakhapatnam</a:t>
                      </a:r>
                      <a:endParaRPr lang="en-IN" sz="1700" dirty="0">
                        <a:latin typeface="Times New Roman" panose="02020603050405020304" pitchFamily="18" charset="0"/>
                        <a:cs typeface="Times New Roman" panose="02020603050405020304" pitchFamily="18" charset="0"/>
                      </a:endParaRPr>
                    </a:p>
                  </a:txBody>
                  <a:tcPr/>
                </a:tc>
                <a:tc>
                  <a:txBody>
                    <a:bodyPr/>
                    <a:lstStyle/>
                    <a:p>
                      <a:r>
                        <a:rPr lang="en-IN" sz="1700" dirty="0">
                          <a:latin typeface="Times New Roman" panose="02020603050405020304" pitchFamily="18" charset="0"/>
                          <a:cs typeface="Times New Roman" panose="02020603050405020304" pitchFamily="18" charset="0"/>
                        </a:rPr>
                        <a:t>TXD 30</a:t>
                      </a:r>
                    </a:p>
                  </a:txBody>
                  <a:tcPr/>
                </a:tc>
                <a:extLst>
                  <a:ext uri="{0D108BD9-81ED-4DB2-BD59-A6C34878D82A}">
                    <a16:rowId xmlns:a16="http://schemas.microsoft.com/office/drawing/2014/main" val="1091744316"/>
                  </a:ext>
                </a:extLst>
              </a:tr>
              <a:tr h="444222">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IN" sz="1700" dirty="0">
                          <a:latin typeface="Times New Roman" panose="02020603050405020304" pitchFamily="18" charset="0"/>
                          <a:cs typeface="Times New Roman" panose="02020603050405020304" pitchFamily="18" charset="0"/>
                        </a:rPr>
                        <a:t>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700" dirty="0">
                          <a:latin typeface="Times New Roman" panose="02020603050405020304" pitchFamily="18" charset="0"/>
                          <a:cs typeface="Times New Roman" panose="02020603050405020304" pitchFamily="18" charset="0"/>
                        </a:rPr>
                        <a:t>Indian Institute of Technology, Gandhinagar</a:t>
                      </a:r>
                    </a:p>
                  </a:txBody>
                  <a:tcPr/>
                </a:tc>
                <a:tc>
                  <a:txBody>
                    <a:bodyPr/>
                    <a:lstStyle/>
                    <a:p>
                      <a:r>
                        <a:rPr lang="en-IN" sz="1700" b="0" i="0" kern="1200" dirty="0">
                          <a:solidFill>
                            <a:schemeClr val="dk1"/>
                          </a:solidFill>
                          <a:effectLst/>
                          <a:latin typeface="Times New Roman" panose="02020603050405020304" pitchFamily="18" charset="0"/>
                          <a:ea typeface="+mn-ea"/>
                          <a:cs typeface="Times New Roman" panose="02020603050405020304" pitchFamily="18" charset="0"/>
                        </a:rPr>
                        <a:t>TXD 30</a:t>
                      </a:r>
                      <a:endParaRPr lang="en-IN" sz="17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126119674"/>
                  </a:ext>
                </a:extLst>
              </a:tr>
            </a:tbl>
          </a:graphicData>
        </a:graphic>
      </p:graphicFrame>
      <p:grpSp>
        <p:nvGrpSpPr>
          <p:cNvPr id="10" name="Group 9">
            <a:extLst>
              <a:ext uri="{FF2B5EF4-FFF2-40B4-BE49-F238E27FC236}">
                <a16:creationId xmlns:a16="http://schemas.microsoft.com/office/drawing/2014/main" id="{FF6C34F2-6CEB-1A8F-1156-F25F9A465515}"/>
              </a:ext>
            </a:extLst>
          </p:cNvPr>
          <p:cNvGrpSpPr/>
          <p:nvPr/>
        </p:nvGrpSpPr>
        <p:grpSpPr>
          <a:xfrm>
            <a:off x="3767067" y="4840149"/>
            <a:ext cx="4571753" cy="535459"/>
            <a:chOff x="3449" y="761"/>
            <a:chExt cx="4480671" cy="987704"/>
          </a:xfrm>
        </p:grpSpPr>
        <p:sp>
          <p:nvSpPr>
            <p:cNvPr id="11" name="Rectangle: Rounded Corners 10">
              <a:extLst>
                <a:ext uri="{FF2B5EF4-FFF2-40B4-BE49-F238E27FC236}">
                  <a16:creationId xmlns:a16="http://schemas.microsoft.com/office/drawing/2014/main" id="{4F3F23BD-D0A2-CDDD-0C20-37F88860927F}"/>
                </a:ext>
              </a:extLst>
            </p:cNvPr>
            <p:cNvSpPr/>
            <p:nvPr/>
          </p:nvSpPr>
          <p:spPr>
            <a:xfrm>
              <a:off x="3449" y="761"/>
              <a:ext cx="4480671" cy="987704"/>
            </a:xfrm>
            <a:prstGeom prst="roundRect">
              <a:avLst>
                <a:gd name="adj" fmla="val 10000"/>
              </a:avLst>
            </a:pr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2" name="Rectangle: Rounded Corners 4">
              <a:extLst>
                <a:ext uri="{FF2B5EF4-FFF2-40B4-BE49-F238E27FC236}">
                  <a16:creationId xmlns:a16="http://schemas.microsoft.com/office/drawing/2014/main" id="{822F4090-6C11-A09C-1723-3518AC447333}"/>
                </a:ext>
              </a:extLst>
            </p:cNvPr>
            <p:cNvSpPr txBox="1"/>
            <p:nvPr/>
          </p:nvSpPr>
          <p:spPr>
            <a:xfrm>
              <a:off x="32378" y="29690"/>
              <a:ext cx="4422813" cy="92984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N" sz="1800" kern="1200" dirty="0">
                  <a:latin typeface="Times New Roman" panose="02020603050405020304" pitchFamily="18" charset="0"/>
                  <a:cs typeface="Times New Roman" panose="02020603050405020304" pitchFamily="18" charset="0"/>
                </a:rPr>
                <a:t>TC Meetings at Institute</a:t>
              </a:r>
            </a:p>
          </p:txBody>
        </p:sp>
      </p:grpSp>
      <p:graphicFrame>
        <p:nvGraphicFramePr>
          <p:cNvPr id="13" name="Table 4">
            <a:extLst>
              <a:ext uri="{FF2B5EF4-FFF2-40B4-BE49-F238E27FC236}">
                <a16:creationId xmlns:a16="http://schemas.microsoft.com/office/drawing/2014/main" id="{280C9BAF-EFC0-3BA1-0CF0-8B90E522E8A4}"/>
              </a:ext>
            </a:extLst>
          </p:cNvPr>
          <p:cNvGraphicFramePr>
            <a:graphicFrameLocks/>
          </p:cNvGraphicFramePr>
          <p:nvPr>
            <p:extLst>
              <p:ext uri="{D42A27DB-BD31-4B8C-83A1-F6EECF244321}">
                <p14:modId xmlns:p14="http://schemas.microsoft.com/office/powerpoint/2010/main" val="377332586"/>
              </p:ext>
            </p:extLst>
          </p:nvPr>
        </p:nvGraphicFramePr>
        <p:xfrm>
          <a:off x="3052136" y="5536762"/>
          <a:ext cx="6407322" cy="984184"/>
        </p:xfrm>
        <a:graphic>
          <a:graphicData uri="http://schemas.openxmlformats.org/drawingml/2006/table">
            <a:tbl>
              <a:tblPr firstRow="1" bandRow="1">
                <a:tableStyleId>{5C22544A-7EE6-4342-B048-85BDC9FD1C3A}</a:tableStyleId>
              </a:tblPr>
              <a:tblGrid>
                <a:gridCol w="2135773">
                  <a:extLst>
                    <a:ext uri="{9D8B030D-6E8A-4147-A177-3AD203B41FA5}">
                      <a16:colId xmlns:a16="http://schemas.microsoft.com/office/drawing/2014/main" val="1235207447"/>
                    </a:ext>
                  </a:extLst>
                </a:gridCol>
                <a:gridCol w="1659088">
                  <a:extLst>
                    <a:ext uri="{9D8B030D-6E8A-4147-A177-3AD203B41FA5}">
                      <a16:colId xmlns:a16="http://schemas.microsoft.com/office/drawing/2014/main" val="3404896423"/>
                    </a:ext>
                  </a:extLst>
                </a:gridCol>
                <a:gridCol w="2612461">
                  <a:extLst>
                    <a:ext uri="{9D8B030D-6E8A-4147-A177-3AD203B41FA5}">
                      <a16:colId xmlns:a16="http://schemas.microsoft.com/office/drawing/2014/main" val="3994701306"/>
                    </a:ext>
                  </a:extLst>
                </a:gridCol>
              </a:tblGrid>
              <a:tr h="434130">
                <a:tc>
                  <a:txBody>
                    <a:bodyPr/>
                    <a:lstStyle/>
                    <a:p>
                      <a:pPr algn="ctr"/>
                      <a:r>
                        <a:rPr lang="en-US" sz="1600" dirty="0">
                          <a:latin typeface="Times New Roman" panose="02020603050405020304" pitchFamily="18" charset="0"/>
                          <a:cs typeface="Times New Roman" panose="02020603050405020304" pitchFamily="18" charset="0"/>
                        </a:rPr>
                        <a:t>Meeting planned at Institute</a:t>
                      </a:r>
                    </a:p>
                  </a:txBody>
                  <a:tcPr/>
                </a:tc>
                <a:tc>
                  <a:txBody>
                    <a:bodyPr/>
                    <a:lstStyle/>
                    <a:p>
                      <a:pPr algn="ctr"/>
                      <a:r>
                        <a:rPr lang="en-US" sz="1600" dirty="0">
                          <a:latin typeface="Times New Roman" panose="02020603050405020304" pitchFamily="18" charset="0"/>
                          <a:cs typeface="Times New Roman" panose="02020603050405020304" pitchFamily="18" charset="0"/>
                        </a:rPr>
                        <a:t>Technical Committee</a:t>
                      </a:r>
                    </a:p>
                  </a:txBody>
                  <a:tcPr/>
                </a:tc>
                <a:tc>
                  <a:txBody>
                    <a:bodyPr/>
                    <a:lstStyle/>
                    <a:p>
                      <a:pPr algn="ctr"/>
                      <a:r>
                        <a:rPr lang="en-US" sz="1600" dirty="0">
                          <a:latin typeface="Times New Roman" panose="02020603050405020304" pitchFamily="18" charset="0"/>
                          <a:cs typeface="Times New Roman" panose="02020603050405020304" pitchFamily="18" charset="0"/>
                        </a:rPr>
                        <a:t>Meeting Date </a:t>
                      </a:r>
                    </a:p>
                  </a:txBody>
                  <a:tcPr/>
                </a:tc>
                <a:extLst>
                  <a:ext uri="{0D108BD9-81ED-4DB2-BD59-A6C34878D82A}">
                    <a16:rowId xmlns:a16="http://schemas.microsoft.com/office/drawing/2014/main" val="4135294758"/>
                  </a:ext>
                </a:extLst>
              </a:tr>
              <a:tr h="405064">
                <a:tc>
                  <a:txBody>
                    <a:bodyPr/>
                    <a:lstStyle/>
                    <a:p>
                      <a:r>
                        <a:rPr lang="en-US" sz="1600" dirty="0">
                          <a:latin typeface="Times New Roman" panose="02020603050405020304" pitchFamily="18" charset="0"/>
                          <a:cs typeface="Times New Roman" panose="02020603050405020304" pitchFamily="18" charset="0"/>
                        </a:rPr>
                        <a:t>VJTI, Mumbai</a:t>
                      </a:r>
                    </a:p>
                  </a:txBody>
                  <a:tcPr/>
                </a:tc>
                <a:tc>
                  <a:txBody>
                    <a:bodyPr/>
                    <a:lstStyle/>
                    <a:p>
                      <a:r>
                        <a:rPr lang="en-US" sz="1600" dirty="0">
                          <a:latin typeface="Times New Roman" panose="02020603050405020304" pitchFamily="18" charset="0"/>
                          <a:cs typeface="Times New Roman" panose="02020603050405020304" pitchFamily="18" charset="0"/>
                        </a:rPr>
                        <a:t>TXD 30</a:t>
                      </a:r>
                    </a:p>
                  </a:txBody>
                  <a:tcPr/>
                </a:tc>
                <a:tc>
                  <a:txBody>
                    <a:bodyPr/>
                    <a:lstStyle/>
                    <a:p>
                      <a:r>
                        <a:rPr lang="en-US" sz="1600" dirty="0">
                          <a:latin typeface="Times New Roman" panose="02020603050405020304" pitchFamily="18" charset="0"/>
                          <a:cs typeface="Times New Roman" panose="02020603050405020304" pitchFamily="18" charset="0"/>
                        </a:rPr>
                        <a:t>04 November 2024</a:t>
                      </a:r>
                    </a:p>
                  </a:txBody>
                  <a:tcPr/>
                </a:tc>
                <a:extLst>
                  <a:ext uri="{0D108BD9-81ED-4DB2-BD59-A6C34878D82A}">
                    <a16:rowId xmlns:a16="http://schemas.microsoft.com/office/drawing/2014/main" val="535911589"/>
                  </a:ext>
                </a:extLst>
              </a:tr>
            </a:tbl>
          </a:graphicData>
        </a:graphic>
      </p:graphicFrame>
      <p:grpSp>
        <p:nvGrpSpPr>
          <p:cNvPr id="14" name="Group 13">
            <a:extLst>
              <a:ext uri="{FF2B5EF4-FFF2-40B4-BE49-F238E27FC236}">
                <a16:creationId xmlns:a16="http://schemas.microsoft.com/office/drawing/2014/main" id="{7814C6CC-3F60-60F2-D393-55AA5A301213}"/>
              </a:ext>
            </a:extLst>
          </p:cNvPr>
          <p:cNvGrpSpPr/>
          <p:nvPr/>
        </p:nvGrpSpPr>
        <p:grpSpPr>
          <a:xfrm>
            <a:off x="7397004" y="1634766"/>
            <a:ext cx="4480671" cy="635801"/>
            <a:chOff x="0" y="0"/>
            <a:chExt cx="4480671" cy="635801"/>
          </a:xfrm>
        </p:grpSpPr>
        <p:sp>
          <p:nvSpPr>
            <p:cNvPr id="15" name="Rectangle: Rounded Corners 14">
              <a:extLst>
                <a:ext uri="{FF2B5EF4-FFF2-40B4-BE49-F238E27FC236}">
                  <a16:creationId xmlns:a16="http://schemas.microsoft.com/office/drawing/2014/main" id="{68DB3F6E-97D8-C4C5-9CBA-60DF0508C417}"/>
                </a:ext>
              </a:extLst>
            </p:cNvPr>
            <p:cNvSpPr/>
            <p:nvPr/>
          </p:nvSpPr>
          <p:spPr>
            <a:xfrm>
              <a:off x="0" y="0"/>
              <a:ext cx="4480671" cy="635801"/>
            </a:xfrm>
            <a:prstGeom prst="roundRect">
              <a:avLst>
                <a:gd name="adj" fmla="val 10000"/>
              </a:avLst>
            </a:pr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6" name="Rectangle: Rounded Corners 4">
              <a:extLst>
                <a:ext uri="{FF2B5EF4-FFF2-40B4-BE49-F238E27FC236}">
                  <a16:creationId xmlns:a16="http://schemas.microsoft.com/office/drawing/2014/main" id="{1F1220FF-AAAD-3358-95EE-806AA0D46C3D}"/>
                </a:ext>
              </a:extLst>
            </p:cNvPr>
            <p:cNvSpPr txBox="1"/>
            <p:nvPr/>
          </p:nvSpPr>
          <p:spPr>
            <a:xfrm>
              <a:off x="18622" y="18622"/>
              <a:ext cx="4443427" cy="59855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N" sz="1800" kern="1200" dirty="0">
                  <a:latin typeface="Times New Roman" panose="02020603050405020304" pitchFamily="18" charset="0"/>
                  <a:cs typeface="Times New Roman" panose="02020603050405020304" pitchFamily="18" charset="0"/>
                </a:rPr>
                <a:t>Reference Materials </a:t>
              </a:r>
              <a:r>
                <a:rPr lang="en-IN" dirty="0">
                  <a:latin typeface="Times New Roman" panose="02020603050405020304" pitchFamily="18" charset="0"/>
                  <a:cs typeface="Times New Roman" panose="02020603050405020304" pitchFamily="18" charset="0"/>
                </a:rPr>
                <a:t>developed </a:t>
              </a:r>
              <a:endParaRPr lang="en-IN" sz="1800" kern="1200" dirty="0">
                <a:latin typeface="Times New Roman" panose="02020603050405020304" pitchFamily="18" charset="0"/>
                <a:cs typeface="Times New Roman" panose="02020603050405020304" pitchFamily="18" charset="0"/>
              </a:endParaRPr>
            </a:p>
          </p:txBody>
        </p:sp>
      </p:grpSp>
      <p:graphicFrame>
        <p:nvGraphicFramePr>
          <p:cNvPr id="17" name="Table 4">
            <a:extLst>
              <a:ext uri="{FF2B5EF4-FFF2-40B4-BE49-F238E27FC236}">
                <a16:creationId xmlns:a16="http://schemas.microsoft.com/office/drawing/2014/main" id="{B76030DD-EAEC-8E37-BB23-89A1B1F0A61F}"/>
              </a:ext>
            </a:extLst>
          </p:cNvPr>
          <p:cNvGraphicFramePr>
            <a:graphicFrameLocks/>
          </p:cNvGraphicFramePr>
          <p:nvPr>
            <p:extLst>
              <p:ext uri="{D42A27DB-BD31-4B8C-83A1-F6EECF244321}">
                <p14:modId xmlns:p14="http://schemas.microsoft.com/office/powerpoint/2010/main" val="1808386665"/>
              </p:ext>
            </p:extLst>
          </p:nvPr>
        </p:nvGraphicFramePr>
        <p:xfrm>
          <a:off x="7483295" y="2666909"/>
          <a:ext cx="4375758" cy="1828800"/>
        </p:xfrm>
        <a:graphic>
          <a:graphicData uri="http://schemas.openxmlformats.org/drawingml/2006/table">
            <a:tbl>
              <a:tblPr firstRow="1" bandRow="1">
                <a:tableStyleId>{5C22544A-7EE6-4342-B048-85BDC9FD1C3A}</a:tableStyleId>
              </a:tblPr>
              <a:tblGrid>
                <a:gridCol w="591664">
                  <a:extLst>
                    <a:ext uri="{9D8B030D-6E8A-4147-A177-3AD203B41FA5}">
                      <a16:colId xmlns:a16="http://schemas.microsoft.com/office/drawing/2014/main" val="3994701306"/>
                    </a:ext>
                  </a:extLst>
                </a:gridCol>
                <a:gridCol w="3784094">
                  <a:extLst>
                    <a:ext uri="{9D8B030D-6E8A-4147-A177-3AD203B41FA5}">
                      <a16:colId xmlns:a16="http://schemas.microsoft.com/office/drawing/2014/main" val="734081761"/>
                    </a:ext>
                  </a:extLst>
                </a:gridCol>
              </a:tblGrid>
              <a:tr h="516845">
                <a:tc>
                  <a:txBody>
                    <a:bodyPr/>
                    <a:lstStyle/>
                    <a:p>
                      <a:pPr algn="ctr"/>
                      <a:r>
                        <a:rPr lang="en-US" sz="1700" dirty="0">
                          <a:latin typeface="Times New Roman" panose="02020603050405020304" pitchFamily="18" charset="0"/>
                          <a:cs typeface="Times New Roman" panose="02020603050405020304" pitchFamily="18" charset="0"/>
                        </a:rPr>
                        <a:t>Sl. No.</a:t>
                      </a:r>
                    </a:p>
                  </a:txBody>
                  <a:tcPr/>
                </a:tc>
                <a:tc>
                  <a:txBody>
                    <a:bodyPr/>
                    <a:lstStyle/>
                    <a:p>
                      <a:pPr algn="ctr"/>
                      <a:r>
                        <a:rPr lang="en-US" sz="1700" dirty="0">
                          <a:latin typeface="Times New Roman" panose="02020603050405020304" pitchFamily="18" charset="0"/>
                          <a:cs typeface="Times New Roman" panose="02020603050405020304" pitchFamily="18" charset="0"/>
                        </a:rPr>
                        <a:t>Topic of Reference Material Prepared</a:t>
                      </a:r>
                    </a:p>
                  </a:txBody>
                  <a:tcPr/>
                </a:tc>
                <a:extLst>
                  <a:ext uri="{0D108BD9-81ED-4DB2-BD59-A6C34878D82A}">
                    <a16:rowId xmlns:a16="http://schemas.microsoft.com/office/drawing/2014/main" val="4135294758"/>
                  </a:ext>
                </a:extLst>
              </a:tr>
              <a:tr h="427423">
                <a:tc>
                  <a:txBody>
                    <a:bodyPr/>
                    <a:lstStyle/>
                    <a:p>
                      <a:r>
                        <a:rPr lang="en-US" sz="1700" dirty="0">
                          <a:latin typeface="Times New Roman" panose="02020603050405020304" pitchFamily="18" charset="0"/>
                          <a:cs typeface="Times New Roman" panose="02020603050405020304" pitchFamily="18" charset="0"/>
                        </a:rPr>
                        <a:t>1</a:t>
                      </a:r>
                    </a:p>
                  </a:txBody>
                  <a:tcPr/>
                </a:tc>
                <a:tc>
                  <a:txBody>
                    <a:bodyPr/>
                    <a:lstStyle/>
                    <a:p>
                      <a:r>
                        <a:rPr lang="en-US" sz="1700" b="0" kern="1200" dirty="0">
                          <a:solidFill>
                            <a:schemeClr val="dk1"/>
                          </a:solidFill>
                          <a:effectLst/>
                          <a:latin typeface="Times New Roman" panose="02020603050405020304" pitchFamily="18" charset="0"/>
                          <a:ea typeface="+mn-ea"/>
                          <a:cs typeface="Times New Roman" panose="02020603050405020304" pitchFamily="18" charset="0"/>
                        </a:rPr>
                        <a:t>Standardization in the field of  Geosynthetics</a:t>
                      </a:r>
                      <a:endParaRPr lang="en-US" sz="17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07143042"/>
                  </a:ext>
                </a:extLst>
              </a:tr>
              <a:tr h="427423">
                <a:tc>
                  <a:txBody>
                    <a:bodyPr/>
                    <a:lstStyle/>
                    <a:p>
                      <a:r>
                        <a:rPr lang="en-US" sz="1700" dirty="0">
                          <a:latin typeface="Times New Roman" panose="02020603050405020304" pitchFamily="18" charset="0"/>
                          <a:cs typeface="Times New Roman" panose="02020603050405020304" pitchFamily="18" charset="0"/>
                        </a:rPr>
                        <a:t>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0" kern="1200" dirty="0">
                          <a:solidFill>
                            <a:schemeClr val="dk1"/>
                          </a:solidFill>
                          <a:effectLst/>
                          <a:latin typeface="Times New Roman" panose="02020603050405020304" pitchFamily="18" charset="0"/>
                          <a:ea typeface="+mn-ea"/>
                          <a:cs typeface="Times New Roman" panose="02020603050405020304" pitchFamily="18" charset="0"/>
                        </a:rPr>
                        <a:t>Standardization in the field of Textile Floor Coverings </a:t>
                      </a:r>
                      <a:endParaRPr lang="en-US" sz="17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829693693"/>
                  </a:ext>
                </a:extLst>
              </a:tr>
            </a:tbl>
          </a:graphicData>
        </a:graphic>
      </p:graphicFrame>
    </p:spTree>
    <p:extLst>
      <p:ext uri="{BB962C8B-B14F-4D97-AF65-F5344CB8AC3E}">
        <p14:creationId xmlns:p14="http://schemas.microsoft.com/office/powerpoint/2010/main" val="1956068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E12B6-5191-A91E-BFC6-2CBDC81069F2}"/>
              </a:ext>
            </a:extLst>
          </p:cNvPr>
          <p:cNvSpPr>
            <a:spLocks noGrp="1"/>
          </p:cNvSpPr>
          <p:nvPr>
            <p:ph type="title"/>
          </p:nvPr>
        </p:nvSpPr>
        <p:spPr>
          <a:xfrm>
            <a:off x="908538" y="693336"/>
            <a:ext cx="10515600" cy="763675"/>
          </a:xfrm>
        </p:spPr>
        <p:txBody>
          <a:bodyPr>
            <a:normAutofit/>
          </a:bodyPr>
          <a:lstStyle/>
          <a:p>
            <a:r>
              <a:rPr lang="en-IN" sz="3600" dirty="0">
                <a:latin typeface="Times New Roman" panose="02020603050405020304" pitchFamily="18" charset="0"/>
                <a:cs typeface="Times New Roman" panose="02020603050405020304" pitchFamily="18" charset="0"/>
              </a:rPr>
              <a:t>Engagement with MoU Institute</a:t>
            </a:r>
          </a:p>
        </p:txBody>
      </p:sp>
      <p:graphicFrame>
        <p:nvGraphicFramePr>
          <p:cNvPr id="5" name="Table 4">
            <a:extLst>
              <a:ext uri="{FF2B5EF4-FFF2-40B4-BE49-F238E27FC236}">
                <a16:creationId xmlns:a16="http://schemas.microsoft.com/office/drawing/2014/main" id="{3919DA72-BA9F-1280-95AB-9CE7C66C20E4}"/>
              </a:ext>
            </a:extLst>
          </p:cNvPr>
          <p:cNvGraphicFramePr>
            <a:graphicFrameLocks noGrp="1"/>
          </p:cNvGraphicFramePr>
          <p:nvPr>
            <p:extLst>
              <p:ext uri="{D42A27DB-BD31-4B8C-83A1-F6EECF244321}">
                <p14:modId xmlns:p14="http://schemas.microsoft.com/office/powerpoint/2010/main" val="2890390858"/>
              </p:ext>
            </p:extLst>
          </p:nvPr>
        </p:nvGraphicFramePr>
        <p:xfrm>
          <a:off x="1579822" y="2202192"/>
          <a:ext cx="9694428" cy="1654157"/>
        </p:xfrm>
        <a:graphic>
          <a:graphicData uri="http://schemas.openxmlformats.org/drawingml/2006/table">
            <a:tbl>
              <a:tblPr firstRow="1" bandRow="1">
                <a:tableStyleId>{5C22544A-7EE6-4342-B048-85BDC9FD1C3A}</a:tableStyleId>
              </a:tblPr>
              <a:tblGrid>
                <a:gridCol w="5247521">
                  <a:extLst>
                    <a:ext uri="{9D8B030D-6E8A-4147-A177-3AD203B41FA5}">
                      <a16:colId xmlns:a16="http://schemas.microsoft.com/office/drawing/2014/main" val="251464476"/>
                    </a:ext>
                  </a:extLst>
                </a:gridCol>
                <a:gridCol w="4446907">
                  <a:extLst>
                    <a:ext uri="{9D8B030D-6E8A-4147-A177-3AD203B41FA5}">
                      <a16:colId xmlns:a16="http://schemas.microsoft.com/office/drawing/2014/main" val="665622418"/>
                    </a:ext>
                  </a:extLst>
                </a:gridCol>
              </a:tblGrid>
              <a:tr h="373997">
                <a:tc>
                  <a:txBody>
                    <a:bodyPr/>
                    <a:lstStyle/>
                    <a:p>
                      <a:r>
                        <a:rPr lang="en-IN" sz="1800" dirty="0">
                          <a:latin typeface="Times New Roman" panose="02020603050405020304" pitchFamily="18" charset="0"/>
                          <a:cs typeface="Times New Roman" panose="02020603050405020304" pitchFamily="18" charset="0"/>
                        </a:rPr>
                        <a:t>MoU Institute</a:t>
                      </a:r>
                    </a:p>
                  </a:txBody>
                  <a:tcPr/>
                </a:tc>
                <a:tc>
                  <a:txBody>
                    <a:bodyPr/>
                    <a:lstStyle/>
                    <a:p>
                      <a:r>
                        <a:rPr lang="en-IN" sz="1800" dirty="0">
                          <a:latin typeface="Times New Roman" panose="02020603050405020304" pitchFamily="18" charset="0"/>
                          <a:cs typeface="Times New Roman" panose="02020603050405020304" pitchFamily="18" charset="0"/>
                        </a:rPr>
                        <a:t>Seminar/Guest Lecture Delivered on</a:t>
                      </a:r>
                    </a:p>
                  </a:txBody>
                  <a:tcPr/>
                </a:tc>
                <a:extLst>
                  <a:ext uri="{0D108BD9-81ED-4DB2-BD59-A6C34878D82A}">
                    <a16:rowId xmlns:a16="http://schemas.microsoft.com/office/drawing/2014/main" val="2803386542"/>
                  </a:ext>
                </a:extLst>
              </a:tr>
              <a:tr h="5182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latin typeface="Times New Roman" panose="02020603050405020304" pitchFamily="18" charset="0"/>
                          <a:cs typeface="Times New Roman" panose="02020603050405020304" pitchFamily="18" charset="0"/>
                        </a:rPr>
                        <a:t>IIHT,</a:t>
                      </a:r>
                      <a:r>
                        <a:rPr lang="en-IN" sz="1800" baseline="0" dirty="0">
                          <a:latin typeface="Times New Roman" panose="02020603050405020304" pitchFamily="18" charset="0"/>
                          <a:cs typeface="Times New Roman" panose="02020603050405020304" pitchFamily="18" charset="0"/>
                        </a:rPr>
                        <a:t> Varanasi</a:t>
                      </a:r>
                      <a:endParaRPr lang="en-IN" sz="1800" dirty="0">
                        <a:latin typeface="Times New Roman" panose="02020603050405020304" pitchFamily="18" charset="0"/>
                        <a:cs typeface="Times New Roman" panose="02020603050405020304" pitchFamily="18" charset="0"/>
                      </a:endParaRPr>
                    </a:p>
                  </a:txBody>
                  <a:tcPr/>
                </a:tc>
                <a:tc>
                  <a:txBody>
                    <a:bodyPr/>
                    <a:lstStyle/>
                    <a:p>
                      <a:r>
                        <a:rPr lang="en-US" sz="1800" b="0" i="0" kern="1200" dirty="0">
                          <a:solidFill>
                            <a:schemeClr val="dk1"/>
                          </a:solidFill>
                          <a:effectLst/>
                          <a:latin typeface="Times New Roman" panose="02020603050405020304" pitchFamily="18" charset="0"/>
                          <a:ea typeface="+mn-ea"/>
                          <a:cs typeface="Times New Roman" panose="02020603050405020304" pitchFamily="18" charset="0"/>
                        </a:rPr>
                        <a:t>Guest Lecture</a:t>
                      </a:r>
                      <a:r>
                        <a:rPr lang="en-US" sz="1800" b="0" i="0" kern="1200" baseline="0" dirty="0">
                          <a:solidFill>
                            <a:schemeClr val="dk1"/>
                          </a:solidFill>
                          <a:effectLst/>
                          <a:latin typeface="Times New Roman" panose="02020603050405020304" pitchFamily="18" charset="0"/>
                          <a:ea typeface="+mn-ea"/>
                          <a:cs typeface="Times New Roman" panose="02020603050405020304" pitchFamily="18" charset="0"/>
                        </a:rPr>
                        <a:t> </a:t>
                      </a:r>
                      <a:r>
                        <a:rPr lang="en-US" sz="1800" b="0" i="0" kern="1200" dirty="0">
                          <a:solidFill>
                            <a:schemeClr val="dk1"/>
                          </a:solidFill>
                          <a:effectLst/>
                          <a:latin typeface="Times New Roman" panose="02020603050405020304" pitchFamily="18" charset="0"/>
                          <a:ea typeface="+mn-ea"/>
                          <a:cs typeface="Times New Roman" panose="02020603050405020304" pitchFamily="18" charset="0"/>
                        </a:rPr>
                        <a:t>on ‘Standardization in the field of Handloom</a:t>
                      </a:r>
                      <a:r>
                        <a:rPr lang="en-US" sz="1800" b="0" i="0" kern="1200" baseline="0" dirty="0">
                          <a:solidFill>
                            <a:schemeClr val="dk1"/>
                          </a:solidFill>
                          <a:effectLst/>
                          <a:latin typeface="Times New Roman" panose="02020603050405020304" pitchFamily="18" charset="0"/>
                          <a:ea typeface="+mn-ea"/>
                          <a:cs typeface="Times New Roman" panose="02020603050405020304" pitchFamily="18" charset="0"/>
                        </a:rPr>
                        <a:t> and Khadi</a:t>
                      </a:r>
                      <a:r>
                        <a:rPr lang="en-US" sz="1800" b="0" i="0" kern="1200" dirty="0">
                          <a:solidFill>
                            <a:schemeClr val="dk1"/>
                          </a:solidFill>
                          <a:effectLst/>
                          <a:latin typeface="Times New Roman" panose="02020603050405020304" pitchFamily="18" charset="0"/>
                          <a:ea typeface="+mn-ea"/>
                          <a:cs typeface="Times New Roman" panose="02020603050405020304" pitchFamily="18" charset="0"/>
                        </a:rPr>
                        <a:t>’ on August 02, 2024</a:t>
                      </a:r>
                      <a:endParaRPr lang="en-IN"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45523458"/>
                  </a:ext>
                </a:extLst>
              </a:tr>
              <a:tr h="5182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latin typeface="Times New Roman" panose="02020603050405020304" pitchFamily="18" charset="0"/>
                          <a:cs typeface="Times New Roman" panose="02020603050405020304" pitchFamily="18" charset="0"/>
                        </a:rPr>
                        <a:t>GCETT,</a:t>
                      </a:r>
                      <a:r>
                        <a:rPr lang="en-IN" sz="1800" baseline="0" dirty="0">
                          <a:latin typeface="Times New Roman" panose="02020603050405020304" pitchFamily="18" charset="0"/>
                          <a:cs typeface="Times New Roman" panose="02020603050405020304" pitchFamily="18" charset="0"/>
                        </a:rPr>
                        <a:t> </a:t>
                      </a:r>
                      <a:r>
                        <a:rPr lang="en-IN" sz="1800" baseline="0" dirty="0" err="1">
                          <a:latin typeface="Times New Roman" panose="02020603050405020304" pitchFamily="18" charset="0"/>
                          <a:cs typeface="Times New Roman" panose="02020603050405020304" pitchFamily="18" charset="0"/>
                        </a:rPr>
                        <a:t>Serampore</a:t>
                      </a:r>
                      <a:endParaRPr lang="en-IN" sz="1800" dirty="0">
                        <a:latin typeface="Times New Roman" panose="02020603050405020304" pitchFamily="18" charset="0"/>
                        <a:cs typeface="Times New Roman" panose="02020603050405020304" pitchFamily="18" charset="0"/>
                      </a:endParaRPr>
                    </a:p>
                  </a:txBody>
                  <a:tcPr/>
                </a:tc>
                <a:tc>
                  <a:txBody>
                    <a:bodyPr/>
                    <a:lstStyle/>
                    <a:p>
                      <a:r>
                        <a:rPr lang="en-US" sz="1800" b="0" i="0" kern="1200" dirty="0">
                          <a:solidFill>
                            <a:schemeClr val="dk1"/>
                          </a:solidFill>
                          <a:effectLst/>
                          <a:latin typeface="Times New Roman" panose="02020603050405020304" pitchFamily="18" charset="0"/>
                          <a:ea typeface="+mn-ea"/>
                          <a:cs typeface="Times New Roman" panose="02020603050405020304" pitchFamily="18" charset="0"/>
                        </a:rPr>
                        <a:t>Guest Lecture on ‘Standardization in the field of Geosynthetics’ on August 30, 2024</a:t>
                      </a:r>
                      <a:endParaRPr lang="en-IN"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286008816"/>
                  </a:ext>
                </a:extLst>
              </a:tr>
            </a:tbl>
          </a:graphicData>
        </a:graphic>
      </p:graphicFrame>
      <p:grpSp>
        <p:nvGrpSpPr>
          <p:cNvPr id="7" name="Group 6">
            <a:extLst>
              <a:ext uri="{FF2B5EF4-FFF2-40B4-BE49-F238E27FC236}">
                <a16:creationId xmlns:a16="http://schemas.microsoft.com/office/drawing/2014/main" id="{364983B2-C9A6-984A-C1D6-BE9567B18828}"/>
              </a:ext>
            </a:extLst>
          </p:cNvPr>
          <p:cNvGrpSpPr/>
          <p:nvPr/>
        </p:nvGrpSpPr>
        <p:grpSpPr>
          <a:xfrm>
            <a:off x="429175" y="1473023"/>
            <a:ext cx="4480671" cy="635801"/>
            <a:chOff x="3449" y="1164"/>
            <a:chExt cx="4480671" cy="635801"/>
          </a:xfrm>
        </p:grpSpPr>
        <p:sp>
          <p:nvSpPr>
            <p:cNvPr id="8" name="Rectangle: Rounded Corners 7">
              <a:extLst>
                <a:ext uri="{FF2B5EF4-FFF2-40B4-BE49-F238E27FC236}">
                  <a16:creationId xmlns:a16="http://schemas.microsoft.com/office/drawing/2014/main" id="{4A232688-F996-1711-1DE3-AFE150C88FE8}"/>
                </a:ext>
              </a:extLst>
            </p:cNvPr>
            <p:cNvSpPr/>
            <p:nvPr/>
          </p:nvSpPr>
          <p:spPr>
            <a:xfrm>
              <a:off x="3449" y="1164"/>
              <a:ext cx="4480671" cy="635801"/>
            </a:xfrm>
            <a:prstGeom prst="roundRect">
              <a:avLst>
                <a:gd name="adj" fmla="val 10000"/>
              </a:avLst>
            </a:pr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9" name="Rectangle: Rounded Corners 4">
              <a:extLst>
                <a:ext uri="{FF2B5EF4-FFF2-40B4-BE49-F238E27FC236}">
                  <a16:creationId xmlns:a16="http://schemas.microsoft.com/office/drawing/2014/main" id="{1C2C5F95-9F0E-2C33-F34C-8EB934F0CDF2}"/>
                </a:ext>
              </a:extLst>
            </p:cNvPr>
            <p:cNvSpPr txBox="1"/>
            <p:nvPr/>
          </p:nvSpPr>
          <p:spPr>
            <a:xfrm>
              <a:off x="22071" y="19786"/>
              <a:ext cx="4443427" cy="59855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N" sz="1800" kern="1200" dirty="0">
                  <a:latin typeface="Times New Roman" panose="02020603050405020304" pitchFamily="18" charset="0"/>
                  <a:cs typeface="Times New Roman" panose="02020603050405020304" pitchFamily="18" charset="0"/>
                </a:rPr>
                <a:t>Seminars/Guest Lecture in MoU Institutes</a:t>
              </a:r>
            </a:p>
          </p:txBody>
        </p:sp>
      </p:grpSp>
      <p:graphicFrame>
        <p:nvGraphicFramePr>
          <p:cNvPr id="10" name="Table 9">
            <a:extLst>
              <a:ext uri="{FF2B5EF4-FFF2-40B4-BE49-F238E27FC236}">
                <a16:creationId xmlns:a16="http://schemas.microsoft.com/office/drawing/2014/main" id="{2EFC7E45-B4C7-AD1A-74F0-AD8C688F3728}"/>
              </a:ext>
            </a:extLst>
          </p:cNvPr>
          <p:cNvGraphicFramePr>
            <a:graphicFrameLocks noGrp="1"/>
          </p:cNvGraphicFramePr>
          <p:nvPr>
            <p:extLst>
              <p:ext uri="{D42A27DB-BD31-4B8C-83A1-F6EECF244321}">
                <p14:modId xmlns:p14="http://schemas.microsoft.com/office/powerpoint/2010/main" val="2693869326"/>
              </p:ext>
            </p:extLst>
          </p:nvPr>
        </p:nvGraphicFramePr>
        <p:xfrm>
          <a:off x="1358758" y="4798791"/>
          <a:ext cx="10136556" cy="1840064"/>
        </p:xfrm>
        <a:graphic>
          <a:graphicData uri="http://schemas.openxmlformats.org/drawingml/2006/table">
            <a:tbl>
              <a:tblPr firstRow="1" bandRow="1">
                <a:tableStyleId>{5C22544A-7EE6-4342-B048-85BDC9FD1C3A}</a:tableStyleId>
              </a:tblPr>
              <a:tblGrid>
                <a:gridCol w="4559665">
                  <a:extLst>
                    <a:ext uri="{9D8B030D-6E8A-4147-A177-3AD203B41FA5}">
                      <a16:colId xmlns:a16="http://schemas.microsoft.com/office/drawing/2014/main" val="251464476"/>
                    </a:ext>
                  </a:extLst>
                </a:gridCol>
                <a:gridCol w="5576891">
                  <a:extLst>
                    <a:ext uri="{9D8B030D-6E8A-4147-A177-3AD203B41FA5}">
                      <a16:colId xmlns:a16="http://schemas.microsoft.com/office/drawing/2014/main" val="665622418"/>
                    </a:ext>
                  </a:extLst>
                </a:gridCol>
              </a:tblGrid>
              <a:tr h="294861">
                <a:tc>
                  <a:txBody>
                    <a:bodyPr/>
                    <a:lstStyle/>
                    <a:p>
                      <a:r>
                        <a:rPr lang="en-IN" sz="1800" dirty="0">
                          <a:latin typeface="Times New Roman" panose="02020603050405020304" pitchFamily="18" charset="0"/>
                          <a:cs typeface="Times New Roman" panose="02020603050405020304" pitchFamily="18" charset="0"/>
                        </a:rPr>
                        <a:t>MoU Institute</a:t>
                      </a:r>
                    </a:p>
                  </a:txBody>
                  <a:tcPr/>
                </a:tc>
                <a:tc>
                  <a:txBody>
                    <a:bodyPr/>
                    <a:lstStyle/>
                    <a:p>
                      <a:r>
                        <a:rPr lang="en-IN" sz="1800" dirty="0">
                          <a:latin typeface="Times New Roman" panose="02020603050405020304" pitchFamily="18" charset="0"/>
                          <a:cs typeface="Times New Roman" panose="02020603050405020304" pitchFamily="18" charset="0"/>
                        </a:rPr>
                        <a:t>Seminar/Guest Lecture planned on</a:t>
                      </a:r>
                    </a:p>
                  </a:txBody>
                  <a:tcPr/>
                </a:tc>
                <a:extLst>
                  <a:ext uri="{0D108BD9-81ED-4DB2-BD59-A6C34878D82A}">
                    <a16:rowId xmlns:a16="http://schemas.microsoft.com/office/drawing/2014/main" val="2803386542"/>
                  </a:ext>
                </a:extLst>
              </a:tr>
              <a:tr h="737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b="0" i="0" dirty="0">
                          <a:effectLst/>
                          <a:latin typeface="Times New Roman" panose="02020603050405020304" pitchFamily="18" charset="0"/>
                          <a:ea typeface="+mn-ea"/>
                          <a:cs typeface="Times New Roman" panose="02020603050405020304" pitchFamily="18" charset="0"/>
                        </a:rPr>
                        <a:t>Veermata Jijabai Technological Institute (VJTI), Mumbai</a:t>
                      </a:r>
                      <a:endParaRPr lang="en-IN" sz="18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Times New Roman" panose="02020603050405020304" pitchFamily="18" charset="0"/>
                          <a:ea typeface="+mn-ea"/>
                          <a:cs typeface="Times New Roman" panose="02020603050405020304" pitchFamily="18" charset="0"/>
                        </a:rPr>
                        <a:t>Seminar on ‘Standardization in the Field of Geosynthetics’ in First week of November</a:t>
                      </a:r>
                      <a:r>
                        <a:rPr lang="en-IN" sz="1800" b="0" i="0" kern="1200" dirty="0">
                          <a:solidFill>
                            <a:schemeClr val="dk1"/>
                          </a:solidFill>
                          <a:effectLst/>
                          <a:latin typeface="Times New Roman" panose="02020603050405020304" pitchFamily="18" charset="0"/>
                          <a:ea typeface="+mn-ea"/>
                          <a:cs typeface="Times New Roman" panose="02020603050405020304" pitchFamily="18" charset="0"/>
                        </a:rPr>
                        <a:t>, 2024</a:t>
                      </a:r>
                      <a:endParaRPr lang="en-IN"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465739457"/>
                  </a:ext>
                </a:extLst>
              </a:tr>
              <a:tr h="737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latin typeface="Times New Roman" panose="02020603050405020304" pitchFamily="18" charset="0"/>
                          <a:cs typeface="Times New Roman" panose="02020603050405020304" pitchFamily="18" charset="0"/>
                        </a:rPr>
                        <a:t>IIT, Gandhinagar</a:t>
                      </a:r>
                    </a:p>
                  </a:txBody>
                  <a:tcPr/>
                </a:tc>
                <a:tc>
                  <a:txBody>
                    <a:bodyPr/>
                    <a:lstStyle/>
                    <a:p>
                      <a:r>
                        <a:rPr lang="en-IN" sz="1800" dirty="0">
                          <a:latin typeface="Times New Roman" panose="02020603050405020304" pitchFamily="18" charset="0"/>
                          <a:cs typeface="Times New Roman" panose="02020603050405020304" pitchFamily="18" charset="0"/>
                        </a:rPr>
                        <a:t>Seminar on </a:t>
                      </a:r>
                      <a:r>
                        <a:rPr lang="en-IN" sz="1800" dirty="0" err="1">
                          <a:latin typeface="Times New Roman" panose="02020603050405020304" pitchFamily="18" charset="0"/>
                          <a:cs typeface="Times New Roman" panose="02020603050405020304" pitchFamily="18" charset="0"/>
                        </a:rPr>
                        <a:t>Geosynthetic</a:t>
                      </a:r>
                      <a:r>
                        <a:rPr lang="en-IN" sz="1800" dirty="0">
                          <a:latin typeface="Times New Roman" panose="02020603050405020304" pitchFamily="18" charset="0"/>
                          <a:cs typeface="Times New Roman" panose="02020603050405020304" pitchFamily="18" charset="0"/>
                        </a:rPr>
                        <a:t> Reinforced Soil Structures in March</a:t>
                      </a:r>
                      <a:r>
                        <a:rPr lang="en-IN" sz="1800" baseline="0" dirty="0">
                          <a:latin typeface="Times New Roman" panose="02020603050405020304" pitchFamily="18" charset="0"/>
                          <a:cs typeface="Times New Roman" panose="02020603050405020304" pitchFamily="18" charset="0"/>
                        </a:rPr>
                        <a:t> 2025</a:t>
                      </a:r>
                      <a:endParaRPr lang="en-IN"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286008816"/>
                  </a:ext>
                </a:extLst>
              </a:tr>
            </a:tbl>
          </a:graphicData>
        </a:graphic>
      </p:graphicFrame>
      <p:grpSp>
        <p:nvGrpSpPr>
          <p:cNvPr id="11" name="Group 10">
            <a:extLst>
              <a:ext uri="{FF2B5EF4-FFF2-40B4-BE49-F238E27FC236}">
                <a16:creationId xmlns:a16="http://schemas.microsoft.com/office/drawing/2014/main" id="{FE799F49-A1D7-F17A-BE12-88170415CBA1}"/>
              </a:ext>
            </a:extLst>
          </p:cNvPr>
          <p:cNvGrpSpPr/>
          <p:nvPr/>
        </p:nvGrpSpPr>
        <p:grpSpPr>
          <a:xfrm>
            <a:off x="447797" y="4053610"/>
            <a:ext cx="4480671" cy="635801"/>
            <a:chOff x="3449" y="1164"/>
            <a:chExt cx="4480671" cy="635801"/>
          </a:xfrm>
        </p:grpSpPr>
        <p:sp>
          <p:nvSpPr>
            <p:cNvPr id="12" name="Rectangle: Rounded Corners 11">
              <a:extLst>
                <a:ext uri="{FF2B5EF4-FFF2-40B4-BE49-F238E27FC236}">
                  <a16:creationId xmlns:a16="http://schemas.microsoft.com/office/drawing/2014/main" id="{AD2893B0-CEA4-6A84-E36D-365750A9B2B0}"/>
                </a:ext>
              </a:extLst>
            </p:cNvPr>
            <p:cNvSpPr/>
            <p:nvPr/>
          </p:nvSpPr>
          <p:spPr>
            <a:xfrm>
              <a:off x="3449" y="1164"/>
              <a:ext cx="4480671" cy="635801"/>
            </a:xfrm>
            <a:prstGeom prst="roundRect">
              <a:avLst>
                <a:gd name="adj" fmla="val 10000"/>
              </a:avLst>
            </a:pr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3" name="Rectangle: Rounded Corners 4">
              <a:extLst>
                <a:ext uri="{FF2B5EF4-FFF2-40B4-BE49-F238E27FC236}">
                  <a16:creationId xmlns:a16="http://schemas.microsoft.com/office/drawing/2014/main" id="{074AA2AF-DBD6-5C0F-D42E-11ED4AD1BC20}"/>
                </a:ext>
              </a:extLst>
            </p:cNvPr>
            <p:cNvSpPr txBox="1"/>
            <p:nvPr/>
          </p:nvSpPr>
          <p:spPr>
            <a:xfrm>
              <a:off x="22071" y="19786"/>
              <a:ext cx="4443427" cy="59855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N" sz="1800" kern="1200" dirty="0">
                  <a:latin typeface="Times New Roman" panose="02020603050405020304" pitchFamily="18" charset="0"/>
                  <a:cs typeface="Times New Roman" panose="02020603050405020304" pitchFamily="18" charset="0"/>
                </a:rPr>
                <a:t>Seminars/Guest Lecture Planned in MoU Institute </a:t>
              </a:r>
            </a:p>
          </p:txBody>
        </p:sp>
      </p:grpSp>
    </p:spTree>
    <p:extLst>
      <p:ext uri="{BB962C8B-B14F-4D97-AF65-F5344CB8AC3E}">
        <p14:creationId xmlns:p14="http://schemas.microsoft.com/office/powerpoint/2010/main" val="1071023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505C757D-5135-F747-F662-87A2DF4BD511}"/>
              </a:ext>
            </a:extLst>
          </p:cNvPr>
          <p:cNvGraphicFramePr>
            <a:graphicFrameLocks noGrp="1"/>
          </p:cNvGraphicFramePr>
          <p:nvPr>
            <p:extLst>
              <p:ext uri="{D42A27DB-BD31-4B8C-83A1-F6EECF244321}">
                <p14:modId xmlns:p14="http://schemas.microsoft.com/office/powerpoint/2010/main" val="3470862353"/>
              </p:ext>
            </p:extLst>
          </p:nvPr>
        </p:nvGraphicFramePr>
        <p:xfrm>
          <a:off x="596600" y="1901217"/>
          <a:ext cx="10826900" cy="3415042"/>
        </p:xfrm>
        <a:graphic>
          <a:graphicData uri="http://schemas.openxmlformats.org/drawingml/2006/table">
            <a:tbl>
              <a:tblPr firstRow="1" bandRow="1">
                <a:tableStyleId>{5C22544A-7EE6-4342-B048-85BDC9FD1C3A}</a:tableStyleId>
              </a:tblPr>
              <a:tblGrid>
                <a:gridCol w="756927">
                  <a:extLst>
                    <a:ext uri="{9D8B030D-6E8A-4147-A177-3AD203B41FA5}">
                      <a16:colId xmlns:a16="http://schemas.microsoft.com/office/drawing/2014/main" val="119424781"/>
                    </a:ext>
                  </a:extLst>
                </a:gridCol>
                <a:gridCol w="1202198">
                  <a:extLst>
                    <a:ext uri="{9D8B030D-6E8A-4147-A177-3AD203B41FA5}">
                      <a16:colId xmlns:a16="http://schemas.microsoft.com/office/drawing/2014/main" val="998637115"/>
                    </a:ext>
                  </a:extLst>
                </a:gridCol>
                <a:gridCol w="764255">
                  <a:extLst>
                    <a:ext uri="{9D8B030D-6E8A-4147-A177-3AD203B41FA5}">
                      <a16:colId xmlns:a16="http://schemas.microsoft.com/office/drawing/2014/main" val="2835294742"/>
                    </a:ext>
                  </a:extLst>
                </a:gridCol>
                <a:gridCol w="3194670">
                  <a:extLst>
                    <a:ext uri="{9D8B030D-6E8A-4147-A177-3AD203B41FA5}">
                      <a16:colId xmlns:a16="http://schemas.microsoft.com/office/drawing/2014/main" val="78048537"/>
                    </a:ext>
                  </a:extLst>
                </a:gridCol>
                <a:gridCol w="1695450">
                  <a:extLst>
                    <a:ext uri="{9D8B030D-6E8A-4147-A177-3AD203B41FA5}">
                      <a16:colId xmlns:a16="http://schemas.microsoft.com/office/drawing/2014/main" val="658811692"/>
                    </a:ext>
                  </a:extLst>
                </a:gridCol>
                <a:gridCol w="2460925">
                  <a:extLst>
                    <a:ext uri="{9D8B030D-6E8A-4147-A177-3AD203B41FA5}">
                      <a16:colId xmlns:a16="http://schemas.microsoft.com/office/drawing/2014/main" val="2198303486"/>
                    </a:ext>
                  </a:extLst>
                </a:gridCol>
                <a:gridCol w="752475">
                  <a:extLst>
                    <a:ext uri="{9D8B030D-6E8A-4147-A177-3AD203B41FA5}">
                      <a16:colId xmlns:a16="http://schemas.microsoft.com/office/drawing/2014/main" val="2916096166"/>
                    </a:ext>
                  </a:extLst>
                </a:gridCol>
              </a:tblGrid>
              <a:tr h="479108">
                <a:tc>
                  <a:txBody>
                    <a:bodyPr/>
                    <a:lstStyle/>
                    <a:p>
                      <a:pPr algn="ctr" rtl="0" fontAlgn="t"/>
                      <a:r>
                        <a:rPr lang="en-IN" sz="1200" b="1" dirty="0" err="1">
                          <a:solidFill>
                            <a:srgbClr val="FFF9F9"/>
                          </a:solidFill>
                          <a:effectLst/>
                          <a:latin typeface="Times New Roman" panose="02020603050405020304" pitchFamily="18" charset="0"/>
                          <a:cs typeface="Times New Roman" panose="02020603050405020304" pitchFamily="18" charset="0"/>
                        </a:rPr>
                        <a:t>Sl</a:t>
                      </a:r>
                      <a:r>
                        <a:rPr lang="en-IN" sz="1200" b="1" dirty="0">
                          <a:solidFill>
                            <a:srgbClr val="FFF9F9"/>
                          </a:solidFill>
                          <a:effectLst/>
                          <a:latin typeface="Times New Roman" panose="02020603050405020304" pitchFamily="18" charset="0"/>
                          <a:cs typeface="Times New Roman" panose="02020603050405020304" pitchFamily="18" charset="0"/>
                        </a:rPr>
                        <a:t> No.</a:t>
                      </a:r>
                    </a:p>
                  </a:txBody>
                  <a:tcPr marL="14687" marR="14687" marT="9791" marB="9791"/>
                </a:tc>
                <a:tc>
                  <a:txBody>
                    <a:bodyPr/>
                    <a:lstStyle/>
                    <a:p>
                      <a:pPr algn="ctr" rtl="0" fontAlgn="t"/>
                      <a:r>
                        <a:rPr lang="en-IN" sz="1200" b="1" dirty="0">
                          <a:solidFill>
                            <a:srgbClr val="FFF9F9"/>
                          </a:solidFill>
                          <a:effectLst/>
                          <a:latin typeface="Times New Roman" panose="02020603050405020304" pitchFamily="18" charset="0"/>
                          <a:cs typeface="Times New Roman" panose="02020603050405020304" pitchFamily="18" charset="0"/>
                        </a:rPr>
                        <a:t>Sectional committee</a:t>
                      </a:r>
                    </a:p>
                  </a:txBody>
                  <a:tcPr marL="14687" marR="14687" marT="9791" marB="9791"/>
                </a:tc>
                <a:tc>
                  <a:txBody>
                    <a:bodyPr/>
                    <a:lstStyle/>
                    <a:p>
                      <a:pPr algn="ctr" rtl="0" fontAlgn="t"/>
                      <a:r>
                        <a:rPr lang="en-IN" sz="1200" b="1" dirty="0">
                          <a:solidFill>
                            <a:srgbClr val="FFF9F9"/>
                          </a:solidFill>
                          <a:effectLst/>
                          <a:latin typeface="Times New Roman" panose="02020603050405020304" pitchFamily="18" charset="0"/>
                          <a:cs typeface="Times New Roman" panose="02020603050405020304" pitchFamily="18" charset="0"/>
                        </a:rPr>
                        <a:t>No. of Working Group</a:t>
                      </a:r>
                    </a:p>
                  </a:txBody>
                  <a:tcPr marL="14687" marR="14687" marT="9791" marB="9791"/>
                </a:tc>
                <a:tc>
                  <a:txBody>
                    <a:bodyPr/>
                    <a:lstStyle/>
                    <a:p>
                      <a:pPr algn="ctr" rtl="0" fontAlgn="t"/>
                      <a:r>
                        <a:rPr lang="en-IN" sz="1200" b="1" dirty="0">
                          <a:solidFill>
                            <a:srgbClr val="FFF9F9"/>
                          </a:solidFill>
                          <a:effectLst/>
                          <a:latin typeface="Times New Roman" panose="02020603050405020304" pitchFamily="18" charset="0"/>
                          <a:cs typeface="Times New Roman" panose="02020603050405020304" pitchFamily="18" charset="0"/>
                        </a:rPr>
                        <a:t>Title of working group </a:t>
                      </a:r>
                    </a:p>
                  </a:txBody>
                  <a:tcPr marL="14687" marR="14687" marT="9791" marB="9791"/>
                </a:tc>
                <a:tc>
                  <a:txBody>
                    <a:bodyPr/>
                    <a:lstStyle/>
                    <a:p>
                      <a:pPr rtl="0" fontAlgn="b"/>
                      <a:r>
                        <a:rPr lang="en-IN" sz="1200" b="1" dirty="0">
                          <a:solidFill>
                            <a:srgbClr val="FFF9F9"/>
                          </a:solidFill>
                          <a:effectLst/>
                          <a:latin typeface="Times New Roman" panose="02020603050405020304" pitchFamily="18" charset="0"/>
                          <a:cs typeface="Times New Roman" panose="02020603050405020304" pitchFamily="18" charset="0"/>
                        </a:rPr>
                        <a:t>SECTOR</a:t>
                      </a:r>
                    </a:p>
                  </a:txBody>
                  <a:tcPr marL="14687" marR="14687" marT="9791" marB="9791"/>
                </a:tc>
                <a:tc>
                  <a:txBody>
                    <a:bodyPr/>
                    <a:lstStyle/>
                    <a:p>
                      <a:pPr rtl="0" fontAlgn="b"/>
                      <a:r>
                        <a:rPr lang="en-IN" sz="1200" b="1" dirty="0">
                          <a:solidFill>
                            <a:srgbClr val="FFF9F9"/>
                          </a:solidFill>
                          <a:effectLst/>
                          <a:latin typeface="Times New Roman" panose="02020603050405020304" pitchFamily="18" charset="0"/>
                          <a:cs typeface="Times New Roman" panose="02020603050405020304" pitchFamily="18" charset="0"/>
                        </a:rPr>
                        <a:t>Sub sectors </a:t>
                      </a:r>
                    </a:p>
                  </a:txBody>
                  <a:tcPr marL="14687" marR="14687" marT="9791" marB="9791"/>
                </a:tc>
                <a:tc>
                  <a:txBody>
                    <a:bodyPr/>
                    <a:lstStyle/>
                    <a:p>
                      <a:pPr rtl="0" fontAlgn="b"/>
                      <a:r>
                        <a:rPr lang="en-IN" sz="1200" b="1" dirty="0">
                          <a:solidFill>
                            <a:srgbClr val="FFF9F9"/>
                          </a:solidFill>
                          <a:effectLst/>
                          <a:latin typeface="Times New Roman" panose="02020603050405020304" pitchFamily="18" charset="0"/>
                          <a:cs typeface="Times New Roman" panose="02020603050405020304" pitchFamily="18" charset="0"/>
                        </a:rPr>
                        <a:t>Sub sub sector</a:t>
                      </a:r>
                    </a:p>
                  </a:txBody>
                  <a:tcPr marL="14687" marR="14687" marT="9791" marB="9791"/>
                </a:tc>
                <a:extLst>
                  <a:ext uri="{0D108BD9-81ED-4DB2-BD59-A6C34878D82A}">
                    <a16:rowId xmlns:a16="http://schemas.microsoft.com/office/drawing/2014/main" val="341547369"/>
                  </a:ext>
                </a:extLst>
              </a:tr>
              <a:tr h="633307">
                <a:tc>
                  <a:txBody>
                    <a:bodyPr/>
                    <a:lstStyle/>
                    <a:p>
                      <a:pPr algn="ctr" rtl="0" fontAlgn="t"/>
                      <a:r>
                        <a:rPr lang="en-IN" sz="1200" b="0">
                          <a:effectLst/>
                          <a:latin typeface="Times New Roman" panose="02020603050405020304" pitchFamily="18" charset="0"/>
                          <a:cs typeface="Times New Roman" panose="02020603050405020304" pitchFamily="18" charset="0"/>
                        </a:rPr>
                        <a:t>1</a:t>
                      </a:r>
                    </a:p>
                  </a:txBody>
                  <a:tcPr marL="14687" marR="14687" marT="9791" marB="9791"/>
                </a:tc>
                <a:tc>
                  <a:txBody>
                    <a:bodyPr/>
                    <a:lstStyle/>
                    <a:p>
                      <a:pPr algn="ctr" rtl="0" fontAlgn="t"/>
                      <a:r>
                        <a:rPr lang="en-IN" sz="1200" b="0" dirty="0">
                          <a:effectLst/>
                          <a:latin typeface="Times New Roman" panose="02020603050405020304" pitchFamily="18" charset="0"/>
                          <a:cs typeface="Times New Roman" panose="02020603050405020304" pitchFamily="18" charset="0"/>
                        </a:rPr>
                        <a:t>TXD 04</a:t>
                      </a:r>
                    </a:p>
                  </a:txBody>
                  <a:tcPr marL="14687" marR="14687" marT="9791" marB="9791"/>
                </a:tc>
                <a:tc>
                  <a:txBody>
                    <a:bodyPr/>
                    <a:lstStyle/>
                    <a:p>
                      <a:pPr algn="ctr" rtl="0" fontAlgn="t"/>
                      <a:r>
                        <a:rPr lang="en-IN" sz="1200" b="0" dirty="0">
                          <a:effectLst/>
                          <a:latin typeface="Times New Roman" panose="02020603050405020304" pitchFamily="18" charset="0"/>
                          <a:cs typeface="Times New Roman" panose="02020603050405020304" pitchFamily="18" charset="0"/>
                        </a:rPr>
                        <a:t>2</a:t>
                      </a:r>
                    </a:p>
                  </a:txBody>
                  <a:tcPr marL="14687" marR="14687" marT="9791" marB="9791"/>
                </a:tc>
                <a:tc>
                  <a:txBody>
                    <a:bodyPr/>
                    <a:lstStyle/>
                    <a:p>
                      <a:pPr rtl="0" fontAlgn="t"/>
                      <a:r>
                        <a:rPr lang="en-IN" sz="1200" b="0" dirty="0">
                          <a:effectLst/>
                          <a:latin typeface="Times New Roman" panose="02020603050405020304" pitchFamily="18" charset="0"/>
                          <a:cs typeface="Times New Roman" panose="02020603050405020304" pitchFamily="18" charset="0"/>
                        </a:rPr>
                        <a:t>1) Working group for Formulation and Revision of Indian Standards on Wool and Wool Products</a:t>
                      </a:r>
                    </a:p>
                    <a:p>
                      <a:pPr rtl="0" fontAlgn="t"/>
                      <a:r>
                        <a:rPr lang="en-IN" sz="1200" b="0" dirty="0">
                          <a:effectLst/>
                          <a:latin typeface="Times New Roman" panose="02020603050405020304" pitchFamily="18" charset="0"/>
                          <a:cs typeface="Times New Roman" panose="02020603050405020304" pitchFamily="18" charset="0"/>
                        </a:rPr>
                        <a:t>2) Working group for Formulation and Revision of Indian Standards on Textile Floor Coverings </a:t>
                      </a:r>
                    </a:p>
                  </a:txBody>
                  <a:tcPr marL="14687" marR="14687" marT="9791" marB="9791"/>
                </a:tc>
                <a:tc>
                  <a:txBody>
                    <a:bodyPr/>
                    <a:lstStyle/>
                    <a:p>
                      <a:pPr rtl="0" fontAlgn="b"/>
                      <a:r>
                        <a:rPr lang="en-IN" sz="1200" b="0">
                          <a:effectLst/>
                          <a:latin typeface="Times New Roman" panose="02020603050405020304" pitchFamily="18" charset="0"/>
                          <a:cs typeface="Times New Roman" panose="02020603050405020304" pitchFamily="18" charset="0"/>
                        </a:rPr>
                        <a:t>Wool Products &amp; Textile Floor Coverings </a:t>
                      </a:r>
                    </a:p>
                  </a:txBody>
                  <a:tcPr marL="14687" marR="14687" marT="9791" marB="9791"/>
                </a:tc>
                <a:tc>
                  <a:txBody>
                    <a:bodyPr/>
                    <a:lstStyle/>
                    <a:p>
                      <a:pPr rtl="0" fontAlgn="b"/>
                      <a:r>
                        <a:rPr lang="en-IN" sz="1200" b="0" i="0" dirty="0">
                          <a:effectLst/>
                          <a:latin typeface="Times New Roman" panose="02020603050405020304" pitchFamily="18" charset="0"/>
                          <a:cs typeface="Times New Roman" panose="02020603050405020304" pitchFamily="18" charset="0"/>
                        </a:rPr>
                        <a:t>Wool Products</a:t>
                      </a:r>
                    </a:p>
                    <a:p>
                      <a:pPr rtl="0" fontAlgn="b"/>
                      <a:r>
                        <a:rPr lang="en-IN" sz="1200" b="0" i="0" dirty="0">
                          <a:effectLst/>
                          <a:latin typeface="Times New Roman" panose="02020603050405020304" pitchFamily="18" charset="0"/>
                          <a:cs typeface="Times New Roman" panose="02020603050405020304" pitchFamily="18" charset="0"/>
                        </a:rPr>
                        <a:t>Textile Floor Coverings</a:t>
                      </a:r>
                      <a:endParaRPr lang="en-IN" sz="1200" b="0" dirty="0">
                        <a:effectLst/>
                        <a:latin typeface="Times New Roman" panose="02020603050405020304" pitchFamily="18" charset="0"/>
                        <a:cs typeface="Times New Roman" panose="02020603050405020304" pitchFamily="18" charset="0"/>
                      </a:endParaRPr>
                    </a:p>
                  </a:txBody>
                  <a:tcPr marL="14687" marR="14687" marT="9791" marB="9791"/>
                </a:tc>
                <a:tc>
                  <a:txBody>
                    <a:bodyPr/>
                    <a:lstStyle/>
                    <a:p>
                      <a:pPr rtl="0" fontAlgn="b"/>
                      <a:r>
                        <a:rPr lang="en-IN" sz="1200" b="0">
                          <a:effectLst/>
                          <a:latin typeface="Times New Roman" panose="02020603050405020304" pitchFamily="18" charset="0"/>
                          <a:cs typeface="Times New Roman" panose="02020603050405020304" pitchFamily="18" charset="0"/>
                        </a:rPr>
                        <a:t>-</a:t>
                      </a:r>
                    </a:p>
                  </a:txBody>
                  <a:tcPr marL="14687" marR="14687" marT="9791" marB="9791"/>
                </a:tc>
                <a:extLst>
                  <a:ext uri="{0D108BD9-81ED-4DB2-BD59-A6C34878D82A}">
                    <a16:rowId xmlns:a16="http://schemas.microsoft.com/office/drawing/2014/main" val="3366884870"/>
                  </a:ext>
                </a:extLst>
              </a:tr>
              <a:tr h="479108">
                <a:tc>
                  <a:txBody>
                    <a:bodyPr/>
                    <a:lstStyle/>
                    <a:p>
                      <a:pPr algn="ctr" rtl="0" fontAlgn="t"/>
                      <a:r>
                        <a:rPr lang="en-IN" sz="1200" b="0">
                          <a:effectLst/>
                          <a:latin typeface="Times New Roman" panose="02020603050405020304" pitchFamily="18" charset="0"/>
                          <a:cs typeface="Times New Roman" panose="02020603050405020304" pitchFamily="18" charset="0"/>
                        </a:rPr>
                        <a:t>2</a:t>
                      </a:r>
                    </a:p>
                  </a:txBody>
                  <a:tcPr marL="14687" marR="14687" marT="9791" marB="9791"/>
                </a:tc>
                <a:tc>
                  <a:txBody>
                    <a:bodyPr/>
                    <a:lstStyle/>
                    <a:p>
                      <a:pPr algn="ctr" rtl="0" fontAlgn="t"/>
                      <a:r>
                        <a:rPr lang="en-IN" sz="1200" b="0" dirty="0">
                          <a:effectLst/>
                          <a:latin typeface="Times New Roman" panose="02020603050405020304" pitchFamily="18" charset="0"/>
                          <a:cs typeface="Times New Roman" panose="02020603050405020304" pitchFamily="18" charset="0"/>
                        </a:rPr>
                        <a:t>TXD 07</a:t>
                      </a:r>
                    </a:p>
                  </a:txBody>
                  <a:tcPr marL="14687" marR="14687" marT="9791" marB="9791"/>
                </a:tc>
                <a:tc>
                  <a:txBody>
                    <a:bodyPr/>
                    <a:lstStyle/>
                    <a:p>
                      <a:pPr algn="ctr" rtl="0" fontAlgn="t"/>
                      <a:r>
                        <a:rPr lang="en-IN" sz="1200" b="0" dirty="0">
                          <a:effectLst/>
                          <a:latin typeface="Times New Roman" panose="02020603050405020304" pitchFamily="18" charset="0"/>
                          <a:cs typeface="Times New Roman" panose="02020603050405020304" pitchFamily="18" charset="0"/>
                        </a:rPr>
                        <a:t>1</a:t>
                      </a:r>
                    </a:p>
                  </a:txBody>
                  <a:tcPr marL="14687" marR="14687" marT="9791" marB="9791"/>
                </a:tc>
                <a:tc>
                  <a:txBody>
                    <a:bodyPr/>
                    <a:lstStyle/>
                    <a:p>
                      <a:pPr rtl="0" fontAlgn="t"/>
                      <a:r>
                        <a:rPr lang="en-IN" sz="1200" b="0" dirty="0">
                          <a:effectLst/>
                          <a:latin typeface="Times New Roman" panose="02020603050405020304" pitchFamily="18" charset="0"/>
                          <a:cs typeface="Times New Roman" panose="02020603050405020304" pitchFamily="18" charset="0"/>
                        </a:rPr>
                        <a:t>1) Working group for formulation and revision of Indian Standards on Dyes</a:t>
                      </a:r>
                    </a:p>
                  </a:txBody>
                  <a:tcPr marL="14687" marR="14687" marT="9791" marB="9791"/>
                </a:tc>
                <a:tc>
                  <a:txBody>
                    <a:bodyPr/>
                    <a:lstStyle/>
                    <a:p>
                      <a:pPr rtl="0" fontAlgn="b"/>
                      <a:r>
                        <a:rPr lang="en-IN" sz="1200" b="0" dirty="0">
                          <a:effectLst/>
                          <a:latin typeface="Times New Roman" panose="02020603050405020304" pitchFamily="18" charset="0"/>
                          <a:cs typeface="Times New Roman" panose="02020603050405020304" pitchFamily="18" charset="0"/>
                        </a:rPr>
                        <a:t>Textile Speciality Chemicals and Dyestuffs Sectional Committee</a:t>
                      </a:r>
                    </a:p>
                  </a:txBody>
                  <a:tcPr marL="14687" marR="14687" marT="9791" marB="9791"/>
                </a:tc>
                <a:tc>
                  <a:txBody>
                    <a:bodyPr/>
                    <a:lstStyle/>
                    <a:p>
                      <a:pPr rtl="0" fontAlgn="b"/>
                      <a:r>
                        <a:rPr lang="en-IN" sz="1200" b="0" dirty="0">
                          <a:effectLst/>
                          <a:latin typeface="Times New Roman" panose="02020603050405020304" pitchFamily="18" charset="0"/>
                          <a:cs typeface="Times New Roman" panose="02020603050405020304" pitchFamily="18" charset="0"/>
                        </a:rPr>
                        <a:t>Dyestuffs </a:t>
                      </a:r>
                    </a:p>
                    <a:p>
                      <a:pPr rtl="0" fontAlgn="b"/>
                      <a:r>
                        <a:rPr lang="en-IN" sz="1200" b="0" dirty="0">
                          <a:effectLst/>
                          <a:latin typeface="Times New Roman" panose="02020603050405020304" pitchFamily="18" charset="0"/>
                          <a:cs typeface="Times New Roman" panose="02020603050405020304" pitchFamily="18" charset="0"/>
                        </a:rPr>
                        <a:t>Speciality Chemicals</a:t>
                      </a:r>
                    </a:p>
                  </a:txBody>
                  <a:tcPr marL="14687" marR="14687" marT="9791" marB="9791"/>
                </a:tc>
                <a:tc>
                  <a:txBody>
                    <a:bodyPr/>
                    <a:lstStyle/>
                    <a:p>
                      <a:pPr rtl="0" fontAlgn="b"/>
                      <a:r>
                        <a:rPr lang="en-IN" sz="1200" b="0" dirty="0">
                          <a:effectLst/>
                          <a:latin typeface="Times New Roman" panose="02020603050405020304" pitchFamily="18" charset="0"/>
                          <a:cs typeface="Times New Roman" panose="02020603050405020304" pitchFamily="18" charset="0"/>
                        </a:rPr>
                        <a:t>-</a:t>
                      </a:r>
                    </a:p>
                  </a:txBody>
                  <a:tcPr marL="14687" marR="14687" marT="9791" marB="9791"/>
                </a:tc>
                <a:extLst>
                  <a:ext uri="{0D108BD9-81ED-4DB2-BD59-A6C34878D82A}">
                    <a16:rowId xmlns:a16="http://schemas.microsoft.com/office/drawing/2014/main" val="2318155036"/>
                  </a:ext>
                </a:extLst>
              </a:tr>
              <a:tr h="1527496">
                <a:tc>
                  <a:txBody>
                    <a:bodyPr/>
                    <a:lstStyle/>
                    <a:p>
                      <a:pPr algn="ctr" rtl="0" fontAlgn="t"/>
                      <a:r>
                        <a:rPr lang="en-IN" sz="1200" b="0">
                          <a:effectLst/>
                          <a:latin typeface="Times New Roman" panose="02020603050405020304" pitchFamily="18" charset="0"/>
                          <a:cs typeface="Times New Roman" panose="02020603050405020304" pitchFamily="18" charset="0"/>
                        </a:rPr>
                        <a:t>3</a:t>
                      </a:r>
                    </a:p>
                  </a:txBody>
                  <a:tcPr marL="14687" marR="14687" marT="9791" marB="9791"/>
                </a:tc>
                <a:tc>
                  <a:txBody>
                    <a:bodyPr/>
                    <a:lstStyle/>
                    <a:p>
                      <a:pPr algn="ctr" rtl="0" fontAlgn="t"/>
                      <a:r>
                        <a:rPr lang="en-IN" sz="1200" b="0" dirty="0">
                          <a:effectLst/>
                          <a:latin typeface="Times New Roman" panose="02020603050405020304" pitchFamily="18" charset="0"/>
                          <a:cs typeface="Times New Roman" panose="02020603050405020304" pitchFamily="18" charset="0"/>
                        </a:rPr>
                        <a:t>TXD 30</a:t>
                      </a:r>
                    </a:p>
                  </a:txBody>
                  <a:tcPr marL="10433" marR="10433" marT="6955" marB="6955"/>
                </a:tc>
                <a:tc>
                  <a:txBody>
                    <a:bodyPr/>
                    <a:lstStyle/>
                    <a:p>
                      <a:pPr algn="ctr" rtl="0" fontAlgn="t"/>
                      <a:r>
                        <a:rPr lang="en-IN" sz="1200" b="0" dirty="0">
                          <a:effectLst/>
                          <a:latin typeface="Times New Roman" panose="02020603050405020304" pitchFamily="18" charset="0"/>
                          <a:cs typeface="Times New Roman" panose="02020603050405020304" pitchFamily="18" charset="0"/>
                        </a:rPr>
                        <a:t>1</a:t>
                      </a:r>
                    </a:p>
                  </a:txBody>
                  <a:tcPr marL="10433" marR="10433" marT="6955" marB="6955"/>
                </a:tc>
                <a:tc>
                  <a:txBody>
                    <a:bodyPr/>
                    <a:lstStyle/>
                    <a:p>
                      <a:pPr marL="342900" indent="-342900" rtl="0" fontAlgn="b">
                        <a:buAutoNum type="arabicParenR"/>
                      </a:pPr>
                      <a:r>
                        <a:rPr lang="en-IN" sz="1200" b="0" dirty="0">
                          <a:effectLst/>
                          <a:latin typeface="Times New Roman" panose="02020603050405020304" pitchFamily="18" charset="0"/>
                          <a:cs typeface="Times New Roman" panose="02020603050405020304" pitchFamily="18" charset="0"/>
                        </a:rPr>
                        <a:t>Working group for preparation of working draft on drainage composite, geosynthetic clay liners TXD 30.W03 (</a:t>
                      </a:r>
                      <a:r>
                        <a:rPr lang="en-IN" sz="1200" b="0" dirty="0" err="1">
                          <a:effectLst/>
                          <a:latin typeface="Times New Roman" panose="02020603050405020304" pitchFamily="18" charset="0"/>
                          <a:cs typeface="Times New Roman" panose="02020603050405020304" pitchFamily="18" charset="0"/>
                        </a:rPr>
                        <a:t>Adhoc</a:t>
                      </a:r>
                      <a:r>
                        <a:rPr lang="en-IN" sz="1200" b="0" dirty="0">
                          <a:effectLst/>
                          <a:latin typeface="Times New Roman" panose="02020603050405020304" pitchFamily="18" charset="0"/>
                          <a:cs typeface="Times New Roman" panose="02020603050405020304" pitchFamily="18" charset="0"/>
                        </a:rPr>
                        <a:t>)</a:t>
                      </a:r>
                    </a:p>
                    <a:p>
                      <a:pPr marL="342900" indent="-342900" rtl="0" fontAlgn="b">
                        <a:buAutoNum type="arabicParenR"/>
                      </a:pPr>
                      <a:endParaRPr lang="en-IN" sz="1200" b="0" dirty="0">
                        <a:effectLst/>
                        <a:latin typeface="Times New Roman" panose="02020603050405020304" pitchFamily="18" charset="0"/>
                        <a:cs typeface="Times New Roman" panose="02020603050405020304" pitchFamily="18" charset="0"/>
                      </a:endParaRPr>
                    </a:p>
                  </a:txBody>
                  <a:tcPr marL="10433" marR="10433" marT="6955" marB="6955"/>
                </a:tc>
                <a:tc>
                  <a:txBody>
                    <a:bodyPr/>
                    <a:lstStyle/>
                    <a:p>
                      <a:pPr rtl="0" fontAlgn="b"/>
                      <a:r>
                        <a:rPr lang="en-IN" sz="1200" b="0" dirty="0" err="1">
                          <a:effectLst/>
                          <a:latin typeface="Times New Roman" panose="02020603050405020304" pitchFamily="18" charset="0"/>
                          <a:cs typeface="Times New Roman" panose="02020603050405020304" pitchFamily="18" charset="0"/>
                        </a:rPr>
                        <a:t>Geosynthetics</a:t>
                      </a:r>
                      <a:endParaRPr lang="en-IN" sz="1200" b="0" dirty="0">
                        <a:effectLst/>
                        <a:latin typeface="Times New Roman" panose="02020603050405020304" pitchFamily="18" charset="0"/>
                        <a:cs typeface="Times New Roman" panose="02020603050405020304" pitchFamily="18" charset="0"/>
                      </a:endParaRPr>
                    </a:p>
                  </a:txBody>
                  <a:tcPr marL="10433" marR="10433" marT="6955" marB="6955"/>
                </a:tc>
                <a:tc>
                  <a:txBody>
                    <a:bodyPr/>
                    <a:lstStyle/>
                    <a:p>
                      <a:pPr rtl="0" fontAlgn="b"/>
                      <a:r>
                        <a:rPr lang="en-IN" sz="1200" b="0" dirty="0">
                          <a:effectLst/>
                          <a:latin typeface="Times New Roman" panose="02020603050405020304" pitchFamily="18" charset="0"/>
                          <a:cs typeface="Times New Roman" panose="02020603050405020304" pitchFamily="18" charset="0"/>
                        </a:rPr>
                        <a:t>1. </a:t>
                      </a:r>
                      <a:r>
                        <a:rPr lang="en-IN" sz="1200" b="0" dirty="0" err="1">
                          <a:effectLst/>
                          <a:latin typeface="Times New Roman" panose="02020603050405020304" pitchFamily="18" charset="0"/>
                          <a:cs typeface="Times New Roman" panose="02020603050405020304" pitchFamily="18" charset="0"/>
                        </a:rPr>
                        <a:t>Geosynthetics</a:t>
                      </a:r>
                      <a:r>
                        <a:rPr lang="en-IN" sz="1200" b="0" dirty="0">
                          <a:effectLst/>
                          <a:latin typeface="Times New Roman" panose="02020603050405020304" pitchFamily="18" charset="0"/>
                          <a:cs typeface="Times New Roman" panose="02020603050405020304" pitchFamily="18" charset="0"/>
                        </a:rPr>
                        <a:t> for infrastructure </a:t>
                      </a:r>
                      <a:r>
                        <a:rPr lang="en-IN" sz="1200" b="0" dirty="0" err="1">
                          <a:effectLst/>
                          <a:latin typeface="Times New Roman" panose="02020603050405020304" pitchFamily="18" charset="0"/>
                          <a:cs typeface="Times New Roman" panose="02020603050405020304" pitchFamily="18" charset="0"/>
                        </a:rPr>
                        <a:t>developement</a:t>
                      </a:r>
                      <a:r>
                        <a:rPr lang="en-IN" sz="1200" b="0" dirty="0">
                          <a:effectLst/>
                          <a:latin typeface="Times New Roman" panose="02020603050405020304" pitchFamily="18" charset="0"/>
                          <a:cs typeface="Times New Roman" panose="02020603050405020304" pitchFamily="18" charset="0"/>
                        </a:rPr>
                        <a:t> (Pavement, Railways, Water Resources, Airport, Port and Harbour) 2. </a:t>
                      </a:r>
                      <a:r>
                        <a:rPr lang="en-IN" sz="1200" b="0" dirty="0" err="1">
                          <a:effectLst/>
                          <a:latin typeface="Times New Roman" panose="02020603050405020304" pitchFamily="18" charset="0"/>
                          <a:cs typeface="Times New Roman" panose="02020603050405020304" pitchFamily="18" charset="0"/>
                        </a:rPr>
                        <a:t>Geosynthetic</a:t>
                      </a:r>
                      <a:r>
                        <a:rPr lang="en-IN" sz="1200" b="0" dirty="0">
                          <a:effectLst/>
                          <a:latin typeface="Times New Roman" panose="02020603050405020304" pitchFamily="18" charset="0"/>
                          <a:cs typeface="Times New Roman" panose="02020603050405020304" pitchFamily="18" charset="0"/>
                        </a:rPr>
                        <a:t> for environmental protection (Landfill, Mining, Wetland and Riverbank Protection)</a:t>
                      </a:r>
                    </a:p>
                  </a:txBody>
                  <a:tcPr marL="10433" marR="10433" marT="6955" marB="6955"/>
                </a:tc>
                <a:tc>
                  <a:txBody>
                    <a:bodyPr/>
                    <a:lstStyle/>
                    <a:p>
                      <a:pPr rtl="0" fontAlgn="b"/>
                      <a:endParaRPr lang="en-IN" sz="1200" b="0" dirty="0">
                        <a:effectLst/>
                        <a:latin typeface="Times New Roman" panose="02020603050405020304" pitchFamily="18" charset="0"/>
                        <a:cs typeface="Times New Roman" panose="02020603050405020304" pitchFamily="18" charset="0"/>
                      </a:endParaRPr>
                    </a:p>
                  </a:txBody>
                  <a:tcPr marL="14687" marR="14687" marT="9791" marB="9791"/>
                </a:tc>
                <a:extLst>
                  <a:ext uri="{0D108BD9-81ED-4DB2-BD59-A6C34878D82A}">
                    <a16:rowId xmlns:a16="http://schemas.microsoft.com/office/drawing/2014/main" val="1181861615"/>
                  </a:ext>
                </a:extLst>
              </a:tr>
            </a:tbl>
          </a:graphicData>
        </a:graphic>
      </p:graphicFrame>
      <p:sp>
        <p:nvSpPr>
          <p:cNvPr id="3" name="Title 1">
            <a:extLst>
              <a:ext uri="{FF2B5EF4-FFF2-40B4-BE49-F238E27FC236}">
                <a16:creationId xmlns:a16="http://schemas.microsoft.com/office/drawing/2014/main" id="{BFEE12B6-5191-A91E-BFC6-2CBDC81069F2}"/>
              </a:ext>
            </a:extLst>
          </p:cNvPr>
          <p:cNvSpPr>
            <a:spLocks noGrp="1"/>
          </p:cNvSpPr>
          <p:nvPr>
            <p:ph type="title"/>
          </p:nvPr>
        </p:nvSpPr>
        <p:spPr>
          <a:xfrm>
            <a:off x="907900" y="519432"/>
            <a:ext cx="10515600" cy="763675"/>
          </a:xfrm>
        </p:spPr>
        <p:txBody>
          <a:bodyPr>
            <a:normAutofit/>
          </a:bodyPr>
          <a:lstStyle/>
          <a:p>
            <a:r>
              <a:rPr lang="en-IN" sz="3600" dirty="0">
                <a:latin typeface="Times New Roman" panose="02020603050405020304" pitchFamily="18" charset="0"/>
                <a:cs typeface="Times New Roman" panose="02020603050405020304" pitchFamily="18" charset="0"/>
              </a:rPr>
              <a:t>Working Groups </a:t>
            </a:r>
          </a:p>
        </p:txBody>
      </p:sp>
    </p:spTree>
    <p:extLst>
      <p:ext uri="{BB962C8B-B14F-4D97-AF65-F5344CB8AC3E}">
        <p14:creationId xmlns:p14="http://schemas.microsoft.com/office/powerpoint/2010/main" val="702815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505C757D-5135-F747-F662-87A2DF4BD511}"/>
              </a:ext>
            </a:extLst>
          </p:cNvPr>
          <p:cNvGraphicFramePr>
            <a:graphicFrameLocks noGrp="1"/>
          </p:cNvGraphicFramePr>
          <p:nvPr>
            <p:extLst>
              <p:ext uri="{D42A27DB-BD31-4B8C-83A1-F6EECF244321}">
                <p14:modId xmlns:p14="http://schemas.microsoft.com/office/powerpoint/2010/main" val="2165749720"/>
              </p:ext>
            </p:extLst>
          </p:nvPr>
        </p:nvGraphicFramePr>
        <p:xfrm>
          <a:off x="1006511" y="2793591"/>
          <a:ext cx="10292861" cy="3000720"/>
        </p:xfrm>
        <a:graphic>
          <a:graphicData uri="http://schemas.openxmlformats.org/drawingml/2006/table">
            <a:tbl>
              <a:tblPr firstRow="1" bandRow="1">
                <a:tableStyleId>{5C22544A-7EE6-4342-B048-85BDC9FD1C3A}</a:tableStyleId>
              </a:tblPr>
              <a:tblGrid>
                <a:gridCol w="864161">
                  <a:extLst>
                    <a:ext uri="{9D8B030D-6E8A-4147-A177-3AD203B41FA5}">
                      <a16:colId xmlns:a16="http://schemas.microsoft.com/office/drawing/2014/main" val="119424781"/>
                    </a:ext>
                  </a:extLst>
                </a:gridCol>
                <a:gridCol w="1372513">
                  <a:extLst>
                    <a:ext uri="{9D8B030D-6E8A-4147-A177-3AD203B41FA5}">
                      <a16:colId xmlns:a16="http://schemas.microsoft.com/office/drawing/2014/main" val="998637115"/>
                    </a:ext>
                  </a:extLst>
                </a:gridCol>
                <a:gridCol w="1043943">
                  <a:extLst>
                    <a:ext uri="{9D8B030D-6E8A-4147-A177-3AD203B41FA5}">
                      <a16:colId xmlns:a16="http://schemas.microsoft.com/office/drawing/2014/main" val="2835294742"/>
                    </a:ext>
                  </a:extLst>
                </a:gridCol>
                <a:gridCol w="3475843">
                  <a:extLst>
                    <a:ext uri="{9D8B030D-6E8A-4147-A177-3AD203B41FA5}">
                      <a16:colId xmlns:a16="http://schemas.microsoft.com/office/drawing/2014/main" val="78048537"/>
                    </a:ext>
                  </a:extLst>
                </a:gridCol>
                <a:gridCol w="2163767">
                  <a:extLst>
                    <a:ext uri="{9D8B030D-6E8A-4147-A177-3AD203B41FA5}">
                      <a16:colId xmlns:a16="http://schemas.microsoft.com/office/drawing/2014/main" val="658811692"/>
                    </a:ext>
                  </a:extLst>
                </a:gridCol>
                <a:gridCol w="1372634">
                  <a:extLst>
                    <a:ext uri="{9D8B030D-6E8A-4147-A177-3AD203B41FA5}">
                      <a16:colId xmlns:a16="http://schemas.microsoft.com/office/drawing/2014/main" val="2916096166"/>
                    </a:ext>
                  </a:extLst>
                </a:gridCol>
              </a:tblGrid>
              <a:tr h="1270070">
                <a:tc>
                  <a:txBody>
                    <a:bodyPr/>
                    <a:lstStyle/>
                    <a:p>
                      <a:pPr algn="ctr">
                        <a:lnSpc>
                          <a:spcPct val="107000"/>
                        </a:lnSpc>
                        <a:spcAft>
                          <a:spcPts val="800"/>
                        </a:spcAft>
                      </a:pPr>
                      <a:r>
                        <a:rPr lang="en-IN" sz="1400" b="1">
                          <a:effectLst/>
                          <a:latin typeface="Times New Roman" panose="02020603050405020304" pitchFamily="18" charset="0"/>
                          <a:ea typeface="Times New Roman" panose="02020603050405020304" pitchFamily="18" charset="0"/>
                          <a:cs typeface="Times New Roman" panose="02020603050405020304" pitchFamily="18" charset="0"/>
                        </a:rPr>
                        <a:t>Sectional Committees</a:t>
                      </a:r>
                      <a:endParaRPr lang="en-IN"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Attendance </a:t>
                      </a:r>
                      <a:endParaRPr lang="en-IN"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a:effectLst/>
                          <a:latin typeface="Times New Roman" panose="02020603050405020304" pitchFamily="18" charset="0"/>
                          <a:ea typeface="Times New Roman" panose="02020603050405020304" pitchFamily="18" charset="0"/>
                          <a:cs typeface="Times New Roman" panose="02020603050405020304" pitchFamily="18" charset="0"/>
                        </a:rPr>
                        <a:t>No. of Inactive members Withdrawn</a:t>
                      </a:r>
                      <a:endParaRPr lang="en-IN"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No. of Comments on P Drafts</a:t>
                      </a:r>
                      <a:endParaRPr lang="en-IN"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Resolutions uploaded</a:t>
                      </a:r>
                      <a:endParaRPr lang="en-IN"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SC membership rationalised</a:t>
                      </a:r>
                      <a:endParaRPr lang="en-IN"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1547369"/>
                  </a:ext>
                </a:extLst>
              </a:tr>
              <a:tr h="697255">
                <a:tc>
                  <a:txBody>
                    <a:bodyPr/>
                    <a:lstStyle/>
                    <a:p>
                      <a:pPr algn="ctr" rtl="0" fontAlgn="t"/>
                      <a:r>
                        <a:rPr lang="en-IN" sz="1400" b="0" dirty="0">
                          <a:effectLst/>
                          <a:latin typeface="Times New Roman" panose="02020603050405020304" pitchFamily="18" charset="0"/>
                          <a:cs typeface="Times New Roman" panose="02020603050405020304" pitchFamily="18" charset="0"/>
                        </a:rPr>
                        <a:t>TXD 04</a:t>
                      </a:r>
                    </a:p>
                  </a:txBody>
                  <a:tcPr marL="14687" marR="14687" marT="9791" marB="9791"/>
                </a:tc>
                <a:tc>
                  <a:txBody>
                    <a:bodyPr/>
                    <a:lstStyle/>
                    <a:p>
                      <a:pPr algn="ctr" rtl="0" fontAlgn="t"/>
                      <a:r>
                        <a:rPr lang="en-IN" sz="1400" b="0" dirty="0">
                          <a:effectLst/>
                          <a:latin typeface="Times New Roman" panose="02020603050405020304" pitchFamily="18" charset="0"/>
                          <a:cs typeface="Times New Roman" panose="02020603050405020304" pitchFamily="18" charset="0"/>
                        </a:rPr>
                        <a:t>64.29</a:t>
                      </a:r>
                    </a:p>
                  </a:txBody>
                  <a:tcPr marL="14687" marR="14687" marT="9791" marB="9791"/>
                </a:tc>
                <a:tc>
                  <a:txBody>
                    <a:bodyPr/>
                    <a:lstStyle/>
                    <a:p>
                      <a:pPr algn="ctr" rtl="0" fontAlgn="t"/>
                      <a:r>
                        <a:rPr lang="en-US" sz="1400" b="0" dirty="0">
                          <a:effectLst/>
                          <a:latin typeface="Times New Roman" panose="02020603050405020304" pitchFamily="18" charset="0"/>
                          <a:cs typeface="Times New Roman" panose="02020603050405020304" pitchFamily="18" charset="0"/>
                        </a:rPr>
                        <a:t>4</a:t>
                      </a:r>
                      <a:endParaRPr lang="en-IN" sz="1400" b="0" dirty="0">
                        <a:effectLst/>
                        <a:latin typeface="Times New Roman" panose="02020603050405020304" pitchFamily="18" charset="0"/>
                        <a:cs typeface="Times New Roman" panose="02020603050405020304" pitchFamily="18" charset="0"/>
                      </a:endParaRPr>
                    </a:p>
                  </a:txBody>
                  <a:tcPr marL="14687" marR="14687" marT="9791" marB="9791"/>
                </a:tc>
                <a:tc>
                  <a:txBody>
                    <a:bodyPr/>
                    <a:lstStyle/>
                    <a:p>
                      <a:pPr rtl="0" fontAlgn="t"/>
                      <a:r>
                        <a:rPr lang="en-US" sz="1400" b="0" dirty="0">
                          <a:effectLst/>
                          <a:latin typeface="Times New Roman" panose="02020603050405020304" pitchFamily="18" charset="0"/>
                          <a:cs typeface="Times New Roman" panose="02020603050405020304" pitchFamily="18" charset="0"/>
                        </a:rPr>
                        <a:t>           4</a:t>
                      </a:r>
                      <a:endParaRPr lang="en-IN" sz="1400" b="0" dirty="0">
                        <a:effectLst/>
                        <a:latin typeface="Times New Roman" panose="02020603050405020304" pitchFamily="18" charset="0"/>
                        <a:cs typeface="Times New Roman" panose="02020603050405020304" pitchFamily="18" charset="0"/>
                      </a:endParaRPr>
                    </a:p>
                  </a:txBody>
                  <a:tcPr marL="14687" marR="14687" marT="9791" marB="9791"/>
                </a:tc>
                <a:tc>
                  <a:txBody>
                    <a:bodyPr/>
                    <a:lstStyle/>
                    <a:p>
                      <a:pPr rtl="0" fontAlgn="b"/>
                      <a:r>
                        <a:rPr lang="en-US" sz="1400" b="0" dirty="0">
                          <a:effectLst/>
                          <a:latin typeface="Times New Roman" panose="02020603050405020304" pitchFamily="18" charset="0"/>
                          <a:cs typeface="Times New Roman" panose="02020603050405020304" pitchFamily="18" charset="0"/>
                        </a:rPr>
                        <a:t>Yes</a:t>
                      </a:r>
                      <a:endParaRPr lang="en-IN" sz="1400" b="0" dirty="0">
                        <a:effectLst/>
                        <a:latin typeface="Times New Roman" panose="02020603050405020304" pitchFamily="18" charset="0"/>
                        <a:cs typeface="Times New Roman" panose="02020603050405020304" pitchFamily="18" charset="0"/>
                      </a:endParaRPr>
                    </a:p>
                  </a:txBody>
                  <a:tcPr marL="14687" marR="14687" marT="9791" marB="9791"/>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b="0" dirty="0">
                          <a:effectLst/>
                          <a:latin typeface="Times New Roman" panose="02020603050405020304" pitchFamily="18" charset="0"/>
                          <a:cs typeface="Times New Roman" panose="02020603050405020304" pitchFamily="18" charset="0"/>
                        </a:rPr>
                        <a:t>Academia and Industry to be co-opted </a:t>
                      </a:r>
                      <a:endParaRPr lang="en-IN" sz="1400" b="0" dirty="0">
                        <a:effectLst/>
                        <a:latin typeface="Times New Roman" panose="02020603050405020304" pitchFamily="18" charset="0"/>
                        <a:cs typeface="Times New Roman" panose="02020603050405020304" pitchFamily="18" charset="0"/>
                      </a:endParaRPr>
                    </a:p>
                  </a:txBody>
                  <a:tcPr marL="14687" marR="14687" marT="9791" marB="9791"/>
                </a:tc>
                <a:extLst>
                  <a:ext uri="{0D108BD9-81ED-4DB2-BD59-A6C34878D82A}">
                    <a16:rowId xmlns:a16="http://schemas.microsoft.com/office/drawing/2014/main" val="3113601244"/>
                  </a:ext>
                </a:extLst>
              </a:tr>
              <a:tr h="743993">
                <a:tc>
                  <a:txBody>
                    <a:bodyPr/>
                    <a:lstStyle/>
                    <a:p>
                      <a:pPr algn="ctr" rtl="0" fontAlgn="t"/>
                      <a:r>
                        <a:rPr lang="en-IN" sz="1400" b="0" dirty="0">
                          <a:effectLst/>
                          <a:latin typeface="Times New Roman" panose="02020603050405020304" pitchFamily="18" charset="0"/>
                          <a:cs typeface="Times New Roman" panose="02020603050405020304" pitchFamily="18" charset="0"/>
                        </a:rPr>
                        <a:t>TXD 07</a:t>
                      </a:r>
                    </a:p>
                  </a:txBody>
                  <a:tcPr marL="14687" marR="14687" marT="9791" marB="9791"/>
                </a:tc>
                <a:tc>
                  <a:txBody>
                    <a:bodyPr/>
                    <a:lstStyle/>
                    <a:p>
                      <a:pPr algn="ctr" rtl="0" fontAlgn="t"/>
                      <a:r>
                        <a:rPr lang="en-US" sz="1400" b="0" dirty="0">
                          <a:effectLst/>
                          <a:latin typeface="Times New Roman" panose="02020603050405020304" pitchFamily="18" charset="0"/>
                          <a:cs typeface="Times New Roman" panose="02020603050405020304" pitchFamily="18" charset="0"/>
                        </a:rPr>
                        <a:t>80.95</a:t>
                      </a:r>
                      <a:endParaRPr lang="en-IN" sz="1400" b="0" dirty="0">
                        <a:effectLst/>
                        <a:latin typeface="Times New Roman" panose="02020603050405020304" pitchFamily="18" charset="0"/>
                        <a:cs typeface="Times New Roman" panose="02020603050405020304" pitchFamily="18" charset="0"/>
                      </a:endParaRPr>
                    </a:p>
                  </a:txBody>
                  <a:tcPr marL="14687" marR="14687" marT="9791" marB="9791"/>
                </a:tc>
                <a:tc>
                  <a:txBody>
                    <a:bodyPr/>
                    <a:lstStyle/>
                    <a:p>
                      <a:pPr algn="ctr" rtl="0" fontAlgn="t"/>
                      <a:r>
                        <a:rPr lang="en-IN" sz="1400" b="0" dirty="0">
                          <a:effectLst/>
                          <a:latin typeface="Times New Roman" panose="02020603050405020304" pitchFamily="18" charset="0"/>
                          <a:cs typeface="Times New Roman" panose="02020603050405020304" pitchFamily="18" charset="0"/>
                        </a:rPr>
                        <a:t>4</a:t>
                      </a:r>
                    </a:p>
                  </a:txBody>
                  <a:tcPr marL="14687" marR="14687" marT="9791" marB="9791"/>
                </a:tc>
                <a:tc>
                  <a:txBody>
                    <a:bodyPr/>
                    <a:lstStyle/>
                    <a:p>
                      <a:pPr rtl="0" fontAlgn="t"/>
                      <a:r>
                        <a:rPr lang="en-US" sz="1400" b="0" dirty="0">
                          <a:effectLst/>
                          <a:latin typeface="Times New Roman" panose="02020603050405020304" pitchFamily="18" charset="0"/>
                          <a:cs typeface="Times New Roman" panose="02020603050405020304" pitchFamily="18" charset="0"/>
                        </a:rPr>
                        <a:t>            -</a:t>
                      </a:r>
                      <a:endParaRPr lang="en-IN" sz="1400" b="0" dirty="0">
                        <a:effectLst/>
                        <a:latin typeface="Times New Roman" panose="02020603050405020304" pitchFamily="18" charset="0"/>
                        <a:cs typeface="Times New Roman" panose="02020603050405020304" pitchFamily="18" charset="0"/>
                      </a:endParaRPr>
                    </a:p>
                  </a:txBody>
                  <a:tcPr marL="14687" marR="14687" marT="9791" marB="9791"/>
                </a:tc>
                <a:tc>
                  <a:txBody>
                    <a:bodyPr/>
                    <a:lstStyle/>
                    <a:p>
                      <a:pPr rtl="0" fontAlgn="b"/>
                      <a:r>
                        <a:rPr lang="en-US" sz="1400" b="0" dirty="0">
                          <a:effectLst/>
                          <a:latin typeface="Times New Roman" panose="02020603050405020304" pitchFamily="18" charset="0"/>
                          <a:cs typeface="Times New Roman" panose="02020603050405020304" pitchFamily="18" charset="0"/>
                        </a:rPr>
                        <a:t>Yes</a:t>
                      </a:r>
                      <a:endParaRPr lang="en-IN" sz="1400" b="0" dirty="0">
                        <a:effectLst/>
                        <a:latin typeface="Times New Roman" panose="02020603050405020304" pitchFamily="18" charset="0"/>
                        <a:cs typeface="Times New Roman" panose="02020603050405020304" pitchFamily="18" charset="0"/>
                      </a:endParaRPr>
                    </a:p>
                  </a:txBody>
                  <a:tcPr marL="14687" marR="14687" marT="9791" marB="9791"/>
                </a:tc>
                <a:tc>
                  <a:txBody>
                    <a:bodyPr/>
                    <a:lstStyle/>
                    <a:p>
                      <a:pPr rtl="0" fontAlgn="b"/>
                      <a:r>
                        <a:rPr lang="en-GB" sz="1400" b="0" dirty="0">
                          <a:effectLst/>
                          <a:latin typeface="Times New Roman" panose="02020603050405020304" pitchFamily="18" charset="0"/>
                          <a:cs typeface="Times New Roman" panose="02020603050405020304" pitchFamily="18" charset="0"/>
                        </a:rPr>
                        <a:t>Industry and user representation being sought</a:t>
                      </a:r>
                      <a:endParaRPr lang="en-IN" sz="1400" b="0" dirty="0">
                        <a:effectLst/>
                        <a:latin typeface="Times New Roman" panose="02020603050405020304" pitchFamily="18" charset="0"/>
                        <a:cs typeface="Times New Roman" panose="02020603050405020304" pitchFamily="18" charset="0"/>
                      </a:endParaRPr>
                    </a:p>
                  </a:txBody>
                  <a:tcPr marL="14687" marR="14687" marT="9791" marB="9791"/>
                </a:tc>
                <a:extLst>
                  <a:ext uri="{0D108BD9-81ED-4DB2-BD59-A6C34878D82A}">
                    <a16:rowId xmlns:a16="http://schemas.microsoft.com/office/drawing/2014/main" val="2318155036"/>
                  </a:ext>
                </a:extLst>
              </a:tr>
              <a:tr h="289402">
                <a:tc>
                  <a:txBody>
                    <a:bodyPr/>
                    <a:lstStyle/>
                    <a:p>
                      <a:pPr algn="ctr" rtl="0" fontAlgn="t"/>
                      <a:r>
                        <a:rPr lang="en-IN" sz="1400" b="0" dirty="0">
                          <a:effectLst/>
                          <a:latin typeface="Times New Roman" panose="02020603050405020304" pitchFamily="18" charset="0"/>
                          <a:cs typeface="Times New Roman" panose="02020603050405020304" pitchFamily="18" charset="0"/>
                        </a:rPr>
                        <a:t>TXD 30</a:t>
                      </a:r>
                    </a:p>
                  </a:txBody>
                  <a:tcPr marL="10433" marR="10433" marT="6955" marB="6955"/>
                </a:tc>
                <a:tc>
                  <a:txBody>
                    <a:bodyPr/>
                    <a:lstStyle/>
                    <a:p>
                      <a:pPr algn="ctr" rtl="0" fontAlgn="t"/>
                      <a:r>
                        <a:rPr lang="en-US" sz="1400" b="0" dirty="0">
                          <a:effectLst/>
                          <a:latin typeface="Times New Roman" panose="02020603050405020304" pitchFamily="18" charset="0"/>
                          <a:cs typeface="Times New Roman" panose="02020603050405020304" pitchFamily="18" charset="0"/>
                        </a:rPr>
                        <a:t>83.33</a:t>
                      </a:r>
                      <a:endParaRPr lang="en-IN" sz="1400" b="0" dirty="0">
                        <a:effectLst/>
                        <a:latin typeface="Times New Roman" panose="02020603050405020304" pitchFamily="18" charset="0"/>
                        <a:cs typeface="Times New Roman" panose="02020603050405020304" pitchFamily="18" charset="0"/>
                      </a:endParaRPr>
                    </a:p>
                  </a:txBody>
                  <a:tcPr marL="10433" marR="10433" marT="6955" marB="6955"/>
                </a:tc>
                <a:tc>
                  <a:txBody>
                    <a:bodyPr/>
                    <a:lstStyle/>
                    <a:p>
                      <a:pPr algn="ctr" rtl="0" fontAlgn="t"/>
                      <a:r>
                        <a:rPr lang="en-US" sz="1400" b="0" dirty="0">
                          <a:effectLst/>
                          <a:latin typeface="Times New Roman" panose="02020603050405020304" pitchFamily="18" charset="0"/>
                          <a:cs typeface="Times New Roman" panose="02020603050405020304" pitchFamily="18" charset="0"/>
                        </a:rPr>
                        <a:t>2</a:t>
                      </a:r>
                      <a:endParaRPr lang="en-IN" sz="1400" b="0" dirty="0">
                        <a:effectLst/>
                        <a:latin typeface="Times New Roman" panose="02020603050405020304" pitchFamily="18" charset="0"/>
                        <a:cs typeface="Times New Roman" panose="02020603050405020304" pitchFamily="18" charset="0"/>
                      </a:endParaRPr>
                    </a:p>
                  </a:txBody>
                  <a:tcPr marL="10433" marR="10433" marT="6955" marB="6955"/>
                </a:tc>
                <a:tc>
                  <a:txBody>
                    <a:bodyPr/>
                    <a:lstStyle/>
                    <a:p>
                      <a:pPr rtl="0" fontAlgn="b"/>
                      <a:r>
                        <a:rPr lang="en-US" sz="1400" b="0" dirty="0">
                          <a:effectLst/>
                          <a:latin typeface="Times New Roman" panose="02020603050405020304" pitchFamily="18" charset="0"/>
                          <a:cs typeface="Times New Roman" panose="02020603050405020304" pitchFamily="18" charset="0"/>
                        </a:rPr>
                        <a:t>           21</a:t>
                      </a:r>
                      <a:endParaRPr lang="en-IN" sz="1400" b="0" dirty="0">
                        <a:effectLst/>
                        <a:latin typeface="Times New Roman" panose="02020603050405020304" pitchFamily="18" charset="0"/>
                        <a:cs typeface="Times New Roman" panose="02020603050405020304" pitchFamily="18" charset="0"/>
                      </a:endParaRPr>
                    </a:p>
                  </a:txBody>
                  <a:tcPr marL="10433" marR="10433" marT="6955" marB="6955"/>
                </a:tc>
                <a:tc>
                  <a:txBody>
                    <a:bodyPr/>
                    <a:lstStyle/>
                    <a:p>
                      <a:pPr rtl="0" fontAlgn="b"/>
                      <a:r>
                        <a:rPr lang="en-US" sz="1400" b="0" dirty="0">
                          <a:effectLst/>
                          <a:latin typeface="Times New Roman" panose="02020603050405020304" pitchFamily="18" charset="0"/>
                          <a:cs typeface="Times New Roman" panose="02020603050405020304" pitchFamily="18" charset="0"/>
                        </a:rPr>
                        <a:t>Yes</a:t>
                      </a:r>
                      <a:endParaRPr lang="en-IN" sz="1400" b="0" dirty="0">
                        <a:effectLst/>
                        <a:latin typeface="Times New Roman" panose="02020603050405020304" pitchFamily="18" charset="0"/>
                        <a:cs typeface="Times New Roman" panose="02020603050405020304" pitchFamily="18" charset="0"/>
                      </a:endParaRPr>
                    </a:p>
                  </a:txBody>
                  <a:tcPr marL="10433" marR="10433" marT="6955" marB="6955"/>
                </a:tc>
                <a:tc>
                  <a:txBody>
                    <a:bodyPr/>
                    <a:lstStyle/>
                    <a:p>
                      <a:pPr algn="ctr" rtl="0" fontAlgn="b"/>
                      <a:r>
                        <a:rPr lang="en-GB" sz="1400" b="0" dirty="0">
                          <a:effectLst/>
                          <a:latin typeface="Times New Roman" panose="02020603050405020304" pitchFamily="18" charset="0"/>
                          <a:cs typeface="Times New Roman" panose="02020603050405020304" pitchFamily="18" charset="0"/>
                        </a:rPr>
                        <a:t>Balanced</a:t>
                      </a:r>
                      <a:endParaRPr lang="en-IN" sz="1400" b="0" dirty="0">
                        <a:effectLst/>
                        <a:latin typeface="Times New Roman" panose="02020603050405020304" pitchFamily="18" charset="0"/>
                        <a:cs typeface="Times New Roman" panose="02020603050405020304" pitchFamily="18" charset="0"/>
                      </a:endParaRPr>
                    </a:p>
                  </a:txBody>
                  <a:tcPr marL="14687" marR="14687" marT="9791" marB="9791"/>
                </a:tc>
                <a:extLst>
                  <a:ext uri="{0D108BD9-81ED-4DB2-BD59-A6C34878D82A}">
                    <a16:rowId xmlns:a16="http://schemas.microsoft.com/office/drawing/2014/main" val="1181861615"/>
                  </a:ext>
                </a:extLst>
              </a:tr>
            </a:tbl>
          </a:graphicData>
        </a:graphic>
      </p:graphicFrame>
      <p:sp>
        <p:nvSpPr>
          <p:cNvPr id="3" name="Title 1">
            <a:extLst>
              <a:ext uri="{FF2B5EF4-FFF2-40B4-BE49-F238E27FC236}">
                <a16:creationId xmlns:a16="http://schemas.microsoft.com/office/drawing/2014/main" id="{BFEE12B6-5191-A91E-BFC6-2CBDC81069F2}"/>
              </a:ext>
            </a:extLst>
          </p:cNvPr>
          <p:cNvSpPr>
            <a:spLocks noGrp="1"/>
          </p:cNvSpPr>
          <p:nvPr>
            <p:ph type="title"/>
          </p:nvPr>
        </p:nvSpPr>
        <p:spPr>
          <a:xfrm>
            <a:off x="907900" y="519432"/>
            <a:ext cx="10515600" cy="763675"/>
          </a:xfrm>
        </p:spPr>
        <p:txBody>
          <a:bodyPr>
            <a:noAutofit/>
          </a:bodyPr>
          <a:lstStyle/>
          <a:p>
            <a:pPr algn="ctr"/>
            <a:r>
              <a:rPr lang="en-IN" sz="2400" b="1" dirty="0">
                <a:effectLst/>
                <a:latin typeface="Times New Roman" panose="02020603050405020304" pitchFamily="18" charset="0"/>
                <a:ea typeface="Times New Roman" panose="02020603050405020304" pitchFamily="18" charset="0"/>
                <a:cs typeface="Times New Roman" panose="02020603050405020304" pitchFamily="18" charset="0"/>
              </a:rPr>
              <a:t>Status of Process Reform measures - Attendance, Inactive members, Comments on P Drafts, Resolutions, members trained, SC membership rationalised</a:t>
            </a:r>
            <a:endParaRPr lang="en-IN"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5583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FEE12B6-5191-A91E-BFC6-2CBDC81069F2}"/>
              </a:ext>
            </a:extLst>
          </p:cNvPr>
          <p:cNvSpPr>
            <a:spLocks noGrp="1"/>
          </p:cNvSpPr>
          <p:nvPr>
            <p:ph type="title"/>
          </p:nvPr>
        </p:nvSpPr>
        <p:spPr>
          <a:xfrm>
            <a:off x="907900" y="519432"/>
            <a:ext cx="10515600" cy="763675"/>
          </a:xfrm>
        </p:spPr>
        <p:txBody>
          <a:bodyPr>
            <a:normAutofit/>
          </a:bodyPr>
          <a:lstStyle/>
          <a:p>
            <a:r>
              <a:rPr lang="en-IN" sz="2000" b="1" dirty="0">
                <a:effectLst/>
                <a:latin typeface="Times New Roman" panose="02020603050405020304" pitchFamily="18" charset="0"/>
                <a:ea typeface="Times New Roman" panose="02020603050405020304" pitchFamily="18" charset="0"/>
                <a:cs typeface="Times New Roman" panose="02020603050405020304" pitchFamily="18" charset="0"/>
              </a:rPr>
              <a:t>Status of Process Reform measures - Attendance, Inactive members, Comments on P Drafts, Resolutions, members trained, SC membership rationalised</a:t>
            </a:r>
            <a:endParaRPr lang="en-IN" sz="4000" b="1" dirty="0">
              <a:latin typeface="Times New Roman" panose="02020603050405020304" pitchFamily="18" charset="0"/>
              <a:cs typeface="Times New Roman" panose="02020603050405020304" pitchFamily="18" charset="0"/>
            </a:endParaRPr>
          </a:p>
        </p:txBody>
      </p:sp>
      <p:sp>
        <p:nvSpPr>
          <p:cNvPr id="2" name="Rectangle 1"/>
          <p:cNvSpPr/>
          <p:nvPr/>
        </p:nvSpPr>
        <p:spPr>
          <a:xfrm>
            <a:off x="1972869" y="1283107"/>
            <a:ext cx="3522861" cy="369332"/>
          </a:xfrm>
          <a:prstGeom prst="rect">
            <a:avLst/>
          </a:prstGeom>
        </p:spPr>
        <p:txBody>
          <a:bodyPr wrap="square">
            <a:spAutoFit/>
          </a:bodyPr>
          <a:lstStyle/>
          <a:p>
            <a:r>
              <a:rPr lang="en-US" sz="1800" b="1" dirty="0">
                <a:latin typeface="Times New Roman" panose="02020603050405020304" pitchFamily="18" charset="0"/>
                <a:cs typeface="Times New Roman" panose="02020603050405020304" pitchFamily="18" charset="0"/>
              </a:rPr>
              <a:t>Training of Members</a:t>
            </a:r>
          </a:p>
        </p:txBody>
      </p:sp>
      <p:graphicFrame>
        <p:nvGraphicFramePr>
          <p:cNvPr id="5" name="Table 4">
            <a:extLst>
              <a:ext uri="{FF2B5EF4-FFF2-40B4-BE49-F238E27FC236}">
                <a16:creationId xmlns:a16="http://schemas.microsoft.com/office/drawing/2014/main" id="{4759E6D8-1B0C-C4F6-1F22-9FE450853110}"/>
              </a:ext>
            </a:extLst>
          </p:cNvPr>
          <p:cNvGraphicFramePr>
            <a:graphicFrameLocks noGrp="1"/>
          </p:cNvGraphicFramePr>
          <p:nvPr>
            <p:extLst>
              <p:ext uri="{D42A27DB-BD31-4B8C-83A1-F6EECF244321}">
                <p14:modId xmlns:p14="http://schemas.microsoft.com/office/powerpoint/2010/main" val="3044350423"/>
              </p:ext>
            </p:extLst>
          </p:nvPr>
        </p:nvGraphicFramePr>
        <p:xfrm>
          <a:off x="907900" y="1773862"/>
          <a:ext cx="9669667" cy="6004560"/>
        </p:xfrm>
        <a:graphic>
          <a:graphicData uri="http://schemas.openxmlformats.org/drawingml/2006/table">
            <a:tbl>
              <a:tblPr firstRow="1" bandRow="1">
                <a:tableStyleId>{9367B65A-A99B-48F6-ABE7-11F67FF97E4D}</a:tableStyleId>
              </a:tblPr>
              <a:tblGrid>
                <a:gridCol w="1163383">
                  <a:extLst>
                    <a:ext uri="{9D8B030D-6E8A-4147-A177-3AD203B41FA5}">
                      <a16:colId xmlns:a16="http://schemas.microsoft.com/office/drawing/2014/main" val="1691553825"/>
                    </a:ext>
                  </a:extLst>
                </a:gridCol>
                <a:gridCol w="1582488">
                  <a:extLst>
                    <a:ext uri="{9D8B030D-6E8A-4147-A177-3AD203B41FA5}">
                      <a16:colId xmlns:a16="http://schemas.microsoft.com/office/drawing/2014/main" val="90710984"/>
                    </a:ext>
                  </a:extLst>
                </a:gridCol>
                <a:gridCol w="6923796">
                  <a:extLst>
                    <a:ext uri="{9D8B030D-6E8A-4147-A177-3AD203B41FA5}">
                      <a16:colId xmlns:a16="http://schemas.microsoft.com/office/drawing/2014/main" val="1418388576"/>
                    </a:ext>
                  </a:extLst>
                </a:gridCol>
              </a:tblGrid>
              <a:tr h="343245">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IN" sz="1400" b="1" i="0" u="none" strike="noStrike" kern="0" cap="none" spc="0" normalizeH="0" baseline="0" noProof="0" dirty="0">
                          <a:ln>
                            <a:noFill/>
                          </a:ln>
                          <a:solidFill>
                            <a:srgbClr val="FFFFFF"/>
                          </a:solidFill>
                          <a:effectLst/>
                          <a:uLnTx/>
                          <a:uFillTx/>
                          <a:latin typeface="Times New Roman" panose="02020603050405020304" pitchFamily="18" charset="0"/>
                          <a:ea typeface="Calibri"/>
                          <a:cs typeface="Times New Roman" panose="02020603050405020304" pitchFamily="18" charset="0"/>
                          <a:sym typeface="Arial"/>
                        </a:rPr>
                        <a:t>Sl. No.</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sz="1400" dirty="0">
                          <a:latin typeface="Times New Roman" panose="02020603050405020304" pitchFamily="18" charset="0"/>
                          <a:cs typeface="Times New Roman" panose="02020603050405020304" pitchFamily="18" charset="0"/>
                        </a:rPr>
                        <a:t>Technical Committee</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a:latin typeface="Times New Roman" panose="02020603050405020304" pitchFamily="18" charset="0"/>
                          <a:cs typeface="Times New Roman" panose="02020603050405020304" pitchFamily="18" charset="0"/>
                        </a:rPr>
                        <a:t>Organization (Member)</a:t>
                      </a:r>
                    </a:p>
                  </a:txBody>
                  <a:tcPr/>
                </a:tc>
                <a:extLst>
                  <a:ext uri="{0D108BD9-81ED-4DB2-BD59-A6C34878D82A}">
                    <a16:rowId xmlns:a16="http://schemas.microsoft.com/office/drawing/2014/main" val="3083527168"/>
                  </a:ext>
                </a:extLst>
              </a:tr>
              <a:tr h="201909">
                <a:tc>
                  <a:txBody>
                    <a:bodyPr/>
                    <a:lstStyle/>
                    <a:p>
                      <a:r>
                        <a:rPr lang="en-IN" dirty="0">
                          <a:latin typeface="Times New Roman" panose="02020603050405020304" pitchFamily="18" charset="0"/>
                          <a:cs typeface="Times New Roman" panose="02020603050405020304" pitchFamily="18" charset="0"/>
                        </a:rPr>
                        <a:t>1</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a:latin typeface="Times New Roman" panose="02020603050405020304" pitchFamily="18" charset="0"/>
                          <a:cs typeface="Times New Roman" panose="02020603050405020304" pitchFamily="18" charset="0"/>
                        </a:rPr>
                        <a:t>TXD 04</a:t>
                      </a:r>
                    </a:p>
                  </a:txBody>
                  <a:tcPr/>
                </a:tc>
                <a:tc>
                  <a:txBody>
                    <a:bodyPr/>
                    <a:lstStyle/>
                    <a:p>
                      <a:r>
                        <a:rPr lang="en-US" dirty="0">
                          <a:latin typeface="Times New Roman" panose="02020603050405020304" pitchFamily="18" charset="0"/>
                          <a:cs typeface="Times New Roman" panose="02020603050405020304" pitchFamily="18" charset="0"/>
                        </a:rPr>
                        <a:t>IICT, </a:t>
                      </a:r>
                      <a:r>
                        <a:rPr lang="en-US" dirty="0" err="1">
                          <a:latin typeface="Times New Roman" panose="02020603050405020304" pitchFamily="18" charset="0"/>
                          <a:cs typeface="Times New Roman" panose="02020603050405020304" pitchFamily="18" charset="0"/>
                        </a:rPr>
                        <a:t>Bhadohi</a:t>
                      </a:r>
                      <a:r>
                        <a:rPr lang="en-US" dirty="0">
                          <a:latin typeface="Times New Roman" panose="02020603050405020304" pitchFamily="18" charset="0"/>
                          <a:cs typeface="Times New Roman" panose="02020603050405020304" pitchFamily="18" charset="0"/>
                        </a:rPr>
                        <a:t> (Dr. </a:t>
                      </a:r>
                      <a:r>
                        <a:rPr lang="en-US" dirty="0" err="1">
                          <a:latin typeface="Times New Roman" panose="02020603050405020304" pitchFamily="18" charset="0"/>
                          <a:cs typeface="Times New Roman" panose="02020603050405020304" pitchFamily="18" charset="0"/>
                        </a:rPr>
                        <a:t>Bettydas</a:t>
                      </a:r>
                      <a:r>
                        <a:rPr lang="en-US" dirty="0">
                          <a:latin typeface="Times New Roman" panose="02020603050405020304" pitchFamily="18" charset="0"/>
                          <a:cs typeface="Times New Roman" panose="02020603050405020304" pitchFamily="18" charset="0"/>
                        </a:rPr>
                        <a:t> Gupta)</a:t>
                      </a:r>
                    </a:p>
                  </a:txBody>
                  <a:tcPr/>
                </a:tc>
                <a:extLst>
                  <a:ext uri="{0D108BD9-81ED-4DB2-BD59-A6C34878D82A}">
                    <a16:rowId xmlns:a16="http://schemas.microsoft.com/office/drawing/2014/main" val="2151698323"/>
                  </a:ext>
                </a:extLst>
              </a:tr>
              <a:tr h="201909">
                <a:tc>
                  <a:txBody>
                    <a:bodyPr/>
                    <a:lstStyle/>
                    <a:p>
                      <a:r>
                        <a:rPr lang="en-IN" dirty="0">
                          <a:latin typeface="Times New Roman" panose="02020603050405020304" pitchFamily="18" charset="0"/>
                          <a:cs typeface="Times New Roman" panose="02020603050405020304" pitchFamily="18" charset="0"/>
                        </a:rPr>
                        <a:t>2</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a:latin typeface="Times New Roman" panose="02020603050405020304" pitchFamily="18" charset="0"/>
                          <a:cs typeface="Times New Roman" panose="02020603050405020304" pitchFamily="18" charset="0"/>
                        </a:rPr>
                        <a:t>TXD 04</a:t>
                      </a:r>
                    </a:p>
                  </a:txBody>
                  <a:tcPr/>
                </a:tc>
                <a:tc>
                  <a:txBody>
                    <a:bodyPr/>
                    <a:lstStyle/>
                    <a:p>
                      <a:r>
                        <a:rPr lang="en-IN" dirty="0">
                          <a:latin typeface="Times New Roman" panose="02020603050405020304" pitchFamily="18" charset="0"/>
                          <a:cs typeface="Times New Roman" panose="02020603050405020304" pitchFamily="18" charset="0"/>
                        </a:rPr>
                        <a:t>CSWRI,</a:t>
                      </a:r>
                      <a:r>
                        <a:rPr lang="en-IN" baseline="0" dirty="0">
                          <a:latin typeface="Times New Roman" panose="02020603050405020304" pitchFamily="18" charset="0"/>
                          <a:cs typeface="Times New Roman" panose="02020603050405020304" pitchFamily="18" charset="0"/>
                        </a:rPr>
                        <a:t> </a:t>
                      </a:r>
                      <a:r>
                        <a:rPr lang="en-IN" baseline="0" dirty="0" err="1">
                          <a:latin typeface="Times New Roman" panose="02020603050405020304" pitchFamily="18" charset="0"/>
                          <a:cs typeface="Times New Roman" panose="02020603050405020304" pitchFamily="18" charset="0"/>
                        </a:rPr>
                        <a:t>Avikanagar</a:t>
                      </a:r>
                      <a:r>
                        <a:rPr lang="en-IN" baseline="0" dirty="0">
                          <a:latin typeface="Times New Roman" panose="02020603050405020304" pitchFamily="18" charset="0"/>
                          <a:cs typeface="Times New Roman" panose="02020603050405020304" pitchFamily="18" charset="0"/>
                        </a:rPr>
                        <a:t> (</a:t>
                      </a:r>
                      <a:r>
                        <a:rPr lang="en-IN" baseline="0" dirty="0" err="1">
                          <a:latin typeface="Times New Roman" panose="02020603050405020304" pitchFamily="18" charset="0"/>
                          <a:cs typeface="Times New Roman" panose="02020603050405020304" pitchFamily="18" charset="0"/>
                        </a:rPr>
                        <a:t>Dr.</a:t>
                      </a:r>
                      <a:r>
                        <a:rPr lang="en-IN" baseline="0" dirty="0">
                          <a:latin typeface="Times New Roman" panose="02020603050405020304" pitchFamily="18" charset="0"/>
                          <a:cs typeface="Times New Roman" panose="02020603050405020304" pitchFamily="18" charset="0"/>
                        </a:rPr>
                        <a:t> Ajay Kumar)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33982444"/>
                  </a:ext>
                </a:extLst>
              </a:tr>
              <a:tr h="201909">
                <a:tc>
                  <a:txBody>
                    <a:bodyPr/>
                    <a:lstStyle/>
                    <a:p>
                      <a:r>
                        <a:rPr lang="en-IN" dirty="0">
                          <a:latin typeface="Times New Roman" panose="02020603050405020304" pitchFamily="18" charset="0"/>
                          <a:cs typeface="Times New Roman" panose="02020603050405020304" pitchFamily="18" charset="0"/>
                        </a:rPr>
                        <a:t>3</a:t>
                      </a:r>
                      <a:endParaRPr lang="en-US"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a:latin typeface="Times New Roman" panose="02020603050405020304" pitchFamily="18" charset="0"/>
                          <a:cs typeface="Times New Roman" panose="02020603050405020304" pitchFamily="18" charset="0"/>
                        </a:rPr>
                        <a:t>TXD 04</a:t>
                      </a:r>
                    </a:p>
                  </a:txBody>
                  <a:tcPr/>
                </a:tc>
                <a:tc>
                  <a:txBody>
                    <a:bodyPr/>
                    <a:lstStyle/>
                    <a:p>
                      <a:r>
                        <a:rPr lang="en-IN" dirty="0">
                          <a:latin typeface="Times New Roman" panose="02020603050405020304" pitchFamily="18" charset="0"/>
                          <a:cs typeface="Times New Roman" panose="02020603050405020304" pitchFamily="18" charset="0"/>
                        </a:rPr>
                        <a:t>ICAR-NINFET (</a:t>
                      </a:r>
                      <a:r>
                        <a:rPr lang="en-IN" dirty="0" err="1">
                          <a:latin typeface="Times New Roman" panose="02020603050405020304" pitchFamily="18" charset="0"/>
                          <a:cs typeface="Times New Roman" panose="02020603050405020304" pitchFamily="18" charset="0"/>
                        </a:rPr>
                        <a:t>Dr.</a:t>
                      </a:r>
                      <a:r>
                        <a:rPr lang="en-IN" baseline="0" dirty="0">
                          <a:latin typeface="Times New Roman" panose="02020603050405020304" pitchFamily="18" charset="0"/>
                          <a:cs typeface="Times New Roman" panose="02020603050405020304" pitchFamily="18" charset="0"/>
                        </a:rPr>
                        <a:t> </a:t>
                      </a:r>
                      <a:r>
                        <a:rPr lang="en-IN" baseline="0" dirty="0" err="1">
                          <a:latin typeface="Times New Roman" panose="02020603050405020304" pitchFamily="18" charset="0"/>
                          <a:cs typeface="Times New Roman" panose="02020603050405020304" pitchFamily="18" charset="0"/>
                        </a:rPr>
                        <a:t>Sanjoy</a:t>
                      </a:r>
                      <a:r>
                        <a:rPr lang="en-IN" baseline="0" dirty="0">
                          <a:latin typeface="Times New Roman" panose="02020603050405020304" pitchFamily="18" charset="0"/>
                          <a:cs typeface="Times New Roman" panose="02020603050405020304" pitchFamily="18" charset="0"/>
                        </a:rPr>
                        <a:t> </a:t>
                      </a:r>
                      <a:r>
                        <a:rPr lang="en-IN" baseline="0" dirty="0" err="1">
                          <a:latin typeface="Times New Roman" panose="02020603050405020304" pitchFamily="18" charset="0"/>
                          <a:cs typeface="Times New Roman" panose="02020603050405020304" pitchFamily="18" charset="0"/>
                        </a:rPr>
                        <a:t>Debnath</a:t>
                      </a:r>
                      <a:r>
                        <a:rPr lang="en-IN" baseline="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53554935"/>
                  </a:ext>
                </a:extLst>
              </a:tr>
              <a:tr h="201909">
                <a:tc>
                  <a:txBody>
                    <a:bodyPr/>
                    <a:lstStyle/>
                    <a:p>
                      <a:r>
                        <a:rPr lang="en-IN" dirty="0">
                          <a:latin typeface="Times New Roman" panose="02020603050405020304" pitchFamily="18" charset="0"/>
                          <a:cs typeface="Times New Roman" panose="02020603050405020304" pitchFamily="18" charset="0"/>
                        </a:rPr>
                        <a:t>4</a:t>
                      </a:r>
                      <a:endParaRPr lang="en-US"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dirty="0">
                          <a:latin typeface="Times New Roman" panose="02020603050405020304" pitchFamily="18" charset="0"/>
                          <a:cs typeface="Times New Roman" panose="02020603050405020304" pitchFamily="18" charset="0"/>
                        </a:rPr>
                        <a:t>TXD</a:t>
                      </a:r>
                      <a:r>
                        <a:rPr lang="en-IN" baseline="0" dirty="0">
                          <a:latin typeface="Times New Roman" panose="02020603050405020304" pitchFamily="18" charset="0"/>
                          <a:cs typeface="Times New Roman" panose="02020603050405020304" pitchFamily="18" charset="0"/>
                        </a:rPr>
                        <a:t> 04</a:t>
                      </a:r>
                      <a:endParaRPr lang="en-US" dirty="0">
                        <a:latin typeface="Times New Roman" panose="02020603050405020304" pitchFamily="18" charset="0"/>
                        <a:cs typeface="Times New Roman" panose="02020603050405020304" pitchFamily="18" charset="0"/>
                      </a:endParaRPr>
                    </a:p>
                  </a:txBody>
                  <a:tcPr/>
                </a:tc>
                <a:tc>
                  <a:txBody>
                    <a:bodyPr/>
                    <a:lstStyle/>
                    <a:p>
                      <a:r>
                        <a:rPr lang="en-IN" dirty="0">
                          <a:latin typeface="Times New Roman" panose="02020603050405020304" pitchFamily="18" charset="0"/>
                          <a:cs typeface="Times New Roman" panose="02020603050405020304" pitchFamily="18" charset="0"/>
                        </a:rPr>
                        <a:t>Office of Textile</a:t>
                      </a:r>
                      <a:r>
                        <a:rPr lang="en-IN" baseline="0" dirty="0">
                          <a:latin typeface="Times New Roman" panose="02020603050405020304" pitchFamily="18" charset="0"/>
                          <a:cs typeface="Times New Roman" panose="02020603050405020304" pitchFamily="18" charset="0"/>
                        </a:rPr>
                        <a:t> Commissioner (Shri </a:t>
                      </a:r>
                      <a:r>
                        <a:rPr lang="en-IN" baseline="0" dirty="0" err="1">
                          <a:latin typeface="Times New Roman" panose="02020603050405020304" pitchFamily="18" charset="0"/>
                          <a:cs typeface="Times New Roman" panose="02020603050405020304" pitchFamily="18" charset="0"/>
                        </a:rPr>
                        <a:t>Saurabh</a:t>
                      </a:r>
                      <a:r>
                        <a:rPr lang="en-IN" baseline="0" dirty="0">
                          <a:latin typeface="Times New Roman" panose="02020603050405020304" pitchFamily="18" charset="0"/>
                          <a:cs typeface="Times New Roman" panose="02020603050405020304" pitchFamily="18" charset="0"/>
                        </a:rPr>
                        <a:t> Kulkarni)</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6949481"/>
                  </a:ext>
                </a:extLst>
              </a:tr>
              <a:tr h="201909">
                <a:tc>
                  <a:txBody>
                    <a:bodyPr/>
                    <a:lstStyle/>
                    <a:p>
                      <a:r>
                        <a:rPr lang="en-IN" dirty="0">
                          <a:latin typeface="Times New Roman" panose="02020603050405020304" pitchFamily="18" charset="0"/>
                          <a:cs typeface="Times New Roman" panose="02020603050405020304" pitchFamily="18" charset="0"/>
                        </a:rPr>
                        <a:t>5</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a:latin typeface="Times New Roman" panose="02020603050405020304" pitchFamily="18" charset="0"/>
                          <a:cs typeface="Times New Roman" panose="02020603050405020304" pitchFamily="18" charset="0"/>
                        </a:rPr>
                        <a:t>TXD 07</a:t>
                      </a:r>
                    </a:p>
                  </a:txBody>
                  <a:tcPr/>
                </a:tc>
                <a:tc>
                  <a:txBody>
                    <a:bodyPr/>
                    <a:lstStyle/>
                    <a:p>
                      <a:r>
                        <a:rPr lang="en-US" dirty="0">
                          <a:latin typeface="Times New Roman" panose="02020603050405020304" pitchFamily="18" charset="0"/>
                          <a:cs typeface="Times New Roman" panose="02020603050405020304" pitchFamily="18" charset="0"/>
                        </a:rPr>
                        <a:t>Textile Committee,</a:t>
                      </a:r>
                      <a:r>
                        <a:rPr lang="en-US" baseline="0" dirty="0">
                          <a:latin typeface="Times New Roman" panose="02020603050405020304" pitchFamily="18" charset="0"/>
                          <a:cs typeface="Times New Roman" panose="02020603050405020304" pitchFamily="18" charset="0"/>
                        </a:rPr>
                        <a:t> Delhi </a:t>
                      </a:r>
                      <a:r>
                        <a:rPr lang="en-US" dirty="0">
                          <a:latin typeface="Times New Roman" panose="02020603050405020304" pitchFamily="18" charset="0"/>
                          <a:cs typeface="Times New Roman" panose="02020603050405020304" pitchFamily="18" charset="0"/>
                        </a:rPr>
                        <a:t>(Shri</a:t>
                      </a:r>
                      <a:r>
                        <a:rPr lang="en-US" baseline="0" dirty="0">
                          <a:latin typeface="Times New Roman" panose="02020603050405020304" pitchFamily="18" charset="0"/>
                          <a:cs typeface="Times New Roman" panose="02020603050405020304" pitchFamily="18" charset="0"/>
                        </a:rPr>
                        <a:t> Gaurav Gupta</a:t>
                      </a:r>
                      <a:r>
                        <a:rPr lang="en-US" dirty="0">
                          <a:latin typeface="Times New Roman" panose="02020603050405020304" pitchFamily="18" charset="0"/>
                          <a:cs typeface="Times New Roman" panose="02020603050405020304" pitchFamily="18" charset="0"/>
                        </a:rPr>
                        <a:t>)</a:t>
                      </a:r>
                    </a:p>
                  </a:txBody>
                  <a:tcPr/>
                </a:tc>
                <a:extLst>
                  <a:ext uri="{0D108BD9-81ED-4DB2-BD59-A6C34878D82A}">
                    <a16:rowId xmlns:a16="http://schemas.microsoft.com/office/drawing/2014/main" val="2902706013"/>
                  </a:ext>
                </a:extLst>
              </a:tr>
              <a:tr h="201909">
                <a:tc>
                  <a:txBody>
                    <a:bodyPr/>
                    <a:lstStyle/>
                    <a:p>
                      <a:r>
                        <a:rPr lang="en-IN" dirty="0">
                          <a:latin typeface="Times New Roman" panose="02020603050405020304" pitchFamily="18" charset="0"/>
                          <a:cs typeface="Times New Roman" panose="02020603050405020304" pitchFamily="18" charset="0"/>
                        </a:rPr>
                        <a:t>6</a:t>
                      </a:r>
                      <a:endParaRPr lang="en-US"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a:latin typeface="Times New Roman" panose="02020603050405020304" pitchFamily="18" charset="0"/>
                          <a:cs typeface="Times New Roman" panose="02020603050405020304" pitchFamily="18" charset="0"/>
                        </a:rPr>
                        <a:t>TXD 07</a:t>
                      </a:r>
                    </a:p>
                  </a:txBody>
                  <a:tcPr/>
                </a:tc>
                <a:tc>
                  <a:txBody>
                    <a:bodyPr/>
                    <a:lstStyle/>
                    <a:p>
                      <a:r>
                        <a:rPr lang="en-IN" dirty="0">
                          <a:latin typeface="Times New Roman" panose="02020603050405020304" pitchFamily="18" charset="0"/>
                          <a:cs typeface="Times New Roman" panose="02020603050405020304" pitchFamily="18" charset="0"/>
                        </a:rPr>
                        <a:t>SGS</a:t>
                      </a:r>
                      <a:r>
                        <a:rPr lang="en-IN" baseline="0" dirty="0">
                          <a:latin typeface="Times New Roman" panose="02020603050405020304" pitchFamily="18" charset="0"/>
                          <a:cs typeface="Times New Roman" panose="02020603050405020304" pitchFamily="18" charset="0"/>
                        </a:rPr>
                        <a:t> India </a:t>
                      </a:r>
                      <a:r>
                        <a:rPr lang="en-IN" baseline="0" dirty="0" err="1">
                          <a:latin typeface="Times New Roman" panose="02020603050405020304" pitchFamily="18" charset="0"/>
                          <a:cs typeface="Times New Roman" panose="02020603050405020304" pitchFamily="18" charset="0"/>
                        </a:rPr>
                        <a:t>Pvt.</a:t>
                      </a:r>
                      <a:r>
                        <a:rPr lang="en-IN" baseline="0" dirty="0">
                          <a:latin typeface="Times New Roman" panose="02020603050405020304" pitchFamily="18" charset="0"/>
                          <a:cs typeface="Times New Roman" panose="02020603050405020304" pitchFamily="18" charset="0"/>
                        </a:rPr>
                        <a:t> Ltd. </a:t>
                      </a:r>
                      <a:r>
                        <a:rPr lang="en-IN" dirty="0">
                          <a:latin typeface="Times New Roman" panose="02020603050405020304" pitchFamily="18" charset="0"/>
                          <a:cs typeface="Times New Roman" panose="02020603050405020304" pitchFamily="18" charset="0"/>
                        </a:rPr>
                        <a:t>(</a:t>
                      </a:r>
                      <a:r>
                        <a:rPr lang="en-IN" dirty="0" err="1">
                          <a:latin typeface="Times New Roman" panose="02020603050405020304" pitchFamily="18" charset="0"/>
                          <a:cs typeface="Times New Roman" panose="02020603050405020304" pitchFamily="18" charset="0"/>
                        </a:rPr>
                        <a:t>Dr.</a:t>
                      </a: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Kartikeyan</a:t>
                      </a:r>
                      <a:r>
                        <a:rPr lang="en-IN" baseline="0" dirty="0">
                          <a:latin typeface="Times New Roman" panose="02020603050405020304" pitchFamily="18" charset="0"/>
                          <a:cs typeface="Times New Roman" panose="02020603050405020304" pitchFamily="18" charset="0"/>
                        </a:rPr>
                        <a:t> K.</a:t>
                      </a:r>
                      <a:r>
                        <a:rPr lang="en-IN"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24873762"/>
                  </a:ext>
                </a:extLst>
              </a:tr>
              <a:tr h="201909">
                <a:tc>
                  <a:txBody>
                    <a:bodyPr/>
                    <a:lstStyle/>
                    <a:p>
                      <a:r>
                        <a:rPr lang="en-IN" dirty="0">
                          <a:latin typeface="Times New Roman" panose="02020603050405020304" pitchFamily="18" charset="0"/>
                          <a:cs typeface="Times New Roman" panose="02020603050405020304" pitchFamily="18" charset="0"/>
                        </a:rPr>
                        <a:t>7</a:t>
                      </a:r>
                      <a:endParaRPr lang="en-US"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a:latin typeface="Times New Roman" panose="02020603050405020304" pitchFamily="18" charset="0"/>
                          <a:cs typeface="Times New Roman" panose="02020603050405020304" pitchFamily="18" charset="0"/>
                        </a:rPr>
                        <a:t>TXD 07</a:t>
                      </a:r>
                    </a:p>
                  </a:txBody>
                  <a:tcPr/>
                </a:tc>
                <a:tc>
                  <a:txBody>
                    <a:bodyPr/>
                    <a:lstStyle/>
                    <a:p>
                      <a:r>
                        <a:rPr lang="en-IN" dirty="0">
                          <a:latin typeface="Times New Roman" panose="02020603050405020304" pitchFamily="18" charset="0"/>
                          <a:cs typeface="Times New Roman" panose="02020603050405020304" pitchFamily="18" charset="0"/>
                        </a:rPr>
                        <a:t>GOTS (</a:t>
                      </a:r>
                      <a:r>
                        <a:rPr lang="en-IN" dirty="0" err="1">
                          <a:latin typeface="Times New Roman" panose="02020603050405020304" pitchFamily="18" charset="0"/>
                          <a:cs typeface="Times New Roman" panose="02020603050405020304" pitchFamily="18" charset="0"/>
                        </a:rPr>
                        <a:t>Dr.</a:t>
                      </a:r>
                      <a:r>
                        <a:rPr lang="en-IN" dirty="0">
                          <a:latin typeface="Times New Roman" panose="02020603050405020304" pitchFamily="18" charset="0"/>
                          <a:cs typeface="Times New Roman" panose="02020603050405020304" pitchFamily="18" charset="0"/>
                        </a:rPr>
                        <a:t> Rahul </a:t>
                      </a:r>
                      <a:r>
                        <a:rPr lang="en-IN" dirty="0" err="1">
                          <a:latin typeface="Times New Roman" panose="02020603050405020304" pitchFamily="18" charset="0"/>
                          <a:cs typeface="Times New Roman" panose="02020603050405020304" pitchFamily="18" charset="0"/>
                        </a:rPr>
                        <a:t>Bhanjekar</a:t>
                      </a:r>
                      <a:r>
                        <a:rPr lang="en-IN"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695961853"/>
                  </a:ext>
                </a:extLst>
              </a:tr>
              <a:tr h="201909">
                <a:tc>
                  <a:txBody>
                    <a:bodyPr/>
                    <a:lstStyle/>
                    <a:p>
                      <a:r>
                        <a:rPr lang="en-IN" dirty="0">
                          <a:latin typeface="Times New Roman" panose="02020603050405020304" pitchFamily="18" charset="0"/>
                          <a:cs typeface="Times New Roman" panose="02020603050405020304" pitchFamily="18" charset="0"/>
                        </a:rPr>
                        <a:t>8</a:t>
                      </a:r>
                      <a:endParaRPr lang="en-US"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dirty="0">
                          <a:latin typeface="Times New Roman" panose="02020603050405020304" pitchFamily="18" charset="0"/>
                          <a:cs typeface="Times New Roman" panose="02020603050405020304" pitchFamily="18" charset="0"/>
                        </a:rPr>
                        <a:t>TXD</a:t>
                      </a:r>
                      <a:r>
                        <a:rPr lang="en-IN" baseline="0" dirty="0">
                          <a:latin typeface="Times New Roman" panose="02020603050405020304" pitchFamily="18" charset="0"/>
                          <a:cs typeface="Times New Roman" panose="02020603050405020304" pitchFamily="18" charset="0"/>
                        </a:rPr>
                        <a:t> 30 </a:t>
                      </a:r>
                      <a:endParaRPr lang="en-US" dirty="0">
                        <a:latin typeface="Times New Roman" panose="02020603050405020304" pitchFamily="18" charset="0"/>
                        <a:cs typeface="Times New Roman" panose="02020603050405020304" pitchFamily="18" charset="0"/>
                      </a:endParaRPr>
                    </a:p>
                  </a:txBody>
                  <a:tcPr/>
                </a:tc>
                <a:tc>
                  <a:txBody>
                    <a:bodyPr/>
                    <a:lstStyle/>
                    <a:p>
                      <a:r>
                        <a:rPr lang="en-IN" dirty="0">
                          <a:latin typeface="Times New Roman" panose="02020603050405020304" pitchFamily="18" charset="0"/>
                          <a:cs typeface="Times New Roman" panose="02020603050405020304" pitchFamily="18" charset="0"/>
                        </a:rPr>
                        <a:t>NTTM,</a:t>
                      </a:r>
                      <a:r>
                        <a:rPr lang="en-IN" baseline="0" dirty="0">
                          <a:latin typeface="Times New Roman" panose="02020603050405020304" pitchFamily="18" charset="0"/>
                          <a:cs typeface="Times New Roman" panose="02020603050405020304" pitchFamily="18" charset="0"/>
                        </a:rPr>
                        <a:t> </a:t>
                      </a:r>
                      <a:r>
                        <a:rPr lang="en-IN" baseline="0" dirty="0" err="1">
                          <a:latin typeface="Times New Roman" panose="02020603050405020304" pitchFamily="18" charset="0"/>
                          <a:cs typeface="Times New Roman" panose="02020603050405020304" pitchFamily="18" charset="0"/>
                        </a:rPr>
                        <a:t>MoT</a:t>
                      </a:r>
                      <a:r>
                        <a:rPr lang="en-IN" baseline="0" dirty="0">
                          <a:latin typeface="Times New Roman" panose="02020603050405020304" pitchFamily="18" charset="0"/>
                          <a:cs typeface="Times New Roman" panose="02020603050405020304" pitchFamily="18" charset="0"/>
                        </a:rPr>
                        <a:t> (Shri Ajay </a:t>
                      </a:r>
                      <a:r>
                        <a:rPr lang="en-IN" baseline="0" dirty="0" err="1">
                          <a:latin typeface="Times New Roman" panose="02020603050405020304" pitchFamily="18" charset="0"/>
                          <a:cs typeface="Times New Roman" panose="02020603050405020304" pitchFamily="18" charset="0"/>
                        </a:rPr>
                        <a:t>Pandit</a:t>
                      </a:r>
                      <a:r>
                        <a:rPr lang="en-IN" baseline="0"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73646856"/>
                  </a:ext>
                </a:extLst>
              </a:tr>
              <a:tr h="201909">
                <a:tc>
                  <a:txBody>
                    <a:bodyPr/>
                    <a:lstStyle/>
                    <a:p>
                      <a:r>
                        <a:rPr lang="en-IN" dirty="0">
                          <a:latin typeface="Times New Roman" panose="02020603050405020304" pitchFamily="18" charset="0"/>
                          <a:cs typeface="Times New Roman" panose="02020603050405020304" pitchFamily="18" charset="0"/>
                        </a:rPr>
                        <a:t>9</a:t>
                      </a:r>
                      <a:endParaRPr lang="en-US" dirty="0">
                        <a:latin typeface="Times New Roman" panose="02020603050405020304" pitchFamily="18" charset="0"/>
                        <a:cs typeface="Times New Roman" panose="02020603050405020304" pitchFamily="18" charset="0"/>
                      </a:endParaRPr>
                    </a:p>
                  </a:txBody>
                  <a:tcPr/>
                </a:tc>
                <a:tc>
                  <a:txBody>
                    <a:bodyPr/>
                    <a:lstStyle/>
                    <a:p>
                      <a:r>
                        <a:rPr lang="en-IN" dirty="0">
                          <a:latin typeface="Times New Roman" panose="02020603050405020304" pitchFamily="18" charset="0"/>
                          <a:cs typeface="Times New Roman" panose="02020603050405020304" pitchFamily="18" charset="0"/>
                        </a:rPr>
                        <a:t>TXD</a:t>
                      </a:r>
                      <a:r>
                        <a:rPr lang="en-IN" baseline="0" dirty="0">
                          <a:latin typeface="Times New Roman" panose="02020603050405020304" pitchFamily="18" charset="0"/>
                          <a:cs typeface="Times New Roman" panose="02020603050405020304" pitchFamily="18" charset="0"/>
                        </a:rPr>
                        <a:t> 30 </a:t>
                      </a:r>
                      <a:endParaRPr lang="en-US" dirty="0">
                        <a:latin typeface="Times New Roman" panose="02020603050405020304" pitchFamily="18" charset="0"/>
                        <a:cs typeface="Times New Roman" panose="02020603050405020304" pitchFamily="18" charset="0"/>
                      </a:endParaRPr>
                    </a:p>
                  </a:txBody>
                  <a:tcPr/>
                </a:tc>
                <a:tc>
                  <a:txBody>
                    <a:bodyPr/>
                    <a:lstStyle/>
                    <a:p>
                      <a:r>
                        <a:rPr lang="en-IN" dirty="0">
                          <a:latin typeface="Times New Roman" panose="02020603050405020304" pitchFamily="18" charset="0"/>
                          <a:cs typeface="Times New Roman" panose="02020603050405020304" pitchFamily="18" charset="0"/>
                        </a:rPr>
                        <a:t>Office of Jute Commissioner</a:t>
                      </a:r>
                      <a:r>
                        <a:rPr lang="en-IN" baseline="0" dirty="0">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Shri </a:t>
                      </a:r>
                      <a:r>
                        <a:rPr lang="en-IN" dirty="0" err="1">
                          <a:latin typeface="Times New Roman" panose="02020603050405020304" pitchFamily="18" charset="0"/>
                          <a:cs typeface="Times New Roman" panose="02020603050405020304" pitchFamily="18" charset="0"/>
                        </a:rPr>
                        <a:t>Soumyadipta</a:t>
                      </a:r>
                      <a:r>
                        <a:rPr lang="en-IN" dirty="0">
                          <a:latin typeface="Times New Roman" panose="02020603050405020304" pitchFamily="18" charset="0"/>
                          <a:cs typeface="Times New Roman" panose="02020603050405020304" pitchFamily="18" charset="0"/>
                        </a:rPr>
                        <a:t> Dutta</a:t>
                      </a:r>
                      <a:r>
                        <a:rPr lang="en-IN" baseline="0"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442678676"/>
                  </a:ext>
                </a:extLst>
              </a:tr>
              <a:tr h="201909">
                <a:tc>
                  <a:txBody>
                    <a:bodyPr/>
                    <a:lstStyle/>
                    <a:p>
                      <a:r>
                        <a:rPr lang="en-IN" dirty="0">
                          <a:latin typeface="Times New Roman" panose="02020603050405020304" pitchFamily="18" charset="0"/>
                          <a:cs typeface="Times New Roman" panose="02020603050405020304" pitchFamily="18" charset="0"/>
                        </a:rPr>
                        <a:t>10</a:t>
                      </a:r>
                      <a:endParaRPr lang="en-US"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dirty="0">
                          <a:latin typeface="Times New Roman" panose="02020603050405020304" pitchFamily="18" charset="0"/>
                          <a:cs typeface="Times New Roman" panose="02020603050405020304" pitchFamily="18" charset="0"/>
                        </a:rPr>
                        <a:t>TXD</a:t>
                      </a:r>
                      <a:r>
                        <a:rPr lang="en-IN" baseline="0" dirty="0">
                          <a:latin typeface="Times New Roman" panose="02020603050405020304" pitchFamily="18" charset="0"/>
                          <a:cs typeface="Times New Roman" panose="02020603050405020304" pitchFamily="18" charset="0"/>
                        </a:rPr>
                        <a:t> 30 </a:t>
                      </a:r>
                      <a:endParaRPr lang="en-US" dirty="0">
                        <a:latin typeface="Times New Roman" panose="02020603050405020304" pitchFamily="18" charset="0"/>
                        <a:cs typeface="Times New Roman" panose="02020603050405020304" pitchFamily="18" charset="0"/>
                      </a:endParaRPr>
                    </a:p>
                  </a:txBody>
                  <a:tcPr/>
                </a:tc>
                <a:tc>
                  <a:txBody>
                    <a:bodyPr/>
                    <a:lstStyle/>
                    <a:p>
                      <a:r>
                        <a:rPr lang="en-IN" dirty="0">
                          <a:latin typeface="Times New Roman" panose="02020603050405020304" pitchFamily="18" charset="0"/>
                          <a:cs typeface="Times New Roman" panose="02020603050405020304" pitchFamily="18" charset="0"/>
                        </a:rPr>
                        <a:t>ATIRA,</a:t>
                      </a:r>
                      <a:r>
                        <a:rPr lang="en-IN" baseline="0" dirty="0">
                          <a:latin typeface="Times New Roman" panose="02020603050405020304" pitchFamily="18" charset="0"/>
                          <a:cs typeface="Times New Roman" panose="02020603050405020304" pitchFamily="18" charset="0"/>
                        </a:rPr>
                        <a:t> Ahmedabad (</a:t>
                      </a:r>
                      <a:r>
                        <a:rPr lang="en-IN" baseline="0" dirty="0" err="1">
                          <a:latin typeface="Times New Roman" panose="02020603050405020304" pitchFamily="18" charset="0"/>
                          <a:cs typeface="Times New Roman" panose="02020603050405020304" pitchFamily="18" charset="0"/>
                        </a:rPr>
                        <a:t>Dr.</a:t>
                      </a:r>
                      <a:r>
                        <a:rPr lang="en-IN" baseline="0" dirty="0">
                          <a:latin typeface="Times New Roman" panose="02020603050405020304" pitchFamily="18" charset="0"/>
                          <a:cs typeface="Times New Roman" panose="02020603050405020304" pitchFamily="18" charset="0"/>
                        </a:rPr>
                        <a:t> </a:t>
                      </a:r>
                      <a:r>
                        <a:rPr lang="en-IN" baseline="0" dirty="0" err="1">
                          <a:latin typeface="Times New Roman" panose="02020603050405020304" pitchFamily="18" charset="0"/>
                          <a:cs typeface="Times New Roman" panose="02020603050405020304" pitchFamily="18" charset="0"/>
                        </a:rPr>
                        <a:t>Deepali</a:t>
                      </a:r>
                      <a:r>
                        <a:rPr lang="en-IN" baseline="0" dirty="0">
                          <a:latin typeface="Times New Roman" panose="02020603050405020304" pitchFamily="18" charset="0"/>
                          <a:cs typeface="Times New Roman" panose="02020603050405020304" pitchFamily="18" charset="0"/>
                        </a:rPr>
                        <a:t> </a:t>
                      </a:r>
                      <a:r>
                        <a:rPr lang="en-IN" baseline="0" dirty="0" err="1">
                          <a:latin typeface="Times New Roman" panose="02020603050405020304" pitchFamily="18" charset="0"/>
                          <a:cs typeface="Times New Roman" panose="02020603050405020304" pitchFamily="18" charset="0"/>
                        </a:rPr>
                        <a:t>Palawat</a:t>
                      </a:r>
                      <a:r>
                        <a:rPr lang="en-IN" baseline="0"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835240687"/>
                  </a:ext>
                </a:extLst>
              </a:tr>
              <a:tr h="201909">
                <a:tc>
                  <a:txBody>
                    <a:bodyPr/>
                    <a:lstStyle/>
                    <a:p>
                      <a:r>
                        <a:rPr lang="en-IN" dirty="0">
                          <a:latin typeface="Times New Roman" panose="02020603050405020304" pitchFamily="18" charset="0"/>
                          <a:cs typeface="Times New Roman" panose="02020603050405020304" pitchFamily="18" charset="0"/>
                        </a:rPr>
                        <a:t>11</a:t>
                      </a:r>
                      <a:endParaRPr lang="en-US"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dirty="0">
                          <a:latin typeface="Times New Roman" panose="02020603050405020304" pitchFamily="18" charset="0"/>
                          <a:cs typeface="Times New Roman" panose="02020603050405020304" pitchFamily="18" charset="0"/>
                        </a:rPr>
                        <a:t>TXD</a:t>
                      </a:r>
                      <a:r>
                        <a:rPr lang="en-IN" baseline="0" dirty="0">
                          <a:latin typeface="Times New Roman" panose="02020603050405020304" pitchFamily="18" charset="0"/>
                          <a:cs typeface="Times New Roman" panose="02020603050405020304" pitchFamily="18" charset="0"/>
                        </a:rPr>
                        <a:t> 30 </a:t>
                      </a:r>
                      <a:endParaRPr lang="en-US" dirty="0">
                        <a:latin typeface="Times New Roman" panose="02020603050405020304" pitchFamily="18" charset="0"/>
                        <a:cs typeface="Times New Roman" panose="02020603050405020304" pitchFamily="18" charset="0"/>
                      </a:endParaRPr>
                    </a:p>
                  </a:txBody>
                  <a:tcPr/>
                </a:tc>
                <a:tc>
                  <a:txBody>
                    <a:bodyPr/>
                    <a:lstStyle/>
                    <a:p>
                      <a:r>
                        <a:rPr lang="en-IN" dirty="0" err="1">
                          <a:latin typeface="Times New Roman" panose="02020603050405020304" pitchFamily="18" charset="0"/>
                          <a:cs typeface="Times New Roman" panose="02020603050405020304" pitchFamily="18" charset="0"/>
                        </a:rPr>
                        <a:t>Maccaferri</a:t>
                      </a: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Pvt.</a:t>
                      </a:r>
                      <a:r>
                        <a:rPr lang="en-IN" dirty="0">
                          <a:latin typeface="Times New Roman" panose="02020603050405020304" pitchFamily="18" charset="0"/>
                          <a:cs typeface="Times New Roman" panose="02020603050405020304" pitchFamily="18" charset="0"/>
                        </a:rPr>
                        <a:t> Ltd. (</a:t>
                      </a:r>
                      <a:r>
                        <a:rPr lang="en-IN" dirty="0" err="1">
                          <a:latin typeface="Times New Roman" panose="02020603050405020304" pitchFamily="18" charset="0"/>
                          <a:cs typeface="Times New Roman" panose="02020603050405020304" pitchFamily="18" charset="0"/>
                        </a:rPr>
                        <a:t>Dr.</a:t>
                      </a: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Ratnakar</a:t>
                      </a:r>
                      <a:r>
                        <a:rPr lang="en-IN" baseline="0" dirty="0">
                          <a:latin typeface="Times New Roman" panose="02020603050405020304" pitchFamily="18" charset="0"/>
                          <a:cs typeface="Times New Roman" panose="02020603050405020304" pitchFamily="18" charset="0"/>
                        </a:rPr>
                        <a:t> Mahajan)</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597447121"/>
                  </a:ext>
                </a:extLst>
              </a:tr>
              <a:tr h="201909">
                <a:tc>
                  <a:txBody>
                    <a:bodyPr/>
                    <a:lstStyle/>
                    <a:p>
                      <a:r>
                        <a:rPr lang="en-IN" dirty="0">
                          <a:latin typeface="Times New Roman" panose="02020603050405020304" pitchFamily="18" charset="0"/>
                          <a:cs typeface="Times New Roman" panose="02020603050405020304" pitchFamily="18" charset="0"/>
                        </a:rPr>
                        <a:t>12</a:t>
                      </a:r>
                      <a:endParaRPr lang="en-US"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dirty="0">
                          <a:latin typeface="Times New Roman" panose="02020603050405020304" pitchFamily="18" charset="0"/>
                          <a:cs typeface="Times New Roman" panose="02020603050405020304" pitchFamily="18" charset="0"/>
                        </a:rPr>
                        <a:t>TXD</a:t>
                      </a:r>
                      <a:r>
                        <a:rPr lang="en-IN" baseline="0" dirty="0">
                          <a:latin typeface="Times New Roman" panose="02020603050405020304" pitchFamily="18" charset="0"/>
                          <a:cs typeface="Times New Roman" panose="02020603050405020304" pitchFamily="18" charset="0"/>
                        </a:rPr>
                        <a:t> 30 </a:t>
                      </a:r>
                      <a:endParaRPr lang="en-US" dirty="0">
                        <a:latin typeface="Times New Roman" panose="02020603050405020304" pitchFamily="18" charset="0"/>
                        <a:cs typeface="Times New Roman" panose="02020603050405020304" pitchFamily="18" charset="0"/>
                      </a:endParaRPr>
                    </a:p>
                  </a:txBody>
                  <a:tcPr/>
                </a:tc>
                <a:tc>
                  <a:txBody>
                    <a:bodyPr/>
                    <a:lstStyle/>
                    <a:p>
                      <a:r>
                        <a:rPr lang="en-IN" dirty="0">
                          <a:latin typeface="Times New Roman" panose="02020603050405020304" pitchFamily="18" charset="0"/>
                          <a:cs typeface="Times New Roman" panose="02020603050405020304" pitchFamily="18" charset="0"/>
                        </a:rPr>
                        <a:t>National Jute Board</a:t>
                      </a:r>
                      <a:r>
                        <a:rPr lang="en-IN" baseline="0" dirty="0">
                          <a:latin typeface="Times New Roman" panose="02020603050405020304" pitchFamily="18" charset="0"/>
                          <a:cs typeface="Times New Roman" panose="02020603050405020304" pitchFamily="18" charset="0"/>
                        </a:rPr>
                        <a:t> (</a:t>
                      </a:r>
                      <a:r>
                        <a:rPr lang="en-IN" baseline="0" dirty="0" err="1">
                          <a:latin typeface="Times New Roman" panose="02020603050405020304" pitchFamily="18" charset="0"/>
                          <a:cs typeface="Times New Roman" panose="02020603050405020304" pitchFamily="18" charset="0"/>
                        </a:rPr>
                        <a:t>Dr.</a:t>
                      </a:r>
                      <a:r>
                        <a:rPr lang="en-IN" baseline="0" dirty="0">
                          <a:latin typeface="Times New Roman" panose="02020603050405020304" pitchFamily="18" charset="0"/>
                          <a:cs typeface="Times New Roman" panose="02020603050405020304" pitchFamily="18" charset="0"/>
                        </a:rPr>
                        <a:t> </a:t>
                      </a:r>
                      <a:r>
                        <a:rPr lang="en-IN" baseline="0" dirty="0" err="1">
                          <a:latin typeface="Times New Roman" panose="02020603050405020304" pitchFamily="18" charset="0"/>
                          <a:cs typeface="Times New Roman" panose="02020603050405020304" pitchFamily="18" charset="0"/>
                        </a:rPr>
                        <a:t>Mahadeb</a:t>
                      </a:r>
                      <a:r>
                        <a:rPr lang="en-IN" baseline="0" dirty="0">
                          <a:latin typeface="Times New Roman" panose="02020603050405020304" pitchFamily="18" charset="0"/>
                          <a:cs typeface="Times New Roman" panose="02020603050405020304" pitchFamily="18" charset="0"/>
                        </a:rPr>
                        <a:t> </a:t>
                      </a:r>
                      <a:r>
                        <a:rPr lang="en-IN" baseline="0" dirty="0" err="1">
                          <a:latin typeface="Times New Roman" panose="02020603050405020304" pitchFamily="18" charset="0"/>
                          <a:cs typeface="Times New Roman" panose="02020603050405020304" pitchFamily="18" charset="0"/>
                        </a:rPr>
                        <a:t>Datta</a:t>
                      </a:r>
                      <a:r>
                        <a:rPr lang="en-IN" baseline="0"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4130063"/>
                  </a:ext>
                </a:extLst>
              </a:tr>
              <a:tr h="201909">
                <a:tc>
                  <a:txBody>
                    <a:bodyPr/>
                    <a:lstStyle/>
                    <a:p>
                      <a:r>
                        <a:rPr lang="en-IN" dirty="0">
                          <a:latin typeface="Times New Roman" panose="02020603050405020304" pitchFamily="18" charset="0"/>
                          <a:cs typeface="Times New Roman" panose="02020603050405020304" pitchFamily="18" charset="0"/>
                        </a:rPr>
                        <a:t>13</a:t>
                      </a:r>
                      <a:endParaRPr lang="en-US"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dirty="0">
                          <a:latin typeface="Times New Roman" panose="02020603050405020304" pitchFamily="18" charset="0"/>
                          <a:cs typeface="Times New Roman" panose="02020603050405020304" pitchFamily="18" charset="0"/>
                        </a:rPr>
                        <a:t>TXD</a:t>
                      </a:r>
                      <a:r>
                        <a:rPr lang="en-IN" baseline="0" dirty="0">
                          <a:latin typeface="Times New Roman" panose="02020603050405020304" pitchFamily="18" charset="0"/>
                          <a:cs typeface="Times New Roman" panose="02020603050405020304" pitchFamily="18" charset="0"/>
                        </a:rPr>
                        <a:t> 30 </a:t>
                      </a:r>
                      <a:endParaRPr lang="en-US" dirty="0">
                        <a:latin typeface="Times New Roman" panose="02020603050405020304" pitchFamily="18" charset="0"/>
                        <a:cs typeface="Times New Roman" panose="02020603050405020304" pitchFamily="18" charset="0"/>
                      </a:endParaRPr>
                    </a:p>
                  </a:txBody>
                  <a:tcPr/>
                </a:tc>
                <a:tc>
                  <a:txBody>
                    <a:bodyPr/>
                    <a:lstStyle/>
                    <a:p>
                      <a:r>
                        <a:rPr lang="en-IN" dirty="0">
                          <a:latin typeface="Times New Roman" panose="02020603050405020304" pitchFamily="18" charset="0"/>
                          <a:cs typeface="Times New Roman" panose="02020603050405020304" pitchFamily="18" charset="0"/>
                        </a:rPr>
                        <a:t>IJMA,</a:t>
                      </a:r>
                      <a:r>
                        <a:rPr lang="en-IN" baseline="0" dirty="0">
                          <a:latin typeface="Times New Roman" panose="02020603050405020304" pitchFamily="18" charset="0"/>
                          <a:cs typeface="Times New Roman" panose="02020603050405020304" pitchFamily="18" charset="0"/>
                        </a:rPr>
                        <a:t> Kolkata (Shri </a:t>
                      </a:r>
                      <a:r>
                        <a:rPr lang="en-IN" baseline="0" dirty="0" err="1">
                          <a:latin typeface="Times New Roman" panose="02020603050405020304" pitchFamily="18" charset="0"/>
                          <a:cs typeface="Times New Roman" panose="02020603050405020304" pitchFamily="18" charset="0"/>
                        </a:rPr>
                        <a:t>Bhudipta</a:t>
                      </a:r>
                      <a:r>
                        <a:rPr lang="en-IN" baseline="0" dirty="0">
                          <a:latin typeface="Times New Roman" panose="02020603050405020304" pitchFamily="18" charset="0"/>
                          <a:cs typeface="Times New Roman" panose="02020603050405020304" pitchFamily="18" charset="0"/>
                        </a:rPr>
                        <a:t> </a:t>
                      </a:r>
                      <a:r>
                        <a:rPr lang="en-IN" baseline="0" dirty="0" err="1">
                          <a:latin typeface="Times New Roman" panose="02020603050405020304" pitchFamily="18" charset="0"/>
                          <a:cs typeface="Times New Roman" panose="02020603050405020304" pitchFamily="18" charset="0"/>
                        </a:rPr>
                        <a:t>Saha</a:t>
                      </a:r>
                      <a:r>
                        <a:rPr lang="en-IN" baseline="0"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67054834"/>
                  </a:ext>
                </a:extLst>
              </a:tr>
              <a:tr h="201909">
                <a:tc>
                  <a:txBody>
                    <a:bodyPr/>
                    <a:lstStyle/>
                    <a:p>
                      <a:r>
                        <a:rPr lang="en-IN" dirty="0"/>
                        <a:t>14</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dirty="0">
                          <a:latin typeface="Times New Roman" panose="02020603050405020304" pitchFamily="18" charset="0"/>
                          <a:cs typeface="Times New Roman" panose="02020603050405020304" pitchFamily="18" charset="0"/>
                        </a:rPr>
                        <a:t>TXD</a:t>
                      </a:r>
                      <a:r>
                        <a:rPr lang="en-IN" baseline="0" dirty="0">
                          <a:latin typeface="Times New Roman" panose="02020603050405020304" pitchFamily="18" charset="0"/>
                          <a:cs typeface="Times New Roman" panose="02020603050405020304" pitchFamily="18" charset="0"/>
                        </a:rPr>
                        <a:t> 30 </a:t>
                      </a:r>
                      <a:endParaRPr lang="en-US" dirty="0">
                        <a:latin typeface="Times New Roman" panose="02020603050405020304" pitchFamily="18" charset="0"/>
                        <a:cs typeface="Times New Roman" panose="02020603050405020304" pitchFamily="18" charset="0"/>
                      </a:endParaRPr>
                    </a:p>
                  </a:txBody>
                  <a:tcPr/>
                </a:tc>
                <a:tc>
                  <a:txBody>
                    <a:bodyPr/>
                    <a:lstStyle/>
                    <a:p>
                      <a:r>
                        <a:rPr lang="en-IN" dirty="0">
                          <a:latin typeface="Times New Roman" panose="02020603050405020304" pitchFamily="18" charset="0"/>
                          <a:cs typeface="Times New Roman" panose="02020603050405020304" pitchFamily="18" charset="0"/>
                        </a:rPr>
                        <a:t>Strata Geosystems</a:t>
                      </a:r>
                      <a:r>
                        <a:rPr lang="en-IN" baseline="0" dirty="0">
                          <a:latin typeface="Times New Roman" panose="02020603050405020304" pitchFamily="18" charset="0"/>
                          <a:cs typeface="Times New Roman" panose="02020603050405020304" pitchFamily="18" charset="0"/>
                        </a:rPr>
                        <a:t> (Shri Narendra </a:t>
                      </a:r>
                      <a:r>
                        <a:rPr lang="en-IN" baseline="0" dirty="0" err="1">
                          <a:latin typeface="Times New Roman" panose="02020603050405020304" pitchFamily="18" charset="0"/>
                          <a:cs typeface="Times New Roman" panose="02020603050405020304" pitchFamily="18" charset="0"/>
                        </a:rPr>
                        <a:t>Dalmia</a:t>
                      </a:r>
                      <a:r>
                        <a:rPr lang="en-IN" baseline="0"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382584005"/>
                  </a:ext>
                </a:extLst>
              </a:tr>
              <a:tr h="201909">
                <a:tc>
                  <a:txBody>
                    <a:bodyPr/>
                    <a:lstStyle/>
                    <a:p>
                      <a:r>
                        <a:rPr lang="en-IN" dirty="0"/>
                        <a:t>15</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dirty="0">
                          <a:latin typeface="Times New Roman" panose="02020603050405020304" pitchFamily="18" charset="0"/>
                          <a:cs typeface="Times New Roman" panose="02020603050405020304" pitchFamily="18" charset="0"/>
                        </a:rPr>
                        <a:t>TXD</a:t>
                      </a:r>
                      <a:r>
                        <a:rPr lang="en-IN" baseline="0" dirty="0">
                          <a:latin typeface="Times New Roman" panose="02020603050405020304" pitchFamily="18" charset="0"/>
                          <a:cs typeface="Times New Roman" panose="02020603050405020304" pitchFamily="18" charset="0"/>
                        </a:rPr>
                        <a:t> 30 </a:t>
                      </a:r>
                      <a:endParaRPr lang="en-US" dirty="0"/>
                    </a:p>
                  </a:txBody>
                  <a:tcPr/>
                </a:tc>
                <a:tc>
                  <a:txBody>
                    <a:bodyPr/>
                    <a:lstStyle/>
                    <a:p>
                      <a:r>
                        <a:rPr lang="en-IN" dirty="0" err="1">
                          <a:latin typeface="Times New Roman" panose="02020603050405020304" pitchFamily="18" charset="0"/>
                          <a:cs typeface="Times New Roman" panose="02020603050405020304" pitchFamily="18" charset="0"/>
                        </a:rPr>
                        <a:t>Sasmira</a:t>
                      </a:r>
                      <a:r>
                        <a:rPr lang="en-IN" dirty="0">
                          <a:latin typeface="Times New Roman" panose="02020603050405020304" pitchFamily="18" charset="0"/>
                          <a:cs typeface="Times New Roman" panose="02020603050405020304" pitchFamily="18" charset="0"/>
                        </a:rPr>
                        <a:t>,</a:t>
                      </a:r>
                      <a:r>
                        <a:rPr lang="en-IN" baseline="0" dirty="0">
                          <a:latin typeface="Times New Roman" panose="02020603050405020304" pitchFamily="18" charset="0"/>
                          <a:cs typeface="Times New Roman" panose="02020603050405020304" pitchFamily="18" charset="0"/>
                        </a:rPr>
                        <a:t> Mumbai (</a:t>
                      </a:r>
                      <a:r>
                        <a:rPr lang="en-IN" baseline="0" dirty="0" err="1">
                          <a:latin typeface="Times New Roman" panose="02020603050405020304" pitchFamily="18" charset="0"/>
                          <a:cs typeface="Times New Roman" panose="02020603050405020304" pitchFamily="18" charset="0"/>
                        </a:rPr>
                        <a:t>Dr.</a:t>
                      </a:r>
                      <a:r>
                        <a:rPr lang="en-IN" baseline="0" dirty="0">
                          <a:latin typeface="Times New Roman" panose="02020603050405020304" pitchFamily="18" charset="0"/>
                          <a:cs typeface="Times New Roman" panose="02020603050405020304" pitchFamily="18" charset="0"/>
                        </a:rPr>
                        <a:t> </a:t>
                      </a:r>
                      <a:r>
                        <a:rPr lang="en-IN" baseline="0" dirty="0" err="1">
                          <a:latin typeface="Times New Roman" panose="02020603050405020304" pitchFamily="18" charset="0"/>
                          <a:cs typeface="Times New Roman" panose="02020603050405020304" pitchFamily="18" charset="0"/>
                        </a:rPr>
                        <a:t>Ashwani</a:t>
                      </a:r>
                      <a:r>
                        <a:rPr lang="en-IN" baseline="0" dirty="0">
                          <a:latin typeface="Times New Roman" panose="02020603050405020304" pitchFamily="18" charset="0"/>
                          <a:cs typeface="Times New Roman" panose="02020603050405020304" pitchFamily="18" charset="0"/>
                        </a:rPr>
                        <a:t> </a:t>
                      </a:r>
                      <a:r>
                        <a:rPr lang="en-IN" baseline="0" dirty="0" err="1">
                          <a:latin typeface="Times New Roman" panose="02020603050405020304" pitchFamily="18" charset="0"/>
                          <a:cs typeface="Times New Roman" panose="02020603050405020304" pitchFamily="18" charset="0"/>
                        </a:rPr>
                        <a:t>Sudam</a:t>
                      </a:r>
                      <a:r>
                        <a:rPr lang="en-IN" baseline="0"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322472338"/>
                  </a:ext>
                </a:extLst>
              </a:tr>
            </a:tbl>
          </a:graphicData>
        </a:graphic>
      </p:graphicFrame>
    </p:spTree>
    <p:extLst>
      <p:ext uri="{BB962C8B-B14F-4D97-AF65-F5344CB8AC3E}">
        <p14:creationId xmlns:p14="http://schemas.microsoft.com/office/powerpoint/2010/main" val="19090982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518"/>
        <p:cNvGrpSpPr/>
        <p:nvPr/>
      </p:nvGrpSpPr>
      <p:grpSpPr>
        <a:xfrm>
          <a:off x="0" y="0"/>
          <a:ext cx="0" cy="0"/>
          <a:chOff x="0" y="0"/>
          <a:chExt cx="0" cy="0"/>
        </a:xfrm>
      </p:grpSpPr>
      <p:sp>
        <p:nvSpPr>
          <p:cNvPr id="2" name="Rectangle 1"/>
          <p:cNvSpPr/>
          <p:nvPr/>
        </p:nvSpPr>
        <p:spPr>
          <a:xfrm>
            <a:off x="4294274" y="2510134"/>
            <a:ext cx="3531736" cy="923330"/>
          </a:xfrm>
          <a:prstGeom prst="rect">
            <a:avLst/>
          </a:prstGeom>
          <a:noFill/>
        </p:spPr>
        <p:txBody>
          <a:bodyPr wrap="none" lIns="91440" tIns="45720" rIns="91440" bIns="45720">
            <a:spAutoFit/>
          </a:bodyPr>
          <a:lstStyle/>
          <a:p>
            <a:pPr algn="ctr"/>
            <a:r>
              <a:rPr lang="en-IN" sz="5400" dirty="0">
                <a:ln w="0"/>
                <a:solidFill>
                  <a:schemeClr val="accent1"/>
                </a:solidFill>
                <a:effectLst>
                  <a:outerShdw blurRad="38100" dist="25400" dir="5400000" algn="ctr" rotWithShape="0">
                    <a:srgbClr val="6E747A">
                      <a:alpha val="43000"/>
                    </a:srgbClr>
                  </a:outerShdw>
                </a:effectLst>
              </a:rPr>
              <a:t>Thank You</a:t>
            </a:r>
            <a:endParaRPr lang="en-US" sz="5400" b="1" cap="none" spc="50" dirty="0">
              <a:ln w="0"/>
              <a:solidFill>
                <a:schemeClr val="bg2"/>
              </a:solidFill>
              <a:effectLst>
                <a:innerShdw blurRad="63500" dist="50800" dir="13500000">
                  <a:srgbClr val="000000">
                    <a:alpha val="50000"/>
                  </a:srgbClr>
                </a:inn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9898617-0F93-287A-03F9-EEBD36A76327}"/>
              </a:ext>
            </a:extLst>
          </p:cNvPr>
          <p:cNvSpPr/>
          <p:nvPr/>
        </p:nvSpPr>
        <p:spPr>
          <a:xfrm>
            <a:off x="2570039" y="2967335"/>
            <a:ext cx="7051931" cy="923330"/>
          </a:xfrm>
          <a:prstGeom prst="rect">
            <a:avLst/>
          </a:prstGeom>
          <a:noFill/>
        </p:spPr>
        <p:txBody>
          <a:bodyPr wrap="none" lIns="91440" tIns="45720" rIns="91440" bIns="45720">
            <a:spAutoFit/>
          </a:bodyPr>
          <a:lstStyle/>
          <a:p>
            <a:pPr algn="ctr"/>
            <a:r>
              <a:rPr lang="en-US" sz="5400" b="0" cap="none" spc="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New work item proposal</a:t>
            </a:r>
          </a:p>
        </p:txBody>
      </p:sp>
    </p:spTree>
    <p:extLst>
      <p:ext uri="{BB962C8B-B14F-4D97-AF65-F5344CB8AC3E}">
        <p14:creationId xmlns:p14="http://schemas.microsoft.com/office/powerpoint/2010/main" val="1436905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70">
          <a:extLst>
            <a:ext uri="{FF2B5EF4-FFF2-40B4-BE49-F238E27FC236}">
              <a16:creationId xmlns:a16="http://schemas.microsoft.com/office/drawing/2014/main" id="{C3EE005E-3E3B-84F8-B7FD-D29EFA2157DB}"/>
            </a:ext>
          </a:extLst>
        </p:cNvPr>
        <p:cNvGrpSpPr/>
        <p:nvPr/>
      </p:nvGrpSpPr>
      <p:grpSpPr>
        <a:xfrm>
          <a:off x="0" y="0"/>
          <a:ext cx="0" cy="0"/>
          <a:chOff x="0" y="0"/>
          <a:chExt cx="0" cy="0"/>
        </a:xfrm>
      </p:grpSpPr>
      <p:graphicFrame>
        <p:nvGraphicFramePr>
          <p:cNvPr id="272" name="Google Shape;272;p42">
            <a:extLst>
              <a:ext uri="{FF2B5EF4-FFF2-40B4-BE49-F238E27FC236}">
                <a16:creationId xmlns:a16="http://schemas.microsoft.com/office/drawing/2014/main" id="{CAE819C7-6659-3DD0-C8B5-B09B2119C6A2}"/>
              </a:ext>
            </a:extLst>
          </p:cNvPr>
          <p:cNvGraphicFramePr/>
          <p:nvPr>
            <p:extLst>
              <p:ext uri="{D42A27DB-BD31-4B8C-83A1-F6EECF244321}">
                <p14:modId xmlns:p14="http://schemas.microsoft.com/office/powerpoint/2010/main" val="3484606024"/>
              </p:ext>
            </p:extLst>
          </p:nvPr>
        </p:nvGraphicFramePr>
        <p:xfrm>
          <a:off x="488434" y="1562268"/>
          <a:ext cx="11093966" cy="4123505"/>
        </p:xfrm>
        <a:graphic>
          <a:graphicData uri="http://schemas.openxmlformats.org/drawingml/2006/table">
            <a:tbl>
              <a:tblPr firstRow="1" bandRow="1">
                <a:noFill/>
                <a:tableStyleId>{9367B65A-A99B-48F6-ABE7-11F67FF97E4D}</a:tableStyleId>
              </a:tblPr>
              <a:tblGrid>
                <a:gridCol w="594378">
                  <a:extLst>
                    <a:ext uri="{9D8B030D-6E8A-4147-A177-3AD203B41FA5}">
                      <a16:colId xmlns:a16="http://schemas.microsoft.com/office/drawing/2014/main" val="20000"/>
                    </a:ext>
                  </a:extLst>
                </a:gridCol>
                <a:gridCol w="1353134">
                  <a:extLst>
                    <a:ext uri="{9D8B030D-6E8A-4147-A177-3AD203B41FA5}">
                      <a16:colId xmlns:a16="http://schemas.microsoft.com/office/drawing/2014/main" val="20001"/>
                    </a:ext>
                  </a:extLst>
                </a:gridCol>
                <a:gridCol w="3602726">
                  <a:extLst>
                    <a:ext uri="{9D8B030D-6E8A-4147-A177-3AD203B41FA5}">
                      <a16:colId xmlns:a16="http://schemas.microsoft.com/office/drawing/2014/main" val="20002"/>
                    </a:ext>
                  </a:extLst>
                </a:gridCol>
                <a:gridCol w="3217319">
                  <a:extLst>
                    <a:ext uri="{9D8B030D-6E8A-4147-A177-3AD203B41FA5}">
                      <a16:colId xmlns:a16="http://schemas.microsoft.com/office/drawing/2014/main" val="20003"/>
                    </a:ext>
                  </a:extLst>
                </a:gridCol>
                <a:gridCol w="2326409">
                  <a:extLst>
                    <a:ext uri="{9D8B030D-6E8A-4147-A177-3AD203B41FA5}">
                      <a16:colId xmlns:a16="http://schemas.microsoft.com/office/drawing/2014/main" val="812664403"/>
                    </a:ext>
                  </a:extLst>
                </a:gridCol>
              </a:tblGrid>
              <a:tr h="611911">
                <a:tc>
                  <a:txBody>
                    <a:bodyPr/>
                    <a:lstStyle/>
                    <a:p>
                      <a:pPr marL="0" marR="0" lvl="0" indent="0" algn="just" rtl="0">
                        <a:spcBef>
                          <a:spcPts val="0"/>
                        </a:spcBef>
                        <a:spcAft>
                          <a:spcPts val="0"/>
                        </a:spcAft>
                        <a:buNone/>
                      </a:pPr>
                      <a:endParaRPr lang="en-IN" sz="16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just" rtl="0">
                        <a:spcBef>
                          <a:spcPts val="0"/>
                        </a:spcBef>
                        <a:spcAft>
                          <a:spcPts val="0"/>
                        </a:spcAft>
                        <a:buNone/>
                      </a:pPr>
                      <a:r>
                        <a:rPr lang="en-IN" sz="1600" dirty="0">
                          <a:latin typeface="Times New Roman" panose="02020603050405020304" pitchFamily="18" charset="0"/>
                          <a:cs typeface="Times New Roman" panose="02020603050405020304" pitchFamily="18" charset="0"/>
                        </a:rPr>
                        <a:t>Technical Committee</a:t>
                      </a:r>
                      <a:endParaRPr sz="16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just" rtl="0">
                        <a:spcBef>
                          <a:spcPts val="0"/>
                        </a:spcBef>
                        <a:spcAft>
                          <a:spcPts val="0"/>
                        </a:spcAft>
                        <a:buNone/>
                      </a:pPr>
                      <a:r>
                        <a:rPr lang="en-IN" sz="1600" dirty="0">
                          <a:latin typeface="Times New Roman" panose="02020603050405020304" pitchFamily="18" charset="0"/>
                          <a:cs typeface="Times New Roman" panose="02020603050405020304" pitchFamily="18" charset="0"/>
                        </a:rPr>
                        <a:t>Product name</a:t>
                      </a:r>
                      <a:endParaRPr sz="16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just" rtl="0">
                        <a:spcBef>
                          <a:spcPts val="0"/>
                        </a:spcBef>
                        <a:spcAft>
                          <a:spcPts val="0"/>
                        </a:spcAft>
                        <a:buNone/>
                      </a:pPr>
                      <a:r>
                        <a:rPr lang="en-IN" sz="1600" dirty="0">
                          <a:latin typeface="Times New Roman" panose="02020603050405020304" pitchFamily="18" charset="0"/>
                          <a:cs typeface="Times New Roman" panose="02020603050405020304" pitchFamily="18" charset="0"/>
                        </a:rPr>
                        <a:t>Status</a:t>
                      </a:r>
                      <a:endParaRPr sz="16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just" rtl="0">
                        <a:spcBef>
                          <a:spcPts val="0"/>
                        </a:spcBef>
                        <a:spcAft>
                          <a:spcPts val="0"/>
                        </a:spcAft>
                        <a:buNone/>
                      </a:pPr>
                      <a:r>
                        <a:rPr lang="en-US" sz="1600" dirty="0">
                          <a:latin typeface="Times New Roman" panose="02020603050405020304" pitchFamily="18" charset="0"/>
                          <a:cs typeface="Times New Roman" panose="02020603050405020304" pitchFamily="18" charset="0"/>
                        </a:rPr>
                        <a:t>Process adopted</a:t>
                      </a:r>
                      <a:endParaRPr sz="1600" dirty="0">
                        <a:latin typeface="Times New Roman" panose="02020603050405020304" pitchFamily="18" charset="0"/>
                        <a:cs typeface="Times New Roman" panose="02020603050405020304" pitchFamily="18" charset="0"/>
                      </a:endParaRPr>
                    </a:p>
                  </a:txBody>
                  <a:tcPr marL="91450" marR="91450" marT="45725" marB="45725"/>
                </a:tc>
                <a:extLst>
                  <a:ext uri="{0D108BD9-81ED-4DB2-BD59-A6C34878D82A}">
                    <a16:rowId xmlns:a16="http://schemas.microsoft.com/office/drawing/2014/main" val="10000"/>
                  </a:ext>
                </a:extLst>
              </a:tr>
              <a:tr h="315638">
                <a:tc>
                  <a:txBody>
                    <a:bodyPr/>
                    <a:lstStyle/>
                    <a:p>
                      <a:pPr marL="0" marR="0" lvl="0" indent="0" algn="ctr" rtl="0">
                        <a:spcBef>
                          <a:spcPts val="0"/>
                        </a:spcBef>
                        <a:spcAft>
                          <a:spcPts val="0"/>
                        </a:spcAft>
                        <a:buNone/>
                      </a:pPr>
                      <a:r>
                        <a:rPr lang="en-US" sz="1600" dirty="0">
                          <a:latin typeface="Times New Roman" panose="02020603050405020304" pitchFamily="18" charset="0"/>
                          <a:cs typeface="Times New Roman" panose="02020603050405020304" pitchFamily="18" charset="0"/>
                        </a:rPr>
                        <a:t>1</a:t>
                      </a:r>
                      <a:endParaRPr sz="16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lvl="0" indent="0" algn="ctr">
                        <a:lnSpc>
                          <a:spcPct val="115000"/>
                        </a:lnSpc>
                        <a:spcAft>
                          <a:spcPts val="0"/>
                        </a:spcAft>
                        <a:buFont typeface="+mj-lt"/>
                        <a:buNone/>
                      </a:pPr>
                      <a:r>
                        <a:rPr lang="en-IN" sz="1600" u="none" strike="noStrike" dirty="0">
                          <a:effectLst/>
                          <a:latin typeface="Times New Roman" panose="02020603050405020304" pitchFamily="18" charset="0"/>
                          <a:cs typeface="Times New Roman" panose="02020603050405020304" pitchFamily="18" charset="0"/>
                        </a:rPr>
                        <a:t>TXD 30</a:t>
                      </a:r>
                    </a:p>
                  </a:txBody>
                  <a:tcPr marL="68580" marR="68580" marT="0" marB="0"/>
                </a:tc>
                <a:tc>
                  <a:txBody>
                    <a:bodyPr/>
                    <a:lstStyle/>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600" b="0" i="0" u="none" strike="noStrike" dirty="0">
                          <a:solidFill>
                            <a:srgbClr val="000000"/>
                          </a:solidFill>
                          <a:effectLst/>
                          <a:latin typeface="Times New Roman" panose="02020603050405020304" pitchFamily="18" charset="0"/>
                        </a:rPr>
                        <a:t>Geo-tubes</a:t>
                      </a:r>
                    </a:p>
                  </a:txBody>
                  <a:tcPr marL="9525" marR="9525" marT="9525" marB="0"/>
                </a:tc>
                <a:tc>
                  <a:txBody>
                    <a:bodyPr/>
                    <a:lstStyle/>
                    <a:p>
                      <a:pPr algn="just">
                        <a:lnSpc>
                          <a:spcPct val="115000"/>
                        </a:lnSpc>
                      </a:pPr>
                      <a:r>
                        <a:rPr lang="en-GB" sz="1600" dirty="0">
                          <a:effectLst/>
                          <a:latin typeface="Times New Roman" panose="02020603050405020304" pitchFamily="18" charset="0"/>
                          <a:cs typeface="Times New Roman" panose="02020603050405020304" pitchFamily="18" charset="0"/>
                        </a:rPr>
                        <a:t>Under publication</a:t>
                      </a:r>
                    </a:p>
                  </a:txBody>
                  <a:tcPr marL="68580" marR="68580" marT="0" marB="0"/>
                </a:tc>
                <a:tc>
                  <a:txBody>
                    <a:bodyPr/>
                    <a:lstStyle/>
                    <a:p>
                      <a:pPr algn="l">
                        <a:lnSpc>
                          <a:spcPct val="115000"/>
                        </a:lnSpc>
                      </a:pPr>
                      <a:r>
                        <a:rPr lang="en-GB" sz="1600" dirty="0">
                          <a:effectLst/>
                          <a:latin typeface="Times New Roman" panose="02020603050405020304" pitchFamily="18" charset="0"/>
                          <a:cs typeface="Times New Roman" panose="02020603050405020304" pitchFamily="18" charset="0"/>
                        </a:rPr>
                        <a:t>Working group</a:t>
                      </a:r>
                    </a:p>
                  </a:txBody>
                  <a:tcPr marL="68580" marR="68580" marT="0" marB="0"/>
                </a:tc>
                <a:extLst>
                  <a:ext uri="{0D108BD9-81ED-4DB2-BD59-A6C34878D82A}">
                    <a16:rowId xmlns:a16="http://schemas.microsoft.com/office/drawing/2014/main" val="4375236"/>
                  </a:ext>
                </a:extLst>
              </a:tr>
              <a:tr h="435436">
                <a:tc>
                  <a:txBody>
                    <a:bodyPr/>
                    <a:lstStyle/>
                    <a:p>
                      <a:pPr marL="0" marR="0" lvl="0" indent="0" algn="ctr" rtl="0">
                        <a:spcBef>
                          <a:spcPts val="0"/>
                        </a:spcBef>
                        <a:spcAft>
                          <a:spcPts val="0"/>
                        </a:spcAft>
                        <a:buNone/>
                      </a:pPr>
                      <a:r>
                        <a:rPr lang="en-IN" sz="1600" dirty="0">
                          <a:latin typeface="Times New Roman" panose="02020603050405020304" pitchFamily="18" charset="0"/>
                          <a:cs typeface="Times New Roman" panose="02020603050405020304" pitchFamily="18" charset="0"/>
                        </a:rPr>
                        <a:t>2</a:t>
                      </a:r>
                      <a:endParaRPr sz="16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ctr" defTabSz="914400" rtl="0" eaLnBrk="1" fontAlgn="auto" latinLnBrk="0" hangingPunct="1">
                        <a:lnSpc>
                          <a:spcPct val="115000"/>
                        </a:lnSpc>
                        <a:spcBef>
                          <a:spcPts val="0"/>
                        </a:spcBef>
                        <a:spcAft>
                          <a:spcPts val="0"/>
                        </a:spcAft>
                        <a:buClr>
                          <a:srgbClr val="000000"/>
                        </a:buClr>
                        <a:buSzTx/>
                        <a:buFont typeface="+mj-lt"/>
                        <a:buNone/>
                        <a:tabLst/>
                        <a:defRPr/>
                      </a:pPr>
                      <a:r>
                        <a:rPr kumimoji="0" lang="en-IN" sz="1600" b="0" i="0" u="none" strike="noStrike" kern="0" cap="none" spc="0" normalizeH="0" baseline="0" noProof="0" dirty="0">
                          <a:ln>
                            <a:noFill/>
                          </a:ln>
                          <a:solidFill>
                            <a:srgbClr val="000000"/>
                          </a:solidFill>
                          <a:effectLst/>
                          <a:uLnTx/>
                          <a:uFillTx/>
                          <a:latin typeface="Times New Roman" panose="02020603050405020304" pitchFamily="18" charset="0"/>
                          <a:ea typeface="Calibri"/>
                          <a:cs typeface="Times New Roman" panose="02020603050405020304" pitchFamily="18" charset="0"/>
                          <a:sym typeface="Arial"/>
                        </a:rPr>
                        <a:t>TXD 30</a:t>
                      </a:r>
                    </a:p>
                  </a:txBody>
                  <a:tcPr marL="68580" marR="68580" marT="0" marB="0"/>
                </a:tc>
                <a:tc>
                  <a:txBody>
                    <a:bodyPr/>
                    <a:lstStyle/>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600" b="0" i="0" u="none" strike="noStrike" dirty="0">
                          <a:solidFill>
                            <a:srgbClr val="000000"/>
                          </a:solidFill>
                          <a:effectLst/>
                          <a:latin typeface="Times New Roman" panose="02020603050405020304" pitchFamily="18" charset="0"/>
                        </a:rPr>
                        <a:t>Coir nonwoven stitched composite </a:t>
                      </a:r>
                      <a:r>
                        <a:rPr lang="en-US" sz="1600" b="0" i="0" u="none" strike="noStrike" dirty="0" err="1">
                          <a:solidFill>
                            <a:srgbClr val="000000"/>
                          </a:solidFill>
                          <a:effectLst/>
                          <a:latin typeface="Times New Roman" panose="02020603050405020304" pitchFamily="18" charset="0"/>
                        </a:rPr>
                        <a:t>geotexiles</a:t>
                      </a:r>
                      <a:endParaRPr lang="en-US" sz="1600" b="0" i="0" u="none" strike="noStrike" dirty="0">
                        <a:solidFill>
                          <a:srgbClr val="000000"/>
                        </a:solidFill>
                        <a:effectLst/>
                        <a:latin typeface="Times New Roman" panose="02020603050405020304" pitchFamily="18" charset="0"/>
                      </a:endParaRPr>
                    </a:p>
                  </a:txBody>
                  <a:tcPr marL="9525" marR="9525" marT="9525" marB="0"/>
                </a:tc>
                <a:tc>
                  <a:txBody>
                    <a:bodyPr/>
                    <a:lstStyle/>
                    <a:p>
                      <a:pPr marL="0" marR="0" lvl="0" indent="0" algn="just" defTabSz="914400" rtl="0" eaLnBrk="1" fontAlgn="auto" latinLnBrk="0" hangingPunct="1">
                        <a:lnSpc>
                          <a:spcPct val="115000"/>
                        </a:lnSpc>
                        <a:spcBef>
                          <a:spcPts val="0"/>
                        </a:spcBef>
                        <a:spcAft>
                          <a:spcPts val="0"/>
                        </a:spcAft>
                        <a:buClr>
                          <a:srgbClr val="000000"/>
                        </a:buClr>
                        <a:buSzTx/>
                        <a:buFont typeface="Arial"/>
                        <a:buNone/>
                        <a:tabLst/>
                        <a:defRPr/>
                      </a:pPr>
                      <a:r>
                        <a:rPr kumimoji="0" lang="en-GB" sz="1600" b="0" i="0" u="none" strike="noStrike" kern="0" cap="none" spc="0" normalizeH="0" baseline="0" noProof="0" dirty="0">
                          <a:ln>
                            <a:noFill/>
                          </a:ln>
                          <a:solidFill>
                            <a:srgbClr val="000000"/>
                          </a:solidFill>
                          <a:effectLst/>
                          <a:uLnTx/>
                          <a:uFillTx/>
                          <a:latin typeface="Times New Roman" panose="02020603050405020304" pitchFamily="18" charset="0"/>
                          <a:ea typeface="Calibri"/>
                          <a:cs typeface="Times New Roman" panose="02020603050405020304" pitchFamily="18" charset="0"/>
                          <a:sym typeface="Arial"/>
                        </a:rPr>
                        <a:t>Under wide circulation</a:t>
                      </a:r>
                    </a:p>
                  </a:txBody>
                  <a:tcPr marL="68580" marR="68580" marT="0" marB="0"/>
                </a:tc>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lang="en-GB" sz="1600" dirty="0">
                          <a:effectLst/>
                          <a:latin typeface="Times New Roman" panose="02020603050405020304" pitchFamily="18" charset="0"/>
                          <a:cs typeface="Times New Roman" panose="02020603050405020304" pitchFamily="18" charset="0"/>
                        </a:rPr>
                        <a:t>Working group</a:t>
                      </a:r>
                    </a:p>
                  </a:txBody>
                  <a:tcPr marL="68580" marR="68580" marT="0" marB="0"/>
                </a:tc>
                <a:extLst>
                  <a:ext uri="{0D108BD9-81ED-4DB2-BD59-A6C34878D82A}">
                    <a16:rowId xmlns:a16="http://schemas.microsoft.com/office/drawing/2014/main" val="813466396"/>
                  </a:ext>
                </a:extLst>
              </a:tr>
              <a:tr h="435436">
                <a:tc>
                  <a:txBody>
                    <a:bodyPr/>
                    <a:lstStyle/>
                    <a:p>
                      <a:pPr marL="0" marR="0" lvl="0" indent="0" algn="ctr" rtl="0">
                        <a:spcBef>
                          <a:spcPts val="0"/>
                        </a:spcBef>
                        <a:spcAft>
                          <a:spcPts val="0"/>
                        </a:spcAft>
                        <a:buNone/>
                      </a:pPr>
                      <a:r>
                        <a:rPr lang="en-IN" sz="1600" dirty="0">
                          <a:latin typeface="Times New Roman" panose="02020603050405020304" pitchFamily="18" charset="0"/>
                          <a:cs typeface="Times New Roman" panose="02020603050405020304" pitchFamily="18" charset="0"/>
                        </a:rPr>
                        <a:t>3</a:t>
                      </a:r>
                      <a:endParaRPr sz="16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ctr" defTabSz="914400" rtl="0" eaLnBrk="1" fontAlgn="auto" latinLnBrk="0" hangingPunct="1">
                        <a:lnSpc>
                          <a:spcPct val="115000"/>
                        </a:lnSpc>
                        <a:spcBef>
                          <a:spcPts val="0"/>
                        </a:spcBef>
                        <a:spcAft>
                          <a:spcPts val="0"/>
                        </a:spcAft>
                        <a:buClr>
                          <a:srgbClr val="000000"/>
                        </a:buClr>
                        <a:buSzTx/>
                        <a:buFont typeface="+mj-lt"/>
                        <a:buNone/>
                        <a:tabLst/>
                        <a:defRPr/>
                      </a:pPr>
                      <a:r>
                        <a:rPr kumimoji="0" lang="en-IN" sz="1600" b="0" i="0" u="none" strike="noStrike" kern="0" cap="none" spc="0" normalizeH="0" baseline="0" noProof="0" dirty="0">
                          <a:ln>
                            <a:noFill/>
                          </a:ln>
                          <a:solidFill>
                            <a:srgbClr val="000000"/>
                          </a:solidFill>
                          <a:effectLst/>
                          <a:uLnTx/>
                          <a:uFillTx/>
                          <a:latin typeface="Times New Roman" panose="02020603050405020304" pitchFamily="18" charset="0"/>
                          <a:ea typeface="Calibri"/>
                          <a:cs typeface="Times New Roman" panose="02020603050405020304" pitchFamily="18" charset="0"/>
                          <a:sym typeface="Arial"/>
                        </a:rPr>
                        <a:t>TXD 30</a:t>
                      </a:r>
                    </a:p>
                  </a:txBody>
                  <a:tcPr marL="68580" marR="68580" marT="0" marB="0"/>
                </a:tc>
                <a:tc>
                  <a:txBody>
                    <a:bodyPr/>
                    <a:lstStyle/>
                    <a:p>
                      <a:pPr algn="just" fontAlgn="t"/>
                      <a:r>
                        <a:rPr lang="en-US" sz="1600" b="0" i="0" u="none" strike="noStrike" dirty="0" err="1">
                          <a:solidFill>
                            <a:srgbClr val="000000"/>
                          </a:solidFill>
                          <a:effectLst/>
                          <a:latin typeface="Times New Roman" panose="02020603050405020304" pitchFamily="18" charset="0"/>
                        </a:rPr>
                        <a:t>Geosynthetic</a:t>
                      </a:r>
                      <a:r>
                        <a:rPr lang="en-US" sz="1600" b="0" i="0" u="none" strike="noStrike" dirty="0">
                          <a:solidFill>
                            <a:srgbClr val="000000"/>
                          </a:solidFill>
                          <a:effectLst/>
                          <a:latin typeface="Times New Roman" panose="02020603050405020304" pitchFamily="18" charset="0"/>
                        </a:rPr>
                        <a:t> in Bitumen Layer for Flexible Pavements</a:t>
                      </a:r>
                    </a:p>
                  </a:txBody>
                  <a:tcPr marL="9525" marR="9525" marT="9525" marB="0"/>
                </a:tc>
                <a:tc>
                  <a:txBody>
                    <a:bodyPr/>
                    <a:lstStyle/>
                    <a:p>
                      <a:pPr marL="0" marR="0" lvl="0" indent="0" algn="just" defTabSz="914400" rtl="0" eaLnBrk="1" fontAlgn="auto" latinLnBrk="0" hangingPunct="1">
                        <a:lnSpc>
                          <a:spcPct val="115000"/>
                        </a:lnSpc>
                        <a:spcBef>
                          <a:spcPts val="0"/>
                        </a:spcBef>
                        <a:spcAft>
                          <a:spcPts val="0"/>
                        </a:spcAft>
                        <a:buClr>
                          <a:srgbClr val="000000"/>
                        </a:buClr>
                        <a:buSzTx/>
                        <a:buFont typeface="Arial"/>
                        <a:buNone/>
                        <a:tabLst/>
                        <a:defRPr/>
                      </a:pPr>
                      <a:r>
                        <a:rPr kumimoji="0" lang="en-GB" sz="1600" b="0" i="0" u="none" strike="noStrike" kern="0" cap="none" spc="0" normalizeH="0" baseline="0" noProof="0" dirty="0">
                          <a:ln>
                            <a:noFill/>
                          </a:ln>
                          <a:solidFill>
                            <a:srgbClr val="000000"/>
                          </a:solidFill>
                          <a:effectLst/>
                          <a:uLnTx/>
                          <a:uFillTx/>
                          <a:latin typeface="Times New Roman" panose="02020603050405020304" pitchFamily="18" charset="0"/>
                          <a:ea typeface="Calibri"/>
                          <a:cs typeface="Times New Roman" panose="02020603050405020304" pitchFamily="18" charset="0"/>
                          <a:sym typeface="Arial"/>
                        </a:rPr>
                        <a:t>P-draft</a:t>
                      </a:r>
                    </a:p>
                  </a:txBody>
                  <a:tcPr marL="68580" marR="68580" marT="0" marB="0"/>
                </a:tc>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lang="en-GB" sz="1600" dirty="0">
                          <a:effectLst/>
                          <a:latin typeface="Times New Roman" panose="02020603050405020304" pitchFamily="18" charset="0"/>
                          <a:cs typeface="Times New Roman" panose="02020603050405020304" pitchFamily="18" charset="0"/>
                        </a:rPr>
                        <a:t>Working group</a:t>
                      </a:r>
                    </a:p>
                  </a:txBody>
                  <a:tcPr marL="68580" marR="68580" marT="0" marB="0"/>
                </a:tc>
                <a:extLst>
                  <a:ext uri="{0D108BD9-81ED-4DB2-BD59-A6C34878D82A}">
                    <a16:rowId xmlns:a16="http://schemas.microsoft.com/office/drawing/2014/main" val="1197485744"/>
                  </a:ext>
                </a:extLst>
              </a:tr>
              <a:tr h="718594">
                <a:tc>
                  <a:txBody>
                    <a:bodyPr/>
                    <a:lstStyle/>
                    <a:p>
                      <a:pPr marL="0" marR="0" lvl="0" indent="0" algn="ctr" rtl="0">
                        <a:spcBef>
                          <a:spcPts val="0"/>
                        </a:spcBef>
                        <a:spcAft>
                          <a:spcPts val="0"/>
                        </a:spcAft>
                        <a:buNone/>
                      </a:pPr>
                      <a:r>
                        <a:rPr lang="en-US" sz="1600" dirty="0">
                          <a:latin typeface="Times New Roman" panose="02020603050405020304" pitchFamily="18" charset="0"/>
                          <a:cs typeface="Times New Roman" panose="02020603050405020304" pitchFamily="18" charset="0"/>
                        </a:rPr>
                        <a:t>4</a:t>
                      </a:r>
                      <a:endParaRPr sz="16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ctr" defTabSz="914400" rtl="0" eaLnBrk="1" fontAlgn="auto" latinLnBrk="0" hangingPunct="1">
                        <a:lnSpc>
                          <a:spcPct val="115000"/>
                        </a:lnSpc>
                        <a:spcBef>
                          <a:spcPts val="0"/>
                        </a:spcBef>
                        <a:spcAft>
                          <a:spcPts val="0"/>
                        </a:spcAft>
                        <a:buClr>
                          <a:srgbClr val="000000"/>
                        </a:buClr>
                        <a:buSzTx/>
                        <a:buFont typeface="+mj-lt"/>
                        <a:buNone/>
                        <a:tabLst/>
                        <a:defRPr/>
                      </a:pPr>
                      <a:r>
                        <a:rPr lang="en-IN" sz="1600" u="none" strike="noStrike" dirty="0">
                          <a:effectLst/>
                          <a:latin typeface="Times New Roman" panose="02020603050405020304" pitchFamily="18" charset="0"/>
                          <a:cs typeface="Times New Roman" panose="02020603050405020304" pitchFamily="18" charset="0"/>
                        </a:rPr>
                        <a:t>TXD 30</a:t>
                      </a:r>
                    </a:p>
                  </a:txBody>
                  <a:tcPr marL="68580" marR="68580" marT="0" marB="0"/>
                </a:tc>
                <a:tc>
                  <a:txBody>
                    <a:bodyPr/>
                    <a:lstStyle/>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600" b="0" i="0" u="none" strike="noStrike" dirty="0" err="1">
                          <a:solidFill>
                            <a:srgbClr val="000000"/>
                          </a:solidFill>
                          <a:effectLst/>
                          <a:latin typeface="Times New Roman" panose="02020603050405020304" pitchFamily="18" charset="0"/>
                        </a:rPr>
                        <a:t>Geosynthetic</a:t>
                      </a:r>
                      <a:r>
                        <a:rPr lang="en-US" sz="1600" b="0" i="0" u="none" strike="noStrike" dirty="0">
                          <a:solidFill>
                            <a:srgbClr val="000000"/>
                          </a:solidFill>
                          <a:effectLst/>
                          <a:latin typeface="Times New Roman" panose="02020603050405020304" pitchFamily="18" charset="0"/>
                        </a:rPr>
                        <a:t> clay liners</a:t>
                      </a:r>
                    </a:p>
                  </a:txBody>
                  <a:tcPr marL="9525" marR="9525" marT="9525" marB="0"/>
                </a:tc>
                <a:tc>
                  <a:txBody>
                    <a:bodyPr/>
                    <a:lstStyle/>
                    <a:p>
                      <a:pPr marL="0" marR="0" lvl="0" indent="0" algn="just" defTabSz="914400" rtl="0" eaLnBrk="1" fontAlgn="auto" latinLnBrk="0" hangingPunct="1">
                        <a:lnSpc>
                          <a:spcPct val="115000"/>
                        </a:lnSpc>
                        <a:spcBef>
                          <a:spcPts val="0"/>
                        </a:spcBef>
                        <a:spcAft>
                          <a:spcPts val="0"/>
                        </a:spcAft>
                        <a:buClr>
                          <a:srgbClr val="000000"/>
                        </a:buClr>
                        <a:buSzTx/>
                        <a:buFont typeface="Arial"/>
                        <a:buNone/>
                        <a:tabLst/>
                        <a:defRPr/>
                      </a:pPr>
                      <a:r>
                        <a:rPr lang="en-GB" sz="1600" dirty="0">
                          <a:effectLst/>
                          <a:latin typeface="Times New Roman" panose="02020603050405020304" pitchFamily="18" charset="0"/>
                          <a:cs typeface="Times New Roman" panose="02020603050405020304" pitchFamily="18" charset="0"/>
                        </a:rPr>
                        <a:t>Working draft prepared by working group + pre-standardization report by intern</a:t>
                      </a:r>
                    </a:p>
                  </a:txBody>
                  <a:tcPr marL="68580" marR="68580" marT="0" marB="0"/>
                </a:tc>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lang="en-GB" sz="1600" dirty="0">
                          <a:effectLst/>
                          <a:latin typeface="Times New Roman" panose="02020603050405020304" pitchFamily="18" charset="0"/>
                          <a:cs typeface="Times New Roman" panose="02020603050405020304" pitchFamily="18" charset="0"/>
                        </a:rPr>
                        <a:t>Intern + Working group</a:t>
                      </a:r>
                    </a:p>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endParaRPr lang="en-GB" sz="1600" dirty="0">
                        <a:effectLst/>
                        <a:latin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3806624"/>
                  </a:ext>
                </a:extLst>
              </a:tr>
              <a:tr h="312559">
                <a:tc>
                  <a:txBody>
                    <a:bodyPr/>
                    <a:lstStyle/>
                    <a:p>
                      <a:pPr marL="0" marR="0" lvl="0" indent="0" algn="ctr" rtl="0">
                        <a:spcBef>
                          <a:spcPts val="0"/>
                        </a:spcBef>
                        <a:spcAft>
                          <a:spcPts val="0"/>
                        </a:spcAft>
                        <a:buNone/>
                      </a:pPr>
                      <a:r>
                        <a:rPr lang="en-US" sz="1600" dirty="0">
                          <a:latin typeface="Times New Roman" panose="02020603050405020304" pitchFamily="18" charset="0"/>
                          <a:cs typeface="Times New Roman" panose="02020603050405020304" pitchFamily="18" charset="0"/>
                        </a:rPr>
                        <a:t>5</a:t>
                      </a:r>
                      <a:endParaRPr sz="16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ctr" defTabSz="914400" rtl="0" eaLnBrk="1" fontAlgn="auto" latinLnBrk="0" hangingPunct="1">
                        <a:lnSpc>
                          <a:spcPct val="115000"/>
                        </a:lnSpc>
                        <a:spcBef>
                          <a:spcPts val="0"/>
                        </a:spcBef>
                        <a:spcAft>
                          <a:spcPts val="0"/>
                        </a:spcAft>
                        <a:buClr>
                          <a:srgbClr val="000000"/>
                        </a:buClr>
                        <a:buSzTx/>
                        <a:buFont typeface="+mj-lt"/>
                        <a:buNone/>
                        <a:tabLst/>
                        <a:defRPr/>
                      </a:pPr>
                      <a:r>
                        <a:rPr kumimoji="0" lang="en-IN" sz="1600" b="0" i="0" u="none" strike="noStrike" kern="0" cap="none" spc="0" normalizeH="0" baseline="0" noProof="0" dirty="0">
                          <a:ln>
                            <a:noFill/>
                          </a:ln>
                          <a:solidFill>
                            <a:srgbClr val="000000"/>
                          </a:solidFill>
                          <a:effectLst/>
                          <a:uLnTx/>
                          <a:uFillTx/>
                          <a:latin typeface="Times New Roman" panose="02020603050405020304" pitchFamily="18" charset="0"/>
                          <a:ea typeface="Calibri"/>
                          <a:cs typeface="Times New Roman" panose="02020603050405020304" pitchFamily="18" charset="0"/>
                          <a:sym typeface="Arial"/>
                        </a:rPr>
                        <a:t>TXD 30</a:t>
                      </a:r>
                    </a:p>
                  </a:txBody>
                  <a:tcPr marL="68580" marR="68580" marT="0" marB="0"/>
                </a:tc>
                <a:tc>
                  <a:txBody>
                    <a:bodyPr/>
                    <a:lstStyle/>
                    <a:p>
                      <a:pPr algn="just" fontAlgn="t"/>
                      <a:r>
                        <a:rPr lang="en-US" sz="1600" b="0" i="0" u="none" strike="noStrike" dirty="0">
                          <a:solidFill>
                            <a:srgbClr val="000000"/>
                          </a:solidFill>
                          <a:effectLst/>
                          <a:latin typeface="Times New Roman" panose="02020603050405020304" pitchFamily="18" charset="0"/>
                        </a:rPr>
                        <a:t>Drainage</a:t>
                      </a:r>
                      <a:r>
                        <a:rPr lang="en-US" sz="1600" b="0" i="0" u="none" strike="noStrike" baseline="0" dirty="0">
                          <a:solidFill>
                            <a:srgbClr val="000000"/>
                          </a:solidFill>
                          <a:effectLst/>
                          <a:latin typeface="Times New Roman" panose="02020603050405020304" pitchFamily="18" charset="0"/>
                        </a:rPr>
                        <a:t> Composite</a:t>
                      </a:r>
                      <a:endParaRPr lang="en-US" sz="1600" b="0" i="0" u="none" strike="noStrike" dirty="0">
                        <a:solidFill>
                          <a:srgbClr val="000000"/>
                        </a:solidFill>
                        <a:effectLst/>
                        <a:latin typeface="Times New Roman" panose="02020603050405020304" pitchFamily="18" charset="0"/>
                      </a:endParaRPr>
                    </a:p>
                  </a:txBody>
                  <a:tcPr marL="9525" marR="9525" marT="9525" marB="0"/>
                </a:tc>
                <a:tc>
                  <a:txBody>
                    <a:bodyPr/>
                    <a:lstStyle/>
                    <a:p>
                      <a:pPr marL="0" marR="0" lvl="0" indent="0" algn="ctr" defTabSz="914400" rtl="0" eaLnBrk="1" fontAlgn="auto" latinLnBrk="0" hangingPunct="1">
                        <a:lnSpc>
                          <a:spcPct val="115000"/>
                        </a:lnSpc>
                        <a:spcBef>
                          <a:spcPts val="0"/>
                        </a:spcBef>
                        <a:spcAft>
                          <a:spcPts val="0"/>
                        </a:spcAft>
                        <a:buClr>
                          <a:srgbClr val="000000"/>
                        </a:buClr>
                        <a:buSzTx/>
                        <a:buFont typeface="Arial"/>
                        <a:buNone/>
                        <a:tabLst/>
                        <a:defRPr/>
                      </a:pPr>
                      <a:r>
                        <a:rPr lang="en-GB" sz="1600" dirty="0">
                          <a:effectLst/>
                          <a:latin typeface="Times New Roman" panose="02020603050405020304" pitchFamily="18" charset="0"/>
                          <a:cs typeface="Times New Roman" panose="02020603050405020304" pitchFamily="18" charset="0"/>
                        </a:rPr>
                        <a:t>-do-</a:t>
                      </a:r>
                    </a:p>
                  </a:txBody>
                  <a:tcPr marL="68580" marR="68580" marT="0" marB="0"/>
                </a:tc>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lang="en-GB" sz="1600" dirty="0">
                          <a:effectLst/>
                          <a:latin typeface="Times New Roman" panose="02020603050405020304" pitchFamily="18" charset="0"/>
                          <a:cs typeface="Times New Roman" panose="02020603050405020304" pitchFamily="18" charset="0"/>
                        </a:rPr>
                        <a:t>Working group</a:t>
                      </a:r>
                    </a:p>
                  </a:txBody>
                  <a:tcPr marL="68580" marR="68580" marT="0" marB="0"/>
                </a:tc>
                <a:extLst>
                  <a:ext uri="{0D108BD9-81ED-4DB2-BD59-A6C34878D82A}">
                    <a16:rowId xmlns:a16="http://schemas.microsoft.com/office/drawing/2014/main" val="10005"/>
                  </a:ext>
                </a:extLst>
              </a:tr>
              <a:tr h="692545">
                <a:tc>
                  <a:txBody>
                    <a:bodyPr/>
                    <a:lstStyle/>
                    <a:p>
                      <a:pPr marL="0" marR="0" lvl="0" indent="0" algn="ctr" rtl="0">
                        <a:spcBef>
                          <a:spcPts val="0"/>
                        </a:spcBef>
                        <a:spcAft>
                          <a:spcPts val="0"/>
                        </a:spcAft>
                        <a:buNone/>
                      </a:pPr>
                      <a:r>
                        <a:rPr lang="en-US" sz="1600" dirty="0">
                          <a:latin typeface="Times New Roman" panose="02020603050405020304" pitchFamily="18" charset="0"/>
                          <a:cs typeface="Times New Roman" panose="02020603050405020304" pitchFamily="18" charset="0"/>
                        </a:rPr>
                        <a:t>9</a:t>
                      </a:r>
                      <a:endParaRPr sz="16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ctr" defTabSz="914400" rtl="0" eaLnBrk="1" fontAlgn="auto" latinLnBrk="0" hangingPunct="1">
                        <a:lnSpc>
                          <a:spcPct val="115000"/>
                        </a:lnSpc>
                        <a:spcBef>
                          <a:spcPts val="0"/>
                        </a:spcBef>
                        <a:spcAft>
                          <a:spcPts val="0"/>
                        </a:spcAft>
                        <a:buClr>
                          <a:srgbClr val="000000"/>
                        </a:buClr>
                        <a:buSzTx/>
                        <a:buFont typeface="+mj-lt"/>
                        <a:buNone/>
                        <a:tabLst/>
                        <a:defRPr/>
                      </a:pPr>
                      <a:r>
                        <a:rPr lang="en-IN" sz="1600" u="none" strike="noStrike" dirty="0">
                          <a:effectLst/>
                          <a:latin typeface="Times New Roman" panose="02020603050405020304" pitchFamily="18" charset="0"/>
                          <a:cs typeface="Times New Roman" panose="02020603050405020304" pitchFamily="18" charset="0"/>
                        </a:rPr>
                        <a:t>TXD 04</a:t>
                      </a:r>
                    </a:p>
                  </a:txBody>
                  <a:tcPr marL="68580" marR="68580" marT="0" marB="0"/>
                </a:tc>
                <a:tc>
                  <a:txBody>
                    <a:bodyPr/>
                    <a:lstStyle/>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600" dirty="0">
                          <a:latin typeface="Times New Roman" panose="02020603050405020304" pitchFamily="18" charset="0"/>
                          <a:cs typeface="Times New Roman" panose="02020603050405020304" pitchFamily="18" charset="0"/>
                        </a:rPr>
                        <a:t>Aircraft Carpet </a:t>
                      </a:r>
                    </a:p>
                    <a:p>
                      <a:pPr algn="just" fontAlgn="t"/>
                      <a:endParaRPr lang="en-US" sz="1600" b="0" i="0" u="none" strike="noStrike" dirty="0">
                        <a:solidFill>
                          <a:srgbClr val="000000"/>
                        </a:solidFill>
                        <a:effectLst/>
                        <a:latin typeface="Times New Roman" panose="02020603050405020304" pitchFamily="18" charset="0"/>
                      </a:endParaRPr>
                    </a:p>
                  </a:txBody>
                  <a:tcPr marL="9525" marR="9525" marT="9525" marB="0"/>
                </a:tc>
                <a:tc>
                  <a:txBody>
                    <a:bodyPr/>
                    <a:lstStyle/>
                    <a:p>
                      <a:pPr marL="0" marR="0" lvl="0" indent="0" algn="just" defTabSz="914400" rtl="0" eaLnBrk="1" fontAlgn="auto" latinLnBrk="0" hangingPunct="1">
                        <a:lnSpc>
                          <a:spcPct val="115000"/>
                        </a:lnSpc>
                        <a:spcBef>
                          <a:spcPts val="0"/>
                        </a:spcBef>
                        <a:spcAft>
                          <a:spcPts val="0"/>
                        </a:spcAft>
                        <a:buClr>
                          <a:srgbClr val="000000"/>
                        </a:buClr>
                        <a:buSzTx/>
                        <a:buFont typeface="Arial"/>
                        <a:buNone/>
                        <a:tabLst/>
                        <a:defRPr/>
                      </a:pPr>
                      <a:r>
                        <a:rPr lang="en-GB" sz="1600" dirty="0">
                          <a:effectLst/>
                          <a:latin typeface="Times New Roman" panose="02020603050405020304" pitchFamily="18" charset="0"/>
                          <a:cs typeface="Times New Roman" panose="02020603050405020304" pitchFamily="18" charset="0"/>
                        </a:rPr>
                        <a:t>Working draft prepared</a:t>
                      </a:r>
                      <a:r>
                        <a:rPr lang="en-GB" sz="1600" baseline="0" dirty="0">
                          <a:effectLst/>
                          <a:latin typeface="Times New Roman" panose="02020603050405020304" pitchFamily="18" charset="0"/>
                          <a:cs typeface="Times New Roman" panose="02020603050405020304" pitchFamily="18" charset="0"/>
                        </a:rPr>
                        <a:t> by working group</a:t>
                      </a:r>
                      <a:endParaRPr lang="en-GB" sz="1600" dirty="0">
                        <a:effectLst/>
                        <a:latin typeface="Times New Roman" panose="02020603050405020304" pitchFamily="18"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lang="en-GB" sz="1600" dirty="0">
                          <a:effectLst/>
                          <a:latin typeface="Times New Roman" panose="02020603050405020304" pitchFamily="18" charset="0"/>
                          <a:cs typeface="Times New Roman" panose="02020603050405020304" pitchFamily="18" charset="0"/>
                        </a:rPr>
                        <a:t>Working group</a:t>
                      </a:r>
                    </a:p>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endParaRPr lang="en-GB" sz="1600" dirty="0">
                        <a:effectLst/>
                        <a:latin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9"/>
                  </a:ext>
                </a:extLst>
              </a:tr>
              <a:tr h="312559">
                <a:tc>
                  <a:txBody>
                    <a:bodyPr/>
                    <a:lstStyle/>
                    <a:p>
                      <a:pPr marL="0" marR="0" lvl="0" indent="0" algn="ctr" rtl="0">
                        <a:spcBef>
                          <a:spcPts val="0"/>
                        </a:spcBef>
                        <a:spcAft>
                          <a:spcPts val="0"/>
                        </a:spcAft>
                        <a:buNone/>
                      </a:pPr>
                      <a:r>
                        <a:rPr lang="en-US" sz="1600" dirty="0">
                          <a:latin typeface="Times New Roman" panose="02020603050405020304" pitchFamily="18" charset="0"/>
                          <a:cs typeface="Times New Roman" panose="02020603050405020304" pitchFamily="18" charset="0"/>
                        </a:rPr>
                        <a:t>10</a:t>
                      </a:r>
                      <a:endParaRPr sz="16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ctr" defTabSz="914400" rtl="0" eaLnBrk="1" fontAlgn="auto" latinLnBrk="0" hangingPunct="1">
                        <a:lnSpc>
                          <a:spcPct val="115000"/>
                        </a:lnSpc>
                        <a:spcBef>
                          <a:spcPts val="0"/>
                        </a:spcBef>
                        <a:spcAft>
                          <a:spcPts val="0"/>
                        </a:spcAft>
                        <a:buClr>
                          <a:srgbClr val="000000"/>
                        </a:buClr>
                        <a:buSzTx/>
                        <a:buFont typeface="+mj-lt"/>
                        <a:buNone/>
                        <a:tabLst/>
                        <a:defRPr/>
                      </a:pPr>
                      <a:r>
                        <a:rPr lang="en-IN" sz="1600" u="none" strike="noStrike" dirty="0">
                          <a:effectLst/>
                          <a:latin typeface="Times New Roman" panose="02020603050405020304" pitchFamily="18" charset="0"/>
                          <a:cs typeface="Times New Roman" panose="02020603050405020304" pitchFamily="18" charset="0"/>
                        </a:rPr>
                        <a:t>TXD 04</a:t>
                      </a:r>
                    </a:p>
                  </a:txBody>
                  <a:tcPr marL="68580" marR="68580" marT="0" marB="0"/>
                </a:tc>
                <a:tc>
                  <a:txBody>
                    <a:bodyPr/>
                    <a:lstStyle/>
                    <a:p>
                      <a:pPr algn="just"/>
                      <a:r>
                        <a:rPr lang="en-US" sz="1600" dirty="0">
                          <a:latin typeface="Times New Roman" panose="02020603050405020304" pitchFamily="18" charset="0"/>
                          <a:cs typeface="Times New Roman" panose="02020603050405020304" pitchFamily="18" charset="0"/>
                        </a:rPr>
                        <a:t>Handmade Pashmina Carpet </a:t>
                      </a:r>
                    </a:p>
                  </a:txBody>
                  <a:tcPr marL="68580" marR="68580" marT="0" marB="0"/>
                </a:tc>
                <a:tc>
                  <a:txBody>
                    <a:bodyPr/>
                    <a:lstStyle/>
                    <a:p>
                      <a:pPr marL="0" marR="0" lvl="0" indent="0" algn="ctr" defTabSz="914400" rtl="0" eaLnBrk="1" fontAlgn="auto" latinLnBrk="0" hangingPunct="1">
                        <a:lnSpc>
                          <a:spcPct val="115000"/>
                        </a:lnSpc>
                        <a:spcBef>
                          <a:spcPts val="0"/>
                        </a:spcBef>
                        <a:spcAft>
                          <a:spcPts val="0"/>
                        </a:spcAft>
                        <a:buClr>
                          <a:srgbClr val="000000"/>
                        </a:buClr>
                        <a:buSzTx/>
                        <a:buFont typeface="Arial"/>
                        <a:buNone/>
                        <a:tabLst/>
                        <a:defRPr/>
                      </a:pPr>
                      <a:r>
                        <a:rPr lang="en-GB" sz="1600" dirty="0">
                          <a:effectLst/>
                          <a:latin typeface="Times New Roman" panose="02020603050405020304" pitchFamily="18" charset="0"/>
                          <a:cs typeface="Times New Roman" panose="02020603050405020304" pitchFamily="18" charset="0"/>
                        </a:rPr>
                        <a:t>-do-</a:t>
                      </a:r>
                    </a:p>
                  </a:txBody>
                  <a:tcPr marL="68580" marR="68580" marT="0" marB="0"/>
                </a:tc>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lang="en-GB" sz="1600" dirty="0">
                          <a:effectLst/>
                          <a:latin typeface="Times New Roman" panose="02020603050405020304" pitchFamily="18" charset="0"/>
                          <a:cs typeface="Times New Roman" panose="02020603050405020304" pitchFamily="18" charset="0"/>
                        </a:rPr>
                        <a:t>Working group</a:t>
                      </a:r>
                    </a:p>
                  </a:txBody>
                  <a:tcPr marL="68580" marR="68580" marT="0" marB="0"/>
                </a:tc>
                <a:extLst>
                  <a:ext uri="{0D108BD9-81ED-4DB2-BD59-A6C34878D82A}">
                    <a16:rowId xmlns:a16="http://schemas.microsoft.com/office/drawing/2014/main" val="10010"/>
                  </a:ext>
                </a:extLst>
              </a:tr>
            </a:tbl>
          </a:graphicData>
        </a:graphic>
      </p:graphicFrame>
      <p:sp>
        <p:nvSpPr>
          <p:cNvPr id="5" name="Google Shape;271;p42">
            <a:extLst>
              <a:ext uri="{FF2B5EF4-FFF2-40B4-BE49-F238E27FC236}">
                <a16:creationId xmlns:a16="http://schemas.microsoft.com/office/drawing/2014/main" id="{54B4D8D1-CAC8-81A4-5284-F18793522CEA}"/>
              </a:ext>
            </a:extLst>
          </p:cNvPr>
          <p:cNvSpPr txBox="1">
            <a:spLocks/>
          </p:cNvSpPr>
          <p:nvPr/>
        </p:nvSpPr>
        <p:spPr>
          <a:xfrm>
            <a:off x="560942" y="484094"/>
            <a:ext cx="11021458" cy="81368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IN" sz="2800" b="1" dirty="0">
                <a:latin typeface="Times New Roman" panose="02020603050405020304" pitchFamily="18" charset="0"/>
                <a:cs typeface="Times New Roman" panose="02020603050405020304" pitchFamily="18" charset="0"/>
              </a:rPr>
              <a:t>Status of NWIPs as per APS</a:t>
            </a:r>
          </a:p>
        </p:txBody>
      </p:sp>
    </p:spTree>
    <p:extLst>
      <p:ext uri="{BB962C8B-B14F-4D97-AF65-F5344CB8AC3E}">
        <p14:creationId xmlns:p14="http://schemas.microsoft.com/office/powerpoint/2010/main" val="3391163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9898617-0F93-287A-03F9-EEBD36A76327}"/>
              </a:ext>
            </a:extLst>
          </p:cNvPr>
          <p:cNvSpPr/>
          <p:nvPr/>
        </p:nvSpPr>
        <p:spPr>
          <a:xfrm>
            <a:off x="3118261" y="2967335"/>
            <a:ext cx="5955477" cy="923330"/>
          </a:xfrm>
          <a:prstGeom prst="rect">
            <a:avLst/>
          </a:prstGeom>
          <a:noFill/>
        </p:spPr>
        <p:txBody>
          <a:bodyPr wrap="none" lIns="91440" tIns="45720" rIns="91440" bIns="45720">
            <a:spAutoFit/>
          </a:bodyPr>
          <a:lstStyle/>
          <a:p>
            <a:pPr algn="ctr"/>
            <a:r>
              <a:rPr lang="en-US" sz="5400" b="0" cap="none" spc="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Review of Standards</a:t>
            </a:r>
          </a:p>
        </p:txBody>
      </p:sp>
    </p:spTree>
    <p:extLst>
      <p:ext uri="{BB962C8B-B14F-4D97-AF65-F5344CB8AC3E}">
        <p14:creationId xmlns:p14="http://schemas.microsoft.com/office/powerpoint/2010/main" val="3189391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155276"/>
            <a:ext cx="10515600" cy="741871"/>
          </a:xfrm>
        </p:spPr>
        <p:txBody>
          <a:bodyPr>
            <a:normAutofit/>
          </a:bodyPr>
          <a:lstStyle/>
          <a:p>
            <a:pPr algn="ctr"/>
            <a:r>
              <a:rPr lang="en-IN" sz="2800" b="1" dirty="0">
                <a:solidFill>
                  <a:srgbClr val="000000"/>
                </a:solidFill>
                <a:latin typeface="Times New Roman" panose="02020603050405020304" pitchFamily="18" charset="0"/>
                <a:cs typeface="Times New Roman" panose="02020603050405020304" pitchFamily="18" charset="0"/>
              </a:rPr>
              <a:t>Grouping of standards for review as per APS (5 yearly reviews)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510280666"/>
              </p:ext>
            </p:extLst>
          </p:nvPr>
        </p:nvGraphicFramePr>
        <p:xfrm>
          <a:off x="725549" y="1944829"/>
          <a:ext cx="11171208" cy="3944180"/>
        </p:xfrm>
        <a:graphic>
          <a:graphicData uri="http://schemas.openxmlformats.org/drawingml/2006/table">
            <a:tbl>
              <a:tblPr firstRow="1" bandRow="1">
                <a:tableStyleId>{9367B65A-A99B-48F6-ABE7-11F67FF97E4D}</a:tableStyleId>
              </a:tblPr>
              <a:tblGrid>
                <a:gridCol w="871269">
                  <a:extLst>
                    <a:ext uri="{9D8B030D-6E8A-4147-A177-3AD203B41FA5}">
                      <a16:colId xmlns:a16="http://schemas.microsoft.com/office/drawing/2014/main" val="20000"/>
                    </a:ext>
                  </a:extLst>
                </a:gridCol>
                <a:gridCol w="1216324">
                  <a:extLst>
                    <a:ext uri="{9D8B030D-6E8A-4147-A177-3AD203B41FA5}">
                      <a16:colId xmlns:a16="http://schemas.microsoft.com/office/drawing/2014/main" val="20001"/>
                    </a:ext>
                  </a:extLst>
                </a:gridCol>
                <a:gridCol w="6927011">
                  <a:extLst>
                    <a:ext uri="{9D8B030D-6E8A-4147-A177-3AD203B41FA5}">
                      <a16:colId xmlns:a16="http://schemas.microsoft.com/office/drawing/2014/main" val="20002"/>
                    </a:ext>
                  </a:extLst>
                </a:gridCol>
                <a:gridCol w="2156604">
                  <a:extLst>
                    <a:ext uri="{9D8B030D-6E8A-4147-A177-3AD203B41FA5}">
                      <a16:colId xmlns:a16="http://schemas.microsoft.com/office/drawing/2014/main" val="20003"/>
                    </a:ext>
                  </a:extLst>
                </a:gridCol>
              </a:tblGrid>
              <a:tr h="173495">
                <a:tc>
                  <a:txBody>
                    <a:bodyPr/>
                    <a:lstStyle/>
                    <a:p>
                      <a:pPr marL="0" marR="0" lvl="0" indent="0" algn="ctr" rtl="0">
                        <a:spcBef>
                          <a:spcPts val="0"/>
                        </a:spcBef>
                        <a:spcAft>
                          <a:spcPts val="0"/>
                        </a:spcAft>
                        <a:buNone/>
                      </a:pPr>
                      <a:r>
                        <a:rPr lang="en-IN" sz="1200" dirty="0">
                          <a:latin typeface="Times New Roman" panose="02020603050405020304" pitchFamily="18" charset="0"/>
                          <a:cs typeface="Times New Roman" panose="02020603050405020304" pitchFamily="18" charset="0"/>
                        </a:rPr>
                        <a:t>Sl. No.</a:t>
                      </a:r>
                      <a:endParaRPr sz="12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ctr" rtl="0">
                        <a:spcBef>
                          <a:spcPts val="0"/>
                        </a:spcBef>
                        <a:spcAft>
                          <a:spcPts val="0"/>
                        </a:spcAft>
                        <a:buNone/>
                      </a:pPr>
                      <a:r>
                        <a:rPr lang="en-IN" sz="1200" dirty="0">
                          <a:latin typeface="Times New Roman" panose="02020603050405020304" pitchFamily="18" charset="0"/>
                          <a:cs typeface="Times New Roman" panose="02020603050405020304" pitchFamily="18" charset="0"/>
                        </a:rPr>
                        <a:t>Technical Committee</a:t>
                      </a:r>
                      <a:endParaRPr sz="12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ctr" rtl="0">
                        <a:spcBef>
                          <a:spcPts val="0"/>
                        </a:spcBef>
                        <a:spcAft>
                          <a:spcPts val="0"/>
                        </a:spcAft>
                        <a:buNone/>
                      </a:pPr>
                      <a:r>
                        <a:rPr lang="en-IN" sz="1200" dirty="0">
                          <a:latin typeface="Times New Roman" panose="02020603050405020304" pitchFamily="18" charset="0"/>
                          <a:cs typeface="Times New Roman" panose="02020603050405020304" pitchFamily="18" charset="0"/>
                        </a:rPr>
                        <a:t>Group of Standards </a:t>
                      </a:r>
                      <a:endParaRPr sz="12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ctr" rtl="0">
                        <a:spcBef>
                          <a:spcPts val="0"/>
                        </a:spcBef>
                        <a:spcAft>
                          <a:spcPts val="0"/>
                        </a:spcAft>
                        <a:buNone/>
                      </a:pPr>
                      <a:r>
                        <a:rPr lang="en-IN" sz="1200" dirty="0">
                          <a:latin typeface="Times New Roman" panose="02020603050405020304" pitchFamily="18" charset="0"/>
                          <a:cs typeface="Times New Roman" panose="02020603050405020304" pitchFamily="18" charset="0"/>
                        </a:rPr>
                        <a:t>Status and process adopted</a:t>
                      </a:r>
                    </a:p>
                  </a:txBody>
                  <a:tcPr marL="91450" marR="91450" marT="45725" marB="45725"/>
                </a:tc>
                <a:extLst>
                  <a:ext uri="{0D108BD9-81ED-4DB2-BD59-A6C34878D82A}">
                    <a16:rowId xmlns:a16="http://schemas.microsoft.com/office/drawing/2014/main" val="10000"/>
                  </a:ext>
                </a:extLst>
              </a:tr>
              <a:tr h="418071">
                <a:tc>
                  <a:txBody>
                    <a:bodyPr/>
                    <a:lstStyle/>
                    <a:p>
                      <a:r>
                        <a:rPr lang="en-US" sz="1200" dirty="0">
                          <a:latin typeface="Times New Roman" panose="02020603050405020304" pitchFamily="18" charset="0"/>
                          <a:cs typeface="Times New Roman" panose="02020603050405020304" pitchFamily="18" charset="0"/>
                        </a:rPr>
                        <a:t>1</a:t>
                      </a:r>
                    </a:p>
                  </a:txBody>
                  <a:tcPr/>
                </a:tc>
                <a:tc>
                  <a:txBody>
                    <a:bodyPr/>
                    <a:lstStyle/>
                    <a:p>
                      <a:pPr algn="ctr"/>
                      <a:r>
                        <a:rPr lang="en-US" sz="1200" dirty="0">
                          <a:latin typeface="Times New Roman" panose="02020603050405020304" pitchFamily="18" charset="0"/>
                          <a:cs typeface="Times New Roman" panose="02020603050405020304" pitchFamily="18" charset="0"/>
                        </a:rPr>
                        <a:t>TXD 07</a:t>
                      </a:r>
                    </a:p>
                  </a:txBody>
                  <a:tcPr/>
                </a:tc>
                <a:tc>
                  <a:txBody>
                    <a:bodyPr/>
                    <a:lstStyle/>
                    <a:p>
                      <a:pPr algn="l"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IS 17430 : 2020 Textile Dyestuffs — Natural Dye from Red Flowers of Canna </a:t>
                      </a:r>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indica</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 (Indian Shot, </a:t>
                      </a:r>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Sarvajjaya</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 — Identification</a:t>
                      </a:r>
                    </a:p>
                  </a:txBody>
                  <a:tcPr marL="9525" marR="9525" marT="9525" marB="0"/>
                </a:tc>
                <a:tc>
                  <a:txBody>
                    <a:bodyPr/>
                    <a:lstStyle/>
                    <a:p>
                      <a:r>
                        <a:rPr lang="en-US" sz="1200" dirty="0">
                          <a:latin typeface="Times New Roman" panose="02020603050405020304" pitchFamily="18" charset="0"/>
                          <a:cs typeface="Times New Roman" panose="02020603050405020304" pitchFamily="18" charset="0"/>
                        </a:rPr>
                        <a:t>Taken as R&amp;D Project</a:t>
                      </a:r>
                    </a:p>
                  </a:txBody>
                  <a:tcPr/>
                </a:tc>
                <a:extLst>
                  <a:ext uri="{0D108BD9-81ED-4DB2-BD59-A6C34878D82A}">
                    <a16:rowId xmlns:a16="http://schemas.microsoft.com/office/drawing/2014/main" val="10002"/>
                  </a:ext>
                </a:extLst>
              </a:tr>
              <a:tr h="418071">
                <a:tc>
                  <a:txBody>
                    <a:bodyPr/>
                    <a:lstStyle/>
                    <a:p>
                      <a:r>
                        <a:rPr lang="en-US" sz="1200" dirty="0">
                          <a:latin typeface="Times New Roman" panose="02020603050405020304" pitchFamily="18" charset="0"/>
                          <a:cs typeface="Times New Roman" panose="02020603050405020304" pitchFamily="18" charset="0"/>
                        </a:rPr>
                        <a:t>2</a:t>
                      </a:r>
                    </a:p>
                  </a:txBody>
                  <a:tcPr/>
                </a:tc>
                <a:tc>
                  <a:txBody>
                    <a:bodyPr/>
                    <a:lstStyle/>
                    <a:p>
                      <a:pPr algn="ctr"/>
                      <a:r>
                        <a:rPr lang="en-US" sz="1200" dirty="0">
                          <a:latin typeface="Times New Roman" panose="02020603050405020304" pitchFamily="18" charset="0"/>
                          <a:cs typeface="Times New Roman" panose="02020603050405020304" pitchFamily="18" charset="0"/>
                        </a:rPr>
                        <a:t>TXD 07</a:t>
                      </a:r>
                    </a:p>
                  </a:txBody>
                  <a:tcPr/>
                </a:tc>
                <a:tc>
                  <a:txBody>
                    <a:bodyPr/>
                    <a:lstStyle/>
                    <a:p>
                      <a:pPr algn="l"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IS 17431 : 2020 Textile Dyestuffs — Natural Dye from Red Flowers of </a:t>
                      </a:r>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Impateins</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balsamina</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 (Balsam, </a:t>
                      </a:r>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Gulmehndi</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 — Identification</a:t>
                      </a: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sym typeface="Arial"/>
                        </a:rPr>
                        <a:t>Taken as R&amp;D Project</a:t>
                      </a:r>
                      <a:endParaRPr kumimoji="0" lang="en-US" sz="12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txBody>
                  <a:tcPr/>
                </a:tc>
                <a:extLst>
                  <a:ext uri="{0D108BD9-81ED-4DB2-BD59-A6C34878D82A}">
                    <a16:rowId xmlns:a16="http://schemas.microsoft.com/office/drawing/2014/main" val="10003"/>
                  </a:ext>
                </a:extLst>
              </a:tr>
              <a:tr h="373505">
                <a:tc>
                  <a:txBody>
                    <a:bodyPr/>
                    <a:lstStyle/>
                    <a:p>
                      <a:r>
                        <a:rPr lang="en-US" sz="1200" dirty="0">
                          <a:latin typeface="Times New Roman" panose="02020603050405020304" pitchFamily="18" charset="0"/>
                          <a:cs typeface="Times New Roman" panose="02020603050405020304" pitchFamily="18" charset="0"/>
                        </a:rPr>
                        <a:t>3</a:t>
                      </a:r>
                    </a:p>
                  </a:txBody>
                  <a:tcPr/>
                </a:tc>
                <a:tc>
                  <a:txBody>
                    <a:bodyPr/>
                    <a:lstStyle/>
                    <a:p>
                      <a:pPr algn="ctr"/>
                      <a:r>
                        <a:rPr lang="en-US" sz="1200" dirty="0">
                          <a:latin typeface="Times New Roman" panose="02020603050405020304" pitchFamily="18" charset="0"/>
                          <a:cs typeface="Times New Roman" panose="02020603050405020304" pitchFamily="18" charset="0"/>
                        </a:rPr>
                        <a:t>TXD 07</a:t>
                      </a:r>
                    </a:p>
                  </a:txBody>
                  <a:tcPr/>
                </a:tc>
                <a:tc>
                  <a:txBody>
                    <a:bodyPr/>
                    <a:lstStyle/>
                    <a:p>
                      <a:pPr algn="l"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IS 17432 : 2020 Textile Dyestuffs — Natural Dye from </a:t>
                      </a:r>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Tectona</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grandis</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Sagaun</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 Leaves — Identification</a:t>
                      </a: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sym typeface="Arial"/>
                        </a:rPr>
                        <a:t>Taken as R&amp;D Project</a:t>
                      </a:r>
                      <a:endParaRPr kumimoji="0" lang="en-US" sz="12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txBody>
                  <a:tcPr/>
                </a:tc>
                <a:extLst>
                  <a:ext uri="{0D108BD9-81ED-4DB2-BD59-A6C34878D82A}">
                    <a16:rowId xmlns:a16="http://schemas.microsoft.com/office/drawing/2014/main" val="10004"/>
                  </a:ext>
                </a:extLst>
              </a:tr>
              <a:tr h="373505">
                <a:tc>
                  <a:txBody>
                    <a:bodyPr/>
                    <a:lstStyle/>
                    <a:p>
                      <a:r>
                        <a:rPr lang="en-US" sz="1200" dirty="0">
                          <a:latin typeface="Times New Roman" panose="02020603050405020304" pitchFamily="18" charset="0"/>
                          <a:cs typeface="Times New Roman" panose="02020603050405020304" pitchFamily="18" charset="0"/>
                        </a:rPr>
                        <a:t>4</a:t>
                      </a:r>
                    </a:p>
                  </a:txBody>
                  <a:tcPr/>
                </a:tc>
                <a:tc>
                  <a:txBody>
                    <a:bodyPr/>
                    <a:lstStyle/>
                    <a:p>
                      <a:pPr algn="ctr"/>
                      <a:r>
                        <a:rPr lang="en-US" sz="1200" dirty="0">
                          <a:latin typeface="Times New Roman" panose="02020603050405020304" pitchFamily="18" charset="0"/>
                          <a:cs typeface="Times New Roman" panose="02020603050405020304" pitchFamily="18" charset="0"/>
                        </a:rPr>
                        <a:t>TXD 07</a:t>
                      </a:r>
                    </a:p>
                  </a:txBody>
                  <a:tcPr/>
                </a:tc>
                <a:tc>
                  <a:txBody>
                    <a:bodyPr/>
                    <a:lstStyle/>
                    <a:p>
                      <a:pPr algn="l"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IS 17433 : 2020 Textile Dyestuffs — Natural Dye from </a:t>
                      </a:r>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Terminalia</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arjuna</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 (Arjun) Bark — Identification</a:t>
                      </a: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rPr>
                        <a:t>Taken as R&amp;D Project</a:t>
                      </a:r>
                    </a:p>
                  </a:txBody>
                  <a:tcPr/>
                </a:tc>
                <a:extLst>
                  <a:ext uri="{0D108BD9-81ED-4DB2-BD59-A6C34878D82A}">
                    <a16:rowId xmlns:a16="http://schemas.microsoft.com/office/drawing/2014/main" val="10005"/>
                  </a:ext>
                </a:extLst>
              </a:tr>
              <a:tr h="418071">
                <a:tc>
                  <a:txBody>
                    <a:bodyPr/>
                    <a:lstStyle/>
                    <a:p>
                      <a:r>
                        <a:rPr lang="en-US" sz="1200" dirty="0">
                          <a:latin typeface="Times New Roman" panose="02020603050405020304" pitchFamily="18" charset="0"/>
                          <a:cs typeface="Times New Roman" panose="02020603050405020304" pitchFamily="18" charset="0"/>
                        </a:rPr>
                        <a:t>7</a:t>
                      </a:r>
                    </a:p>
                  </a:txBody>
                  <a:tcPr/>
                </a:tc>
                <a:tc>
                  <a:txBody>
                    <a:bodyPr/>
                    <a:lstStyle/>
                    <a:p>
                      <a:pPr algn="ctr"/>
                      <a:r>
                        <a:rPr lang="en-US" sz="1200" dirty="0">
                          <a:latin typeface="Times New Roman" panose="02020603050405020304" pitchFamily="18" charset="0"/>
                          <a:cs typeface="Times New Roman" panose="02020603050405020304" pitchFamily="18" charset="0"/>
                        </a:rPr>
                        <a:t>TXD 07</a:t>
                      </a:r>
                    </a:p>
                  </a:txBody>
                  <a:tcPr/>
                </a:tc>
                <a:tc>
                  <a:txBody>
                    <a:bodyPr/>
                    <a:lstStyle/>
                    <a:p>
                      <a:pPr algn="l"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IS 15570 : 2005 Textiles - Method of test - Detection of banned azo colorants in </a:t>
                      </a:r>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coloured</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 textiles</a:t>
                      </a:r>
                    </a:p>
                  </a:txBody>
                  <a:tcPr marL="9525" marR="9525" marT="9525" marB="0"/>
                </a:tc>
                <a:tc>
                  <a:txBody>
                    <a:bodyPr/>
                    <a:lstStyle/>
                    <a:p>
                      <a:r>
                        <a:rPr lang="en-US" sz="1200" dirty="0">
                          <a:latin typeface="Times New Roman" panose="02020603050405020304" pitchFamily="18" charset="0"/>
                          <a:cs typeface="Times New Roman" panose="02020603050405020304" pitchFamily="18" charset="0"/>
                        </a:rPr>
                        <a:t>Recommended or withdrawal</a:t>
                      </a:r>
                    </a:p>
                  </a:txBody>
                  <a:tcPr/>
                </a:tc>
                <a:extLst>
                  <a:ext uri="{0D108BD9-81ED-4DB2-BD59-A6C34878D82A}">
                    <a16:rowId xmlns:a16="http://schemas.microsoft.com/office/drawing/2014/main" val="10006"/>
                  </a:ext>
                </a:extLst>
              </a:tr>
              <a:tr h="0">
                <a:tc>
                  <a:txBody>
                    <a:bodyPr/>
                    <a:lstStyle/>
                    <a:p>
                      <a:r>
                        <a:rPr lang="en-US" sz="1200" dirty="0">
                          <a:latin typeface="Times New Roman" panose="02020603050405020304" pitchFamily="18" charset="0"/>
                          <a:cs typeface="Times New Roman" panose="02020603050405020304" pitchFamily="18" charset="0"/>
                        </a:rPr>
                        <a:t>6</a:t>
                      </a:r>
                    </a:p>
                  </a:txBody>
                  <a:tcPr/>
                </a:tc>
                <a:tc>
                  <a:txBody>
                    <a:bodyPr/>
                    <a:lstStyle/>
                    <a:p>
                      <a:pPr algn="ctr"/>
                      <a:r>
                        <a:rPr lang="en-US" sz="1200" dirty="0">
                          <a:latin typeface="Times New Roman" panose="02020603050405020304" pitchFamily="18" charset="0"/>
                          <a:cs typeface="Times New Roman" panose="02020603050405020304" pitchFamily="18" charset="0"/>
                        </a:rPr>
                        <a:t>TXD 07</a:t>
                      </a:r>
                    </a:p>
                  </a:txBody>
                  <a:tcPr/>
                </a:tc>
                <a:tc>
                  <a:txBody>
                    <a:bodyPr/>
                    <a:lstStyle/>
                    <a:p>
                      <a:pPr algn="l"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IS 15565 : 2005 Textiles - Method of test - Estimation of free </a:t>
                      </a:r>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benzidine</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 in dyes</a:t>
                      </a:r>
                    </a:p>
                  </a:txBody>
                  <a:tcPr marL="9525" marR="9525" marT="9525" marB="0"/>
                </a:tc>
                <a:tc rowSpan="4">
                  <a:txBody>
                    <a:bodyPr/>
                    <a:lstStyle/>
                    <a:p>
                      <a:r>
                        <a:rPr lang="en-US" sz="1200" dirty="0">
                          <a:latin typeface="Times New Roman" panose="02020603050405020304" pitchFamily="18" charset="0"/>
                          <a:cs typeface="Times New Roman" panose="02020603050405020304" pitchFamily="18" charset="0"/>
                        </a:rPr>
                        <a:t>Circulated</a:t>
                      </a:r>
                      <a:r>
                        <a:rPr lang="en-US" sz="1200" baseline="0" dirty="0">
                          <a:latin typeface="Times New Roman" panose="02020603050405020304" pitchFamily="18" charset="0"/>
                          <a:cs typeface="Times New Roman" panose="02020603050405020304" pitchFamily="18" charset="0"/>
                        </a:rPr>
                        <a:t> for comments (W</a:t>
                      </a:r>
                      <a:r>
                        <a:rPr lang="en-US" sz="1200" dirty="0">
                          <a:latin typeface="Times New Roman" panose="02020603050405020304" pitchFamily="18" charset="0"/>
                          <a:cs typeface="Times New Roman" panose="02020603050405020304" pitchFamily="18" charset="0"/>
                        </a:rPr>
                        <a:t>orking group) </a:t>
                      </a:r>
                    </a:p>
                  </a:txBody>
                  <a:tcPr/>
                </a:tc>
                <a:extLst>
                  <a:ext uri="{0D108BD9-81ED-4DB2-BD59-A6C34878D82A}">
                    <a16:rowId xmlns:a16="http://schemas.microsoft.com/office/drawing/2014/main" val="3848735288"/>
                  </a:ext>
                </a:extLst>
              </a:tr>
              <a:tr h="0">
                <a:tc>
                  <a:txBody>
                    <a:bodyPr/>
                    <a:lstStyle/>
                    <a:p>
                      <a:r>
                        <a:rPr lang="en-US" sz="1200" dirty="0">
                          <a:latin typeface="Times New Roman" panose="02020603050405020304" pitchFamily="18" charset="0"/>
                          <a:cs typeface="Times New Roman" panose="02020603050405020304" pitchFamily="18" charset="0"/>
                        </a:rPr>
                        <a:t>5</a:t>
                      </a:r>
                    </a:p>
                  </a:txBody>
                  <a:tcPr/>
                </a:tc>
                <a:tc>
                  <a:txBody>
                    <a:bodyPr/>
                    <a:lstStyle/>
                    <a:p>
                      <a:pPr algn="ctr"/>
                      <a:r>
                        <a:rPr lang="en-US" sz="1200" dirty="0">
                          <a:latin typeface="Times New Roman" panose="02020603050405020304" pitchFamily="18" charset="0"/>
                          <a:cs typeface="Times New Roman" panose="02020603050405020304" pitchFamily="18" charset="0"/>
                        </a:rPr>
                        <a:t>TXD 07</a:t>
                      </a:r>
                    </a:p>
                  </a:txBody>
                  <a:tcPr/>
                </a:tc>
                <a:tc>
                  <a:txBody>
                    <a:bodyPr/>
                    <a:lstStyle/>
                    <a:p>
                      <a:pPr algn="l"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Textile Dyestuffs - Method for Evaluating Strength of Reactive Dyes (</a:t>
                      </a:r>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Trichloropyrimidyl</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 Type) by Dyeing Test (First Revision)</a:t>
                      </a:r>
                    </a:p>
                  </a:txBody>
                  <a:tcPr marL="9525" marR="9525" marT="9525" marB="0"/>
                </a:tc>
                <a:tc vMerge="1">
                  <a:txBody>
                    <a:bodyPr/>
                    <a:lstStyle/>
                    <a:p>
                      <a:endParaRPr lang="en-US"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588304048"/>
                  </a:ext>
                </a:extLst>
              </a:tr>
              <a:tr h="418071">
                <a:tc>
                  <a:txBody>
                    <a:bodyPr/>
                    <a:lstStyle/>
                    <a:p>
                      <a:r>
                        <a:rPr lang="en-US" sz="1200" dirty="0">
                          <a:latin typeface="Times New Roman" panose="02020603050405020304" pitchFamily="18" charset="0"/>
                          <a:cs typeface="Times New Roman" panose="02020603050405020304" pitchFamily="18" charset="0"/>
                        </a:rPr>
                        <a:t>8</a:t>
                      </a:r>
                    </a:p>
                  </a:txBody>
                  <a:tcPr/>
                </a:tc>
                <a:tc>
                  <a:txBody>
                    <a:bodyPr/>
                    <a:lstStyle/>
                    <a:p>
                      <a:pPr algn="ctr"/>
                      <a:r>
                        <a:rPr lang="en-US" sz="1200" dirty="0">
                          <a:latin typeface="Times New Roman" panose="02020603050405020304" pitchFamily="18" charset="0"/>
                          <a:cs typeface="Times New Roman" panose="02020603050405020304" pitchFamily="18" charset="0"/>
                        </a:rPr>
                        <a:t>TXD 07</a:t>
                      </a:r>
                    </a:p>
                  </a:txBody>
                  <a:tcPr/>
                </a:tc>
                <a:tc>
                  <a:txBody>
                    <a:bodyPr/>
                    <a:lstStyle/>
                    <a:p>
                      <a:pPr algn="l"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IS 4360 : 2020  Method for determination of strength of fast bases (first revision)</a:t>
                      </a:r>
                    </a:p>
                  </a:txBody>
                  <a:tcPr marL="9525" marR="9525" marT="9525" marB="0"/>
                </a:tc>
                <a:tc vMerge="1">
                  <a:txBody>
                    <a:bodyPr/>
                    <a:lstStyle/>
                    <a:p>
                      <a:endParaRPr lang="en-US"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889931794"/>
                  </a:ext>
                </a:extLst>
              </a:tr>
              <a:tr h="418071">
                <a:tc>
                  <a:txBody>
                    <a:bodyPr/>
                    <a:lstStyle/>
                    <a:p>
                      <a:r>
                        <a:rPr lang="en-US" sz="1200" dirty="0">
                          <a:latin typeface="Times New Roman" panose="02020603050405020304" pitchFamily="18" charset="0"/>
                          <a:cs typeface="Times New Roman" panose="02020603050405020304" pitchFamily="18" charset="0"/>
                        </a:rPr>
                        <a:t>9</a:t>
                      </a:r>
                    </a:p>
                  </a:txBody>
                  <a:tcPr/>
                </a:tc>
                <a:tc>
                  <a:txBody>
                    <a:bodyPr/>
                    <a:lstStyle/>
                    <a:p>
                      <a:pPr algn="ctr"/>
                      <a:r>
                        <a:rPr lang="en-US" sz="1200" dirty="0">
                          <a:latin typeface="Times New Roman" panose="02020603050405020304" pitchFamily="18" charset="0"/>
                          <a:cs typeface="Times New Roman" panose="02020603050405020304" pitchFamily="18" charset="0"/>
                        </a:rPr>
                        <a:t>TXD 07</a:t>
                      </a:r>
                    </a:p>
                  </a:txBody>
                  <a:tcPr/>
                </a:tc>
                <a:tc>
                  <a:txBody>
                    <a:bodyPr/>
                    <a:lstStyle/>
                    <a:p>
                      <a:pPr algn="l"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IS 4459 : 2020  Method for determination of strength of direct dyestuffs by dyeing test (first revision)</a:t>
                      </a:r>
                    </a:p>
                  </a:txBody>
                  <a:tcPr marL="9525" marR="9525" marT="9525" marB="0"/>
                </a:tc>
                <a:tc vMerge="1">
                  <a:txBody>
                    <a:bodyPr/>
                    <a:lstStyle/>
                    <a:p>
                      <a:endParaRPr lang="en-US"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00610299"/>
                  </a:ext>
                </a:extLst>
              </a:tr>
            </a:tbl>
          </a:graphicData>
        </a:graphic>
      </p:graphicFrame>
    </p:spTree>
    <p:extLst>
      <p:ext uri="{BB962C8B-B14F-4D97-AF65-F5344CB8AC3E}">
        <p14:creationId xmlns:p14="http://schemas.microsoft.com/office/powerpoint/2010/main" val="3583547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70">
          <a:extLst>
            <a:ext uri="{FF2B5EF4-FFF2-40B4-BE49-F238E27FC236}">
              <a16:creationId xmlns:a16="http://schemas.microsoft.com/office/drawing/2014/main" id="{C3EE005E-3E3B-84F8-B7FD-D29EFA2157DB}"/>
            </a:ext>
          </a:extLst>
        </p:cNvPr>
        <p:cNvGrpSpPr/>
        <p:nvPr/>
      </p:nvGrpSpPr>
      <p:grpSpPr>
        <a:xfrm>
          <a:off x="0" y="0"/>
          <a:ext cx="0" cy="0"/>
          <a:chOff x="0" y="0"/>
          <a:chExt cx="0" cy="0"/>
        </a:xfrm>
      </p:grpSpPr>
      <p:sp>
        <p:nvSpPr>
          <p:cNvPr id="271" name="Google Shape;271;p42">
            <a:extLst>
              <a:ext uri="{FF2B5EF4-FFF2-40B4-BE49-F238E27FC236}">
                <a16:creationId xmlns:a16="http://schemas.microsoft.com/office/drawing/2014/main" id="{A1AC5106-67D3-3EC8-E972-4889094A42DF}"/>
              </a:ext>
            </a:extLst>
          </p:cNvPr>
          <p:cNvSpPr txBox="1">
            <a:spLocks noGrp="1"/>
          </p:cNvSpPr>
          <p:nvPr>
            <p:ph type="title"/>
          </p:nvPr>
        </p:nvSpPr>
        <p:spPr>
          <a:xfrm>
            <a:off x="838200" y="288008"/>
            <a:ext cx="10515600" cy="8136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IN" sz="2800" b="1" dirty="0">
                <a:latin typeface="Times New Roman" panose="02020603050405020304" pitchFamily="18" charset="0"/>
                <a:cs typeface="Times New Roman" panose="02020603050405020304" pitchFamily="18" charset="0"/>
              </a:rPr>
              <a:t>Grouping of standards for review as per APS (5 yearly reviews) </a:t>
            </a:r>
            <a:endParaRPr sz="2800" b="1" dirty="0">
              <a:latin typeface="Times New Roman" panose="02020603050405020304" pitchFamily="18" charset="0"/>
              <a:cs typeface="Times New Roman" panose="02020603050405020304" pitchFamily="18" charset="0"/>
            </a:endParaRPr>
          </a:p>
        </p:txBody>
      </p:sp>
      <p:graphicFrame>
        <p:nvGraphicFramePr>
          <p:cNvPr id="272" name="Google Shape;272;p42">
            <a:extLst>
              <a:ext uri="{FF2B5EF4-FFF2-40B4-BE49-F238E27FC236}">
                <a16:creationId xmlns:a16="http://schemas.microsoft.com/office/drawing/2014/main" id="{CAE819C7-6659-3DD0-C8B5-B09B2119C6A2}"/>
              </a:ext>
            </a:extLst>
          </p:cNvPr>
          <p:cNvGraphicFramePr/>
          <p:nvPr>
            <p:extLst>
              <p:ext uri="{D42A27DB-BD31-4B8C-83A1-F6EECF244321}">
                <p14:modId xmlns:p14="http://schemas.microsoft.com/office/powerpoint/2010/main" val="505415525"/>
              </p:ext>
            </p:extLst>
          </p:nvPr>
        </p:nvGraphicFramePr>
        <p:xfrm>
          <a:off x="386603" y="1208710"/>
          <a:ext cx="11661962" cy="5278766"/>
        </p:xfrm>
        <a:graphic>
          <a:graphicData uri="http://schemas.openxmlformats.org/drawingml/2006/table">
            <a:tbl>
              <a:tblPr firstRow="1" bandRow="1">
                <a:noFill/>
                <a:tableStyleId>{9367B65A-A99B-48F6-ABE7-11F67FF97E4D}</a:tableStyleId>
              </a:tblPr>
              <a:tblGrid>
                <a:gridCol w="973512">
                  <a:extLst>
                    <a:ext uri="{9D8B030D-6E8A-4147-A177-3AD203B41FA5}">
                      <a16:colId xmlns:a16="http://schemas.microsoft.com/office/drawing/2014/main" val="20001"/>
                    </a:ext>
                  </a:extLst>
                </a:gridCol>
                <a:gridCol w="7865247">
                  <a:extLst>
                    <a:ext uri="{9D8B030D-6E8A-4147-A177-3AD203B41FA5}">
                      <a16:colId xmlns:a16="http://schemas.microsoft.com/office/drawing/2014/main" val="20002"/>
                    </a:ext>
                  </a:extLst>
                </a:gridCol>
                <a:gridCol w="2823203">
                  <a:extLst>
                    <a:ext uri="{9D8B030D-6E8A-4147-A177-3AD203B41FA5}">
                      <a16:colId xmlns:a16="http://schemas.microsoft.com/office/drawing/2014/main" val="20003"/>
                    </a:ext>
                  </a:extLst>
                </a:gridCol>
              </a:tblGrid>
              <a:tr h="186188">
                <a:tc>
                  <a:txBody>
                    <a:bodyPr/>
                    <a:lstStyle/>
                    <a:p>
                      <a:pPr marL="0" marR="0" lvl="0" indent="0" algn="l" rtl="0">
                        <a:spcBef>
                          <a:spcPts val="0"/>
                        </a:spcBef>
                        <a:spcAft>
                          <a:spcPts val="0"/>
                        </a:spcAft>
                        <a:buNone/>
                      </a:pPr>
                      <a:r>
                        <a:rPr lang="en-IN" sz="1100" dirty="0">
                          <a:latin typeface="Times New Roman" panose="02020603050405020304" pitchFamily="18" charset="0"/>
                          <a:cs typeface="Times New Roman" panose="02020603050405020304" pitchFamily="18" charset="0"/>
                        </a:rPr>
                        <a:t>TC</a:t>
                      </a:r>
                      <a:endParaRPr sz="11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IN" sz="1100" dirty="0">
                          <a:latin typeface="Times New Roman" panose="02020603050405020304" pitchFamily="18" charset="0"/>
                          <a:cs typeface="Times New Roman" panose="02020603050405020304" pitchFamily="18" charset="0"/>
                        </a:rPr>
                        <a:t>Group of Standards </a:t>
                      </a:r>
                      <a:endParaRPr sz="11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ctr" rtl="0">
                        <a:spcBef>
                          <a:spcPts val="0"/>
                        </a:spcBef>
                        <a:spcAft>
                          <a:spcPts val="0"/>
                        </a:spcAft>
                        <a:buNone/>
                      </a:pPr>
                      <a:r>
                        <a:rPr lang="en-IN" sz="1100" dirty="0">
                          <a:latin typeface="Times New Roman" panose="02020603050405020304" pitchFamily="18" charset="0"/>
                          <a:cs typeface="Times New Roman" panose="02020603050405020304" pitchFamily="18" charset="0"/>
                        </a:rPr>
                        <a:t>Status (</a:t>
                      </a:r>
                      <a:r>
                        <a:rPr lang="en-IN" sz="1100" dirty="0" err="1">
                          <a:latin typeface="Times New Roman" panose="02020603050405020304" pitchFamily="18" charset="0"/>
                          <a:cs typeface="Times New Roman" panose="02020603050405020304" pitchFamily="18" charset="0"/>
                        </a:rPr>
                        <a:t>Proecess</a:t>
                      </a:r>
                      <a:r>
                        <a:rPr lang="en-IN" sz="1100" baseline="0" dirty="0">
                          <a:latin typeface="Times New Roman" panose="02020603050405020304" pitchFamily="18" charset="0"/>
                          <a:cs typeface="Times New Roman" panose="02020603050405020304" pitchFamily="18" charset="0"/>
                        </a:rPr>
                        <a:t> adopted)</a:t>
                      </a:r>
                      <a:endParaRPr lang="en-IN" sz="1100" dirty="0">
                        <a:latin typeface="Times New Roman" panose="02020603050405020304" pitchFamily="18" charset="0"/>
                        <a:cs typeface="Times New Roman" panose="02020603050405020304" pitchFamily="18" charset="0"/>
                      </a:endParaRPr>
                    </a:p>
                  </a:txBody>
                  <a:tcPr marL="91450" marR="91450" marT="45725" marB="45725"/>
                </a:tc>
                <a:extLst>
                  <a:ext uri="{0D108BD9-81ED-4DB2-BD59-A6C34878D82A}">
                    <a16:rowId xmlns:a16="http://schemas.microsoft.com/office/drawing/2014/main" val="10000"/>
                  </a:ext>
                </a:extLst>
              </a:tr>
              <a:tr h="627069">
                <a:tc>
                  <a:txBody>
                    <a:bodyPr/>
                    <a:lstStyle/>
                    <a:p>
                      <a:pPr marL="0" lvl="0" indent="0">
                        <a:lnSpc>
                          <a:spcPct val="115000"/>
                        </a:lnSpc>
                        <a:spcAft>
                          <a:spcPts val="0"/>
                        </a:spcAft>
                        <a:buFont typeface="+mj-lt"/>
                        <a:buNone/>
                      </a:pPr>
                      <a:r>
                        <a:rPr lang="en-IN" sz="1100" u="none" strike="noStrike" dirty="0">
                          <a:effectLst/>
                          <a:latin typeface="Times New Roman" panose="02020603050405020304" pitchFamily="18" charset="0"/>
                          <a:cs typeface="Times New Roman" panose="02020603050405020304" pitchFamily="18" charset="0"/>
                        </a:rPr>
                        <a:t>TXD 30</a:t>
                      </a:r>
                    </a:p>
                  </a:txBody>
                  <a:tcPr marL="68580" marR="68580" marT="0" marB="0"/>
                </a:tc>
                <a:tc>
                  <a:txBody>
                    <a:bodyPr/>
                    <a:lstStyle/>
                    <a:p>
                      <a:pPr algn="just" fontAlgn="t"/>
                      <a:r>
                        <a:rPr lang="en-US" sz="1100" b="0" i="0" u="none" strike="noStrike" dirty="0">
                          <a:solidFill>
                            <a:srgbClr val="000000"/>
                          </a:solidFill>
                          <a:effectLst/>
                          <a:latin typeface="Times New Roman" panose="02020603050405020304" pitchFamily="18" charset="0"/>
                        </a:rPr>
                        <a:t>IS 16392 : 2015 </a:t>
                      </a:r>
                      <a:r>
                        <a:rPr lang="en-US" sz="1100" b="0" i="0" u="none" strike="noStrike" dirty="0" err="1">
                          <a:solidFill>
                            <a:srgbClr val="000000"/>
                          </a:solidFill>
                          <a:effectLst/>
                          <a:latin typeface="Times New Roman" panose="02020603050405020304" pitchFamily="18" charset="0"/>
                        </a:rPr>
                        <a:t>Geosynthetics</a:t>
                      </a:r>
                      <a:r>
                        <a:rPr lang="en-US" sz="1100" b="0" i="0" u="none" strike="noStrike" dirty="0">
                          <a:solidFill>
                            <a:srgbClr val="000000"/>
                          </a:solidFill>
                          <a:effectLst/>
                          <a:latin typeface="Times New Roman" panose="02020603050405020304" pitchFamily="18" charset="0"/>
                        </a:rPr>
                        <a:t> – Geotextiles for permanent erosion control in hard armor systems - Specification</a:t>
                      </a:r>
                    </a:p>
                    <a:p>
                      <a:pPr algn="just" fontAlgn="t"/>
                      <a:r>
                        <a:rPr lang="en-US" sz="1100" b="0" i="0" u="none" strike="noStrike" dirty="0">
                          <a:solidFill>
                            <a:srgbClr val="000000"/>
                          </a:solidFill>
                          <a:effectLst/>
                          <a:latin typeface="Times New Roman" panose="02020603050405020304" pitchFamily="18" charset="0"/>
                        </a:rPr>
                        <a:t>IS 16393 : 2015 </a:t>
                      </a:r>
                      <a:r>
                        <a:rPr lang="en-US" sz="1100" b="0" i="0" u="none" strike="noStrike" dirty="0" err="1">
                          <a:solidFill>
                            <a:srgbClr val="000000"/>
                          </a:solidFill>
                          <a:effectLst/>
                          <a:latin typeface="Times New Roman" panose="02020603050405020304" pitchFamily="18" charset="0"/>
                        </a:rPr>
                        <a:t>Geosynthetics</a:t>
                      </a:r>
                      <a:r>
                        <a:rPr lang="en-US" sz="1100" b="0" i="0" u="none" strike="noStrike" dirty="0">
                          <a:solidFill>
                            <a:srgbClr val="000000"/>
                          </a:solidFill>
                          <a:effectLst/>
                          <a:latin typeface="Times New Roman" panose="02020603050405020304" pitchFamily="18" charset="0"/>
                        </a:rPr>
                        <a:t> – Geotextiles used in subsurface drainage application - Specification</a:t>
                      </a:r>
                    </a:p>
                    <a:p>
                      <a:pPr algn="just" fontAlgn="t"/>
                      <a:r>
                        <a:rPr lang="en-US" sz="1100" b="0" i="0" u="none" strike="noStrike" dirty="0">
                          <a:solidFill>
                            <a:srgbClr val="000000"/>
                          </a:solidFill>
                          <a:effectLst/>
                          <a:latin typeface="Times New Roman" panose="02020603050405020304" pitchFamily="18" charset="0"/>
                        </a:rPr>
                        <a:t>IS 16391 : 2015 </a:t>
                      </a:r>
                      <a:r>
                        <a:rPr lang="en-US" sz="1100" b="0" i="0" u="none" strike="noStrike" dirty="0" err="1">
                          <a:solidFill>
                            <a:srgbClr val="000000"/>
                          </a:solidFill>
                          <a:effectLst/>
                          <a:latin typeface="Times New Roman" panose="02020603050405020304" pitchFamily="18" charset="0"/>
                        </a:rPr>
                        <a:t>Geosynthetics</a:t>
                      </a:r>
                      <a:r>
                        <a:rPr lang="en-US" sz="1100" b="0" i="0" u="none" strike="noStrike" dirty="0">
                          <a:solidFill>
                            <a:srgbClr val="000000"/>
                          </a:solidFill>
                          <a:effectLst/>
                          <a:latin typeface="Times New Roman" panose="02020603050405020304" pitchFamily="18" charset="0"/>
                        </a:rPr>
                        <a:t> – Geotextiles used in sub-grade separation in pavement structures - Specification</a:t>
                      </a:r>
                    </a:p>
                    <a:p>
                      <a:pPr algn="just" fontAlgn="t"/>
                      <a:r>
                        <a:rPr lang="en-US" sz="1100" b="0" i="0" u="none" strike="noStrike" dirty="0">
                          <a:solidFill>
                            <a:srgbClr val="000000"/>
                          </a:solidFill>
                          <a:effectLst/>
                          <a:latin typeface="Times New Roman" panose="02020603050405020304" pitchFamily="18" charset="0"/>
                        </a:rPr>
                        <a:t>IS 16362 : 2020 </a:t>
                      </a:r>
                      <a:r>
                        <a:rPr lang="en-US" sz="1100" b="0" i="0" u="none" strike="noStrike" dirty="0" err="1">
                          <a:solidFill>
                            <a:srgbClr val="000000"/>
                          </a:solidFill>
                          <a:effectLst/>
                          <a:latin typeface="Times New Roman" panose="02020603050405020304" pitchFamily="18" charset="0"/>
                        </a:rPr>
                        <a:t>Geosynthetics</a:t>
                      </a:r>
                      <a:r>
                        <a:rPr lang="en-US" sz="1100" b="0" i="0" u="none" strike="noStrike" dirty="0">
                          <a:solidFill>
                            <a:srgbClr val="000000"/>
                          </a:solidFill>
                          <a:effectLst/>
                          <a:latin typeface="Times New Roman" panose="02020603050405020304" pitchFamily="18" charset="0"/>
                        </a:rPr>
                        <a:t> – Geotextiles used in subgrade stabilization in pavement structures - Specification (first revision)</a:t>
                      </a:r>
                    </a:p>
                  </a:txBody>
                  <a:tcPr marL="9525" marR="9525" marT="9525" marB="0"/>
                </a:tc>
                <a:tc>
                  <a:txBody>
                    <a:bodyPr/>
                    <a:lstStyle/>
                    <a:p>
                      <a:pPr>
                        <a:lnSpc>
                          <a:spcPct val="115000"/>
                        </a:lnSpc>
                      </a:pPr>
                      <a:r>
                        <a:rPr lang="en-GB" sz="1100" dirty="0">
                          <a:effectLst/>
                          <a:latin typeface="Times New Roman" panose="02020603050405020304" pitchFamily="18" charset="0"/>
                          <a:cs typeface="Times New Roman" panose="02020603050405020304" pitchFamily="18" charset="0"/>
                        </a:rPr>
                        <a:t>Under publication (Reviewed by Working group)</a:t>
                      </a:r>
                    </a:p>
                  </a:txBody>
                  <a:tcPr marL="68580" marR="68580" marT="0" marB="0"/>
                </a:tc>
                <a:extLst>
                  <a:ext uri="{0D108BD9-81ED-4DB2-BD59-A6C34878D82A}">
                    <a16:rowId xmlns:a16="http://schemas.microsoft.com/office/drawing/2014/main" val="4129355733"/>
                  </a:ext>
                </a:extLst>
              </a:tr>
              <a:tr h="570956">
                <a:tc>
                  <a:txBody>
                    <a:bodyPr/>
                    <a:lstStyle/>
                    <a:p>
                      <a:pPr marL="0" lvl="0" indent="0">
                        <a:lnSpc>
                          <a:spcPct val="115000"/>
                        </a:lnSpc>
                        <a:spcAft>
                          <a:spcPts val="0"/>
                        </a:spcAft>
                        <a:buFont typeface="+mj-lt"/>
                        <a:buNone/>
                      </a:pPr>
                      <a:r>
                        <a:rPr lang="en-IN" sz="1100" b="0" u="none" strike="noStrike" dirty="0">
                          <a:effectLst/>
                          <a:latin typeface="Times New Roman" panose="02020603050405020304" pitchFamily="18" charset="0"/>
                          <a:cs typeface="Times New Roman" panose="02020603050405020304" pitchFamily="18" charset="0"/>
                        </a:rPr>
                        <a:t>TXD 30</a:t>
                      </a:r>
                    </a:p>
                  </a:txBody>
                  <a:tcPr marL="68580" marR="68580" marT="0" marB="0"/>
                </a:tc>
                <a:tc>
                  <a:txBody>
                    <a:bodyPr/>
                    <a:lstStyle/>
                    <a:p>
                      <a:pPr algn="just" fontAlgn="t"/>
                      <a:r>
                        <a:rPr lang="en-US" sz="1100" b="0" i="0" u="none" strike="noStrike" dirty="0">
                          <a:solidFill>
                            <a:schemeClr val="tx1"/>
                          </a:solidFill>
                          <a:effectLst/>
                          <a:latin typeface="Times New Roman" panose="02020603050405020304" pitchFamily="18" charset="0"/>
                        </a:rPr>
                        <a:t>IS 13162 (Part 3) : 1991 Geotextiles – Methods of test Part 2 Determination of resistance to exposure of ultraviolet light and water (Xenon-arc type apparatus)</a:t>
                      </a:r>
                    </a:p>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100" b="0" i="0" u="none" strike="noStrike" dirty="0">
                          <a:solidFill>
                            <a:schemeClr val="tx1"/>
                          </a:solidFill>
                          <a:effectLst/>
                          <a:latin typeface="Times New Roman" panose="02020603050405020304" pitchFamily="18" charset="0"/>
                        </a:rPr>
                        <a:t>IS 13162 (Part 4) : 1992 Geotextiles – Methods of test Part 4 Determination of puncture resistance by falling cone method</a:t>
                      </a:r>
                      <a:endParaRPr lang="en-US" sz="1100" b="0" i="0" u="none" strike="noStrike" dirty="0">
                        <a:solidFill>
                          <a:srgbClr val="000000"/>
                        </a:solidFill>
                        <a:effectLst/>
                        <a:latin typeface="Times New Roman" panose="02020603050405020304" pitchFamily="18" charset="0"/>
                      </a:endParaRPr>
                    </a:p>
                  </a:txBody>
                  <a:tcPr marL="9525" marR="9525" marT="9525" marB="0"/>
                </a:tc>
                <a:tc>
                  <a:txBody>
                    <a:bodyPr/>
                    <a:lstStyle/>
                    <a:p>
                      <a:pPr algn="ctr">
                        <a:lnSpc>
                          <a:spcPct val="115000"/>
                        </a:lnSpc>
                      </a:pPr>
                      <a:r>
                        <a:rPr lang="en-GB" sz="1100" dirty="0">
                          <a:effectLst/>
                          <a:latin typeface="Times New Roman" panose="02020603050405020304" pitchFamily="18" charset="0"/>
                          <a:cs typeface="Times New Roman" panose="02020603050405020304" pitchFamily="18" charset="0"/>
                        </a:rPr>
                        <a:t>Under publication (Reviewed by</a:t>
                      </a:r>
                      <a:r>
                        <a:rPr lang="en-GB" sz="1100" baseline="0" dirty="0">
                          <a:effectLst/>
                          <a:latin typeface="Times New Roman" panose="02020603050405020304" pitchFamily="18" charset="0"/>
                          <a:cs typeface="Times New Roman" panose="02020603050405020304" pitchFamily="18" charset="0"/>
                        </a:rPr>
                        <a:t> allotting to BTRA, Mumbai, Landmark </a:t>
                      </a:r>
                      <a:r>
                        <a:rPr lang="en-GB" sz="1100" baseline="0" dirty="0" err="1">
                          <a:effectLst/>
                          <a:latin typeface="Times New Roman" panose="02020603050405020304" pitchFamily="18" charset="0"/>
                          <a:cs typeface="Times New Roman" panose="02020603050405020304" pitchFamily="18" charset="0"/>
                        </a:rPr>
                        <a:t>Geosynthetic</a:t>
                      </a:r>
                      <a:r>
                        <a:rPr lang="en-GB" sz="1100" baseline="0" dirty="0">
                          <a:effectLst/>
                          <a:latin typeface="Times New Roman" panose="02020603050405020304" pitchFamily="18" charset="0"/>
                          <a:cs typeface="Times New Roman" panose="02020603050405020304" pitchFamily="18" charset="0"/>
                        </a:rPr>
                        <a:t> Testing </a:t>
                      </a:r>
                      <a:r>
                        <a:rPr lang="en-GB" sz="1100" baseline="0" dirty="0" err="1">
                          <a:effectLst/>
                          <a:latin typeface="Times New Roman" panose="02020603050405020304" pitchFamily="18" charset="0"/>
                          <a:cs typeface="Times New Roman" panose="02020603050405020304" pitchFamily="18" charset="0"/>
                        </a:rPr>
                        <a:t>Pvt.</a:t>
                      </a:r>
                      <a:r>
                        <a:rPr lang="en-GB" sz="1100" baseline="0" dirty="0">
                          <a:effectLst/>
                          <a:latin typeface="Times New Roman" panose="02020603050405020304" pitchFamily="18" charset="0"/>
                          <a:cs typeface="Times New Roman" panose="02020603050405020304" pitchFamily="18" charset="0"/>
                        </a:rPr>
                        <a:t> Ltd. &amp; </a:t>
                      </a:r>
                      <a:r>
                        <a:rPr lang="en-GB" sz="1100" baseline="0" dirty="0" err="1">
                          <a:effectLst/>
                          <a:latin typeface="Times New Roman" panose="02020603050405020304" pitchFamily="18" charset="0"/>
                          <a:cs typeface="Times New Roman" panose="02020603050405020304" pitchFamily="18" charset="0"/>
                        </a:rPr>
                        <a:t>Geosynthetic</a:t>
                      </a:r>
                      <a:r>
                        <a:rPr lang="en-GB" sz="1100" baseline="0" dirty="0">
                          <a:effectLst/>
                          <a:latin typeface="Times New Roman" panose="02020603050405020304" pitchFamily="18" charset="0"/>
                          <a:cs typeface="Times New Roman" panose="02020603050405020304" pitchFamily="18" charset="0"/>
                        </a:rPr>
                        <a:t> Testing Services</a:t>
                      </a:r>
                      <a:r>
                        <a:rPr lang="en-GB" sz="1100" dirty="0">
                          <a:effectLst/>
                          <a:latin typeface="Times New Roman" panose="02020603050405020304" pitchFamily="18" charset="0"/>
                          <a:cs typeface="Times New Roman" panose="02020603050405020304" pitchFamily="18" charset="0"/>
                        </a:rPr>
                        <a:t>)</a:t>
                      </a:r>
                    </a:p>
                  </a:txBody>
                  <a:tcPr marL="68580" marR="68580" marT="0" marB="0"/>
                </a:tc>
                <a:extLst>
                  <a:ext uri="{0D108BD9-81ED-4DB2-BD59-A6C34878D82A}">
                    <a16:rowId xmlns:a16="http://schemas.microsoft.com/office/drawing/2014/main" val="10004"/>
                  </a:ext>
                </a:extLst>
              </a:tr>
              <a:tr h="999431">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mj-lt"/>
                        <a:buNone/>
                        <a:tabLst/>
                        <a:defRPr/>
                      </a:pPr>
                      <a:r>
                        <a:rPr lang="en-IN" sz="1100" u="none" strike="noStrike" dirty="0">
                          <a:effectLst/>
                          <a:latin typeface="Times New Roman" panose="02020603050405020304" pitchFamily="18" charset="0"/>
                          <a:cs typeface="Times New Roman" panose="02020603050405020304" pitchFamily="18" charset="0"/>
                        </a:rPr>
                        <a:t>TXD 30</a:t>
                      </a:r>
                    </a:p>
                  </a:txBody>
                  <a:tcPr marL="68580" marR="68580" marT="0" marB="0"/>
                </a:tc>
                <a:tc>
                  <a:txBody>
                    <a:bodyPr/>
                    <a:lstStyle/>
                    <a:p>
                      <a:pPr algn="just" fontAlgn="t"/>
                      <a:r>
                        <a:rPr lang="en-US" sz="1100" b="0" i="0" u="none" strike="noStrike" dirty="0">
                          <a:solidFill>
                            <a:srgbClr val="000000"/>
                          </a:solidFill>
                          <a:effectLst/>
                          <a:latin typeface="Times New Roman" panose="02020603050405020304" pitchFamily="18" charset="0"/>
                        </a:rPr>
                        <a:t>IS 17371 : 2020 </a:t>
                      </a:r>
                      <a:r>
                        <a:rPr lang="en-US" sz="1100" b="0" i="0" u="none" strike="noStrike" dirty="0" err="1">
                          <a:solidFill>
                            <a:srgbClr val="000000"/>
                          </a:solidFill>
                          <a:effectLst/>
                          <a:latin typeface="Times New Roman" panose="02020603050405020304" pitchFamily="18" charset="0"/>
                        </a:rPr>
                        <a:t>Geosynthetics</a:t>
                      </a:r>
                      <a:r>
                        <a:rPr lang="en-US" sz="1100" b="0" i="0" u="none" strike="noStrike" dirty="0">
                          <a:solidFill>
                            <a:srgbClr val="000000"/>
                          </a:solidFill>
                          <a:effectLst/>
                          <a:latin typeface="Times New Roman" panose="02020603050405020304" pitchFamily="18" charset="0"/>
                        </a:rPr>
                        <a:t> – </a:t>
                      </a:r>
                      <a:r>
                        <a:rPr lang="en-US" sz="1100" b="0" i="0" u="none" strike="noStrike" dirty="0" err="1">
                          <a:solidFill>
                            <a:srgbClr val="000000"/>
                          </a:solidFill>
                          <a:effectLst/>
                          <a:latin typeface="Times New Roman" panose="02020603050405020304" pitchFamily="18" charset="0"/>
                        </a:rPr>
                        <a:t>Geogrids</a:t>
                      </a:r>
                      <a:r>
                        <a:rPr lang="en-US" sz="1100" b="0" i="0" u="none" strike="noStrike" dirty="0">
                          <a:solidFill>
                            <a:srgbClr val="000000"/>
                          </a:solidFill>
                          <a:effectLst/>
                          <a:latin typeface="Times New Roman" panose="02020603050405020304" pitchFamily="18" charset="0"/>
                        </a:rPr>
                        <a:t> for flexible pavements – Specification</a:t>
                      </a:r>
                    </a:p>
                    <a:p>
                      <a:pPr algn="just" fontAlgn="t"/>
                      <a:r>
                        <a:rPr lang="en-US" sz="1100" b="0" i="0" u="none" strike="noStrike" dirty="0">
                          <a:solidFill>
                            <a:srgbClr val="000000"/>
                          </a:solidFill>
                          <a:effectLst/>
                          <a:latin typeface="Times New Roman" panose="02020603050405020304" pitchFamily="18" charset="0"/>
                        </a:rPr>
                        <a:t>IS 17373 : 2020 </a:t>
                      </a:r>
                      <a:r>
                        <a:rPr lang="en-US" sz="1100" b="0" i="0" u="none" strike="noStrike" dirty="0" err="1">
                          <a:solidFill>
                            <a:srgbClr val="000000"/>
                          </a:solidFill>
                          <a:effectLst/>
                          <a:latin typeface="Times New Roman" panose="02020603050405020304" pitchFamily="18" charset="0"/>
                        </a:rPr>
                        <a:t>Geosynthetics</a:t>
                      </a:r>
                      <a:r>
                        <a:rPr lang="en-US" sz="1100" b="0" i="0" u="none" strike="noStrike" dirty="0">
                          <a:solidFill>
                            <a:srgbClr val="000000"/>
                          </a:solidFill>
                          <a:effectLst/>
                          <a:latin typeface="Times New Roman" panose="02020603050405020304" pitchFamily="18" charset="0"/>
                        </a:rPr>
                        <a:t> – </a:t>
                      </a:r>
                      <a:r>
                        <a:rPr lang="en-US" sz="1100" b="0" i="0" u="none" strike="noStrike" dirty="0" err="1">
                          <a:solidFill>
                            <a:srgbClr val="000000"/>
                          </a:solidFill>
                          <a:effectLst/>
                          <a:latin typeface="Times New Roman" panose="02020603050405020304" pitchFamily="18" charset="0"/>
                        </a:rPr>
                        <a:t>Geogrids</a:t>
                      </a:r>
                      <a:r>
                        <a:rPr lang="en-US" sz="1100" b="0" i="0" u="none" strike="noStrike" dirty="0">
                          <a:solidFill>
                            <a:srgbClr val="000000"/>
                          </a:solidFill>
                          <a:effectLst/>
                          <a:latin typeface="Times New Roman" panose="02020603050405020304" pitchFamily="18" charset="0"/>
                        </a:rPr>
                        <a:t> used in reinforced soil retaining structures - Specification</a:t>
                      </a:r>
                    </a:p>
                    <a:p>
                      <a:pPr algn="just" fontAlgn="t"/>
                      <a:r>
                        <a:rPr lang="en-US" sz="1100" b="0" i="0" u="none" strike="noStrike" dirty="0">
                          <a:solidFill>
                            <a:srgbClr val="000000"/>
                          </a:solidFill>
                          <a:effectLst/>
                          <a:latin typeface="Times New Roman" panose="02020603050405020304" pitchFamily="18" charset="0"/>
                        </a:rPr>
                        <a:t>IS 17483 (Part 1) : 2020 </a:t>
                      </a:r>
                      <a:r>
                        <a:rPr lang="en-US" sz="1100" b="0" i="0" u="none" strike="noStrike" dirty="0" err="1">
                          <a:solidFill>
                            <a:srgbClr val="000000"/>
                          </a:solidFill>
                          <a:effectLst/>
                          <a:latin typeface="Times New Roman" panose="02020603050405020304" pitchFamily="18" charset="0"/>
                        </a:rPr>
                        <a:t>Geosynthetics</a:t>
                      </a:r>
                      <a:r>
                        <a:rPr lang="en-US" sz="1100" b="0" i="0" u="none" strike="noStrike" dirty="0">
                          <a:solidFill>
                            <a:srgbClr val="000000"/>
                          </a:solidFill>
                          <a:effectLst/>
                          <a:latin typeface="Times New Roman" panose="02020603050405020304" pitchFamily="18" charset="0"/>
                        </a:rPr>
                        <a:t> – </a:t>
                      </a:r>
                      <a:r>
                        <a:rPr lang="en-US" sz="1100" b="0" i="0" u="none" strike="noStrike" dirty="0" err="1">
                          <a:solidFill>
                            <a:srgbClr val="000000"/>
                          </a:solidFill>
                          <a:effectLst/>
                          <a:latin typeface="Times New Roman" panose="02020603050405020304" pitchFamily="18" charset="0"/>
                        </a:rPr>
                        <a:t>Geocells</a:t>
                      </a:r>
                      <a:r>
                        <a:rPr lang="en-US" sz="1100" b="0" i="0" u="none" strike="noStrike" dirty="0">
                          <a:solidFill>
                            <a:srgbClr val="000000"/>
                          </a:solidFill>
                          <a:effectLst/>
                          <a:latin typeface="Times New Roman" panose="02020603050405020304" pitchFamily="18" charset="0"/>
                        </a:rPr>
                        <a:t> – Specification (Part 1) Load Bearing Application</a:t>
                      </a:r>
                    </a:p>
                    <a:p>
                      <a:pPr algn="just" fontAlgn="t"/>
                      <a:r>
                        <a:rPr lang="en-US" sz="1100" b="0" i="0" u="none" strike="noStrike" dirty="0">
                          <a:solidFill>
                            <a:srgbClr val="000000"/>
                          </a:solidFill>
                          <a:effectLst/>
                          <a:latin typeface="Times New Roman" panose="02020603050405020304" pitchFamily="18" charset="0"/>
                        </a:rPr>
                        <a:t>IS 17483 (Part 2) : 2020 </a:t>
                      </a:r>
                      <a:r>
                        <a:rPr lang="en-US" sz="1100" b="0" i="0" u="none" strike="noStrike" dirty="0" err="1">
                          <a:solidFill>
                            <a:srgbClr val="000000"/>
                          </a:solidFill>
                          <a:effectLst/>
                          <a:latin typeface="Times New Roman" panose="02020603050405020304" pitchFamily="18" charset="0"/>
                        </a:rPr>
                        <a:t>Geosynthetics</a:t>
                      </a:r>
                      <a:r>
                        <a:rPr lang="en-US" sz="1100" b="0" i="0" u="none" strike="noStrike" dirty="0">
                          <a:solidFill>
                            <a:srgbClr val="000000"/>
                          </a:solidFill>
                          <a:effectLst/>
                          <a:latin typeface="Times New Roman" panose="02020603050405020304" pitchFamily="18" charset="0"/>
                        </a:rPr>
                        <a:t> – </a:t>
                      </a:r>
                      <a:r>
                        <a:rPr lang="en-US" sz="1100" b="0" i="0" u="none" strike="noStrike" dirty="0" err="1">
                          <a:solidFill>
                            <a:srgbClr val="000000"/>
                          </a:solidFill>
                          <a:effectLst/>
                          <a:latin typeface="Times New Roman" panose="02020603050405020304" pitchFamily="18" charset="0"/>
                        </a:rPr>
                        <a:t>Geocells</a:t>
                      </a:r>
                      <a:r>
                        <a:rPr lang="en-US" sz="1100" b="0" i="0" u="none" strike="noStrike" dirty="0">
                          <a:solidFill>
                            <a:srgbClr val="000000"/>
                          </a:solidFill>
                          <a:effectLst/>
                          <a:latin typeface="Times New Roman" panose="02020603050405020304" pitchFamily="18" charset="0"/>
                        </a:rPr>
                        <a:t> – Specification (Part 2) Slope Erosion Protection Application</a:t>
                      </a:r>
                    </a:p>
                    <a:p>
                      <a:pPr algn="just" fontAlgn="t"/>
                      <a:r>
                        <a:rPr lang="en-US" sz="1100" b="0" i="0" u="none" strike="noStrike" dirty="0">
                          <a:solidFill>
                            <a:srgbClr val="000000"/>
                          </a:solidFill>
                          <a:effectLst/>
                          <a:latin typeface="Times New Roman" panose="02020603050405020304" pitchFamily="18" charset="0"/>
                        </a:rPr>
                        <a:t>IS 16352 : 2020 </a:t>
                      </a:r>
                      <a:r>
                        <a:rPr lang="en-US" sz="1100" b="0" i="0" u="none" strike="noStrike" dirty="0" err="1">
                          <a:solidFill>
                            <a:srgbClr val="000000"/>
                          </a:solidFill>
                          <a:effectLst/>
                          <a:latin typeface="Times New Roman" panose="02020603050405020304" pitchFamily="18" charset="0"/>
                        </a:rPr>
                        <a:t>Geosynthetics</a:t>
                      </a:r>
                      <a:r>
                        <a:rPr lang="en-US" sz="1100" b="0" i="0" u="none" strike="noStrike" dirty="0">
                          <a:solidFill>
                            <a:srgbClr val="000000"/>
                          </a:solidFill>
                          <a:effectLst/>
                          <a:latin typeface="Times New Roman" panose="02020603050405020304" pitchFamily="18" charset="0"/>
                        </a:rPr>
                        <a:t> – High density polyethylene (HDPE) </a:t>
                      </a:r>
                      <a:r>
                        <a:rPr lang="en-US" sz="1100" b="0" i="0" u="none" strike="noStrike" dirty="0" err="1">
                          <a:solidFill>
                            <a:srgbClr val="000000"/>
                          </a:solidFill>
                          <a:effectLst/>
                          <a:latin typeface="Times New Roman" panose="02020603050405020304" pitchFamily="18" charset="0"/>
                        </a:rPr>
                        <a:t>geomembranes</a:t>
                      </a:r>
                      <a:r>
                        <a:rPr lang="en-US" sz="1100" b="0" i="0" u="none" strike="noStrike" dirty="0">
                          <a:solidFill>
                            <a:srgbClr val="000000"/>
                          </a:solidFill>
                          <a:effectLst/>
                          <a:latin typeface="Times New Roman" panose="02020603050405020304" pitchFamily="18" charset="0"/>
                        </a:rPr>
                        <a:t> for lining – Specification (first revision)</a:t>
                      </a:r>
                    </a:p>
                    <a:p>
                      <a:pPr algn="just" fontAlgn="t"/>
                      <a:r>
                        <a:rPr lang="en-US" sz="1100" b="0" i="0" u="none" strike="noStrike" dirty="0">
                          <a:solidFill>
                            <a:srgbClr val="000000"/>
                          </a:solidFill>
                          <a:effectLst/>
                          <a:latin typeface="Times New Roman" panose="02020603050405020304" pitchFamily="18" charset="0"/>
                        </a:rPr>
                        <a:t>IS 15909 : 2020 PVC </a:t>
                      </a:r>
                      <a:r>
                        <a:rPr lang="en-US" sz="1100" b="0" i="0" u="none" strike="noStrike" dirty="0" err="1">
                          <a:solidFill>
                            <a:srgbClr val="000000"/>
                          </a:solidFill>
                          <a:effectLst/>
                          <a:latin typeface="Times New Roman" panose="02020603050405020304" pitchFamily="18" charset="0"/>
                        </a:rPr>
                        <a:t>Geomembranes</a:t>
                      </a:r>
                      <a:r>
                        <a:rPr lang="en-US" sz="1100" b="0" i="0" u="none" strike="noStrike" dirty="0">
                          <a:solidFill>
                            <a:srgbClr val="000000"/>
                          </a:solidFill>
                          <a:effectLst/>
                          <a:latin typeface="Times New Roman" panose="02020603050405020304" pitchFamily="18" charset="0"/>
                        </a:rPr>
                        <a:t> for Lining - Specification ( Second Revision )</a:t>
                      </a:r>
                    </a:p>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100" b="0" i="0" u="none" strike="noStrike" dirty="0">
                          <a:solidFill>
                            <a:srgbClr val="000000"/>
                          </a:solidFill>
                          <a:effectLst/>
                          <a:latin typeface="Times New Roman" panose="02020603050405020304" pitchFamily="18" charset="0"/>
                        </a:rPr>
                        <a:t>IS 17374 : 2020 </a:t>
                      </a:r>
                      <a:r>
                        <a:rPr lang="en-US" sz="1100" b="0" i="0" u="none" strike="noStrike" dirty="0" err="1">
                          <a:solidFill>
                            <a:srgbClr val="000000"/>
                          </a:solidFill>
                          <a:effectLst/>
                          <a:latin typeface="Times New Roman" panose="02020603050405020304" pitchFamily="18" charset="0"/>
                        </a:rPr>
                        <a:t>Geosynthetics</a:t>
                      </a:r>
                      <a:r>
                        <a:rPr lang="en-US" sz="1100" b="0" i="0" u="none" strike="noStrike" dirty="0">
                          <a:solidFill>
                            <a:srgbClr val="000000"/>
                          </a:solidFill>
                          <a:effectLst/>
                          <a:latin typeface="Times New Roman" panose="02020603050405020304" pitchFamily="18" charset="0"/>
                        </a:rPr>
                        <a:t> – Reinforced HDPE membrane for effluents and chemical resistance lining – Specification</a:t>
                      </a:r>
                    </a:p>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100" b="0" i="0" u="none" strike="noStrike" dirty="0">
                          <a:solidFill>
                            <a:srgbClr val="000000"/>
                          </a:solidFill>
                          <a:effectLst/>
                          <a:latin typeface="Times New Roman" panose="02020603050405020304" pitchFamily="18" charset="0"/>
                        </a:rPr>
                        <a:t>IS 17372 : 2020 </a:t>
                      </a:r>
                      <a:r>
                        <a:rPr lang="en-US" sz="1100" b="0" i="0" u="none" strike="noStrike" dirty="0" err="1">
                          <a:solidFill>
                            <a:srgbClr val="000000"/>
                          </a:solidFill>
                          <a:effectLst/>
                          <a:latin typeface="Times New Roman" panose="02020603050405020304" pitchFamily="18" charset="0"/>
                        </a:rPr>
                        <a:t>Geosynthetics</a:t>
                      </a:r>
                      <a:r>
                        <a:rPr lang="en-US" sz="1100" b="0" i="0" u="none" strike="noStrike" dirty="0">
                          <a:solidFill>
                            <a:srgbClr val="000000"/>
                          </a:solidFill>
                          <a:effectLst/>
                          <a:latin typeface="Times New Roman" panose="02020603050405020304" pitchFamily="18" charset="0"/>
                        </a:rPr>
                        <a:t> – Polymeric strip/</a:t>
                      </a:r>
                      <a:r>
                        <a:rPr lang="en-US" sz="1100" b="0" i="0" u="none" strike="noStrike" dirty="0" err="1">
                          <a:solidFill>
                            <a:srgbClr val="000000"/>
                          </a:solidFill>
                          <a:effectLst/>
                          <a:latin typeface="Times New Roman" panose="02020603050405020304" pitchFamily="18" charset="0"/>
                        </a:rPr>
                        <a:t>geostrip</a:t>
                      </a:r>
                      <a:r>
                        <a:rPr lang="en-US" sz="1100" b="0" i="0" u="none" strike="noStrike" dirty="0">
                          <a:solidFill>
                            <a:srgbClr val="000000"/>
                          </a:solidFill>
                          <a:effectLst/>
                          <a:latin typeface="Times New Roman" panose="02020603050405020304" pitchFamily="18" charset="0"/>
                        </a:rPr>
                        <a:t> used as soil reinforcement in retaining structures – Specification</a:t>
                      </a:r>
                      <a:endParaRPr lang="en-US" sz="1100" b="0" i="0" u="none" strike="noStrike" dirty="0">
                        <a:solidFill>
                          <a:schemeClr val="tx1"/>
                        </a:solidFill>
                        <a:effectLst/>
                        <a:latin typeface="Times New Roman" panose="02020603050405020304" pitchFamily="18" charset="0"/>
                      </a:endParaRPr>
                    </a:p>
                  </a:txBody>
                  <a:tcPr marL="9525" marR="9525" marT="9525" marB="0"/>
                </a:tc>
                <a:tc>
                  <a:txBody>
                    <a:bodyPr/>
                    <a:lstStyle/>
                    <a:p>
                      <a:pPr marL="0" marR="0" indent="0" algn="ctr" defTabSz="914400" rtl="0" eaLnBrk="1" fontAlgn="auto" latinLnBrk="0" hangingPunct="1">
                        <a:lnSpc>
                          <a:spcPct val="115000"/>
                        </a:lnSpc>
                        <a:spcBef>
                          <a:spcPts val="0"/>
                        </a:spcBef>
                        <a:spcAft>
                          <a:spcPts val="0"/>
                        </a:spcAft>
                        <a:buClr>
                          <a:srgbClr val="000000"/>
                        </a:buClr>
                        <a:buSzTx/>
                        <a:buFont typeface="Arial"/>
                        <a:buNone/>
                        <a:tabLst/>
                        <a:defRPr/>
                      </a:pPr>
                      <a:r>
                        <a:rPr lang="en-GB" sz="1100" dirty="0">
                          <a:effectLst/>
                          <a:latin typeface="Times New Roman" panose="02020603050405020304" pitchFamily="18" charset="0"/>
                          <a:cs typeface="Times New Roman" panose="02020603050405020304" pitchFamily="18" charset="0"/>
                        </a:rPr>
                        <a:t>04</a:t>
                      </a:r>
                      <a:r>
                        <a:rPr lang="en-GB" sz="1100" baseline="0" dirty="0">
                          <a:effectLst/>
                          <a:latin typeface="Times New Roman" panose="02020603050405020304" pitchFamily="18" charset="0"/>
                          <a:cs typeface="Times New Roman" panose="02020603050405020304" pitchFamily="18" charset="0"/>
                        </a:rPr>
                        <a:t> Standards Amended +04 Reaffirmed (Review through ARP by individual experts)</a:t>
                      </a:r>
                      <a:endParaRPr lang="en-GB" sz="1100" dirty="0">
                        <a:effectLst/>
                        <a:latin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11"/>
                  </a:ext>
                </a:extLst>
              </a:tr>
              <a:tr h="285478">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mj-lt"/>
                        <a:buNone/>
                        <a:tabLst/>
                        <a:defRPr/>
                      </a:pPr>
                      <a:r>
                        <a:rPr lang="en-IN" sz="1100" u="none" strike="noStrike" dirty="0">
                          <a:effectLst/>
                          <a:latin typeface="Times New Roman" panose="02020603050405020304" pitchFamily="18" charset="0"/>
                          <a:cs typeface="Times New Roman" panose="02020603050405020304" pitchFamily="18" charset="0"/>
                        </a:rPr>
                        <a:t>TXD 30</a:t>
                      </a:r>
                    </a:p>
                    <a:p>
                      <a:pPr marL="0" marR="0" lvl="0" indent="0" algn="l" defTabSz="914400" rtl="0" eaLnBrk="1" fontAlgn="auto" latinLnBrk="0" hangingPunct="1">
                        <a:lnSpc>
                          <a:spcPct val="115000"/>
                        </a:lnSpc>
                        <a:spcBef>
                          <a:spcPts val="0"/>
                        </a:spcBef>
                        <a:spcAft>
                          <a:spcPts val="0"/>
                        </a:spcAft>
                        <a:buClr>
                          <a:srgbClr val="000000"/>
                        </a:buClr>
                        <a:buSzTx/>
                        <a:buFont typeface="+mj-lt"/>
                        <a:buNone/>
                        <a:tabLst/>
                        <a:defRPr/>
                      </a:pPr>
                      <a:endParaRPr lang="en-IN" sz="1100" u="none" strike="noStrike" dirty="0">
                        <a:effectLst/>
                        <a:latin typeface="Times New Roman" panose="02020603050405020304" pitchFamily="18" charset="0"/>
                        <a:cs typeface="Times New Roman" panose="02020603050405020304" pitchFamily="18" charset="0"/>
                      </a:endParaRPr>
                    </a:p>
                  </a:txBody>
                  <a:tcPr marL="68580" marR="68580" marT="0" marB="0"/>
                </a:tc>
                <a:tc>
                  <a:txBody>
                    <a:bodyPr/>
                    <a:lstStyle/>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IN" sz="1100" b="0" i="0" u="none" strike="noStrike" dirty="0">
                          <a:solidFill>
                            <a:schemeClr val="tx1"/>
                          </a:solidFill>
                          <a:effectLst/>
                          <a:latin typeface="Times New Roman" panose="02020603050405020304" pitchFamily="18" charset="0"/>
                        </a:rPr>
                        <a:t>IS 14986 : 2001 </a:t>
                      </a:r>
                      <a:r>
                        <a:rPr lang="en-US" sz="1100" b="0" i="0" u="none" strike="noStrike" dirty="0">
                          <a:solidFill>
                            <a:schemeClr val="tx1"/>
                          </a:solidFill>
                          <a:effectLst/>
                          <a:latin typeface="Times New Roman" panose="02020603050405020304" pitchFamily="18" charset="0"/>
                        </a:rPr>
                        <a:t>Guidelines for application of jute geotextile for rain water erosion control in road and railway embankments and hill slopes</a:t>
                      </a:r>
                    </a:p>
                  </a:txBody>
                  <a:tcPr marL="9525" marR="9525" marT="9525" marB="0"/>
                </a:tc>
                <a:tc>
                  <a:txBody>
                    <a:bodyPr/>
                    <a:lstStyle/>
                    <a:p>
                      <a:pPr>
                        <a:lnSpc>
                          <a:spcPct val="115000"/>
                        </a:lnSpc>
                      </a:pPr>
                      <a:r>
                        <a:rPr lang="en-GB" sz="1100" dirty="0">
                          <a:effectLst/>
                          <a:latin typeface="Times New Roman" panose="02020603050405020304" pitchFamily="18" charset="0"/>
                          <a:cs typeface="Times New Roman" panose="02020603050405020304" pitchFamily="18" charset="0"/>
                        </a:rPr>
                        <a:t> Taken as R&amp;D Project (REC evaluation done)</a:t>
                      </a:r>
                    </a:p>
                  </a:txBody>
                  <a:tcPr marL="68580" marR="68580" marT="0" marB="0"/>
                </a:tc>
                <a:extLst>
                  <a:ext uri="{0D108BD9-81ED-4DB2-BD59-A6C34878D82A}">
                    <a16:rowId xmlns:a16="http://schemas.microsoft.com/office/drawing/2014/main" val="3719070031"/>
                  </a:ext>
                </a:extLst>
              </a:tr>
              <a:tr h="1247672">
                <a:tc>
                  <a:txBody>
                    <a:bodyPr/>
                    <a:lstStyle/>
                    <a:p>
                      <a:pPr marL="0" lvl="0" indent="0">
                        <a:lnSpc>
                          <a:spcPct val="115000"/>
                        </a:lnSpc>
                        <a:spcAft>
                          <a:spcPts val="0"/>
                        </a:spcAft>
                        <a:buFont typeface="+mj-lt"/>
                        <a:buNone/>
                      </a:pPr>
                      <a:r>
                        <a:rPr lang="en-IN" sz="1100" u="none" strike="noStrike" dirty="0">
                          <a:effectLst/>
                          <a:latin typeface="Times New Roman" panose="02020603050405020304" pitchFamily="18" charset="0"/>
                          <a:cs typeface="Times New Roman" panose="02020603050405020304" pitchFamily="18" charset="0"/>
                        </a:rPr>
                        <a:t>TXD 30</a:t>
                      </a:r>
                    </a:p>
                  </a:txBody>
                  <a:tcPr marL="68580" marR="68580" marT="0" marB="0"/>
                </a:tc>
                <a:tc>
                  <a:txBody>
                    <a:bodyPr/>
                    <a:lstStyle/>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100" b="0" i="0" u="none" strike="noStrike" dirty="0">
                          <a:solidFill>
                            <a:srgbClr val="000000"/>
                          </a:solidFill>
                          <a:effectLst/>
                          <a:latin typeface="Times New Roman" panose="02020603050405020304" pitchFamily="18" charset="0"/>
                        </a:rPr>
                        <a:t>IS 16349 : 2015 </a:t>
                      </a:r>
                      <a:r>
                        <a:rPr lang="en-US" sz="1100" b="0" i="0" u="none" strike="noStrike" dirty="0" err="1">
                          <a:solidFill>
                            <a:srgbClr val="000000"/>
                          </a:solidFill>
                          <a:effectLst/>
                          <a:latin typeface="Times New Roman" panose="02020603050405020304" pitchFamily="18" charset="0"/>
                        </a:rPr>
                        <a:t>Geosynthetics</a:t>
                      </a:r>
                      <a:r>
                        <a:rPr lang="en-US" sz="1100" b="0" i="0" u="none" strike="noStrike" dirty="0">
                          <a:solidFill>
                            <a:srgbClr val="000000"/>
                          </a:solidFill>
                          <a:effectLst/>
                          <a:latin typeface="Times New Roman" panose="02020603050405020304" pitchFamily="18" charset="0"/>
                        </a:rPr>
                        <a:t> – Guidelines for installation of </a:t>
                      </a:r>
                      <a:r>
                        <a:rPr lang="en-US" sz="1100" b="0" i="0" u="none" strike="noStrike" dirty="0" err="1">
                          <a:solidFill>
                            <a:srgbClr val="000000"/>
                          </a:solidFill>
                          <a:effectLst/>
                          <a:latin typeface="Times New Roman" panose="02020603050405020304" pitchFamily="18" charset="0"/>
                        </a:rPr>
                        <a:t>geogrids</a:t>
                      </a:r>
                      <a:r>
                        <a:rPr lang="en-US" sz="1100" b="0" i="0" u="none" strike="noStrike" dirty="0">
                          <a:solidFill>
                            <a:srgbClr val="000000"/>
                          </a:solidFill>
                          <a:effectLst/>
                          <a:latin typeface="Times New Roman" panose="02020603050405020304" pitchFamily="18" charset="0"/>
                        </a:rPr>
                        <a:t> used as reinforcement of base and sub-base layers in pavement structures</a:t>
                      </a:r>
                    </a:p>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100" b="0" i="0" u="none" strike="noStrike" dirty="0">
                          <a:solidFill>
                            <a:schemeClr val="tx1"/>
                          </a:solidFill>
                          <a:effectLst/>
                          <a:latin typeface="Times New Roman" panose="02020603050405020304" pitchFamily="18" charset="0"/>
                        </a:rPr>
                        <a:t>IS 16363 : 2015 </a:t>
                      </a:r>
                      <a:r>
                        <a:rPr lang="en-US" sz="1100" b="0" i="0" u="none" strike="noStrike" dirty="0" err="1">
                          <a:solidFill>
                            <a:schemeClr val="tx1"/>
                          </a:solidFill>
                          <a:effectLst/>
                          <a:latin typeface="Times New Roman" panose="02020603050405020304" pitchFamily="18" charset="0"/>
                        </a:rPr>
                        <a:t>Geosynthetics</a:t>
                      </a:r>
                      <a:r>
                        <a:rPr lang="en-US" sz="1100" b="0" i="0" u="none" strike="noStrike" dirty="0">
                          <a:solidFill>
                            <a:schemeClr val="tx1"/>
                          </a:solidFill>
                          <a:effectLst/>
                          <a:latin typeface="Times New Roman" panose="02020603050405020304" pitchFamily="18" charset="0"/>
                        </a:rPr>
                        <a:t> </a:t>
                      </a:r>
                      <a:r>
                        <a:rPr lang="en-US" sz="1100" b="0" i="0" u="none" strike="noStrike" dirty="0">
                          <a:solidFill>
                            <a:srgbClr val="000000"/>
                          </a:solidFill>
                          <a:effectLst/>
                          <a:latin typeface="Times New Roman" panose="02020603050405020304" pitchFamily="18" charset="0"/>
                        </a:rPr>
                        <a:t>–</a:t>
                      </a:r>
                      <a:r>
                        <a:rPr lang="en-US" sz="1100" b="0" i="0" u="none" strike="noStrike" dirty="0">
                          <a:solidFill>
                            <a:schemeClr val="tx1"/>
                          </a:solidFill>
                          <a:effectLst/>
                          <a:latin typeface="Times New Roman" panose="02020603050405020304" pitchFamily="18" charset="0"/>
                        </a:rPr>
                        <a:t> Guidelines for installation of geotextile used in subsurface drainage application</a:t>
                      </a:r>
                    </a:p>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100" b="0" i="0" u="none" strike="noStrike" dirty="0">
                          <a:solidFill>
                            <a:srgbClr val="000000"/>
                          </a:solidFill>
                          <a:effectLst/>
                          <a:latin typeface="Times New Roman" panose="02020603050405020304" pitchFamily="18" charset="0"/>
                        </a:rPr>
                        <a:t>IS 16345 : 2020 </a:t>
                      </a:r>
                      <a:r>
                        <a:rPr lang="en-US" sz="1100" b="0" i="0" u="none" strike="noStrike" dirty="0" err="1">
                          <a:solidFill>
                            <a:srgbClr val="000000"/>
                          </a:solidFill>
                          <a:effectLst/>
                          <a:latin typeface="Times New Roman" panose="02020603050405020304" pitchFamily="18" charset="0"/>
                        </a:rPr>
                        <a:t>Geosynthetics</a:t>
                      </a:r>
                      <a:r>
                        <a:rPr lang="en-US" sz="1100" b="0" i="0" u="none" strike="noStrike" dirty="0">
                          <a:solidFill>
                            <a:srgbClr val="000000"/>
                          </a:solidFill>
                          <a:effectLst/>
                          <a:latin typeface="Times New Roman" panose="02020603050405020304" pitchFamily="18" charset="0"/>
                        </a:rPr>
                        <a:t> – Guidelines for installation of geotextile used in subgrade separation in pavement structures (first revision)</a:t>
                      </a:r>
                    </a:p>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100" b="0" i="0" u="none" strike="noStrike" dirty="0">
                          <a:solidFill>
                            <a:srgbClr val="000000"/>
                          </a:solidFill>
                          <a:effectLst/>
                          <a:latin typeface="Times New Roman" panose="02020603050405020304" pitchFamily="18" charset="0"/>
                        </a:rPr>
                        <a:t>IS 16344 : 2015 </a:t>
                      </a:r>
                      <a:r>
                        <a:rPr lang="en-US" sz="1100" b="0" i="0" u="none" strike="noStrike" dirty="0" err="1">
                          <a:solidFill>
                            <a:srgbClr val="000000"/>
                          </a:solidFill>
                          <a:effectLst/>
                          <a:latin typeface="Times New Roman" panose="02020603050405020304" pitchFamily="18" charset="0"/>
                        </a:rPr>
                        <a:t>Geosynthetics</a:t>
                      </a:r>
                      <a:r>
                        <a:rPr lang="en-US" sz="1100" b="0" i="0" u="none" strike="noStrike" dirty="0">
                          <a:solidFill>
                            <a:srgbClr val="000000"/>
                          </a:solidFill>
                          <a:effectLst/>
                          <a:latin typeface="Times New Roman" panose="02020603050405020304" pitchFamily="18" charset="0"/>
                        </a:rPr>
                        <a:t> - Guidelines for installation of geotextile for permanent erosion control in hard armor systems</a:t>
                      </a:r>
                    </a:p>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100" b="0" i="0" u="none" strike="noStrike" dirty="0">
                          <a:solidFill>
                            <a:srgbClr val="000000"/>
                          </a:solidFill>
                          <a:effectLst/>
                          <a:latin typeface="Times New Roman" panose="02020603050405020304" pitchFamily="18" charset="0"/>
                        </a:rPr>
                        <a:t>IS 16343 : 2015 </a:t>
                      </a:r>
                      <a:r>
                        <a:rPr lang="en-US" sz="1100" b="0" i="0" u="none" strike="noStrike" dirty="0" err="1">
                          <a:solidFill>
                            <a:srgbClr val="000000"/>
                          </a:solidFill>
                          <a:effectLst/>
                          <a:latin typeface="Times New Roman" panose="02020603050405020304" pitchFamily="18" charset="0"/>
                        </a:rPr>
                        <a:t>Geosynthetics</a:t>
                      </a:r>
                      <a:r>
                        <a:rPr lang="en-US" sz="1100" b="0" i="0" u="none" strike="noStrike" dirty="0">
                          <a:solidFill>
                            <a:srgbClr val="000000"/>
                          </a:solidFill>
                          <a:effectLst/>
                          <a:latin typeface="Times New Roman" panose="02020603050405020304" pitchFamily="18" charset="0"/>
                        </a:rPr>
                        <a:t> - Guidelines for installation of </a:t>
                      </a:r>
                      <a:r>
                        <a:rPr lang="en-US" sz="1100" b="0" i="0" u="none" strike="noStrike" dirty="0" err="1">
                          <a:solidFill>
                            <a:srgbClr val="000000"/>
                          </a:solidFill>
                          <a:effectLst/>
                          <a:latin typeface="Times New Roman" panose="02020603050405020304" pitchFamily="18" charset="0"/>
                        </a:rPr>
                        <a:t>geotexiles</a:t>
                      </a:r>
                      <a:r>
                        <a:rPr lang="en-US" sz="1100" b="0" i="0" u="none" strike="noStrike" dirty="0">
                          <a:solidFill>
                            <a:srgbClr val="000000"/>
                          </a:solidFill>
                          <a:effectLst/>
                          <a:latin typeface="Times New Roman" panose="02020603050405020304" pitchFamily="18" charset="0"/>
                        </a:rPr>
                        <a:t> as pavement fabric</a:t>
                      </a:r>
                    </a:p>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100" b="0" i="0" u="none" strike="noStrike" dirty="0">
                          <a:solidFill>
                            <a:srgbClr val="000000"/>
                          </a:solidFill>
                          <a:effectLst/>
                          <a:latin typeface="Times New Roman" panose="02020603050405020304" pitchFamily="18" charset="0"/>
                        </a:rPr>
                        <a:t>IS 16355 : 2015 </a:t>
                      </a:r>
                      <a:r>
                        <a:rPr lang="en-US" sz="1100" b="0" i="0" u="none" strike="noStrike" dirty="0" err="1">
                          <a:solidFill>
                            <a:srgbClr val="000000"/>
                          </a:solidFill>
                          <a:effectLst/>
                          <a:latin typeface="Times New Roman" panose="02020603050405020304" pitchFamily="18" charset="0"/>
                        </a:rPr>
                        <a:t>Geosynthetics</a:t>
                      </a:r>
                      <a:r>
                        <a:rPr lang="en-US" sz="1100" b="0" i="0" u="none" strike="noStrike" dirty="0">
                          <a:solidFill>
                            <a:srgbClr val="000000"/>
                          </a:solidFill>
                          <a:effectLst/>
                          <a:latin typeface="Times New Roman" panose="02020603050405020304" pitchFamily="18" charset="0"/>
                        </a:rPr>
                        <a:t> - Guidelines for installation of </a:t>
                      </a:r>
                      <a:r>
                        <a:rPr lang="en-US" sz="1100" b="0" i="0" u="none" strike="noStrike" dirty="0" err="1">
                          <a:solidFill>
                            <a:srgbClr val="000000"/>
                          </a:solidFill>
                          <a:effectLst/>
                          <a:latin typeface="Times New Roman" panose="02020603050405020304" pitchFamily="18" charset="0"/>
                        </a:rPr>
                        <a:t>geogrids</a:t>
                      </a:r>
                      <a:r>
                        <a:rPr lang="en-US" sz="1100" b="0" i="0" u="none" strike="noStrike" dirty="0">
                          <a:solidFill>
                            <a:srgbClr val="000000"/>
                          </a:solidFill>
                          <a:effectLst/>
                          <a:latin typeface="Times New Roman" panose="02020603050405020304" pitchFamily="18" charset="0"/>
                        </a:rPr>
                        <a:t> used as soil reinforcement in mechanically </a:t>
                      </a:r>
                      <a:r>
                        <a:rPr lang="en-US" sz="1100" b="0" i="0" u="none" strike="noStrike" dirty="0" err="1">
                          <a:solidFill>
                            <a:srgbClr val="000000"/>
                          </a:solidFill>
                          <a:effectLst/>
                          <a:latin typeface="Times New Roman" panose="02020603050405020304" pitchFamily="18" charset="0"/>
                        </a:rPr>
                        <a:t>stabilised</a:t>
                      </a:r>
                      <a:r>
                        <a:rPr lang="en-US" sz="1100" b="0" i="0" u="none" strike="noStrike" dirty="0">
                          <a:solidFill>
                            <a:srgbClr val="000000"/>
                          </a:solidFill>
                          <a:effectLst/>
                          <a:latin typeface="Times New Roman" panose="02020603050405020304" pitchFamily="18" charset="0"/>
                        </a:rPr>
                        <a:t> earth (MSE) retaining structures</a:t>
                      </a:r>
                    </a:p>
                  </a:txBody>
                  <a:tcPr marL="9525" marR="9525" marT="9525" marB="0"/>
                </a:tc>
                <a:tc>
                  <a:txBody>
                    <a:bodyPr/>
                    <a:lstStyle/>
                    <a:p>
                      <a:pPr marL="0" marR="0" lvl="0" indent="0" algn="ctr" defTabSz="914400" rtl="0" eaLnBrk="1" fontAlgn="auto" latinLnBrk="0" hangingPunct="1">
                        <a:lnSpc>
                          <a:spcPct val="115000"/>
                        </a:lnSpc>
                        <a:spcBef>
                          <a:spcPts val="0"/>
                        </a:spcBef>
                        <a:spcAft>
                          <a:spcPts val="0"/>
                        </a:spcAft>
                        <a:buClr>
                          <a:srgbClr val="000000"/>
                        </a:buClr>
                        <a:buSzTx/>
                        <a:buFont typeface="Arial"/>
                        <a:buNone/>
                        <a:tabLst/>
                        <a:defRPr/>
                      </a:pPr>
                      <a:r>
                        <a:rPr lang="en-US" sz="1100" dirty="0">
                          <a:effectLst/>
                          <a:latin typeface="Times New Roman" panose="02020603050405020304" pitchFamily="18" charset="0"/>
                          <a:cs typeface="Times New Roman" panose="02020603050405020304" pitchFamily="18" charset="0"/>
                        </a:rPr>
                        <a:t>Review document circulated to members</a:t>
                      </a:r>
                      <a:r>
                        <a:rPr lang="en-GB" sz="1100" dirty="0">
                          <a:effectLst/>
                          <a:latin typeface="Times New Roman" panose="02020603050405020304" pitchFamily="18" charset="0"/>
                          <a:cs typeface="Times New Roman" panose="02020603050405020304" pitchFamily="18" charset="0"/>
                        </a:rPr>
                        <a:t> </a:t>
                      </a:r>
                      <a:r>
                        <a:rPr lang="en-US" sz="1100" dirty="0">
                          <a:latin typeface="Times New Roman" panose="02020603050405020304" pitchFamily="18" charset="0"/>
                          <a:cs typeface="Times New Roman" panose="02020603050405020304" pitchFamily="18" charset="0"/>
                        </a:rPr>
                        <a:t>(Through </a:t>
                      </a:r>
                      <a:r>
                        <a:rPr lang="en-IN" sz="1100" dirty="0">
                          <a:latin typeface="Times New Roman" panose="02020603050405020304" pitchFamily="18" charset="0"/>
                          <a:cs typeface="Times New Roman" panose="02020603050405020304" pitchFamily="18" charset="0"/>
                        </a:rPr>
                        <a:t>ARP by </a:t>
                      </a:r>
                      <a:r>
                        <a:rPr lang="en-GB" sz="1100" dirty="0">
                          <a:effectLst/>
                          <a:latin typeface="Times New Roman" panose="02020603050405020304" pitchFamily="18" charset="0"/>
                          <a:cs typeface="Times New Roman" panose="02020603050405020304" pitchFamily="18" charset="0"/>
                        </a:rPr>
                        <a:t>member secretary)</a:t>
                      </a:r>
                    </a:p>
                  </a:txBody>
                  <a:tcPr marL="68580" marR="68580" marT="0" marB="0"/>
                </a:tc>
                <a:extLst>
                  <a:ext uri="{0D108BD9-81ED-4DB2-BD59-A6C34878D82A}">
                    <a16:rowId xmlns:a16="http://schemas.microsoft.com/office/drawing/2014/main" val="10013"/>
                  </a:ext>
                </a:extLst>
              </a:tr>
              <a:tr h="378827">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mj-lt"/>
                        <a:buNone/>
                        <a:tabLst/>
                        <a:defRPr/>
                      </a:pPr>
                      <a:r>
                        <a:rPr lang="en-IN" sz="1100" u="none" strike="noStrike" dirty="0">
                          <a:effectLst/>
                          <a:latin typeface="Times New Roman" panose="02020603050405020304" pitchFamily="18" charset="0"/>
                          <a:cs typeface="Times New Roman" panose="02020603050405020304" pitchFamily="18" charset="0"/>
                        </a:rPr>
                        <a:t>TXD 30</a:t>
                      </a:r>
                    </a:p>
                  </a:txBody>
                  <a:tcPr marL="68580" marR="68580" marT="0" marB="0"/>
                </a:tc>
                <a:tc>
                  <a:txBody>
                    <a:bodyPr/>
                    <a:lstStyle/>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100" b="0" i="0" u="none" strike="noStrike" dirty="0">
                          <a:solidFill>
                            <a:srgbClr val="000000"/>
                          </a:solidFill>
                          <a:effectLst/>
                          <a:latin typeface="Times New Roman" panose="02020603050405020304" pitchFamily="18" charset="0"/>
                        </a:rPr>
                        <a:t>IS 15869 : 2020 Textiles – Open weave coir </a:t>
                      </a:r>
                      <a:r>
                        <a:rPr lang="en-US" sz="1100" b="0" i="0" u="none" strike="noStrike" dirty="0" err="1">
                          <a:solidFill>
                            <a:srgbClr val="000000"/>
                          </a:solidFill>
                          <a:effectLst/>
                          <a:latin typeface="Times New Roman" panose="02020603050405020304" pitchFamily="18" charset="0"/>
                        </a:rPr>
                        <a:t>Bhoovastra</a:t>
                      </a:r>
                      <a:r>
                        <a:rPr lang="en-US" sz="1100" b="0" i="0" u="none" strike="noStrike" dirty="0">
                          <a:solidFill>
                            <a:srgbClr val="000000"/>
                          </a:solidFill>
                          <a:effectLst/>
                          <a:latin typeface="Times New Roman" panose="02020603050405020304" pitchFamily="18" charset="0"/>
                        </a:rPr>
                        <a:t> – Specification (first revision)</a:t>
                      </a:r>
                    </a:p>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100" b="0" i="0" u="none" strike="noStrike" dirty="0">
                          <a:solidFill>
                            <a:srgbClr val="000000"/>
                          </a:solidFill>
                          <a:effectLst/>
                          <a:latin typeface="Times New Roman" panose="02020603050405020304" pitchFamily="18" charset="0"/>
                        </a:rPr>
                        <a:t>IS 15872 : 2009 Application of coir geotextiles (Coir woven BHOOVASTRA) for rain water erosion control in roads, railway embankments and hill slopes – Guidelines</a:t>
                      </a:r>
                    </a:p>
                  </a:txBody>
                  <a:tcPr marL="9525" marR="9525" marT="9525" marB="0"/>
                </a:tc>
                <a:tc>
                  <a:txBody>
                    <a:bodyPr/>
                    <a:lstStyle/>
                    <a:p>
                      <a:pPr algn="ctr">
                        <a:lnSpc>
                          <a:spcPct val="115000"/>
                        </a:lnSpc>
                      </a:pPr>
                      <a:r>
                        <a:rPr lang="en-GB" sz="1100" dirty="0">
                          <a:effectLst/>
                          <a:latin typeface="Times New Roman" panose="02020603050405020304" pitchFamily="18" charset="0"/>
                          <a:cs typeface="Times New Roman" panose="02020603050405020304" pitchFamily="18" charset="0"/>
                        </a:rPr>
                        <a:t>Allocated to CCRI, </a:t>
                      </a:r>
                      <a:r>
                        <a:rPr lang="en-GB" sz="1100" dirty="0" err="1">
                          <a:effectLst/>
                          <a:latin typeface="Times New Roman" panose="02020603050405020304" pitchFamily="18" charset="0"/>
                          <a:cs typeface="Times New Roman" panose="02020603050405020304" pitchFamily="18" charset="0"/>
                        </a:rPr>
                        <a:t>Kalavoor</a:t>
                      </a:r>
                      <a:endParaRPr lang="en-GB" sz="1100" dirty="0">
                        <a:effectLst/>
                        <a:latin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27848701"/>
                  </a:ext>
                </a:extLst>
              </a:tr>
            </a:tbl>
          </a:graphicData>
        </a:graphic>
      </p:graphicFrame>
    </p:spTree>
    <p:extLst>
      <p:ext uri="{BB962C8B-B14F-4D97-AF65-F5344CB8AC3E}">
        <p14:creationId xmlns:p14="http://schemas.microsoft.com/office/powerpoint/2010/main" val="846300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70">
          <a:extLst>
            <a:ext uri="{FF2B5EF4-FFF2-40B4-BE49-F238E27FC236}">
              <a16:creationId xmlns:a16="http://schemas.microsoft.com/office/drawing/2014/main" id="{C3EE005E-3E3B-84F8-B7FD-D29EFA2157DB}"/>
            </a:ext>
          </a:extLst>
        </p:cNvPr>
        <p:cNvGrpSpPr/>
        <p:nvPr/>
      </p:nvGrpSpPr>
      <p:grpSpPr>
        <a:xfrm>
          <a:off x="0" y="0"/>
          <a:ext cx="0" cy="0"/>
          <a:chOff x="0" y="0"/>
          <a:chExt cx="0" cy="0"/>
        </a:xfrm>
      </p:grpSpPr>
      <p:sp>
        <p:nvSpPr>
          <p:cNvPr id="271" name="Google Shape;271;p42">
            <a:extLst>
              <a:ext uri="{FF2B5EF4-FFF2-40B4-BE49-F238E27FC236}">
                <a16:creationId xmlns:a16="http://schemas.microsoft.com/office/drawing/2014/main" id="{A1AC5106-67D3-3EC8-E972-4889094A42DF}"/>
              </a:ext>
            </a:extLst>
          </p:cNvPr>
          <p:cNvSpPr txBox="1">
            <a:spLocks noGrp="1"/>
          </p:cNvSpPr>
          <p:nvPr>
            <p:ph type="title"/>
          </p:nvPr>
        </p:nvSpPr>
        <p:spPr>
          <a:xfrm>
            <a:off x="838200" y="288008"/>
            <a:ext cx="10515600" cy="8136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IN" sz="2800" b="1" dirty="0">
                <a:latin typeface="Times New Roman" panose="02020603050405020304" pitchFamily="18" charset="0"/>
                <a:cs typeface="Times New Roman" panose="02020603050405020304" pitchFamily="18" charset="0"/>
              </a:rPr>
              <a:t>Grouping of standards for review as per APS (5 yearly reviews) </a:t>
            </a:r>
            <a:endParaRPr sz="2800" b="1" dirty="0">
              <a:latin typeface="Times New Roman" panose="02020603050405020304" pitchFamily="18" charset="0"/>
              <a:cs typeface="Times New Roman" panose="02020603050405020304" pitchFamily="18" charset="0"/>
            </a:endParaRPr>
          </a:p>
        </p:txBody>
      </p:sp>
      <p:graphicFrame>
        <p:nvGraphicFramePr>
          <p:cNvPr id="272" name="Google Shape;272;p42">
            <a:extLst>
              <a:ext uri="{FF2B5EF4-FFF2-40B4-BE49-F238E27FC236}">
                <a16:creationId xmlns:a16="http://schemas.microsoft.com/office/drawing/2014/main" id="{CAE819C7-6659-3DD0-C8B5-B09B2119C6A2}"/>
              </a:ext>
            </a:extLst>
          </p:cNvPr>
          <p:cNvGraphicFramePr/>
          <p:nvPr>
            <p:extLst>
              <p:ext uri="{D42A27DB-BD31-4B8C-83A1-F6EECF244321}">
                <p14:modId xmlns:p14="http://schemas.microsoft.com/office/powerpoint/2010/main" val="1404820015"/>
              </p:ext>
            </p:extLst>
          </p:nvPr>
        </p:nvGraphicFramePr>
        <p:xfrm>
          <a:off x="835843" y="1657500"/>
          <a:ext cx="10517957" cy="4335641"/>
        </p:xfrm>
        <a:graphic>
          <a:graphicData uri="http://schemas.openxmlformats.org/drawingml/2006/table">
            <a:tbl>
              <a:tblPr firstRow="1" bandRow="1">
                <a:noFill/>
                <a:tableStyleId>{9367B65A-A99B-48F6-ABE7-11F67FF97E4D}</a:tableStyleId>
              </a:tblPr>
              <a:tblGrid>
                <a:gridCol w="878534">
                  <a:extLst>
                    <a:ext uri="{9D8B030D-6E8A-4147-A177-3AD203B41FA5}">
                      <a16:colId xmlns:a16="http://schemas.microsoft.com/office/drawing/2014/main" val="20001"/>
                    </a:ext>
                  </a:extLst>
                </a:gridCol>
                <a:gridCol w="7696208">
                  <a:extLst>
                    <a:ext uri="{9D8B030D-6E8A-4147-A177-3AD203B41FA5}">
                      <a16:colId xmlns:a16="http://schemas.microsoft.com/office/drawing/2014/main" val="20002"/>
                    </a:ext>
                  </a:extLst>
                </a:gridCol>
                <a:gridCol w="1943215">
                  <a:extLst>
                    <a:ext uri="{9D8B030D-6E8A-4147-A177-3AD203B41FA5}">
                      <a16:colId xmlns:a16="http://schemas.microsoft.com/office/drawing/2014/main" val="20003"/>
                    </a:ext>
                  </a:extLst>
                </a:gridCol>
              </a:tblGrid>
              <a:tr h="371936">
                <a:tc>
                  <a:txBody>
                    <a:bodyPr/>
                    <a:lstStyle/>
                    <a:p>
                      <a:pPr marL="0" marR="0" lvl="0" indent="0" algn="l" rtl="0">
                        <a:spcBef>
                          <a:spcPts val="0"/>
                        </a:spcBef>
                        <a:spcAft>
                          <a:spcPts val="0"/>
                        </a:spcAft>
                        <a:buNone/>
                      </a:pPr>
                      <a:r>
                        <a:rPr lang="en-IN" sz="1200" dirty="0">
                          <a:latin typeface="Times New Roman" panose="02020603050405020304" pitchFamily="18" charset="0"/>
                          <a:cs typeface="Times New Roman" panose="02020603050405020304" pitchFamily="18" charset="0"/>
                        </a:rPr>
                        <a:t>TC</a:t>
                      </a:r>
                      <a:endParaRPr sz="12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IN" sz="1200" dirty="0">
                          <a:latin typeface="Times New Roman" panose="02020603050405020304" pitchFamily="18" charset="0"/>
                          <a:cs typeface="Times New Roman" panose="02020603050405020304" pitchFamily="18" charset="0"/>
                        </a:rPr>
                        <a:t>Group of Standards </a:t>
                      </a:r>
                      <a:endParaRPr sz="12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ctr" rtl="0">
                        <a:spcBef>
                          <a:spcPts val="0"/>
                        </a:spcBef>
                        <a:spcAft>
                          <a:spcPts val="0"/>
                        </a:spcAft>
                        <a:buNone/>
                      </a:pPr>
                      <a:r>
                        <a:rPr lang="en-IN" sz="1200" dirty="0">
                          <a:latin typeface="Times New Roman" panose="02020603050405020304" pitchFamily="18" charset="0"/>
                          <a:cs typeface="Times New Roman" panose="02020603050405020304" pitchFamily="18" charset="0"/>
                        </a:rPr>
                        <a:t>Status (Process</a:t>
                      </a:r>
                      <a:r>
                        <a:rPr lang="en-IN" sz="1200" baseline="0" dirty="0">
                          <a:latin typeface="Times New Roman" panose="02020603050405020304" pitchFamily="18" charset="0"/>
                          <a:cs typeface="Times New Roman" panose="02020603050405020304" pitchFamily="18" charset="0"/>
                        </a:rPr>
                        <a:t> adopted)</a:t>
                      </a:r>
                      <a:endParaRPr lang="en-IN" sz="1200" dirty="0">
                        <a:latin typeface="Times New Roman" panose="02020603050405020304" pitchFamily="18" charset="0"/>
                        <a:cs typeface="Times New Roman" panose="02020603050405020304" pitchFamily="18" charset="0"/>
                      </a:endParaRPr>
                    </a:p>
                  </a:txBody>
                  <a:tcPr marL="91450" marR="91450" marT="45725" marB="45725"/>
                </a:tc>
                <a:extLst>
                  <a:ext uri="{0D108BD9-81ED-4DB2-BD59-A6C34878D82A}">
                    <a16:rowId xmlns:a16="http://schemas.microsoft.com/office/drawing/2014/main" val="10000"/>
                  </a:ext>
                </a:extLst>
              </a:tr>
              <a:tr h="2109721">
                <a:tc>
                  <a:txBody>
                    <a:bodyPr/>
                    <a:lstStyle/>
                    <a:p>
                      <a:pPr marL="0" lvl="0" indent="0">
                        <a:lnSpc>
                          <a:spcPct val="115000"/>
                        </a:lnSpc>
                        <a:spcAft>
                          <a:spcPts val="0"/>
                        </a:spcAft>
                        <a:buFont typeface="+mj-lt"/>
                        <a:buNone/>
                      </a:pPr>
                      <a:r>
                        <a:rPr lang="en-IN" sz="1200" u="none" strike="noStrike" dirty="0">
                          <a:effectLst/>
                          <a:latin typeface="Times New Roman" panose="02020603050405020304" pitchFamily="18" charset="0"/>
                          <a:cs typeface="Times New Roman" panose="02020603050405020304" pitchFamily="18" charset="0"/>
                        </a:rPr>
                        <a:t>TXD 30</a:t>
                      </a:r>
                    </a:p>
                  </a:txBody>
                  <a:tcPr marL="68580" marR="68580" marT="0" marB="0"/>
                </a:tc>
                <a:tc>
                  <a:txBody>
                    <a:bodyPr/>
                    <a:lstStyle/>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200" b="0" i="0" u="none" strike="noStrike" dirty="0">
                          <a:solidFill>
                            <a:srgbClr val="000000"/>
                          </a:solidFill>
                          <a:effectLst/>
                          <a:latin typeface="Times New Roman" panose="02020603050405020304" pitchFamily="18" charset="0"/>
                        </a:rPr>
                        <a:t>IS 17421 : 2020 </a:t>
                      </a:r>
                      <a:r>
                        <a:rPr lang="en-US" sz="1200" b="0" i="0" u="none" strike="noStrike" dirty="0" err="1">
                          <a:solidFill>
                            <a:srgbClr val="000000"/>
                          </a:solidFill>
                          <a:effectLst/>
                          <a:latin typeface="Times New Roman" panose="02020603050405020304" pitchFamily="18" charset="0"/>
                        </a:rPr>
                        <a:t>Geosynthetics</a:t>
                      </a:r>
                      <a:r>
                        <a:rPr lang="en-US" sz="1200" b="0" i="0" u="none" strike="noStrike" dirty="0">
                          <a:solidFill>
                            <a:srgbClr val="000000"/>
                          </a:solidFill>
                          <a:effectLst/>
                          <a:latin typeface="Times New Roman" panose="02020603050405020304" pitchFamily="18" charset="0"/>
                        </a:rPr>
                        <a:t> – Identification on site</a:t>
                      </a:r>
                    </a:p>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200" b="0" i="0" u="none" strike="noStrike" dirty="0">
                          <a:solidFill>
                            <a:srgbClr val="000000"/>
                          </a:solidFill>
                          <a:effectLst/>
                          <a:latin typeface="Times New Roman" panose="02020603050405020304" pitchFamily="18" charset="0"/>
                        </a:rPr>
                        <a:t>IS 16342 : 2015 </a:t>
                      </a:r>
                      <a:r>
                        <a:rPr lang="en-US" sz="1200" b="0" i="0" u="none" strike="noStrike" dirty="0" err="1">
                          <a:solidFill>
                            <a:srgbClr val="000000"/>
                          </a:solidFill>
                          <a:effectLst/>
                          <a:latin typeface="Times New Roman" panose="02020603050405020304" pitchFamily="18" charset="0"/>
                        </a:rPr>
                        <a:t>Geosynthetics</a:t>
                      </a:r>
                      <a:r>
                        <a:rPr lang="en-US" sz="1200" b="0" i="0" u="none" strike="noStrike" dirty="0">
                          <a:solidFill>
                            <a:srgbClr val="000000"/>
                          </a:solidFill>
                          <a:effectLst/>
                          <a:latin typeface="Times New Roman" panose="02020603050405020304" pitchFamily="18" charset="0"/>
                        </a:rPr>
                        <a:t> - Method of test for grab breaking load and elongation of geotextiles</a:t>
                      </a:r>
                    </a:p>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200" b="0" i="0" u="none" strike="noStrike" dirty="0">
                          <a:solidFill>
                            <a:srgbClr val="000000"/>
                          </a:solidFill>
                          <a:effectLst/>
                          <a:latin typeface="Times New Roman" panose="02020603050405020304" pitchFamily="18" charset="0"/>
                        </a:rPr>
                        <a:t>IS 17369 (Part 1) : 2020ISO 13426-1:2019 Geotextiles and geotextile-related products – Strength of internal structural junctions Part 1 </a:t>
                      </a:r>
                      <a:r>
                        <a:rPr lang="en-US" sz="1200" b="0" i="0" u="none" strike="noStrike" dirty="0" err="1">
                          <a:solidFill>
                            <a:srgbClr val="000000"/>
                          </a:solidFill>
                          <a:effectLst/>
                          <a:latin typeface="Times New Roman" panose="02020603050405020304" pitchFamily="18" charset="0"/>
                        </a:rPr>
                        <a:t>Geocells</a:t>
                      </a:r>
                      <a:endParaRPr lang="en-US" sz="1200" b="0" i="0" u="none" strike="noStrike" dirty="0">
                        <a:solidFill>
                          <a:srgbClr val="000000"/>
                        </a:solidFill>
                        <a:effectLst/>
                        <a:latin typeface="Times New Roman" panose="02020603050405020304" pitchFamily="18" charset="0"/>
                      </a:endParaRPr>
                    </a:p>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200" b="0" i="0" u="none" strike="noStrike" dirty="0">
                          <a:solidFill>
                            <a:srgbClr val="000000"/>
                          </a:solidFill>
                          <a:effectLst/>
                          <a:latin typeface="Times New Roman" panose="02020603050405020304" pitchFamily="18" charset="0"/>
                        </a:rPr>
                        <a:t>IS 16474 : 2015 </a:t>
                      </a:r>
                      <a:r>
                        <a:rPr lang="en-US" sz="1200" b="0" i="0" u="none" strike="noStrike" dirty="0" err="1">
                          <a:solidFill>
                            <a:srgbClr val="000000"/>
                          </a:solidFill>
                          <a:effectLst/>
                          <a:latin typeface="Times New Roman" panose="02020603050405020304" pitchFamily="18" charset="0"/>
                        </a:rPr>
                        <a:t>Geosynthetics</a:t>
                      </a:r>
                      <a:r>
                        <a:rPr lang="en-US" sz="1200" b="0" i="0" u="none" strike="noStrike" dirty="0">
                          <a:solidFill>
                            <a:srgbClr val="000000"/>
                          </a:solidFill>
                          <a:effectLst/>
                          <a:latin typeface="Times New Roman" panose="02020603050405020304" pitchFamily="18" charset="0"/>
                        </a:rPr>
                        <a:t> – Method of test for tensile properties of </a:t>
                      </a:r>
                      <a:r>
                        <a:rPr lang="en-US" sz="1200" b="0" i="0" u="none" strike="noStrike" dirty="0" err="1">
                          <a:solidFill>
                            <a:srgbClr val="000000"/>
                          </a:solidFill>
                          <a:effectLst/>
                          <a:latin typeface="Times New Roman" panose="02020603050405020304" pitchFamily="18" charset="0"/>
                        </a:rPr>
                        <a:t>geogrids</a:t>
                      </a:r>
                      <a:r>
                        <a:rPr lang="en-US" sz="1200" b="0" i="0" u="none" strike="noStrike" dirty="0">
                          <a:solidFill>
                            <a:srgbClr val="000000"/>
                          </a:solidFill>
                          <a:effectLst/>
                          <a:latin typeface="Times New Roman" panose="02020603050405020304" pitchFamily="18" charset="0"/>
                        </a:rPr>
                        <a:t> by the single or multi-rib tensile method</a:t>
                      </a:r>
                    </a:p>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200" b="0" i="0" u="none" strike="noStrike" dirty="0">
                          <a:solidFill>
                            <a:srgbClr val="000000"/>
                          </a:solidFill>
                          <a:effectLst/>
                          <a:latin typeface="Times New Roman" panose="02020603050405020304" pitchFamily="18" charset="0"/>
                        </a:rPr>
                        <a:t>IS 16475 : 2015 </a:t>
                      </a:r>
                      <a:r>
                        <a:rPr lang="en-US" sz="1200" b="0" i="0" u="none" strike="noStrike" dirty="0" err="1">
                          <a:solidFill>
                            <a:srgbClr val="000000"/>
                          </a:solidFill>
                          <a:effectLst/>
                          <a:latin typeface="Times New Roman" panose="02020603050405020304" pitchFamily="18" charset="0"/>
                        </a:rPr>
                        <a:t>Geosynthetics</a:t>
                      </a:r>
                      <a:r>
                        <a:rPr lang="en-US" sz="1200" b="0" i="0" u="none" strike="noStrike" dirty="0">
                          <a:solidFill>
                            <a:srgbClr val="000000"/>
                          </a:solidFill>
                          <a:effectLst/>
                          <a:latin typeface="Times New Roman" panose="02020603050405020304" pitchFamily="18" charset="0"/>
                        </a:rPr>
                        <a:t> - Method of test for determination of 2 percent secant modulus for polyethylene </a:t>
                      </a:r>
                      <a:r>
                        <a:rPr lang="en-US" sz="1200" b="0" i="0" u="none" strike="noStrike" dirty="0" err="1">
                          <a:solidFill>
                            <a:srgbClr val="000000"/>
                          </a:solidFill>
                          <a:effectLst/>
                          <a:latin typeface="Times New Roman" panose="02020603050405020304" pitchFamily="18" charset="0"/>
                        </a:rPr>
                        <a:t>geomembranes</a:t>
                      </a:r>
                      <a:endParaRPr lang="en-US" sz="1200" b="0" i="0" u="none" strike="noStrike" dirty="0">
                        <a:solidFill>
                          <a:srgbClr val="000000"/>
                        </a:solidFill>
                        <a:effectLst/>
                        <a:latin typeface="Times New Roman" panose="02020603050405020304" pitchFamily="18" charset="0"/>
                      </a:endParaRPr>
                    </a:p>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200" b="0" i="0" u="none" strike="noStrike" dirty="0">
                          <a:solidFill>
                            <a:srgbClr val="000000"/>
                          </a:solidFill>
                          <a:effectLst/>
                          <a:latin typeface="Times New Roman" panose="02020603050405020304" pitchFamily="18" charset="0"/>
                        </a:rPr>
                        <a:t>IS 16477 : 2015 </a:t>
                      </a:r>
                      <a:r>
                        <a:rPr lang="en-US" sz="1200" b="0" i="0" u="none" strike="noStrike" dirty="0" err="1">
                          <a:solidFill>
                            <a:srgbClr val="000000"/>
                          </a:solidFill>
                          <a:effectLst/>
                          <a:latin typeface="Times New Roman" panose="02020603050405020304" pitchFamily="18" charset="0"/>
                        </a:rPr>
                        <a:t>Geosynthetics</a:t>
                      </a:r>
                      <a:r>
                        <a:rPr lang="en-US" sz="1200" b="0" i="0" u="none" strike="noStrike" dirty="0">
                          <a:solidFill>
                            <a:srgbClr val="000000"/>
                          </a:solidFill>
                          <a:effectLst/>
                          <a:latin typeface="Times New Roman" panose="02020603050405020304" pitchFamily="18" charset="0"/>
                        </a:rPr>
                        <a:t> - Method of test for determination of 2 performance </a:t>
                      </a:r>
                      <a:r>
                        <a:rPr lang="en-US" sz="1200" b="0" i="0" u="none" strike="noStrike" dirty="0" err="1">
                          <a:solidFill>
                            <a:srgbClr val="000000"/>
                          </a:solidFill>
                          <a:effectLst/>
                          <a:latin typeface="Times New Roman" panose="02020603050405020304" pitchFamily="18" charset="0"/>
                        </a:rPr>
                        <a:t>strenght</a:t>
                      </a:r>
                      <a:r>
                        <a:rPr lang="en-US" sz="1200" b="0" i="0" u="none" strike="noStrike" dirty="0">
                          <a:solidFill>
                            <a:srgbClr val="000000"/>
                          </a:solidFill>
                          <a:effectLst/>
                          <a:latin typeface="Times New Roman" panose="02020603050405020304" pitchFamily="18" charset="0"/>
                        </a:rPr>
                        <a:t> of </a:t>
                      </a:r>
                      <a:r>
                        <a:rPr lang="en-US" sz="1200" b="0" i="0" u="none" strike="noStrike" dirty="0" err="1">
                          <a:solidFill>
                            <a:srgbClr val="000000"/>
                          </a:solidFill>
                          <a:effectLst/>
                          <a:latin typeface="Times New Roman" panose="02020603050405020304" pitchFamily="18" charset="0"/>
                        </a:rPr>
                        <a:t>geomemberanes</a:t>
                      </a:r>
                      <a:r>
                        <a:rPr lang="en-US" sz="1200" b="0" i="0" u="none" strike="noStrike" dirty="0">
                          <a:solidFill>
                            <a:srgbClr val="000000"/>
                          </a:solidFill>
                          <a:effectLst/>
                          <a:latin typeface="Times New Roman" panose="02020603050405020304" pitchFamily="18" charset="0"/>
                        </a:rPr>
                        <a:t> by the wide strip </a:t>
                      </a:r>
                      <a:r>
                        <a:rPr lang="en-US" sz="1200" b="0" i="0" u="none" strike="noStrike" dirty="0" err="1">
                          <a:solidFill>
                            <a:srgbClr val="000000"/>
                          </a:solidFill>
                          <a:effectLst/>
                          <a:latin typeface="Times New Roman" panose="02020603050405020304" pitchFamily="18" charset="0"/>
                        </a:rPr>
                        <a:t>tensil</a:t>
                      </a:r>
                      <a:r>
                        <a:rPr lang="en-US" sz="1200" b="0" i="0" u="none" strike="noStrike" dirty="0">
                          <a:solidFill>
                            <a:srgbClr val="000000"/>
                          </a:solidFill>
                          <a:effectLst/>
                          <a:latin typeface="Times New Roman" panose="02020603050405020304" pitchFamily="18" charset="0"/>
                        </a:rPr>
                        <a:t> method</a:t>
                      </a:r>
                    </a:p>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200" b="0" i="0" u="none" strike="noStrike" dirty="0">
                          <a:solidFill>
                            <a:srgbClr val="000000"/>
                          </a:solidFill>
                          <a:effectLst/>
                          <a:latin typeface="Times New Roman" panose="02020603050405020304" pitchFamily="18" charset="0"/>
                        </a:rPr>
                        <a:t>IS 16380 : 2020 </a:t>
                      </a:r>
                      <a:r>
                        <a:rPr lang="en-US" sz="1200" b="0" i="0" u="none" strike="noStrike" dirty="0" err="1">
                          <a:solidFill>
                            <a:srgbClr val="000000"/>
                          </a:solidFill>
                          <a:effectLst/>
                          <a:latin typeface="Times New Roman" panose="02020603050405020304" pitchFamily="18" charset="0"/>
                        </a:rPr>
                        <a:t>Geosynthetics</a:t>
                      </a:r>
                      <a:r>
                        <a:rPr lang="en-US" sz="1200" b="0" i="0" u="none" strike="noStrike" dirty="0">
                          <a:solidFill>
                            <a:srgbClr val="000000"/>
                          </a:solidFill>
                          <a:effectLst/>
                          <a:latin typeface="Times New Roman" panose="02020603050405020304" pitchFamily="18" charset="0"/>
                        </a:rPr>
                        <a:t> – Method of test for measuring pullout resistance of </a:t>
                      </a:r>
                      <a:r>
                        <a:rPr lang="en-US" sz="1200" b="0" i="0" u="none" strike="noStrike" dirty="0" err="1">
                          <a:solidFill>
                            <a:srgbClr val="000000"/>
                          </a:solidFill>
                          <a:effectLst/>
                          <a:latin typeface="Times New Roman" panose="02020603050405020304" pitchFamily="18" charset="0"/>
                        </a:rPr>
                        <a:t>geosynthetics</a:t>
                      </a:r>
                      <a:r>
                        <a:rPr lang="en-US" sz="1200" b="0" i="0" u="none" strike="noStrike" dirty="0">
                          <a:solidFill>
                            <a:srgbClr val="000000"/>
                          </a:solidFill>
                          <a:effectLst/>
                          <a:latin typeface="Times New Roman" panose="02020603050405020304" pitchFamily="18" charset="0"/>
                        </a:rPr>
                        <a:t> in soil (first revision)</a:t>
                      </a:r>
                    </a:p>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200" b="0" i="0" u="none" strike="noStrike" dirty="0">
                          <a:solidFill>
                            <a:srgbClr val="000000"/>
                          </a:solidFill>
                          <a:effectLst/>
                          <a:latin typeface="Times New Roman" panose="02020603050405020304" pitchFamily="18" charset="0"/>
                        </a:rPr>
                        <a:t>IS 17368 : 2020 </a:t>
                      </a:r>
                      <a:r>
                        <a:rPr lang="en-US" sz="1200" b="0" i="0" u="none" strike="noStrike" dirty="0" err="1">
                          <a:solidFill>
                            <a:srgbClr val="000000"/>
                          </a:solidFill>
                          <a:effectLst/>
                          <a:latin typeface="Times New Roman" panose="02020603050405020304" pitchFamily="18" charset="0"/>
                        </a:rPr>
                        <a:t>Geosynthetics</a:t>
                      </a:r>
                      <a:r>
                        <a:rPr lang="en-US" sz="1200" b="0" i="0" u="none" strike="noStrike" dirty="0">
                          <a:solidFill>
                            <a:srgbClr val="000000"/>
                          </a:solidFill>
                          <a:effectLst/>
                          <a:latin typeface="Times New Roman" panose="02020603050405020304" pitchFamily="18" charset="0"/>
                        </a:rPr>
                        <a:t> – Determination of damage to </a:t>
                      </a:r>
                      <a:r>
                        <a:rPr lang="en-US" sz="1200" b="0" i="0" u="none" strike="noStrike" dirty="0" err="1">
                          <a:solidFill>
                            <a:srgbClr val="000000"/>
                          </a:solidFill>
                          <a:effectLst/>
                          <a:latin typeface="Times New Roman" panose="02020603050405020304" pitchFamily="18" charset="0"/>
                        </a:rPr>
                        <a:t>geosynthetic</a:t>
                      </a:r>
                      <a:r>
                        <a:rPr lang="en-US" sz="1200" b="0" i="0" u="none" strike="noStrike" dirty="0">
                          <a:solidFill>
                            <a:srgbClr val="000000"/>
                          </a:solidFill>
                          <a:effectLst/>
                          <a:latin typeface="Times New Roman" panose="02020603050405020304" pitchFamily="18" charset="0"/>
                        </a:rPr>
                        <a:t> caused during installation</a:t>
                      </a:r>
                    </a:p>
                    <a:p>
                      <a:pPr algn="just" fontAlgn="t"/>
                      <a:endParaRPr lang="en-US" sz="1200" b="0" i="0" u="none" strike="noStrike" dirty="0">
                        <a:solidFill>
                          <a:srgbClr val="000000"/>
                        </a:solidFill>
                        <a:effectLst/>
                        <a:latin typeface="Times New Roman" panose="02020603050405020304" pitchFamily="18" charset="0"/>
                      </a:endParaRPr>
                    </a:p>
                  </a:txBody>
                  <a:tcPr marL="9525" marR="9525" marT="9525" marB="0"/>
                </a:tc>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lang="en-US" sz="1200" dirty="0">
                          <a:effectLst/>
                          <a:latin typeface="Times New Roman" panose="02020603050405020304" pitchFamily="18" charset="0"/>
                          <a:cs typeface="Times New Roman" panose="02020603050405020304" pitchFamily="18" charset="0"/>
                        </a:rPr>
                        <a:t>Review document circulated to members</a:t>
                      </a:r>
                      <a:r>
                        <a:rPr lang="en-GB" sz="1200" dirty="0">
                          <a:effectLst/>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(Through </a:t>
                      </a:r>
                      <a:r>
                        <a:rPr lang="en-IN" sz="1200" dirty="0">
                          <a:latin typeface="Times New Roman" panose="02020603050405020304" pitchFamily="18" charset="0"/>
                          <a:cs typeface="Times New Roman" panose="02020603050405020304" pitchFamily="18" charset="0"/>
                        </a:rPr>
                        <a:t>ARP by </a:t>
                      </a:r>
                      <a:r>
                        <a:rPr lang="en-GB" sz="1200" dirty="0">
                          <a:effectLst/>
                          <a:latin typeface="Times New Roman" panose="02020603050405020304" pitchFamily="18" charset="0"/>
                          <a:cs typeface="Times New Roman" panose="02020603050405020304" pitchFamily="18" charset="0"/>
                        </a:rPr>
                        <a:t>member secretary) (ISO Adoption)</a:t>
                      </a:r>
                    </a:p>
                    <a:p>
                      <a:pPr>
                        <a:lnSpc>
                          <a:spcPct val="115000"/>
                        </a:lnSpc>
                      </a:pPr>
                      <a:endParaRPr lang="en-GB" sz="1200" dirty="0">
                        <a:effectLst/>
                        <a:latin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29355733"/>
                  </a:ext>
                </a:extLst>
              </a:tr>
              <a:tr h="1759620">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mj-lt"/>
                        <a:buNone/>
                        <a:tabLst/>
                        <a:defRPr/>
                      </a:pPr>
                      <a:r>
                        <a:rPr lang="en-IN" sz="1200" u="none" strike="noStrike" dirty="0">
                          <a:effectLst/>
                          <a:latin typeface="Times New Roman" panose="02020603050405020304" pitchFamily="18" charset="0"/>
                          <a:cs typeface="Times New Roman" panose="02020603050405020304" pitchFamily="18" charset="0"/>
                        </a:rPr>
                        <a:t>TXD 30</a:t>
                      </a:r>
                    </a:p>
                  </a:txBody>
                  <a:tcPr marL="68580" marR="68580" marT="0" marB="0"/>
                </a:tc>
                <a:tc>
                  <a:txBody>
                    <a:bodyPr/>
                    <a:lstStyle/>
                    <a:p>
                      <a:pPr algn="just" fontAlgn="t"/>
                      <a:r>
                        <a:rPr lang="en-US" sz="1200" b="0" i="0" u="none" strike="noStrike" dirty="0">
                          <a:solidFill>
                            <a:srgbClr val="000000"/>
                          </a:solidFill>
                          <a:effectLst/>
                          <a:latin typeface="Times New Roman" panose="02020603050405020304" pitchFamily="18" charset="0"/>
                        </a:rPr>
                        <a:t>IS 17360 : 2020 </a:t>
                      </a:r>
                      <a:r>
                        <a:rPr lang="en-US" sz="1200" b="0" i="0" u="none" strike="noStrike" dirty="0" err="1">
                          <a:solidFill>
                            <a:srgbClr val="000000"/>
                          </a:solidFill>
                          <a:effectLst/>
                          <a:latin typeface="Times New Roman" panose="02020603050405020304" pitchFamily="18" charset="0"/>
                        </a:rPr>
                        <a:t>Geosynthetics</a:t>
                      </a:r>
                      <a:r>
                        <a:rPr lang="en-US" sz="1200" b="0" i="0" u="none" strike="noStrike" dirty="0">
                          <a:solidFill>
                            <a:srgbClr val="000000"/>
                          </a:solidFill>
                          <a:effectLst/>
                          <a:latin typeface="Times New Roman" panose="02020603050405020304" pitchFamily="18" charset="0"/>
                        </a:rPr>
                        <a:t> – Screening test method for determining the resistance of geotextiles and geotextile-related products to oxidation</a:t>
                      </a:r>
                    </a:p>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200" b="0" i="0" u="none" strike="noStrike" dirty="0">
                          <a:solidFill>
                            <a:srgbClr val="000000"/>
                          </a:solidFill>
                          <a:effectLst/>
                          <a:latin typeface="Times New Roman" panose="02020603050405020304" pitchFamily="18" charset="0"/>
                        </a:rPr>
                        <a:t>IS 17363 : 2020 Geotextiles and geotextile-related products – Screening test method for determining the resistance to liquids</a:t>
                      </a:r>
                    </a:p>
                    <a:p>
                      <a:pPr algn="just" fontAlgn="t"/>
                      <a:r>
                        <a:rPr lang="en-US" sz="1200" b="0" i="0" u="none" strike="noStrike" dirty="0">
                          <a:solidFill>
                            <a:srgbClr val="000000"/>
                          </a:solidFill>
                          <a:effectLst/>
                          <a:latin typeface="Times New Roman" panose="02020603050405020304" pitchFamily="18" charset="0"/>
                        </a:rPr>
                        <a:t>IS 17365 : 2020 Guidelines for the determination of the long-term strength of </a:t>
                      </a:r>
                      <a:r>
                        <a:rPr lang="en-US" sz="1200" b="0" i="0" u="none" strike="noStrike" dirty="0" err="1">
                          <a:solidFill>
                            <a:srgbClr val="000000"/>
                          </a:solidFill>
                          <a:effectLst/>
                          <a:latin typeface="Times New Roman" panose="02020603050405020304" pitchFamily="18" charset="0"/>
                        </a:rPr>
                        <a:t>geosynthetics</a:t>
                      </a:r>
                      <a:r>
                        <a:rPr lang="en-US" sz="1200" b="0" i="0" u="none" strike="noStrike" dirty="0">
                          <a:solidFill>
                            <a:srgbClr val="000000"/>
                          </a:solidFill>
                          <a:effectLst/>
                          <a:latin typeface="Times New Roman" panose="02020603050405020304" pitchFamily="18" charset="0"/>
                        </a:rPr>
                        <a:t> for soil reinforcement</a:t>
                      </a:r>
                    </a:p>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200" b="0" i="0" u="none" strike="noStrike" dirty="0">
                          <a:solidFill>
                            <a:srgbClr val="000000"/>
                          </a:solidFill>
                          <a:effectLst/>
                          <a:latin typeface="Times New Roman" panose="02020603050405020304" pitchFamily="18" charset="0"/>
                        </a:rPr>
                        <a:t>IS 17369 (Part 2) : 2020 Geotextiles and geotextile-related products – Strength of internal structural junctions Part 2 </a:t>
                      </a:r>
                      <a:r>
                        <a:rPr lang="en-US" sz="1200" b="0" i="0" u="none" strike="noStrike" dirty="0" err="1">
                          <a:solidFill>
                            <a:srgbClr val="000000"/>
                          </a:solidFill>
                          <a:effectLst/>
                          <a:latin typeface="Times New Roman" panose="02020603050405020304" pitchFamily="18" charset="0"/>
                        </a:rPr>
                        <a:t>Geocomposites</a:t>
                      </a:r>
                      <a:endParaRPr lang="en-US" sz="1200" b="0" i="0" u="none" strike="noStrike" dirty="0">
                        <a:solidFill>
                          <a:srgbClr val="000000"/>
                        </a:solidFill>
                        <a:effectLst/>
                        <a:latin typeface="Times New Roman" panose="02020603050405020304" pitchFamily="18" charset="0"/>
                      </a:endParaRPr>
                    </a:p>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200" b="0" i="0" u="none" strike="noStrike" dirty="0">
                          <a:solidFill>
                            <a:srgbClr val="000000"/>
                          </a:solidFill>
                          <a:effectLst/>
                          <a:latin typeface="Times New Roman" panose="02020603050405020304" pitchFamily="18" charset="0"/>
                        </a:rPr>
                        <a:t>IS 17420 : 2020 </a:t>
                      </a:r>
                      <a:r>
                        <a:rPr lang="en-US" sz="1200" b="0" i="0" u="none" strike="noStrike" dirty="0" err="1">
                          <a:solidFill>
                            <a:srgbClr val="000000"/>
                          </a:solidFill>
                          <a:effectLst/>
                          <a:latin typeface="Times New Roman" panose="02020603050405020304" pitchFamily="18" charset="0"/>
                        </a:rPr>
                        <a:t>Geosynthetics</a:t>
                      </a:r>
                      <a:r>
                        <a:rPr lang="en-US" sz="1200" b="0" i="0" u="none" strike="noStrike" dirty="0">
                          <a:solidFill>
                            <a:srgbClr val="000000"/>
                          </a:solidFill>
                          <a:effectLst/>
                          <a:latin typeface="Times New Roman" panose="02020603050405020304" pitchFamily="18" charset="0"/>
                        </a:rPr>
                        <a:t> – Index test procedure for the evaluation of mechanical damage under repeated loading – Damage caused by granular materials (Laboratory test method)</a:t>
                      </a:r>
                    </a:p>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200" b="0" i="0" u="none" strike="noStrike" dirty="0">
                          <a:solidFill>
                            <a:srgbClr val="000000"/>
                          </a:solidFill>
                          <a:effectLst/>
                          <a:latin typeface="Times New Roman" panose="02020603050405020304" pitchFamily="18" charset="0"/>
                        </a:rPr>
                        <a:t>IS 16356 : 2015 </a:t>
                      </a:r>
                      <a:r>
                        <a:rPr lang="en-US" sz="1200" b="0" i="0" u="none" strike="noStrike" dirty="0" err="1">
                          <a:solidFill>
                            <a:srgbClr val="000000"/>
                          </a:solidFill>
                          <a:effectLst/>
                          <a:latin typeface="Times New Roman" panose="02020603050405020304" pitchFamily="18" charset="0"/>
                        </a:rPr>
                        <a:t>Geosynthetics</a:t>
                      </a:r>
                      <a:r>
                        <a:rPr lang="en-US" sz="1200" b="0" i="0" u="none" strike="noStrike" dirty="0">
                          <a:solidFill>
                            <a:srgbClr val="000000"/>
                          </a:solidFill>
                          <a:effectLst/>
                          <a:latin typeface="Times New Roman" panose="02020603050405020304" pitchFamily="18" charset="0"/>
                        </a:rPr>
                        <a:t> - Method of test for pore size characteristics of geotextiles by capillary flow test</a:t>
                      </a:r>
                    </a:p>
                  </a:txBody>
                  <a:tcPr marL="9525" marR="9525" marT="9525" marB="0"/>
                </a:tc>
                <a:tc>
                  <a:txBody>
                    <a:bodyPr/>
                    <a:lstStyle/>
                    <a:p>
                      <a:pPr marL="0" marR="0" indent="0" algn="l" defTabSz="914400" rtl="0" eaLnBrk="1" fontAlgn="auto" latinLnBrk="0" hangingPunct="1">
                        <a:lnSpc>
                          <a:spcPct val="115000"/>
                        </a:lnSpc>
                        <a:spcBef>
                          <a:spcPts val="0"/>
                        </a:spcBef>
                        <a:spcAft>
                          <a:spcPts val="0"/>
                        </a:spcAft>
                        <a:buClr>
                          <a:srgbClr val="000000"/>
                        </a:buClr>
                        <a:buSzTx/>
                        <a:buFont typeface="Arial"/>
                        <a:buNone/>
                        <a:tabLst/>
                        <a:defRPr/>
                      </a:pPr>
                      <a:r>
                        <a:rPr lang="en-US" sz="1200" dirty="0">
                          <a:effectLst/>
                          <a:latin typeface="Times New Roman" panose="02020603050405020304" pitchFamily="18" charset="0"/>
                          <a:cs typeface="Times New Roman" panose="02020603050405020304" pitchFamily="18" charset="0"/>
                        </a:rPr>
                        <a:t>Reaffirm (Through ARP by member secretary) (ISO adoption)</a:t>
                      </a:r>
                    </a:p>
                    <a:p>
                      <a:pPr>
                        <a:lnSpc>
                          <a:spcPct val="115000"/>
                        </a:lnSpc>
                      </a:pPr>
                      <a:r>
                        <a:rPr lang="en-GB" sz="1200" baseline="0" dirty="0">
                          <a:effectLst/>
                          <a:latin typeface="Times New Roman" panose="02020603050405020304" pitchFamily="18" charset="0"/>
                          <a:cs typeface="Times New Roman" panose="02020603050405020304" pitchFamily="18" charset="0"/>
                        </a:rPr>
                        <a:t> </a:t>
                      </a:r>
                      <a:endParaRPr lang="en-GB" sz="1200" dirty="0">
                        <a:effectLst/>
                        <a:latin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00257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70">
          <a:extLst>
            <a:ext uri="{FF2B5EF4-FFF2-40B4-BE49-F238E27FC236}">
              <a16:creationId xmlns:a16="http://schemas.microsoft.com/office/drawing/2014/main" id="{C3EE005E-3E3B-84F8-B7FD-D29EFA2157DB}"/>
            </a:ext>
          </a:extLst>
        </p:cNvPr>
        <p:cNvGrpSpPr/>
        <p:nvPr/>
      </p:nvGrpSpPr>
      <p:grpSpPr>
        <a:xfrm>
          <a:off x="0" y="0"/>
          <a:ext cx="0" cy="0"/>
          <a:chOff x="0" y="0"/>
          <a:chExt cx="0" cy="0"/>
        </a:xfrm>
      </p:grpSpPr>
      <p:sp>
        <p:nvSpPr>
          <p:cNvPr id="271" name="Google Shape;271;p42">
            <a:extLst>
              <a:ext uri="{FF2B5EF4-FFF2-40B4-BE49-F238E27FC236}">
                <a16:creationId xmlns:a16="http://schemas.microsoft.com/office/drawing/2014/main" id="{A1AC5106-67D3-3EC8-E972-4889094A42DF}"/>
              </a:ext>
            </a:extLst>
          </p:cNvPr>
          <p:cNvSpPr txBox="1">
            <a:spLocks noGrp="1"/>
          </p:cNvSpPr>
          <p:nvPr>
            <p:ph type="title"/>
          </p:nvPr>
        </p:nvSpPr>
        <p:spPr>
          <a:xfrm>
            <a:off x="838200" y="288008"/>
            <a:ext cx="10515600" cy="8136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IN" sz="2800" b="1" dirty="0">
                <a:latin typeface="Times New Roman" panose="02020603050405020304" pitchFamily="18" charset="0"/>
                <a:cs typeface="Times New Roman" panose="02020603050405020304" pitchFamily="18" charset="0"/>
              </a:rPr>
              <a:t>Grouping of standards for review as per APS (5 yearly reviews) </a:t>
            </a:r>
            <a:endParaRPr sz="2800" b="1" dirty="0">
              <a:latin typeface="Times New Roman" panose="02020603050405020304" pitchFamily="18" charset="0"/>
              <a:cs typeface="Times New Roman" panose="02020603050405020304" pitchFamily="18" charset="0"/>
            </a:endParaRPr>
          </a:p>
        </p:txBody>
      </p:sp>
      <p:graphicFrame>
        <p:nvGraphicFramePr>
          <p:cNvPr id="272" name="Google Shape;272;p42">
            <a:extLst>
              <a:ext uri="{FF2B5EF4-FFF2-40B4-BE49-F238E27FC236}">
                <a16:creationId xmlns:a16="http://schemas.microsoft.com/office/drawing/2014/main" id="{CAE819C7-6659-3DD0-C8B5-B09B2119C6A2}"/>
              </a:ext>
            </a:extLst>
          </p:cNvPr>
          <p:cNvGraphicFramePr/>
          <p:nvPr>
            <p:extLst>
              <p:ext uri="{D42A27DB-BD31-4B8C-83A1-F6EECF244321}">
                <p14:modId xmlns:p14="http://schemas.microsoft.com/office/powerpoint/2010/main" val="2891244598"/>
              </p:ext>
            </p:extLst>
          </p:nvPr>
        </p:nvGraphicFramePr>
        <p:xfrm>
          <a:off x="669997" y="1415453"/>
          <a:ext cx="10224424" cy="2752320"/>
        </p:xfrm>
        <a:graphic>
          <a:graphicData uri="http://schemas.openxmlformats.org/drawingml/2006/table">
            <a:tbl>
              <a:tblPr firstRow="1" bandRow="1">
                <a:noFill/>
                <a:tableStyleId>{9367B65A-A99B-48F6-ABE7-11F67FF97E4D}</a:tableStyleId>
              </a:tblPr>
              <a:tblGrid>
                <a:gridCol w="854016">
                  <a:extLst>
                    <a:ext uri="{9D8B030D-6E8A-4147-A177-3AD203B41FA5}">
                      <a16:colId xmlns:a16="http://schemas.microsoft.com/office/drawing/2014/main" val="20001"/>
                    </a:ext>
                  </a:extLst>
                </a:gridCol>
                <a:gridCol w="7481424">
                  <a:extLst>
                    <a:ext uri="{9D8B030D-6E8A-4147-A177-3AD203B41FA5}">
                      <a16:colId xmlns:a16="http://schemas.microsoft.com/office/drawing/2014/main" val="20002"/>
                    </a:ext>
                  </a:extLst>
                </a:gridCol>
                <a:gridCol w="1888984">
                  <a:extLst>
                    <a:ext uri="{9D8B030D-6E8A-4147-A177-3AD203B41FA5}">
                      <a16:colId xmlns:a16="http://schemas.microsoft.com/office/drawing/2014/main" val="20003"/>
                    </a:ext>
                  </a:extLst>
                </a:gridCol>
              </a:tblGrid>
              <a:tr h="365355">
                <a:tc>
                  <a:txBody>
                    <a:bodyPr/>
                    <a:lstStyle/>
                    <a:p>
                      <a:pPr marL="0" marR="0" lvl="0" indent="0" algn="l" rtl="0">
                        <a:spcBef>
                          <a:spcPts val="0"/>
                        </a:spcBef>
                        <a:spcAft>
                          <a:spcPts val="0"/>
                        </a:spcAft>
                        <a:buNone/>
                      </a:pPr>
                      <a:r>
                        <a:rPr lang="en-IN" sz="1200" dirty="0">
                          <a:latin typeface="Times New Roman" panose="02020603050405020304" pitchFamily="18" charset="0"/>
                          <a:cs typeface="Times New Roman" panose="02020603050405020304" pitchFamily="18" charset="0"/>
                        </a:rPr>
                        <a:t>TC</a:t>
                      </a:r>
                      <a:endParaRPr sz="12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IN" sz="1200" dirty="0">
                          <a:latin typeface="Times New Roman" panose="02020603050405020304" pitchFamily="18" charset="0"/>
                          <a:cs typeface="Times New Roman" panose="02020603050405020304" pitchFamily="18" charset="0"/>
                        </a:rPr>
                        <a:t>Group of Standards </a:t>
                      </a:r>
                      <a:endParaRPr sz="12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ctr" rtl="0">
                        <a:spcBef>
                          <a:spcPts val="0"/>
                        </a:spcBef>
                        <a:spcAft>
                          <a:spcPts val="0"/>
                        </a:spcAft>
                        <a:buNone/>
                      </a:pPr>
                      <a:r>
                        <a:rPr lang="en-IN" sz="1200" dirty="0">
                          <a:latin typeface="Times New Roman" panose="02020603050405020304" pitchFamily="18" charset="0"/>
                          <a:cs typeface="Times New Roman" panose="02020603050405020304" pitchFamily="18" charset="0"/>
                        </a:rPr>
                        <a:t>Status (Process</a:t>
                      </a:r>
                      <a:r>
                        <a:rPr lang="en-IN" sz="1200" baseline="0" dirty="0">
                          <a:latin typeface="Times New Roman" panose="02020603050405020304" pitchFamily="18" charset="0"/>
                          <a:cs typeface="Times New Roman" panose="02020603050405020304" pitchFamily="18" charset="0"/>
                        </a:rPr>
                        <a:t> adopted)</a:t>
                      </a:r>
                      <a:endParaRPr lang="en-IN" sz="1200" dirty="0">
                        <a:latin typeface="Times New Roman" panose="02020603050405020304" pitchFamily="18" charset="0"/>
                        <a:cs typeface="Times New Roman" panose="02020603050405020304" pitchFamily="18" charset="0"/>
                      </a:endParaRPr>
                    </a:p>
                  </a:txBody>
                  <a:tcPr marL="91450" marR="91450" marT="45725" marB="45725"/>
                </a:tc>
                <a:extLst>
                  <a:ext uri="{0D108BD9-81ED-4DB2-BD59-A6C34878D82A}">
                    <a16:rowId xmlns:a16="http://schemas.microsoft.com/office/drawing/2014/main" val="10000"/>
                  </a:ext>
                </a:extLst>
              </a:tr>
              <a:tr h="2244346">
                <a:tc>
                  <a:txBody>
                    <a:bodyPr/>
                    <a:lstStyle/>
                    <a:p>
                      <a:pPr marL="0" lvl="0" indent="0">
                        <a:lnSpc>
                          <a:spcPct val="115000"/>
                        </a:lnSpc>
                        <a:spcAft>
                          <a:spcPts val="0"/>
                        </a:spcAft>
                        <a:buFont typeface="+mj-lt"/>
                        <a:buNone/>
                      </a:pPr>
                      <a:r>
                        <a:rPr lang="en-IN" sz="1200" u="none" strike="noStrike" dirty="0">
                          <a:effectLst/>
                          <a:latin typeface="Times New Roman" panose="02020603050405020304" pitchFamily="18" charset="0"/>
                          <a:cs typeface="Times New Roman" panose="02020603050405020304" pitchFamily="18" charset="0"/>
                        </a:rPr>
                        <a:t>TXD 30</a:t>
                      </a:r>
                    </a:p>
                  </a:txBody>
                  <a:tcPr marL="68580" marR="68580" marT="0" marB="0"/>
                </a:tc>
                <a:tc>
                  <a:txBody>
                    <a:bodyPr/>
                    <a:lstStyle/>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200" b="0" i="0" u="none" strike="noStrike" dirty="0">
                          <a:solidFill>
                            <a:srgbClr val="000000"/>
                          </a:solidFill>
                          <a:effectLst/>
                          <a:latin typeface="Times New Roman" panose="02020603050405020304" pitchFamily="18" charset="0"/>
                        </a:rPr>
                        <a:t>IS 16348 : 2015 </a:t>
                      </a:r>
                      <a:r>
                        <a:rPr lang="en-US" sz="1200" b="0" i="0" u="none" strike="noStrike" dirty="0" err="1">
                          <a:solidFill>
                            <a:srgbClr val="000000"/>
                          </a:solidFill>
                          <a:effectLst/>
                          <a:latin typeface="Times New Roman" panose="02020603050405020304" pitchFamily="18" charset="0"/>
                        </a:rPr>
                        <a:t>Geosynthetics</a:t>
                      </a:r>
                      <a:r>
                        <a:rPr lang="en-US" sz="1200" b="0" i="0" u="none" strike="noStrike" dirty="0">
                          <a:solidFill>
                            <a:srgbClr val="000000"/>
                          </a:solidFill>
                          <a:effectLst/>
                          <a:latin typeface="Times New Roman" panose="02020603050405020304" pitchFamily="18" charset="0"/>
                        </a:rPr>
                        <a:t> - Method of test for index puncture resistance of </a:t>
                      </a:r>
                      <a:r>
                        <a:rPr lang="en-US" sz="1200" b="0" i="0" u="none" strike="noStrike" dirty="0" err="1">
                          <a:solidFill>
                            <a:srgbClr val="000000"/>
                          </a:solidFill>
                          <a:effectLst/>
                          <a:latin typeface="Times New Roman" panose="02020603050405020304" pitchFamily="18" charset="0"/>
                        </a:rPr>
                        <a:t>geomembranes</a:t>
                      </a:r>
                      <a:r>
                        <a:rPr lang="en-US" sz="1200" b="0" i="0" u="none" strike="noStrike" dirty="0">
                          <a:solidFill>
                            <a:srgbClr val="000000"/>
                          </a:solidFill>
                          <a:effectLst/>
                          <a:latin typeface="Times New Roman" panose="02020603050405020304" pitchFamily="18" charset="0"/>
                        </a:rPr>
                        <a:t> and related products</a:t>
                      </a:r>
                    </a:p>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200" b="0" i="0" u="none" strike="noStrike" dirty="0">
                          <a:solidFill>
                            <a:srgbClr val="000000"/>
                          </a:solidFill>
                          <a:effectLst/>
                          <a:latin typeface="Times New Roman" panose="02020603050405020304" pitchFamily="18" charset="0"/>
                        </a:rPr>
                        <a:t>IS 16341 : 2015 </a:t>
                      </a:r>
                      <a:r>
                        <a:rPr lang="en-US" sz="1200" b="0" i="0" u="none" strike="noStrike" dirty="0" err="1">
                          <a:solidFill>
                            <a:srgbClr val="000000"/>
                          </a:solidFill>
                          <a:effectLst/>
                          <a:latin typeface="Times New Roman" panose="02020603050405020304" pitchFamily="18" charset="0"/>
                        </a:rPr>
                        <a:t>Geosynthetics</a:t>
                      </a:r>
                      <a:r>
                        <a:rPr lang="en-US" sz="1200" b="0" i="0" u="none" strike="noStrike" dirty="0">
                          <a:solidFill>
                            <a:srgbClr val="000000"/>
                          </a:solidFill>
                          <a:effectLst/>
                          <a:latin typeface="Times New Roman" panose="02020603050405020304" pitchFamily="18" charset="0"/>
                        </a:rPr>
                        <a:t> - Standard practice for exposure and retrieval of samples to evaluate installation damage of </a:t>
                      </a:r>
                      <a:r>
                        <a:rPr lang="en-US" sz="1200" b="0" i="0" u="none" strike="noStrike" dirty="0" err="1">
                          <a:solidFill>
                            <a:srgbClr val="000000"/>
                          </a:solidFill>
                          <a:effectLst/>
                          <a:latin typeface="Times New Roman" panose="02020603050405020304" pitchFamily="18" charset="0"/>
                        </a:rPr>
                        <a:t>geosynthetics</a:t>
                      </a:r>
                      <a:endParaRPr lang="en-US" sz="1200" b="0" i="0" u="none" strike="noStrike" dirty="0">
                        <a:solidFill>
                          <a:srgbClr val="000000"/>
                        </a:solidFill>
                        <a:effectLst/>
                        <a:latin typeface="Times New Roman" panose="02020603050405020304" pitchFamily="18" charset="0"/>
                      </a:endParaRPr>
                    </a:p>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200" b="0" i="0" u="none" strike="noStrike" dirty="0">
                          <a:solidFill>
                            <a:srgbClr val="000000"/>
                          </a:solidFill>
                          <a:effectLst/>
                          <a:latin typeface="Times New Roman" panose="02020603050405020304" pitchFamily="18" charset="0"/>
                        </a:rPr>
                        <a:t>IS 16346 : 2015 </a:t>
                      </a:r>
                      <a:r>
                        <a:rPr lang="en-US" sz="1200" b="0" i="0" u="none" strike="noStrike" dirty="0" err="1">
                          <a:solidFill>
                            <a:srgbClr val="000000"/>
                          </a:solidFill>
                          <a:effectLst/>
                          <a:latin typeface="Times New Roman" panose="02020603050405020304" pitchFamily="18" charset="0"/>
                        </a:rPr>
                        <a:t>Geosynthetics</a:t>
                      </a:r>
                      <a:r>
                        <a:rPr lang="en-US" sz="1200" b="0" i="0" u="none" strike="noStrike" dirty="0">
                          <a:solidFill>
                            <a:srgbClr val="000000"/>
                          </a:solidFill>
                          <a:effectLst/>
                          <a:latin typeface="Times New Roman" panose="02020603050405020304" pitchFamily="18" charset="0"/>
                        </a:rPr>
                        <a:t> - Method of test for evaluation of stress crack resistance of polyolefin </a:t>
                      </a:r>
                      <a:r>
                        <a:rPr lang="en-US" sz="1200" b="0" i="0" u="none" strike="noStrike" dirty="0" err="1">
                          <a:solidFill>
                            <a:srgbClr val="000000"/>
                          </a:solidFill>
                          <a:effectLst/>
                          <a:latin typeface="Times New Roman" panose="02020603050405020304" pitchFamily="18" charset="0"/>
                        </a:rPr>
                        <a:t>geomembranes</a:t>
                      </a:r>
                      <a:r>
                        <a:rPr lang="en-US" sz="1200" b="0" i="0" u="none" strike="noStrike" dirty="0">
                          <a:solidFill>
                            <a:srgbClr val="000000"/>
                          </a:solidFill>
                          <a:effectLst/>
                          <a:latin typeface="Times New Roman" panose="02020603050405020304" pitchFamily="18" charset="0"/>
                        </a:rPr>
                        <a:t> using notched constant tensile load test</a:t>
                      </a:r>
                    </a:p>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200" b="0" i="0" u="none" strike="noStrike" dirty="0">
                          <a:solidFill>
                            <a:srgbClr val="000000"/>
                          </a:solidFill>
                          <a:effectLst/>
                          <a:latin typeface="Times New Roman" panose="02020603050405020304" pitchFamily="18" charset="0"/>
                        </a:rPr>
                        <a:t>IS 16348 : 2015 </a:t>
                      </a:r>
                      <a:r>
                        <a:rPr lang="en-US" sz="1200" b="0" i="0" u="none" strike="noStrike" dirty="0" err="1">
                          <a:solidFill>
                            <a:srgbClr val="000000"/>
                          </a:solidFill>
                          <a:effectLst/>
                          <a:latin typeface="Times New Roman" panose="02020603050405020304" pitchFamily="18" charset="0"/>
                        </a:rPr>
                        <a:t>Geosynthetics</a:t>
                      </a:r>
                      <a:r>
                        <a:rPr lang="en-US" sz="1200" b="0" i="0" u="none" strike="noStrike" dirty="0">
                          <a:solidFill>
                            <a:srgbClr val="000000"/>
                          </a:solidFill>
                          <a:effectLst/>
                          <a:latin typeface="Times New Roman" panose="02020603050405020304" pitchFamily="18" charset="0"/>
                        </a:rPr>
                        <a:t> - Method of test for index puncture resistance of </a:t>
                      </a:r>
                      <a:r>
                        <a:rPr lang="en-US" sz="1200" b="0" i="0" u="none" strike="noStrike" dirty="0" err="1">
                          <a:solidFill>
                            <a:srgbClr val="000000"/>
                          </a:solidFill>
                          <a:effectLst/>
                          <a:latin typeface="Times New Roman" panose="02020603050405020304" pitchFamily="18" charset="0"/>
                        </a:rPr>
                        <a:t>geomembranes</a:t>
                      </a:r>
                      <a:r>
                        <a:rPr lang="en-US" sz="1200" b="0" i="0" u="none" strike="noStrike" dirty="0">
                          <a:solidFill>
                            <a:srgbClr val="000000"/>
                          </a:solidFill>
                          <a:effectLst/>
                          <a:latin typeface="Times New Roman" panose="02020603050405020304" pitchFamily="18" charset="0"/>
                        </a:rPr>
                        <a:t> and related products</a:t>
                      </a:r>
                    </a:p>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200" b="0" i="0" u="none" strike="noStrike" dirty="0">
                          <a:solidFill>
                            <a:srgbClr val="000000"/>
                          </a:solidFill>
                          <a:effectLst/>
                          <a:latin typeface="Times New Roman" panose="02020603050405020304" pitchFamily="18" charset="0"/>
                        </a:rPr>
                        <a:t>IS 16351 : 2015 </a:t>
                      </a:r>
                      <a:r>
                        <a:rPr lang="en-US" sz="1200" b="0" i="0" u="none" strike="noStrike" dirty="0" err="1">
                          <a:solidFill>
                            <a:srgbClr val="000000"/>
                          </a:solidFill>
                          <a:effectLst/>
                          <a:latin typeface="Times New Roman" panose="02020603050405020304" pitchFamily="18" charset="0"/>
                        </a:rPr>
                        <a:t>Geosynthetics</a:t>
                      </a:r>
                      <a:r>
                        <a:rPr lang="en-US" sz="1200" b="0" i="0" u="none" strike="noStrike" dirty="0">
                          <a:solidFill>
                            <a:srgbClr val="000000"/>
                          </a:solidFill>
                          <a:effectLst/>
                          <a:latin typeface="Times New Roman" panose="02020603050405020304" pitchFamily="18" charset="0"/>
                        </a:rPr>
                        <a:t> - Standard practice for laboratory immersion procedures for evaluating the chemical resistance of </a:t>
                      </a:r>
                      <a:r>
                        <a:rPr lang="en-US" sz="1200" b="0" i="0" u="none" strike="noStrike" dirty="0" err="1">
                          <a:solidFill>
                            <a:srgbClr val="000000"/>
                          </a:solidFill>
                          <a:effectLst/>
                          <a:latin typeface="Times New Roman" panose="02020603050405020304" pitchFamily="18" charset="0"/>
                        </a:rPr>
                        <a:t>geosynthetics</a:t>
                      </a:r>
                      <a:r>
                        <a:rPr lang="en-US" sz="1200" b="0" i="0" u="none" strike="noStrike" dirty="0">
                          <a:solidFill>
                            <a:srgbClr val="000000"/>
                          </a:solidFill>
                          <a:effectLst/>
                          <a:latin typeface="Times New Roman" panose="02020603050405020304" pitchFamily="18" charset="0"/>
                        </a:rPr>
                        <a:t> to liquids</a:t>
                      </a:r>
                    </a:p>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200" b="0" i="0" u="none" strike="noStrike" dirty="0">
                          <a:solidFill>
                            <a:srgbClr val="000000"/>
                          </a:solidFill>
                          <a:effectLst/>
                          <a:latin typeface="Times New Roman" panose="02020603050405020304" pitchFamily="18" charset="0"/>
                        </a:rPr>
                        <a:t>IS 16348 : 2015 </a:t>
                      </a:r>
                      <a:r>
                        <a:rPr lang="en-US" sz="1200" b="0" i="0" u="none" strike="noStrike" dirty="0" err="1">
                          <a:solidFill>
                            <a:srgbClr val="000000"/>
                          </a:solidFill>
                          <a:effectLst/>
                          <a:latin typeface="Times New Roman" panose="02020603050405020304" pitchFamily="18" charset="0"/>
                        </a:rPr>
                        <a:t>Geosynthetics</a:t>
                      </a:r>
                      <a:r>
                        <a:rPr lang="en-US" sz="1200" b="0" i="0" u="none" strike="noStrike" dirty="0">
                          <a:solidFill>
                            <a:srgbClr val="000000"/>
                          </a:solidFill>
                          <a:effectLst/>
                          <a:latin typeface="Times New Roman" panose="02020603050405020304" pitchFamily="18" charset="0"/>
                        </a:rPr>
                        <a:t> - Method of test for index puncture resistance of </a:t>
                      </a:r>
                      <a:r>
                        <a:rPr lang="en-US" sz="1200" b="0" i="0" u="none" strike="noStrike" dirty="0" err="1">
                          <a:solidFill>
                            <a:srgbClr val="000000"/>
                          </a:solidFill>
                          <a:effectLst/>
                          <a:latin typeface="Times New Roman" panose="02020603050405020304" pitchFamily="18" charset="0"/>
                        </a:rPr>
                        <a:t>geomembranes</a:t>
                      </a:r>
                      <a:r>
                        <a:rPr lang="en-US" sz="1200" b="0" i="0" u="none" strike="noStrike" dirty="0">
                          <a:solidFill>
                            <a:srgbClr val="000000"/>
                          </a:solidFill>
                          <a:effectLst/>
                          <a:latin typeface="Times New Roman" panose="02020603050405020304" pitchFamily="18" charset="0"/>
                        </a:rPr>
                        <a:t> and related products</a:t>
                      </a:r>
                    </a:p>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200" b="0" i="0" u="none" strike="noStrike" dirty="0">
                          <a:solidFill>
                            <a:srgbClr val="000000"/>
                          </a:solidFill>
                          <a:effectLst/>
                          <a:latin typeface="Times New Roman" panose="02020603050405020304" pitchFamily="18" charset="0"/>
                        </a:rPr>
                        <a:t>IS 16346 : 2015 </a:t>
                      </a:r>
                      <a:r>
                        <a:rPr lang="en-US" sz="1200" b="0" i="0" u="none" strike="noStrike" dirty="0" err="1">
                          <a:solidFill>
                            <a:srgbClr val="000000"/>
                          </a:solidFill>
                          <a:effectLst/>
                          <a:latin typeface="Times New Roman" panose="02020603050405020304" pitchFamily="18" charset="0"/>
                        </a:rPr>
                        <a:t>Geosynthetics</a:t>
                      </a:r>
                      <a:r>
                        <a:rPr lang="en-US" sz="1200" b="0" i="0" u="none" strike="noStrike" dirty="0">
                          <a:solidFill>
                            <a:srgbClr val="000000"/>
                          </a:solidFill>
                          <a:effectLst/>
                          <a:latin typeface="Times New Roman" panose="02020603050405020304" pitchFamily="18" charset="0"/>
                        </a:rPr>
                        <a:t> - Method of test for evaluation of stress crack resistance of polyolefin </a:t>
                      </a:r>
                      <a:r>
                        <a:rPr lang="en-US" sz="1200" b="0" i="0" u="none" strike="noStrike" dirty="0" err="1">
                          <a:solidFill>
                            <a:srgbClr val="000000"/>
                          </a:solidFill>
                          <a:effectLst/>
                          <a:latin typeface="Times New Roman" panose="02020603050405020304" pitchFamily="18" charset="0"/>
                        </a:rPr>
                        <a:t>geomembranes</a:t>
                      </a:r>
                      <a:r>
                        <a:rPr lang="en-US" sz="1200" b="0" i="0" u="none" strike="noStrike" dirty="0">
                          <a:solidFill>
                            <a:srgbClr val="000000"/>
                          </a:solidFill>
                          <a:effectLst/>
                          <a:latin typeface="Times New Roman" panose="02020603050405020304" pitchFamily="18" charset="0"/>
                        </a:rPr>
                        <a:t> using notched constant tensile load test</a:t>
                      </a:r>
                    </a:p>
                    <a:p>
                      <a:pPr marL="0" marR="0" indent="0" algn="just" defTabSz="914400" rtl="0" eaLnBrk="1" fontAlgn="t" latinLnBrk="0" hangingPunct="1">
                        <a:lnSpc>
                          <a:spcPct val="100000"/>
                        </a:lnSpc>
                        <a:spcBef>
                          <a:spcPts val="0"/>
                        </a:spcBef>
                        <a:spcAft>
                          <a:spcPts val="0"/>
                        </a:spcAft>
                        <a:buClr>
                          <a:srgbClr val="000000"/>
                        </a:buClr>
                        <a:buSzTx/>
                        <a:buFont typeface="Arial"/>
                        <a:buNone/>
                        <a:tabLst/>
                        <a:defRPr/>
                      </a:pPr>
                      <a:r>
                        <a:rPr lang="en-US" sz="1200" b="0" i="0" u="none" strike="noStrike" dirty="0">
                          <a:solidFill>
                            <a:srgbClr val="000000"/>
                          </a:solidFill>
                          <a:effectLst/>
                          <a:latin typeface="Times New Roman" panose="02020603050405020304" pitchFamily="18" charset="0"/>
                        </a:rPr>
                        <a:t>IS 16347 : 2015 </a:t>
                      </a:r>
                      <a:r>
                        <a:rPr lang="en-US" sz="1200" b="0" i="0" u="none" strike="noStrike" dirty="0" err="1">
                          <a:solidFill>
                            <a:srgbClr val="000000"/>
                          </a:solidFill>
                          <a:effectLst/>
                          <a:latin typeface="Times New Roman" panose="02020603050405020304" pitchFamily="18" charset="0"/>
                        </a:rPr>
                        <a:t>Geosynthetics</a:t>
                      </a:r>
                      <a:r>
                        <a:rPr lang="en-US" sz="1200" b="0" i="0" u="none" strike="noStrike" dirty="0">
                          <a:solidFill>
                            <a:srgbClr val="000000"/>
                          </a:solidFill>
                          <a:effectLst/>
                          <a:latin typeface="Times New Roman" panose="02020603050405020304" pitchFamily="18" charset="0"/>
                        </a:rPr>
                        <a:t> - Method of test for effects of temperature on stability of geotextile</a:t>
                      </a:r>
                    </a:p>
                    <a:p>
                      <a:pPr algn="just" fontAlgn="t"/>
                      <a:endParaRPr lang="en-US" sz="1200" b="0" i="0" u="none" strike="noStrike" dirty="0">
                        <a:solidFill>
                          <a:srgbClr val="000000"/>
                        </a:solidFill>
                        <a:effectLst/>
                        <a:latin typeface="Times New Roman" panose="02020603050405020304" pitchFamily="18" charset="0"/>
                      </a:endParaRPr>
                    </a:p>
                  </a:txBody>
                  <a:tcPr marL="9525" marR="9525" marT="9525" marB="0"/>
                </a:tc>
                <a:tc>
                  <a:txBody>
                    <a:bodyPr/>
                    <a:lstStyle/>
                    <a:p>
                      <a:pPr marL="0" marR="0" indent="0" algn="l" defTabSz="914400" rtl="0" eaLnBrk="1" fontAlgn="auto" latinLnBrk="0" hangingPunct="1">
                        <a:lnSpc>
                          <a:spcPct val="115000"/>
                        </a:lnSpc>
                        <a:spcBef>
                          <a:spcPts val="0"/>
                        </a:spcBef>
                        <a:spcAft>
                          <a:spcPts val="0"/>
                        </a:spcAft>
                        <a:buClr>
                          <a:srgbClr val="000000"/>
                        </a:buClr>
                        <a:buSzTx/>
                        <a:buFont typeface="Arial"/>
                        <a:buNone/>
                        <a:tabLst/>
                        <a:defRPr/>
                      </a:pPr>
                      <a:r>
                        <a:rPr lang="en-US" sz="1200" dirty="0">
                          <a:effectLst/>
                          <a:latin typeface="Times New Roman" panose="02020603050405020304" pitchFamily="18" charset="0"/>
                          <a:cs typeface="Times New Roman" panose="02020603050405020304" pitchFamily="18" charset="0"/>
                        </a:rPr>
                        <a:t>Reaffirm (Through ARP by member secretary) (ISO adoption)</a:t>
                      </a:r>
                    </a:p>
                    <a:p>
                      <a:pPr>
                        <a:lnSpc>
                          <a:spcPct val="115000"/>
                        </a:lnSpc>
                      </a:pPr>
                      <a:endParaRPr lang="en-GB" sz="1200" dirty="0">
                        <a:effectLst/>
                        <a:latin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29355733"/>
                  </a:ext>
                </a:extLst>
              </a:tr>
            </a:tbl>
          </a:graphicData>
        </a:graphic>
      </p:graphicFrame>
    </p:spTree>
    <p:extLst>
      <p:ext uri="{BB962C8B-B14F-4D97-AF65-F5344CB8AC3E}">
        <p14:creationId xmlns:p14="http://schemas.microsoft.com/office/powerpoint/2010/main" val="3453277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181157"/>
            <a:ext cx="10515600" cy="526210"/>
          </a:xfrm>
        </p:spPr>
        <p:txBody>
          <a:bodyPr>
            <a:normAutofit/>
          </a:bodyPr>
          <a:lstStyle/>
          <a:p>
            <a:r>
              <a:rPr lang="en-IN" sz="2800" b="1" dirty="0">
                <a:solidFill>
                  <a:srgbClr val="000000"/>
                </a:solidFill>
                <a:latin typeface="Times New Roman" panose="02020603050405020304" pitchFamily="18" charset="0"/>
                <a:cs typeface="Times New Roman" panose="02020603050405020304" pitchFamily="18" charset="0"/>
              </a:rPr>
              <a:t>Grouping of standards for review as per APS (5 yearly reviews)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769735089"/>
              </p:ext>
            </p:extLst>
          </p:nvPr>
        </p:nvGraphicFramePr>
        <p:xfrm>
          <a:off x="956509" y="1510801"/>
          <a:ext cx="9886908" cy="5085655"/>
        </p:xfrm>
        <a:graphic>
          <a:graphicData uri="http://schemas.openxmlformats.org/drawingml/2006/table">
            <a:tbl>
              <a:tblPr firstRow="1" bandRow="1">
                <a:tableStyleId>{9367B65A-A99B-48F6-ABE7-11F67FF97E4D}</a:tableStyleId>
              </a:tblPr>
              <a:tblGrid>
                <a:gridCol w="1146915">
                  <a:extLst>
                    <a:ext uri="{9D8B030D-6E8A-4147-A177-3AD203B41FA5}">
                      <a16:colId xmlns:a16="http://schemas.microsoft.com/office/drawing/2014/main" val="20001"/>
                    </a:ext>
                  </a:extLst>
                </a:gridCol>
                <a:gridCol w="6759815">
                  <a:extLst>
                    <a:ext uri="{9D8B030D-6E8A-4147-A177-3AD203B41FA5}">
                      <a16:colId xmlns:a16="http://schemas.microsoft.com/office/drawing/2014/main" val="20002"/>
                    </a:ext>
                  </a:extLst>
                </a:gridCol>
                <a:gridCol w="1980178">
                  <a:extLst>
                    <a:ext uri="{9D8B030D-6E8A-4147-A177-3AD203B41FA5}">
                      <a16:colId xmlns:a16="http://schemas.microsoft.com/office/drawing/2014/main" val="20003"/>
                    </a:ext>
                  </a:extLst>
                </a:gridCol>
              </a:tblGrid>
              <a:tr h="414750">
                <a:tc>
                  <a:txBody>
                    <a:bodyPr/>
                    <a:lstStyle/>
                    <a:p>
                      <a:pPr marL="0" marR="0" lvl="0" indent="0" algn="l" rtl="0">
                        <a:spcBef>
                          <a:spcPts val="0"/>
                        </a:spcBef>
                        <a:spcAft>
                          <a:spcPts val="0"/>
                        </a:spcAft>
                        <a:buNone/>
                      </a:pPr>
                      <a:r>
                        <a:rPr lang="en-IN" sz="1200" dirty="0">
                          <a:latin typeface="Times New Roman" panose="02020603050405020304" pitchFamily="18" charset="0"/>
                          <a:cs typeface="Times New Roman" panose="02020603050405020304" pitchFamily="18" charset="0"/>
                        </a:rPr>
                        <a:t>Technical Committee</a:t>
                      </a:r>
                      <a:endParaRPr sz="12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IN" sz="1200" dirty="0">
                          <a:latin typeface="Times New Roman" panose="02020603050405020304" pitchFamily="18" charset="0"/>
                          <a:cs typeface="Times New Roman" panose="02020603050405020304" pitchFamily="18" charset="0"/>
                        </a:rPr>
                        <a:t>Group of Standards </a:t>
                      </a:r>
                      <a:endParaRPr sz="12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IN" sz="1200" dirty="0">
                          <a:latin typeface="Times New Roman" panose="02020603050405020304" pitchFamily="18" charset="0"/>
                          <a:cs typeface="Times New Roman" panose="02020603050405020304" pitchFamily="18" charset="0"/>
                        </a:rPr>
                        <a:t>Status and process  adopted</a:t>
                      </a:r>
                    </a:p>
                  </a:txBody>
                  <a:tcPr marL="91450" marR="91450" marT="45725" marB="45725"/>
                </a:tc>
                <a:extLst>
                  <a:ext uri="{0D108BD9-81ED-4DB2-BD59-A6C34878D82A}">
                    <a16:rowId xmlns:a16="http://schemas.microsoft.com/office/drawing/2014/main" val="10000"/>
                  </a:ext>
                </a:extLst>
              </a:tr>
              <a:tr h="320280">
                <a:tc>
                  <a:txBody>
                    <a:bodyPr/>
                    <a:lstStyle/>
                    <a:p>
                      <a:r>
                        <a:rPr lang="en-US" sz="1200" dirty="0">
                          <a:latin typeface="Times New Roman" panose="02020603050405020304" pitchFamily="18" charset="0"/>
                          <a:cs typeface="Times New Roman" panose="02020603050405020304" pitchFamily="18" charset="0"/>
                        </a:rPr>
                        <a:t>TXD 04</a:t>
                      </a:r>
                    </a:p>
                  </a:txBody>
                  <a:tcPr/>
                </a:tc>
                <a:tc>
                  <a:txBody>
                    <a:bodyPr/>
                    <a:lstStyle/>
                    <a:p>
                      <a:pPr marL="0" marR="0" lvl="0" indent="0" algn="l" defTabSz="914400" rtl="0" eaLnBrk="1" fontAlgn="t" latinLnBrk="0" hangingPunct="1">
                        <a:lnSpc>
                          <a:spcPct val="100000"/>
                        </a:lnSpc>
                        <a:spcBef>
                          <a:spcPts val="0"/>
                        </a:spcBef>
                        <a:spcAft>
                          <a:spcPts val="0"/>
                        </a:spcAft>
                        <a:buClr>
                          <a:srgbClr val="000000"/>
                        </a:buClr>
                        <a:buSzTx/>
                        <a:buFont typeface="Arial"/>
                        <a:buNone/>
                        <a:tabLst/>
                        <a:defRPr/>
                      </a:pPr>
                      <a:r>
                        <a:rPr lang="en-US" sz="1200" b="0" i="0" u="none" strike="noStrike" dirty="0">
                          <a:solidFill>
                            <a:srgbClr val="000000"/>
                          </a:solidFill>
                          <a:effectLst/>
                          <a:latin typeface="Times New Roman" panose="02020603050405020304" pitchFamily="18" charset="0"/>
                        </a:rPr>
                        <a:t>IS 12848 : 1989 Wool/polypropylene blended blankets - Specification</a:t>
                      </a:r>
                    </a:p>
                  </a:txBody>
                  <a:tcPr marL="9525" marR="9525" marT="9525" marB="0"/>
                </a:tc>
                <a:tc>
                  <a:txBody>
                    <a:bodyPr/>
                    <a:lstStyle/>
                    <a:p>
                      <a:r>
                        <a:rPr lang="en-US" sz="1200" dirty="0">
                          <a:latin typeface="Times New Roman" panose="02020603050405020304" pitchFamily="18" charset="0"/>
                          <a:cs typeface="Times New Roman" panose="02020603050405020304" pitchFamily="18" charset="0"/>
                        </a:rPr>
                        <a:t>Published (Through</a:t>
                      </a:r>
                      <a:r>
                        <a:rPr lang="en-US" sz="1200" baseline="0" dirty="0">
                          <a:latin typeface="Times New Roman" panose="02020603050405020304" pitchFamily="18" charset="0"/>
                          <a:cs typeface="Times New Roman" panose="02020603050405020304" pitchFamily="18" charset="0"/>
                        </a:rPr>
                        <a:t> ARP by Member Secretary) (Comprehensive inputs from Railway Board, NITRA, Ghaziabad, Manufacturers) </a:t>
                      </a:r>
                      <a:r>
                        <a:rPr lang="en-US" sz="1200" dirty="0">
                          <a:latin typeface="Times New Roman" panose="02020603050405020304" pitchFamily="18" charset="0"/>
                          <a:cs typeface="Times New Roman" panose="02020603050405020304" pitchFamily="18" charset="0"/>
                        </a:rPr>
                        <a:t> </a:t>
                      </a:r>
                    </a:p>
                  </a:txBody>
                  <a:tcPr/>
                </a:tc>
                <a:extLst>
                  <a:ext uri="{0D108BD9-81ED-4DB2-BD59-A6C34878D82A}">
                    <a16:rowId xmlns:a16="http://schemas.microsoft.com/office/drawing/2014/main" val="10001"/>
                  </a:ext>
                </a:extLst>
              </a:tr>
              <a:tr h="340433">
                <a:tc>
                  <a:txBody>
                    <a:bodyPr/>
                    <a:lstStyle/>
                    <a:p>
                      <a:r>
                        <a:rPr lang="en-US" sz="1200" dirty="0">
                          <a:latin typeface="Times New Roman" panose="02020603050405020304" pitchFamily="18" charset="0"/>
                          <a:cs typeface="Times New Roman" panose="02020603050405020304" pitchFamily="18" charset="0"/>
                        </a:rPr>
                        <a:t>TXD 04</a:t>
                      </a:r>
                    </a:p>
                  </a:txBody>
                  <a:tcPr/>
                </a:tc>
                <a:tc rowSpan="4">
                  <a:txBody>
                    <a:bodyPr/>
                    <a:lstStyle/>
                    <a:p>
                      <a:pPr marL="0" marR="0" lvl="0" indent="0" algn="l" defTabSz="914400" rtl="0" eaLnBrk="1" fontAlgn="t" latinLnBrk="0" hangingPunct="1">
                        <a:lnSpc>
                          <a:spcPct val="100000"/>
                        </a:lnSpc>
                        <a:spcBef>
                          <a:spcPts val="0"/>
                        </a:spcBef>
                        <a:spcAft>
                          <a:spcPts val="0"/>
                        </a:spcAft>
                        <a:buClr>
                          <a:srgbClr val="000000"/>
                        </a:buClr>
                        <a:buSzTx/>
                        <a:buFont typeface="Arial"/>
                        <a:buNone/>
                        <a:tabLst/>
                        <a:defRPr/>
                      </a:pPr>
                      <a:r>
                        <a:rPr lang="en-US" sz="1200" b="0" i="0" u="none" strike="noStrike" dirty="0">
                          <a:solidFill>
                            <a:srgbClr val="000000"/>
                          </a:solidFill>
                          <a:effectLst/>
                          <a:latin typeface="Times New Roman" panose="02020603050405020304" pitchFamily="18" charset="0"/>
                        </a:rPr>
                        <a:t>IS 12812 : 1989 Worsted shawls - Specification</a:t>
                      </a:r>
                    </a:p>
                    <a:p>
                      <a:pPr algn="l" fontAlgn="t"/>
                      <a:r>
                        <a:rPr lang="en-US" sz="1200" b="0" i="0" u="none" strike="noStrike" dirty="0">
                          <a:solidFill>
                            <a:srgbClr val="000000"/>
                          </a:solidFill>
                          <a:effectLst/>
                          <a:latin typeface="Times New Roman" panose="02020603050405020304" pitchFamily="18" charset="0"/>
                        </a:rPr>
                        <a:t>IS 14291 : 1995 Textiles - </a:t>
                      </a:r>
                      <a:r>
                        <a:rPr lang="en-US" sz="1200" b="0" i="0" u="none" strike="noStrike" dirty="0" err="1">
                          <a:solidFill>
                            <a:srgbClr val="000000"/>
                          </a:solidFill>
                          <a:effectLst/>
                          <a:latin typeface="Times New Roman" panose="02020603050405020304" pitchFamily="18" charset="0"/>
                        </a:rPr>
                        <a:t>Woollen</a:t>
                      </a:r>
                      <a:r>
                        <a:rPr lang="en-US" sz="1200" b="0" i="0" u="none" strike="noStrike" dirty="0">
                          <a:solidFill>
                            <a:srgbClr val="000000"/>
                          </a:solidFill>
                          <a:effectLst/>
                          <a:latin typeface="Times New Roman" panose="02020603050405020304" pitchFamily="18" charset="0"/>
                        </a:rPr>
                        <a:t> shoddy yarn - Specification</a:t>
                      </a:r>
                    </a:p>
                    <a:p>
                      <a:pPr algn="l" fontAlgn="t"/>
                      <a:r>
                        <a:rPr lang="en-US" sz="1200" b="0" i="0" u="none" strike="noStrike" dirty="0">
                          <a:solidFill>
                            <a:srgbClr val="000000"/>
                          </a:solidFill>
                          <a:effectLst/>
                          <a:latin typeface="Times New Roman" panose="02020603050405020304" pitchFamily="18" charset="0"/>
                        </a:rPr>
                        <a:t>IS 14292 : 1995 Textiles - Shoddy </a:t>
                      </a:r>
                      <a:r>
                        <a:rPr lang="en-US" sz="1200" b="0" i="0" u="none" strike="noStrike" dirty="0" err="1">
                          <a:solidFill>
                            <a:srgbClr val="000000"/>
                          </a:solidFill>
                          <a:effectLst/>
                          <a:latin typeface="Times New Roman" panose="02020603050405020304" pitchFamily="18" charset="0"/>
                        </a:rPr>
                        <a:t>woollen</a:t>
                      </a:r>
                      <a:r>
                        <a:rPr lang="en-US" sz="1200" b="0" i="0" u="none" strike="noStrike" dirty="0">
                          <a:solidFill>
                            <a:srgbClr val="000000"/>
                          </a:solidFill>
                          <a:effectLst/>
                          <a:latin typeface="Times New Roman" panose="02020603050405020304" pitchFamily="18" charset="0"/>
                        </a:rPr>
                        <a:t> barrack blankets - Specification</a:t>
                      </a:r>
                    </a:p>
                    <a:p>
                      <a:pPr algn="l" fontAlgn="t"/>
                      <a:r>
                        <a:rPr lang="en-US" sz="1200" b="0" i="0" u="none" strike="noStrike" dirty="0">
                          <a:solidFill>
                            <a:srgbClr val="000000"/>
                          </a:solidFill>
                          <a:effectLst/>
                          <a:latin typeface="Times New Roman" panose="02020603050405020304" pitchFamily="18" charset="0"/>
                        </a:rPr>
                        <a:t>IS 1530 : 1981 Specification for baize cloth (second revision)</a:t>
                      </a:r>
                    </a:p>
                    <a:p>
                      <a:pPr algn="l" fontAlgn="t"/>
                      <a:r>
                        <a:rPr lang="en-US" sz="1200" b="0" i="0" u="none" strike="noStrike" dirty="0">
                          <a:solidFill>
                            <a:srgbClr val="000000"/>
                          </a:solidFill>
                          <a:effectLst/>
                          <a:latin typeface="Times New Roman" panose="02020603050405020304" pitchFamily="18" charset="0"/>
                        </a:rPr>
                        <a:t>IS 675 : 1973 Specification for bunting, worsted (second revision)</a:t>
                      </a:r>
                    </a:p>
                    <a:p>
                      <a:pPr marL="0" marR="0" indent="0" algn="l" defTabSz="914400" rtl="0" eaLnBrk="1" fontAlgn="t" latinLnBrk="0" hangingPunct="1">
                        <a:lnSpc>
                          <a:spcPct val="100000"/>
                        </a:lnSpc>
                        <a:spcBef>
                          <a:spcPts val="0"/>
                        </a:spcBef>
                        <a:spcAft>
                          <a:spcPts val="0"/>
                        </a:spcAft>
                        <a:buClr>
                          <a:srgbClr val="000000"/>
                        </a:buClr>
                        <a:buSzTx/>
                        <a:buFont typeface="Arial"/>
                        <a:buNone/>
                        <a:tabLst/>
                        <a:defRPr/>
                      </a:pPr>
                      <a:r>
                        <a:rPr lang="en-US" sz="1200" b="0" i="0" u="none" strike="noStrike" dirty="0">
                          <a:solidFill>
                            <a:srgbClr val="000000"/>
                          </a:solidFill>
                          <a:effectLst/>
                          <a:latin typeface="Times New Roman" panose="02020603050405020304" pitchFamily="18" charset="0"/>
                        </a:rPr>
                        <a:t>IS 677 : 1974 Specification for cloth drab-mixture, </a:t>
                      </a:r>
                      <a:r>
                        <a:rPr lang="en-US" sz="1200" b="0" i="0" u="none" strike="noStrike" dirty="0" err="1">
                          <a:solidFill>
                            <a:srgbClr val="000000"/>
                          </a:solidFill>
                          <a:effectLst/>
                          <a:latin typeface="Times New Roman" panose="02020603050405020304" pitchFamily="18" charset="0"/>
                        </a:rPr>
                        <a:t>woollen</a:t>
                      </a:r>
                      <a:r>
                        <a:rPr lang="en-US" sz="1200" b="0" i="0" u="none" strike="noStrike" dirty="0">
                          <a:solidFill>
                            <a:srgbClr val="000000"/>
                          </a:solidFill>
                          <a:effectLst/>
                          <a:latin typeface="Times New Roman" panose="02020603050405020304" pitchFamily="18" charset="0"/>
                        </a:rPr>
                        <a:t>, water-resistant (second revision)</a:t>
                      </a:r>
                    </a:p>
                    <a:p>
                      <a:pPr marL="0" marR="0" indent="0" algn="l" defTabSz="914400" rtl="0" eaLnBrk="1" fontAlgn="t" latinLnBrk="0" hangingPunct="1">
                        <a:lnSpc>
                          <a:spcPct val="100000"/>
                        </a:lnSpc>
                        <a:spcBef>
                          <a:spcPts val="0"/>
                        </a:spcBef>
                        <a:spcAft>
                          <a:spcPts val="0"/>
                        </a:spcAft>
                        <a:buClr>
                          <a:srgbClr val="000000"/>
                        </a:buClr>
                        <a:buSzTx/>
                        <a:buFont typeface="Arial"/>
                        <a:buNone/>
                        <a:tabLst/>
                        <a:defRPr/>
                      </a:pPr>
                      <a:r>
                        <a:rPr lang="en-US" sz="1200" b="0" i="0" u="none" strike="noStrike" dirty="0">
                          <a:solidFill>
                            <a:srgbClr val="000000"/>
                          </a:solidFill>
                          <a:effectLst/>
                          <a:latin typeface="Times New Roman" panose="02020603050405020304" pitchFamily="18" charset="0"/>
                        </a:rPr>
                        <a:t>IS 697 : 2005 Textiles – </a:t>
                      </a:r>
                      <a:r>
                        <a:rPr lang="en-US" sz="1200" b="0" i="0" u="none" strike="noStrike" dirty="0" err="1">
                          <a:solidFill>
                            <a:srgbClr val="000000"/>
                          </a:solidFill>
                          <a:effectLst/>
                          <a:latin typeface="Times New Roman" panose="02020603050405020304" pitchFamily="18" charset="0"/>
                        </a:rPr>
                        <a:t>Druggets</a:t>
                      </a:r>
                      <a:r>
                        <a:rPr lang="en-US" sz="1200" b="0" i="0" u="none" strike="noStrike" dirty="0">
                          <a:solidFill>
                            <a:srgbClr val="000000"/>
                          </a:solidFill>
                          <a:effectLst/>
                          <a:latin typeface="Times New Roman" panose="02020603050405020304" pitchFamily="18" charset="0"/>
                        </a:rPr>
                        <a:t> (DURRIES) made from wool, camel hair and goat hair – Specification (first revision)</a:t>
                      </a:r>
                    </a:p>
                    <a:p>
                      <a:pPr marL="0" marR="0" indent="0" algn="l" defTabSz="914400" rtl="0" eaLnBrk="1" fontAlgn="t" latinLnBrk="0" hangingPunct="1">
                        <a:lnSpc>
                          <a:spcPct val="100000"/>
                        </a:lnSpc>
                        <a:spcBef>
                          <a:spcPts val="0"/>
                        </a:spcBef>
                        <a:spcAft>
                          <a:spcPts val="0"/>
                        </a:spcAft>
                        <a:buClr>
                          <a:srgbClr val="000000"/>
                        </a:buClr>
                        <a:buSzTx/>
                        <a:buFont typeface="Arial"/>
                        <a:buNone/>
                        <a:tabLst/>
                        <a:defRPr/>
                      </a:pPr>
                      <a:r>
                        <a:rPr lang="en-US" sz="1200" b="0" i="0" u="none" strike="noStrike" dirty="0">
                          <a:solidFill>
                            <a:srgbClr val="000000"/>
                          </a:solidFill>
                          <a:effectLst/>
                          <a:latin typeface="Times New Roman" panose="02020603050405020304" pitchFamily="18" charset="0"/>
                        </a:rPr>
                        <a:t>IS 741 : 1971 Code for inland packaging of </a:t>
                      </a:r>
                      <a:r>
                        <a:rPr lang="en-US" sz="1200" b="0" i="0" u="none" strike="noStrike" dirty="0" err="1">
                          <a:solidFill>
                            <a:srgbClr val="000000"/>
                          </a:solidFill>
                          <a:effectLst/>
                          <a:latin typeface="Times New Roman" panose="02020603050405020304" pitchFamily="18" charset="0"/>
                        </a:rPr>
                        <a:t>woollen</a:t>
                      </a:r>
                      <a:r>
                        <a:rPr lang="en-US" sz="1200" b="0" i="0" u="none" strike="noStrike" dirty="0">
                          <a:solidFill>
                            <a:srgbClr val="000000"/>
                          </a:solidFill>
                          <a:effectLst/>
                          <a:latin typeface="Times New Roman" panose="02020603050405020304" pitchFamily="18" charset="0"/>
                        </a:rPr>
                        <a:t> and worsted yarn and cloth (first revision)</a:t>
                      </a:r>
                    </a:p>
                    <a:p>
                      <a:pPr marL="0" marR="0" indent="0" algn="l" defTabSz="914400" rtl="0" eaLnBrk="1" fontAlgn="t" latinLnBrk="0" hangingPunct="1">
                        <a:lnSpc>
                          <a:spcPct val="100000"/>
                        </a:lnSpc>
                        <a:spcBef>
                          <a:spcPts val="0"/>
                        </a:spcBef>
                        <a:spcAft>
                          <a:spcPts val="0"/>
                        </a:spcAft>
                        <a:buClr>
                          <a:srgbClr val="000000"/>
                        </a:buClr>
                        <a:buSzTx/>
                        <a:buFont typeface="Arial"/>
                        <a:buNone/>
                        <a:tabLst/>
                        <a:defRPr/>
                      </a:pPr>
                      <a:r>
                        <a:rPr lang="en-US" sz="1200" b="0" i="0" u="none" strike="noStrike" dirty="0">
                          <a:solidFill>
                            <a:srgbClr val="000000"/>
                          </a:solidFill>
                          <a:effectLst/>
                          <a:latin typeface="Times New Roman" panose="02020603050405020304" pitchFamily="18" charset="0"/>
                        </a:rPr>
                        <a:t>IS 12838 : 1989 Blazer cloth - Specification</a:t>
                      </a:r>
                    </a:p>
                    <a:p>
                      <a:pPr algn="l" fontAlgn="t"/>
                      <a:endParaRPr lang="en-US" sz="1200" b="0" i="0" u="none" strike="noStrike" dirty="0">
                        <a:solidFill>
                          <a:srgbClr val="000000"/>
                        </a:solidFill>
                        <a:effectLst/>
                        <a:latin typeface="Times New Roman" panose="02020603050405020304" pitchFamily="18" charset="0"/>
                      </a:endParaRPr>
                    </a:p>
                  </a:txBody>
                  <a:tcPr marL="9525" marR="9525" marT="9525" marB="0"/>
                </a:tc>
                <a:tc rowSpan="4">
                  <a:txBody>
                    <a:bodyPr/>
                    <a:lstStyle/>
                    <a:p>
                      <a:r>
                        <a:rPr lang="en-IN" sz="1200" dirty="0">
                          <a:latin typeface="Times New Roman" panose="02020603050405020304" pitchFamily="18" charset="0"/>
                          <a:cs typeface="Times New Roman" panose="02020603050405020304" pitchFamily="18" charset="0"/>
                        </a:rPr>
                        <a:t>Revised</a:t>
                      </a:r>
                      <a:r>
                        <a:rPr lang="en-IN" sz="1200" baseline="0" dirty="0">
                          <a:latin typeface="Times New Roman" panose="02020603050405020304" pitchFamily="18" charset="0"/>
                          <a:cs typeface="Times New Roman" panose="02020603050405020304" pitchFamily="18" charset="0"/>
                        </a:rPr>
                        <a:t> draft prepared (Through working group)</a:t>
                      </a:r>
                      <a:endParaRPr lang="en-US"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r h="320280">
                <a:tc>
                  <a:txBody>
                    <a:bodyPr/>
                    <a:lstStyle/>
                    <a:p>
                      <a:r>
                        <a:rPr lang="en-US" sz="1200">
                          <a:latin typeface="Times New Roman" panose="02020603050405020304" pitchFamily="18" charset="0"/>
                          <a:cs typeface="Times New Roman" panose="02020603050405020304" pitchFamily="18" charset="0"/>
                        </a:rPr>
                        <a:t>TXD 04</a:t>
                      </a:r>
                      <a:endParaRPr lang="en-US" sz="1200" dirty="0">
                        <a:latin typeface="Times New Roman" panose="02020603050405020304" pitchFamily="18" charset="0"/>
                        <a:cs typeface="Times New Roman" panose="02020603050405020304" pitchFamily="18" charset="0"/>
                      </a:endParaRPr>
                    </a:p>
                  </a:txBody>
                  <a:tcPr/>
                </a:tc>
                <a:tc vMerge="1">
                  <a:txBody>
                    <a:bodyPr/>
                    <a:lstStyle/>
                    <a:p>
                      <a:pPr algn="l" fontAlgn="t"/>
                      <a:endParaRPr lang="en-US" sz="1200" b="0" i="0" u="none" strike="noStrike" dirty="0">
                        <a:solidFill>
                          <a:srgbClr val="000000"/>
                        </a:solidFill>
                        <a:effectLst/>
                        <a:latin typeface="Times New Roman" panose="02020603050405020304" pitchFamily="18" charset="0"/>
                      </a:endParaRPr>
                    </a:p>
                  </a:txBody>
                  <a:tcPr marL="9525" marR="9525" marT="9525" marB="0"/>
                </a:tc>
                <a:tc vMerge="1">
                  <a:txBody>
                    <a:bodyPr/>
                    <a:lstStyle/>
                    <a:p>
                      <a:endParaRPr lang="en-US"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4"/>
                  </a:ext>
                </a:extLst>
              </a:tr>
              <a:tr h="320280">
                <a:tc>
                  <a:txBody>
                    <a:bodyPr/>
                    <a:lstStyle/>
                    <a:p>
                      <a:r>
                        <a:rPr lang="en-US" sz="1200">
                          <a:latin typeface="Times New Roman" panose="02020603050405020304" pitchFamily="18" charset="0"/>
                          <a:cs typeface="Times New Roman" panose="02020603050405020304" pitchFamily="18" charset="0"/>
                        </a:rPr>
                        <a:t>TXD 04</a:t>
                      </a:r>
                      <a:endParaRPr lang="en-US" sz="1200" dirty="0">
                        <a:latin typeface="Times New Roman" panose="02020603050405020304" pitchFamily="18" charset="0"/>
                        <a:cs typeface="Times New Roman" panose="02020603050405020304" pitchFamily="18" charset="0"/>
                      </a:endParaRPr>
                    </a:p>
                  </a:txBody>
                  <a:tcPr/>
                </a:tc>
                <a:tc vMerge="1">
                  <a:txBody>
                    <a:bodyPr/>
                    <a:lstStyle/>
                    <a:p>
                      <a:pPr algn="l" fontAlgn="t"/>
                      <a:endParaRPr lang="en-US" sz="1200" b="0" i="0" u="none" strike="noStrike" dirty="0">
                        <a:solidFill>
                          <a:srgbClr val="000000"/>
                        </a:solidFill>
                        <a:effectLst/>
                        <a:latin typeface="Times New Roman" panose="02020603050405020304" pitchFamily="18" charset="0"/>
                      </a:endParaRPr>
                    </a:p>
                  </a:txBody>
                  <a:tcPr marL="9525" marR="9525" marT="9525" marB="0"/>
                </a:tc>
                <a:tc vMerge="1">
                  <a:txBody>
                    <a:bodyPr/>
                    <a:lstStyle/>
                    <a:p>
                      <a:endParaRPr lang="en-US"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5"/>
                  </a:ext>
                </a:extLst>
              </a:tr>
              <a:tr h="320280">
                <a:tc>
                  <a:txBody>
                    <a:bodyPr/>
                    <a:lstStyle/>
                    <a:p>
                      <a:r>
                        <a:rPr lang="en-US" sz="1200" dirty="0">
                          <a:latin typeface="Times New Roman" panose="02020603050405020304" pitchFamily="18" charset="0"/>
                          <a:cs typeface="Times New Roman" panose="02020603050405020304" pitchFamily="18" charset="0"/>
                        </a:rPr>
                        <a:t>TXD 04</a:t>
                      </a:r>
                    </a:p>
                  </a:txBody>
                  <a:tcPr/>
                </a:tc>
                <a:tc vMerge="1">
                  <a:txBody>
                    <a:bodyPr/>
                    <a:lstStyle/>
                    <a:p>
                      <a:pPr algn="l" fontAlgn="t"/>
                      <a:endParaRPr lang="en-US" sz="1200" b="0" i="0" u="none" strike="noStrike" dirty="0">
                        <a:solidFill>
                          <a:srgbClr val="000000"/>
                        </a:solidFill>
                        <a:effectLst/>
                        <a:latin typeface="Times New Roman" panose="02020603050405020304" pitchFamily="18" charset="0"/>
                      </a:endParaRPr>
                    </a:p>
                  </a:txBody>
                  <a:tcPr marL="9525" marR="9525" marT="9525" marB="0"/>
                </a:tc>
                <a:tc vMerge="1">
                  <a:txBody>
                    <a:bodyPr/>
                    <a:lstStyle/>
                    <a:p>
                      <a:endParaRPr lang="en-US"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6"/>
                  </a:ext>
                </a:extLst>
              </a:tr>
              <a:tr h="320280">
                <a:tc>
                  <a:txBody>
                    <a:bodyPr/>
                    <a:lstStyle/>
                    <a:p>
                      <a:r>
                        <a:rPr lang="en-US" sz="1200" dirty="0">
                          <a:latin typeface="Times New Roman" panose="02020603050405020304" pitchFamily="18" charset="0"/>
                          <a:cs typeface="Times New Roman" panose="02020603050405020304" pitchFamily="18" charset="0"/>
                        </a:rPr>
                        <a:t>TXD 04</a:t>
                      </a:r>
                    </a:p>
                  </a:txBody>
                  <a:tcPr/>
                </a:tc>
                <a:tc>
                  <a:txBody>
                    <a:bodyPr/>
                    <a:lstStyle/>
                    <a:p>
                      <a:pPr algn="l" fontAlgn="t"/>
                      <a:r>
                        <a:rPr lang="en-US" sz="1200" b="0" i="0" u="none" strike="noStrike" dirty="0">
                          <a:solidFill>
                            <a:srgbClr val="000000"/>
                          </a:solidFill>
                          <a:effectLst/>
                          <a:latin typeface="Times New Roman" panose="02020603050405020304" pitchFamily="18" charset="0"/>
                        </a:rPr>
                        <a:t>IS 5641 : 1993 Textile floor covering – Handmade wool carpets – Specification (second revision)</a:t>
                      </a:r>
                    </a:p>
                  </a:txBody>
                  <a:tcPr marL="9525" marR="9525" marT="9525" marB="0"/>
                </a:tc>
                <a:tc rowSpan="2">
                  <a:txBody>
                    <a:bodyPr/>
                    <a:lstStyle/>
                    <a:p>
                      <a:r>
                        <a:rPr lang="en-US" sz="1200" dirty="0">
                          <a:latin typeface="Times New Roman" panose="02020603050405020304" pitchFamily="18" charset="0"/>
                          <a:cs typeface="Times New Roman" panose="02020603050405020304" pitchFamily="18" charset="0"/>
                        </a:rPr>
                        <a:t>Taken as R&amp;D (Allotted to IICT,</a:t>
                      </a:r>
                      <a:r>
                        <a:rPr lang="en-US" sz="1200" baseline="0" dirty="0">
                          <a:latin typeface="Times New Roman" panose="02020603050405020304" pitchFamily="18" charset="0"/>
                          <a:cs typeface="Times New Roman" panose="02020603050405020304" pitchFamily="18" charset="0"/>
                        </a:rPr>
                        <a:t> </a:t>
                      </a:r>
                      <a:r>
                        <a:rPr lang="en-US" sz="1200" baseline="0" dirty="0" err="1">
                          <a:latin typeface="Times New Roman" panose="02020603050405020304" pitchFamily="18" charset="0"/>
                          <a:cs typeface="Times New Roman" panose="02020603050405020304" pitchFamily="18" charset="0"/>
                        </a:rPr>
                        <a:t>Bhadohi</a:t>
                      </a:r>
                      <a:r>
                        <a:rPr lang="en-US" sz="1200" baseline="0" dirty="0">
                          <a:latin typeface="Times New Roman" panose="02020603050405020304" pitchFamily="18" charset="0"/>
                          <a:cs typeface="Times New Roman" panose="02020603050405020304" pitchFamily="18" charset="0"/>
                        </a:rPr>
                        <a:t>)</a:t>
                      </a:r>
                      <a:endParaRPr lang="en-US"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7"/>
                  </a:ext>
                </a:extLst>
              </a:tr>
              <a:tr h="320280">
                <a:tc>
                  <a:txBody>
                    <a:bodyPr/>
                    <a:lstStyle/>
                    <a:p>
                      <a:r>
                        <a:rPr lang="en-US" sz="1200" dirty="0">
                          <a:latin typeface="Times New Roman" panose="02020603050405020304" pitchFamily="18" charset="0"/>
                          <a:cs typeface="Times New Roman" panose="02020603050405020304" pitchFamily="18" charset="0"/>
                        </a:rPr>
                        <a:t>TXD 04</a:t>
                      </a:r>
                    </a:p>
                  </a:txBody>
                  <a:tcPr/>
                </a:tc>
                <a:tc>
                  <a:txBody>
                    <a:bodyPr/>
                    <a:lstStyle/>
                    <a:p>
                      <a:pPr algn="l" fontAlgn="t"/>
                      <a:r>
                        <a:rPr lang="en-US" sz="1200" b="0" i="0" u="none" strike="noStrike" dirty="0">
                          <a:solidFill>
                            <a:srgbClr val="000000"/>
                          </a:solidFill>
                          <a:effectLst/>
                          <a:latin typeface="Times New Roman" panose="02020603050405020304" pitchFamily="18" charset="0"/>
                        </a:rPr>
                        <a:t>IS 5756 : 1970 Code for packaging of carpets</a:t>
                      </a:r>
                    </a:p>
                  </a:txBody>
                  <a:tcPr marL="9525" marR="9525" marT="9525" marB="0"/>
                </a:tc>
                <a:tc vMerge="1">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8"/>
                  </a:ext>
                </a:extLst>
              </a:tr>
              <a:tr h="960840">
                <a:tc>
                  <a:txBody>
                    <a:bodyPr/>
                    <a:lstStyle/>
                    <a:p>
                      <a:r>
                        <a:rPr lang="en-US" sz="1200" dirty="0">
                          <a:latin typeface="Times New Roman" panose="02020603050405020304" pitchFamily="18" charset="0"/>
                          <a:cs typeface="Times New Roman" panose="02020603050405020304" pitchFamily="18" charset="0"/>
                        </a:rPr>
                        <a:t>TXD 04</a:t>
                      </a:r>
                    </a:p>
                  </a:txBody>
                  <a:tcPr/>
                </a:tc>
                <a:tc>
                  <a:txBody>
                    <a:bodyPr/>
                    <a:lstStyle/>
                    <a:p>
                      <a:pPr algn="l" fontAlgn="t"/>
                      <a:r>
                        <a:rPr lang="en-US" sz="1200" b="0" i="0" u="none" strike="noStrike" dirty="0">
                          <a:solidFill>
                            <a:srgbClr val="000000"/>
                          </a:solidFill>
                          <a:effectLst/>
                          <a:latin typeface="Times New Roman" panose="02020603050405020304" pitchFamily="18" charset="0"/>
                        </a:rPr>
                        <a:t>IS 5884 : 2020 Textile Floor Covering - Hand Tufted Carpets - Specification ( Third Revision )</a:t>
                      </a:r>
                    </a:p>
                    <a:p>
                      <a:pPr algn="l" fontAlgn="t"/>
                      <a:r>
                        <a:rPr lang="en-US" sz="1200" b="0" i="0" u="none" strike="noStrike" dirty="0">
                          <a:solidFill>
                            <a:srgbClr val="000000"/>
                          </a:solidFill>
                          <a:effectLst/>
                          <a:latin typeface="Times New Roman" panose="02020603050405020304" pitchFamily="18" charset="0"/>
                        </a:rPr>
                        <a:t>IS 17478 : 2020 Textile Floor Covering - Wall to Wall Carpets Made of Polyamide ( Nylon ) Yarn - Specification</a:t>
                      </a:r>
                    </a:p>
                    <a:p>
                      <a:pPr algn="l" fontAlgn="t"/>
                      <a:r>
                        <a:rPr lang="en-US" sz="1200" b="0" i="0" u="none" strike="noStrike" dirty="0">
                          <a:solidFill>
                            <a:srgbClr val="000000"/>
                          </a:solidFill>
                          <a:effectLst/>
                          <a:latin typeface="Times New Roman" panose="02020603050405020304" pitchFamily="18" charset="0"/>
                        </a:rPr>
                        <a:t>IS 17479 : 2020 Textile Floor Covering -  Carpet Tiles Made of Polyamide ( Nylon ) Yarn - Specification</a:t>
                      </a:r>
                    </a:p>
                  </a:txBody>
                  <a:tcPr marL="9525" marR="9525" marT="9525" marB="0"/>
                </a:tc>
                <a:tc>
                  <a:txBody>
                    <a:bodyPr/>
                    <a:lstStyle/>
                    <a:p>
                      <a:r>
                        <a:rPr lang="en-IN" sz="1200" dirty="0">
                          <a:latin typeface="Times New Roman" panose="02020603050405020304" pitchFamily="18" charset="0"/>
                          <a:cs typeface="Times New Roman" panose="02020603050405020304" pitchFamily="18" charset="0"/>
                        </a:rPr>
                        <a:t>Circulated</a:t>
                      </a:r>
                      <a:r>
                        <a:rPr lang="en-IN" sz="1200" baseline="0" dirty="0">
                          <a:latin typeface="Times New Roman" panose="02020603050405020304" pitchFamily="18" charset="0"/>
                          <a:cs typeface="Times New Roman" panose="02020603050405020304" pitchFamily="18" charset="0"/>
                        </a:rPr>
                        <a:t> to working group on floor covering for comments (Through working group)</a:t>
                      </a:r>
                      <a:endParaRPr lang="en-US"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177612310"/>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848</TotalTime>
  <Words>2966</Words>
  <Application>Microsoft Office PowerPoint</Application>
  <PresentationFormat>Widescreen</PresentationFormat>
  <Paragraphs>393</Paragraphs>
  <Slides>18</Slides>
  <Notes>7</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18</vt:i4>
      </vt:variant>
    </vt:vector>
  </HeadingPairs>
  <TitlesOfParts>
    <vt:vector size="26" baseType="lpstr">
      <vt:lpstr>Arial</vt:lpstr>
      <vt:lpstr>Calibri</vt:lpstr>
      <vt:lpstr>Times New Roman</vt:lpstr>
      <vt:lpstr>Play</vt:lpstr>
      <vt:lpstr>Calibri Light</vt:lpstr>
      <vt:lpstr>Office Theme</vt:lpstr>
      <vt:lpstr>Office Theme</vt:lpstr>
      <vt:lpstr>1_Office Theme</vt:lpstr>
      <vt:lpstr>Review Meeting</vt:lpstr>
      <vt:lpstr>PowerPoint Presentation</vt:lpstr>
      <vt:lpstr>PowerPoint Presentation</vt:lpstr>
      <vt:lpstr>PowerPoint Presentation</vt:lpstr>
      <vt:lpstr>Grouping of standards for review as per APS (5 yearly reviews) </vt:lpstr>
      <vt:lpstr>Grouping of standards for review as per APS (5 yearly reviews) </vt:lpstr>
      <vt:lpstr>Grouping of standards for review as per APS (5 yearly reviews) </vt:lpstr>
      <vt:lpstr>Grouping of standards for review as per APS (5 yearly reviews) </vt:lpstr>
      <vt:lpstr>Grouping of standards for review as per APS (5 yearly reviews) </vt:lpstr>
      <vt:lpstr>Grouping of standards for review as per APS (5 yearly reviews) </vt:lpstr>
      <vt:lpstr>Projects done without ARP or WG.</vt:lpstr>
      <vt:lpstr>PowerPoint Presentation</vt:lpstr>
      <vt:lpstr>Engagement with MoU Institute</vt:lpstr>
      <vt:lpstr>Engagement with MoU Institute</vt:lpstr>
      <vt:lpstr>Working Groups </vt:lpstr>
      <vt:lpstr>Status of Process Reform measures - Attendance, Inactive members, Comments on P Drafts, Resolutions, members trained, SC membership rationalised</vt:lpstr>
      <vt:lpstr>Status of Process Reform measures - Attendance, Inactive members, Comments on P Drafts, Resolutions, members trained, SC membership rationalised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Meeting</dc:title>
  <dc:creator>Himanshu Shukla</dc:creator>
  <cp:lastModifiedBy>Himanshu Shukla</cp:lastModifiedBy>
  <cp:revision>119</cp:revision>
  <dcterms:modified xsi:type="dcterms:W3CDTF">2024-10-24T11:18:13Z</dcterms:modified>
</cp:coreProperties>
</file>