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325" r:id="rId3"/>
    <p:sldId id="331" r:id="rId4"/>
    <p:sldId id="327" r:id="rId5"/>
    <p:sldId id="328" r:id="rId6"/>
    <p:sldId id="326" r:id="rId7"/>
    <p:sldId id="320" r:id="rId8"/>
    <p:sldId id="273" r:id="rId9"/>
    <p:sldId id="329" r:id="rId10"/>
    <p:sldId id="330" r:id="rId11"/>
    <p:sldId id="33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4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529188-7995-4B5C-BF2C-82DAC230049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11CC98-2CEE-4583-A9A3-2C95216323BC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7802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2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7">
          <a:extLst>
            <a:ext uri="{FF2B5EF4-FFF2-40B4-BE49-F238E27FC236}">
              <a16:creationId xmlns:a16="http://schemas.microsoft.com/office/drawing/2014/main" id="{F5EFE040-1126-607A-9B19-AFF2BBA2E7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Google Shape;268;p24:notes">
            <a:extLst>
              <a:ext uri="{FF2B5EF4-FFF2-40B4-BE49-F238E27FC236}">
                <a16:creationId xmlns:a16="http://schemas.microsoft.com/office/drawing/2014/main" id="{B18E8C08-1AFA-D171-0231-438F87BFA017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9" name="Google Shape;269;p24:notes">
            <a:extLst>
              <a:ext uri="{FF2B5EF4-FFF2-40B4-BE49-F238E27FC236}">
                <a16:creationId xmlns:a16="http://schemas.microsoft.com/office/drawing/2014/main" id="{70D625F4-84B1-3AF8-0941-50833BC4C6FC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724676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" name="Google Shape;510;p6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11" name="Google Shape;511;p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698D6-2BF4-522B-D42F-4964AB9644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3FE6E1-F857-CEFE-2B1D-264EC47537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380AD-2302-695E-F5D8-0330B9DC0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970229-E98A-AEDB-09A0-6436A2215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F19364-39DA-DCE7-B3E7-E80A2358B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8096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0C21D6-D64F-342C-C9D7-C9ECC1CF5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738723-644D-5432-9353-BCEA073CC5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407978-AE8A-5850-EAAC-E840E5DA1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9AE653-71A1-D7B9-7B82-3D5AA84E20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A38F6E-21C4-C2B1-39EE-6253B50F6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84754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872627-11CF-C08E-25DB-9633FF3ED3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E6A68D-10FE-2D81-A14D-97221CECFF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075A4-8E5F-46AF-87E1-0FF9271D2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9A2115-74BD-CC8F-8B2A-F5CBE04C3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2C2858-A0A0-424F-C676-4D284D6ED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1838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AA343-42F6-AF43-82A0-362FECDB3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6417A-1670-91C1-3678-624C234655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BA19F3-BF6F-2DB9-4795-271708A0D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2014C-AFEC-4E2D-1CE4-BD78957A7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25E461-94B0-8F54-96A2-E67D94DA8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79054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630A6-0CCB-1BE2-485E-BD17DD9990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851E26-F91E-20FA-1A4C-35E70C154B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7081C-88FD-7755-3717-4B0621798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63375E-386E-1019-EFB0-DFDC8D260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0A4A13-1275-686E-8A09-62A58CE5C5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88164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A7BED-264D-2804-47E6-E29E422C92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2CB9E8-DE6B-5907-B834-98ADECCD9B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7A5F93-F608-0994-6B0C-6E9C50DFB2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7CF640-0A2D-670D-9007-45F05C337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6EEB97-039D-97BA-A0B0-73C9B6DF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16CDD7-AD11-1BFE-91CD-D84F30CBE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3127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7458A9-7AE8-A45A-C280-117A364EA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4DE95F-A399-13E3-7232-391FE7248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ADC30-3288-7D62-4EB8-90ADE88EB3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0A5083-2038-EB82-D0D5-9643A8047B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E000489-6561-BC42-1C35-8E093190BC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5FD2C7-2FD0-98B9-C841-DEE060040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B4E11-9D95-F271-E3B3-3394C9FDD9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77111E-74FE-9C23-8395-02BC624A9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621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88D5C-415F-47B6-EE44-237CFB6E32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15EE8B-4FAC-7614-1176-ED586B848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0DB7E6-7B6B-AAE0-1C3B-388F5D1D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22842F-FDDA-98A3-1A74-E17250ED3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45972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071E2A6-6D0F-FDB1-3C2A-45D9988BF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8E85D-8C0B-0152-4A55-6FEEBB12F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EE6B16-DAC4-FA10-0D29-E61B8487B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2131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023762-0BEE-4EA4-8DDC-50D65EBB7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719040-2802-E68E-1525-3C52DEA0FD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5C80E2-1327-0E7A-B48D-2135742F7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EDB934-F9A4-1258-3312-7C330E7A9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BC58C6-73C3-B5D8-C426-D444FF17E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FB0EF9-C44B-D8A1-6E85-AB294318D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43977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DDE20-BA41-754F-FE32-E1DC8895B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76B77AC-7B62-2834-9437-F7094CA59E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F31FEF-AB5C-A807-AE0D-04911BB5EC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E27E79-D7DE-C995-959D-43E9F99DC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C0576B-1C90-5A86-20A0-090C33FAE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703F96-DC3B-5A1B-B007-5DA9AA74A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94184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56ACFF-8984-4E78-1EB4-7A8CD41416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B317C-8523-A5A2-0C65-88FFDCC193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F9A6A-5144-EB87-E026-2C2A3F44A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BB838A-E225-4576-BB37-5E3A6529EEE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D47BDF-7F40-309A-E857-A4FDEA7BC4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1BDC3C-DBFB-6429-429B-F4E5A74B7E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3CFF77-18DC-4CF2-821C-AA40E69C00E5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21686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19"/>
          <p:cNvSpPr txBox="1">
            <a:spLocks noGrp="1"/>
          </p:cNvSpPr>
          <p:nvPr>
            <p:ph type="title"/>
          </p:nvPr>
        </p:nvSpPr>
        <p:spPr>
          <a:xfrm>
            <a:off x="322117" y="1861417"/>
            <a:ext cx="11565082" cy="16403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ts val="8000"/>
              <a:buFont typeface="Times New Roman"/>
              <a:buNone/>
            </a:pPr>
            <a:r>
              <a:rPr lang="en-IN" sz="8000" b="1">
                <a:latin typeface="Times New Roman"/>
                <a:ea typeface="Times New Roman"/>
                <a:cs typeface="Times New Roman"/>
                <a:sym typeface="Times New Roman"/>
              </a:rPr>
              <a:t>Review Meeting</a:t>
            </a:r>
            <a:endParaRPr/>
          </a:p>
        </p:txBody>
      </p:sp>
      <p:sp>
        <p:nvSpPr>
          <p:cNvPr id="125" name="Google Shape;125;p19"/>
          <p:cNvSpPr txBox="1"/>
          <p:nvPr/>
        </p:nvSpPr>
        <p:spPr>
          <a:xfrm>
            <a:off x="0" y="3593234"/>
            <a:ext cx="12191999" cy="164032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Times New Roman"/>
              <a:buNone/>
            </a:pPr>
            <a:r>
              <a:rPr lang="en-IN" sz="5400" b="1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Textile Department (TXD)</a:t>
            </a:r>
            <a:endParaRPr/>
          </a:p>
        </p:txBody>
      </p:sp>
      <p:pic>
        <p:nvPicPr>
          <p:cNvPr id="126" name="Google Shape;126;p19" descr="Bureau of Indian Standards - Wikipedia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36082" y="246569"/>
            <a:ext cx="1322994" cy="933878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9" descr="A black background with a black square&#10;&#10;Description automatically generated with medium confidenc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580078" y="246156"/>
            <a:ext cx="833621" cy="9347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7B00A1B4-8047-3A4C-3A02-3B5643410C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828969"/>
              </p:ext>
            </p:extLst>
          </p:nvPr>
        </p:nvGraphicFramePr>
        <p:xfrm>
          <a:off x="488373" y="477981"/>
          <a:ext cx="10837716" cy="5852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98842">
                  <a:extLst>
                    <a:ext uri="{9D8B030D-6E8A-4147-A177-3AD203B41FA5}">
                      <a16:colId xmlns:a16="http://schemas.microsoft.com/office/drawing/2014/main" val="918723261"/>
                    </a:ext>
                  </a:extLst>
                </a:gridCol>
                <a:gridCol w="713730">
                  <a:extLst>
                    <a:ext uri="{9D8B030D-6E8A-4147-A177-3AD203B41FA5}">
                      <a16:colId xmlns:a16="http://schemas.microsoft.com/office/drawing/2014/main" val="1403102616"/>
                    </a:ext>
                  </a:extLst>
                </a:gridCol>
                <a:gridCol w="1460400">
                  <a:extLst>
                    <a:ext uri="{9D8B030D-6E8A-4147-A177-3AD203B41FA5}">
                      <a16:colId xmlns:a16="http://schemas.microsoft.com/office/drawing/2014/main" val="26319272"/>
                    </a:ext>
                  </a:extLst>
                </a:gridCol>
                <a:gridCol w="2152174">
                  <a:extLst>
                    <a:ext uri="{9D8B030D-6E8A-4147-A177-3AD203B41FA5}">
                      <a16:colId xmlns:a16="http://schemas.microsoft.com/office/drawing/2014/main" val="428963686"/>
                    </a:ext>
                  </a:extLst>
                </a:gridCol>
                <a:gridCol w="1806285">
                  <a:extLst>
                    <a:ext uri="{9D8B030D-6E8A-4147-A177-3AD203B41FA5}">
                      <a16:colId xmlns:a16="http://schemas.microsoft.com/office/drawing/2014/main" val="3638822446"/>
                    </a:ext>
                  </a:extLst>
                </a:gridCol>
                <a:gridCol w="1806285">
                  <a:extLst>
                    <a:ext uri="{9D8B030D-6E8A-4147-A177-3AD203B41FA5}">
                      <a16:colId xmlns:a16="http://schemas.microsoft.com/office/drawing/2014/main" val="2132014498"/>
                    </a:ext>
                  </a:extLst>
                </a:gridCol>
              </a:tblGrid>
              <a:tr h="1132610">
                <a:tc>
                  <a:txBody>
                    <a:bodyPr/>
                    <a:lstStyle/>
                    <a:p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Sectional Committees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No. of Meetings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Average Attendance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No. of Inactive members Withdrawn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kern="1200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No. of SC members trained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Resolution uploaded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0782898"/>
                  </a:ext>
                </a:extLst>
              </a:tr>
              <a:tr h="924791"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Technical Textiles for </a:t>
                      </a:r>
                      <a:r>
                        <a:rPr lang="en-US" sz="1800" b="1" i="0" kern="1200" dirty="0" err="1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Mobiltech</a:t>
                      </a: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Applications Sectional Committee</a:t>
                      </a: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47083819"/>
                  </a:ext>
                </a:extLst>
              </a:tr>
              <a:tr h="94037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Textile Materials for Marine/Fishing Purposes Sectional 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2580512"/>
                  </a:ext>
                </a:extLst>
              </a:tr>
              <a:tr h="14391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Silk and Silk Products Sectional Committee</a:t>
                      </a:r>
                    </a:p>
                    <a:p>
                      <a:endParaRPr lang="en-IN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93849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40497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1B0933-9516-7F6E-3F7B-E98F2155ED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ctr">
              <a:buNone/>
            </a:pPr>
            <a:r>
              <a:rPr lang="en-IN" sz="22100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6276910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0">
          <a:extLst>
            <a:ext uri="{FF2B5EF4-FFF2-40B4-BE49-F238E27FC236}">
              <a16:creationId xmlns:a16="http://schemas.microsoft.com/office/drawing/2014/main" id="{C3EE005E-3E3B-84F8-B7FD-D29EFA2157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2" name="Google Shape;272;p42">
            <a:extLst>
              <a:ext uri="{FF2B5EF4-FFF2-40B4-BE49-F238E27FC236}">
                <a16:creationId xmlns:a16="http://schemas.microsoft.com/office/drawing/2014/main" id="{CAE819C7-6659-3DD0-C8B5-B09B2119C6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8014261"/>
              </p:ext>
            </p:extLst>
          </p:nvPr>
        </p:nvGraphicFramePr>
        <p:xfrm>
          <a:off x="226616" y="2206305"/>
          <a:ext cx="11419609" cy="368301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8006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84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22662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4388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60962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2800" b="1" i="1" kern="12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 adopted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36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28</a:t>
                      </a:r>
                      <a:endParaRPr lang="en-IN" sz="1800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Muga Raw Silk - Grading and Test Methods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800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Through ARP (Finalized) </a:t>
                      </a:r>
                      <a:endParaRPr lang="en-GB" sz="1800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13466396"/>
                  </a:ext>
                </a:extLst>
              </a:tr>
              <a:tr h="5169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38</a:t>
                      </a:r>
                      <a:endParaRPr lang="en-IN" sz="1800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headliners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R&amp;D project,  allocated to NITRA, Ghaziabad (sample collection done)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7485744"/>
                  </a:ext>
                </a:extLst>
              </a:tr>
              <a:tr h="33362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38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Polyester tyre cord warp sheet for automotive tyres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 (P-draft prepared)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3806624"/>
                  </a:ext>
                </a:extLst>
              </a:tr>
              <a:tr h="28743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18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 - Marine fish cage for aqua-culture purpose- Working draft prepared 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Through working group (P-draft prepared)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0210494"/>
                  </a:ext>
                </a:extLst>
              </a:tr>
            </a:tbl>
          </a:graphicData>
        </a:graphic>
      </p:graphicFrame>
      <p:sp>
        <p:nvSpPr>
          <p:cNvPr id="5" name="Google Shape;271;p42">
            <a:extLst>
              <a:ext uri="{FF2B5EF4-FFF2-40B4-BE49-F238E27FC236}">
                <a16:creationId xmlns:a16="http://schemas.microsoft.com/office/drawing/2014/main" id="{54B4D8D1-CAC8-81A4-5284-F18793522CEA}"/>
              </a:ext>
            </a:extLst>
          </p:cNvPr>
          <p:cNvSpPr txBox="1">
            <a:spLocks/>
          </p:cNvSpPr>
          <p:nvPr/>
        </p:nvSpPr>
        <p:spPr>
          <a:xfrm>
            <a:off x="226616" y="739318"/>
            <a:ext cx="11521870" cy="813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algn="ctr">
              <a:buSzPts val="4400"/>
            </a:pPr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Status of NWIPs as per APS</a:t>
            </a:r>
          </a:p>
        </p:txBody>
      </p:sp>
    </p:spTree>
    <p:extLst>
      <p:ext uri="{BB962C8B-B14F-4D97-AF65-F5344CB8AC3E}">
        <p14:creationId xmlns:p14="http://schemas.microsoft.com/office/powerpoint/2010/main" val="1070985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F1AD346F-DAE8-D28B-C0E3-1594C0DDB8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644795"/>
              </p:ext>
            </p:extLst>
          </p:nvPr>
        </p:nvGraphicFramePr>
        <p:xfrm>
          <a:off x="290945" y="1433279"/>
          <a:ext cx="11817672" cy="515113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4300">
                  <a:extLst>
                    <a:ext uri="{9D8B030D-6E8A-4147-A177-3AD203B41FA5}">
                      <a16:colId xmlns:a16="http://schemas.microsoft.com/office/drawing/2014/main" val="918251116"/>
                    </a:ext>
                  </a:extLst>
                </a:gridCol>
                <a:gridCol w="1885790">
                  <a:extLst>
                    <a:ext uri="{9D8B030D-6E8A-4147-A177-3AD203B41FA5}">
                      <a16:colId xmlns:a16="http://schemas.microsoft.com/office/drawing/2014/main" val="2745744874"/>
                    </a:ext>
                  </a:extLst>
                </a:gridCol>
                <a:gridCol w="4744414">
                  <a:extLst>
                    <a:ext uri="{9D8B030D-6E8A-4147-A177-3AD203B41FA5}">
                      <a16:colId xmlns:a16="http://schemas.microsoft.com/office/drawing/2014/main" val="2251633970"/>
                    </a:ext>
                  </a:extLst>
                </a:gridCol>
                <a:gridCol w="3963168">
                  <a:extLst>
                    <a:ext uri="{9D8B030D-6E8A-4147-A177-3AD203B41FA5}">
                      <a16:colId xmlns:a16="http://schemas.microsoft.com/office/drawing/2014/main" val="355352301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Technical Committee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Product name</a:t>
                      </a:r>
                      <a:endParaRPr lang="en-IN"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Status and process adopted</a:t>
                      </a:r>
                      <a:endParaRPr sz="2800" b="1" i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9799635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38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Textiles - Jute-based </a:t>
                      </a:r>
                      <a:r>
                        <a:rPr lang="en-IN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roofliners</a:t>
                      </a: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used in the automobiles for acoustic purposes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prepared, NITRA provided inputs based on their research project through committee consultation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1548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28</a:t>
                      </a:r>
                      <a:endParaRPr lang="en-IN" sz="1800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Computerized Zari Testing Protocol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prepared, CSTRI Bangalore provided inputs based on their research project through committee consultation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36277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noProof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Arial"/>
                        </a:rPr>
                        <a:t>TXD 28</a:t>
                      </a:r>
                      <a:endParaRPr lang="en-IN" sz="1800" kern="1200" noProof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Spun Silk Grading — Method of testing for Commercial silk varieties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prepared, CSTRI Bangalore provided inputs based on their research project through committee consultation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5699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TXD 28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Silk Fabrics from highly twisted yarns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prepared, through intern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Intern visited the CSTRI Bangalore, Research Institute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0978622"/>
                  </a:ext>
                </a:extLst>
              </a:tr>
            </a:tbl>
          </a:graphicData>
        </a:graphic>
      </p:graphicFrame>
      <p:sp>
        <p:nvSpPr>
          <p:cNvPr id="271" name="Google Shape;271;p42">
            <a:extLst>
              <a:ext uri="{FF2B5EF4-FFF2-40B4-BE49-F238E27FC236}">
                <a16:creationId xmlns:a16="http://schemas.microsoft.com/office/drawing/2014/main" id="{A1AC5106-67D3-3EC8-E972-4889094A42DF}"/>
              </a:ext>
            </a:extLst>
          </p:cNvPr>
          <p:cNvSpPr txBox="1">
            <a:spLocks/>
          </p:cNvSpPr>
          <p:nvPr/>
        </p:nvSpPr>
        <p:spPr>
          <a:xfrm>
            <a:off x="150667" y="363682"/>
            <a:ext cx="11559887" cy="966354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lang="en-IN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NWIPs</a:t>
            </a:r>
          </a:p>
        </p:txBody>
      </p:sp>
    </p:spTree>
    <p:extLst>
      <p:ext uri="{BB962C8B-B14F-4D97-AF65-F5344CB8AC3E}">
        <p14:creationId xmlns:p14="http://schemas.microsoft.com/office/powerpoint/2010/main" val="32622718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E3F4A76-F3E4-92D4-B521-B13DCE3F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18" y="78798"/>
            <a:ext cx="11397673" cy="983383"/>
          </a:xfrm>
        </p:spPr>
        <p:txBody>
          <a:bodyPr>
            <a:normAutofit/>
          </a:bodyPr>
          <a:lstStyle/>
          <a:p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(Reviews done TXD 18 - 5 Yearly Reviews)</a:t>
            </a:r>
          </a:p>
        </p:txBody>
      </p:sp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485ED9AA-0FEA-6621-B951-AFD0878DD10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000670"/>
              </p:ext>
            </p:extLst>
          </p:nvPr>
        </p:nvGraphicFramePr>
        <p:xfrm>
          <a:off x="461818" y="988994"/>
          <a:ext cx="11397673" cy="4767117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325418">
                  <a:extLst>
                    <a:ext uri="{9D8B030D-6E8A-4147-A177-3AD203B41FA5}">
                      <a16:colId xmlns:a16="http://schemas.microsoft.com/office/drawing/2014/main" val="3160993331"/>
                    </a:ext>
                  </a:extLst>
                </a:gridCol>
                <a:gridCol w="4727864">
                  <a:extLst>
                    <a:ext uri="{9D8B030D-6E8A-4147-A177-3AD203B41FA5}">
                      <a16:colId xmlns:a16="http://schemas.microsoft.com/office/drawing/2014/main" val="3032400352"/>
                    </a:ext>
                  </a:extLst>
                </a:gridCol>
                <a:gridCol w="5344391">
                  <a:extLst>
                    <a:ext uri="{9D8B030D-6E8A-4147-A177-3AD203B41FA5}">
                      <a16:colId xmlns:a16="http://schemas.microsoft.com/office/drawing/2014/main" val="3522741360"/>
                    </a:ext>
                  </a:extLst>
                </a:gridCol>
              </a:tblGrid>
              <a:tr h="5913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Status and process adopted</a:t>
                      </a:r>
                      <a:endParaRPr lang="en-IN" sz="14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41160013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4402: 2020 ISO 1107:2017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- Netting - Basic terms and definitions (third revision)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proforma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93523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5508 (Part 13) :2020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for fishing gear Part 13 Framed gillnet for inland water (first revision)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National Association of Fisherman, Andhra Pradesh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2911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5508 (Part 1) :2020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for Fishing Gear Part 1 general (first revision)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proforma  circulated to members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9977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5508 (Part 11) :2015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for fishing gear - Part 11 Silver pomfret gillnet (first revision)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Indian Fishnet Manufacturers Association, Chennai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54746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15789:2008</a:t>
                      </a:r>
                    </a:p>
                    <a:p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- Method of test for the determination of mesh size - Length of mesh</a:t>
                      </a:r>
                      <a:endParaRPr lang="en-US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proforma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4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6347:2003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Textile – Polyethylene monofilament twines for fishing – Specification (first revision)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National Association of Fisherman, Andhra Pradesh</a:t>
                      </a:r>
                      <a:endParaRPr lang="en-IN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4626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109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6417BFC-EB8C-2BAD-E8D0-50C9E3762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9352"/>
            <a:ext cx="11397673" cy="983383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(TXD 18 Reviews done - 5 Yearly Reviews)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8076BFF-FFFB-1B21-3D2F-2CA5AE1D94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604975"/>
              </p:ext>
            </p:extLst>
          </p:nvPr>
        </p:nvGraphicFramePr>
        <p:xfrm>
          <a:off x="397163" y="2096538"/>
          <a:ext cx="11397673" cy="2145837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325418">
                  <a:extLst>
                    <a:ext uri="{9D8B030D-6E8A-4147-A177-3AD203B41FA5}">
                      <a16:colId xmlns:a16="http://schemas.microsoft.com/office/drawing/2014/main" val="1407412544"/>
                    </a:ext>
                  </a:extLst>
                </a:gridCol>
                <a:gridCol w="4727864">
                  <a:extLst>
                    <a:ext uri="{9D8B030D-6E8A-4147-A177-3AD203B41FA5}">
                      <a16:colId xmlns:a16="http://schemas.microsoft.com/office/drawing/2014/main" val="1082532493"/>
                    </a:ext>
                  </a:extLst>
                </a:gridCol>
                <a:gridCol w="5344391">
                  <a:extLst>
                    <a:ext uri="{9D8B030D-6E8A-4147-A177-3AD203B41FA5}">
                      <a16:colId xmlns:a16="http://schemas.microsoft.com/office/drawing/2014/main" val="596957047"/>
                    </a:ext>
                  </a:extLst>
                </a:gridCol>
              </a:tblGrid>
              <a:tr h="591357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Sl. No.</a:t>
                      </a:r>
                      <a:endParaRPr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Standards </a:t>
                      </a:r>
                      <a:endParaRPr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Status and process adopted</a:t>
                      </a:r>
                      <a:endParaRPr lang="en-IN" sz="2800" b="1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307677201"/>
                  </a:ext>
                </a:extLst>
              </a:tr>
              <a:tr h="59135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5508 (Part 25) :2015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for fishing gear: Part 25 Mackerel gillnet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proforma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31809201"/>
                  </a:ext>
                </a:extLst>
              </a:tr>
              <a:tr h="59135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5508 (Part 10) :2015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Guide for fishing gear - Part 10 Seer gillnet (first revision)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proforma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835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13376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2">
            <a:extLst>
              <a:ext uri="{FF2B5EF4-FFF2-40B4-BE49-F238E27FC236}">
                <a16:creationId xmlns:a16="http://schemas.microsoft.com/office/drawing/2014/main" id="{2BA794DA-EB4F-FA21-2F82-CC9D0079397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047818"/>
              </p:ext>
            </p:extLst>
          </p:nvPr>
        </p:nvGraphicFramePr>
        <p:xfrm>
          <a:off x="498763" y="1062181"/>
          <a:ext cx="11194473" cy="536449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46910">
                  <a:extLst>
                    <a:ext uri="{9D8B030D-6E8A-4147-A177-3AD203B41FA5}">
                      <a16:colId xmlns:a16="http://schemas.microsoft.com/office/drawing/2014/main" val="3160993331"/>
                    </a:ext>
                  </a:extLst>
                </a:gridCol>
                <a:gridCol w="5339492">
                  <a:extLst>
                    <a:ext uri="{9D8B030D-6E8A-4147-A177-3AD203B41FA5}">
                      <a16:colId xmlns:a16="http://schemas.microsoft.com/office/drawing/2014/main" val="3032400352"/>
                    </a:ext>
                  </a:extLst>
                </a:gridCol>
                <a:gridCol w="4608071">
                  <a:extLst>
                    <a:ext uri="{9D8B030D-6E8A-4147-A177-3AD203B41FA5}">
                      <a16:colId xmlns:a16="http://schemas.microsoft.com/office/drawing/2014/main" val="352274136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Sl. No.</a:t>
                      </a:r>
                      <a:endParaRPr sz="2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Standards </a:t>
                      </a:r>
                      <a:endParaRPr sz="2800" b="1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Status and process  adopted</a:t>
                      </a: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4116001366"/>
                  </a:ext>
                </a:extLst>
              </a:tr>
              <a:tr h="421862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4640: 1993 ISO 858:1978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– Designation of netting yarns in the </a:t>
                      </a:r>
                      <a:r>
                        <a:rPr lang="en-US" sz="18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tex</a:t>
                      </a: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system (first revision)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analysis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21746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5815 (Part 6): 1993 ISO 3090:1974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Netting yarns – Determination of change in length after immersion in water (first revision)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analysis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97198"/>
                  </a:ext>
                </a:extLst>
              </a:tr>
              <a:tr h="50104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5815 (Part 7): 1993 ISO 3790:1976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– Determination of elongation of netting yarns (first revision)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analysis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00163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6920:1993 ISO 1532:1973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– Cutting knotted netting to shape (Tapering) (first revision)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analysis circulated to members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0674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IS 8746:1993 ISO 3660:1976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nets – Mounting and joining of netting – Terms and illustrations (first revision)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Working Draft Prepared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Review allocated to Member Secretary and review analysis circulated to members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kumimoji="0" lang="en-IN" sz="1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  <a:sym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3634526"/>
                  </a:ext>
                </a:extLst>
              </a:tr>
            </a:tbl>
          </a:graphicData>
        </a:graphic>
      </p:graphicFrame>
      <p:sp>
        <p:nvSpPr>
          <p:cNvPr id="6" name="Title 4">
            <a:extLst>
              <a:ext uri="{FF2B5EF4-FFF2-40B4-BE49-F238E27FC236}">
                <a16:creationId xmlns:a16="http://schemas.microsoft.com/office/drawing/2014/main" id="{C99AB85D-E08C-7DF7-3AA2-034F876529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018" y="78798"/>
            <a:ext cx="11397673" cy="983383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(TXD 18 Reviews done – Other than 5 year Review)</a:t>
            </a:r>
          </a:p>
        </p:txBody>
      </p:sp>
    </p:spTree>
    <p:extLst>
      <p:ext uri="{BB962C8B-B14F-4D97-AF65-F5344CB8AC3E}">
        <p14:creationId xmlns:p14="http://schemas.microsoft.com/office/powerpoint/2010/main" val="32045859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3" name="Google Shape;513;p8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 with MoU institute</a:t>
            </a:r>
            <a:endParaRPr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14" name="Google Shape;514;p83"/>
          <p:cNvGraphicFramePr/>
          <p:nvPr>
            <p:extLst>
              <p:ext uri="{D42A27DB-BD31-4B8C-83A1-F6EECF244321}">
                <p14:modId xmlns:p14="http://schemas.microsoft.com/office/powerpoint/2010/main" val="2027850334"/>
              </p:ext>
            </p:extLst>
          </p:nvPr>
        </p:nvGraphicFramePr>
        <p:xfrm>
          <a:off x="1082544" y="2176334"/>
          <a:ext cx="10427120" cy="27432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504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766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474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MoU Institute</a:t>
                      </a:r>
                      <a:endParaRPr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b="1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R&amp;D project allocated/TC meeting planned/Guest Lecture delivered/Members in Technical committees</a:t>
                      </a:r>
                      <a:endParaRPr sz="28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UPTTI, Kanpur</a:t>
                      </a: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(28</a:t>
                      </a:r>
                      <a:r>
                        <a:rPr lang="en-IN" sz="2800" baseline="300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28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August,2024)</a:t>
                      </a:r>
                      <a:endParaRPr sz="2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Guest lecture on “overview of standardization” and “standardization in the field of silk related products”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299123714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D6425B-EFCF-40C2-F362-3135ABA00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677507"/>
          </a:xfr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/>
          <a:p>
            <a:pPr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Industrial visit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F3CA9534-D572-AC39-6F0B-34F4EEC929C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8274118"/>
              </p:ext>
            </p:extLst>
          </p:nvPr>
        </p:nvGraphicFramePr>
        <p:xfrm>
          <a:off x="0" y="908859"/>
          <a:ext cx="12192000" cy="12801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106453">
                  <a:extLst>
                    <a:ext uri="{9D8B030D-6E8A-4147-A177-3AD203B41FA5}">
                      <a16:colId xmlns:a16="http://schemas.microsoft.com/office/drawing/2014/main" val="512246556"/>
                    </a:ext>
                  </a:extLst>
                </a:gridCol>
                <a:gridCol w="4212928">
                  <a:extLst>
                    <a:ext uri="{9D8B030D-6E8A-4147-A177-3AD203B41FA5}">
                      <a16:colId xmlns:a16="http://schemas.microsoft.com/office/drawing/2014/main" val="1081890201"/>
                    </a:ext>
                  </a:extLst>
                </a:gridCol>
                <a:gridCol w="2141996">
                  <a:extLst>
                    <a:ext uri="{9D8B030D-6E8A-4147-A177-3AD203B41FA5}">
                      <a16:colId xmlns:a16="http://schemas.microsoft.com/office/drawing/2014/main" val="4000004032"/>
                    </a:ext>
                  </a:extLst>
                </a:gridCol>
                <a:gridCol w="4730623">
                  <a:extLst>
                    <a:ext uri="{9D8B030D-6E8A-4147-A177-3AD203B41FA5}">
                      <a16:colId xmlns:a16="http://schemas.microsoft.com/office/drawing/2014/main" val="560578637"/>
                    </a:ext>
                  </a:extLst>
                </a:gridCol>
              </a:tblGrid>
              <a:tr h="279756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Sl. No.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Industry Name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Interaction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44874"/>
                  </a:ext>
                </a:extLst>
              </a:tr>
              <a:tr h="909208"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Century Enka Pvt Limited, Bharuch , Gujrat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(29th July and 30th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july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The production process of warp sheet of nylon tire cord </a:t>
                      </a:r>
                    </a:p>
                    <a:p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72544"/>
                  </a:ext>
                </a:extLst>
              </a:tr>
            </a:tbl>
          </a:graphicData>
        </a:graphic>
      </p:graphicFrame>
      <p:graphicFrame>
        <p:nvGraphicFramePr>
          <p:cNvPr id="8" name="Content Placeholder 4">
            <a:extLst>
              <a:ext uri="{FF2B5EF4-FFF2-40B4-BE49-F238E27FC236}">
                <a16:creationId xmlns:a16="http://schemas.microsoft.com/office/drawing/2014/main" id="{3DE8614B-6129-843C-45AE-97AD0AB1D59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1044930"/>
              </p:ext>
            </p:extLst>
          </p:nvPr>
        </p:nvGraphicFramePr>
        <p:xfrm>
          <a:off x="0" y="2954482"/>
          <a:ext cx="12070773" cy="301752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862445">
                  <a:extLst>
                    <a:ext uri="{9D8B030D-6E8A-4147-A177-3AD203B41FA5}">
                      <a16:colId xmlns:a16="http://schemas.microsoft.com/office/drawing/2014/main" val="512246556"/>
                    </a:ext>
                  </a:extLst>
                </a:gridCol>
                <a:gridCol w="4637586">
                  <a:extLst>
                    <a:ext uri="{9D8B030D-6E8A-4147-A177-3AD203B41FA5}">
                      <a16:colId xmlns:a16="http://schemas.microsoft.com/office/drawing/2014/main" val="1081890201"/>
                    </a:ext>
                  </a:extLst>
                </a:gridCol>
                <a:gridCol w="4367868">
                  <a:extLst>
                    <a:ext uri="{9D8B030D-6E8A-4147-A177-3AD203B41FA5}">
                      <a16:colId xmlns:a16="http://schemas.microsoft.com/office/drawing/2014/main" val="1031817033"/>
                    </a:ext>
                  </a:extLst>
                </a:gridCol>
                <a:gridCol w="2202874">
                  <a:extLst>
                    <a:ext uri="{9D8B030D-6E8A-4147-A177-3AD203B41FA5}">
                      <a16:colId xmlns:a16="http://schemas.microsoft.com/office/drawing/2014/main" val="4000004032"/>
                    </a:ext>
                  </a:extLst>
                </a:gridCol>
              </a:tblGrid>
              <a:tr h="276614"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Sl. No.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Institute name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Topic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dirty="0">
                          <a:solidFill>
                            <a:schemeClr val="tx1"/>
                          </a:solidFill>
                        </a:rPr>
                        <a:t>Date</a:t>
                      </a:r>
                      <a:endParaRPr lang="en-IN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644874"/>
                  </a:ext>
                </a:extLst>
              </a:tr>
              <a:tr h="759013"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ATIRA and CII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National Symposium on Advancements in Composites, Speciality Fibres and Chemicals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9th May,2024 and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Thursday, 09 May 2024 | Silver Oak, India Habitat Centre, New Delhi 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072544"/>
                  </a:ext>
                </a:extLst>
              </a:tr>
              <a:tr h="727147"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NITRA Ghaziabad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Development of Jute Composite for </a:t>
                      </a:r>
                    </a:p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Automotive Acoustic Insulation &amp; Other Uses” 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en-IN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2nd  August 2024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), Hotel IBIS, New Delhi </a:t>
                      </a:r>
                      <a:r>
                        <a:rPr lang="en-US" sz="1800" b="0" kern="12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Aerocity</a:t>
                      </a:r>
                      <a:r>
                        <a:rPr lang="en-US" sz="1800" b="0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IGI Airport </a:t>
                      </a:r>
                      <a:endParaRPr lang="en-IN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2576170"/>
                  </a:ext>
                </a:extLst>
              </a:tr>
            </a:tbl>
          </a:graphicData>
        </a:graphic>
      </p:graphicFrame>
      <p:sp>
        <p:nvSpPr>
          <p:cNvPr id="11" name="Title 1">
            <a:extLst>
              <a:ext uri="{FF2B5EF4-FFF2-40B4-BE49-F238E27FC236}">
                <a16:creationId xmlns:a16="http://schemas.microsoft.com/office/drawing/2014/main" id="{C7BE2ACB-F69E-8F31-A42D-C5A2730FD860}"/>
              </a:ext>
            </a:extLst>
          </p:cNvPr>
          <p:cNvSpPr txBox="1">
            <a:spLocks/>
          </p:cNvSpPr>
          <p:nvPr/>
        </p:nvSpPr>
        <p:spPr>
          <a:xfrm>
            <a:off x="0" y="2276975"/>
            <a:ext cx="12192000" cy="677507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4400"/>
              <a:buFont typeface="Calibri"/>
              <a:buNone/>
            </a:pPr>
            <a:r>
              <a:rPr lang="en-I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Seminar/Symposium attended</a:t>
            </a:r>
          </a:p>
        </p:txBody>
      </p:sp>
    </p:spTree>
    <p:extLst>
      <p:ext uri="{BB962C8B-B14F-4D97-AF65-F5344CB8AC3E}">
        <p14:creationId xmlns:p14="http://schemas.microsoft.com/office/powerpoint/2010/main" val="37628285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1E5205F-6B17-AB50-9B8F-0B19DCDE206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1566033"/>
              </p:ext>
            </p:extLst>
          </p:nvPr>
        </p:nvGraphicFramePr>
        <p:xfrm>
          <a:off x="405244" y="3594022"/>
          <a:ext cx="11502738" cy="2883198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1212678">
                  <a:extLst>
                    <a:ext uri="{9D8B030D-6E8A-4147-A177-3AD203B41FA5}">
                      <a16:colId xmlns:a16="http://schemas.microsoft.com/office/drawing/2014/main" val="2033028649"/>
                    </a:ext>
                  </a:extLst>
                </a:gridCol>
                <a:gridCol w="1755881">
                  <a:extLst>
                    <a:ext uri="{9D8B030D-6E8A-4147-A177-3AD203B41FA5}">
                      <a16:colId xmlns:a16="http://schemas.microsoft.com/office/drawing/2014/main" val="4171229907"/>
                    </a:ext>
                  </a:extLst>
                </a:gridCol>
                <a:gridCol w="1291715">
                  <a:extLst>
                    <a:ext uri="{9D8B030D-6E8A-4147-A177-3AD203B41FA5}">
                      <a16:colId xmlns:a16="http://schemas.microsoft.com/office/drawing/2014/main" val="2331056601"/>
                    </a:ext>
                  </a:extLst>
                </a:gridCol>
                <a:gridCol w="7242464">
                  <a:extLst>
                    <a:ext uri="{9D8B030D-6E8A-4147-A177-3AD203B41FA5}">
                      <a16:colId xmlns:a16="http://schemas.microsoft.com/office/drawing/2014/main" val="1446630906"/>
                    </a:ext>
                  </a:extLst>
                </a:gridCol>
              </a:tblGrid>
              <a:tr h="75853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Sl</a:t>
                      </a:r>
                      <a:r>
                        <a:rPr lang="en-IN" sz="2000" b="1" u="none" strike="noStrike" cap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No.</a:t>
                      </a:r>
                      <a:endParaRPr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Sectional committee</a:t>
                      </a:r>
                      <a:endPara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Working Group</a:t>
                      </a:r>
                      <a:endPara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Title of working group </a:t>
                      </a:r>
                      <a:endParaRPr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extLst>
                  <a:ext uri="{0D108BD9-81ED-4DB2-BD59-A6C34878D82A}">
                    <a16:rowId xmlns:a16="http://schemas.microsoft.com/office/drawing/2014/main" val="1671321038"/>
                  </a:ext>
                </a:extLst>
              </a:tr>
              <a:tr h="596888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TXD 18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en-US" sz="2400" b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Fishing Net - Marine fish cage for aqua-culture  purpose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extLst>
                  <a:ext uri="{0D108BD9-81ED-4DB2-BD59-A6C34878D82A}">
                    <a16:rowId xmlns:a16="http://schemas.microsoft.com/office/drawing/2014/main" val="3234507701"/>
                  </a:ext>
                </a:extLst>
              </a:tr>
              <a:tr h="7359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2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TXD 28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400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Compute</a:t>
                      </a:r>
                      <a:r>
                        <a:rPr kumimoji="0" lang="en-US" sz="2400" b="0" u="none" strike="noStrike" kern="0" cap="none" spc="0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rized</a:t>
                      </a:r>
                      <a:r>
                        <a:rPr kumimoji="0" lang="en-US" sz="2400" b="0" u="none" strike="noStrike" kern="0" cap="none" spc="0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Zari Testing Protocol</a:t>
                      </a:r>
                      <a:endParaRPr kumimoji="0" lang="en-IN" sz="2400" b="0" u="none" strike="noStrike" kern="0" cap="none" spc="0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extLst>
                  <a:ext uri="{0D108BD9-81ED-4DB2-BD59-A6C34878D82A}">
                    <a16:rowId xmlns:a16="http://schemas.microsoft.com/office/drawing/2014/main" val="3255252551"/>
                  </a:ext>
                </a:extLst>
              </a:tr>
              <a:tr h="60689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3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TXD 38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cap="none" dirty="0"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Polyester Tyre Cord</a:t>
                      </a:r>
                      <a:endParaRPr sz="24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extLst>
                  <a:ext uri="{0D108BD9-81ED-4DB2-BD59-A6C34878D82A}">
                    <a16:rowId xmlns:a16="http://schemas.microsoft.com/office/drawing/2014/main" val="1791459999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4C5D11D7-7536-CCCA-28EF-8BD2F8289A35}"/>
              </a:ext>
            </a:extLst>
          </p:cNvPr>
          <p:cNvSpPr txBox="1"/>
          <p:nvPr/>
        </p:nvSpPr>
        <p:spPr>
          <a:xfrm>
            <a:off x="2874818" y="2892236"/>
            <a:ext cx="5351318" cy="5355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3200" b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IN" dirty="0"/>
              <a:t>Created Working Group </a:t>
            </a:r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8555A2CB-E0CD-939F-E356-2A360E58046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3522174"/>
              </p:ext>
            </p:extLst>
          </p:nvPr>
        </p:nvGraphicFramePr>
        <p:xfrm>
          <a:off x="405245" y="1003222"/>
          <a:ext cx="11253355" cy="1365427"/>
        </p:xfrm>
        <a:graphic>
          <a:graphicData uri="http://schemas.openxmlformats.org/drawingml/2006/table">
            <a:tbl>
              <a:tblPr>
                <a:tableStyleId>{22838BEF-8BB2-4498-84A7-C5851F593DF1}</a:tableStyleId>
              </a:tblPr>
              <a:tblGrid>
                <a:gridCol w="1186386">
                  <a:extLst>
                    <a:ext uri="{9D8B030D-6E8A-4147-A177-3AD203B41FA5}">
                      <a16:colId xmlns:a16="http://schemas.microsoft.com/office/drawing/2014/main" val="2033028649"/>
                    </a:ext>
                  </a:extLst>
                </a:gridCol>
                <a:gridCol w="1717813">
                  <a:extLst>
                    <a:ext uri="{9D8B030D-6E8A-4147-A177-3AD203B41FA5}">
                      <a16:colId xmlns:a16="http://schemas.microsoft.com/office/drawing/2014/main" val="4171229907"/>
                    </a:ext>
                  </a:extLst>
                </a:gridCol>
                <a:gridCol w="2139218">
                  <a:extLst>
                    <a:ext uri="{9D8B030D-6E8A-4147-A177-3AD203B41FA5}">
                      <a16:colId xmlns:a16="http://schemas.microsoft.com/office/drawing/2014/main" val="2331056601"/>
                    </a:ext>
                  </a:extLst>
                </a:gridCol>
                <a:gridCol w="6209938">
                  <a:extLst>
                    <a:ext uri="{9D8B030D-6E8A-4147-A177-3AD203B41FA5}">
                      <a16:colId xmlns:a16="http://schemas.microsoft.com/office/drawing/2014/main" val="1446630906"/>
                    </a:ext>
                  </a:extLst>
                </a:gridCol>
              </a:tblGrid>
              <a:tr h="758537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Sl</a:t>
                      </a:r>
                      <a:r>
                        <a:rPr lang="en-IN" sz="2000" b="1" u="none" strike="noStrike" cap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No.</a:t>
                      </a:r>
                      <a:endParaRPr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Sectional committee</a:t>
                      </a:r>
                      <a:endPara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Working Group</a:t>
                      </a:r>
                      <a:endParaRPr sz="20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000" b="1" u="none" strike="noStrike" cap="non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Title of working group </a:t>
                      </a:r>
                      <a:endParaRPr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4675" marR="14675" marT="9800" marB="9800"/>
                </a:tc>
                <a:extLst>
                  <a:ext uri="{0D108BD9-81ED-4DB2-BD59-A6C34878D82A}">
                    <a16:rowId xmlns:a16="http://schemas.microsoft.com/office/drawing/2014/main" val="1671321038"/>
                  </a:ext>
                </a:extLst>
              </a:tr>
              <a:tr h="606890"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b="0" u="none" strike="noStrike" kern="1200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TXD 38</a:t>
                      </a:r>
                      <a:endParaRPr sz="2400" b="0" u="none" strike="noStrike" kern="1200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2400" b="0" u="none" strike="noStrike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  <a:sym typeface="Times New Roman"/>
                        </a:rPr>
                        <a:t>1</a:t>
                      </a:r>
                      <a:endParaRPr sz="2400" b="0" u="none" strike="noStrike" kern="1200" cap="none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10425" marR="10425" marT="6950" marB="695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2400" b="0" u="none" strike="noStrike" kern="1200" cap="none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       Panel for the review of standards </a:t>
                      </a:r>
                    </a:p>
                  </a:txBody>
                  <a:tcPr marL="10425" marR="10425" marT="6950" marB="6950"/>
                </a:tc>
                <a:extLst>
                  <a:ext uri="{0D108BD9-81ED-4DB2-BD59-A6C34878D82A}">
                    <a16:rowId xmlns:a16="http://schemas.microsoft.com/office/drawing/2014/main" val="1791459999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2CD5A738-672C-0AA9-52FA-CE01B20FA884}"/>
              </a:ext>
            </a:extLst>
          </p:cNvPr>
          <p:cNvSpPr txBox="1"/>
          <p:nvPr/>
        </p:nvSpPr>
        <p:spPr>
          <a:xfrm>
            <a:off x="3058392" y="306200"/>
            <a:ext cx="5351318" cy="535531"/>
          </a:xfrm>
          <a:prstGeom prst="rect">
            <a:avLst/>
          </a:prstGeom>
          <a:noFill/>
          <a:ln>
            <a:noFill/>
          </a:ln>
        </p:spPr>
        <p:txBody>
          <a:bodyPr spcFirstLastPara="1" vert="horz" wrap="square" lIns="91425" tIns="45700" rIns="91425" bIns="45700" rtlCol="0" anchor="ctr" anchorCtr="0">
            <a:normAutofit/>
          </a:bodyPr>
          <a:lstStyle>
            <a:lvl1pPr lvl="0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3200" b="1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r>
              <a:rPr lang="en-IN" dirty="0"/>
              <a:t>Abolished Working Group </a:t>
            </a:r>
          </a:p>
        </p:txBody>
      </p:sp>
    </p:spTree>
    <p:extLst>
      <p:ext uri="{BB962C8B-B14F-4D97-AF65-F5344CB8AC3E}">
        <p14:creationId xmlns:p14="http://schemas.microsoft.com/office/powerpoint/2010/main" val="2239591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1030</Words>
  <Application>Microsoft Office PowerPoint</Application>
  <PresentationFormat>Widescreen</PresentationFormat>
  <Paragraphs>202</Paragraphs>
  <Slides>11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Review Meeting</vt:lpstr>
      <vt:lpstr>PowerPoint Presentation</vt:lpstr>
      <vt:lpstr>PowerPoint Presentation</vt:lpstr>
      <vt:lpstr>                                 (Reviews done TXD 18 - 5 Yearly Reviews)</vt:lpstr>
      <vt:lpstr>(TXD 18 Reviews done - 5 Yearly Reviews)</vt:lpstr>
      <vt:lpstr>(TXD 18 Reviews done – Other than 5 year Review)</vt:lpstr>
      <vt:lpstr>Interaction with MoU institute</vt:lpstr>
      <vt:lpstr>Industrial visit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shikha yadav</dc:creator>
  <cp:lastModifiedBy>shikha yadav</cp:lastModifiedBy>
  <cp:revision>14</cp:revision>
  <dcterms:created xsi:type="dcterms:W3CDTF">2024-10-07T05:23:22Z</dcterms:created>
  <dcterms:modified xsi:type="dcterms:W3CDTF">2024-10-17T10:59:32Z</dcterms:modified>
</cp:coreProperties>
</file>