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16" roundtripDataSignature="AMtx7miYNNqBszOMfGJUkUbFiBQ80K10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AD3A411-DBAC-4012-BD5D-216275A9AA2D}">
  <a:tblStyle styleId="{3AD3A411-DBAC-4012-BD5D-216275A9AA2D}"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A02BFF4-13FE-45A3-B9CE-76452EB2E749}"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3BF9BB11-0C85-404E-B447-0052054B608D}" styleName="Table_2">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686421" y="4400238"/>
            <a:ext cx="5485200" cy="3600900"/>
          </a:xfrm>
          <a:prstGeom prst="rect">
            <a:avLst/>
          </a:prstGeom>
          <a:noFill/>
          <a:ln>
            <a:noFill/>
          </a:ln>
        </p:spPr>
        <p:txBody>
          <a:bodyPr anchorCtr="0" anchor="t" bIns="89600" lIns="89600" spcFirstLastPara="1" rIns="89600" wrap="square" tIns="896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70" name="Google Shape;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6: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txBox="1"/>
          <p:nvPr>
            <p:ph idx="1" type="body"/>
          </p:nvPr>
        </p:nvSpPr>
        <p:spPr>
          <a:xfrm>
            <a:off x="685800" y="4400550"/>
            <a:ext cx="5486400" cy="3600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8: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0: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2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2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3" name="Google Shape;53;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1200"/>
              </a:spcBef>
              <a:spcAft>
                <a:spcPts val="0"/>
              </a:spcAft>
              <a:buClr>
                <a:schemeClr val="dk1"/>
              </a:buClr>
              <a:buSzPts val="1400"/>
              <a:buChar char="○"/>
              <a:defRPr/>
            </a:lvl2pPr>
            <a:lvl3pPr indent="-317500" lvl="2" marL="1371600" algn="l">
              <a:lnSpc>
                <a:spcPct val="90000"/>
              </a:lnSpc>
              <a:spcBef>
                <a:spcPts val="1200"/>
              </a:spcBef>
              <a:spcAft>
                <a:spcPts val="0"/>
              </a:spcAft>
              <a:buClr>
                <a:schemeClr val="dk1"/>
              </a:buClr>
              <a:buSzPts val="1400"/>
              <a:buChar char="■"/>
              <a:defRPr/>
            </a:lvl3pPr>
            <a:lvl4pPr indent="-317500" lvl="3" marL="1828800" algn="l">
              <a:lnSpc>
                <a:spcPct val="90000"/>
              </a:lnSpc>
              <a:spcBef>
                <a:spcPts val="1200"/>
              </a:spcBef>
              <a:spcAft>
                <a:spcPts val="0"/>
              </a:spcAft>
              <a:buClr>
                <a:schemeClr val="dk1"/>
              </a:buClr>
              <a:buSzPts val="1400"/>
              <a:buChar char="●"/>
              <a:defRPr/>
            </a:lvl4pPr>
            <a:lvl5pPr indent="-317500" lvl="4" marL="2286000" algn="l">
              <a:lnSpc>
                <a:spcPct val="90000"/>
              </a:lnSpc>
              <a:spcBef>
                <a:spcPts val="1200"/>
              </a:spcBef>
              <a:spcAft>
                <a:spcPts val="0"/>
              </a:spcAft>
              <a:buClr>
                <a:schemeClr val="dk1"/>
              </a:buClr>
              <a:buSzPts val="1400"/>
              <a:buChar char="○"/>
              <a:defRPr/>
            </a:lvl5pPr>
            <a:lvl6pPr indent="-317500" lvl="5" marL="2743200" algn="l">
              <a:lnSpc>
                <a:spcPct val="90000"/>
              </a:lnSpc>
              <a:spcBef>
                <a:spcPts val="1200"/>
              </a:spcBef>
              <a:spcAft>
                <a:spcPts val="0"/>
              </a:spcAft>
              <a:buClr>
                <a:schemeClr val="dk1"/>
              </a:buClr>
              <a:buSzPts val="1400"/>
              <a:buChar char="■"/>
              <a:defRPr/>
            </a:lvl6pPr>
            <a:lvl7pPr indent="-317500" lvl="6" marL="3200400" algn="l">
              <a:lnSpc>
                <a:spcPct val="90000"/>
              </a:lnSpc>
              <a:spcBef>
                <a:spcPts val="1200"/>
              </a:spcBef>
              <a:spcAft>
                <a:spcPts val="0"/>
              </a:spcAft>
              <a:buClr>
                <a:schemeClr val="dk1"/>
              </a:buClr>
              <a:buSzPts val="1400"/>
              <a:buChar char="●"/>
              <a:defRPr/>
            </a:lvl7pPr>
            <a:lvl8pPr indent="-317500" lvl="7" marL="3657600" algn="l">
              <a:lnSpc>
                <a:spcPct val="90000"/>
              </a:lnSpc>
              <a:spcBef>
                <a:spcPts val="1200"/>
              </a:spcBef>
              <a:spcAft>
                <a:spcPts val="0"/>
              </a:spcAft>
              <a:buClr>
                <a:schemeClr val="dk1"/>
              </a:buClr>
              <a:buSzPts val="1400"/>
              <a:buChar char="○"/>
              <a:defRPr/>
            </a:lvl8pPr>
            <a:lvl9pPr indent="-317500" lvl="8" marL="4114800" algn="l">
              <a:lnSpc>
                <a:spcPct val="90000"/>
              </a:lnSpc>
              <a:spcBef>
                <a:spcPts val="1200"/>
              </a:spcBef>
              <a:spcAft>
                <a:spcPts val="1200"/>
              </a:spcAft>
              <a:buClr>
                <a:schemeClr val="dk1"/>
              </a:buClr>
              <a:buSzPts val="1400"/>
              <a:buChar char="■"/>
              <a:defRPr/>
            </a:lvl9pPr>
          </a:lstStyle>
          <a:p/>
        </p:txBody>
      </p:sp>
      <p:sp>
        <p:nvSpPr>
          <p:cNvPr id="16" name="Google Shape;16;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 name="Google Shape;17;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 name="Google Shape;18;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9" name="Shape 19"/>
        <p:cNvGrpSpPr/>
        <p:nvPr/>
      </p:nvGrpSpPr>
      <p:grpSpPr>
        <a:xfrm>
          <a:off x="0" y="0"/>
          <a:ext cx="0" cy="0"/>
          <a:chOff x="0" y="0"/>
          <a:chExt cx="0" cy="0"/>
        </a:xfrm>
      </p:grpSpPr>
      <p:sp>
        <p:nvSpPr>
          <p:cNvPr id="20" name="Google Shape;20;p1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21" name="Google Shape;21;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8" name="Google Shape;2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9" name="Shape 29"/>
        <p:cNvGrpSpPr/>
        <p:nvPr/>
      </p:nvGrpSpPr>
      <p:grpSpPr>
        <a:xfrm>
          <a:off x="0" y="0"/>
          <a:ext cx="0" cy="0"/>
          <a:chOff x="0" y="0"/>
          <a:chExt cx="0" cy="0"/>
        </a:xfrm>
      </p:grpSpPr>
      <p:sp>
        <p:nvSpPr>
          <p:cNvPr id="30" name="Google Shape;30;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6" name="Google Shape;36;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7" name="Shape 37"/>
        <p:cNvGrpSpPr/>
        <p:nvPr/>
      </p:nvGrpSpPr>
      <p:grpSpPr>
        <a:xfrm>
          <a:off x="0" y="0"/>
          <a:ext cx="0" cy="0"/>
          <a:chOff x="0" y="0"/>
          <a:chExt cx="0" cy="0"/>
        </a:xfrm>
      </p:grpSpPr>
      <p:sp>
        <p:nvSpPr>
          <p:cNvPr id="38" name="Google Shape;38;p2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9" name="Google Shape;39;p2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0" name="Google Shape;40;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2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2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6" name="Google Shape;46;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59" name="Shape 59"/>
        <p:cNvGrpSpPr/>
        <p:nvPr/>
      </p:nvGrpSpPr>
      <p:grpSpPr>
        <a:xfrm>
          <a:off x="0" y="0"/>
          <a:ext cx="0" cy="0"/>
          <a:chOff x="0" y="0"/>
          <a:chExt cx="0" cy="0"/>
        </a:xfrm>
      </p:grpSpPr>
      <p:sp>
        <p:nvSpPr>
          <p:cNvPr id="60" name="Google Shape;60;p1"/>
          <p:cNvSpPr txBox="1"/>
          <p:nvPr>
            <p:ph type="ctrTitle"/>
          </p:nvPr>
        </p:nvSpPr>
        <p:spPr>
          <a:xfrm>
            <a:off x="1047964" y="1518007"/>
            <a:ext cx="6657654" cy="152012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Clr>
                <a:schemeClr val="dk1"/>
              </a:buClr>
              <a:buSzPts val="4500"/>
              <a:buFont typeface="Times New Roman"/>
              <a:buNone/>
            </a:pPr>
            <a:r>
              <a:rPr lang="en">
                <a:latin typeface="Times New Roman"/>
                <a:ea typeface="Times New Roman"/>
                <a:cs typeface="Times New Roman"/>
                <a:sym typeface="Times New Roman"/>
              </a:rPr>
              <a:t>Management and Systems Department</a:t>
            </a:r>
            <a:endParaRPr/>
          </a:p>
        </p:txBody>
      </p:sp>
      <p:sp>
        <p:nvSpPr>
          <p:cNvPr id="61" name="Google Shape;61;p1"/>
          <p:cNvSpPr txBox="1"/>
          <p:nvPr/>
        </p:nvSpPr>
        <p:spPr>
          <a:xfrm>
            <a:off x="1322925" y="3147175"/>
            <a:ext cx="6657600" cy="119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rPr>
              <a:t>Reference Materials (REMCO) Sectional Committee MSD 20</a:t>
            </a:r>
            <a:endParaRPr sz="1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65" name="Shape 65"/>
        <p:cNvGrpSpPr/>
        <p:nvPr/>
      </p:nvGrpSpPr>
      <p:grpSpPr>
        <a:xfrm>
          <a:off x="0" y="0"/>
          <a:ext cx="0" cy="0"/>
          <a:chOff x="0" y="0"/>
          <a:chExt cx="0" cy="0"/>
        </a:xfrm>
      </p:grpSpPr>
      <p:sp>
        <p:nvSpPr>
          <p:cNvPr id="66" name="Google Shape;66;p2"/>
          <p:cNvSpPr txBox="1"/>
          <p:nvPr>
            <p:ph type="title"/>
          </p:nvPr>
        </p:nvSpPr>
        <p:spPr>
          <a:xfrm>
            <a:off x="659013" y="0"/>
            <a:ext cx="7825975" cy="4650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1100"/>
              <a:buFont typeface="Arial"/>
              <a:buNone/>
            </a:pPr>
            <a:r>
              <a:rPr lang="en" sz="2400">
                <a:latin typeface="Times New Roman"/>
                <a:ea typeface="Times New Roman"/>
                <a:cs typeface="Times New Roman"/>
                <a:sym typeface="Times New Roman"/>
              </a:rPr>
              <a:t>Annual Program for Standardization (APS) 2024-2025</a:t>
            </a:r>
            <a:endParaRPr sz="2400">
              <a:latin typeface="Times New Roman"/>
              <a:ea typeface="Times New Roman"/>
              <a:cs typeface="Times New Roman"/>
              <a:sym typeface="Times New Roman"/>
            </a:endParaRPr>
          </a:p>
        </p:txBody>
      </p:sp>
      <p:graphicFrame>
        <p:nvGraphicFramePr>
          <p:cNvPr id="67" name="Google Shape;67;p2"/>
          <p:cNvGraphicFramePr/>
          <p:nvPr/>
        </p:nvGraphicFramePr>
        <p:xfrm>
          <a:off x="659013" y="465000"/>
          <a:ext cx="3000000" cy="3000000"/>
        </p:xfrm>
        <a:graphic>
          <a:graphicData uri="http://schemas.openxmlformats.org/drawingml/2006/table">
            <a:tbl>
              <a:tblPr>
                <a:noFill/>
                <a:tableStyleId>{3AD3A411-DBAC-4012-BD5D-216275A9AA2D}</a:tableStyleId>
              </a:tblPr>
              <a:tblGrid>
                <a:gridCol w="696525"/>
                <a:gridCol w="855075"/>
                <a:gridCol w="684675"/>
                <a:gridCol w="1338075"/>
                <a:gridCol w="1399850"/>
                <a:gridCol w="1388125"/>
                <a:gridCol w="1463650"/>
              </a:tblGrid>
              <a:tr h="381000">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Sl. No.</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TC No.</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NWIP</a:t>
                      </a:r>
                      <a:endParaRPr b="1" sz="1400" u="none" cap="none" strike="noStrike">
                        <a:latin typeface="Times New Roman"/>
                        <a:ea typeface="Times New Roman"/>
                        <a:cs typeface="Times New Roman"/>
                        <a:sym typeface="Times New Roman"/>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Standard under Review </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Carried Over</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Pre 2000</a:t>
                      </a:r>
                      <a:endParaRPr b="1" sz="1400" u="none" cap="none" strike="noStrike">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Standard under Review </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Carried Over</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(Post 2000)</a:t>
                      </a:r>
                      <a:endParaRPr b="1" sz="1400" u="none" cap="none" strike="noStrike">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Standard under Review </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Current</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(Pre 2000)</a:t>
                      </a:r>
                      <a:endParaRPr b="1" sz="1400" u="none" cap="none" strike="noStrike">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Standard under Review </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Current</a:t>
                      </a:r>
                      <a:endParaRPr b="1" sz="1400" u="none" cap="none" strike="noStrike">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(Post 2000)</a:t>
                      </a:r>
                      <a:endParaRPr b="1" sz="1400" u="none" cap="none" strike="noStrike">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MSD 20</a:t>
                      </a:r>
                      <a:endParaRPr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4</a:t>
                      </a:r>
                      <a:endParaRPr sz="1400" u="none" cap="none" strike="noStrike">
                        <a:latin typeface="Times New Roman"/>
                        <a:ea typeface="Times New Roman"/>
                        <a:cs typeface="Times New Roman"/>
                        <a:sym typeface="Times New Roman"/>
                      </a:endParaRPr>
                    </a:p>
                  </a:txBody>
                  <a:tcPr marT="91425" marB="91425" marR="91425" marL="91425">
                    <a:lnT cap="flat" cmpd="sng" w="9525">
                      <a:solidFill>
                        <a:srgbClr val="9E9E9E"/>
                      </a:solidFill>
                      <a:prstDash val="solid"/>
                      <a:round/>
                      <a:headEnd len="sm" w="sm" type="none"/>
                      <a:tailEnd len="sm" w="sm" type="none"/>
                    </a:lnT>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71" name="Shape 71"/>
        <p:cNvGrpSpPr/>
        <p:nvPr/>
      </p:nvGrpSpPr>
      <p:grpSpPr>
        <a:xfrm>
          <a:off x="0" y="0"/>
          <a:ext cx="0" cy="0"/>
          <a:chOff x="0" y="0"/>
          <a:chExt cx="0" cy="0"/>
        </a:xfrm>
      </p:grpSpPr>
      <p:sp>
        <p:nvSpPr>
          <p:cNvPr id="72" name="Google Shape;72;p4"/>
          <p:cNvSpPr txBox="1"/>
          <p:nvPr>
            <p:ph type="title"/>
          </p:nvPr>
        </p:nvSpPr>
        <p:spPr>
          <a:xfrm>
            <a:off x="187800" y="0"/>
            <a:ext cx="8768400" cy="804600"/>
          </a:xfrm>
          <a:prstGeom prst="rect">
            <a:avLst/>
          </a:prstGeom>
          <a:no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lt2"/>
              </a:buClr>
              <a:buSzPts val="3300"/>
              <a:buFont typeface="Calibri"/>
              <a:buNone/>
            </a:pPr>
            <a:r>
              <a:rPr lang="en" sz="2400">
                <a:latin typeface="Times New Roman"/>
                <a:ea typeface="Times New Roman"/>
                <a:cs typeface="Times New Roman"/>
                <a:sym typeface="Times New Roman"/>
              </a:rPr>
              <a:t>PROGRESS OF REVIEWS AGAINST THE ANNUAL ACTION PLAN FOR 2024-2025</a:t>
            </a:r>
            <a:endParaRPr sz="2400">
              <a:latin typeface="Times New Roman"/>
              <a:ea typeface="Times New Roman"/>
              <a:cs typeface="Times New Roman"/>
              <a:sym typeface="Times New Roman"/>
            </a:endParaRPr>
          </a:p>
        </p:txBody>
      </p:sp>
      <p:graphicFrame>
        <p:nvGraphicFramePr>
          <p:cNvPr id="73" name="Google Shape;73;p4"/>
          <p:cNvGraphicFramePr/>
          <p:nvPr/>
        </p:nvGraphicFramePr>
        <p:xfrm>
          <a:off x="187825" y="804600"/>
          <a:ext cx="3000000" cy="3000000"/>
        </p:xfrm>
        <a:graphic>
          <a:graphicData uri="http://schemas.openxmlformats.org/drawingml/2006/table">
            <a:tbl>
              <a:tblPr>
                <a:noFill/>
                <a:tableStyleId>{3A02BFF4-13FE-45A3-B9CE-76452EB2E749}</a:tableStyleId>
              </a:tblPr>
              <a:tblGrid>
                <a:gridCol w="1054675"/>
                <a:gridCol w="427675"/>
                <a:gridCol w="520700"/>
                <a:gridCol w="409450"/>
                <a:gridCol w="520275"/>
                <a:gridCol w="422725"/>
                <a:gridCol w="493150"/>
                <a:gridCol w="422300"/>
                <a:gridCol w="512250"/>
                <a:gridCol w="436875"/>
                <a:gridCol w="625125"/>
                <a:gridCol w="395075"/>
                <a:gridCol w="581775"/>
                <a:gridCol w="514275"/>
                <a:gridCol w="514275"/>
                <a:gridCol w="413925"/>
                <a:gridCol w="503850"/>
              </a:tblGrid>
              <a:tr h="403475">
                <a:tc rowSpan="3">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Sectional Committee</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gridSpan="2" row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Standards due for Review</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rowSpan="2" hMerge="1"/>
                <a:tc gridSpan="2" row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Review Completed</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rowSpan="2" hMerge="1"/>
                <a:tc gridSpan="2" row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Review under Progress</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rowSpan="2" hMerge="1"/>
                <a:tc gridSpan="10">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Outcome of Review</a:t>
                      </a:r>
                      <a:endParaRPr b="1" sz="1400" u="none" cap="none" strike="noStrike">
                        <a:latin typeface="Times New Roman"/>
                        <a:ea typeface="Times New Roman"/>
                        <a:cs typeface="Times New Roman"/>
                        <a:sym typeface="Times New Roman"/>
                      </a:endParaRPr>
                    </a:p>
                  </a:txBody>
                  <a:tcPr marT="34300" marB="34300" marR="68600" marL="68600"/>
                </a:tc>
                <a:tc hMerge="1"/>
                <a:tc hMerge="1"/>
                <a:tc hMerge="1"/>
                <a:tc hMerge="1"/>
                <a:tc hMerge="1"/>
                <a:tc hMerge="1"/>
                <a:tc hMerge="1"/>
                <a:tc hMerge="1"/>
                <a:tc hMerge="1"/>
              </a:tr>
              <a:tr h="390425">
                <a:tc vMerge="1"/>
                <a:tc gridSpan="2" vMerge="1"/>
                <a:tc hMerge="1" vMerge="1"/>
                <a:tc gridSpan="2" vMerge="1"/>
                <a:tc hMerge="1" vMerge="1"/>
                <a:tc gridSpan="2" vMerge="1"/>
                <a:tc hMerge="1" vMerge="1"/>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Revised</a:t>
                      </a:r>
                      <a:endParaRPr b="1"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Reaffirmed</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Amended</a:t>
                      </a:r>
                      <a:endParaRPr b="1"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Withdrawal</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lang="en" sz="1400" u="none" cap="none" strike="noStrike">
                          <a:latin typeface="Times New Roman"/>
                          <a:ea typeface="Times New Roman"/>
                          <a:cs typeface="Times New Roman"/>
                          <a:sym typeface="Times New Roman"/>
                        </a:rPr>
                        <a:t>Archived</a:t>
                      </a:r>
                      <a:endParaRPr sz="1400" u="none" cap="none" strike="noStrike">
                        <a:latin typeface="Times New Roman"/>
                        <a:ea typeface="Times New Roman"/>
                        <a:cs typeface="Times New Roman"/>
                        <a:sym typeface="Times New Roman"/>
                      </a:endParaRPr>
                    </a:p>
                  </a:txBody>
                  <a:tcPr marT="34300" marB="34300" marR="68600" marL="68600">
                    <a:lnB cap="flat" cmpd="sng" w="9525">
                      <a:solidFill>
                        <a:schemeClr val="dk1"/>
                      </a:solidFill>
                      <a:prstDash val="solid"/>
                      <a:round/>
                      <a:headEnd len="sm" w="sm" type="none"/>
                      <a:tailEnd len="sm" w="sm" type="none"/>
                    </a:lnB>
                  </a:tcPr>
                </a:tc>
                <a:tc hMerge="1"/>
              </a:tr>
              <a:tr h="510775">
                <a:tc vMerge="1"/>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Pre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400"/>
                        <a:buFont typeface="Times New Roman"/>
                        <a:buNone/>
                      </a:pPr>
                      <a:r>
                        <a:rPr lang="en" sz="1400" u="none" cap="none" strike="noStrike">
                          <a:latin typeface="Times New Roman"/>
                          <a:ea typeface="Times New Roman"/>
                          <a:cs typeface="Times New Roman"/>
                          <a:sym typeface="Times New Roman"/>
                        </a:rPr>
                        <a:t>Post 2K</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6100">
                <a:tc>
                  <a:txBody>
                    <a:bodyPr/>
                    <a:lstStyle/>
                    <a:p>
                      <a:pPr indent="0" lvl="0" marL="0" marR="0" rtl="0" algn="ctr">
                        <a:lnSpc>
                          <a:spcPct val="100000"/>
                        </a:lnSpc>
                        <a:spcBef>
                          <a:spcPts val="0"/>
                        </a:spcBef>
                        <a:spcAft>
                          <a:spcPts val="0"/>
                        </a:spcAft>
                        <a:buClr>
                          <a:schemeClr val="dk1"/>
                        </a:buClr>
                        <a:buSzPts val="1800"/>
                        <a:buFont typeface="Times New Roman"/>
                        <a:buNone/>
                      </a:pPr>
                      <a:r>
                        <a:rPr b="1" lang="en" sz="1400" u="none" cap="none" strike="noStrike">
                          <a:latin typeface="Times New Roman"/>
                          <a:ea typeface="Times New Roman"/>
                          <a:cs typeface="Times New Roman"/>
                          <a:sym typeface="Times New Roman"/>
                        </a:rPr>
                        <a:t>MSD 20</a:t>
                      </a:r>
                      <a:endParaRPr b="1"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4</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800"/>
                        <a:buFont typeface="Times New Roman"/>
                        <a:buNone/>
                      </a:pP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34300" marB="34300" marR="68600" marL="686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77" name="Shape 77"/>
        <p:cNvGrpSpPr/>
        <p:nvPr/>
      </p:nvGrpSpPr>
      <p:grpSpPr>
        <a:xfrm>
          <a:off x="0" y="0"/>
          <a:ext cx="0" cy="0"/>
          <a:chOff x="0" y="0"/>
          <a:chExt cx="0" cy="0"/>
        </a:xfrm>
      </p:grpSpPr>
      <p:sp>
        <p:nvSpPr>
          <p:cNvPr id="78" name="Google Shape;78;p5"/>
          <p:cNvSpPr txBox="1"/>
          <p:nvPr>
            <p:ph type="title"/>
          </p:nvPr>
        </p:nvSpPr>
        <p:spPr>
          <a:xfrm>
            <a:off x="252150" y="163475"/>
            <a:ext cx="8639700" cy="4089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2000"/>
              <a:buFont typeface="Times New Roman"/>
              <a:buNone/>
            </a:pPr>
            <a:r>
              <a:rPr lang="en" sz="2400">
                <a:latin typeface="Times New Roman"/>
                <a:ea typeface="Times New Roman"/>
                <a:cs typeface="Times New Roman"/>
                <a:sym typeface="Times New Roman"/>
              </a:rPr>
              <a:t>NWIP STATUS &amp; PROCESS ADOPTED (as per AAP 2024-25)</a:t>
            </a:r>
            <a:endParaRPr sz="2400">
              <a:latin typeface="Times New Roman"/>
              <a:ea typeface="Times New Roman"/>
              <a:cs typeface="Times New Roman"/>
              <a:sym typeface="Times New Roman"/>
            </a:endParaRPr>
          </a:p>
        </p:txBody>
      </p:sp>
      <p:graphicFrame>
        <p:nvGraphicFramePr>
          <p:cNvPr id="79" name="Google Shape;79;p5"/>
          <p:cNvGraphicFramePr/>
          <p:nvPr/>
        </p:nvGraphicFramePr>
        <p:xfrm>
          <a:off x="258800" y="779341"/>
          <a:ext cx="3000000" cy="3000000"/>
        </p:xfrm>
        <a:graphic>
          <a:graphicData uri="http://schemas.openxmlformats.org/drawingml/2006/table">
            <a:tbl>
              <a:tblPr bandRow="1" firstRow="1">
                <a:noFill/>
                <a:tableStyleId>{3BF9BB11-0C85-404E-B447-0052054B608D}</a:tableStyleId>
              </a:tblPr>
              <a:tblGrid>
                <a:gridCol w="1171300"/>
                <a:gridCol w="3698125"/>
                <a:gridCol w="2247325"/>
                <a:gridCol w="1523050"/>
              </a:tblGrid>
              <a:tr h="678625">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Sectional Committee</a:t>
                      </a:r>
                      <a:endParaRPr sz="1400" u="none" cap="none" strike="noStrike">
                        <a:latin typeface="Times New Roman"/>
                        <a:ea typeface="Times New Roman"/>
                        <a:cs typeface="Times New Roman"/>
                        <a:sym typeface="Times New Roman"/>
                      </a:endParaRPr>
                    </a:p>
                  </a:txBody>
                  <a:tcPr marT="34300" marB="34300" marR="68600" marL="68600"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No. of NWIP as per APS 2024-2025</a:t>
                      </a:r>
                      <a:endParaRPr sz="1400" u="none" cap="none" strike="noStrike">
                        <a:latin typeface="Times New Roman"/>
                        <a:ea typeface="Times New Roman"/>
                        <a:cs typeface="Times New Roman"/>
                        <a:sym typeface="Times New Roman"/>
                      </a:endParaRPr>
                    </a:p>
                  </a:txBody>
                  <a:tcPr marT="34300" marB="34300" marR="68600" marL="68600"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Status of NWIP</a:t>
                      </a:r>
                      <a:endParaRPr sz="1400" u="none" cap="none" strike="noStrike">
                        <a:latin typeface="Times New Roman"/>
                        <a:ea typeface="Times New Roman"/>
                        <a:cs typeface="Times New Roman"/>
                        <a:sym typeface="Times New Roman"/>
                      </a:endParaRPr>
                    </a:p>
                  </a:txBody>
                  <a:tcPr marT="34300" marB="34300" marR="68600" marL="68600" anchor="ctr"/>
                </a:tc>
                <a:tc>
                  <a:txBody>
                    <a:bodyPr/>
                    <a:lstStyle/>
                    <a:p>
                      <a:pPr indent="0" lvl="0" marL="0" marR="0" rtl="0" algn="ctr">
                        <a:lnSpc>
                          <a:spcPct val="100000"/>
                        </a:lnSpc>
                        <a:spcBef>
                          <a:spcPts val="0"/>
                        </a:spcBef>
                        <a:spcAft>
                          <a:spcPts val="0"/>
                        </a:spcAft>
                        <a:buClr>
                          <a:schemeClr val="lt1"/>
                        </a:buClr>
                        <a:buSzPts val="1500"/>
                        <a:buFont typeface="Times New Roman"/>
                        <a:buNone/>
                      </a:pPr>
                      <a:r>
                        <a:rPr lang="en" sz="1400" u="none" cap="none" strike="noStrike">
                          <a:solidFill>
                            <a:schemeClr val="lt1"/>
                          </a:solidFill>
                          <a:latin typeface="Times New Roman"/>
                          <a:ea typeface="Times New Roman"/>
                          <a:cs typeface="Times New Roman"/>
                          <a:sym typeface="Times New Roman"/>
                        </a:rPr>
                        <a:t>Process adopted</a:t>
                      </a:r>
                      <a:endParaRPr sz="1400" u="none" cap="none" strike="noStrike">
                        <a:solidFill>
                          <a:schemeClr val="lt1"/>
                        </a:solidFill>
                        <a:latin typeface="Times New Roman"/>
                        <a:ea typeface="Times New Roman"/>
                        <a:cs typeface="Times New Roman"/>
                        <a:sym typeface="Times New Roman"/>
                      </a:endParaRPr>
                    </a:p>
                  </a:txBody>
                  <a:tcPr marT="34300" marB="34300" marR="68600" marL="68600" anchor="ctr"/>
                </a:tc>
              </a:tr>
              <a:tr h="497925">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rgbClr val="000000"/>
                          </a:solidFill>
                          <a:latin typeface="Times New Roman"/>
                          <a:ea typeface="Times New Roman"/>
                          <a:cs typeface="Times New Roman"/>
                          <a:sym typeface="Times New Roman"/>
                        </a:rPr>
                        <a:t>MSD 20</a:t>
                      </a:r>
                      <a:endParaRPr sz="1400" u="none" cap="none" strike="noStrike">
                        <a:solidFill>
                          <a:srgbClr val="000000"/>
                        </a:solidFill>
                        <a:latin typeface="Times New Roman"/>
                        <a:ea typeface="Times New Roman"/>
                        <a:cs typeface="Times New Roman"/>
                        <a:sym typeface="Times New Roman"/>
                      </a:endParaRPr>
                    </a:p>
                  </a:txBody>
                  <a:tcPr marT="34300" marB="34300" marR="68600" marL="68600" anchor="ctr"/>
                </a:tc>
                <a:tc>
                  <a:txBody>
                    <a:bodyPr/>
                    <a:lstStyle/>
                    <a:p>
                      <a:pPr indent="0" lvl="0" marL="225425" marR="0" rtl="0" algn="just">
                        <a:lnSpc>
                          <a:spcPct val="100000"/>
                        </a:lnSpc>
                        <a:spcBef>
                          <a:spcPts val="0"/>
                        </a:spcBef>
                        <a:spcAft>
                          <a:spcPts val="0"/>
                        </a:spcAft>
                        <a:buClr>
                          <a:srgbClr val="000000"/>
                        </a:buClr>
                        <a:buSzPts val="1400"/>
                        <a:buFont typeface="Arial"/>
                        <a:buNone/>
                      </a:pPr>
                      <a:r>
                        <a:rPr lang="en" sz="1400" u="none" cap="none" strike="noStrike">
                          <a:solidFill>
                            <a:srgbClr val="000000"/>
                          </a:solidFill>
                          <a:latin typeface="Times New Roman"/>
                          <a:ea typeface="Times New Roman"/>
                          <a:cs typeface="Times New Roman"/>
                          <a:sym typeface="Times New Roman"/>
                        </a:rPr>
                        <a:t>Reference materials - Good practice in material processing</a:t>
                      </a:r>
                      <a:endParaRPr sz="1400" u="none" cap="none" strike="noStrike">
                        <a:solidFill>
                          <a:srgbClr val="000000"/>
                        </a:solidFill>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50000"/>
                        </a:lnSpc>
                        <a:spcBef>
                          <a:spcPts val="0"/>
                        </a:spcBef>
                        <a:spcAft>
                          <a:spcPts val="0"/>
                        </a:spcAft>
                        <a:buClr>
                          <a:srgbClr val="000000"/>
                        </a:buClr>
                        <a:buSzPts val="1400"/>
                        <a:buFont typeface="Arial"/>
                        <a:buNone/>
                      </a:pPr>
                      <a:r>
                        <a:rPr lang="en" sz="1400" u="none" cap="none" strike="noStrike">
                          <a:solidFill>
                            <a:srgbClr val="000000"/>
                          </a:solidFill>
                          <a:latin typeface="Times New Roman"/>
                          <a:ea typeface="Times New Roman"/>
                          <a:cs typeface="Times New Roman"/>
                          <a:sym typeface="Times New Roman"/>
                        </a:rPr>
                        <a:t>Working Draft under Preparation</a:t>
                      </a:r>
                      <a:endParaRPr sz="1400" u="none" cap="none" strike="noStrike">
                        <a:solidFill>
                          <a:srgbClr val="000000"/>
                        </a:solidFill>
                        <a:latin typeface="Times New Roman"/>
                        <a:ea typeface="Times New Roman"/>
                        <a:cs typeface="Times New Roman"/>
                        <a:sym typeface="Times New Roman"/>
                      </a:endParaRPr>
                    </a:p>
                  </a:txBody>
                  <a:tcPr marT="34300" marB="34300" marR="68600" marL="68600" anchor="ctr"/>
                </a:tc>
                <a:tc>
                  <a:txBody>
                    <a:bodyPr/>
                    <a:lstStyle/>
                    <a:p>
                      <a:pPr indent="0" lvl="0" marL="0" marR="0" rtl="0" algn="ctr">
                        <a:lnSpc>
                          <a:spcPct val="150000"/>
                        </a:lnSpc>
                        <a:spcBef>
                          <a:spcPts val="0"/>
                        </a:spcBef>
                        <a:spcAft>
                          <a:spcPts val="0"/>
                        </a:spcAft>
                        <a:buClr>
                          <a:srgbClr val="000000"/>
                        </a:buClr>
                        <a:buSzPts val="1400"/>
                        <a:buFont typeface="Arial"/>
                        <a:buNone/>
                      </a:pPr>
                      <a:r>
                        <a:rPr lang="en" sz="1400" u="none" cap="none" strike="noStrike">
                          <a:solidFill>
                            <a:srgbClr val="000000"/>
                          </a:solidFill>
                          <a:latin typeface="Times New Roman"/>
                          <a:ea typeface="Times New Roman"/>
                          <a:cs typeface="Times New Roman"/>
                          <a:sym typeface="Times New Roman"/>
                        </a:rPr>
                        <a:t>WG</a:t>
                      </a:r>
                      <a:endParaRPr sz="1400" u="none" cap="none" strike="noStrike">
                        <a:solidFill>
                          <a:srgbClr val="000000"/>
                        </a:solidFill>
                        <a:latin typeface="Times New Roman"/>
                        <a:ea typeface="Times New Roman"/>
                        <a:cs typeface="Times New Roman"/>
                        <a:sym typeface="Times New Roman"/>
                      </a:endParaRPr>
                    </a:p>
                  </a:txBody>
                  <a:tcPr marT="34300" marB="34300" marR="68600" marL="6860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83" name="Shape 83"/>
        <p:cNvGrpSpPr/>
        <p:nvPr/>
      </p:nvGrpSpPr>
      <p:grpSpPr>
        <a:xfrm>
          <a:off x="0" y="0"/>
          <a:ext cx="0" cy="0"/>
          <a:chOff x="0" y="0"/>
          <a:chExt cx="0" cy="0"/>
        </a:xfrm>
      </p:grpSpPr>
      <p:sp>
        <p:nvSpPr>
          <p:cNvPr id="84" name="Google Shape;84;p6"/>
          <p:cNvSpPr txBox="1"/>
          <p:nvPr>
            <p:ph type="title"/>
          </p:nvPr>
        </p:nvSpPr>
        <p:spPr>
          <a:xfrm>
            <a:off x="257175" y="0"/>
            <a:ext cx="8701050" cy="403384"/>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2000"/>
              <a:buFont typeface="Times New Roman"/>
              <a:buNone/>
            </a:pPr>
            <a:r>
              <a:rPr lang="en" sz="2400">
                <a:latin typeface="Times New Roman"/>
                <a:ea typeface="Times New Roman"/>
                <a:cs typeface="Times New Roman"/>
                <a:sym typeface="Times New Roman"/>
              </a:rPr>
              <a:t>REVIEW STATUS &amp; PROCESS ADOPTED (as per AAP 2024-25)</a:t>
            </a:r>
            <a:endParaRPr sz="2400">
              <a:latin typeface="Times New Roman"/>
              <a:ea typeface="Times New Roman"/>
              <a:cs typeface="Times New Roman"/>
              <a:sym typeface="Times New Roman"/>
            </a:endParaRPr>
          </a:p>
        </p:txBody>
      </p:sp>
      <p:graphicFrame>
        <p:nvGraphicFramePr>
          <p:cNvPr id="85" name="Google Shape;85;p6"/>
          <p:cNvGraphicFramePr/>
          <p:nvPr/>
        </p:nvGraphicFramePr>
        <p:xfrm>
          <a:off x="257175" y="697634"/>
          <a:ext cx="3000000" cy="3000000"/>
        </p:xfrm>
        <a:graphic>
          <a:graphicData uri="http://schemas.openxmlformats.org/drawingml/2006/table">
            <a:tbl>
              <a:tblPr bandRow="1" firstRow="1">
                <a:noFill/>
                <a:tableStyleId>{3BF9BB11-0C85-404E-B447-0052054B608D}</a:tableStyleId>
              </a:tblPr>
              <a:tblGrid>
                <a:gridCol w="1026500"/>
                <a:gridCol w="835275"/>
                <a:gridCol w="2004625"/>
                <a:gridCol w="2963000"/>
                <a:gridCol w="1871650"/>
              </a:tblGrid>
              <a:tr h="509550">
                <a:tc>
                  <a:txBody>
                    <a:bodyPr/>
                    <a:lstStyle/>
                    <a:p>
                      <a:pPr indent="0" lvl="0" marL="0" marR="0" rtl="0" algn="ctr">
                        <a:lnSpc>
                          <a:spcPct val="100000"/>
                        </a:lnSpc>
                        <a:spcBef>
                          <a:spcPts val="0"/>
                        </a:spcBef>
                        <a:spcAft>
                          <a:spcPts val="0"/>
                        </a:spcAft>
                        <a:buClr>
                          <a:schemeClr val="dk1"/>
                        </a:buClr>
                        <a:buSzPts val="1500"/>
                        <a:buFont typeface="Times New Roman"/>
                        <a:buNone/>
                      </a:pPr>
                      <a:r>
                        <a:rPr lang="en" sz="1400" u="none" cap="none" strike="noStrike">
                          <a:latin typeface="Times New Roman"/>
                          <a:ea typeface="Times New Roman"/>
                          <a:cs typeface="Times New Roman"/>
                          <a:sym typeface="Times New Roman"/>
                        </a:rPr>
                        <a:t>Sectional Committee</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t/>
                      </a:r>
                      <a:endParaRPr b="1" sz="1400" u="none" cap="none" strike="noStrike">
                        <a:latin typeface="Times New Roman"/>
                        <a:ea typeface="Times New Roman"/>
                        <a:cs typeface="Times New Roman"/>
                        <a:sym typeface="Times New Roman"/>
                      </a:endParaRPr>
                    </a:p>
                  </a:txBody>
                  <a:tcPr marT="14300" marB="14300" marR="21425" marL="2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Due for Review</a:t>
                      </a:r>
                      <a:endParaRPr sz="1400" u="none" cap="none" strike="noStrike">
                        <a:latin typeface="Times New Roman"/>
                        <a:ea typeface="Times New Roman"/>
                        <a:cs typeface="Times New Roman"/>
                        <a:sym typeface="Times New Roman"/>
                      </a:endParaRPr>
                    </a:p>
                  </a:txBody>
                  <a:tcPr marT="14300" marB="14300" marR="21425" marL="2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Current Status of Review Standards</a:t>
                      </a:r>
                      <a:endParaRPr sz="1400" u="none" cap="none" strike="noStrike">
                        <a:latin typeface="Times New Roman"/>
                        <a:ea typeface="Times New Roman"/>
                        <a:cs typeface="Times New Roman"/>
                        <a:sym typeface="Times New Roman"/>
                      </a:endParaRPr>
                    </a:p>
                  </a:txBody>
                  <a:tcPr marT="14300" marB="14300" marR="21425" marL="2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Progress of Reviews with break-up of Archived, Withdrawn, Reaffirmed, Amended and Revised.</a:t>
                      </a:r>
                      <a:endParaRPr sz="1400" u="none" cap="none" strike="noStrike">
                        <a:latin typeface="Times New Roman"/>
                        <a:ea typeface="Times New Roman"/>
                        <a:cs typeface="Times New Roman"/>
                        <a:sym typeface="Times New Roman"/>
                      </a:endParaRPr>
                    </a:p>
                  </a:txBody>
                  <a:tcPr marT="14300" marB="14300" marR="21425" marL="2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Process adopted for the Reviews - ARP, WG, R&amp;D, Workshop.</a:t>
                      </a:r>
                      <a:endParaRPr sz="1400" u="none" cap="none" strike="noStrike">
                        <a:latin typeface="Times New Roman"/>
                        <a:ea typeface="Times New Roman"/>
                        <a:cs typeface="Times New Roman"/>
                        <a:sym typeface="Times New Roman"/>
                      </a:endParaRPr>
                    </a:p>
                  </a:txBody>
                  <a:tcPr marT="14300" marB="14300" marR="21425" marL="21425"/>
                </a:tc>
              </a:tr>
              <a:tr h="751700">
                <a:tc>
                  <a:txBody>
                    <a:bodyPr/>
                    <a:lstStyle/>
                    <a:p>
                      <a:pPr indent="0" lvl="0" marL="0" marR="0" rtl="0" algn="ctr">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MSD 20 </a:t>
                      </a:r>
                      <a:endParaRPr sz="1400" u="none" cap="none" strike="noStrike">
                        <a:latin typeface="Times New Roman"/>
                        <a:ea typeface="Times New Roman"/>
                        <a:cs typeface="Times New Roman"/>
                        <a:sym typeface="Times New Roman"/>
                      </a:endParaRPr>
                    </a:p>
                  </a:txBody>
                  <a:tcPr marT="14300" marB="14300" marR="21425" marL="21425" anchor="ctr"/>
                </a:tc>
                <a:tc>
                  <a:txBody>
                    <a:bodyPr/>
                    <a:lstStyle/>
                    <a:p>
                      <a:pPr indent="0" lvl="0" marL="0" marR="0" rtl="0" algn="ctr">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04</a:t>
                      </a:r>
                      <a:endParaRPr sz="1400" u="none" cap="none" strike="noStrike">
                        <a:latin typeface="Times New Roman"/>
                        <a:ea typeface="Times New Roman"/>
                        <a:cs typeface="Times New Roman"/>
                        <a:sym typeface="Times New Roman"/>
                      </a:endParaRPr>
                    </a:p>
                  </a:txBody>
                  <a:tcPr marT="14300" marB="14300" marR="21425" marL="21425" anchor="ctr"/>
                </a:tc>
                <a:tc>
                  <a:txBody>
                    <a:bodyPr/>
                    <a:lstStyle/>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Review Completed – </a:t>
                      </a:r>
                      <a:r>
                        <a:rPr lang="en" sz="1400" u="none" cap="none" strike="noStrike">
                          <a:latin typeface="Times New Roman"/>
                          <a:ea typeface="Times New Roman"/>
                          <a:cs typeface="Times New Roman"/>
                          <a:sym typeface="Times New Roman"/>
                        </a:rPr>
                        <a:t>4</a:t>
                      </a:r>
                      <a:endParaRPr b="0"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Under Review – 0</a:t>
                      </a:r>
                      <a:endParaRPr sz="1400" u="none" cap="none" strike="noStrike">
                        <a:latin typeface="Times New Roman"/>
                        <a:ea typeface="Times New Roman"/>
                        <a:cs typeface="Times New Roman"/>
                        <a:sym typeface="Times New Roman"/>
                      </a:endParaRPr>
                    </a:p>
                  </a:txBody>
                  <a:tcPr marT="14300" marB="14300" marR="21425" marL="21425" anchor="ctr"/>
                </a:tc>
                <a:tc>
                  <a:txBody>
                    <a:bodyPr/>
                    <a:lstStyle/>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Archived – 0</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Withdrawn – </a:t>
                      </a:r>
                      <a:r>
                        <a:rPr lang="en" sz="1400" u="none" cap="none" strike="noStrike">
                          <a:latin typeface="Times New Roman"/>
                          <a:ea typeface="Times New Roman"/>
                          <a:cs typeface="Times New Roman"/>
                          <a:sym typeface="Times New Roman"/>
                        </a:rPr>
                        <a:t>2</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Reaffirmed – 2</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Amended – 0</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Revised – 0</a:t>
                      </a:r>
                      <a:endParaRPr sz="1400" u="none" cap="none" strike="noStrike">
                        <a:latin typeface="Times New Roman"/>
                        <a:ea typeface="Times New Roman"/>
                        <a:cs typeface="Times New Roman"/>
                        <a:sym typeface="Times New Roman"/>
                      </a:endParaRPr>
                    </a:p>
                  </a:txBody>
                  <a:tcPr marT="14300" marB="14300" marR="21425" marL="21425" anchor="b"/>
                </a:tc>
                <a:tc>
                  <a:txBody>
                    <a:bodyPr/>
                    <a:lstStyle/>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ARP – 0</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WG –</a:t>
                      </a:r>
                      <a:r>
                        <a:rPr lang="en" sz="1400" u="none" cap="none" strike="noStrike">
                          <a:latin typeface="Times New Roman"/>
                          <a:ea typeface="Times New Roman"/>
                          <a:cs typeface="Times New Roman"/>
                          <a:sym typeface="Times New Roman"/>
                        </a:rPr>
                        <a:t>4</a:t>
                      </a:r>
                      <a:endParaRPr sz="1400" u="none" cap="none" strike="noStrike">
                        <a:latin typeface="Times New Roman"/>
                        <a:ea typeface="Times New Roman"/>
                        <a:cs typeface="Times New Roman"/>
                        <a:sym typeface="Times New Roman"/>
                      </a:endParaRPr>
                    </a:p>
                    <a:p>
                      <a:pPr indent="0" lvl="0" marL="112713" marR="0" rtl="0" algn="l">
                        <a:lnSpc>
                          <a:spcPct val="100000"/>
                        </a:lnSpc>
                        <a:spcBef>
                          <a:spcPts val="0"/>
                        </a:spcBef>
                        <a:spcAft>
                          <a:spcPts val="0"/>
                        </a:spcAft>
                        <a:buClr>
                          <a:srgbClr val="000000"/>
                        </a:buClr>
                        <a:buSzPts val="1400"/>
                        <a:buFont typeface="Arial"/>
                        <a:buNone/>
                      </a:pPr>
                      <a:r>
                        <a:rPr b="0" lang="en" sz="1400" u="none" cap="none" strike="noStrike">
                          <a:latin typeface="Times New Roman"/>
                          <a:ea typeface="Times New Roman"/>
                          <a:cs typeface="Times New Roman"/>
                          <a:sym typeface="Times New Roman"/>
                        </a:rPr>
                        <a:t>R&amp;D – </a:t>
                      </a:r>
                      <a:r>
                        <a:rPr lang="en" sz="1400" u="none" cap="none" strike="noStrike">
                          <a:latin typeface="Times New Roman"/>
                          <a:ea typeface="Times New Roman"/>
                          <a:cs typeface="Times New Roman"/>
                          <a:sym typeface="Times New Roman"/>
                        </a:rPr>
                        <a:t>0</a:t>
                      </a:r>
                      <a:endParaRPr sz="1400" u="none" cap="none" strike="noStrike">
                        <a:latin typeface="Times New Roman"/>
                        <a:ea typeface="Times New Roman"/>
                        <a:cs typeface="Times New Roman"/>
                        <a:sym typeface="Times New Roman"/>
                      </a:endParaRPr>
                    </a:p>
                  </a:txBody>
                  <a:tcPr marT="14300" marB="14300" marR="21425" marL="21425"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89" name="Shape 89"/>
        <p:cNvGrpSpPr/>
        <p:nvPr/>
      </p:nvGrpSpPr>
      <p:grpSpPr>
        <a:xfrm>
          <a:off x="0" y="0"/>
          <a:ext cx="0" cy="0"/>
          <a:chOff x="0" y="0"/>
          <a:chExt cx="0" cy="0"/>
        </a:xfrm>
      </p:grpSpPr>
      <p:graphicFrame>
        <p:nvGraphicFramePr>
          <p:cNvPr id="90" name="Google Shape;90;p7"/>
          <p:cNvGraphicFramePr/>
          <p:nvPr/>
        </p:nvGraphicFramePr>
        <p:xfrm>
          <a:off x="292232" y="441248"/>
          <a:ext cx="3000000" cy="3000000"/>
        </p:xfrm>
        <a:graphic>
          <a:graphicData uri="http://schemas.openxmlformats.org/drawingml/2006/table">
            <a:tbl>
              <a:tblPr bandRow="1" firstRow="1">
                <a:noFill/>
                <a:tableStyleId>{3BF9BB11-0C85-404E-B447-0052054B608D}</a:tableStyleId>
              </a:tblPr>
              <a:tblGrid>
                <a:gridCol w="443225"/>
                <a:gridCol w="1017925"/>
                <a:gridCol w="2975925"/>
                <a:gridCol w="1601375"/>
                <a:gridCol w="2511650"/>
              </a:tblGrid>
              <a:tr h="278125">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Sl. No</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chemeClr val="dk1"/>
                        </a:buClr>
                        <a:buSzPts val="1500"/>
                        <a:buFont typeface="Times New Roman"/>
                        <a:buNone/>
                      </a:pPr>
                      <a:r>
                        <a:rPr lang="en" sz="1400" u="none" cap="none" strike="noStrike">
                          <a:latin typeface="Times New Roman"/>
                          <a:ea typeface="Times New Roman"/>
                          <a:cs typeface="Times New Roman"/>
                          <a:sym typeface="Times New Roman"/>
                        </a:rPr>
                        <a:t>Sectional Committee</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Active Working Panel</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Active Working Groups</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Abolished WG/WP</a:t>
                      </a:r>
                      <a:endParaRPr sz="1400" u="none" cap="none" strike="noStrike">
                        <a:latin typeface="Times New Roman"/>
                        <a:ea typeface="Times New Roman"/>
                        <a:cs typeface="Times New Roman"/>
                        <a:sym typeface="Times New Roman"/>
                      </a:endParaRPr>
                    </a:p>
                  </a:txBody>
                  <a:tcPr marT="34300" marB="34300" marR="68600" marL="68600"/>
                </a:tc>
              </a:tr>
              <a:tr h="278125">
                <a:tc>
                  <a:txBody>
                    <a:bodyPr/>
                    <a:lstStyle/>
                    <a:p>
                      <a:pPr indent="0" lvl="0" marL="0" marR="0" rtl="0" algn="ctr">
                        <a:lnSpc>
                          <a:spcPct val="100000"/>
                        </a:lnSpc>
                        <a:spcBef>
                          <a:spcPts val="0"/>
                        </a:spcBef>
                        <a:spcAft>
                          <a:spcPts val="0"/>
                        </a:spcAft>
                        <a:buClr>
                          <a:schemeClr val="dk1"/>
                        </a:buClr>
                        <a:buSzPts val="1500"/>
                        <a:buFont typeface="Calibri"/>
                        <a:buNone/>
                      </a:pPr>
                      <a:r>
                        <a:rPr lang="en" sz="1400" u="none" cap="none" strike="noStrike">
                          <a:solidFill>
                            <a:schemeClr val="dk1"/>
                          </a:solidFill>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500"/>
                        <a:buFont typeface="Times New Roman"/>
                        <a:buNone/>
                      </a:pPr>
                      <a:r>
                        <a:rPr b="0" i="0" lang="en" sz="1400" u="none" cap="none" strike="noStrike">
                          <a:solidFill>
                            <a:srgbClr val="000000"/>
                          </a:solidFill>
                          <a:latin typeface="Times New Roman"/>
                          <a:ea typeface="Times New Roman"/>
                          <a:cs typeface="Times New Roman"/>
                          <a:sym typeface="Times New Roman"/>
                        </a:rPr>
                        <a:t>MSD 20</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247650" lvl="0" marL="254000" marR="0" rtl="0" algn="just">
                        <a:lnSpc>
                          <a:spcPct val="100000"/>
                        </a:lnSpc>
                        <a:spcBef>
                          <a:spcPts val="0"/>
                        </a:spcBef>
                        <a:spcAft>
                          <a:spcPts val="0"/>
                        </a:spcAft>
                        <a:buClr>
                          <a:srgbClr val="000000"/>
                        </a:buClr>
                        <a:buSzPts val="1500"/>
                        <a:buFont typeface="Calibri"/>
                        <a:buAutoNum type="arabicPeriod"/>
                      </a:pPr>
                      <a:r>
                        <a:rPr b="0" i="0" lang="en" sz="1400" u="none" cap="none" strike="noStrike">
                          <a:solidFill>
                            <a:srgbClr val="000000"/>
                          </a:solidFill>
                          <a:latin typeface="Times New Roman"/>
                          <a:ea typeface="Times New Roman"/>
                          <a:cs typeface="Times New Roman"/>
                          <a:sym typeface="Times New Roman"/>
                        </a:rPr>
                        <a:t>P1 Panel on formulation of Indian Standards on Reference Materials for Retro Reflective Sheet Materials</a:t>
                      </a:r>
                      <a:endParaRPr b="0" i="0" sz="1400" u="none" cap="none" strike="noStrike">
                        <a:solidFill>
                          <a:schemeClr val="dk1"/>
                        </a:solidFill>
                        <a:latin typeface="Times New Roman"/>
                        <a:ea typeface="Times New Roman"/>
                        <a:cs typeface="Times New Roman"/>
                        <a:sym typeface="Times New Roman"/>
                      </a:endParaRPr>
                    </a:p>
                    <a:p>
                      <a:pPr indent="-247650" lvl="0" marL="254000" marR="0" rtl="0" algn="just">
                        <a:lnSpc>
                          <a:spcPct val="100000"/>
                        </a:lnSpc>
                        <a:spcBef>
                          <a:spcPts val="0"/>
                        </a:spcBef>
                        <a:spcAft>
                          <a:spcPts val="0"/>
                        </a:spcAft>
                        <a:buClr>
                          <a:srgbClr val="000000"/>
                        </a:buClr>
                        <a:buSzPts val="1500"/>
                        <a:buFont typeface="Calibri"/>
                        <a:buAutoNum type="arabicPeriod"/>
                      </a:pPr>
                      <a:r>
                        <a:rPr b="0" i="0" lang="en" sz="1400" u="none" cap="none" strike="noStrike">
                          <a:solidFill>
                            <a:srgbClr val="000000"/>
                          </a:solidFill>
                          <a:latin typeface="Times New Roman"/>
                          <a:ea typeface="Times New Roman"/>
                          <a:cs typeface="Times New Roman"/>
                          <a:sym typeface="Times New Roman"/>
                        </a:rPr>
                        <a:t>P3 Panel on formulation of Guideline Document on Reference Materials</a:t>
                      </a:r>
                      <a:endParaRPr sz="1400" u="none" cap="none" strike="noStrike">
                        <a:latin typeface="Times New Roman"/>
                        <a:ea typeface="Times New Roman"/>
                        <a:cs typeface="Times New Roman"/>
                        <a:sym typeface="Times New Roman"/>
                      </a:endParaRPr>
                    </a:p>
                    <a:p>
                      <a:pPr indent="-247650" lvl="0" marL="254000" marR="0" rtl="0" algn="just">
                        <a:lnSpc>
                          <a:spcPct val="100000"/>
                        </a:lnSpc>
                        <a:spcBef>
                          <a:spcPts val="0"/>
                        </a:spcBef>
                        <a:spcAft>
                          <a:spcPts val="0"/>
                        </a:spcAft>
                        <a:buClr>
                          <a:srgbClr val="000000"/>
                        </a:buClr>
                        <a:buSzPts val="1500"/>
                        <a:buFont typeface="Calibri"/>
                        <a:buAutoNum type="arabicPeriod"/>
                      </a:pPr>
                      <a:r>
                        <a:rPr b="0" i="0" lang="en" sz="1400" u="none" cap="none" strike="noStrike">
                          <a:solidFill>
                            <a:srgbClr val="000000"/>
                          </a:solidFill>
                          <a:latin typeface="Times New Roman"/>
                          <a:ea typeface="Times New Roman"/>
                          <a:cs typeface="Times New Roman"/>
                          <a:sym typeface="Times New Roman"/>
                        </a:rPr>
                        <a:t>P4 Panel on promotion of reference materials</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Nil</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just">
                        <a:lnSpc>
                          <a:spcPct val="100000"/>
                        </a:lnSpc>
                        <a:spcBef>
                          <a:spcPts val="0"/>
                        </a:spcBef>
                        <a:spcAft>
                          <a:spcPts val="0"/>
                        </a:spcAft>
                        <a:buClr>
                          <a:srgbClr val="000000"/>
                        </a:buClr>
                        <a:buSzPts val="1400"/>
                        <a:buFont typeface="Arial"/>
                        <a:buNone/>
                      </a:pPr>
                      <a:r>
                        <a:rPr lang="en" sz="1400" u="none" cap="none" strike="noStrike">
                          <a:solidFill>
                            <a:srgbClr val="212529"/>
                          </a:solidFill>
                          <a:latin typeface="Times New Roman"/>
                          <a:ea typeface="Times New Roman"/>
                          <a:cs typeface="Times New Roman"/>
                          <a:sym typeface="Times New Roman"/>
                        </a:rPr>
                        <a:t>To Review IS/ISO Guide 30:2015, IS/ISO Guide 31:2015, IS/ISO Guide 33:2015, IS/ISO Guide 35:2017</a:t>
                      </a:r>
                      <a:endParaRPr sz="1400" u="none" cap="none" strike="noStrike">
                        <a:latin typeface="Times New Roman"/>
                        <a:ea typeface="Times New Roman"/>
                        <a:cs typeface="Times New Roman"/>
                        <a:sym typeface="Times New Roman"/>
                      </a:endParaRPr>
                    </a:p>
                  </a:txBody>
                  <a:tcPr marT="34300" marB="34300" marR="68600" marL="68600"/>
                </a:tc>
              </a:tr>
            </a:tbl>
          </a:graphicData>
        </a:graphic>
      </p:graphicFrame>
      <p:sp>
        <p:nvSpPr>
          <p:cNvPr id="91" name="Google Shape;91;p7"/>
          <p:cNvSpPr txBox="1"/>
          <p:nvPr>
            <p:ph type="title"/>
          </p:nvPr>
        </p:nvSpPr>
        <p:spPr>
          <a:xfrm>
            <a:off x="292232" y="0"/>
            <a:ext cx="8550110" cy="441248"/>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rgbClr val="000000"/>
              </a:buClr>
              <a:buSzPts val="2000"/>
              <a:buFont typeface="Times New Roman"/>
              <a:buNone/>
            </a:pPr>
            <a:r>
              <a:rPr b="0" i="0" lang="en" sz="2400" u="none" strike="noStrike">
                <a:solidFill>
                  <a:srgbClr val="000000"/>
                </a:solidFill>
                <a:latin typeface="Times New Roman"/>
                <a:ea typeface="Times New Roman"/>
                <a:cs typeface="Times New Roman"/>
                <a:sym typeface="Times New Roman"/>
              </a:rPr>
              <a:t>Working Panels and Working Groups</a:t>
            </a:r>
            <a:endParaRPr sz="2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95" name="Shape 95"/>
        <p:cNvGrpSpPr/>
        <p:nvPr/>
      </p:nvGrpSpPr>
      <p:grpSpPr>
        <a:xfrm>
          <a:off x="0" y="0"/>
          <a:ext cx="0" cy="0"/>
          <a:chOff x="0" y="0"/>
          <a:chExt cx="0" cy="0"/>
        </a:xfrm>
      </p:grpSpPr>
      <p:sp>
        <p:nvSpPr>
          <p:cNvPr id="96" name="Google Shape;96;p9"/>
          <p:cNvSpPr txBox="1"/>
          <p:nvPr>
            <p:ph type="title"/>
          </p:nvPr>
        </p:nvSpPr>
        <p:spPr>
          <a:xfrm>
            <a:off x="480768" y="0"/>
            <a:ext cx="8220172" cy="494101"/>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1100"/>
              <a:buFont typeface="Arial"/>
              <a:buNone/>
            </a:pPr>
            <a:r>
              <a:rPr lang="en" sz="2400">
                <a:latin typeface="Times New Roman"/>
                <a:ea typeface="Times New Roman"/>
                <a:cs typeface="Times New Roman"/>
                <a:sym typeface="Times New Roman"/>
              </a:rPr>
              <a:t>Experts in ISO Projects </a:t>
            </a:r>
            <a:endParaRPr sz="2400">
              <a:latin typeface="Times New Roman"/>
              <a:ea typeface="Times New Roman"/>
              <a:cs typeface="Times New Roman"/>
              <a:sym typeface="Times New Roman"/>
            </a:endParaRPr>
          </a:p>
        </p:txBody>
      </p:sp>
      <p:graphicFrame>
        <p:nvGraphicFramePr>
          <p:cNvPr id="97" name="Google Shape;97;p9"/>
          <p:cNvGraphicFramePr/>
          <p:nvPr/>
        </p:nvGraphicFramePr>
        <p:xfrm>
          <a:off x="480768" y="494101"/>
          <a:ext cx="3000000" cy="3000000"/>
        </p:xfrm>
        <a:graphic>
          <a:graphicData uri="http://schemas.openxmlformats.org/drawingml/2006/table">
            <a:tbl>
              <a:tblPr>
                <a:noFill/>
                <a:tableStyleId>{3AD3A411-DBAC-4012-BD5D-216275A9AA2D}</a:tableStyleId>
              </a:tblPr>
              <a:tblGrid>
                <a:gridCol w="712575"/>
                <a:gridCol w="1253375"/>
                <a:gridCol w="1285200"/>
                <a:gridCol w="1009500"/>
                <a:gridCol w="1476100"/>
                <a:gridCol w="2483425"/>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S. No.</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Committee</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ISO/TC</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Projects </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Priority</a:t>
                      </a:r>
                      <a:endParaRPr b="1" sz="1400" u="none" cap="none" strike="noStrike">
                        <a:latin typeface="Times New Roman"/>
                        <a:ea typeface="Times New Roman"/>
                        <a:cs typeface="Times New Roman"/>
                        <a:sym typeface="Times New Roman"/>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400"/>
                        <a:buFont typeface="Arial"/>
                        <a:buNone/>
                      </a:pPr>
                      <a:r>
                        <a:rPr b="1" lang="en" sz="1400" u="none" cap="none" strike="noStrike">
                          <a:latin typeface="Times New Roman"/>
                          <a:ea typeface="Times New Roman"/>
                          <a:cs typeface="Times New Roman"/>
                          <a:sym typeface="Times New Roman"/>
                        </a:rPr>
                        <a:t>Experts Identified (Y/N)</a:t>
                      </a:r>
                      <a:endParaRPr b="1" sz="1400" u="none" cap="none" strike="noStrike">
                        <a:latin typeface="Times New Roman"/>
                        <a:ea typeface="Times New Roman"/>
                        <a:cs typeface="Times New Roman"/>
                        <a:sym typeface="Times New Roman"/>
                      </a:endParaRPr>
                    </a:p>
                  </a:txBody>
                  <a:tcPr marT="91425" marB="91425" marR="91425" marL="91425"/>
                </a:tc>
              </a:tr>
              <a:tr h="3810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MSD 20</a:t>
                      </a:r>
                      <a:endParaRPr sz="1400" u="none" cap="none" strike="noStrike">
                        <a:latin typeface="Times New Roman"/>
                        <a:ea typeface="Times New Roman"/>
                        <a:cs typeface="Times New Roman"/>
                        <a:sym typeface="Times New Roman"/>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ISO/TC 334</a:t>
                      </a:r>
                      <a:endParaRPr sz="1400" u="none" cap="none" strike="noStrike">
                        <a:latin typeface="Times New Roman"/>
                        <a:ea typeface="Times New Roman"/>
                        <a:cs typeface="Times New Roman"/>
                        <a:sym typeface="Times New Roman"/>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1</a:t>
                      </a:r>
                      <a:endParaRPr sz="1400" u="none" cap="none" strike="noStrike">
                        <a:latin typeface="Times New Roman"/>
                        <a:ea typeface="Times New Roman"/>
                        <a:cs typeface="Times New Roman"/>
                        <a:sym typeface="Times New Roman"/>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High - 1</a:t>
                      </a:r>
                      <a:endParaRPr sz="14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Medium - </a:t>
                      </a:r>
                      <a:r>
                        <a:rPr lang="en">
                          <a:solidFill>
                            <a:schemeClr val="dk1"/>
                          </a:solidFill>
                          <a:latin typeface="Times New Roman"/>
                          <a:ea typeface="Times New Roman"/>
                          <a:cs typeface="Times New Roman"/>
                          <a:sym typeface="Times New Roman"/>
                        </a:rPr>
                        <a:t>1</a:t>
                      </a:r>
                      <a:endParaRPr sz="1400" u="none" cap="none" strike="noStrike">
                        <a:solidFill>
                          <a:schemeClr val="dk1"/>
                        </a:solidFill>
                        <a:latin typeface="Times New Roman"/>
                        <a:ea typeface="Times New Roman"/>
                        <a:cs typeface="Times New Roman"/>
                        <a:sym typeface="Times New Roman"/>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Y</a:t>
                      </a:r>
                      <a:endParaRPr sz="1400" u="none" cap="none" strike="noStrike">
                        <a:solidFill>
                          <a:schemeClr val="dk1"/>
                        </a:solidFill>
                        <a:latin typeface="Times New Roman"/>
                        <a:ea typeface="Times New Roman"/>
                        <a:cs typeface="Times New Roman"/>
                        <a:sym typeface="Times New Roman"/>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101" name="Shape 101"/>
        <p:cNvGrpSpPr/>
        <p:nvPr/>
      </p:nvGrpSpPr>
      <p:grpSpPr>
        <a:xfrm>
          <a:off x="0" y="0"/>
          <a:ext cx="0" cy="0"/>
          <a:chOff x="0" y="0"/>
          <a:chExt cx="0" cy="0"/>
        </a:xfrm>
      </p:grpSpPr>
      <p:sp>
        <p:nvSpPr>
          <p:cNvPr id="102" name="Google Shape;102;p8"/>
          <p:cNvSpPr txBox="1"/>
          <p:nvPr>
            <p:ph type="title"/>
          </p:nvPr>
        </p:nvSpPr>
        <p:spPr>
          <a:xfrm>
            <a:off x="491264" y="0"/>
            <a:ext cx="8161425" cy="461913"/>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rgbClr val="000000"/>
              </a:buClr>
              <a:buSzPts val="2000"/>
              <a:buFont typeface="Times New Roman"/>
              <a:buNone/>
            </a:pPr>
            <a:r>
              <a:rPr b="0" i="0" lang="en" sz="2400" u="none" strike="noStrike">
                <a:solidFill>
                  <a:srgbClr val="000000"/>
                </a:solidFill>
                <a:latin typeface="Times New Roman"/>
                <a:ea typeface="Times New Roman"/>
                <a:cs typeface="Times New Roman"/>
                <a:sym typeface="Times New Roman"/>
              </a:rPr>
              <a:t>SC/WP meetings planned and held outside HQ.</a:t>
            </a:r>
            <a:endParaRPr sz="2400">
              <a:latin typeface="Times New Roman"/>
              <a:ea typeface="Times New Roman"/>
              <a:cs typeface="Times New Roman"/>
              <a:sym typeface="Times New Roman"/>
            </a:endParaRPr>
          </a:p>
        </p:txBody>
      </p:sp>
      <p:graphicFrame>
        <p:nvGraphicFramePr>
          <p:cNvPr id="103" name="Google Shape;103;p8"/>
          <p:cNvGraphicFramePr/>
          <p:nvPr/>
        </p:nvGraphicFramePr>
        <p:xfrm>
          <a:off x="491263" y="461914"/>
          <a:ext cx="3000000" cy="3000000"/>
        </p:xfrm>
        <a:graphic>
          <a:graphicData uri="http://schemas.openxmlformats.org/drawingml/2006/table">
            <a:tbl>
              <a:tblPr bandRow="1" firstRow="1">
                <a:noFill/>
                <a:tableStyleId>{3BF9BB11-0C85-404E-B447-0052054B608D}</a:tableStyleId>
              </a:tblPr>
              <a:tblGrid>
                <a:gridCol w="704475"/>
                <a:gridCol w="1877400"/>
                <a:gridCol w="2573525"/>
                <a:gridCol w="3006025"/>
              </a:tblGrid>
              <a:tr h="316400">
                <a:tc>
                  <a:txBody>
                    <a:bodyPr/>
                    <a:lstStyle/>
                    <a:p>
                      <a:pPr indent="0" lvl="0" marL="0" marR="0" rtl="0" algn="ctr">
                        <a:lnSpc>
                          <a:spcPct val="100000"/>
                        </a:lnSpc>
                        <a:spcBef>
                          <a:spcPts val="0"/>
                        </a:spcBef>
                        <a:spcAft>
                          <a:spcPts val="0"/>
                        </a:spcAft>
                        <a:buClr>
                          <a:srgbClr val="000000"/>
                        </a:buClr>
                        <a:buSzPts val="1500"/>
                        <a:buFont typeface="Arial"/>
                        <a:buNone/>
                      </a:pPr>
                      <a:r>
                        <a:rPr lang="en" sz="1500" u="none" cap="none" strike="noStrike">
                          <a:latin typeface="Times New Roman"/>
                          <a:ea typeface="Times New Roman"/>
                          <a:cs typeface="Times New Roman"/>
                          <a:sym typeface="Times New Roman"/>
                        </a:rPr>
                        <a:t>Sl. No.</a:t>
                      </a:r>
                      <a:endParaRPr sz="11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500"/>
                        <a:buFont typeface="Arial"/>
                        <a:buNone/>
                      </a:pPr>
                      <a:r>
                        <a:rPr lang="en" sz="1500" u="none" cap="none" strike="noStrike">
                          <a:latin typeface="Times New Roman"/>
                          <a:ea typeface="Times New Roman"/>
                          <a:cs typeface="Times New Roman"/>
                          <a:sym typeface="Times New Roman"/>
                        </a:rPr>
                        <a:t>Sectional Committee</a:t>
                      </a:r>
                      <a:endParaRPr sz="11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500"/>
                        <a:buFont typeface="Arial"/>
                        <a:buNone/>
                      </a:pPr>
                      <a:r>
                        <a:rPr lang="en" sz="1500" u="none" cap="none" strike="noStrike">
                          <a:latin typeface="Times New Roman"/>
                          <a:ea typeface="Times New Roman"/>
                          <a:cs typeface="Times New Roman"/>
                          <a:sym typeface="Times New Roman"/>
                        </a:rPr>
                        <a:t>Meetings Date</a:t>
                      </a:r>
                      <a:endParaRPr sz="11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500"/>
                        <a:buFont typeface="Arial"/>
                        <a:buNone/>
                      </a:pPr>
                      <a:r>
                        <a:rPr lang="en" sz="1500" u="none" cap="none" strike="noStrike">
                          <a:latin typeface="Times New Roman"/>
                          <a:ea typeface="Times New Roman"/>
                          <a:cs typeface="Times New Roman"/>
                          <a:sym typeface="Times New Roman"/>
                        </a:rPr>
                        <a:t>Partner Institute</a:t>
                      </a:r>
                      <a:endParaRPr sz="1100" u="none" cap="none" strike="noStrike"/>
                    </a:p>
                  </a:txBody>
                  <a:tcPr marT="34300" marB="34300" marR="68600" marL="68600"/>
                </a:tc>
              </a:tr>
              <a:tr h="182875">
                <a:tc>
                  <a:txBody>
                    <a:bodyPr/>
                    <a:lstStyle/>
                    <a:p>
                      <a:pPr indent="0" lvl="0" marL="0" marR="0" rtl="0" algn="ctr">
                        <a:lnSpc>
                          <a:spcPct val="100000"/>
                        </a:lnSpc>
                        <a:spcBef>
                          <a:spcPts val="0"/>
                        </a:spcBef>
                        <a:spcAft>
                          <a:spcPts val="0"/>
                        </a:spcAft>
                        <a:buClr>
                          <a:schemeClr val="dk1"/>
                        </a:buClr>
                        <a:buSzPts val="1500"/>
                        <a:buFont typeface="Arial"/>
                        <a:buNone/>
                      </a:pPr>
                      <a:r>
                        <a:rPr lang="en" sz="1400" u="none" cap="none" strike="noStrike"/>
                        <a:t>1.</a:t>
                      </a:r>
                      <a:endParaRPr sz="14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MSD 20</a:t>
                      </a:r>
                      <a:endParaRPr sz="1400" u="none" cap="none" strike="noStrike"/>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04.02.2025</a:t>
                      </a:r>
                      <a:endParaRPr sz="14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l">
                        <a:lnSpc>
                          <a:spcPct val="100000"/>
                        </a:lnSpc>
                        <a:spcBef>
                          <a:spcPts val="0"/>
                        </a:spcBef>
                        <a:spcAft>
                          <a:spcPts val="0"/>
                        </a:spcAft>
                        <a:buClr>
                          <a:srgbClr val="000000"/>
                        </a:buClr>
                        <a:buSzPts val="1400"/>
                        <a:buFont typeface="Arial"/>
                        <a:buNone/>
                      </a:pPr>
                      <a:r>
                        <a:rPr lang="en">
                          <a:latin typeface="Times New Roman"/>
                          <a:ea typeface="Times New Roman"/>
                          <a:cs typeface="Times New Roman"/>
                          <a:sym typeface="Times New Roman"/>
                        </a:rPr>
                        <a:t>IIT Gandhi Nagar</a:t>
                      </a:r>
                      <a:endParaRPr sz="1400" u="none" cap="none" strike="noStrike"/>
                    </a:p>
                  </a:txBody>
                  <a:tcPr marT="34300" marB="34300" marR="68600" marL="686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FC5E8"/>
        </a:solidFill>
      </p:bgPr>
    </p:bg>
    <p:spTree>
      <p:nvGrpSpPr>
        <p:cNvPr id="107" name="Shape 107"/>
        <p:cNvGrpSpPr/>
        <p:nvPr/>
      </p:nvGrpSpPr>
      <p:grpSpPr>
        <a:xfrm>
          <a:off x="0" y="0"/>
          <a:ext cx="0" cy="0"/>
          <a:chOff x="0" y="0"/>
          <a:chExt cx="0" cy="0"/>
        </a:xfrm>
      </p:grpSpPr>
      <p:sp>
        <p:nvSpPr>
          <p:cNvPr id="108" name="Google Shape;108;p10"/>
          <p:cNvSpPr txBox="1"/>
          <p:nvPr>
            <p:ph type="title"/>
          </p:nvPr>
        </p:nvSpPr>
        <p:spPr>
          <a:xfrm>
            <a:off x="471340" y="0"/>
            <a:ext cx="8220172" cy="339989"/>
          </a:xfrm>
          <a:prstGeom prst="rect">
            <a:avLst/>
          </a:prstGeom>
          <a:noFill/>
          <a:ln>
            <a:noFill/>
          </a:ln>
        </p:spPr>
        <p:txBody>
          <a:bodyPr anchorCtr="0" anchor="ctr" bIns="34275" lIns="68575" spcFirstLastPara="1" rIns="68575" wrap="square" tIns="34275">
            <a:normAutofit fontScale="90000"/>
          </a:bodyPr>
          <a:lstStyle/>
          <a:p>
            <a:pPr indent="0" lvl="0" marL="0" rtl="0" algn="ctr">
              <a:lnSpc>
                <a:spcPct val="90000"/>
              </a:lnSpc>
              <a:spcBef>
                <a:spcPts val="0"/>
              </a:spcBef>
              <a:spcAft>
                <a:spcPts val="0"/>
              </a:spcAft>
              <a:buClr>
                <a:schemeClr val="dk1"/>
              </a:buClr>
              <a:buSzPct val="100000"/>
              <a:buFont typeface="Times New Roman"/>
              <a:buNone/>
            </a:pPr>
            <a:r>
              <a:rPr b="0" i="0" lang="en" sz="2700" u="none" strike="noStrike">
                <a:latin typeface="Times New Roman"/>
                <a:ea typeface="Times New Roman"/>
                <a:cs typeface="Times New Roman"/>
                <a:sym typeface="Times New Roman"/>
              </a:rPr>
              <a:t>Status of Process Reform measures</a:t>
            </a:r>
            <a:endParaRPr sz="2700"/>
          </a:p>
        </p:txBody>
      </p:sp>
      <p:graphicFrame>
        <p:nvGraphicFramePr>
          <p:cNvPr id="109" name="Google Shape;109;p10"/>
          <p:cNvGraphicFramePr/>
          <p:nvPr/>
        </p:nvGraphicFramePr>
        <p:xfrm>
          <a:off x="471340" y="434257"/>
          <a:ext cx="3000000" cy="3000000"/>
        </p:xfrm>
        <a:graphic>
          <a:graphicData uri="http://schemas.openxmlformats.org/drawingml/2006/table">
            <a:tbl>
              <a:tblPr bandRow="1" firstRow="1">
                <a:noFill/>
                <a:tableStyleId>{3BF9BB11-0C85-404E-B447-0052054B608D}</a:tableStyleId>
              </a:tblPr>
              <a:tblGrid>
                <a:gridCol w="1234900"/>
                <a:gridCol w="1593125"/>
                <a:gridCol w="1677975"/>
                <a:gridCol w="2215300"/>
                <a:gridCol w="1498850"/>
              </a:tblGrid>
              <a:tr h="284700">
                <a:tc rowSpan="2">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lt2"/>
                          </a:solidFill>
                          <a:latin typeface="Times New Roman"/>
                          <a:ea typeface="Times New Roman"/>
                          <a:cs typeface="Times New Roman"/>
                          <a:sym typeface="Times New Roman"/>
                        </a:rPr>
                        <a:t>Committee</a:t>
                      </a:r>
                      <a:endParaRPr sz="1100" u="none" cap="none" strike="noStrike">
                        <a:solidFill>
                          <a:schemeClr val="lt2"/>
                        </a:solidFill>
                        <a:latin typeface="Times New Roman"/>
                        <a:ea typeface="Times New Roman"/>
                        <a:cs typeface="Times New Roman"/>
                        <a:sym typeface="Times New Roman"/>
                      </a:endParaRPr>
                    </a:p>
                  </a:txBody>
                  <a:tcPr marT="34300" marB="34300" marR="68600" marL="68600"/>
                </a:tc>
                <a:tc gridSpan="2">
                  <a:txBody>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Times New Roman"/>
                          <a:ea typeface="Times New Roman"/>
                          <a:cs typeface="Times New Roman"/>
                          <a:sym typeface="Times New Roman"/>
                        </a:rPr>
                        <a:t>Attendance</a:t>
                      </a:r>
                      <a:endParaRPr sz="1400" u="none" cap="none" strike="noStrike">
                        <a:solidFill>
                          <a:schemeClr val="lt2"/>
                        </a:solidFill>
                        <a:latin typeface="Times New Roman"/>
                        <a:ea typeface="Times New Roman"/>
                        <a:cs typeface="Times New Roman"/>
                        <a:sym typeface="Times New Roman"/>
                      </a:endParaRPr>
                    </a:p>
                  </a:txBody>
                  <a:tcPr marT="34300" marB="34300" marR="68600" marL="68600"/>
                </a:tc>
                <a:tc hMerge="1"/>
                <a:tc rowSpan="2">
                  <a:txBody>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Times New Roman"/>
                          <a:ea typeface="Times New Roman"/>
                          <a:cs typeface="Times New Roman"/>
                          <a:sym typeface="Times New Roman"/>
                        </a:rPr>
                        <a:t>Inactive Members Removed</a:t>
                      </a:r>
                      <a:endParaRPr sz="1400" u="none" cap="none" strike="noStrike">
                        <a:solidFill>
                          <a:schemeClr val="lt2"/>
                        </a:solidFill>
                        <a:latin typeface="Times New Roman"/>
                        <a:ea typeface="Times New Roman"/>
                        <a:cs typeface="Times New Roman"/>
                        <a:sym typeface="Times New Roman"/>
                      </a:endParaRPr>
                    </a:p>
                  </a:txBody>
                  <a:tcPr marT="34300" marB="34300" marR="68600" marL="68600"/>
                </a:tc>
                <a:tc rowSpan="2">
                  <a:txBody>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Times New Roman"/>
                          <a:ea typeface="Times New Roman"/>
                          <a:cs typeface="Times New Roman"/>
                          <a:sym typeface="Times New Roman"/>
                        </a:rPr>
                        <a:t>Members trained</a:t>
                      </a:r>
                      <a:endParaRPr sz="1400" u="none" cap="none" strike="noStrike">
                        <a:solidFill>
                          <a:schemeClr val="lt2"/>
                        </a:solidFill>
                        <a:latin typeface="Times New Roman"/>
                        <a:ea typeface="Times New Roman"/>
                        <a:cs typeface="Times New Roman"/>
                        <a:sym typeface="Times New Roman"/>
                      </a:endParaRPr>
                    </a:p>
                  </a:txBody>
                  <a:tcPr marT="34300" marB="34300" marR="68600" marL="68600"/>
                </a:tc>
              </a:tr>
              <a:tr h="308575">
                <a:tc vMerge="1"/>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Pre Reform in 2023</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R cap="flat" cmpd="sng" w="12700">
                      <a:solidFill>
                        <a:schemeClr val="lt1"/>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chemeClr val="dk1"/>
                        </a:buClr>
                        <a:buSzPts val="1400"/>
                        <a:buFont typeface="Calibri"/>
                        <a:buNone/>
                      </a:pPr>
                      <a:r>
                        <a:rPr lang="en" sz="1400" u="none" cap="none" strike="noStrike">
                          <a:solidFill>
                            <a:schemeClr val="dk1"/>
                          </a:solidFill>
                          <a:latin typeface="Times New Roman"/>
                          <a:ea typeface="Times New Roman"/>
                          <a:cs typeface="Times New Roman"/>
                          <a:sym typeface="Times New Roman"/>
                        </a:rPr>
                        <a:t>Post Reform in 2024</a:t>
                      </a:r>
                      <a:endParaRPr sz="1100" u="none" cap="none" strike="noStrike">
                        <a:solidFill>
                          <a:schemeClr val="dk1"/>
                        </a:solidFill>
                        <a:latin typeface="Times New Roman"/>
                        <a:ea typeface="Times New Roman"/>
                        <a:cs typeface="Times New Roman"/>
                        <a:sym typeface="Times New Roman"/>
                      </a:endParaRPr>
                    </a:p>
                  </a:txBody>
                  <a:tcPr marT="34300" marB="34300" marR="68600" marL="68600">
                    <a:lnL cap="flat" cmpd="sng" w="12700">
                      <a:solidFill>
                        <a:schemeClr val="lt1"/>
                      </a:solidFill>
                      <a:prstDash val="solid"/>
                      <a:round/>
                      <a:headEnd len="sm" w="sm" type="none"/>
                      <a:tailEnd len="sm" w="sm" type="none"/>
                    </a:lnL>
                  </a:tcPr>
                </a:tc>
                <a:tc vMerge="1"/>
                <a:tc vMerge="1"/>
              </a:tr>
              <a:tr h="284700">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MSD 20</a:t>
                      </a:r>
                      <a:endParaRPr sz="11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15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38 %</a:t>
                      </a:r>
                      <a:endParaRPr sz="1100" u="none" cap="none" strike="noStrike">
                        <a:latin typeface="Times New Roman"/>
                        <a:ea typeface="Times New Roman"/>
                        <a:cs typeface="Times New Roman"/>
                        <a:sym typeface="Times New Roman"/>
                      </a:endParaRPr>
                    </a:p>
                  </a:txBody>
                  <a:tcPr marT="0" marB="0" marR="51425" marL="51425" anchor="b"/>
                </a:tc>
                <a:tc>
                  <a:txBody>
                    <a:bodyPr/>
                    <a:lstStyle/>
                    <a:p>
                      <a:pPr indent="0" lvl="0" marL="0" marR="0" rtl="0" algn="ctr">
                        <a:lnSpc>
                          <a:spcPct val="115000"/>
                        </a:lnSpc>
                        <a:spcBef>
                          <a:spcPts val="0"/>
                        </a:spcBef>
                        <a:spcAft>
                          <a:spcPts val="0"/>
                        </a:spcAft>
                        <a:buClr>
                          <a:srgbClr val="000000"/>
                        </a:buClr>
                        <a:buSzPts val="1400"/>
                        <a:buFont typeface="Arial"/>
                        <a:buNone/>
                      </a:pPr>
                      <a:r>
                        <a:rPr lang="en" sz="1400" u="none" cap="none" strike="noStrike">
                          <a:solidFill>
                            <a:schemeClr val="dk1"/>
                          </a:solidFill>
                          <a:latin typeface="Times New Roman"/>
                          <a:ea typeface="Times New Roman"/>
                          <a:cs typeface="Times New Roman"/>
                          <a:sym typeface="Times New Roman"/>
                        </a:rPr>
                        <a:t>53 %</a:t>
                      </a:r>
                      <a:endParaRPr sz="1100" u="none" cap="none" strike="noStrike">
                        <a:latin typeface="Times New Roman"/>
                        <a:ea typeface="Times New Roman"/>
                        <a:cs typeface="Times New Roman"/>
                        <a:sym typeface="Times New Roman"/>
                      </a:endParaRPr>
                    </a:p>
                  </a:txBody>
                  <a:tcPr marT="0" marB="0" marR="51425" marL="51425" anchor="b"/>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2</a:t>
                      </a:r>
                      <a:endParaRPr sz="1100" u="none" cap="none" strike="noStrike">
                        <a:latin typeface="Times New Roman"/>
                        <a:ea typeface="Times New Roman"/>
                        <a:cs typeface="Times New Roman"/>
                        <a:sym typeface="Times New Roman"/>
                      </a:endParaRPr>
                    </a:p>
                  </a:txBody>
                  <a:tcPr marT="34300" marB="34300" marR="68600" marL="68600"/>
                </a:tc>
                <a:tc>
                  <a:txBody>
                    <a:bodyPr/>
                    <a:lstStyle/>
                    <a:p>
                      <a:pPr indent="0" lvl="0" marL="0" marR="0" rtl="0" algn="ctr">
                        <a:lnSpc>
                          <a:spcPct val="100000"/>
                        </a:lnSpc>
                        <a:spcBef>
                          <a:spcPts val="0"/>
                        </a:spcBef>
                        <a:spcAft>
                          <a:spcPts val="0"/>
                        </a:spcAft>
                        <a:buClr>
                          <a:srgbClr val="000000"/>
                        </a:buClr>
                        <a:buSzPts val="1400"/>
                        <a:buFont typeface="Arial"/>
                        <a:buNone/>
                      </a:pPr>
                      <a:r>
                        <a:rPr lang="en" sz="1400" u="none" cap="none" strike="noStrike">
                          <a:latin typeface="Times New Roman"/>
                          <a:ea typeface="Times New Roman"/>
                          <a:cs typeface="Times New Roman"/>
                          <a:sym typeface="Times New Roman"/>
                        </a:rPr>
                        <a:t>1</a:t>
                      </a:r>
                      <a:endParaRPr sz="1100" u="none" cap="none" strike="noStrike">
                        <a:latin typeface="Times New Roman"/>
                        <a:ea typeface="Times New Roman"/>
                        <a:cs typeface="Times New Roman"/>
                        <a:sym typeface="Times New Roman"/>
                      </a:endParaRPr>
                    </a:p>
                  </a:txBody>
                  <a:tcPr marT="34300" marB="34300" marR="68600" marL="68600"/>
                </a:tc>
              </a:tr>
            </a:tbl>
          </a:graphicData>
        </a:graphic>
      </p:graphicFrame>
      <p:sp>
        <p:nvSpPr>
          <p:cNvPr id="110" name="Google Shape;110;p10"/>
          <p:cNvSpPr txBox="1"/>
          <p:nvPr/>
        </p:nvSpPr>
        <p:spPr>
          <a:xfrm>
            <a:off x="592700" y="1610450"/>
            <a:ext cx="8043300" cy="2691900"/>
          </a:xfrm>
          <a:prstGeom prst="rect">
            <a:avLst/>
          </a:prstGeom>
          <a:noFill/>
          <a:ln>
            <a:noFill/>
          </a:ln>
        </p:spPr>
        <p:txBody>
          <a:bodyPr anchorCtr="0" anchor="t" bIns="91425" lIns="91425" spcFirstLastPara="1" rIns="91425" wrap="square" tIns="91425">
            <a:noAutofit/>
          </a:bodyPr>
          <a:lstStyle/>
          <a:p>
            <a:pPr indent="0" lvl="0" marL="12700" rtl="0" algn="just">
              <a:lnSpc>
                <a:spcPct val="115000"/>
              </a:lnSpc>
              <a:spcBef>
                <a:spcPts val="100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●Comments on P Drafts - NIL</a:t>
            </a:r>
            <a:endParaRPr sz="1800">
              <a:solidFill>
                <a:schemeClr val="dk1"/>
              </a:solidFill>
              <a:latin typeface="Times New Roman"/>
              <a:ea typeface="Times New Roman"/>
              <a:cs typeface="Times New Roman"/>
              <a:sym typeface="Times New Roman"/>
            </a:endParaRPr>
          </a:p>
          <a:p>
            <a:pPr indent="0" lvl="0" marL="12700" rtl="0" algn="just">
              <a:lnSpc>
                <a:spcPct val="115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●Comments on WC-Drafts – NIL</a:t>
            </a:r>
            <a:endParaRPr sz="1800">
              <a:solidFill>
                <a:schemeClr val="dk1"/>
              </a:solidFill>
              <a:latin typeface="Times New Roman"/>
              <a:ea typeface="Times New Roman"/>
              <a:cs typeface="Times New Roman"/>
              <a:sym typeface="Times New Roman"/>
            </a:endParaRPr>
          </a:p>
          <a:p>
            <a:pPr indent="0" lvl="0" marL="12700" rtl="0" algn="just">
              <a:lnSpc>
                <a:spcPct val="115000"/>
              </a:lnSpc>
              <a:spcBef>
                <a:spcPts val="0"/>
              </a:spcBef>
              <a:spcAft>
                <a:spcPts val="0"/>
              </a:spcAft>
              <a:buClr>
                <a:schemeClr val="dk1"/>
              </a:buClr>
              <a:buSzPts val="1100"/>
              <a:buFont typeface="Arial"/>
              <a:buNone/>
            </a:pPr>
            <a:r>
              <a:rPr lang="en" sz="1800">
                <a:solidFill>
                  <a:schemeClr val="dk1"/>
                </a:solidFill>
                <a:latin typeface="Times New Roman"/>
                <a:ea typeface="Times New Roman"/>
                <a:cs typeface="Times New Roman"/>
                <a:sym typeface="Times New Roman"/>
              </a:rPr>
              <a:t>●Resolutions-circulated to the members after every sectional committee meetings.</a:t>
            </a:r>
            <a:endParaRPr sz="1800">
              <a:solidFill>
                <a:schemeClr val="dk1"/>
              </a:solidFill>
              <a:latin typeface="Times New Roman"/>
              <a:ea typeface="Times New Roman"/>
              <a:cs typeface="Times New Roman"/>
              <a:sym typeface="Times New Roman"/>
            </a:endParaRPr>
          </a:p>
          <a:p>
            <a:pPr indent="0" lvl="0" marL="12700" rtl="0" algn="just">
              <a:lnSpc>
                <a:spcPct val="115000"/>
              </a:lnSpc>
              <a:spcBef>
                <a:spcPts val="0"/>
              </a:spcBef>
              <a:spcAft>
                <a:spcPts val="0"/>
              </a:spcAft>
              <a:buNone/>
            </a:pPr>
            <a:r>
              <a:rPr lang="en" sz="1800">
                <a:solidFill>
                  <a:schemeClr val="dk1"/>
                </a:solidFill>
                <a:latin typeface="Times New Roman"/>
                <a:ea typeface="Times New Roman"/>
                <a:cs typeface="Times New Roman"/>
                <a:sym typeface="Times New Roman"/>
              </a:rPr>
              <a:t>●SC membership rationalized – Evaluation of performance of committee members is being done based on Attendance, Comments on Drafts circulated, Comments on ISO documents circulated, contribution during the meetings based on which decision on membership is being taken during the upcoming sectional committee meetings.</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