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Calibri" panose="020F0502020204030204" pitchFamily="34" charset="0"/>
      <p:regular r:id="rId13"/>
      <p:bold r:id="rId14"/>
      <p:italic r:id="rId15"/>
      <p:boldItalic r:id="rId16"/>
    </p:embeddedFont>
    <p:embeddedFont>
      <p:font typeface="Roboto" panose="020000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MVN7Gg8g4UAkB55rWdPLF6vKJ2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88588AB-9205-4E0C-A884-73130BEDAC91}">
  <a:tblStyle styleId="{088588AB-9205-4E0C-A884-73130BEDAC9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945C9A81-8D15-47A4-AA5F-FC4B6E16FBE6}"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03C21477-9016-4FD4-A96D-5B1FA5988CCD}"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53"/>
  </p:normalViewPr>
  <p:slideViewPr>
    <p:cSldViewPr snapToGrid="0">
      <p:cViewPr varScale="1">
        <p:scale>
          <a:sx n="158" d="100"/>
          <a:sy n="158" d="100"/>
        </p:scale>
        <p:origin x="42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1: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8" name="Google Shape;5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Google Shape;6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txBox="1">
            <a:spLocks noGrp="1"/>
          </p:cNvSpPr>
          <p:nvPr>
            <p:ph type="body" idx="1"/>
          </p:nvPr>
        </p:nvSpPr>
        <p:spPr>
          <a:xfrm>
            <a:off x="686421" y="4400238"/>
            <a:ext cx="5485200" cy="3600900"/>
          </a:xfrm>
          <a:prstGeom prst="rect">
            <a:avLst/>
          </a:prstGeom>
          <a:noFill/>
          <a:ln>
            <a:noFill/>
          </a:ln>
        </p:spPr>
        <p:txBody>
          <a:bodyPr spcFirstLastPara="1" wrap="square" lIns="89600" tIns="89600" rIns="89600" bIns="896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70" name="Google Shape;7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5: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8: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0: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2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2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16"/>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6"/>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1200"/>
              </a:spcBef>
              <a:spcAft>
                <a:spcPts val="0"/>
              </a:spcAft>
              <a:buClr>
                <a:schemeClr val="dk1"/>
              </a:buClr>
              <a:buSzPts val="1400"/>
              <a:buChar char="○"/>
              <a:defRPr/>
            </a:lvl2pPr>
            <a:lvl3pPr marL="1371600" lvl="2" indent="-317500" algn="l">
              <a:lnSpc>
                <a:spcPct val="90000"/>
              </a:lnSpc>
              <a:spcBef>
                <a:spcPts val="1200"/>
              </a:spcBef>
              <a:spcAft>
                <a:spcPts val="0"/>
              </a:spcAft>
              <a:buClr>
                <a:schemeClr val="dk1"/>
              </a:buClr>
              <a:buSzPts val="1400"/>
              <a:buChar char="■"/>
              <a:defRPr/>
            </a:lvl3pPr>
            <a:lvl4pPr marL="1828800" lvl="3" indent="-317500" algn="l">
              <a:lnSpc>
                <a:spcPct val="90000"/>
              </a:lnSpc>
              <a:spcBef>
                <a:spcPts val="1200"/>
              </a:spcBef>
              <a:spcAft>
                <a:spcPts val="0"/>
              </a:spcAft>
              <a:buClr>
                <a:schemeClr val="dk1"/>
              </a:buClr>
              <a:buSzPts val="1400"/>
              <a:buChar char="●"/>
              <a:defRPr/>
            </a:lvl4pPr>
            <a:lvl5pPr marL="2286000" lvl="4" indent="-317500" algn="l">
              <a:lnSpc>
                <a:spcPct val="90000"/>
              </a:lnSpc>
              <a:spcBef>
                <a:spcPts val="1200"/>
              </a:spcBef>
              <a:spcAft>
                <a:spcPts val="0"/>
              </a:spcAft>
              <a:buClr>
                <a:schemeClr val="dk1"/>
              </a:buClr>
              <a:buSzPts val="1400"/>
              <a:buChar char="○"/>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16" name="Google Shape;16;p1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7" name="Google Shape;17;p1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8" name="Google Shape;18;p1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9"/>
        <p:cNvGrpSpPr/>
        <p:nvPr/>
      </p:nvGrpSpPr>
      <p:grpSpPr>
        <a:xfrm>
          <a:off x="0" y="0"/>
          <a:ext cx="0" cy="0"/>
          <a:chOff x="0" y="0"/>
          <a:chExt cx="0" cy="0"/>
        </a:xfrm>
      </p:grpSpPr>
      <p:sp>
        <p:nvSpPr>
          <p:cNvPr id="20" name="Google Shape;20;p17"/>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1" name="Google Shape;21;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1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4" name="Google Shape;24;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8" name="Google Shape;28;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1" name="Google Shape;31;p20"/>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2" name="Google Shape;32;p2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3" name="Google Shape;33;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6" name="Google Shape;36;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7"/>
        <p:cNvGrpSpPr/>
        <p:nvPr/>
      </p:nvGrpSpPr>
      <p:grpSpPr>
        <a:xfrm>
          <a:off x="0" y="0"/>
          <a:ext cx="0" cy="0"/>
          <a:chOff x="0" y="0"/>
          <a:chExt cx="0" cy="0"/>
        </a:xfrm>
      </p:grpSpPr>
      <p:sp>
        <p:nvSpPr>
          <p:cNvPr id="38" name="Google Shape;38;p22"/>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9" name="Google Shape;39;p22"/>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0" name="Google Shape;40;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2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2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2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59"/>
        <p:cNvGrpSpPr/>
        <p:nvPr/>
      </p:nvGrpSpPr>
      <p:grpSpPr>
        <a:xfrm>
          <a:off x="0" y="0"/>
          <a:ext cx="0" cy="0"/>
          <a:chOff x="0" y="0"/>
          <a:chExt cx="0" cy="0"/>
        </a:xfrm>
      </p:grpSpPr>
      <p:sp>
        <p:nvSpPr>
          <p:cNvPr id="60" name="Google Shape;60;p1"/>
          <p:cNvSpPr txBox="1">
            <a:spLocks noGrp="1"/>
          </p:cNvSpPr>
          <p:nvPr>
            <p:ph type="ctrTitle"/>
          </p:nvPr>
        </p:nvSpPr>
        <p:spPr>
          <a:xfrm>
            <a:off x="1047964" y="1518007"/>
            <a:ext cx="6657654" cy="152012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dk1"/>
              </a:buClr>
              <a:buSzPts val="4500"/>
              <a:buFont typeface="Times New Roman"/>
              <a:buNone/>
            </a:pPr>
            <a:r>
              <a:rPr lang="en">
                <a:latin typeface="Times New Roman"/>
                <a:ea typeface="Times New Roman"/>
                <a:cs typeface="Times New Roman"/>
                <a:sym typeface="Times New Roman"/>
              </a:rPr>
              <a:t>Management and Systems Department</a:t>
            </a:r>
            <a:endParaRPr/>
          </a:p>
        </p:txBody>
      </p:sp>
      <p:sp>
        <p:nvSpPr>
          <p:cNvPr id="61" name="Google Shape;61;p1"/>
          <p:cNvSpPr txBox="1"/>
          <p:nvPr/>
        </p:nvSpPr>
        <p:spPr>
          <a:xfrm>
            <a:off x="1481150" y="3177525"/>
            <a:ext cx="6080700" cy="77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Risk Management, Security and Resilience Sectional Committee MSD 17</a:t>
            </a:r>
            <a:endParaRPr sz="18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14"/>
        <p:cNvGrpSpPr/>
        <p:nvPr/>
      </p:nvGrpSpPr>
      <p:grpSpPr>
        <a:xfrm>
          <a:off x="0" y="0"/>
          <a:ext cx="0" cy="0"/>
          <a:chOff x="0" y="0"/>
          <a:chExt cx="0" cy="0"/>
        </a:xfrm>
      </p:grpSpPr>
      <p:sp>
        <p:nvSpPr>
          <p:cNvPr id="115" name="Google Shape;115;p13"/>
          <p:cNvSpPr txBox="1">
            <a:spLocks noGrp="1"/>
          </p:cNvSpPr>
          <p:nvPr>
            <p:ph type="title"/>
          </p:nvPr>
        </p:nvSpPr>
        <p:spPr>
          <a:xfrm>
            <a:off x="480767" y="0"/>
            <a:ext cx="8220173" cy="396000"/>
          </a:xfrm>
          <a:prstGeom prst="rect">
            <a:avLst/>
          </a:prstGeom>
          <a:noFill/>
          <a:ln>
            <a:noFill/>
          </a:ln>
        </p:spPr>
        <p:txBody>
          <a:bodyPr spcFirstLastPara="1" wrap="square" lIns="68575" tIns="34275" rIns="68575" bIns="34275" anchor="ctr" anchorCtr="0">
            <a:noAutofit/>
          </a:bodyPr>
          <a:lstStyle/>
          <a:p>
            <a:pPr marL="0" lvl="0" indent="0" algn="ctr" rtl="0">
              <a:lnSpc>
                <a:spcPct val="90000"/>
              </a:lnSpc>
              <a:spcBef>
                <a:spcPts val="0"/>
              </a:spcBef>
              <a:spcAft>
                <a:spcPts val="0"/>
              </a:spcAft>
              <a:buSzPts val="1400"/>
              <a:buNone/>
            </a:pPr>
            <a:r>
              <a:rPr lang="en" sz="2400">
                <a:latin typeface="Times New Roman"/>
                <a:ea typeface="Times New Roman"/>
                <a:cs typeface="Times New Roman"/>
                <a:sym typeface="Times New Roman"/>
              </a:rPr>
              <a:t>NWIP Sent to ISO </a:t>
            </a:r>
            <a:endParaRPr sz="2400">
              <a:latin typeface="Times New Roman"/>
              <a:ea typeface="Times New Roman"/>
              <a:cs typeface="Times New Roman"/>
              <a:sym typeface="Times New Roman"/>
            </a:endParaRPr>
          </a:p>
        </p:txBody>
      </p:sp>
      <p:graphicFrame>
        <p:nvGraphicFramePr>
          <p:cNvPr id="116" name="Google Shape;116;p13"/>
          <p:cNvGraphicFramePr/>
          <p:nvPr/>
        </p:nvGraphicFramePr>
        <p:xfrm>
          <a:off x="480766" y="396000"/>
          <a:ext cx="3000000" cy="3000000"/>
        </p:xfrm>
        <a:graphic>
          <a:graphicData uri="http://schemas.openxmlformats.org/drawingml/2006/table">
            <a:tbl>
              <a:tblPr>
                <a:noFill/>
                <a:tableStyleId>{088588AB-9205-4E0C-A884-73130BEDAC91}</a:tableStyleId>
              </a:tblPr>
              <a:tblGrid>
                <a:gridCol w="659875">
                  <a:extLst>
                    <a:ext uri="{9D8B030D-6E8A-4147-A177-3AD203B41FA5}">
                      <a16:colId xmlns:a16="http://schemas.microsoft.com/office/drawing/2014/main" val="20000"/>
                    </a:ext>
                  </a:extLst>
                </a:gridCol>
                <a:gridCol w="1027525">
                  <a:extLst>
                    <a:ext uri="{9D8B030D-6E8A-4147-A177-3AD203B41FA5}">
                      <a16:colId xmlns:a16="http://schemas.microsoft.com/office/drawing/2014/main" val="20001"/>
                    </a:ext>
                  </a:extLst>
                </a:gridCol>
                <a:gridCol w="1074650">
                  <a:extLst>
                    <a:ext uri="{9D8B030D-6E8A-4147-A177-3AD203B41FA5}">
                      <a16:colId xmlns:a16="http://schemas.microsoft.com/office/drawing/2014/main" val="20002"/>
                    </a:ext>
                  </a:extLst>
                </a:gridCol>
                <a:gridCol w="5458125">
                  <a:extLst>
                    <a:ext uri="{9D8B030D-6E8A-4147-A177-3AD203B41FA5}">
                      <a16:colId xmlns:a16="http://schemas.microsoft.com/office/drawing/2014/main" val="20003"/>
                    </a:ext>
                  </a:extLst>
                </a:gridCol>
              </a:tblGrid>
              <a:tr h="414700">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Committee </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ISO/TC</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Title of NWIP </a:t>
                      </a:r>
                      <a:endParaRPr sz="1400" b="1" u="none" strike="noStrike" cap="none">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0"/>
                  </a:ext>
                </a:extLst>
              </a:tr>
              <a:tr h="398600">
                <a:tc>
                  <a:txBody>
                    <a:bodyPr/>
                    <a:lstStyle/>
                    <a:p>
                      <a:pPr marL="0" marR="0" lvl="0" indent="0" algn="ctr" rtl="0">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r>
                        <a:rPr lang="en" sz="1400" u="none" strike="noStrike" cap="none">
                          <a:latin typeface="Times New Roman"/>
                          <a:ea typeface="Times New Roman"/>
                          <a:cs typeface="Times New Roman"/>
                          <a:sym typeface="Times New Roman"/>
                        </a:rPr>
                        <a:t>.</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17</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ISO/TC 292</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Establishing Resilient Supply Chain</a:t>
                      </a:r>
                      <a:endParaRPr sz="1400"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65"/>
        <p:cNvGrpSpPr/>
        <p:nvPr/>
      </p:nvGrpSpPr>
      <p:grpSpPr>
        <a:xfrm>
          <a:off x="0" y="0"/>
          <a:ext cx="0" cy="0"/>
          <a:chOff x="0" y="0"/>
          <a:chExt cx="0" cy="0"/>
        </a:xfrm>
      </p:grpSpPr>
      <p:sp>
        <p:nvSpPr>
          <p:cNvPr id="66" name="Google Shape;66;p2"/>
          <p:cNvSpPr txBox="1">
            <a:spLocks noGrp="1"/>
          </p:cNvSpPr>
          <p:nvPr>
            <p:ph type="title"/>
          </p:nvPr>
        </p:nvSpPr>
        <p:spPr>
          <a:xfrm>
            <a:off x="659013" y="0"/>
            <a:ext cx="7825975" cy="4650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1100"/>
              <a:buFont typeface="Arial"/>
              <a:buNone/>
            </a:pPr>
            <a:r>
              <a:rPr lang="en" sz="2400">
                <a:latin typeface="Times New Roman"/>
                <a:ea typeface="Times New Roman"/>
                <a:cs typeface="Times New Roman"/>
                <a:sym typeface="Times New Roman"/>
              </a:rPr>
              <a:t>Annual Program for Standardization (APS) 2024-2025</a:t>
            </a:r>
            <a:endParaRPr sz="2400">
              <a:latin typeface="Times New Roman"/>
              <a:ea typeface="Times New Roman"/>
              <a:cs typeface="Times New Roman"/>
              <a:sym typeface="Times New Roman"/>
            </a:endParaRPr>
          </a:p>
        </p:txBody>
      </p:sp>
      <p:graphicFrame>
        <p:nvGraphicFramePr>
          <p:cNvPr id="67" name="Google Shape;67;p2"/>
          <p:cNvGraphicFramePr/>
          <p:nvPr/>
        </p:nvGraphicFramePr>
        <p:xfrm>
          <a:off x="659013" y="465000"/>
          <a:ext cx="3000000" cy="3000000"/>
        </p:xfrm>
        <a:graphic>
          <a:graphicData uri="http://schemas.openxmlformats.org/drawingml/2006/table">
            <a:tbl>
              <a:tblPr>
                <a:noFill/>
                <a:tableStyleId>{088588AB-9205-4E0C-A884-73130BEDAC91}</a:tableStyleId>
              </a:tblPr>
              <a:tblGrid>
                <a:gridCol w="696525">
                  <a:extLst>
                    <a:ext uri="{9D8B030D-6E8A-4147-A177-3AD203B41FA5}">
                      <a16:colId xmlns:a16="http://schemas.microsoft.com/office/drawing/2014/main" val="20000"/>
                    </a:ext>
                  </a:extLst>
                </a:gridCol>
                <a:gridCol w="855075">
                  <a:extLst>
                    <a:ext uri="{9D8B030D-6E8A-4147-A177-3AD203B41FA5}">
                      <a16:colId xmlns:a16="http://schemas.microsoft.com/office/drawing/2014/main" val="20001"/>
                    </a:ext>
                  </a:extLst>
                </a:gridCol>
                <a:gridCol w="684675">
                  <a:extLst>
                    <a:ext uri="{9D8B030D-6E8A-4147-A177-3AD203B41FA5}">
                      <a16:colId xmlns:a16="http://schemas.microsoft.com/office/drawing/2014/main" val="20002"/>
                    </a:ext>
                  </a:extLst>
                </a:gridCol>
                <a:gridCol w="1338075">
                  <a:extLst>
                    <a:ext uri="{9D8B030D-6E8A-4147-A177-3AD203B41FA5}">
                      <a16:colId xmlns:a16="http://schemas.microsoft.com/office/drawing/2014/main" val="20003"/>
                    </a:ext>
                  </a:extLst>
                </a:gridCol>
                <a:gridCol w="1399850">
                  <a:extLst>
                    <a:ext uri="{9D8B030D-6E8A-4147-A177-3AD203B41FA5}">
                      <a16:colId xmlns:a16="http://schemas.microsoft.com/office/drawing/2014/main" val="20004"/>
                    </a:ext>
                  </a:extLst>
                </a:gridCol>
                <a:gridCol w="1388125">
                  <a:extLst>
                    <a:ext uri="{9D8B030D-6E8A-4147-A177-3AD203B41FA5}">
                      <a16:colId xmlns:a16="http://schemas.microsoft.com/office/drawing/2014/main" val="20005"/>
                    </a:ext>
                  </a:extLst>
                </a:gridCol>
                <a:gridCol w="1463650">
                  <a:extLst>
                    <a:ext uri="{9D8B030D-6E8A-4147-A177-3AD203B41FA5}">
                      <a16:colId xmlns:a16="http://schemas.microsoft.com/office/drawing/2014/main" val="20006"/>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Sl.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TC No.</a:t>
                      </a:r>
                      <a:endParaRPr sz="1400" b="1"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NWIP</a:t>
                      </a:r>
                      <a:endParaRPr sz="1400" b="1" u="none" strike="noStrike" cap="none">
                        <a:latin typeface="Times New Roman"/>
                        <a:ea typeface="Times New Roman"/>
                        <a:cs typeface="Times New Roman"/>
                        <a:sym typeface="Times New Roman"/>
                      </a:endParaRPr>
                    </a:p>
                  </a:txBody>
                  <a:tcPr marL="91425" marR="91425" marT="91425" marB="91425">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Carried Over</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Pre 2000</a:t>
                      </a:r>
                      <a:endParaRPr sz="1400" b="1"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Carried Over</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(Post 2000)</a:t>
                      </a:r>
                      <a:endParaRPr sz="1400" b="1"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Current</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(Pre 2000)</a:t>
                      </a:r>
                      <a:endParaRPr sz="1400" b="1"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Standard under Review </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Current</a:t>
                      </a:r>
                      <a:endParaRPr sz="1400" b="1"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(Post 2000)</a:t>
                      </a:r>
                      <a:endParaRPr sz="1400" b="1"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17</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3</a:t>
                      </a:r>
                      <a:endParaRPr sz="1400" u="none" strike="noStrike" cap="none">
                        <a:latin typeface="Times New Roman"/>
                        <a:ea typeface="Times New Roman"/>
                        <a:cs typeface="Times New Roman"/>
                        <a:sym typeface="Times New Roman"/>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91425" marR="91425" marT="91425" marB="91425">
                    <a:lnT w="9525" cap="flat" cmpd="sng">
                      <a:solidFill>
                        <a:srgbClr val="9E9E9E"/>
                      </a:solidFill>
                      <a:prstDash val="solid"/>
                      <a:round/>
                      <a:headEnd type="none" w="sm" len="sm"/>
                      <a:tailEnd type="none" w="sm" len="sm"/>
                    </a:lnT>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91425" marR="91425" marT="91425" marB="91425">
                    <a:lnT w="9525" cap="flat" cmpd="sng">
                      <a:solidFill>
                        <a:srgbClr val="9E9E9E"/>
                      </a:solidFill>
                      <a:prstDash val="solid"/>
                      <a:round/>
                      <a:headEnd type="none" w="sm" len="sm"/>
                      <a:tailEnd type="none" w="sm" len="sm"/>
                    </a:lnT>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91425" marR="91425" marT="91425" marB="91425">
                    <a:lnT w="9525" cap="flat" cmpd="sng">
                      <a:solidFill>
                        <a:srgbClr val="9E9E9E"/>
                      </a:solidFill>
                      <a:prstDash val="solid"/>
                      <a:round/>
                      <a:headEnd type="none" w="sm" len="sm"/>
                      <a:tailEnd type="none" w="sm" len="sm"/>
                    </a:lnT>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11</a:t>
                      </a:r>
                      <a:endParaRPr sz="1400" u="none" strike="noStrike" cap="none">
                        <a:latin typeface="Times New Roman"/>
                        <a:ea typeface="Times New Roman"/>
                        <a:cs typeface="Times New Roman"/>
                        <a:sym typeface="Times New Roman"/>
                      </a:endParaRP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187800" y="0"/>
            <a:ext cx="8768400" cy="804600"/>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lt2"/>
              </a:buClr>
              <a:buSzPts val="3300"/>
              <a:buFont typeface="Calibri"/>
              <a:buNone/>
            </a:pPr>
            <a:r>
              <a:rPr lang="en" sz="2400">
                <a:latin typeface="Times New Roman"/>
                <a:ea typeface="Times New Roman"/>
                <a:cs typeface="Times New Roman"/>
                <a:sym typeface="Times New Roman"/>
              </a:rPr>
              <a:t>PROGRESS OF REVIEWS AGAINST THE ANNUAL ACTION PLAN FOR 2024-2025</a:t>
            </a:r>
            <a:endParaRPr sz="2400">
              <a:latin typeface="Times New Roman"/>
              <a:ea typeface="Times New Roman"/>
              <a:cs typeface="Times New Roman"/>
              <a:sym typeface="Times New Roman"/>
            </a:endParaRPr>
          </a:p>
        </p:txBody>
      </p:sp>
      <p:graphicFrame>
        <p:nvGraphicFramePr>
          <p:cNvPr id="73" name="Google Shape;73;p4"/>
          <p:cNvGraphicFramePr/>
          <p:nvPr/>
        </p:nvGraphicFramePr>
        <p:xfrm>
          <a:off x="187825" y="804600"/>
          <a:ext cx="3000000" cy="3000000"/>
        </p:xfrm>
        <a:graphic>
          <a:graphicData uri="http://schemas.openxmlformats.org/drawingml/2006/table">
            <a:tbl>
              <a:tblPr>
                <a:noFill/>
                <a:tableStyleId>{945C9A81-8D15-47A4-AA5F-FC4B6E16FBE6}</a:tableStyleId>
              </a:tblPr>
              <a:tblGrid>
                <a:gridCol w="1054675">
                  <a:extLst>
                    <a:ext uri="{9D8B030D-6E8A-4147-A177-3AD203B41FA5}">
                      <a16:colId xmlns:a16="http://schemas.microsoft.com/office/drawing/2014/main" val="20000"/>
                    </a:ext>
                  </a:extLst>
                </a:gridCol>
                <a:gridCol w="427675">
                  <a:extLst>
                    <a:ext uri="{9D8B030D-6E8A-4147-A177-3AD203B41FA5}">
                      <a16:colId xmlns:a16="http://schemas.microsoft.com/office/drawing/2014/main" val="20001"/>
                    </a:ext>
                  </a:extLst>
                </a:gridCol>
                <a:gridCol w="520700">
                  <a:extLst>
                    <a:ext uri="{9D8B030D-6E8A-4147-A177-3AD203B41FA5}">
                      <a16:colId xmlns:a16="http://schemas.microsoft.com/office/drawing/2014/main" val="20002"/>
                    </a:ext>
                  </a:extLst>
                </a:gridCol>
                <a:gridCol w="409450">
                  <a:extLst>
                    <a:ext uri="{9D8B030D-6E8A-4147-A177-3AD203B41FA5}">
                      <a16:colId xmlns:a16="http://schemas.microsoft.com/office/drawing/2014/main" val="20003"/>
                    </a:ext>
                  </a:extLst>
                </a:gridCol>
                <a:gridCol w="520275">
                  <a:extLst>
                    <a:ext uri="{9D8B030D-6E8A-4147-A177-3AD203B41FA5}">
                      <a16:colId xmlns:a16="http://schemas.microsoft.com/office/drawing/2014/main" val="20004"/>
                    </a:ext>
                  </a:extLst>
                </a:gridCol>
                <a:gridCol w="422725">
                  <a:extLst>
                    <a:ext uri="{9D8B030D-6E8A-4147-A177-3AD203B41FA5}">
                      <a16:colId xmlns:a16="http://schemas.microsoft.com/office/drawing/2014/main" val="20005"/>
                    </a:ext>
                  </a:extLst>
                </a:gridCol>
                <a:gridCol w="493150">
                  <a:extLst>
                    <a:ext uri="{9D8B030D-6E8A-4147-A177-3AD203B41FA5}">
                      <a16:colId xmlns:a16="http://schemas.microsoft.com/office/drawing/2014/main" val="20006"/>
                    </a:ext>
                  </a:extLst>
                </a:gridCol>
                <a:gridCol w="422300">
                  <a:extLst>
                    <a:ext uri="{9D8B030D-6E8A-4147-A177-3AD203B41FA5}">
                      <a16:colId xmlns:a16="http://schemas.microsoft.com/office/drawing/2014/main" val="20007"/>
                    </a:ext>
                  </a:extLst>
                </a:gridCol>
                <a:gridCol w="512250">
                  <a:extLst>
                    <a:ext uri="{9D8B030D-6E8A-4147-A177-3AD203B41FA5}">
                      <a16:colId xmlns:a16="http://schemas.microsoft.com/office/drawing/2014/main" val="20008"/>
                    </a:ext>
                  </a:extLst>
                </a:gridCol>
                <a:gridCol w="436875">
                  <a:extLst>
                    <a:ext uri="{9D8B030D-6E8A-4147-A177-3AD203B41FA5}">
                      <a16:colId xmlns:a16="http://schemas.microsoft.com/office/drawing/2014/main" val="20009"/>
                    </a:ext>
                  </a:extLst>
                </a:gridCol>
                <a:gridCol w="625125">
                  <a:extLst>
                    <a:ext uri="{9D8B030D-6E8A-4147-A177-3AD203B41FA5}">
                      <a16:colId xmlns:a16="http://schemas.microsoft.com/office/drawing/2014/main" val="20010"/>
                    </a:ext>
                  </a:extLst>
                </a:gridCol>
                <a:gridCol w="395075">
                  <a:extLst>
                    <a:ext uri="{9D8B030D-6E8A-4147-A177-3AD203B41FA5}">
                      <a16:colId xmlns:a16="http://schemas.microsoft.com/office/drawing/2014/main" val="20011"/>
                    </a:ext>
                  </a:extLst>
                </a:gridCol>
                <a:gridCol w="581775">
                  <a:extLst>
                    <a:ext uri="{9D8B030D-6E8A-4147-A177-3AD203B41FA5}">
                      <a16:colId xmlns:a16="http://schemas.microsoft.com/office/drawing/2014/main" val="20012"/>
                    </a:ext>
                  </a:extLst>
                </a:gridCol>
                <a:gridCol w="514275">
                  <a:extLst>
                    <a:ext uri="{9D8B030D-6E8A-4147-A177-3AD203B41FA5}">
                      <a16:colId xmlns:a16="http://schemas.microsoft.com/office/drawing/2014/main" val="20013"/>
                    </a:ext>
                  </a:extLst>
                </a:gridCol>
                <a:gridCol w="514275">
                  <a:extLst>
                    <a:ext uri="{9D8B030D-6E8A-4147-A177-3AD203B41FA5}">
                      <a16:colId xmlns:a16="http://schemas.microsoft.com/office/drawing/2014/main" val="20014"/>
                    </a:ext>
                  </a:extLst>
                </a:gridCol>
                <a:gridCol w="413925">
                  <a:extLst>
                    <a:ext uri="{9D8B030D-6E8A-4147-A177-3AD203B41FA5}">
                      <a16:colId xmlns:a16="http://schemas.microsoft.com/office/drawing/2014/main" val="20015"/>
                    </a:ext>
                  </a:extLst>
                </a:gridCol>
                <a:gridCol w="503850">
                  <a:extLst>
                    <a:ext uri="{9D8B030D-6E8A-4147-A177-3AD203B41FA5}">
                      <a16:colId xmlns:a16="http://schemas.microsoft.com/office/drawing/2014/main" val="20016"/>
                    </a:ext>
                  </a:extLst>
                </a:gridCol>
              </a:tblGrid>
              <a:tr h="403475">
                <a:tc rowSpan="3">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Standards due for Review</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Review Completed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rowSpan="2"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Review under Progress</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rowSpan="2" hMerge="1">
                  <a:txBody>
                    <a:bodyPr/>
                    <a:lstStyle/>
                    <a:p>
                      <a:endParaRPr lang="en-US"/>
                    </a:p>
                  </a:txBody>
                  <a:tcPr/>
                </a:tc>
                <a:tc gridSpan="10">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Outcome of Review</a:t>
                      </a:r>
                      <a:endParaRPr sz="1400" b="1" u="none" strike="noStrike" cap="none">
                        <a:latin typeface="Times New Roman"/>
                        <a:ea typeface="Times New Roman"/>
                        <a:cs typeface="Times New Roman"/>
                        <a:sym typeface="Times New Roman"/>
                      </a:endParaRPr>
                    </a:p>
                  </a:txBody>
                  <a:tcPr marL="68600" marR="68600" marT="34300" marB="3430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0425">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Revised</a:t>
                      </a:r>
                      <a:endParaRPr sz="1400" b="1"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Reaffirmed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Amended</a:t>
                      </a:r>
                      <a:endParaRPr sz="1400" b="1"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Withdrawal</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tc gridSpan="2">
                  <a:txBody>
                    <a:bodyPr/>
                    <a:lstStyle/>
                    <a:p>
                      <a:pPr marL="0" marR="0" lvl="0" indent="0" algn="ctr" rtl="0">
                        <a:lnSpc>
                          <a:spcPct val="100000"/>
                        </a:lnSpc>
                        <a:spcBef>
                          <a:spcPts val="0"/>
                        </a:spcBef>
                        <a:spcAft>
                          <a:spcPts val="0"/>
                        </a:spcAft>
                        <a:buClr>
                          <a:schemeClr val="dk1"/>
                        </a:buClr>
                        <a:buSzPts val="1400"/>
                        <a:buFont typeface="Times New Roman"/>
                        <a:buNone/>
                      </a:pPr>
                      <a:r>
                        <a:rPr lang="en" sz="1400" b="1" u="none" strike="noStrike" cap="none">
                          <a:latin typeface="Times New Roman"/>
                          <a:ea typeface="Times New Roman"/>
                          <a:cs typeface="Times New Roman"/>
                          <a:sym typeface="Times New Roman"/>
                        </a:rPr>
                        <a:t>Archived</a:t>
                      </a:r>
                      <a:endParaRPr sz="1400" u="none" strike="noStrike" cap="none">
                        <a:latin typeface="Times New Roman"/>
                        <a:ea typeface="Times New Roman"/>
                        <a:cs typeface="Times New Roman"/>
                        <a:sym typeface="Times New Roman"/>
                      </a:endParaRPr>
                    </a:p>
                  </a:txBody>
                  <a:tcPr marL="68600" marR="68600" marT="34300" marB="34300">
                    <a:lnB w="9525" cap="flat" cmpd="sng">
                      <a:solidFill>
                        <a:schemeClr val="dk1"/>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r h="510775">
                <a:tc vMerge="1">
                  <a:txBody>
                    <a:bodyPr/>
                    <a:lstStyle/>
                    <a:p>
                      <a:endParaRPr lang="en-US"/>
                    </a:p>
                  </a:txBody>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Pre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Post 2K</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16100">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b="1" u="none" strike="noStrike" cap="none">
                          <a:latin typeface="Times New Roman"/>
                          <a:ea typeface="Times New Roman"/>
                          <a:cs typeface="Times New Roman"/>
                          <a:sym typeface="Times New Roman"/>
                        </a:rPr>
                        <a:t>MSD 17</a:t>
                      </a:r>
                      <a:endParaRPr sz="1400" b="1"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11</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6</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5</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4</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2</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 sz="1400" u="none" strike="noStrike" cap="none">
                          <a:latin typeface="Times New Roman"/>
                          <a:ea typeface="Times New Roman"/>
                          <a:cs typeface="Times New Roman"/>
                          <a:sym typeface="Times New Roman"/>
                        </a:rPr>
                        <a:t>0</a:t>
                      </a:r>
                      <a:endParaRPr sz="1400" u="none" strike="noStrike" cap="none">
                        <a:latin typeface="Times New Roman"/>
                        <a:ea typeface="Times New Roman"/>
                        <a:cs typeface="Times New Roman"/>
                        <a:sym typeface="Times New Roman"/>
                      </a:endParaRPr>
                    </a:p>
                  </a:txBody>
                  <a:tcPr marL="68600" marR="68600" marT="34300" marB="343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77"/>
        <p:cNvGrpSpPr/>
        <p:nvPr/>
      </p:nvGrpSpPr>
      <p:grpSpPr>
        <a:xfrm>
          <a:off x="0" y="0"/>
          <a:ext cx="0" cy="0"/>
          <a:chOff x="0" y="0"/>
          <a:chExt cx="0" cy="0"/>
        </a:xfrm>
      </p:grpSpPr>
      <p:sp>
        <p:nvSpPr>
          <p:cNvPr id="78" name="Google Shape;78;p5"/>
          <p:cNvSpPr txBox="1">
            <a:spLocks noGrp="1"/>
          </p:cNvSpPr>
          <p:nvPr>
            <p:ph type="title"/>
          </p:nvPr>
        </p:nvSpPr>
        <p:spPr>
          <a:xfrm>
            <a:off x="232681" y="0"/>
            <a:ext cx="8692200" cy="440787"/>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2000"/>
              <a:buFont typeface="Times New Roman"/>
              <a:buNone/>
            </a:pPr>
            <a:r>
              <a:rPr lang="en" sz="2400">
                <a:latin typeface="Times New Roman"/>
                <a:ea typeface="Times New Roman"/>
                <a:cs typeface="Times New Roman"/>
                <a:sym typeface="Times New Roman"/>
              </a:rPr>
              <a:t>AAP 2024-25 NWIP STATUS</a:t>
            </a:r>
            <a:endParaRPr sz="2400">
              <a:latin typeface="Times New Roman"/>
              <a:ea typeface="Times New Roman"/>
              <a:cs typeface="Times New Roman"/>
              <a:sym typeface="Times New Roman"/>
            </a:endParaRPr>
          </a:p>
        </p:txBody>
      </p:sp>
      <p:graphicFrame>
        <p:nvGraphicFramePr>
          <p:cNvPr id="79" name="Google Shape;79;p5"/>
          <p:cNvGraphicFramePr/>
          <p:nvPr/>
        </p:nvGraphicFramePr>
        <p:xfrm>
          <a:off x="232737" y="440787"/>
          <a:ext cx="3000000" cy="3000000"/>
        </p:xfrm>
        <a:graphic>
          <a:graphicData uri="http://schemas.openxmlformats.org/drawingml/2006/table">
            <a:tbl>
              <a:tblPr firstRow="1" bandRow="1">
                <a:noFill/>
                <a:tableStyleId>{03C21477-9016-4FD4-A96D-5B1FA5988CCD}</a:tableStyleId>
              </a:tblPr>
              <a:tblGrid>
                <a:gridCol w="976975">
                  <a:extLst>
                    <a:ext uri="{9D8B030D-6E8A-4147-A177-3AD203B41FA5}">
                      <a16:colId xmlns:a16="http://schemas.microsoft.com/office/drawing/2014/main" val="20000"/>
                    </a:ext>
                  </a:extLst>
                </a:gridCol>
                <a:gridCol w="3493850">
                  <a:extLst>
                    <a:ext uri="{9D8B030D-6E8A-4147-A177-3AD203B41FA5}">
                      <a16:colId xmlns:a16="http://schemas.microsoft.com/office/drawing/2014/main" val="20001"/>
                    </a:ext>
                  </a:extLst>
                </a:gridCol>
                <a:gridCol w="2536475">
                  <a:extLst>
                    <a:ext uri="{9D8B030D-6E8A-4147-A177-3AD203B41FA5}">
                      <a16:colId xmlns:a16="http://schemas.microsoft.com/office/drawing/2014/main" val="20002"/>
                    </a:ext>
                  </a:extLst>
                </a:gridCol>
                <a:gridCol w="1684825">
                  <a:extLst>
                    <a:ext uri="{9D8B030D-6E8A-4147-A177-3AD203B41FA5}">
                      <a16:colId xmlns:a16="http://schemas.microsoft.com/office/drawing/2014/main" val="20003"/>
                    </a:ext>
                  </a:extLst>
                </a:gridCol>
              </a:tblGrid>
              <a:tr h="57087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No. of NWIP as per APS 2024-2025</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Status of NWIP</a:t>
                      </a:r>
                      <a:endParaRPr sz="1400" u="none" strike="noStrike" cap="none">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lt1"/>
                          </a:solidFill>
                          <a:latin typeface="Times New Roman"/>
                          <a:ea typeface="Times New Roman"/>
                          <a:cs typeface="Times New Roman"/>
                          <a:sym typeface="Times New Roman"/>
                        </a:rPr>
                        <a:t>Process adopted</a:t>
                      </a:r>
                      <a:endParaRPr sz="1400" u="none" strike="noStrike" cap="none">
                        <a:latin typeface="Times New Roman"/>
                        <a:ea typeface="Times New Roman"/>
                        <a:cs typeface="Times New Roman"/>
                        <a:sym typeface="Times New Roman"/>
                      </a:endParaRPr>
                    </a:p>
                  </a:txBody>
                  <a:tcPr marL="68600" marR="68600" marT="34300" marB="34300" anchor="ctr"/>
                </a:tc>
                <a:extLst>
                  <a:ext uri="{0D108BD9-81ED-4DB2-BD59-A6C34878D82A}">
                    <a16:rowId xmlns:a16="http://schemas.microsoft.com/office/drawing/2014/main" val="10000"/>
                  </a:ext>
                </a:extLst>
              </a:tr>
              <a:tr h="570450">
                <a:tc rowSpan="3">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rgbClr val="000000"/>
                          </a:solidFill>
                          <a:latin typeface="Times New Roman"/>
                          <a:ea typeface="Times New Roman"/>
                          <a:cs typeface="Times New Roman"/>
                          <a:sym typeface="Times New Roman"/>
                        </a:rPr>
                        <a:t>MSD 17</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227013" marR="0" lvl="0" indent="-227013" algn="just" rtl="0">
                        <a:lnSpc>
                          <a:spcPct val="100000"/>
                        </a:lnSpc>
                        <a:spcBef>
                          <a:spcPts val="0"/>
                        </a:spcBef>
                        <a:spcAft>
                          <a:spcPts val="0"/>
                        </a:spcAft>
                        <a:buClr>
                          <a:srgbClr val="000000"/>
                        </a:buClr>
                        <a:buSzPts val="1400"/>
                        <a:buFont typeface="Times New Roman"/>
                        <a:buAutoNum type="arabicPeriod"/>
                      </a:pPr>
                      <a:r>
                        <a:rPr lang="en" sz="1400" u="none" strike="noStrike" cap="none">
                          <a:solidFill>
                            <a:srgbClr val="000000"/>
                          </a:solidFill>
                          <a:latin typeface="Times New Roman"/>
                          <a:ea typeface="Times New Roman"/>
                          <a:cs typeface="Times New Roman"/>
                          <a:sym typeface="Times New Roman"/>
                        </a:rPr>
                        <a:t>Risk Management Maturity Rating Guidelines</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0" marR="0" lvl="0" indent="0" algn="ctr" rtl="0">
                        <a:lnSpc>
                          <a:spcPct val="15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Working Draft under Preparation</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0" marR="0" lvl="0" indent="0" algn="ctr" rtl="0">
                        <a:lnSpc>
                          <a:spcPct val="150000"/>
                        </a:lnSpc>
                        <a:spcBef>
                          <a:spcPts val="0"/>
                        </a:spcBef>
                        <a:spcAft>
                          <a:spcPts val="0"/>
                        </a:spcAft>
                        <a:buClr>
                          <a:srgbClr val="000000"/>
                        </a:buClr>
                        <a:buSzPts val="1400"/>
                        <a:buFont typeface="Arial"/>
                        <a:buNone/>
                      </a:pPr>
                      <a:r>
                        <a:rPr lang="en" sz="1400" u="none" strike="noStrike" cap="none">
                          <a:solidFill>
                            <a:srgbClr val="000000"/>
                          </a:solidFill>
                          <a:latin typeface="Times New Roman"/>
                          <a:ea typeface="Times New Roman"/>
                          <a:cs typeface="Times New Roman"/>
                          <a:sym typeface="Times New Roman"/>
                        </a:rPr>
                        <a:t>WG</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extLst>
                  <a:ext uri="{0D108BD9-81ED-4DB2-BD59-A6C34878D82A}">
                    <a16:rowId xmlns:a16="http://schemas.microsoft.com/office/drawing/2014/main" val="10001"/>
                  </a:ext>
                </a:extLst>
              </a:tr>
              <a:tr h="556700">
                <a:tc vMerge="1">
                  <a:txBody>
                    <a:bodyPr/>
                    <a:lstStyle/>
                    <a:p>
                      <a:endParaRPr lang="en-US"/>
                    </a:p>
                  </a:txBody>
                  <a:tcPr/>
                </a:tc>
                <a:tc>
                  <a:txBody>
                    <a:bodyPr/>
                    <a:lstStyle/>
                    <a:p>
                      <a:pPr marL="227013" marR="0" lvl="0" indent="-227013" algn="just" rtl="0">
                        <a:lnSpc>
                          <a:spcPct val="115000"/>
                        </a:lnSpc>
                        <a:spcBef>
                          <a:spcPts val="0"/>
                        </a:spcBef>
                        <a:spcAft>
                          <a:spcPts val="0"/>
                        </a:spcAft>
                        <a:buClr>
                          <a:srgbClr val="000000"/>
                        </a:buClr>
                        <a:buSzPts val="1400"/>
                        <a:buFont typeface="Times New Roman"/>
                        <a:buAutoNum type="arabicPeriod" startAt="2"/>
                      </a:pPr>
                      <a:r>
                        <a:rPr lang="en" sz="1400" u="none" strike="noStrike" cap="none">
                          <a:solidFill>
                            <a:srgbClr val="000000"/>
                          </a:solidFill>
                          <a:latin typeface="Times New Roman"/>
                          <a:ea typeface="Times New Roman"/>
                          <a:cs typeface="Times New Roman"/>
                          <a:sym typeface="Times New Roman"/>
                        </a:rPr>
                        <a:t>Adoption of Risk Management Standard in Indian Companies</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50000"/>
                        </a:lnSpc>
                        <a:spcBef>
                          <a:spcPts val="0"/>
                        </a:spcBef>
                        <a:spcAft>
                          <a:spcPts val="0"/>
                        </a:spcAft>
                        <a:buClr>
                          <a:schemeClr val="dk1"/>
                        </a:buClr>
                        <a:buSzPts val="1500"/>
                        <a:buFont typeface="Times New Roman"/>
                        <a:buNone/>
                      </a:pPr>
                      <a:r>
                        <a:rPr lang="en" sz="1400" u="none" strike="noStrike" cap="none">
                          <a:solidFill>
                            <a:srgbClr val="000000"/>
                          </a:solidFill>
                          <a:latin typeface="Times New Roman"/>
                          <a:ea typeface="Times New Roman"/>
                          <a:cs typeface="Times New Roman"/>
                          <a:sym typeface="Times New Roman"/>
                        </a:rPr>
                        <a:t>Working Draft under Preparation</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tc>
                  <a:txBody>
                    <a:bodyPr/>
                    <a:lstStyle/>
                    <a:p>
                      <a:pPr marL="0" marR="0" lvl="0" indent="0" algn="ctr" rtl="0">
                        <a:lnSpc>
                          <a:spcPct val="150000"/>
                        </a:lnSpc>
                        <a:spcBef>
                          <a:spcPts val="0"/>
                        </a:spcBef>
                        <a:spcAft>
                          <a:spcPts val="0"/>
                        </a:spcAft>
                        <a:buClr>
                          <a:schemeClr val="dk1"/>
                        </a:buClr>
                        <a:buSzPts val="1100"/>
                        <a:buFont typeface="Arial"/>
                        <a:buNone/>
                      </a:pPr>
                      <a:r>
                        <a:rPr lang="en" sz="1400" u="none" strike="noStrike" cap="none">
                          <a:solidFill>
                            <a:srgbClr val="000000"/>
                          </a:solidFill>
                          <a:latin typeface="Times New Roman"/>
                          <a:ea typeface="Times New Roman"/>
                          <a:cs typeface="Times New Roman"/>
                          <a:sym typeface="Times New Roman"/>
                        </a:rPr>
                        <a:t>WG</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tc>
                <a:extLst>
                  <a:ext uri="{0D108BD9-81ED-4DB2-BD59-A6C34878D82A}">
                    <a16:rowId xmlns:a16="http://schemas.microsoft.com/office/drawing/2014/main" val="10002"/>
                  </a:ext>
                </a:extLst>
              </a:tr>
              <a:tr h="409075">
                <a:tc vMerge="1">
                  <a:txBody>
                    <a:bodyPr/>
                    <a:lstStyle/>
                    <a:p>
                      <a:endParaRPr lang="en-US"/>
                    </a:p>
                  </a:txBody>
                  <a:tcPr/>
                </a:tc>
                <a:tc>
                  <a:txBody>
                    <a:bodyPr/>
                    <a:lstStyle/>
                    <a:p>
                      <a:pPr marL="227013" marR="0" lvl="0" indent="-227013" algn="just" rtl="0">
                        <a:lnSpc>
                          <a:spcPct val="115000"/>
                        </a:lnSpc>
                        <a:spcBef>
                          <a:spcPts val="0"/>
                        </a:spcBef>
                        <a:spcAft>
                          <a:spcPts val="0"/>
                        </a:spcAft>
                        <a:buClr>
                          <a:srgbClr val="000000"/>
                        </a:buClr>
                        <a:buSzPts val="1400"/>
                        <a:buFont typeface="Times New Roman"/>
                        <a:buAutoNum type="arabicPeriod" startAt="3"/>
                      </a:pPr>
                      <a:r>
                        <a:rPr lang="en" sz="1400" u="none" strike="noStrike" cap="none">
                          <a:solidFill>
                            <a:srgbClr val="000000"/>
                          </a:solidFill>
                          <a:latin typeface="Times New Roman"/>
                          <a:ea typeface="Times New Roman"/>
                          <a:cs typeface="Times New Roman"/>
                          <a:sym typeface="Times New Roman"/>
                        </a:rPr>
                        <a:t>Digital resilience - Guidelines</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0" marR="0" lvl="0" indent="0" algn="ctr" rtl="0">
                        <a:lnSpc>
                          <a:spcPct val="150000"/>
                        </a:lnSpc>
                        <a:spcBef>
                          <a:spcPts val="0"/>
                        </a:spcBef>
                        <a:spcAft>
                          <a:spcPts val="0"/>
                        </a:spcAft>
                        <a:buClr>
                          <a:srgbClr val="000000"/>
                        </a:buClr>
                        <a:buSzPts val="1400"/>
                        <a:buFont typeface="Arial"/>
                        <a:buNone/>
                      </a:pPr>
                      <a:r>
                        <a:rPr lang="en" sz="1400" u="none" strike="noStrike" cap="none">
                          <a:solidFill>
                            <a:srgbClr val="000000"/>
                          </a:solidFill>
                          <a:latin typeface="Times New Roman"/>
                          <a:ea typeface="Times New Roman"/>
                          <a:cs typeface="Times New Roman"/>
                          <a:sym typeface="Times New Roman"/>
                        </a:rPr>
                        <a:t>Working Draft under Preparation</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tc>
                  <a:txBody>
                    <a:bodyPr/>
                    <a:lstStyle/>
                    <a:p>
                      <a:pPr marL="0" marR="0" lvl="0" indent="0" algn="ctr" rtl="0">
                        <a:lnSpc>
                          <a:spcPct val="150000"/>
                        </a:lnSpc>
                        <a:spcBef>
                          <a:spcPts val="0"/>
                        </a:spcBef>
                        <a:spcAft>
                          <a:spcPts val="0"/>
                        </a:spcAft>
                        <a:buClr>
                          <a:srgbClr val="000000"/>
                        </a:buClr>
                        <a:buSzPts val="1400"/>
                        <a:buFont typeface="Arial"/>
                        <a:buNone/>
                      </a:pPr>
                      <a:r>
                        <a:rPr lang="en" sz="1400" u="none" strike="noStrike" cap="none">
                          <a:solidFill>
                            <a:srgbClr val="000000"/>
                          </a:solidFill>
                          <a:latin typeface="Times New Roman"/>
                          <a:ea typeface="Times New Roman"/>
                          <a:cs typeface="Times New Roman"/>
                          <a:sym typeface="Times New Roman"/>
                        </a:rPr>
                        <a:t>WG</a:t>
                      </a:r>
                      <a:endParaRPr sz="1400" u="none" strike="noStrike" cap="none">
                        <a:solidFill>
                          <a:srgbClr val="000000"/>
                        </a:solidFill>
                        <a:latin typeface="Times New Roman"/>
                        <a:ea typeface="Times New Roman"/>
                        <a:cs typeface="Times New Roman"/>
                        <a:sym typeface="Times New Roman"/>
                      </a:endParaRPr>
                    </a:p>
                  </a:txBody>
                  <a:tcPr marL="68600" marR="68600" marT="34300" marB="34300" anchor="ctr">
                    <a:solidFill>
                      <a:srgbClr val="CDD4EA"/>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xfrm>
            <a:off x="257175" y="0"/>
            <a:ext cx="8701050" cy="403384"/>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2000"/>
              <a:buFont typeface="Times New Roman"/>
              <a:buNone/>
            </a:pPr>
            <a:r>
              <a:rPr lang="en" sz="2400" b="1">
                <a:latin typeface="Times New Roman"/>
                <a:ea typeface="Times New Roman"/>
                <a:cs typeface="Times New Roman"/>
                <a:sym typeface="Times New Roman"/>
              </a:rPr>
              <a:t>AAP 2024-25 DUE FOR REVIEW</a:t>
            </a:r>
            <a:endParaRPr sz="2400">
              <a:latin typeface="Times New Roman"/>
              <a:ea typeface="Times New Roman"/>
              <a:cs typeface="Times New Roman"/>
              <a:sym typeface="Times New Roman"/>
            </a:endParaRPr>
          </a:p>
        </p:txBody>
      </p:sp>
      <p:graphicFrame>
        <p:nvGraphicFramePr>
          <p:cNvPr id="85" name="Google Shape;85;p6"/>
          <p:cNvGraphicFramePr/>
          <p:nvPr/>
        </p:nvGraphicFramePr>
        <p:xfrm>
          <a:off x="257175" y="403384"/>
          <a:ext cx="3000000" cy="3000000"/>
        </p:xfrm>
        <a:graphic>
          <a:graphicData uri="http://schemas.openxmlformats.org/drawingml/2006/table">
            <a:tbl>
              <a:tblPr firstRow="1" bandRow="1">
                <a:noFill/>
                <a:tableStyleId>{03C21477-9016-4FD4-A96D-5B1FA5988CCD}</a:tableStyleId>
              </a:tblPr>
              <a:tblGrid>
                <a:gridCol w="1026500">
                  <a:extLst>
                    <a:ext uri="{9D8B030D-6E8A-4147-A177-3AD203B41FA5}">
                      <a16:colId xmlns:a16="http://schemas.microsoft.com/office/drawing/2014/main" val="20000"/>
                    </a:ext>
                  </a:extLst>
                </a:gridCol>
                <a:gridCol w="835275">
                  <a:extLst>
                    <a:ext uri="{9D8B030D-6E8A-4147-A177-3AD203B41FA5}">
                      <a16:colId xmlns:a16="http://schemas.microsoft.com/office/drawing/2014/main" val="20001"/>
                    </a:ext>
                  </a:extLst>
                </a:gridCol>
                <a:gridCol w="2004625">
                  <a:extLst>
                    <a:ext uri="{9D8B030D-6E8A-4147-A177-3AD203B41FA5}">
                      <a16:colId xmlns:a16="http://schemas.microsoft.com/office/drawing/2014/main" val="20002"/>
                    </a:ext>
                  </a:extLst>
                </a:gridCol>
                <a:gridCol w="2963000">
                  <a:extLst>
                    <a:ext uri="{9D8B030D-6E8A-4147-A177-3AD203B41FA5}">
                      <a16:colId xmlns:a16="http://schemas.microsoft.com/office/drawing/2014/main" val="20003"/>
                    </a:ext>
                  </a:extLst>
                </a:gridCol>
                <a:gridCol w="1871650">
                  <a:extLst>
                    <a:ext uri="{9D8B030D-6E8A-4147-A177-3AD203B41FA5}">
                      <a16:colId xmlns:a16="http://schemas.microsoft.com/office/drawing/2014/main" val="20004"/>
                    </a:ext>
                  </a:extLst>
                </a:gridCol>
              </a:tblGrid>
              <a:tr h="509550">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400"/>
                        <a:buFont typeface="Arial"/>
                        <a:buNone/>
                      </a:pPr>
                      <a:endParaRPr sz="1400" b="1"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Due for Review</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Current Status of Review Standards</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Progress of Reviews with break-up of Archived, Withdrawn, Reaffirmed, Amended and Revised.</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Process adopted for the Reviews - ARP, WG, R&amp;D, Workshop.</a:t>
                      </a:r>
                      <a:endParaRPr sz="1400" u="none" strike="noStrike" cap="none">
                        <a:latin typeface="Times New Roman"/>
                        <a:ea typeface="Times New Roman"/>
                        <a:cs typeface="Times New Roman"/>
                        <a:sym typeface="Times New Roman"/>
                      </a:endParaRPr>
                    </a:p>
                  </a:txBody>
                  <a:tcPr marL="21425" marR="21425" marT="14300" marB="14300"/>
                </a:tc>
                <a:extLst>
                  <a:ext uri="{0D108BD9-81ED-4DB2-BD59-A6C34878D82A}">
                    <a16:rowId xmlns:a16="http://schemas.microsoft.com/office/drawing/2014/main" val="10000"/>
                  </a:ext>
                </a:extLst>
              </a:tr>
              <a:tr h="1142775">
                <a:tc>
                  <a:txBody>
                    <a:bodyPr/>
                    <a:lstStyle/>
                    <a:p>
                      <a:pPr marL="0" marR="0" lvl="0" indent="0" algn="ctr"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MSD 17</a:t>
                      </a:r>
                      <a:endParaRPr sz="1400" u="none" strike="noStrike" cap="none">
                        <a:latin typeface="Times New Roman"/>
                        <a:ea typeface="Times New Roman"/>
                        <a:cs typeface="Times New Roman"/>
                        <a:sym typeface="Times New Roman"/>
                      </a:endParaRPr>
                    </a:p>
                  </a:txBody>
                  <a:tcPr marL="21425" marR="21425" marT="14300" marB="14300" anchor="ct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11</a:t>
                      </a:r>
                      <a:endParaRPr sz="1400" u="none" strike="noStrike" cap="none">
                        <a:latin typeface="Times New Roman"/>
                        <a:ea typeface="Times New Roman"/>
                        <a:cs typeface="Times New Roman"/>
                        <a:sym typeface="Times New Roman"/>
                      </a:endParaRPr>
                    </a:p>
                  </a:txBody>
                  <a:tcPr marL="21425" marR="21425" marT="14300" marB="14300" anchor="ctr"/>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Review Completed – 6</a:t>
                      </a:r>
                      <a:endParaRPr sz="1400" b="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Under Review – 5 </a:t>
                      </a:r>
                      <a:endParaRPr sz="1400" u="none" strike="noStrike" cap="none">
                        <a:latin typeface="Times New Roman"/>
                        <a:ea typeface="Times New Roman"/>
                        <a:cs typeface="Times New Roman"/>
                        <a:sym typeface="Times New Roman"/>
                      </a:endParaRPr>
                    </a:p>
                  </a:txBody>
                  <a:tcPr marL="21425" marR="21425" marT="14300" marB="14300" anchor="ctr"/>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Archived  – 0</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Withdrawn – 2</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Reaffirmed – 4</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Amended – 0</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Revised – 0</a:t>
                      </a:r>
                      <a:endParaRPr sz="1400" u="none" strike="noStrike" cap="none">
                        <a:latin typeface="Times New Roman"/>
                        <a:ea typeface="Times New Roman"/>
                        <a:cs typeface="Times New Roman"/>
                        <a:sym typeface="Times New Roman"/>
                      </a:endParaRPr>
                    </a:p>
                  </a:txBody>
                  <a:tcPr marL="21425" marR="21425" marT="14300" marB="14300"/>
                </a:tc>
                <a:tc>
                  <a:txBody>
                    <a:bodyPr/>
                    <a:lstStyle/>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ARP – 0</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WG – 11</a:t>
                      </a:r>
                      <a:endParaRPr sz="1400" u="none" strike="noStrike" cap="none">
                        <a:latin typeface="Times New Roman"/>
                        <a:ea typeface="Times New Roman"/>
                        <a:cs typeface="Times New Roman"/>
                        <a:sym typeface="Times New Roman"/>
                      </a:endParaRPr>
                    </a:p>
                    <a:p>
                      <a:pPr marL="112713" marR="0" lvl="0" indent="0" algn="l" rtl="0">
                        <a:lnSpc>
                          <a:spcPct val="100000"/>
                        </a:lnSpc>
                        <a:spcBef>
                          <a:spcPts val="0"/>
                        </a:spcBef>
                        <a:spcAft>
                          <a:spcPts val="0"/>
                        </a:spcAft>
                        <a:buClr>
                          <a:srgbClr val="000000"/>
                        </a:buClr>
                        <a:buSzPts val="1400"/>
                        <a:buFont typeface="Arial"/>
                        <a:buNone/>
                      </a:pPr>
                      <a:r>
                        <a:rPr lang="en" sz="1400" b="0" u="none" strike="noStrike" cap="none">
                          <a:latin typeface="Times New Roman"/>
                          <a:ea typeface="Times New Roman"/>
                          <a:cs typeface="Times New Roman"/>
                          <a:sym typeface="Times New Roman"/>
                        </a:rPr>
                        <a:t>R&amp;D – 0</a:t>
                      </a:r>
                      <a:endParaRPr sz="1400" b="0" u="none" strike="noStrike" cap="none">
                        <a:latin typeface="Times New Roman"/>
                        <a:ea typeface="Times New Roman"/>
                        <a:cs typeface="Times New Roman"/>
                        <a:sym typeface="Times New Roman"/>
                      </a:endParaRPr>
                    </a:p>
                  </a:txBody>
                  <a:tcPr marL="21425" marR="21425" marT="14300" marB="14300" anchor="ct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89"/>
        <p:cNvGrpSpPr/>
        <p:nvPr/>
      </p:nvGrpSpPr>
      <p:grpSpPr>
        <a:xfrm>
          <a:off x="0" y="0"/>
          <a:ext cx="0" cy="0"/>
          <a:chOff x="0" y="0"/>
          <a:chExt cx="0" cy="0"/>
        </a:xfrm>
      </p:grpSpPr>
      <p:graphicFrame>
        <p:nvGraphicFramePr>
          <p:cNvPr id="90" name="Google Shape;90;p7"/>
          <p:cNvGraphicFramePr/>
          <p:nvPr>
            <p:extLst>
              <p:ext uri="{D42A27DB-BD31-4B8C-83A1-F6EECF244321}">
                <p14:modId xmlns:p14="http://schemas.microsoft.com/office/powerpoint/2010/main" val="758414497"/>
              </p:ext>
            </p:extLst>
          </p:nvPr>
        </p:nvGraphicFramePr>
        <p:xfrm>
          <a:off x="245098" y="450675"/>
          <a:ext cx="8597250" cy="3618450"/>
        </p:xfrm>
        <a:graphic>
          <a:graphicData uri="http://schemas.openxmlformats.org/drawingml/2006/table">
            <a:tbl>
              <a:tblPr firstRow="1" bandRow="1">
                <a:noFill/>
                <a:tableStyleId>{03C21477-9016-4FD4-A96D-5B1FA5988CCD}</a:tableStyleId>
              </a:tblPr>
              <a:tblGrid>
                <a:gridCol w="433625">
                  <a:extLst>
                    <a:ext uri="{9D8B030D-6E8A-4147-A177-3AD203B41FA5}">
                      <a16:colId xmlns:a16="http://schemas.microsoft.com/office/drawing/2014/main" val="20000"/>
                    </a:ext>
                  </a:extLst>
                </a:gridCol>
                <a:gridCol w="980400">
                  <a:extLst>
                    <a:ext uri="{9D8B030D-6E8A-4147-A177-3AD203B41FA5}">
                      <a16:colId xmlns:a16="http://schemas.microsoft.com/office/drawing/2014/main" val="20001"/>
                    </a:ext>
                  </a:extLst>
                </a:gridCol>
                <a:gridCol w="2347275">
                  <a:extLst>
                    <a:ext uri="{9D8B030D-6E8A-4147-A177-3AD203B41FA5}">
                      <a16:colId xmlns:a16="http://schemas.microsoft.com/office/drawing/2014/main" val="20002"/>
                    </a:ext>
                  </a:extLst>
                </a:gridCol>
                <a:gridCol w="1781675">
                  <a:extLst>
                    <a:ext uri="{9D8B030D-6E8A-4147-A177-3AD203B41FA5}">
                      <a16:colId xmlns:a16="http://schemas.microsoft.com/office/drawing/2014/main" val="20003"/>
                    </a:ext>
                  </a:extLst>
                </a:gridCol>
                <a:gridCol w="3054275">
                  <a:extLst>
                    <a:ext uri="{9D8B030D-6E8A-4147-A177-3AD203B41FA5}">
                      <a16:colId xmlns:a16="http://schemas.microsoft.com/office/drawing/2014/main" val="20004"/>
                    </a:ext>
                  </a:extLst>
                </a:gridCol>
              </a:tblGrid>
              <a:tr h="4954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Sl. No.</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500"/>
                        <a:buFont typeface="Times New Roman"/>
                        <a:buNone/>
                      </a:pPr>
                      <a:r>
                        <a:rPr lang="en" sz="1400" u="none" strike="noStrike" cap="none">
                          <a:latin typeface="Times New Roman"/>
                          <a:ea typeface="Times New Roman"/>
                          <a:cs typeface="Times New Roman"/>
                          <a:sym typeface="Times New Roman"/>
                        </a:rPr>
                        <a:t>Sectional Committee</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Active Working Panel</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Active Working Groups</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Abolished SC/WG/WP</a:t>
                      </a:r>
                      <a:endParaRPr sz="1400" u="none" strike="noStrike" cap="none">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0"/>
                  </a:ext>
                </a:extLst>
              </a:tr>
              <a:tr h="3123050">
                <a:tc>
                  <a:txBody>
                    <a:bodyPr/>
                    <a:lstStyle/>
                    <a:p>
                      <a:pPr marL="0" marR="0" lvl="0" indent="0" algn="ctr" rtl="0">
                        <a:lnSpc>
                          <a:spcPct val="100000"/>
                        </a:lnSpc>
                        <a:spcBef>
                          <a:spcPts val="0"/>
                        </a:spcBef>
                        <a:spcAft>
                          <a:spcPts val="0"/>
                        </a:spcAft>
                        <a:buClr>
                          <a:schemeClr val="dk1"/>
                        </a:buClr>
                        <a:buSzPts val="1500"/>
                        <a:buFont typeface="Calibri"/>
                        <a:buNone/>
                      </a:pPr>
                      <a:r>
                        <a:rPr lang="en" sz="1400" u="none" strike="noStrike" cap="none">
                          <a:solidFill>
                            <a:schemeClr val="dk1"/>
                          </a:solidFill>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Times New Roman"/>
                        <a:buNone/>
                      </a:pPr>
                      <a:r>
                        <a:rPr lang="en" sz="1400" b="0" i="0" u="none" strike="noStrike" cap="none">
                          <a:solidFill>
                            <a:srgbClr val="000000"/>
                          </a:solidFill>
                          <a:latin typeface="Times New Roman"/>
                          <a:ea typeface="Times New Roman"/>
                          <a:cs typeface="Times New Roman"/>
                          <a:sym typeface="Times New Roman"/>
                        </a:rPr>
                        <a:t>MSD 17</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254000" marR="0" lvl="0" indent="-247650" algn="just" rtl="0">
                        <a:lnSpc>
                          <a:spcPct val="100000"/>
                        </a:lnSpc>
                        <a:spcBef>
                          <a:spcPts val="0"/>
                        </a:spcBef>
                        <a:spcAft>
                          <a:spcPts val="0"/>
                        </a:spcAft>
                        <a:buClr>
                          <a:srgbClr val="000000"/>
                        </a:buClr>
                        <a:buSzPts val="1500"/>
                        <a:buFont typeface="Calibri"/>
                        <a:buAutoNum type="arabicPeriod"/>
                      </a:pPr>
                      <a:r>
                        <a:rPr lang="en" sz="1400" u="none" strike="noStrike" cap="none">
                          <a:solidFill>
                            <a:srgbClr val="212529"/>
                          </a:solidFill>
                          <a:latin typeface="Times New Roman"/>
                          <a:ea typeface="Times New Roman"/>
                          <a:cs typeface="Times New Roman"/>
                          <a:sym typeface="Times New Roman"/>
                        </a:rPr>
                        <a:t>P1 Digital Cyber resilience</a:t>
                      </a:r>
                      <a:endParaRPr sz="1400" u="none" strike="noStrike" cap="none">
                        <a:solidFill>
                          <a:srgbClr val="000000"/>
                        </a:solidFill>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b="0" i="0" u="none" strike="noStrike" cap="none">
                          <a:solidFill>
                            <a:srgbClr val="000000"/>
                          </a:solidFill>
                          <a:latin typeface="Times New Roman"/>
                          <a:ea typeface="Times New Roman"/>
                          <a:cs typeface="Times New Roman"/>
                          <a:sym typeface="Times New Roman"/>
                        </a:rPr>
                        <a:t>P2</a:t>
                      </a:r>
                      <a:r>
                        <a:rPr lang="en" sz="1400" u="none" strike="noStrike" cap="none">
                          <a:solidFill>
                            <a:srgbClr val="000000"/>
                          </a:solidFill>
                          <a:latin typeface="Times New Roman"/>
                          <a:ea typeface="Times New Roman"/>
                          <a:cs typeface="Times New Roman"/>
                          <a:sym typeface="Times New Roman"/>
                        </a:rPr>
                        <a:t> </a:t>
                      </a:r>
                      <a:r>
                        <a:rPr lang="en" sz="1400" b="0" i="0" u="none" strike="noStrike" cap="none">
                          <a:solidFill>
                            <a:srgbClr val="000000"/>
                          </a:solidFill>
                          <a:latin typeface="Times New Roman"/>
                          <a:ea typeface="Times New Roman"/>
                          <a:cs typeface="Times New Roman"/>
                          <a:sym typeface="Times New Roman"/>
                        </a:rPr>
                        <a:t>Panel for Risk Management - Maturity Rating Guidelines </a:t>
                      </a:r>
                      <a:endParaRPr sz="1400" u="none" strike="noStrike" cap="none">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b="0" i="0" u="none" strike="noStrike" cap="none">
                          <a:solidFill>
                            <a:srgbClr val="000000"/>
                          </a:solidFill>
                          <a:latin typeface="Times New Roman"/>
                          <a:ea typeface="Times New Roman"/>
                          <a:cs typeface="Times New Roman"/>
                          <a:sym typeface="Times New Roman"/>
                        </a:rPr>
                        <a:t>P3</a:t>
                      </a:r>
                      <a:r>
                        <a:rPr lang="en" sz="1400" u="none" strike="noStrike" cap="none">
                          <a:solidFill>
                            <a:srgbClr val="000000"/>
                          </a:solidFill>
                          <a:latin typeface="Times New Roman"/>
                          <a:ea typeface="Times New Roman"/>
                          <a:cs typeface="Times New Roman"/>
                          <a:sym typeface="Times New Roman"/>
                        </a:rPr>
                        <a:t> </a:t>
                      </a:r>
                      <a:r>
                        <a:rPr lang="en" sz="1400" b="0" i="0" u="none" strike="noStrike" cap="none">
                          <a:solidFill>
                            <a:srgbClr val="000000"/>
                          </a:solidFill>
                          <a:latin typeface="Times New Roman"/>
                          <a:ea typeface="Times New Roman"/>
                          <a:cs typeface="Times New Roman"/>
                          <a:sym typeface="Times New Roman"/>
                        </a:rPr>
                        <a:t>Guidance Standard for Implementation of IS/ISO 31000</a:t>
                      </a:r>
                      <a:endParaRPr sz="1400" u="none" strike="noStrike" cap="none">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b="0" i="0" u="none" strike="noStrike" cap="none">
                          <a:solidFill>
                            <a:srgbClr val="000000"/>
                          </a:solidFill>
                          <a:latin typeface="Times New Roman"/>
                          <a:ea typeface="Times New Roman"/>
                          <a:cs typeface="Times New Roman"/>
                          <a:sym typeface="Times New Roman"/>
                        </a:rPr>
                        <a:t>P4</a:t>
                      </a:r>
                      <a:r>
                        <a:rPr lang="en" sz="1400" u="none" strike="noStrike" cap="none">
                          <a:solidFill>
                            <a:srgbClr val="000000"/>
                          </a:solidFill>
                          <a:latin typeface="Times New Roman"/>
                          <a:ea typeface="Times New Roman"/>
                          <a:cs typeface="Times New Roman"/>
                          <a:sym typeface="Times New Roman"/>
                        </a:rPr>
                        <a:t> </a:t>
                      </a:r>
                      <a:r>
                        <a:rPr lang="en" sz="1400" u="none" strike="noStrike" cap="none">
                          <a:solidFill>
                            <a:srgbClr val="212529"/>
                          </a:solidFill>
                          <a:latin typeface="Times New Roman"/>
                          <a:ea typeface="Times New Roman"/>
                          <a:cs typeface="Times New Roman"/>
                          <a:sym typeface="Times New Roman"/>
                        </a:rPr>
                        <a:t>Panel for scrutinizing documents of ISO / TC 262</a:t>
                      </a:r>
                      <a:endParaRPr sz="1400" u="none" strike="noStrike" cap="none">
                        <a:solidFill>
                          <a:srgbClr val="000000"/>
                        </a:solidFill>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u="none" strike="noStrike" cap="none">
                          <a:solidFill>
                            <a:srgbClr val="000000"/>
                          </a:solidFill>
                          <a:latin typeface="Times New Roman"/>
                          <a:ea typeface="Times New Roman"/>
                          <a:cs typeface="Times New Roman"/>
                          <a:sym typeface="Times New Roman"/>
                        </a:rPr>
                        <a:t>P5 </a:t>
                      </a:r>
                      <a:r>
                        <a:rPr lang="en" sz="1400" u="none" strike="noStrike" cap="none">
                          <a:solidFill>
                            <a:srgbClr val="212529"/>
                          </a:solidFill>
                          <a:latin typeface="Times New Roman"/>
                          <a:ea typeface="Times New Roman"/>
                          <a:cs typeface="Times New Roman"/>
                          <a:sym typeface="Times New Roman"/>
                        </a:rPr>
                        <a:t>Panel for scrutinising documents of ISO / TC 292</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171450" marR="0" lvl="0" indent="-146050" algn="just" rtl="0">
                        <a:lnSpc>
                          <a:spcPct val="100000"/>
                        </a:lnSpc>
                        <a:spcBef>
                          <a:spcPts val="0"/>
                        </a:spcBef>
                        <a:spcAft>
                          <a:spcPts val="0"/>
                        </a:spcAft>
                        <a:buClr>
                          <a:srgbClr val="212529"/>
                        </a:buClr>
                        <a:buSzPts val="1400"/>
                        <a:buFont typeface="Times New Roman"/>
                        <a:buAutoNum type="arabicPeriod"/>
                      </a:pPr>
                      <a:r>
                        <a:rPr lang="en" sz="1400" u="none" strike="noStrike" cap="none" dirty="0">
                          <a:solidFill>
                            <a:srgbClr val="212529"/>
                          </a:solidFill>
                          <a:latin typeface="Times New Roman"/>
                          <a:ea typeface="Times New Roman"/>
                          <a:cs typeface="Times New Roman"/>
                          <a:sym typeface="Times New Roman"/>
                        </a:rPr>
                        <a:t>WG 1 To Review IS/ISO </a:t>
                      </a:r>
                      <a:r>
                        <a:rPr lang="en" dirty="0">
                          <a:solidFill>
                            <a:srgbClr val="212529"/>
                          </a:solidFill>
                          <a:latin typeface="Times New Roman"/>
                          <a:ea typeface="Times New Roman"/>
                          <a:cs typeface="Times New Roman"/>
                          <a:sym typeface="Times New Roman"/>
                        </a:rPr>
                        <a:t>31022:2024 and IS/ISO 22313:2020</a:t>
                      </a:r>
                      <a:endParaRPr dirty="0">
                        <a:solidFill>
                          <a:srgbClr val="212529"/>
                        </a:solidFill>
                        <a:latin typeface="Times New Roman"/>
                        <a:ea typeface="Times New Roman"/>
                        <a:cs typeface="Times New Roman"/>
                        <a:sym typeface="Times New Roman"/>
                      </a:endParaRPr>
                    </a:p>
                    <a:p>
                      <a:pPr marL="171450" marR="0" lvl="0" indent="-146050" algn="just" rtl="0">
                        <a:lnSpc>
                          <a:spcPct val="100000"/>
                        </a:lnSpc>
                        <a:spcBef>
                          <a:spcPts val="0"/>
                        </a:spcBef>
                        <a:spcAft>
                          <a:spcPts val="0"/>
                        </a:spcAft>
                        <a:buClr>
                          <a:srgbClr val="212529"/>
                        </a:buClr>
                        <a:buSzPts val="1400"/>
                        <a:buFont typeface="Times New Roman"/>
                        <a:buAutoNum type="arabicPeriod"/>
                      </a:pPr>
                      <a:r>
                        <a:rPr lang="en">
                          <a:solidFill>
                            <a:srgbClr val="212529"/>
                          </a:solidFill>
                          <a:latin typeface="Times New Roman"/>
                          <a:ea typeface="Times New Roman"/>
                          <a:cs typeface="Times New Roman"/>
                          <a:sym typeface="Times New Roman"/>
                        </a:rPr>
                        <a:t>WG </a:t>
                      </a:r>
                      <a:r>
                        <a:rPr lang="en" dirty="0">
                          <a:solidFill>
                            <a:srgbClr val="212529"/>
                          </a:solidFill>
                          <a:latin typeface="Times New Roman"/>
                          <a:ea typeface="Times New Roman"/>
                          <a:cs typeface="Times New Roman"/>
                          <a:sym typeface="Times New Roman"/>
                        </a:rPr>
                        <a:t>2 To Review IS/ISO 22328-1:2020 and  IS/ISO/TR 22370</a:t>
                      </a:r>
                      <a:endParaRPr dirty="0">
                        <a:solidFill>
                          <a:srgbClr val="212529"/>
                        </a:solidFill>
                        <a:latin typeface="Times New Roman"/>
                        <a:ea typeface="Times New Roman"/>
                        <a:cs typeface="Times New Roman"/>
                        <a:sym typeface="Times New Roman"/>
                      </a:endParaRPr>
                    </a:p>
                    <a:p>
                      <a:pPr marL="171450" marR="0" lvl="0" indent="-146050" algn="just" rtl="0">
                        <a:lnSpc>
                          <a:spcPct val="100000"/>
                        </a:lnSpc>
                        <a:spcBef>
                          <a:spcPts val="0"/>
                        </a:spcBef>
                        <a:spcAft>
                          <a:spcPts val="0"/>
                        </a:spcAft>
                        <a:buClr>
                          <a:srgbClr val="212529"/>
                        </a:buClr>
                        <a:buSzPts val="1400"/>
                        <a:buFont typeface="Times New Roman"/>
                        <a:buAutoNum type="arabicPeriod"/>
                      </a:pPr>
                      <a:r>
                        <a:rPr lang="en" dirty="0">
                          <a:solidFill>
                            <a:srgbClr val="212529"/>
                          </a:solidFill>
                          <a:latin typeface="Times New Roman"/>
                          <a:ea typeface="Times New Roman"/>
                          <a:cs typeface="Times New Roman"/>
                          <a:sym typeface="Times New Roman"/>
                        </a:rPr>
                        <a:t>WG 3 To Review IS/IWA 31:2020</a:t>
                      </a:r>
                      <a:endParaRPr dirty="0">
                        <a:solidFill>
                          <a:srgbClr val="212529"/>
                        </a:solidFill>
                        <a:latin typeface="Times New Roman"/>
                        <a:ea typeface="Times New Roman"/>
                        <a:cs typeface="Times New Roman"/>
                        <a:sym typeface="Times New Roman"/>
                      </a:endParaRPr>
                    </a:p>
                  </a:txBody>
                  <a:tcPr marL="68600" marR="68600" marT="34300" marB="34300"/>
                </a:tc>
                <a:tc>
                  <a:txBody>
                    <a:bodyPr/>
                    <a:lstStyle/>
                    <a:p>
                      <a:pPr marL="254000" marR="0" lvl="0" indent="-247650" algn="just" rtl="0">
                        <a:lnSpc>
                          <a:spcPct val="100000"/>
                        </a:lnSpc>
                        <a:spcBef>
                          <a:spcPts val="0"/>
                        </a:spcBef>
                        <a:spcAft>
                          <a:spcPts val="0"/>
                        </a:spcAft>
                        <a:buClr>
                          <a:srgbClr val="000000"/>
                        </a:buClr>
                        <a:buSzPts val="1500"/>
                        <a:buFont typeface="Calibri"/>
                        <a:buAutoNum type="arabicPeriod"/>
                      </a:pPr>
                      <a:r>
                        <a:rPr lang="en" sz="1400" u="none" strike="noStrike" cap="none" dirty="0">
                          <a:solidFill>
                            <a:srgbClr val="212529"/>
                          </a:solidFill>
                          <a:latin typeface="Times New Roman"/>
                          <a:ea typeface="Times New Roman"/>
                          <a:cs typeface="Times New Roman"/>
                          <a:sym typeface="Times New Roman"/>
                        </a:rPr>
                        <a:t>Sub committee for scrutinizing ISO / TC 262 , MSD 17:1</a:t>
                      </a:r>
                      <a:endParaRPr sz="1400" u="none" strike="noStrike" cap="none" dirty="0">
                        <a:solidFill>
                          <a:srgbClr val="212529"/>
                        </a:solidFill>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u="none" strike="noStrike" cap="none" dirty="0">
                          <a:solidFill>
                            <a:srgbClr val="212529"/>
                          </a:solidFill>
                          <a:latin typeface="Times New Roman"/>
                          <a:ea typeface="Times New Roman"/>
                          <a:cs typeface="Times New Roman"/>
                          <a:sym typeface="Times New Roman"/>
                        </a:rPr>
                        <a:t>Sub committee for scrutinizing ISO / TC 292 , MSD 17:2</a:t>
                      </a:r>
                      <a:endParaRPr sz="1400" u="none" strike="noStrike" cap="none" dirty="0">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400" b="0" i="0" u="none" strike="noStrike" cap="none" dirty="0">
                          <a:solidFill>
                            <a:srgbClr val="000000"/>
                          </a:solidFill>
                          <a:latin typeface="Times New Roman"/>
                          <a:ea typeface="Times New Roman"/>
                          <a:cs typeface="Times New Roman"/>
                          <a:sym typeface="Times New Roman"/>
                        </a:rPr>
                        <a:t>Panel for Maturity for Risk Management Framework</a:t>
                      </a:r>
                      <a:endParaRPr sz="1400" u="none" strike="noStrike" cap="none" dirty="0">
                        <a:latin typeface="Times New Roman"/>
                        <a:ea typeface="Times New Roman"/>
                        <a:cs typeface="Times New Roman"/>
                        <a:sym typeface="Times New Roman"/>
                      </a:endParaRPr>
                    </a:p>
                    <a:p>
                      <a:pPr marL="254000" marR="0" lvl="0" indent="-247650" algn="just" rtl="0">
                        <a:lnSpc>
                          <a:spcPct val="100000"/>
                        </a:lnSpc>
                        <a:spcBef>
                          <a:spcPts val="0"/>
                        </a:spcBef>
                        <a:spcAft>
                          <a:spcPts val="0"/>
                        </a:spcAft>
                        <a:buClr>
                          <a:srgbClr val="000000"/>
                        </a:buClr>
                        <a:buSzPts val="1500"/>
                        <a:buFont typeface="Calibri"/>
                        <a:buAutoNum type="arabicPeriod"/>
                      </a:pPr>
                      <a:r>
                        <a:rPr lang="en" sz="1200" dirty="0">
                          <a:solidFill>
                            <a:srgbClr val="212529"/>
                          </a:solidFill>
                          <a:latin typeface="Roboto"/>
                          <a:ea typeface="Roboto"/>
                          <a:cs typeface="Roboto"/>
                          <a:sym typeface="Roboto"/>
                        </a:rPr>
                        <a:t>T</a:t>
                      </a:r>
                      <a:r>
                        <a:rPr lang="en" sz="1300" dirty="0">
                          <a:solidFill>
                            <a:srgbClr val="212529"/>
                          </a:solidFill>
                          <a:latin typeface="Times New Roman"/>
                          <a:ea typeface="Times New Roman"/>
                          <a:cs typeface="Times New Roman"/>
                          <a:sym typeface="Times New Roman"/>
                        </a:rPr>
                        <a:t>o Review IS/ISO Standards pending for review IS/ISO 31004, IS/ISO 28004-3 and IS/ISO 28001</a:t>
                      </a:r>
                      <a:endParaRPr sz="1500" u="none" strike="noStrike" cap="none" dirty="0">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1"/>
                  </a:ext>
                </a:extLst>
              </a:tr>
            </a:tbl>
          </a:graphicData>
        </a:graphic>
      </p:graphicFrame>
      <p:sp>
        <p:nvSpPr>
          <p:cNvPr id="91" name="Google Shape;91;p7"/>
          <p:cNvSpPr txBox="1">
            <a:spLocks noGrp="1"/>
          </p:cNvSpPr>
          <p:nvPr>
            <p:ph type="title"/>
          </p:nvPr>
        </p:nvSpPr>
        <p:spPr>
          <a:xfrm>
            <a:off x="245098" y="0"/>
            <a:ext cx="8597244" cy="450674"/>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rgbClr val="000000"/>
              </a:buClr>
              <a:buSzPts val="2000"/>
              <a:buFont typeface="Times New Roman"/>
              <a:buNone/>
            </a:pPr>
            <a:r>
              <a:rPr lang="en" sz="2400" b="0" i="0" u="none" strike="noStrike">
                <a:solidFill>
                  <a:srgbClr val="000000"/>
                </a:solidFill>
                <a:latin typeface="Times New Roman"/>
                <a:ea typeface="Times New Roman"/>
                <a:cs typeface="Times New Roman"/>
                <a:sym typeface="Times New Roman"/>
              </a:rPr>
              <a:t>Working Panels and Working Groups</a:t>
            </a:r>
            <a:endParaRPr sz="24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95"/>
        <p:cNvGrpSpPr/>
        <p:nvPr/>
      </p:nvGrpSpPr>
      <p:grpSpPr>
        <a:xfrm>
          <a:off x="0" y="0"/>
          <a:ext cx="0" cy="0"/>
          <a:chOff x="0" y="0"/>
          <a:chExt cx="0" cy="0"/>
        </a:xfrm>
      </p:grpSpPr>
      <p:sp>
        <p:nvSpPr>
          <p:cNvPr id="96" name="Google Shape;96;p9"/>
          <p:cNvSpPr txBox="1">
            <a:spLocks noGrp="1"/>
          </p:cNvSpPr>
          <p:nvPr>
            <p:ph type="title"/>
          </p:nvPr>
        </p:nvSpPr>
        <p:spPr>
          <a:xfrm>
            <a:off x="554625" y="0"/>
            <a:ext cx="7886700" cy="404975"/>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1100"/>
              <a:buFont typeface="Arial"/>
              <a:buNone/>
            </a:pPr>
            <a:r>
              <a:rPr lang="en" sz="2400">
                <a:latin typeface="Times New Roman"/>
                <a:ea typeface="Times New Roman"/>
                <a:cs typeface="Times New Roman"/>
                <a:sym typeface="Times New Roman"/>
              </a:rPr>
              <a:t>Experts in ISO Projects </a:t>
            </a:r>
            <a:endParaRPr sz="2400">
              <a:latin typeface="Times New Roman"/>
              <a:ea typeface="Times New Roman"/>
              <a:cs typeface="Times New Roman"/>
              <a:sym typeface="Times New Roman"/>
            </a:endParaRPr>
          </a:p>
        </p:txBody>
      </p:sp>
      <p:graphicFrame>
        <p:nvGraphicFramePr>
          <p:cNvPr id="97" name="Google Shape;97;p9"/>
          <p:cNvGraphicFramePr/>
          <p:nvPr/>
        </p:nvGraphicFramePr>
        <p:xfrm>
          <a:off x="554625" y="404975"/>
          <a:ext cx="3000000" cy="3000000"/>
        </p:xfrm>
        <a:graphic>
          <a:graphicData uri="http://schemas.openxmlformats.org/drawingml/2006/table">
            <a:tbl>
              <a:tblPr>
                <a:noFill/>
                <a:tableStyleId>{088588AB-9205-4E0C-A884-73130BEDAC91}</a:tableStyleId>
              </a:tblPr>
              <a:tblGrid>
                <a:gridCol w="714225">
                  <a:extLst>
                    <a:ext uri="{9D8B030D-6E8A-4147-A177-3AD203B41FA5}">
                      <a16:colId xmlns:a16="http://schemas.microsoft.com/office/drawing/2014/main" val="20000"/>
                    </a:ext>
                  </a:extLst>
                </a:gridCol>
                <a:gridCol w="1256225">
                  <a:extLst>
                    <a:ext uri="{9D8B030D-6E8A-4147-A177-3AD203B41FA5}">
                      <a16:colId xmlns:a16="http://schemas.microsoft.com/office/drawing/2014/main" val="20001"/>
                    </a:ext>
                  </a:extLst>
                </a:gridCol>
                <a:gridCol w="1288175">
                  <a:extLst>
                    <a:ext uri="{9D8B030D-6E8A-4147-A177-3AD203B41FA5}">
                      <a16:colId xmlns:a16="http://schemas.microsoft.com/office/drawing/2014/main" val="20002"/>
                    </a:ext>
                  </a:extLst>
                </a:gridCol>
                <a:gridCol w="1011800">
                  <a:extLst>
                    <a:ext uri="{9D8B030D-6E8A-4147-A177-3AD203B41FA5}">
                      <a16:colId xmlns:a16="http://schemas.microsoft.com/office/drawing/2014/main" val="20003"/>
                    </a:ext>
                  </a:extLst>
                </a:gridCol>
                <a:gridCol w="1479475">
                  <a:extLst>
                    <a:ext uri="{9D8B030D-6E8A-4147-A177-3AD203B41FA5}">
                      <a16:colId xmlns:a16="http://schemas.microsoft.com/office/drawing/2014/main" val="20004"/>
                    </a:ext>
                  </a:extLst>
                </a:gridCol>
                <a:gridCol w="2489125">
                  <a:extLst>
                    <a:ext uri="{9D8B030D-6E8A-4147-A177-3AD203B41FA5}">
                      <a16:colId xmlns:a16="http://schemas.microsoft.com/office/drawing/2014/main" val="20005"/>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S. No.</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Committee</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ISO/TC</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Projects </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Priority</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Times New Roman"/>
                          <a:ea typeface="Times New Roman"/>
                          <a:cs typeface="Times New Roman"/>
                          <a:sym typeface="Times New Roman"/>
                        </a:rPr>
                        <a:t>Experts Identified (Y/N)</a:t>
                      </a:r>
                      <a:endParaRPr sz="1400" b="1" u="none" strike="noStrike" cap="none">
                        <a:latin typeface="Times New Roman"/>
                        <a:ea typeface="Times New Roman"/>
                        <a:cs typeface="Times New Roman"/>
                        <a:sym typeface="Times New Roman"/>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17</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ISO/TC 262</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High -0</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Medium - 1</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Low - 0</a:t>
                      </a:r>
                      <a:endParaRPr sz="1400" u="none" strike="noStrike" cap="none">
                        <a:solidFill>
                          <a:schemeClr val="dk1"/>
                        </a:solidFill>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Y</a:t>
                      </a:r>
                      <a:endParaRPr sz="1400" u="none" strike="noStrike" cap="none">
                        <a:solidFill>
                          <a:schemeClr val="dk1"/>
                        </a:solidFill>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vMerge="1">
                  <a:txBody>
                    <a:bodyPr/>
                    <a:lstStyle/>
                    <a:p>
                      <a:endParaRPr lang="en-US"/>
                    </a:p>
                  </a:txBody>
                  <a:tcPr/>
                </a:tc>
                <a:tc v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ISO/TC 292</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a:t>
                      </a:r>
                      <a:r>
                        <a:rPr lang="en">
                          <a:latin typeface="Times New Roman"/>
                          <a:ea typeface="Times New Roman"/>
                          <a:cs typeface="Times New Roman"/>
                          <a:sym typeface="Times New Roman"/>
                        </a:rPr>
                        <a:t>5</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High -6</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Medium - </a:t>
                      </a:r>
                      <a:r>
                        <a:rPr lang="en">
                          <a:solidFill>
                            <a:schemeClr val="dk1"/>
                          </a:solidFill>
                          <a:latin typeface="Times New Roman"/>
                          <a:ea typeface="Times New Roman"/>
                          <a:cs typeface="Times New Roman"/>
                          <a:sym typeface="Times New Roman"/>
                        </a:rPr>
                        <a:t>9</a:t>
                      </a:r>
                      <a:endParaRPr sz="14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Low - 0</a:t>
                      </a:r>
                      <a:endParaRPr sz="1400" u="none" strike="noStrike" cap="none">
                        <a:latin typeface="Times New Roman"/>
                        <a:ea typeface="Times New Roman"/>
                        <a:cs typeface="Times New Roman"/>
                        <a:sym typeface="Times New Roman"/>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Y</a:t>
                      </a:r>
                      <a:endParaRPr sz="1400" u="none" strike="noStrike" cap="none">
                        <a:latin typeface="Times New Roman"/>
                        <a:ea typeface="Times New Roman"/>
                        <a:cs typeface="Times New Roman"/>
                        <a:sym typeface="Times New Roman"/>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1"/>
        <p:cNvGrpSpPr/>
        <p:nvPr/>
      </p:nvGrpSpPr>
      <p:grpSpPr>
        <a:xfrm>
          <a:off x="0" y="0"/>
          <a:ext cx="0" cy="0"/>
          <a:chOff x="0" y="0"/>
          <a:chExt cx="0" cy="0"/>
        </a:xfrm>
      </p:grpSpPr>
      <p:sp>
        <p:nvSpPr>
          <p:cNvPr id="102" name="Google Shape;102;p8"/>
          <p:cNvSpPr txBox="1">
            <a:spLocks noGrp="1"/>
          </p:cNvSpPr>
          <p:nvPr>
            <p:ph type="title"/>
          </p:nvPr>
        </p:nvSpPr>
        <p:spPr>
          <a:xfrm>
            <a:off x="491264" y="0"/>
            <a:ext cx="8161425" cy="461913"/>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rgbClr val="000000"/>
              </a:buClr>
              <a:buSzPts val="2000"/>
              <a:buFont typeface="Times New Roman"/>
              <a:buNone/>
            </a:pPr>
            <a:r>
              <a:rPr lang="en" sz="2400" b="0" i="0" u="none" strike="noStrike">
                <a:solidFill>
                  <a:srgbClr val="000000"/>
                </a:solidFill>
                <a:latin typeface="Times New Roman"/>
                <a:ea typeface="Times New Roman"/>
                <a:cs typeface="Times New Roman"/>
                <a:sym typeface="Times New Roman"/>
              </a:rPr>
              <a:t>SC/WP meetings planned and held outside HQ.</a:t>
            </a:r>
            <a:endParaRPr sz="2400">
              <a:latin typeface="Times New Roman"/>
              <a:ea typeface="Times New Roman"/>
              <a:cs typeface="Times New Roman"/>
              <a:sym typeface="Times New Roman"/>
            </a:endParaRPr>
          </a:p>
        </p:txBody>
      </p:sp>
      <p:graphicFrame>
        <p:nvGraphicFramePr>
          <p:cNvPr id="103" name="Google Shape;103;p8"/>
          <p:cNvGraphicFramePr/>
          <p:nvPr/>
        </p:nvGraphicFramePr>
        <p:xfrm>
          <a:off x="491263" y="461914"/>
          <a:ext cx="8161425" cy="625075"/>
        </p:xfrm>
        <a:graphic>
          <a:graphicData uri="http://schemas.openxmlformats.org/drawingml/2006/table">
            <a:tbl>
              <a:tblPr firstRow="1" bandRow="1">
                <a:noFill/>
                <a:tableStyleId>{03C21477-9016-4FD4-A96D-5B1FA5988CCD}</a:tableStyleId>
              </a:tblPr>
              <a:tblGrid>
                <a:gridCol w="704475">
                  <a:extLst>
                    <a:ext uri="{9D8B030D-6E8A-4147-A177-3AD203B41FA5}">
                      <a16:colId xmlns:a16="http://schemas.microsoft.com/office/drawing/2014/main" val="20000"/>
                    </a:ext>
                  </a:extLst>
                </a:gridCol>
                <a:gridCol w="1877400">
                  <a:extLst>
                    <a:ext uri="{9D8B030D-6E8A-4147-A177-3AD203B41FA5}">
                      <a16:colId xmlns:a16="http://schemas.microsoft.com/office/drawing/2014/main" val="20001"/>
                    </a:ext>
                  </a:extLst>
                </a:gridCol>
                <a:gridCol w="2573525">
                  <a:extLst>
                    <a:ext uri="{9D8B030D-6E8A-4147-A177-3AD203B41FA5}">
                      <a16:colId xmlns:a16="http://schemas.microsoft.com/office/drawing/2014/main" val="20002"/>
                    </a:ext>
                  </a:extLst>
                </a:gridCol>
                <a:gridCol w="3006025">
                  <a:extLst>
                    <a:ext uri="{9D8B030D-6E8A-4147-A177-3AD203B41FA5}">
                      <a16:colId xmlns:a16="http://schemas.microsoft.com/office/drawing/2014/main" val="20003"/>
                    </a:ext>
                  </a:extLst>
                </a:gridCol>
              </a:tblGrid>
              <a:tr h="316400">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Sl. No.</a:t>
                      </a:r>
                      <a:endParaRPr sz="11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Sectional Committee</a:t>
                      </a:r>
                      <a:endParaRPr sz="11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Meetings Date</a:t>
                      </a:r>
                      <a:endParaRPr sz="11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latin typeface="Times New Roman"/>
                          <a:ea typeface="Times New Roman"/>
                          <a:cs typeface="Times New Roman"/>
                          <a:sym typeface="Times New Roman"/>
                        </a:rPr>
                        <a:t>Partner Institute</a:t>
                      </a:r>
                      <a:endParaRPr sz="1100" u="none" strike="noStrike" cap="none"/>
                    </a:p>
                  </a:txBody>
                  <a:tcPr marL="68600" marR="68600" marT="34300" marB="34300"/>
                </a:tc>
                <a:extLst>
                  <a:ext uri="{0D108BD9-81ED-4DB2-BD59-A6C34878D82A}">
                    <a16:rowId xmlns:a16="http://schemas.microsoft.com/office/drawing/2014/main" val="10000"/>
                  </a:ext>
                </a:extLst>
              </a:tr>
              <a:tr h="308675">
                <a:tc>
                  <a:txBody>
                    <a:bodyPr/>
                    <a:lstStyle/>
                    <a:p>
                      <a:pPr marL="0" marR="0" lvl="0" indent="0" algn="ctr" rtl="0">
                        <a:lnSpc>
                          <a:spcPct val="100000"/>
                        </a:lnSpc>
                        <a:spcBef>
                          <a:spcPts val="0"/>
                        </a:spcBef>
                        <a:spcAft>
                          <a:spcPts val="0"/>
                        </a:spcAft>
                        <a:buClr>
                          <a:schemeClr val="dk1"/>
                        </a:buClr>
                        <a:buSzPts val="1500"/>
                        <a:buFont typeface="Arial"/>
                        <a:buNone/>
                      </a:pPr>
                      <a:r>
                        <a:rPr lang="en" sz="1400" u="none" strike="noStrike" cap="none"/>
                        <a:t>1.</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17</a:t>
                      </a:r>
                      <a:endParaRPr sz="1400" u="none" strike="noStrike" cap="none"/>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27.02.2025</a:t>
                      </a:r>
                      <a:endParaRPr sz="14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NIT Silchar</a:t>
                      </a:r>
                      <a:endParaRPr sz="1400" u="none" strike="noStrike" cap="none">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7"/>
        <p:cNvGrpSpPr/>
        <p:nvPr/>
      </p:nvGrpSpPr>
      <p:grpSpPr>
        <a:xfrm>
          <a:off x="0" y="0"/>
          <a:ext cx="0" cy="0"/>
          <a:chOff x="0" y="0"/>
          <a:chExt cx="0" cy="0"/>
        </a:xfrm>
      </p:grpSpPr>
      <p:sp>
        <p:nvSpPr>
          <p:cNvPr id="108" name="Google Shape;108;p10"/>
          <p:cNvSpPr txBox="1">
            <a:spLocks noGrp="1"/>
          </p:cNvSpPr>
          <p:nvPr>
            <p:ph type="title"/>
          </p:nvPr>
        </p:nvSpPr>
        <p:spPr>
          <a:xfrm>
            <a:off x="471340" y="0"/>
            <a:ext cx="8220172" cy="339989"/>
          </a:xfrm>
          <a:prstGeom prst="rect">
            <a:avLst/>
          </a:prstGeom>
          <a:noFill/>
          <a:ln>
            <a:noFill/>
          </a:ln>
        </p:spPr>
        <p:txBody>
          <a:bodyPr spcFirstLastPara="1" wrap="square" lIns="68575" tIns="34275" rIns="68575" bIns="34275" anchor="ctr" anchorCtr="0">
            <a:normAutofit fontScale="90000"/>
          </a:bodyPr>
          <a:lstStyle/>
          <a:p>
            <a:pPr marL="0" lvl="0" indent="0" algn="ctr" rtl="0">
              <a:lnSpc>
                <a:spcPct val="90000"/>
              </a:lnSpc>
              <a:spcBef>
                <a:spcPts val="0"/>
              </a:spcBef>
              <a:spcAft>
                <a:spcPts val="0"/>
              </a:spcAft>
              <a:buClr>
                <a:schemeClr val="dk1"/>
              </a:buClr>
              <a:buSzPct val="100000"/>
              <a:buFont typeface="Times New Roman"/>
              <a:buNone/>
            </a:pPr>
            <a:r>
              <a:rPr lang="en" sz="2700" b="0" i="0" u="none" strike="noStrike">
                <a:latin typeface="Times New Roman"/>
                <a:ea typeface="Times New Roman"/>
                <a:cs typeface="Times New Roman"/>
                <a:sym typeface="Times New Roman"/>
              </a:rPr>
              <a:t>Status of Process Reform measures</a:t>
            </a:r>
            <a:endParaRPr sz="2700"/>
          </a:p>
        </p:txBody>
      </p:sp>
      <p:graphicFrame>
        <p:nvGraphicFramePr>
          <p:cNvPr id="109" name="Google Shape;109;p10"/>
          <p:cNvGraphicFramePr/>
          <p:nvPr/>
        </p:nvGraphicFramePr>
        <p:xfrm>
          <a:off x="471340" y="434257"/>
          <a:ext cx="3000000" cy="3000000"/>
        </p:xfrm>
        <a:graphic>
          <a:graphicData uri="http://schemas.openxmlformats.org/drawingml/2006/table">
            <a:tbl>
              <a:tblPr firstRow="1" bandRow="1">
                <a:noFill/>
                <a:tableStyleId>{03C21477-9016-4FD4-A96D-5B1FA5988CCD}</a:tableStyleId>
              </a:tblPr>
              <a:tblGrid>
                <a:gridCol w="1234900">
                  <a:extLst>
                    <a:ext uri="{9D8B030D-6E8A-4147-A177-3AD203B41FA5}">
                      <a16:colId xmlns:a16="http://schemas.microsoft.com/office/drawing/2014/main" val="20000"/>
                    </a:ext>
                  </a:extLst>
                </a:gridCol>
                <a:gridCol w="1593125">
                  <a:extLst>
                    <a:ext uri="{9D8B030D-6E8A-4147-A177-3AD203B41FA5}">
                      <a16:colId xmlns:a16="http://schemas.microsoft.com/office/drawing/2014/main" val="20001"/>
                    </a:ext>
                  </a:extLst>
                </a:gridCol>
                <a:gridCol w="1677975">
                  <a:extLst>
                    <a:ext uri="{9D8B030D-6E8A-4147-A177-3AD203B41FA5}">
                      <a16:colId xmlns:a16="http://schemas.microsoft.com/office/drawing/2014/main" val="20002"/>
                    </a:ext>
                  </a:extLst>
                </a:gridCol>
                <a:gridCol w="2215300">
                  <a:extLst>
                    <a:ext uri="{9D8B030D-6E8A-4147-A177-3AD203B41FA5}">
                      <a16:colId xmlns:a16="http://schemas.microsoft.com/office/drawing/2014/main" val="20003"/>
                    </a:ext>
                  </a:extLst>
                </a:gridCol>
                <a:gridCol w="1498850">
                  <a:extLst>
                    <a:ext uri="{9D8B030D-6E8A-4147-A177-3AD203B41FA5}">
                      <a16:colId xmlns:a16="http://schemas.microsoft.com/office/drawing/2014/main" val="20004"/>
                    </a:ext>
                  </a:extLst>
                </a:gridCol>
              </a:tblGrid>
              <a:tr h="284700">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lt2"/>
                          </a:solidFill>
                          <a:latin typeface="Times New Roman"/>
                          <a:ea typeface="Times New Roman"/>
                          <a:cs typeface="Times New Roman"/>
                          <a:sym typeface="Times New Roman"/>
                        </a:rPr>
                        <a:t>Committee</a:t>
                      </a:r>
                      <a:endParaRPr sz="1100" u="none" strike="noStrike" cap="none">
                        <a:solidFill>
                          <a:schemeClr val="lt2"/>
                        </a:solidFill>
                        <a:latin typeface="Times New Roman"/>
                        <a:ea typeface="Times New Roman"/>
                        <a:cs typeface="Times New Roman"/>
                        <a:sym typeface="Times New Roman"/>
                      </a:endParaRPr>
                    </a:p>
                  </a:txBody>
                  <a:tcPr marL="68600" marR="68600" marT="34300" marB="34300"/>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Attendance</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tc hMerge="1">
                  <a:txBody>
                    <a:bodyPr/>
                    <a:lstStyle/>
                    <a:p>
                      <a:endParaRPr lang="en-US"/>
                    </a:p>
                  </a:txBody>
                  <a:tcPr/>
                </a:tc>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Inactive Members Removed</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tc rowSpan="2">
                  <a:txBody>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2"/>
                          </a:solidFill>
                          <a:latin typeface="Times New Roman"/>
                          <a:ea typeface="Times New Roman"/>
                          <a:cs typeface="Times New Roman"/>
                          <a:sym typeface="Times New Roman"/>
                        </a:rPr>
                        <a:t>Members trained</a:t>
                      </a:r>
                      <a:endParaRPr sz="1400" u="none" strike="noStrike" cap="none">
                        <a:solidFill>
                          <a:schemeClr val="lt2"/>
                        </a:solidFill>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0"/>
                  </a:ext>
                </a:extLst>
              </a:tr>
              <a:tr h="308575">
                <a:tc v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Pre Reform in 2023</a:t>
                      </a:r>
                      <a:endParaRPr sz="1100" u="none" strike="noStrike" cap="none">
                        <a:solidFill>
                          <a:schemeClr val="dk1"/>
                        </a:solidFill>
                        <a:latin typeface="Times New Roman"/>
                        <a:ea typeface="Times New Roman"/>
                        <a:cs typeface="Times New Roman"/>
                        <a:sym typeface="Times New Roman"/>
                      </a:endParaRPr>
                    </a:p>
                  </a:txBody>
                  <a:tcPr marL="68600" marR="68600" marT="34300" marB="34300">
                    <a:lnR w="12700" cap="flat" cmpd="sng">
                      <a:solidFill>
                        <a:schemeClr val="lt1"/>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chemeClr val="dk1"/>
                        </a:buClr>
                        <a:buSzPts val="1400"/>
                        <a:buFont typeface="Calibri"/>
                        <a:buNone/>
                      </a:pPr>
                      <a:r>
                        <a:rPr lang="en" sz="1400" u="none" strike="noStrike" cap="none">
                          <a:solidFill>
                            <a:schemeClr val="dk1"/>
                          </a:solidFill>
                          <a:latin typeface="Times New Roman"/>
                          <a:ea typeface="Times New Roman"/>
                          <a:cs typeface="Times New Roman"/>
                          <a:sym typeface="Times New Roman"/>
                        </a:rPr>
                        <a:t>Post Reform in 2024</a:t>
                      </a:r>
                      <a:endParaRPr sz="11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chemeClr val="lt1"/>
                      </a:solidFill>
                      <a:prstDash val="solid"/>
                      <a:round/>
                      <a:headEnd type="none" w="sm" len="sm"/>
                      <a:tailEnd type="none" w="sm" len="sm"/>
                    </a:ln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8470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MSD 17</a:t>
                      </a:r>
                      <a:endParaRPr sz="11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15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46 %</a:t>
                      </a:r>
                      <a:endParaRPr sz="1100" u="none" strike="noStrike" cap="none">
                        <a:latin typeface="Times New Roman"/>
                        <a:ea typeface="Times New Roman"/>
                        <a:cs typeface="Times New Roman"/>
                        <a:sym typeface="Times New Roman"/>
                      </a:endParaRPr>
                    </a:p>
                  </a:txBody>
                  <a:tcPr marL="51425" marR="51425" marT="0" marB="0" anchor="b"/>
                </a:tc>
                <a:tc>
                  <a:txBody>
                    <a:bodyPr/>
                    <a:lstStyle/>
                    <a:p>
                      <a:pPr marL="0" marR="0" lvl="0" indent="0" algn="ctr" rtl="0">
                        <a:lnSpc>
                          <a:spcPct val="115000"/>
                        </a:lnSpc>
                        <a:spcBef>
                          <a:spcPts val="0"/>
                        </a:spcBef>
                        <a:spcAft>
                          <a:spcPts val="0"/>
                        </a:spcAft>
                        <a:buClr>
                          <a:srgbClr val="000000"/>
                        </a:buClr>
                        <a:buSzPts val="1400"/>
                        <a:buFont typeface="Arial"/>
                        <a:buNone/>
                      </a:pPr>
                      <a:r>
                        <a:rPr lang="en" sz="1400" u="none" strike="noStrike" cap="none">
                          <a:solidFill>
                            <a:schemeClr val="dk1"/>
                          </a:solidFill>
                          <a:latin typeface="Times New Roman"/>
                          <a:ea typeface="Times New Roman"/>
                          <a:cs typeface="Times New Roman"/>
                          <a:sym typeface="Times New Roman"/>
                        </a:rPr>
                        <a:t>56 %</a:t>
                      </a:r>
                      <a:endParaRPr sz="1100" u="none" strike="noStrike" cap="none">
                        <a:latin typeface="Times New Roman"/>
                        <a:ea typeface="Times New Roman"/>
                        <a:cs typeface="Times New Roman"/>
                        <a:sym typeface="Times New Roman"/>
                      </a:endParaRPr>
                    </a:p>
                  </a:txBody>
                  <a:tcPr marL="51425" marR="51425" marT="0"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10</a:t>
                      </a:r>
                      <a:endParaRPr sz="1100" u="none" strike="noStrike" cap="none">
                        <a:latin typeface="Times New Roman"/>
                        <a:ea typeface="Times New Roman"/>
                        <a:cs typeface="Times New Roman"/>
                        <a:sym typeface="Times New Roman"/>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a:latin typeface="Times New Roman"/>
                          <a:ea typeface="Times New Roman"/>
                          <a:cs typeface="Times New Roman"/>
                          <a:sym typeface="Times New Roman"/>
                        </a:rPr>
                        <a:t>3</a:t>
                      </a:r>
                      <a:endParaRPr sz="1100" u="none" strike="noStrike" cap="none">
                        <a:latin typeface="Times New Roman"/>
                        <a:ea typeface="Times New Roman"/>
                        <a:cs typeface="Times New Roman"/>
                        <a:sym typeface="Times New Roman"/>
                      </a:endParaRPr>
                    </a:p>
                  </a:txBody>
                  <a:tcPr marL="68600" marR="68600" marT="34300" marB="34300"/>
                </a:tc>
                <a:extLst>
                  <a:ext uri="{0D108BD9-81ED-4DB2-BD59-A6C34878D82A}">
                    <a16:rowId xmlns:a16="http://schemas.microsoft.com/office/drawing/2014/main" val="10002"/>
                  </a:ext>
                </a:extLst>
              </a:tr>
            </a:tbl>
          </a:graphicData>
        </a:graphic>
      </p:graphicFrame>
      <p:sp>
        <p:nvSpPr>
          <p:cNvPr id="110" name="Google Shape;110;p10"/>
          <p:cNvSpPr txBox="1"/>
          <p:nvPr/>
        </p:nvSpPr>
        <p:spPr>
          <a:xfrm>
            <a:off x="581800" y="1621350"/>
            <a:ext cx="8086800" cy="2855400"/>
          </a:xfrm>
          <a:prstGeom prst="rect">
            <a:avLst/>
          </a:prstGeom>
          <a:noFill/>
          <a:ln>
            <a:noFill/>
          </a:ln>
        </p:spPr>
        <p:txBody>
          <a:bodyPr spcFirstLastPara="1" wrap="square" lIns="91425" tIns="91425" rIns="91425" bIns="91425" anchor="t" anchorCtr="0">
            <a:noAutofit/>
          </a:bodyPr>
          <a:lstStyle/>
          <a:p>
            <a:pPr marL="12700" lvl="0" indent="0" algn="just" rtl="0">
              <a:lnSpc>
                <a:spcPct val="115000"/>
              </a:lnSpc>
              <a:spcBef>
                <a:spcPts val="100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●Comments on P Drafts - NIL</a:t>
            </a:r>
            <a:endParaRPr sz="1800">
              <a:solidFill>
                <a:schemeClr val="dk1"/>
              </a:solidFill>
              <a:latin typeface="Times New Roman"/>
              <a:ea typeface="Times New Roman"/>
              <a:cs typeface="Times New Roman"/>
              <a:sym typeface="Times New Roman"/>
            </a:endParaRPr>
          </a:p>
          <a:p>
            <a:pPr marL="12700" lvl="0" indent="0" algn="just" rtl="0">
              <a:lnSpc>
                <a:spcPct val="115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●Comments on WC-Drafts – 12 Comments received.</a:t>
            </a:r>
            <a:endParaRPr sz="1800">
              <a:solidFill>
                <a:schemeClr val="dk1"/>
              </a:solidFill>
              <a:latin typeface="Times New Roman"/>
              <a:ea typeface="Times New Roman"/>
              <a:cs typeface="Times New Roman"/>
              <a:sym typeface="Times New Roman"/>
            </a:endParaRPr>
          </a:p>
          <a:p>
            <a:pPr marL="12700" lvl="0" indent="0" algn="just" rtl="0">
              <a:lnSpc>
                <a:spcPct val="115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●Resolutions-circulated to the members after every sectional committee meetings.</a:t>
            </a:r>
            <a:endParaRPr sz="1800">
              <a:solidFill>
                <a:schemeClr val="dk1"/>
              </a:solidFill>
              <a:latin typeface="Times New Roman"/>
              <a:ea typeface="Times New Roman"/>
              <a:cs typeface="Times New Roman"/>
              <a:sym typeface="Times New Roman"/>
            </a:endParaRPr>
          </a:p>
          <a:p>
            <a:pPr marL="12700" lvl="0" indent="0" algn="just" rtl="0">
              <a:lnSpc>
                <a:spcPct val="115000"/>
              </a:lnSpc>
              <a:spcBef>
                <a:spcPts val="0"/>
              </a:spcBef>
              <a:spcAft>
                <a:spcPts val="0"/>
              </a:spcAft>
              <a:buNone/>
            </a:pPr>
            <a:r>
              <a:rPr lang="en" sz="1800">
                <a:solidFill>
                  <a:schemeClr val="dk1"/>
                </a:solidFill>
                <a:latin typeface="Times New Roman"/>
                <a:ea typeface="Times New Roman"/>
                <a:cs typeface="Times New Roman"/>
                <a:sym typeface="Times New Roman"/>
              </a:rPr>
              <a:t>●SC membership rationalized – Evaluation of performance of committee members is being done based on Attendance, Comments on Drafts circulated, Comments on ISO documents circulated, contribution during the meetings based on which decision on membership is being taken during the upcoming sectional committee meetings.</a:t>
            </a:r>
            <a:endParaRPr sz="18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658</Words>
  <Application>Microsoft Macintosh PowerPoint</Application>
  <PresentationFormat>On-screen Show (16:9)</PresentationFormat>
  <Paragraphs>177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Times New Roman</vt:lpstr>
      <vt:lpstr>Calibri</vt:lpstr>
      <vt:lpstr>Roboto</vt:lpstr>
      <vt:lpstr>Simple Light</vt:lpstr>
      <vt:lpstr>Management and Systems Department</vt:lpstr>
      <vt:lpstr>Annual Program for Standardization (APS) 2024-2025</vt:lpstr>
      <vt:lpstr>PROGRESS OF REVIEWS AGAINST THE ANNUAL ACTION PLAN FOR 2024-2025</vt:lpstr>
      <vt:lpstr>AAP 2024-25 NWIP STATUS</vt:lpstr>
      <vt:lpstr>AAP 2024-25 DUE FOR REVIEW</vt:lpstr>
      <vt:lpstr>Working Panels and Working Groups</vt:lpstr>
      <vt:lpstr>Experts in ISO Projects </vt:lpstr>
      <vt:lpstr>SC/WP meetings planned and held outside HQ.</vt:lpstr>
      <vt:lpstr>Status of Process Reform measures</vt:lpstr>
      <vt:lpstr>NWIP Sent to ISO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and Systems Department</dc:title>
  <cp:lastModifiedBy>Microsoft Office User</cp:lastModifiedBy>
  <cp:revision>1</cp:revision>
  <dcterms:modified xsi:type="dcterms:W3CDTF">2024-10-25T15:58:44Z</dcterms:modified>
</cp:coreProperties>
</file>