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839" r:id="rId2"/>
  </p:sldMasterIdLst>
  <p:notesMasterIdLst>
    <p:notesMasterId r:id="rId41"/>
  </p:notesMasterIdLst>
  <p:sldIdLst>
    <p:sldId id="256" r:id="rId3"/>
    <p:sldId id="388" r:id="rId4"/>
    <p:sldId id="259" r:id="rId5"/>
    <p:sldId id="260" r:id="rId6"/>
    <p:sldId id="261" r:id="rId7"/>
    <p:sldId id="262" r:id="rId8"/>
    <p:sldId id="263" r:id="rId9"/>
    <p:sldId id="264" r:id="rId10"/>
    <p:sldId id="265" r:id="rId11"/>
    <p:sldId id="266" r:id="rId12"/>
    <p:sldId id="267" r:id="rId13"/>
    <p:sldId id="268" r:id="rId14"/>
    <p:sldId id="269" r:id="rId15"/>
    <p:sldId id="365" r:id="rId16"/>
    <p:sldId id="271" r:id="rId17"/>
    <p:sldId id="272" r:id="rId18"/>
    <p:sldId id="273" r:id="rId19"/>
    <p:sldId id="275" r:id="rId20"/>
    <p:sldId id="274" r:id="rId21"/>
    <p:sldId id="276" r:id="rId22"/>
    <p:sldId id="277" r:id="rId23"/>
    <p:sldId id="278" r:id="rId24"/>
    <p:sldId id="279" r:id="rId25"/>
    <p:sldId id="375" r:id="rId26"/>
    <p:sldId id="376" r:id="rId27"/>
    <p:sldId id="377" r:id="rId28"/>
    <p:sldId id="257" r:id="rId29"/>
    <p:sldId id="379" r:id="rId30"/>
    <p:sldId id="380" r:id="rId31"/>
    <p:sldId id="381" r:id="rId32"/>
    <p:sldId id="382" r:id="rId33"/>
    <p:sldId id="383" r:id="rId34"/>
    <p:sldId id="384" r:id="rId35"/>
    <p:sldId id="385" r:id="rId36"/>
    <p:sldId id="386" r:id="rId37"/>
    <p:sldId id="387" r:id="rId38"/>
    <p:sldId id="389" r:id="rId39"/>
    <p:sldId id="332"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73" autoAdjust="0"/>
    <p:restoredTop sz="94726"/>
  </p:normalViewPr>
  <p:slideViewPr>
    <p:cSldViewPr snapToGrid="0">
      <p:cViewPr varScale="1">
        <p:scale>
          <a:sx n="76" d="100"/>
          <a:sy n="76" d="100"/>
        </p:scale>
        <p:origin x="85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9E7E98-6E28-4899-8E5D-3373E776EC5B}"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n-IN"/>
        </a:p>
      </dgm:t>
    </dgm:pt>
    <dgm:pt modelId="{196A81AA-84A5-48FE-B878-533E579AC742}">
      <dgm:prSet phldrT="[Text]" custT="1"/>
      <dgm:spPr/>
      <dgm:t>
        <a:bodyPr/>
        <a:lstStyle/>
        <a:p>
          <a:r>
            <a:rPr lang="en-IN" sz="2000" dirty="0">
              <a:latin typeface="Times New Roman" panose="02020603050405020304" pitchFamily="18" charset="0"/>
              <a:cs typeface="Times New Roman" panose="02020603050405020304" pitchFamily="18" charset="0"/>
            </a:rPr>
            <a:t>MoU Institutes</a:t>
          </a:r>
        </a:p>
      </dgm:t>
    </dgm:pt>
    <dgm:pt modelId="{ED308DB4-E92B-4BF9-8B05-66EE39CE4784}" type="parTrans" cxnId="{7B27F531-5D73-45B1-BD17-E9623457C205}">
      <dgm:prSet/>
      <dgm:spPr/>
      <dgm:t>
        <a:bodyPr/>
        <a:lstStyle/>
        <a:p>
          <a:endParaRPr lang="en-IN" sz="2000">
            <a:latin typeface="Times New Roman" panose="02020603050405020304" pitchFamily="18" charset="0"/>
            <a:cs typeface="Times New Roman" panose="02020603050405020304" pitchFamily="18" charset="0"/>
          </a:endParaRPr>
        </a:p>
      </dgm:t>
    </dgm:pt>
    <dgm:pt modelId="{B6B3052A-E005-4844-B241-B8C0D1080D8C}" type="sibTrans" cxnId="{7B27F531-5D73-45B1-BD17-E9623457C205}">
      <dgm:prSet/>
      <dgm:spPr/>
      <dgm:t>
        <a:bodyPr/>
        <a:lstStyle/>
        <a:p>
          <a:endParaRPr lang="en-IN" sz="2000">
            <a:latin typeface="Times New Roman" panose="02020603050405020304" pitchFamily="18" charset="0"/>
            <a:cs typeface="Times New Roman" panose="02020603050405020304" pitchFamily="18" charset="0"/>
          </a:endParaRPr>
        </a:p>
      </dgm:t>
    </dgm:pt>
    <dgm:pt modelId="{75B4BE71-A216-4D0E-B0BD-5A8B305A5CE2}">
      <dgm:prSet phldrT="[Text]" custT="1"/>
      <dgm:spPr/>
      <dgm:t>
        <a:bodyPr/>
        <a:lstStyle/>
        <a:p>
          <a:r>
            <a:rPr lang="en-IN" sz="2000" b="0" i="0" dirty="0">
              <a:effectLst/>
              <a:latin typeface="Times New Roman" panose="02020603050405020304" pitchFamily="18" charset="0"/>
              <a:ea typeface="+mn-ea"/>
              <a:cs typeface="Times New Roman" panose="02020603050405020304" pitchFamily="18" charset="0"/>
            </a:rPr>
            <a:t>NIT, Jalandhar</a:t>
          </a:r>
          <a:endParaRPr lang="en-IN" sz="2000" dirty="0">
            <a:latin typeface="Times New Roman" panose="02020603050405020304" pitchFamily="18" charset="0"/>
            <a:cs typeface="Times New Roman" panose="02020603050405020304" pitchFamily="18" charset="0"/>
          </a:endParaRPr>
        </a:p>
      </dgm:t>
    </dgm:pt>
    <dgm:pt modelId="{B8936CA7-4181-46F5-BE9A-7D9FBDDA6831}" type="parTrans" cxnId="{32C44582-110B-4E55-8978-F7D8089B0D10}">
      <dgm:prSet/>
      <dgm:spPr/>
      <dgm:t>
        <a:bodyPr/>
        <a:lstStyle/>
        <a:p>
          <a:endParaRPr lang="en-IN" sz="2000">
            <a:latin typeface="Times New Roman" panose="02020603050405020304" pitchFamily="18" charset="0"/>
            <a:cs typeface="Times New Roman" panose="02020603050405020304" pitchFamily="18" charset="0"/>
          </a:endParaRPr>
        </a:p>
      </dgm:t>
    </dgm:pt>
    <dgm:pt modelId="{471F87D6-050D-44EC-9D2C-4516A2482214}" type="sibTrans" cxnId="{32C44582-110B-4E55-8978-F7D8089B0D10}">
      <dgm:prSet/>
      <dgm:spPr/>
      <dgm:t>
        <a:bodyPr/>
        <a:lstStyle/>
        <a:p>
          <a:endParaRPr lang="en-IN" sz="2000">
            <a:latin typeface="Times New Roman" panose="02020603050405020304" pitchFamily="18" charset="0"/>
            <a:cs typeface="Times New Roman" panose="02020603050405020304" pitchFamily="18" charset="0"/>
          </a:endParaRPr>
        </a:p>
      </dgm:t>
    </dgm:pt>
    <dgm:pt modelId="{B595FDEC-93E2-4BD8-A6AF-B4F9A57B2E58}">
      <dgm:prSet phldrT="[Text]" custT="1"/>
      <dgm:spPr/>
      <dgm:t>
        <a:bodyPr/>
        <a:lstStyle/>
        <a:p>
          <a:r>
            <a:rPr lang="en-IN" sz="2000" b="0" i="0" dirty="0" err="1">
              <a:effectLst/>
              <a:latin typeface="Times New Roman" panose="02020603050405020304" pitchFamily="18" charset="0"/>
              <a:ea typeface="+mn-ea"/>
              <a:cs typeface="Times New Roman" panose="02020603050405020304" pitchFamily="18" charset="0"/>
            </a:rPr>
            <a:t>Veermata</a:t>
          </a:r>
          <a:r>
            <a:rPr lang="en-IN" sz="2000" b="0" i="0" dirty="0">
              <a:effectLst/>
              <a:latin typeface="Times New Roman" panose="02020603050405020304" pitchFamily="18" charset="0"/>
              <a:ea typeface="+mn-ea"/>
              <a:cs typeface="Times New Roman" panose="02020603050405020304" pitchFamily="18" charset="0"/>
            </a:rPr>
            <a:t> </a:t>
          </a:r>
          <a:r>
            <a:rPr lang="en-IN" sz="2000" b="0" i="0" dirty="0" err="1">
              <a:effectLst/>
              <a:latin typeface="Times New Roman" panose="02020603050405020304" pitchFamily="18" charset="0"/>
              <a:ea typeface="+mn-ea"/>
              <a:cs typeface="Times New Roman" panose="02020603050405020304" pitchFamily="18" charset="0"/>
            </a:rPr>
            <a:t>Jijabai</a:t>
          </a:r>
          <a:r>
            <a:rPr lang="en-IN" sz="2000" b="0" i="0" dirty="0">
              <a:effectLst/>
              <a:latin typeface="Times New Roman" panose="02020603050405020304" pitchFamily="18" charset="0"/>
              <a:ea typeface="+mn-ea"/>
              <a:cs typeface="Times New Roman" panose="02020603050405020304" pitchFamily="18" charset="0"/>
            </a:rPr>
            <a:t> Technological Institute (VJTI), Mumbai</a:t>
          </a:r>
          <a:endParaRPr lang="en-IN" sz="2000" dirty="0">
            <a:latin typeface="Times New Roman" panose="02020603050405020304" pitchFamily="18" charset="0"/>
            <a:cs typeface="Times New Roman" panose="02020603050405020304" pitchFamily="18" charset="0"/>
          </a:endParaRPr>
        </a:p>
      </dgm:t>
    </dgm:pt>
    <dgm:pt modelId="{19675068-C729-4264-8E2B-333263F3B5CE}" type="parTrans" cxnId="{F3D71A11-0E6F-42F1-9B7A-C94E12AC4818}">
      <dgm:prSet/>
      <dgm:spPr/>
      <dgm:t>
        <a:bodyPr/>
        <a:lstStyle/>
        <a:p>
          <a:endParaRPr lang="en-IN" sz="2000">
            <a:latin typeface="Times New Roman" panose="02020603050405020304" pitchFamily="18" charset="0"/>
            <a:cs typeface="Times New Roman" panose="02020603050405020304" pitchFamily="18" charset="0"/>
          </a:endParaRPr>
        </a:p>
      </dgm:t>
    </dgm:pt>
    <dgm:pt modelId="{7C1F8189-49CA-40C0-9D9B-BA6671AAB729}" type="sibTrans" cxnId="{F3D71A11-0E6F-42F1-9B7A-C94E12AC4818}">
      <dgm:prSet/>
      <dgm:spPr/>
      <dgm:t>
        <a:bodyPr/>
        <a:lstStyle/>
        <a:p>
          <a:endParaRPr lang="en-IN" sz="2000">
            <a:latin typeface="Times New Roman" panose="02020603050405020304" pitchFamily="18" charset="0"/>
            <a:cs typeface="Times New Roman" panose="02020603050405020304" pitchFamily="18" charset="0"/>
          </a:endParaRPr>
        </a:p>
      </dgm:t>
    </dgm:pt>
    <dgm:pt modelId="{09A8ADF1-E85D-4E7F-AFD3-8C251E7C5B10}">
      <dgm:prSet phldrT="[Text]" custT="1"/>
      <dgm:spPr/>
      <dgm:t>
        <a:bodyPr/>
        <a:lstStyle/>
        <a:p>
          <a:r>
            <a:rPr lang="en-US" sz="2000" b="0" i="0" dirty="0">
              <a:effectLst/>
              <a:latin typeface="Times New Roman" panose="02020603050405020304" pitchFamily="18" charset="0"/>
              <a:ea typeface="+mn-ea"/>
              <a:cs typeface="Times New Roman" panose="02020603050405020304" pitchFamily="18" charset="0"/>
            </a:rPr>
            <a:t>L. D. College of Engineering, Ahmedabad</a:t>
          </a:r>
          <a:endParaRPr lang="en-IN" sz="2000" dirty="0">
            <a:latin typeface="Times New Roman" panose="02020603050405020304" pitchFamily="18" charset="0"/>
            <a:cs typeface="Times New Roman" panose="02020603050405020304" pitchFamily="18" charset="0"/>
          </a:endParaRPr>
        </a:p>
      </dgm:t>
    </dgm:pt>
    <dgm:pt modelId="{EB6BDEF6-38FA-4C65-87A8-5E8F22C11DEF}" type="parTrans" cxnId="{54213B22-A889-41EE-BE7D-21679011A109}">
      <dgm:prSet/>
      <dgm:spPr/>
      <dgm:t>
        <a:bodyPr/>
        <a:lstStyle/>
        <a:p>
          <a:endParaRPr lang="en-IN" sz="2000">
            <a:latin typeface="Times New Roman" panose="02020603050405020304" pitchFamily="18" charset="0"/>
            <a:cs typeface="Times New Roman" panose="02020603050405020304" pitchFamily="18" charset="0"/>
          </a:endParaRPr>
        </a:p>
      </dgm:t>
    </dgm:pt>
    <dgm:pt modelId="{40B8B924-D953-4E6B-A7E8-0BB075EF048B}" type="sibTrans" cxnId="{54213B22-A889-41EE-BE7D-21679011A109}">
      <dgm:prSet/>
      <dgm:spPr/>
      <dgm:t>
        <a:bodyPr/>
        <a:lstStyle/>
        <a:p>
          <a:endParaRPr lang="en-IN" sz="2000">
            <a:latin typeface="Times New Roman" panose="02020603050405020304" pitchFamily="18" charset="0"/>
            <a:cs typeface="Times New Roman" panose="02020603050405020304" pitchFamily="18" charset="0"/>
          </a:endParaRPr>
        </a:p>
      </dgm:t>
    </dgm:pt>
    <dgm:pt modelId="{BD836617-2A51-4278-B08B-A3C8D88D79CF}">
      <dgm:prSet phldrT="[Text]" custT="1"/>
      <dgm:spPr/>
      <dgm:t>
        <a:bodyPr/>
        <a:lstStyle/>
        <a:p>
          <a:r>
            <a:rPr lang="en-IN" sz="2000" dirty="0">
              <a:effectLst/>
              <a:latin typeface="Times New Roman" panose="02020603050405020304" pitchFamily="18" charset="0"/>
              <a:cs typeface="Times New Roman" panose="02020603050405020304" pitchFamily="18" charset="0"/>
            </a:rPr>
            <a:t>Uttar Pradesh Textile Technology Institute, Kanpur</a:t>
          </a:r>
          <a:endParaRPr lang="en-IN" sz="2000" dirty="0">
            <a:latin typeface="Times New Roman" panose="02020603050405020304" pitchFamily="18" charset="0"/>
            <a:cs typeface="Times New Roman" panose="02020603050405020304" pitchFamily="18" charset="0"/>
          </a:endParaRPr>
        </a:p>
      </dgm:t>
    </dgm:pt>
    <dgm:pt modelId="{3CE44A12-2F2A-462D-B859-BB83A17DCAC5}" type="parTrans" cxnId="{B62AF3B7-DBFF-41AE-9A4B-B18F11F4CD8A}">
      <dgm:prSet/>
      <dgm:spPr/>
      <dgm:t>
        <a:bodyPr/>
        <a:lstStyle/>
        <a:p>
          <a:endParaRPr lang="en-IN" sz="2000">
            <a:latin typeface="Times New Roman" panose="02020603050405020304" pitchFamily="18" charset="0"/>
            <a:cs typeface="Times New Roman" panose="02020603050405020304" pitchFamily="18" charset="0"/>
          </a:endParaRPr>
        </a:p>
      </dgm:t>
    </dgm:pt>
    <dgm:pt modelId="{F54ADEA4-9734-49CE-9099-237E09D00582}" type="sibTrans" cxnId="{B62AF3B7-DBFF-41AE-9A4B-B18F11F4CD8A}">
      <dgm:prSet/>
      <dgm:spPr/>
      <dgm:t>
        <a:bodyPr/>
        <a:lstStyle/>
        <a:p>
          <a:endParaRPr lang="en-IN" sz="2000">
            <a:latin typeface="Times New Roman" panose="02020603050405020304" pitchFamily="18" charset="0"/>
            <a:cs typeface="Times New Roman" panose="02020603050405020304" pitchFamily="18" charset="0"/>
          </a:endParaRPr>
        </a:p>
      </dgm:t>
    </dgm:pt>
    <dgm:pt modelId="{D8508E64-8E5B-4940-86A7-F3384291C55E}">
      <dgm:prSet phldrT="[Text]" custT="1"/>
      <dgm:spPr/>
      <dgm:t>
        <a:bodyPr/>
        <a:lstStyle/>
        <a:p>
          <a:r>
            <a:rPr lang="en-IN" sz="2000" b="0" i="0" dirty="0">
              <a:latin typeface="Times New Roman" panose="02020603050405020304" pitchFamily="18" charset="0"/>
              <a:cs typeface="Times New Roman" panose="02020603050405020304" pitchFamily="18" charset="0"/>
            </a:rPr>
            <a:t>Andhra University, Visakhapatnam</a:t>
          </a:r>
          <a:endParaRPr lang="en-IN" sz="2000" dirty="0">
            <a:latin typeface="Times New Roman" panose="02020603050405020304" pitchFamily="18" charset="0"/>
            <a:cs typeface="Times New Roman" panose="02020603050405020304" pitchFamily="18" charset="0"/>
          </a:endParaRPr>
        </a:p>
      </dgm:t>
    </dgm:pt>
    <dgm:pt modelId="{03E120D7-D2EE-4582-9207-3E83711EBA9A}" type="parTrans" cxnId="{BA23AAF2-CACC-4D41-B38E-A490A58F73D4}">
      <dgm:prSet/>
      <dgm:spPr/>
      <dgm:t>
        <a:bodyPr/>
        <a:lstStyle/>
        <a:p>
          <a:endParaRPr lang="en-IN"/>
        </a:p>
      </dgm:t>
    </dgm:pt>
    <dgm:pt modelId="{ECA0848D-5585-48FE-85FE-69D10F05A64C}" type="sibTrans" cxnId="{BA23AAF2-CACC-4D41-B38E-A490A58F73D4}">
      <dgm:prSet/>
      <dgm:spPr/>
      <dgm:t>
        <a:bodyPr/>
        <a:lstStyle/>
        <a:p>
          <a:endParaRPr lang="en-IN"/>
        </a:p>
      </dgm:t>
    </dgm:pt>
    <dgm:pt modelId="{D45F9625-1652-45DD-9855-46DCEBFA7AFC}">
      <dgm:prSet phldrT="[Text]" custT="1"/>
      <dgm:spPr/>
      <dgm:t>
        <a:bodyPr/>
        <a:lstStyle/>
        <a:p>
          <a:r>
            <a:rPr lang="en-IN" sz="2000" dirty="0">
              <a:latin typeface="Times New Roman" panose="02020603050405020304" pitchFamily="18" charset="0"/>
              <a:cs typeface="Times New Roman" panose="02020603050405020304" pitchFamily="18" charset="0"/>
            </a:rPr>
            <a:t>Indian Institute of Technology, Gandhinagar</a:t>
          </a:r>
        </a:p>
      </dgm:t>
    </dgm:pt>
    <dgm:pt modelId="{AF2B5257-045F-4CE7-96B4-2A0667E90946}" type="parTrans" cxnId="{F58F41D0-8668-4DA2-804F-2067EF19E5E1}">
      <dgm:prSet/>
      <dgm:spPr/>
      <dgm:t>
        <a:bodyPr/>
        <a:lstStyle/>
        <a:p>
          <a:endParaRPr lang="en-IN"/>
        </a:p>
      </dgm:t>
    </dgm:pt>
    <dgm:pt modelId="{FBC77E3C-D93B-4BEC-A6A0-A70B277BDCAA}" type="sibTrans" cxnId="{F58F41D0-8668-4DA2-804F-2067EF19E5E1}">
      <dgm:prSet/>
      <dgm:spPr/>
      <dgm:t>
        <a:bodyPr/>
        <a:lstStyle/>
        <a:p>
          <a:endParaRPr lang="en-IN"/>
        </a:p>
      </dgm:t>
    </dgm:pt>
    <dgm:pt modelId="{18E9BF84-28D4-4B85-82D4-20AD4BEC8E88}">
      <dgm:prSet phldrT="[Text]" custT="1"/>
      <dgm:spPr/>
      <dgm:t>
        <a:bodyPr/>
        <a:lstStyle/>
        <a:p>
          <a:r>
            <a:rPr lang="en-US" sz="2000" dirty="0">
              <a:latin typeface="Times New Roman" panose="02020603050405020304" pitchFamily="18" charset="0"/>
              <a:cs typeface="Times New Roman" panose="02020603050405020304" pitchFamily="18" charset="0"/>
            </a:rPr>
            <a:t>TRAs (NITRA, BTRA, SASMIRA, ATIRA, SITRA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a:t>
          </a:r>
          <a:endParaRPr lang="en-IN" sz="2000" dirty="0">
            <a:latin typeface="Times New Roman" panose="02020603050405020304" pitchFamily="18" charset="0"/>
            <a:cs typeface="Times New Roman" panose="02020603050405020304" pitchFamily="18" charset="0"/>
          </a:endParaRPr>
        </a:p>
      </dgm:t>
    </dgm:pt>
    <dgm:pt modelId="{C02CAA12-C66E-4B97-B63E-4CD5E6C625AB}" type="parTrans" cxnId="{8EAEFF1E-6ED4-4D95-B073-B46ACBEC3270}">
      <dgm:prSet/>
      <dgm:spPr/>
    </dgm:pt>
    <dgm:pt modelId="{10C402D0-AF1B-4148-BB31-684B56D9BF24}" type="sibTrans" cxnId="{8EAEFF1E-6ED4-4D95-B073-B46ACBEC3270}">
      <dgm:prSet/>
      <dgm:spPr/>
    </dgm:pt>
    <dgm:pt modelId="{CF56373A-14AB-4878-9A78-7942D7CB0D33}" type="pres">
      <dgm:prSet presAssocID="{6D9E7E98-6E28-4899-8E5D-3373E776EC5B}" presName="linear" presStyleCnt="0">
        <dgm:presLayoutVars>
          <dgm:animLvl val="lvl"/>
          <dgm:resizeHandles val="exact"/>
        </dgm:presLayoutVars>
      </dgm:prSet>
      <dgm:spPr/>
    </dgm:pt>
    <dgm:pt modelId="{85B89858-F171-44C8-9B02-08D61C8D4098}" type="pres">
      <dgm:prSet presAssocID="{196A81AA-84A5-48FE-B878-533E579AC742}" presName="parentText" presStyleLbl="node1" presStyleIdx="0" presStyleCnt="1" custScaleY="33639" custLinFactNeighborX="-967" custLinFactNeighborY="-8669">
        <dgm:presLayoutVars>
          <dgm:chMax val="0"/>
          <dgm:bulletEnabled val="1"/>
        </dgm:presLayoutVars>
      </dgm:prSet>
      <dgm:spPr/>
    </dgm:pt>
    <dgm:pt modelId="{C3D7B45E-BD82-44EE-85F8-CA1FF72A5A76}" type="pres">
      <dgm:prSet presAssocID="{196A81AA-84A5-48FE-B878-533E579AC742}" presName="childText" presStyleLbl="revTx" presStyleIdx="0" presStyleCnt="1" custLinFactNeighborX="102" custLinFactNeighborY="21868">
        <dgm:presLayoutVars>
          <dgm:bulletEnabled val="1"/>
        </dgm:presLayoutVars>
      </dgm:prSet>
      <dgm:spPr/>
    </dgm:pt>
  </dgm:ptLst>
  <dgm:cxnLst>
    <dgm:cxn modelId="{56A1DB0D-30BF-419C-8924-BDCDC68864EC}" type="presOf" srcId="{BD836617-2A51-4278-B08B-A3C8D88D79CF}" destId="{C3D7B45E-BD82-44EE-85F8-CA1FF72A5A76}" srcOrd="0" destOrd="3" presId="urn:microsoft.com/office/officeart/2005/8/layout/vList2"/>
    <dgm:cxn modelId="{401CE60D-2D52-479F-A273-5A6ECDCAF22A}" type="presOf" srcId="{75B4BE71-A216-4D0E-B0BD-5A8B305A5CE2}" destId="{C3D7B45E-BD82-44EE-85F8-CA1FF72A5A76}" srcOrd="0" destOrd="0" presId="urn:microsoft.com/office/officeart/2005/8/layout/vList2"/>
    <dgm:cxn modelId="{F3D71A11-0E6F-42F1-9B7A-C94E12AC4818}" srcId="{196A81AA-84A5-48FE-B878-533E579AC742}" destId="{B595FDEC-93E2-4BD8-A6AF-B4F9A57B2E58}" srcOrd="1" destOrd="0" parTransId="{19675068-C729-4264-8E2B-333263F3B5CE}" sibTransId="{7C1F8189-49CA-40C0-9D9B-BA6671AAB729}"/>
    <dgm:cxn modelId="{8EAEFF1E-6ED4-4D95-B073-B46ACBEC3270}" srcId="{196A81AA-84A5-48FE-B878-533E579AC742}" destId="{18E9BF84-28D4-4B85-82D4-20AD4BEC8E88}" srcOrd="6" destOrd="0" parTransId="{C02CAA12-C66E-4B97-B63E-4CD5E6C625AB}" sibTransId="{10C402D0-AF1B-4148-BB31-684B56D9BF24}"/>
    <dgm:cxn modelId="{54213B22-A889-41EE-BE7D-21679011A109}" srcId="{196A81AA-84A5-48FE-B878-533E579AC742}" destId="{09A8ADF1-E85D-4E7F-AFD3-8C251E7C5B10}" srcOrd="2" destOrd="0" parTransId="{EB6BDEF6-38FA-4C65-87A8-5E8F22C11DEF}" sibTransId="{40B8B924-D953-4E6B-A7E8-0BB075EF048B}"/>
    <dgm:cxn modelId="{7B27F531-5D73-45B1-BD17-E9623457C205}" srcId="{6D9E7E98-6E28-4899-8E5D-3373E776EC5B}" destId="{196A81AA-84A5-48FE-B878-533E579AC742}" srcOrd="0" destOrd="0" parTransId="{ED308DB4-E92B-4BF9-8B05-66EE39CE4784}" sibTransId="{B6B3052A-E005-4844-B241-B8C0D1080D8C}"/>
    <dgm:cxn modelId="{4DF74C35-E6E2-4F40-A998-7AE95BBD2BC4}" type="presOf" srcId="{196A81AA-84A5-48FE-B878-533E579AC742}" destId="{85B89858-F171-44C8-9B02-08D61C8D4098}" srcOrd="0" destOrd="0" presId="urn:microsoft.com/office/officeart/2005/8/layout/vList2"/>
    <dgm:cxn modelId="{32C44582-110B-4E55-8978-F7D8089B0D10}" srcId="{196A81AA-84A5-48FE-B878-533E579AC742}" destId="{75B4BE71-A216-4D0E-B0BD-5A8B305A5CE2}" srcOrd="0" destOrd="0" parTransId="{B8936CA7-4181-46F5-BE9A-7D9FBDDA6831}" sibTransId="{471F87D6-050D-44EC-9D2C-4516A2482214}"/>
    <dgm:cxn modelId="{5444A687-3105-401E-A46C-33E13E5713FE}" type="presOf" srcId="{D8508E64-8E5B-4940-86A7-F3384291C55E}" destId="{C3D7B45E-BD82-44EE-85F8-CA1FF72A5A76}" srcOrd="0" destOrd="4" presId="urn:microsoft.com/office/officeart/2005/8/layout/vList2"/>
    <dgm:cxn modelId="{7AA334AB-0310-49DD-BBA5-E5562DCBD862}" type="presOf" srcId="{18E9BF84-28D4-4B85-82D4-20AD4BEC8E88}" destId="{C3D7B45E-BD82-44EE-85F8-CA1FF72A5A76}" srcOrd="0" destOrd="6" presId="urn:microsoft.com/office/officeart/2005/8/layout/vList2"/>
    <dgm:cxn modelId="{B62AF3B7-DBFF-41AE-9A4B-B18F11F4CD8A}" srcId="{196A81AA-84A5-48FE-B878-533E579AC742}" destId="{BD836617-2A51-4278-B08B-A3C8D88D79CF}" srcOrd="3" destOrd="0" parTransId="{3CE44A12-2F2A-462D-B859-BB83A17DCAC5}" sibTransId="{F54ADEA4-9734-49CE-9099-237E09D00582}"/>
    <dgm:cxn modelId="{E6BE18CC-5BC0-4A71-9776-720FA4BA841E}" type="presOf" srcId="{6D9E7E98-6E28-4899-8E5D-3373E776EC5B}" destId="{CF56373A-14AB-4878-9A78-7942D7CB0D33}" srcOrd="0" destOrd="0" presId="urn:microsoft.com/office/officeart/2005/8/layout/vList2"/>
    <dgm:cxn modelId="{F58F41D0-8668-4DA2-804F-2067EF19E5E1}" srcId="{196A81AA-84A5-48FE-B878-533E579AC742}" destId="{D45F9625-1652-45DD-9855-46DCEBFA7AFC}" srcOrd="5" destOrd="0" parTransId="{AF2B5257-045F-4CE7-96B4-2A0667E90946}" sibTransId="{FBC77E3C-D93B-4BEC-A6A0-A70B277BDCAA}"/>
    <dgm:cxn modelId="{7A2FB0E6-89E9-4D81-9CAF-D11A79DE1049}" type="presOf" srcId="{09A8ADF1-E85D-4E7F-AFD3-8C251E7C5B10}" destId="{C3D7B45E-BD82-44EE-85F8-CA1FF72A5A76}" srcOrd="0" destOrd="2" presId="urn:microsoft.com/office/officeart/2005/8/layout/vList2"/>
    <dgm:cxn modelId="{BA23AAF2-CACC-4D41-B38E-A490A58F73D4}" srcId="{196A81AA-84A5-48FE-B878-533E579AC742}" destId="{D8508E64-8E5B-4940-86A7-F3384291C55E}" srcOrd="4" destOrd="0" parTransId="{03E120D7-D2EE-4582-9207-3E83711EBA9A}" sibTransId="{ECA0848D-5585-48FE-85FE-69D10F05A64C}"/>
    <dgm:cxn modelId="{226A25F4-CB6B-49BA-A296-29964C10101B}" type="presOf" srcId="{B595FDEC-93E2-4BD8-A6AF-B4F9A57B2E58}" destId="{C3D7B45E-BD82-44EE-85F8-CA1FF72A5A76}" srcOrd="0" destOrd="1" presId="urn:microsoft.com/office/officeart/2005/8/layout/vList2"/>
    <dgm:cxn modelId="{E9F066FC-B566-4246-A863-5914CBC3B8D3}" type="presOf" srcId="{D45F9625-1652-45DD-9855-46DCEBFA7AFC}" destId="{C3D7B45E-BD82-44EE-85F8-CA1FF72A5A76}" srcOrd="0" destOrd="5" presId="urn:microsoft.com/office/officeart/2005/8/layout/vList2"/>
    <dgm:cxn modelId="{415F5DEF-4FDC-436A-9824-FD461B522F6B}" type="presParOf" srcId="{CF56373A-14AB-4878-9A78-7942D7CB0D33}" destId="{85B89858-F171-44C8-9B02-08D61C8D4098}" srcOrd="0" destOrd="0" presId="urn:microsoft.com/office/officeart/2005/8/layout/vList2"/>
    <dgm:cxn modelId="{4D763D71-7188-4E2D-BA91-C9289F898067}" type="presParOf" srcId="{CF56373A-14AB-4878-9A78-7942D7CB0D33}" destId="{C3D7B45E-BD82-44EE-85F8-CA1FF72A5A76}"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B60ADA-7084-43A1-ABD1-B8F4BD14FA8A}" type="doc">
      <dgm:prSet loTypeId="urn:microsoft.com/office/officeart/2005/8/layout/architecture" loCatId="relationship" qsTypeId="urn:microsoft.com/office/officeart/2005/8/quickstyle/simple1" qsCatId="simple" csTypeId="urn:microsoft.com/office/officeart/2005/8/colors/accent1_1" csCatId="accent1" phldr="1"/>
      <dgm:spPr/>
      <dgm:t>
        <a:bodyPr/>
        <a:lstStyle/>
        <a:p>
          <a:endParaRPr lang="en-IN"/>
        </a:p>
      </dgm:t>
    </dgm:pt>
    <dgm:pt modelId="{E5D459CE-32EE-4E58-A54C-A6AAAE7FAC40}">
      <dgm:prSet phldrT="[Text]" custT="1"/>
      <dgm:spPr/>
      <dgm:t>
        <a:bodyPr/>
        <a:lstStyle/>
        <a:p>
          <a:r>
            <a:rPr lang="en-IN" sz="1800" dirty="0">
              <a:latin typeface="Times New Roman" panose="02020603050405020304" pitchFamily="18" charset="0"/>
              <a:cs typeface="Times New Roman" panose="02020603050405020304" pitchFamily="18" charset="0"/>
            </a:rPr>
            <a:t>R &amp;D Projects (23)</a:t>
          </a:r>
        </a:p>
      </dgm:t>
    </dgm:pt>
    <dgm:pt modelId="{F7D152B4-E9BA-449F-AD8B-1489541A5A68}" type="parTrans" cxnId="{E49A822A-D0BB-4D7B-92F4-C6C57DDCE384}">
      <dgm:prSet/>
      <dgm:spPr/>
      <dgm:t>
        <a:bodyPr/>
        <a:lstStyle/>
        <a:p>
          <a:endParaRPr lang="en-IN" sz="1800">
            <a:latin typeface="Times New Roman" panose="02020603050405020304" pitchFamily="18" charset="0"/>
            <a:cs typeface="Times New Roman" panose="02020603050405020304" pitchFamily="18" charset="0"/>
          </a:endParaRPr>
        </a:p>
      </dgm:t>
    </dgm:pt>
    <dgm:pt modelId="{4AF9585D-33AE-466B-83E3-927EA14D358A}" type="sibTrans" cxnId="{E49A822A-D0BB-4D7B-92F4-C6C57DDCE384}">
      <dgm:prSet/>
      <dgm:spPr/>
      <dgm:t>
        <a:bodyPr/>
        <a:lstStyle/>
        <a:p>
          <a:endParaRPr lang="en-IN" sz="1800">
            <a:latin typeface="Times New Roman" panose="02020603050405020304" pitchFamily="18" charset="0"/>
            <a:cs typeface="Times New Roman" panose="02020603050405020304" pitchFamily="18" charset="0"/>
          </a:endParaRPr>
        </a:p>
      </dgm:t>
    </dgm:pt>
    <dgm:pt modelId="{4394DBDE-A196-4E78-A030-5F3031036612}">
      <dgm:prSet phldrT="[Text]" custT="1"/>
      <dgm:spPr/>
      <dgm:t>
        <a:bodyPr/>
        <a:lstStyle/>
        <a:p>
          <a:r>
            <a:rPr lang="en-IN" sz="1800" dirty="0">
              <a:latin typeface="Times New Roman" panose="02020603050405020304" pitchFamily="18" charset="0"/>
              <a:cs typeface="Times New Roman" panose="02020603050405020304" pitchFamily="18" charset="0"/>
            </a:rPr>
            <a:t>TC Meetings at Institute (01)</a:t>
          </a:r>
        </a:p>
      </dgm:t>
    </dgm:pt>
    <dgm:pt modelId="{D8235ACF-AB08-435F-8A8F-C178E8D6BD6D}" type="parTrans" cxnId="{F22649E9-5E54-4927-B358-91378E480EF6}">
      <dgm:prSet/>
      <dgm:spPr/>
      <dgm:t>
        <a:bodyPr/>
        <a:lstStyle/>
        <a:p>
          <a:endParaRPr lang="en-IN" sz="1800">
            <a:latin typeface="Times New Roman" panose="02020603050405020304" pitchFamily="18" charset="0"/>
            <a:cs typeface="Times New Roman" panose="02020603050405020304" pitchFamily="18" charset="0"/>
          </a:endParaRPr>
        </a:p>
      </dgm:t>
    </dgm:pt>
    <dgm:pt modelId="{7C767070-23F2-440F-906C-0BCFB0718EDC}" type="sibTrans" cxnId="{F22649E9-5E54-4927-B358-91378E480EF6}">
      <dgm:prSet/>
      <dgm:spPr/>
      <dgm:t>
        <a:bodyPr/>
        <a:lstStyle/>
        <a:p>
          <a:endParaRPr lang="en-IN" sz="1800">
            <a:latin typeface="Times New Roman" panose="02020603050405020304" pitchFamily="18" charset="0"/>
            <a:cs typeface="Times New Roman" panose="02020603050405020304" pitchFamily="18" charset="0"/>
          </a:endParaRPr>
        </a:p>
      </dgm:t>
    </dgm:pt>
    <dgm:pt modelId="{BF35E798-0BBB-4169-A48C-1E3D332C9832}">
      <dgm:prSet phldrT="[Text]" custT="1"/>
      <dgm:spPr/>
      <dgm:t>
        <a:bodyPr/>
        <a:lstStyle/>
        <a:p>
          <a:r>
            <a:rPr lang="en-IN" sz="1800" dirty="0">
              <a:latin typeface="Times New Roman" panose="02020603050405020304" pitchFamily="18" charset="0"/>
              <a:cs typeface="Times New Roman" panose="02020603050405020304" pitchFamily="18" charset="0"/>
            </a:rPr>
            <a:t>TC Membership (16 TCs)</a:t>
          </a:r>
        </a:p>
      </dgm:t>
    </dgm:pt>
    <dgm:pt modelId="{039329D7-0C4E-4758-BDC3-335EC0678D18}" type="parTrans" cxnId="{6457C464-96AD-41AE-8E4A-B47BAB92DFA2}">
      <dgm:prSet/>
      <dgm:spPr/>
      <dgm:t>
        <a:bodyPr/>
        <a:lstStyle/>
        <a:p>
          <a:endParaRPr lang="en-IN" sz="1800">
            <a:latin typeface="Times New Roman" panose="02020603050405020304" pitchFamily="18" charset="0"/>
            <a:cs typeface="Times New Roman" panose="02020603050405020304" pitchFamily="18" charset="0"/>
          </a:endParaRPr>
        </a:p>
      </dgm:t>
    </dgm:pt>
    <dgm:pt modelId="{71B463FF-F341-4406-BFD5-AB9AE68F4B55}" type="sibTrans" cxnId="{6457C464-96AD-41AE-8E4A-B47BAB92DFA2}">
      <dgm:prSet/>
      <dgm:spPr/>
      <dgm:t>
        <a:bodyPr/>
        <a:lstStyle/>
        <a:p>
          <a:endParaRPr lang="en-IN" sz="1800">
            <a:latin typeface="Times New Roman" panose="02020603050405020304" pitchFamily="18" charset="0"/>
            <a:cs typeface="Times New Roman" panose="02020603050405020304" pitchFamily="18" charset="0"/>
          </a:endParaRPr>
        </a:p>
      </dgm:t>
    </dgm:pt>
    <dgm:pt modelId="{36E6942C-6AC7-4212-AB6D-56A5ADB127CC}">
      <dgm:prSet phldrT="[Text]" custT="1"/>
      <dgm:spPr/>
      <dgm:t>
        <a:bodyPr/>
        <a:lstStyle/>
        <a:p>
          <a:r>
            <a:rPr lang="en-IN" sz="1800" dirty="0">
              <a:latin typeface="Times New Roman" panose="02020603050405020304" pitchFamily="18" charset="0"/>
              <a:cs typeface="Times New Roman" panose="02020603050405020304" pitchFamily="18" charset="0"/>
            </a:rPr>
            <a:t>Seminars/Guest Lecture (04)</a:t>
          </a:r>
        </a:p>
      </dgm:t>
    </dgm:pt>
    <dgm:pt modelId="{80955130-5885-407A-944E-9E3A08417502}" type="parTrans" cxnId="{A31B40D2-3676-4FC7-A13F-52E8A53195A9}">
      <dgm:prSet/>
      <dgm:spPr/>
      <dgm:t>
        <a:bodyPr/>
        <a:lstStyle/>
        <a:p>
          <a:endParaRPr lang="en-IN" sz="1800">
            <a:latin typeface="Times New Roman" panose="02020603050405020304" pitchFamily="18" charset="0"/>
            <a:cs typeface="Times New Roman" panose="02020603050405020304" pitchFamily="18" charset="0"/>
          </a:endParaRPr>
        </a:p>
      </dgm:t>
    </dgm:pt>
    <dgm:pt modelId="{FED50F6F-FEBA-4321-84E0-E35C78032660}" type="sibTrans" cxnId="{A31B40D2-3676-4FC7-A13F-52E8A53195A9}">
      <dgm:prSet/>
      <dgm:spPr/>
      <dgm:t>
        <a:bodyPr/>
        <a:lstStyle/>
        <a:p>
          <a:endParaRPr lang="en-IN" sz="1800">
            <a:latin typeface="Times New Roman" panose="02020603050405020304" pitchFamily="18" charset="0"/>
            <a:cs typeface="Times New Roman" panose="02020603050405020304" pitchFamily="18" charset="0"/>
          </a:endParaRPr>
        </a:p>
      </dgm:t>
    </dgm:pt>
    <dgm:pt modelId="{BC97F17D-F21F-4791-B6CC-AF6D13E1F965}">
      <dgm:prSet phldrT="[Text]" custT="1"/>
      <dgm:spPr/>
      <dgm:t>
        <a:bodyPr/>
        <a:lstStyle/>
        <a:p>
          <a:r>
            <a:rPr lang="en-IN" sz="1800" dirty="0">
              <a:latin typeface="Times New Roman" panose="02020603050405020304" pitchFamily="18" charset="0"/>
              <a:cs typeface="Times New Roman" panose="02020603050405020304" pitchFamily="18" charset="0"/>
            </a:rPr>
            <a:t>Reference Materials for Curriculum (07)</a:t>
          </a:r>
        </a:p>
      </dgm:t>
    </dgm:pt>
    <dgm:pt modelId="{B435035C-ECA6-4EBC-960E-769C87654409}" type="parTrans" cxnId="{1C7FC557-037F-43B5-BBE1-AE14D128C9D4}">
      <dgm:prSet/>
      <dgm:spPr/>
      <dgm:t>
        <a:bodyPr/>
        <a:lstStyle/>
        <a:p>
          <a:endParaRPr lang="en-IN" sz="1800">
            <a:latin typeface="Times New Roman" panose="02020603050405020304" pitchFamily="18" charset="0"/>
            <a:cs typeface="Times New Roman" panose="02020603050405020304" pitchFamily="18" charset="0"/>
          </a:endParaRPr>
        </a:p>
      </dgm:t>
    </dgm:pt>
    <dgm:pt modelId="{A93520E7-8D22-4578-B7D0-964BC2771FD0}" type="sibTrans" cxnId="{1C7FC557-037F-43B5-BBE1-AE14D128C9D4}">
      <dgm:prSet/>
      <dgm:spPr/>
      <dgm:t>
        <a:bodyPr/>
        <a:lstStyle/>
        <a:p>
          <a:endParaRPr lang="en-IN" sz="1800">
            <a:latin typeface="Times New Roman" panose="02020603050405020304" pitchFamily="18" charset="0"/>
            <a:cs typeface="Times New Roman" panose="02020603050405020304" pitchFamily="18" charset="0"/>
          </a:endParaRPr>
        </a:p>
      </dgm:t>
    </dgm:pt>
    <dgm:pt modelId="{71C05430-A017-44D3-9EAE-4419E9ED0EDD}" type="pres">
      <dgm:prSet presAssocID="{32B60ADA-7084-43A1-ABD1-B8F4BD14FA8A}" presName="Name0" presStyleCnt="0">
        <dgm:presLayoutVars>
          <dgm:chPref val="1"/>
          <dgm:dir/>
          <dgm:animOne val="branch"/>
          <dgm:animLvl val="lvl"/>
          <dgm:resizeHandles/>
        </dgm:presLayoutVars>
      </dgm:prSet>
      <dgm:spPr/>
    </dgm:pt>
    <dgm:pt modelId="{3B36B977-3AA5-41E1-A2EF-5C589823281D}" type="pres">
      <dgm:prSet presAssocID="{E5D459CE-32EE-4E58-A54C-A6AAAE7FAC40}" presName="vertOne" presStyleCnt="0"/>
      <dgm:spPr/>
    </dgm:pt>
    <dgm:pt modelId="{FF3450B3-C1C5-435B-9820-ECBF4FFDCCAE}" type="pres">
      <dgm:prSet presAssocID="{E5D459CE-32EE-4E58-A54C-A6AAAE7FAC40}" presName="txOne" presStyleLbl="node0" presStyleIdx="0" presStyleCnt="1" custScaleX="38896" custLinFactY="-100000" custLinFactNeighborX="16703" custLinFactNeighborY="-104996">
        <dgm:presLayoutVars>
          <dgm:chPref val="3"/>
        </dgm:presLayoutVars>
      </dgm:prSet>
      <dgm:spPr/>
    </dgm:pt>
    <dgm:pt modelId="{CA2A5F46-ABBE-4823-92BE-8E86074AED13}" type="pres">
      <dgm:prSet presAssocID="{E5D459CE-32EE-4E58-A54C-A6AAAE7FAC40}" presName="parTransOne" presStyleCnt="0"/>
      <dgm:spPr/>
    </dgm:pt>
    <dgm:pt modelId="{8A738294-9048-49E3-BE3C-91E99D4958CD}" type="pres">
      <dgm:prSet presAssocID="{E5D459CE-32EE-4E58-A54C-A6AAAE7FAC40}" presName="horzOne" presStyleCnt="0"/>
      <dgm:spPr/>
    </dgm:pt>
    <dgm:pt modelId="{F8A9BAB9-0785-472D-9447-306B4BCF25A3}" type="pres">
      <dgm:prSet presAssocID="{4394DBDE-A196-4E78-A030-5F3031036612}" presName="vertTwo" presStyleCnt="0"/>
      <dgm:spPr/>
    </dgm:pt>
    <dgm:pt modelId="{2D1A2444-C0F7-46F6-8603-5707905B2CEB}" type="pres">
      <dgm:prSet presAssocID="{4394DBDE-A196-4E78-A030-5F3031036612}" presName="txTwo" presStyleLbl="node2" presStyleIdx="0" presStyleCnt="2" custScaleX="69853" custLinFactNeighborX="-15508" custLinFactNeighborY="-20031">
        <dgm:presLayoutVars>
          <dgm:chPref val="3"/>
        </dgm:presLayoutVars>
      </dgm:prSet>
      <dgm:spPr/>
    </dgm:pt>
    <dgm:pt modelId="{D587A5A4-459C-41B3-993E-03B21AB2EF52}" type="pres">
      <dgm:prSet presAssocID="{4394DBDE-A196-4E78-A030-5F3031036612}" presName="parTransTwo" presStyleCnt="0"/>
      <dgm:spPr/>
    </dgm:pt>
    <dgm:pt modelId="{00A06D73-EE7C-424C-9898-4BA86FA95B42}" type="pres">
      <dgm:prSet presAssocID="{4394DBDE-A196-4E78-A030-5F3031036612}" presName="horzTwo" presStyleCnt="0"/>
      <dgm:spPr/>
    </dgm:pt>
    <dgm:pt modelId="{79AE3725-DEF1-4F43-9D58-F4BD6ACB1AAF}" type="pres">
      <dgm:prSet presAssocID="{BF35E798-0BBB-4169-A48C-1E3D332C9832}" presName="vertThree" presStyleCnt="0"/>
      <dgm:spPr/>
    </dgm:pt>
    <dgm:pt modelId="{F0D12AC2-23A2-4740-9926-1E83A23B812A}" type="pres">
      <dgm:prSet presAssocID="{BF35E798-0BBB-4169-A48C-1E3D332C9832}" presName="txThree" presStyleLbl="node3" presStyleIdx="0" presStyleCnt="2">
        <dgm:presLayoutVars>
          <dgm:chPref val="3"/>
        </dgm:presLayoutVars>
      </dgm:prSet>
      <dgm:spPr/>
    </dgm:pt>
    <dgm:pt modelId="{3ADE7666-94CF-4199-B48C-AE9967FC3933}" type="pres">
      <dgm:prSet presAssocID="{BF35E798-0BBB-4169-A48C-1E3D332C9832}" presName="horzThree" presStyleCnt="0"/>
      <dgm:spPr/>
    </dgm:pt>
    <dgm:pt modelId="{6641DDEF-112D-43B2-98BF-0B348E9829E8}" type="pres">
      <dgm:prSet presAssocID="{71B463FF-F341-4406-BFD5-AB9AE68F4B55}" presName="sibSpaceThree" presStyleCnt="0"/>
      <dgm:spPr/>
    </dgm:pt>
    <dgm:pt modelId="{2D1560F4-AC59-4A93-A48C-92DE7E37BD97}" type="pres">
      <dgm:prSet presAssocID="{36E6942C-6AC7-4212-AB6D-56A5ADB127CC}" presName="vertThree" presStyleCnt="0"/>
      <dgm:spPr/>
    </dgm:pt>
    <dgm:pt modelId="{979C717B-AC48-41A0-A161-C125B908D82B}" type="pres">
      <dgm:prSet presAssocID="{36E6942C-6AC7-4212-AB6D-56A5ADB127CC}" presName="txThree" presStyleLbl="node3" presStyleIdx="1" presStyleCnt="2" custLinFactNeighborX="893" custLinFactNeighborY="-1932">
        <dgm:presLayoutVars>
          <dgm:chPref val="3"/>
        </dgm:presLayoutVars>
      </dgm:prSet>
      <dgm:spPr/>
    </dgm:pt>
    <dgm:pt modelId="{85DB08A3-C4C4-442F-9F34-23C1FD31A4F0}" type="pres">
      <dgm:prSet presAssocID="{36E6942C-6AC7-4212-AB6D-56A5ADB127CC}" presName="horzThree" presStyleCnt="0"/>
      <dgm:spPr/>
    </dgm:pt>
    <dgm:pt modelId="{B193129B-C8EB-408B-85FE-870BD81FB779}" type="pres">
      <dgm:prSet presAssocID="{7C767070-23F2-440F-906C-0BCFB0718EDC}" presName="sibSpaceTwo" presStyleCnt="0"/>
      <dgm:spPr/>
    </dgm:pt>
    <dgm:pt modelId="{3E9EA1CC-933F-4F3E-8E58-0DE4A140265D}" type="pres">
      <dgm:prSet presAssocID="{BC97F17D-F21F-4791-B6CC-AF6D13E1F965}" presName="vertTwo" presStyleCnt="0"/>
      <dgm:spPr/>
    </dgm:pt>
    <dgm:pt modelId="{4C5CB989-1A61-4C67-B817-097B6E0D9A9B}" type="pres">
      <dgm:prSet presAssocID="{BC97F17D-F21F-4791-B6CC-AF6D13E1F965}" presName="txTwo" presStyleLbl="node2" presStyleIdx="1" presStyleCnt="2" custLinFactY="-20112" custLinFactNeighborX="-4373" custLinFactNeighborY="-100000">
        <dgm:presLayoutVars>
          <dgm:chPref val="3"/>
        </dgm:presLayoutVars>
      </dgm:prSet>
      <dgm:spPr/>
    </dgm:pt>
    <dgm:pt modelId="{A57E6824-A482-4BD8-8A2B-6995DC933837}" type="pres">
      <dgm:prSet presAssocID="{BC97F17D-F21F-4791-B6CC-AF6D13E1F965}" presName="horzTwo" presStyleCnt="0"/>
      <dgm:spPr/>
    </dgm:pt>
  </dgm:ptLst>
  <dgm:cxnLst>
    <dgm:cxn modelId="{E49A822A-D0BB-4D7B-92F4-C6C57DDCE384}" srcId="{32B60ADA-7084-43A1-ABD1-B8F4BD14FA8A}" destId="{E5D459CE-32EE-4E58-A54C-A6AAAE7FAC40}" srcOrd="0" destOrd="0" parTransId="{F7D152B4-E9BA-449F-AD8B-1489541A5A68}" sibTransId="{4AF9585D-33AE-466B-83E3-927EA14D358A}"/>
    <dgm:cxn modelId="{2FA06E38-9DD1-42CB-B590-1DC6AA3D7A01}" type="presOf" srcId="{4394DBDE-A196-4E78-A030-5F3031036612}" destId="{2D1A2444-C0F7-46F6-8603-5707905B2CEB}" srcOrd="0" destOrd="0" presId="urn:microsoft.com/office/officeart/2005/8/layout/architecture"/>
    <dgm:cxn modelId="{6457C464-96AD-41AE-8E4A-B47BAB92DFA2}" srcId="{4394DBDE-A196-4E78-A030-5F3031036612}" destId="{BF35E798-0BBB-4169-A48C-1E3D332C9832}" srcOrd="0" destOrd="0" parTransId="{039329D7-0C4E-4758-BDC3-335EC0678D18}" sibTransId="{71B463FF-F341-4406-BFD5-AB9AE68F4B55}"/>
    <dgm:cxn modelId="{F78EEE64-EAED-4A63-98C0-A4CBC4F81E04}" type="presOf" srcId="{BC97F17D-F21F-4791-B6CC-AF6D13E1F965}" destId="{4C5CB989-1A61-4C67-B817-097B6E0D9A9B}" srcOrd="0" destOrd="0" presId="urn:microsoft.com/office/officeart/2005/8/layout/architecture"/>
    <dgm:cxn modelId="{3C84DF45-1203-4AEC-BF62-6F6AABFBD5AB}" type="presOf" srcId="{E5D459CE-32EE-4E58-A54C-A6AAAE7FAC40}" destId="{FF3450B3-C1C5-435B-9820-ECBF4FFDCCAE}" srcOrd="0" destOrd="0" presId="urn:microsoft.com/office/officeart/2005/8/layout/architecture"/>
    <dgm:cxn modelId="{71537D6E-7EC7-416E-9A94-FE939A3F2BBF}" type="presOf" srcId="{BF35E798-0BBB-4169-A48C-1E3D332C9832}" destId="{F0D12AC2-23A2-4740-9926-1E83A23B812A}" srcOrd="0" destOrd="0" presId="urn:microsoft.com/office/officeart/2005/8/layout/architecture"/>
    <dgm:cxn modelId="{1C7FC557-037F-43B5-BBE1-AE14D128C9D4}" srcId="{E5D459CE-32EE-4E58-A54C-A6AAAE7FAC40}" destId="{BC97F17D-F21F-4791-B6CC-AF6D13E1F965}" srcOrd="1" destOrd="0" parTransId="{B435035C-ECA6-4EBC-960E-769C87654409}" sibTransId="{A93520E7-8D22-4578-B7D0-964BC2771FD0}"/>
    <dgm:cxn modelId="{EF28F790-E523-4A1D-A148-430864DB6DBA}" type="presOf" srcId="{36E6942C-6AC7-4212-AB6D-56A5ADB127CC}" destId="{979C717B-AC48-41A0-A161-C125B908D82B}" srcOrd="0" destOrd="0" presId="urn:microsoft.com/office/officeart/2005/8/layout/architecture"/>
    <dgm:cxn modelId="{A31B40D2-3676-4FC7-A13F-52E8A53195A9}" srcId="{4394DBDE-A196-4E78-A030-5F3031036612}" destId="{36E6942C-6AC7-4212-AB6D-56A5ADB127CC}" srcOrd="1" destOrd="0" parTransId="{80955130-5885-407A-944E-9E3A08417502}" sibTransId="{FED50F6F-FEBA-4321-84E0-E35C78032660}"/>
    <dgm:cxn modelId="{F22649E9-5E54-4927-B358-91378E480EF6}" srcId="{E5D459CE-32EE-4E58-A54C-A6AAAE7FAC40}" destId="{4394DBDE-A196-4E78-A030-5F3031036612}" srcOrd="0" destOrd="0" parTransId="{D8235ACF-AB08-435F-8A8F-C178E8D6BD6D}" sibTransId="{7C767070-23F2-440F-906C-0BCFB0718EDC}"/>
    <dgm:cxn modelId="{99BE21F1-AB9C-40DF-B079-52D0D2B379AE}" type="presOf" srcId="{32B60ADA-7084-43A1-ABD1-B8F4BD14FA8A}" destId="{71C05430-A017-44D3-9EAE-4419E9ED0EDD}" srcOrd="0" destOrd="0" presId="urn:microsoft.com/office/officeart/2005/8/layout/architecture"/>
    <dgm:cxn modelId="{A3FF30B4-8853-408E-A9DA-D8DAA4405DFA}" type="presParOf" srcId="{71C05430-A017-44D3-9EAE-4419E9ED0EDD}" destId="{3B36B977-3AA5-41E1-A2EF-5C589823281D}" srcOrd="0" destOrd="0" presId="urn:microsoft.com/office/officeart/2005/8/layout/architecture"/>
    <dgm:cxn modelId="{969F48F7-E8BD-4234-9737-744653B66415}" type="presParOf" srcId="{3B36B977-3AA5-41E1-A2EF-5C589823281D}" destId="{FF3450B3-C1C5-435B-9820-ECBF4FFDCCAE}" srcOrd="0" destOrd="0" presId="urn:microsoft.com/office/officeart/2005/8/layout/architecture"/>
    <dgm:cxn modelId="{3131DF28-AFBE-48F7-99DF-73925BC4DE7A}" type="presParOf" srcId="{3B36B977-3AA5-41E1-A2EF-5C589823281D}" destId="{CA2A5F46-ABBE-4823-92BE-8E86074AED13}" srcOrd="1" destOrd="0" presId="urn:microsoft.com/office/officeart/2005/8/layout/architecture"/>
    <dgm:cxn modelId="{4D4E2711-E83E-444A-AACA-3C3F93D7E3A9}" type="presParOf" srcId="{3B36B977-3AA5-41E1-A2EF-5C589823281D}" destId="{8A738294-9048-49E3-BE3C-91E99D4958CD}" srcOrd="2" destOrd="0" presId="urn:microsoft.com/office/officeart/2005/8/layout/architecture"/>
    <dgm:cxn modelId="{F55C9632-1C4A-4E99-8782-7F9EFBD5942B}" type="presParOf" srcId="{8A738294-9048-49E3-BE3C-91E99D4958CD}" destId="{F8A9BAB9-0785-472D-9447-306B4BCF25A3}" srcOrd="0" destOrd="0" presId="urn:microsoft.com/office/officeart/2005/8/layout/architecture"/>
    <dgm:cxn modelId="{743724AB-6679-46FE-9328-515D9D2654A4}" type="presParOf" srcId="{F8A9BAB9-0785-472D-9447-306B4BCF25A3}" destId="{2D1A2444-C0F7-46F6-8603-5707905B2CEB}" srcOrd="0" destOrd="0" presId="urn:microsoft.com/office/officeart/2005/8/layout/architecture"/>
    <dgm:cxn modelId="{BD54D25C-74EE-4FA7-B32C-78CA78C3DA37}" type="presParOf" srcId="{F8A9BAB9-0785-472D-9447-306B4BCF25A3}" destId="{D587A5A4-459C-41B3-993E-03B21AB2EF52}" srcOrd="1" destOrd="0" presId="urn:microsoft.com/office/officeart/2005/8/layout/architecture"/>
    <dgm:cxn modelId="{B5BA5CBF-A0D6-41B0-803A-5EF4B056B5FC}" type="presParOf" srcId="{F8A9BAB9-0785-472D-9447-306B4BCF25A3}" destId="{00A06D73-EE7C-424C-9898-4BA86FA95B42}" srcOrd="2" destOrd="0" presId="urn:microsoft.com/office/officeart/2005/8/layout/architecture"/>
    <dgm:cxn modelId="{8A3C2D43-8BAF-44B4-8B5B-9CC4D210BB4E}" type="presParOf" srcId="{00A06D73-EE7C-424C-9898-4BA86FA95B42}" destId="{79AE3725-DEF1-4F43-9D58-F4BD6ACB1AAF}" srcOrd="0" destOrd="0" presId="urn:microsoft.com/office/officeart/2005/8/layout/architecture"/>
    <dgm:cxn modelId="{98FA310A-BD84-480E-9B0A-94FAA1EE3AE4}" type="presParOf" srcId="{79AE3725-DEF1-4F43-9D58-F4BD6ACB1AAF}" destId="{F0D12AC2-23A2-4740-9926-1E83A23B812A}" srcOrd="0" destOrd="0" presId="urn:microsoft.com/office/officeart/2005/8/layout/architecture"/>
    <dgm:cxn modelId="{A0A6AD87-8539-4B44-BBAA-3EE7539F9771}" type="presParOf" srcId="{79AE3725-DEF1-4F43-9D58-F4BD6ACB1AAF}" destId="{3ADE7666-94CF-4199-B48C-AE9967FC3933}" srcOrd="1" destOrd="0" presId="urn:microsoft.com/office/officeart/2005/8/layout/architecture"/>
    <dgm:cxn modelId="{7D71A03A-8C61-46BA-AF05-714689EA01A4}" type="presParOf" srcId="{00A06D73-EE7C-424C-9898-4BA86FA95B42}" destId="{6641DDEF-112D-43B2-98BF-0B348E9829E8}" srcOrd="1" destOrd="0" presId="urn:microsoft.com/office/officeart/2005/8/layout/architecture"/>
    <dgm:cxn modelId="{46CE3F32-4039-42C1-A4D4-D60F9F9F4E50}" type="presParOf" srcId="{00A06D73-EE7C-424C-9898-4BA86FA95B42}" destId="{2D1560F4-AC59-4A93-A48C-92DE7E37BD97}" srcOrd="2" destOrd="0" presId="urn:microsoft.com/office/officeart/2005/8/layout/architecture"/>
    <dgm:cxn modelId="{A0D7B038-90A2-4991-9A4E-9866E6870E31}" type="presParOf" srcId="{2D1560F4-AC59-4A93-A48C-92DE7E37BD97}" destId="{979C717B-AC48-41A0-A161-C125B908D82B}" srcOrd="0" destOrd="0" presId="urn:microsoft.com/office/officeart/2005/8/layout/architecture"/>
    <dgm:cxn modelId="{C65C1746-F66F-43EE-939F-B45E5033A62F}" type="presParOf" srcId="{2D1560F4-AC59-4A93-A48C-92DE7E37BD97}" destId="{85DB08A3-C4C4-442F-9F34-23C1FD31A4F0}" srcOrd="1" destOrd="0" presId="urn:microsoft.com/office/officeart/2005/8/layout/architecture"/>
    <dgm:cxn modelId="{83FED2F8-2EF7-4531-BC16-07684ACE329D}" type="presParOf" srcId="{8A738294-9048-49E3-BE3C-91E99D4958CD}" destId="{B193129B-C8EB-408B-85FE-870BD81FB779}" srcOrd="1" destOrd="0" presId="urn:microsoft.com/office/officeart/2005/8/layout/architecture"/>
    <dgm:cxn modelId="{68DB56B0-078C-4BAE-BF54-E6C3C5D2458B}" type="presParOf" srcId="{8A738294-9048-49E3-BE3C-91E99D4958CD}" destId="{3E9EA1CC-933F-4F3E-8E58-0DE4A140265D}" srcOrd="2" destOrd="0" presId="urn:microsoft.com/office/officeart/2005/8/layout/architecture"/>
    <dgm:cxn modelId="{247CAEE8-C6C6-4A79-99F3-F84040796731}" type="presParOf" srcId="{3E9EA1CC-933F-4F3E-8E58-0DE4A140265D}" destId="{4C5CB989-1A61-4C67-B817-097B6E0D9A9B}" srcOrd="0" destOrd="0" presId="urn:microsoft.com/office/officeart/2005/8/layout/architecture"/>
    <dgm:cxn modelId="{25152637-D310-46EB-BAFE-4243AFD10276}" type="presParOf" srcId="{3E9EA1CC-933F-4F3E-8E58-0DE4A140265D}" destId="{A57E6824-A482-4BD8-8A2B-6995DC933837}" srcOrd="1" destOrd="0" presId="urn:microsoft.com/office/officeart/2005/8/layout/architecture"/>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740068-98DD-499A-9898-F65678608623}"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IN"/>
        </a:p>
      </dgm:t>
    </dgm:pt>
    <dgm:pt modelId="{3B5D7869-52FD-45B9-8015-05F19CA0130A}">
      <dgm:prSet phldrT="[Text]" custT="1"/>
      <dgm:spPr/>
      <dgm:t>
        <a:bodyPr/>
        <a:lstStyle/>
        <a:p>
          <a:r>
            <a:rPr lang="en-IN" sz="1600" dirty="0">
              <a:latin typeface="Times New Roman" panose="02020603050405020304" pitchFamily="18" charset="0"/>
              <a:ea typeface="Tahoma" panose="020B0604030504040204" pitchFamily="34" charset="0"/>
              <a:cs typeface="Times New Roman" panose="02020603050405020304" pitchFamily="18" charset="0"/>
            </a:rPr>
            <a:t>Horizontal sustainability standards</a:t>
          </a:r>
        </a:p>
      </dgm:t>
    </dgm:pt>
    <dgm:pt modelId="{CDFA0D4A-38A9-4E39-88FD-B351A488F460}" type="parTrans" cxnId="{503FA3FC-7B34-4C11-BD89-7EE9F46289D0}">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EFA88B22-E1CA-40BD-9C7E-D6FF7CE9BBC7}" type="sibTrans" cxnId="{503FA3FC-7B34-4C11-BD89-7EE9F46289D0}">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A67DF147-9650-45C1-ACE9-81A13BBC6EA9}">
      <dgm:prSet phldrT="[Text]" custT="1"/>
      <dgm:spPr/>
      <dgm:t>
        <a:bodyPr/>
        <a:lstStyle/>
        <a:p>
          <a:r>
            <a:rPr lang="en-IN" sz="16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To formulate horizontal standards covering guidelines for all types of textile manufacturing and chemical processes based on innovation and technology which can save energy, water consumption and increase efficiency</a:t>
          </a:r>
          <a:endParaRPr lang="en-IN" sz="1600" dirty="0">
            <a:latin typeface="Times New Roman" panose="02020603050405020304" pitchFamily="18" charset="0"/>
            <a:ea typeface="Tahoma" panose="020B0604030504040204" pitchFamily="34" charset="0"/>
            <a:cs typeface="Times New Roman" panose="02020603050405020304" pitchFamily="18" charset="0"/>
          </a:endParaRPr>
        </a:p>
      </dgm:t>
    </dgm:pt>
    <dgm:pt modelId="{09F53EA6-6E6E-4DAE-AB6C-F2316601DCAB}" type="parTrans" cxnId="{8ABBD3DB-CDB2-4630-9E92-9F9387BA6062}">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7A85792E-9662-4019-9D58-B7127514B7DE}" type="sibTrans" cxnId="{8ABBD3DB-CDB2-4630-9E92-9F9387BA6062}">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9DF5F7EC-00EB-4ADA-B06C-FE4D4F0CA24D}">
      <dgm:prSet phldrT="[Text]" custT="1"/>
      <dgm:spPr/>
      <dgm:t>
        <a:bodyPr/>
        <a:lstStyle/>
        <a:p>
          <a:r>
            <a:rPr lang="en-IN" sz="1600" dirty="0">
              <a:latin typeface="Times New Roman" panose="02020603050405020304" pitchFamily="18" charset="0"/>
              <a:ea typeface="Tahoma" panose="020B0604030504040204" pitchFamily="34" charset="0"/>
              <a:cs typeface="Times New Roman" panose="02020603050405020304" pitchFamily="18" charset="0"/>
            </a:rPr>
            <a:t>Standards for restricted chemical substances</a:t>
          </a:r>
        </a:p>
      </dgm:t>
    </dgm:pt>
    <dgm:pt modelId="{C0035BC7-9A2F-4271-B4AF-2291FB59B82A}" type="parTrans" cxnId="{80FD324E-5C79-4626-855A-6CD45193CCF1}">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57CAA215-5103-40F6-A42E-3F381F8C81FE}" type="sibTrans" cxnId="{80FD324E-5C79-4626-855A-6CD45193CCF1}">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99CBF37A-63C5-4EB2-9825-F2BF9E2094BF}">
      <dgm:prSet phldrT="[Text]" custT="1"/>
      <dgm:spPr/>
      <dgm:t>
        <a:bodyPr/>
        <a:lstStyle/>
        <a:p>
          <a:r>
            <a:rPr lang="en-IN" sz="16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To formulate horizontal standard covering the restricted chemical substances requirement which can prevent/restricts use of harmful substances in processing of textiles product</a:t>
          </a:r>
          <a:endParaRPr lang="en-IN" sz="1600" dirty="0">
            <a:latin typeface="Times New Roman" panose="02020603050405020304" pitchFamily="18" charset="0"/>
            <a:ea typeface="Tahoma" panose="020B0604030504040204" pitchFamily="34" charset="0"/>
            <a:cs typeface="Times New Roman" panose="02020603050405020304" pitchFamily="18" charset="0"/>
          </a:endParaRPr>
        </a:p>
      </dgm:t>
    </dgm:pt>
    <dgm:pt modelId="{8B4362F1-FA13-47BF-A65D-AC205ECE1049}" type="parTrans" cxnId="{D2A600F3-CDC8-4D5F-AAB6-AB527BCD1038}">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544AF163-48CF-4E67-85FD-C4FDA9EF8A2C}" type="sibTrans" cxnId="{D2A600F3-CDC8-4D5F-AAB6-AB527BCD1038}">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343AD94A-796E-4EDB-9650-A549A3E6BAF3}">
      <dgm:prSet phldrT="[Text]" custT="1"/>
      <dgm:spPr/>
      <dgm:t>
        <a:bodyPr/>
        <a:lstStyle/>
        <a:p>
          <a:r>
            <a:rPr lang="en-IN" sz="1600" dirty="0">
              <a:latin typeface="Times New Roman" panose="02020603050405020304" pitchFamily="18" charset="0"/>
              <a:ea typeface="Tahoma" panose="020B0604030504040204" pitchFamily="34" charset="0"/>
              <a:cs typeface="Times New Roman" panose="02020603050405020304" pitchFamily="18" charset="0"/>
            </a:rPr>
            <a:t>Guideline for processing of recycled shoddy variant/product standards</a:t>
          </a:r>
        </a:p>
      </dgm:t>
    </dgm:pt>
    <dgm:pt modelId="{47E74653-9C52-4A61-91CF-DEF53B376A86}" type="parTrans" cxnId="{DACAA691-7BCE-4FF7-923A-F38DEBA5A746}">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DBB31E6B-F38E-4887-8DF2-D40E6C749F08}" type="sibTrans" cxnId="{DACAA691-7BCE-4FF7-923A-F38DEBA5A746}">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DEC338BA-0B0A-4E57-B4B8-B296B001241C}">
      <dgm:prSet phldrT="[Text]" custT="1"/>
      <dgm:spPr/>
      <dgm:t>
        <a:bodyPr/>
        <a:lstStyle/>
        <a:p>
          <a:r>
            <a:rPr lang="en-IN" sz="16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To formulate guidelines for processing and product standards for the recycled/shoddy variants of the already existing virgin </a:t>
          </a:r>
          <a:r>
            <a:rPr lang="en-IN" sz="1600" dirty="0" err="1">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fibers</a:t>
          </a:r>
          <a:r>
            <a:rPr lang="en-IN" sz="16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 and related textiles waste materials</a:t>
          </a:r>
          <a:endParaRPr lang="en-IN" sz="1600" dirty="0">
            <a:latin typeface="Times New Roman" panose="02020603050405020304" pitchFamily="18" charset="0"/>
            <a:ea typeface="Tahoma" panose="020B0604030504040204" pitchFamily="34" charset="0"/>
            <a:cs typeface="Times New Roman" panose="02020603050405020304" pitchFamily="18" charset="0"/>
          </a:endParaRPr>
        </a:p>
      </dgm:t>
    </dgm:pt>
    <dgm:pt modelId="{C33047D7-9EE1-4751-B4C6-B7E630B8F161}" type="parTrans" cxnId="{D58E4AC0-9BE8-432B-A78E-74F35D397C5D}">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EBAB4D39-E6C8-4293-8EC7-1E6A715FD8EF}" type="sibTrans" cxnId="{D58E4AC0-9BE8-432B-A78E-74F35D397C5D}">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3FDF323E-074D-4D5F-BA51-09D1E660FCCD}">
      <dgm:prSet phldrT="[Text]" custT="1"/>
      <dgm:spPr/>
      <dgm:t>
        <a:bodyPr/>
        <a:lstStyle/>
        <a:p>
          <a:r>
            <a:rPr lang="en-IN" sz="1600" dirty="0">
              <a:latin typeface="Times New Roman" panose="02020603050405020304" pitchFamily="18" charset="0"/>
              <a:ea typeface="Tahoma" panose="020B0604030504040204" pitchFamily="34" charset="0"/>
              <a:cs typeface="Times New Roman" panose="02020603050405020304" pitchFamily="18" charset="0"/>
            </a:rPr>
            <a:t>References to ESG compliances and their requirement in textiles</a:t>
          </a:r>
        </a:p>
      </dgm:t>
    </dgm:pt>
    <dgm:pt modelId="{23619663-6533-42E5-8508-FCC584460518}" type="parTrans" cxnId="{0BE385AE-6199-4868-A1BD-766CB3711960}">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B20CFC92-8A82-4ECE-9531-32BEEF2DBC08}" type="sibTrans" cxnId="{0BE385AE-6199-4868-A1BD-766CB3711960}">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FA23CE88-608F-44E1-858B-45F51CE683AE}">
      <dgm:prSet custT="1"/>
      <dgm:spPr/>
      <dgm:t>
        <a:bodyPr/>
        <a:lstStyle/>
        <a:p>
          <a:r>
            <a:rPr lang="en-IN" sz="160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The consultative group members were also requested to share the technical inputs on various (ESG) compliances and their requirements related to environment and social issues which are predominantly followed in the textiles industry</a:t>
          </a:r>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6296668D-2CE1-4EE6-89C7-669BAA9BD110}" type="parTrans" cxnId="{BA223C1A-97DB-4FBB-8B14-3E41A4CEEBA7}">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820372F4-8FB2-4CB7-8426-B07B9672F360}" type="sibTrans" cxnId="{BA223C1A-97DB-4FBB-8B14-3E41A4CEEBA7}">
      <dgm:prSet/>
      <dgm:spPr/>
      <dgm:t>
        <a:bodyPr/>
        <a:lstStyle/>
        <a:p>
          <a:endParaRPr lang="en-IN" sz="1600">
            <a:latin typeface="Times New Roman" panose="02020603050405020304" pitchFamily="18" charset="0"/>
            <a:ea typeface="Tahoma" panose="020B0604030504040204" pitchFamily="34" charset="0"/>
            <a:cs typeface="Times New Roman" panose="02020603050405020304" pitchFamily="18" charset="0"/>
          </a:endParaRPr>
        </a:p>
      </dgm:t>
    </dgm:pt>
    <dgm:pt modelId="{D9D06AA4-D1AB-4A3D-B376-537BF148D7A8}" type="pres">
      <dgm:prSet presAssocID="{62740068-98DD-499A-9898-F65678608623}" presName="Name0" presStyleCnt="0">
        <dgm:presLayoutVars>
          <dgm:chMax/>
          <dgm:chPref val="3"/>
          <dgm:dir/>
          <dgm:animOne val="branch"/>
          <dgm:animLvl val="lvl"/>
        </dgm:presLayoutVars>
      </dgm:prSet>
      <dgm:spPr/>
    </dgm:pt>
    <dgm:pt modelId="{4944C4FC-8B9A-43E9-920B-2B213B7E136D}" type="pres">
      <dgm:prSet presAssocID="{3B5D7869-52FD-45B9-8015-05F19CA0130A}" presName="composite" presStyleCnt="0"/>
      <dgm:spPr/>
    </dgm:pt>
    <dgm:pt modelId="{1768AA8D-F0A0-480A-B89A-8207E395D673}" type="pres">
      <dgm:prSet presAssocID="{3B5D7869-52FD-45B9-8015-05F19CA0130A}" presName="FirstChild" presStyleLbl="revTx" presStyleIdx="0" presStyleCnt="4">
        <dgm:presLayoutVars>
          <dgm:chMax val="0"/>
          <dgm:chPref val="0"/>
          <dgm:bulletEnabled val="1"/>
        </dgm:presLayoutVars>
      </dgm:prSet>
      <dgm:spPr/>
    </dgm:pt>
    <dgm:pt modelId="{6A820B7F-D9D2-498C-83B6-B604B642AFB3}" type="pres">
      <dgm:prSet presAssocID="{3B5D7869-52FD-45B9-8015-05F19CA0130A}" presName="Parent" presStyleLbl="alignNode1" presStyleIdx="0" presStyleCnt="4">
        <dgm:presLayoutVars>
          <dgm:chMax val="3"/>
          <dgm:chPref val="3"/>
          <dgm:bulletEnabled val="1"/>
        </dgm:presLayoutVars>
      </dgm:prSet>
      <dgm:spPr/>
    </dgm:pt>
    <dgm:pt modelId="{B4A6CFF5-8648-4129-B633-236B547DEDDF}" type="pres">
      <dgm:prSet presAssocID="{3B5D7869-52FD-45B9-8015-05F19CA0130A}" presName="Accent" presStyleLbl="parChTrans1D1" presStyleIdx="0" presStyleCnt="4"/>
      <dgm:spPr/>
    </dgm:pt>
    <dgm:pt modelId="{44BFA25A-8801-4902-B07F-1CA308487CD2}" type="pres">
      <dgm:prSet presAssocID="{EFA88B22-E1CA-40BD-9C7E-D6FF7CE9BBC7}" presName="sibTrans" presStyleCnt="0"/>
      <dgm:spPr/>
    </dgm:pt>
    <dgm:pt modelId="{C01CD5B9-8B5C-42E0-9698-2B446E53C235}" type="pres">
      <dgm:prSet presAssocID="{9DF5F7EC-00EB-4ADA-B06C-FE4D4F0CA24D}" presName="composite" presStyleCnt="0"/>
      <dgm:spPr/>
    </dgm:pt>
    <dgm:pt modelId="{07BC328A-60BE-4BF4-AEA3-6A3E71A632B2}" type="pres">
      <dgm:prSet presAssocID="{9DF5F7EC-00EB-4ADA-B06C-FE4D4F0CA24D}" presName="FirstChild" presStyleLbl="revTx" presStyleIdx="1" presStyleCnt="4">
        <dgm:presLayoutVars>
          <dgm:chMax val="0"/>
          <dgm:chPref val="0"/>
          <dgm:bulletEnabled val="1"/>
        </dgm:presLayoutVars>
      </dgm:prSet>
      <dgm:spPr/>
    </dgm:pt>
    <dgm:pt modelId="{FC060C0E-1513-421C-9EC0-CB472324EA0A}" type="pres">
      <dgm:prSet presAssocID="{9DF5F7EC-00EB-4ADA-B06C-FE4D4F0CA24D}" presName="Parent" presStyleLbl="alignNode1" presStyleIdx="1" presStyleCnt="4">
        <dgm:presLayoutVars>
          <dgm:chMax val="3"/>
          <dgm:chPref val="3"/>
          <dgm:bulletEnabled val="1"/>
        </dgm:presLayoutVars>
      </dgm:prSet>
      <dgm:spPr/>
    </dgm:pt>
    <dgm:pt modelId="{77AD59E2-1A95-4CA2-BCC0-CB9CBE13E26B}" type="pres">
      <dgm:prSet presAssocID="{9DF5F7EC-00EB-4ADA-B06C-FE4D4F0CA24D}" presName="Accent" presStyleLbl="parChTrans1D1" presStyleIdx="1" presStyleCnt="4"/>
      <dgm:spPr/>
    </dgm:pt>
    <dgm:pt modelId="{E4CE47A3-1823-42D9-9B27-1607682ABF2B}" type="pres">
      <dgm:prSet presAssocID="{57CAA215-5103-40F6-A42E-3F381F8C81FE}" presName="sibTrans" presStyleCnt="0"/>
      <dgm:spPr/>
    </dgm:pt>
    <dgm:pt modelId="{BE812217-5067-45FE-9E6C-DC55834851DE}" type="pres">
      <dgm:prSet presAssocID="{343AD94A-796E-4EDB-9650-A549A3E6BAF3}" presName="composite" presStyleCnt="0"/>
      <dgm:spPr/>
    </dgm:pt>
    <dgm:pt modelId="{A36D895E-BCE4-4D92-9E4D-37D77FE9E219}" type="pres">
      <dgm:prSet presAssocID="{343AD94A-796E-4EDB-9650-A549A3E6BAF3}" presName="FirstChild" presStyleLbl="revTx" presStyleIdx="2" presStyleCnt="4">
        <dgm:presLayoutVars>
          <dgm:chMax val="0"/>
          <dgm:chPref val="0"/>
          <dgm:bulletEnabled val="1"/>
        </dgm:presLayoutVars>
      </dgm:prSet>
      <dgm:spPr/>
    </dgm:pt>
    <dgm:pt modelId="{BB666B83-4D3B-4C02-9090-D62E8E777747}" type="pres">
      <dgm:prSet presAssocID="{343AD94A-796E-4EDB-9650-A549A3E6BAF3}" presName="Parent" presStyleLbl="alignNode1" presStyleIdx="2" presStyleCnt="4">
        <dgm:presLayoutVars>
          <dgm:chMax val="3"/>
          <dgm:chPref val="3"/>
          <dgm:bulletEnabled val="1"/>
        </dgm:presLayoutVars>
      </dgm:prSet>
      <dgm:spPr/>
    </dgm:pt>
    <dgm:pt modelId="{E5E1A927-429D-4C08-82E8-D0A64032C028}" type="pres">
      <dgm:prSet presAssocID="{343AD94A-796E-4EDB-9650-A549A3E6BAF3}" presName="Accent" presStyleLbl="parChTrans1D1" presStyleIdx="2" presStyleCnt="4"/>
      <dgm:spPr/>
    </dgm:pt>
    <dgm:pt modelId="{408CD09B-C3DF-45A9-9D63-2267AA23AF4F}" type="pres">
      <dgm:prSet presAssocID="{DBB31E6B-F38E-4887-8DF2-D40E6C749F08}" presName="sibTrans" presStyleCnt="0"/>
      <dgm:spPr/>
    </dgm:pt>
    <dgm:pt modelId="{1992F023-53B6-403B-A81E-69A72FCA2074}" type="pres">
      <dgm:prSet presAssocID="{3FDF323E-074D-4D5F-BA51-09D1E660FCCD}" presName="composite" presStyleCnt="0"/>
      <dgm:spPr/>
    </dgm:pt>
    <dgm:pt modelId="{8BEA50BC-1802-4D89-BA1D-586CDAC1ED07}" type="pres">
      <dgm:prSet presAssocID="{3FDF323E-074D-4D5F-BA51-09D1E660FCCD}" presName="FirstChild" presStyleLbl="revTx" presStyleIdx="3" presStyleCnt="4">
        <dgm:presLayoutVars>
          <dgm:chMax val="0"/>
          <dgm:chPref val="0"/>
          <dgm:bulletEnabled val="1"/>
        </dgm:presLayoutVars>
      </dgm:prSet>
      <dgm:spPr/>
    </dgm:pt>
    <dgm:pt modelId="{779C8BD2-7B71-4E8F-8DCB-65C6BA84FD8B}" type="pres">
      <dgm:prSet presAssocID="{3FDF323E-074D-4D5F-BA51-09D1E660FCCD}" presName="Parent" presStyleLbl="alignNode1" presStyleIdx="3" presStyleCnt="4">
        <dgm:presLayoutVars>
          <dgm:chMax val="3"/>
          <dgm:chPref val="3"/>
          <dgm:bulletEnabled val="1"/>
        </dgm:presLayoutVars>
      </dgm:prSet>
      <dgm:spPr/>
    </dgm:pt>
    <dgm:pt modelId="{685C7B03-A1C0-4BD4-B01B-A06356694B2E}" type="pres">
      <dgm:prSet presAssocID="{3FDF323E-074D-4D5F-BA51-09D1E660FCCD}" presName="Accent" presStyleLbl="parChTrans1D1" presStyleIdx="3" presStyleCnt="4"/>
      <dgm:spPr/>
    </dgm:pt>
  </dgm:ptLst>
  <dgm:cxnLst>
    <dgm:cxn modelId="{A2895F09-1A6A-4078-87B4-D55B226091BF}" type="presOf" srcId="{62740068-98DD-499A-9898-F65678608623}" destId="{D9D06AA4-D1AB-4A3D-B376-537BF148D7A8}" srcOrd="0" destOrd="0" presId="urn:microsoft.com/office/officeart/2011/layout/TabList"/>
    <dgm:cxn modelId="{1E4C7E11-CD42-4792-BAD5-5DF58D5E5BC7}" type="presOf" srcId="{3B5D7869-52FD-45B9-8015-05F19CA0130A}" destId="{6A820B7F-D9D2-498C-83B6-B604B642AFB3}" srcOrd="0" destOrd="0" presId="urn:microsoft.com/office/officeart/2011/layout/TabList"/>
    <dgm:cxn modelId="{E983D317-56DA-4FB6-9F60-9F0D5CE5EBFB}" type="presOf" srcId="{FA23CE88-608F-44E1-858B-45F51CE683AE}" destId="{8BEA50BC-1802-4D89-BA1D-586CDAC1ED07}" srcOrd="0" destOrd="0" presId="urn:microsoft.com/office/officeart/2011/layout/TabList"/>
    <dgm:cxn modelId="{BA223C1A-97DB-4FBB-8B14-3E41A4CEEBA7}" srcId="{3FDF323E-074D-4D5F-BA51-09D1E660FCCD}" destId="{FA23CE88-608F-44E1-858B-45F51CE683AE}" srcOrd="0" destOrd="0" parTransId="{6296668D-2CE1-4EE6-89C7-669BAA9BD110}" sibTransId="{820372F4-8FB2-4CB7-8426-B07B9672F360}"/>
    <dgm:cxn modelId="{02FA3829-EDB3-4884-BBBE-7994FA9867A1}" type="presOf" srcId="{3FDF323E-074D-4D5F-BA51-09D1E660FCCD}" destId="{779C8BD2-7B71-4E8F-8DCB-65C6BA84FD8B}" srcOrd="0" destOrd="0" presId="urn:microsoft.com/office/officeart/2011/layout/TabList"/>
    <dgm:cxn modelId="{ADA5D63E-037B-4B9F-A6E0-7F07B0F4BF17}" type="presOf" srcId="{9DF5F7EC-00EB-4ADA-B06C-FE4D4F0CA24D}" destId="{FC060C0E-1513-421C-9EC0-CB472324EA0A}" srcOrd="0" destOrd="0" presId="urn:microsoft.com/office/officeart/2011/layout/TabList"/>
    <dgm:cxn modelId="{80FD324E-5C79-4626-855A-6CD45193CCF1}" srcId="{62740068-98DD-499A-9898-F65678608623}" destId="{9DF5F7EC-00EB-4ADA-B06C-FE4D4F0CA24D}" srcOrd="1" destOrd="0" parTransId="{C0035BC7-9A2F-4271-B4AF-2291FB59B82A}" sibTransId="{57CAA215-5103-40F6-A42E-3F381F8C81FE}"/>
    <dgm:cxn modelId="{AEA38050-B67B-44BC-AD0B-473FBE4D5CC1}" type="presOf" srcId="{A67DF147-9650-45C1-ACE9-81A13BBC6EA9}" destId="{1768AA8D-F0A0-480A-B89A-8207E395D673}" srcOrd="0" destOrd="0" presId="urn:microsoft.com/office/officeart/2011/layout/TabList"/>
    <dgm:cxn modelId="{01841275-8528-4AFC-9348-EE1A4E0F82A0}" type="presOf" srcId="{DEC338BA-0B0A-4E57-B4B8-B296B001241C}" destId="{A36D895E-BCE4-4D92-9E4D-37D77FE9E219}" srcOrd="0" destOrd="0" presId="urn:microsoft.com/office/officeart/2011/layout/TabList"/>
    <dgm:cxn modelId="{DACAA691-7BCE-4FF7-923A-F38DEBA5A746}" srcId="{62740068-98DD-499A-9898-F65678608623}" destId="{343AD94A-796E-4EDB-9650-A549A3E6BAF3}" srcOrd="2" destOrd="0" parTransId="{47E74653-9C52-4A61-91CF-DEF53B376A86}" sibTransId="{DBB31E6B-F38E-4887-8DF2-D40E6C749F08}"/>
    <dgm:cxn modelId="{5BEC0CA9-90AF-4725-A4F6-8AAD6499A5AF}" type="presOf" srcId="{343AD94A-796E-4EDB-9650-A549A3E6BAF3}" destId="{BB666B83-4D3B-4C02-9090-D62E8E777747}" srcOrd="0" destOrd="0" presId="urn:microsoft.com/office/officeart/2011/layout/TabList"/>
    <dgm:cxn modelId="{0BE385AE-6199-4868-A1BD-766CB3711960}" srcId="{62740068-98DD-499A-9898-F65678608623}" destId="{3FDF323E-074D-4D5F-BA51-09D1E660FCCD}" srcOrd="3" destOrd="0" parTransId="{23619663-6533-42E5-8508-FCC584460518}" sibTransId="{B20CFC92-8A82-4ECE-9531-32BEEF2DBC08}"/>
    <dgm:cxn modelId="{D58E4AC0-9BE8-432B-A78E-74F35D397C5D}" srcId="{343AD94A-796E-4EDB-9650-A549A3E6BAF3}" destId="{DEC338BA-0B0A-4E57-B4B8-B296B001241C}" srcOrd="0" destOrd="0" parTransId="{C33047D7-9EE1-4751-B4C6-B7E630B8F161}" sibTransId="{EBAB4D39-E6C8-4293-8EC7-1E6A715FD8EF}"/>
    <dgm:cxn modelId="{CFEBB1C1-C9B5-432D-BC8C-586EFE9B2E3F}" type="presOf" srcId="{99CBF37A-63C5-4EB2-9825-F2BF9E2094BF}" destId="{07BC328A-60BE-4BF4-AEA3-6A3E71A632B2}" srcOrd="0" destOrd="0" presId="urn:microsoft.com/office/officeart/2011/layout/TabList"/>
    <dgm:cxn modelId="{8ABBD3DB-CDB2-4630-9E92-9F9387BA6062}" srcId="{3B5D7869-52FD-45B9-8015-05F19CA0130A}" destId="{A67DF147-9650-45C1-ACE9-81A13BBC6EA9}" srcOrd="0" destOrd="0" parTransId="{09F53EA6-6E6E-4DAE-AB6C-F2316601DCAB}" sibTransId="{7A85792E-9662-4019-9D58-B7127514B7DE}"/>
    <dgm:cxn modelId="{D2A600F3-CDC8-4D5F-AAB6-AB527BCD1038}" srcId="{9DF5F7EC-00EB-4ADA-B06C-FE4D4F0CA24D}" destId="{99CBF37A-63C5-4EB2-9825-F2BF9E2094BF}" srcOrd="0" destOrd="0" parTransId="{8B4362F1-FA13-47BF-A65D-AC205ECE1049}" sibTransId="{544AF163-48CF-4E67-85FD-C4FDA9EF8A2C}"/>
    <dgm:cxn modelId="{503FA3FC-7B34-4C11-BD89-7EE9F46289D0}" srcId="{62740068-98DD-499A-9898-F65678608623}" destId="{3B5D7869-52FD-45B9-8015-05F19CA0130A}" srcOrd="0" destOrd="0" parTransId="{CDFA0D4A-38A9-4E39-88FD-B351A488F460}" sibTransId="{EFA88B22-E1CA-40BD-9C7E-D6FF7CE9BBC7}"/>
    <dgm:cxn modelId="{E21A1AEC-C8F4-4C2C-BC6B-52354D2DB02C}" type="presParOf" srcId="{D9D06AA4-D1AB-4A3D-B376-537BF148D7A8}" destId="{4944C4FC-8B9A-43E9-920B-2B213B7E136D}" srcOrd="0" destOrd="0" presId="urn:microsoft.com/office/officeart/2011/layout/TabList"/>
    <dgm:cxn modelId="{FB4D2DC6-EC1B-4B7E-BCB0-F0AB63219786}" type="presParOf" srcId="{4944C4FC-8B9A-43E9-920B-2B213B7E136D}" destId="{1768AA8D-F0A0-480A-B89A-8207E395D673}" srcOrd="0" destOrd="0" presId="urn:microsoft.com/office/officeart/2011/layout/TabList"/>
    <dgm:cxn modelId="{EE136327-CEA5-415F-BBEE-35AF6CE22C70}" type="presParOf" srcId="{4944C4FC-8B9A-43E9-920B-2B213B7E136D}" destId="{6A820B7F-D9D2-498C-83B6-B604B642AFB3}" srcOrd="1" destOrd="0" presId="urn:microsoft.com/office/officeart/2011/layout/TabList"/>
    <dgm:cxn modelId="{B3087394-C309-4081-92D4-0F36E77625DE}" type="presParOf" srcId="{4944C4FC-8B9A-43E9-920B-2B213B7E136D}" destId="{B4A6CFF5-8648-4129-B633-236B547DEDDF}" srcOrd="2" destOrd="0" presId="urn:microsoft.com/office/officeart/2011/layout/TabList"/>
    <dgm:cxn modelId="{408D5474-5EC1-48A0-9823-AEB0996EDE15}" type="presParOf" srcId="{D9D06AA4-D1AB-4A3D-B376-537BF148D7A8}" destId="{44BFA25A-8801-4902-B07F-1CA308487CD2}" srcOrd="1" destOrd="0" presId="urn:microsoft.com/office/officeart/2011/layout/TabList"/>
    <dgm:cxn modelId="{E62C9B8D-DD03-4DB6-8404-171D0F8532E5}" type="presParOf" srcId="{D9D06AA4-D1AB-4A3D-B376-537BF148D7A8}" destId="{C01CD5B9-8B5C-42E0-9698-2B446E53C235}" srcOrd="2" destOrd="0" presId="urn:microsoft.com/office/officeart/2011/layout/TabList"/>
    <dgm:cxn modelId="{8DC9F58B-8095-48F5-BCA9-5926725637C9}" type="presParOf" srcId="{C01CD5B9-8B5C-42E0-9698-2B446E53C235}" destId="{07BC328A-60BE-4BF4-AEA3-6A3E71A632B2}" srcOrd="0" destOrd="0" presId="urn:microsoft.com/office/officeart/2011/layout/TabList"/>
    <dgm:cxn modelId="{EF73557E-A6AF-468D-8C93-A8E86AD4BA1A}" type="presParOf" srcId="{C01CD5B9-8B5C-42E0-9698-2B446E53C235}" destId="{FC060C0E-1513-421C-9EC0-CB472324EA0A}" srcOrd="1" destOrd="0" presId="urn:microsoft.com/office/officeart/2011/layout/TabList"/>
    <dgm:cxn modelId="{4850E370-FAD1-40F2-8AE5-7468F48B07C2}" type="presParOf" srcId="{C01CD5B9-8B5C-42E0-9698-2B446E53C235}" destId="{77AD59E2-1A95-4CA2-BCC0-CB9CBE13E26B}" srcOrd="2" destOrd="0" presId="urn:microsoft.com/office/officeart/2011/layout/TabList"/>
    <dgm:cxn modelId="{1CCAEA58-A5FA-4892-9002-6DCBB4B6B38E}" type="presParOf" srcId="{D9D06AA4-D1AB-4A3D-B376-537BF148D7A8}" destId="{E4CE47A3-1823-42D9-9B27-1607682ABF2B}" srcOrd="3" destOrd="0" presId="urn:microsoft.com/office/officeart/2011/layout/TabList"/>
    <dgm:cxn modelId="{79594708-43C9-48DC-AC3C-9B53B51974A8}" type="presParOf" srcId="{D9D06AA4-D1AB-4A3D-B376-537BF148D7A8}" destId="{BE812217-5067-45FE-9E6C-DC55834851DE}" srcOrd="4" destOrd="0" presId="urn:microsoft.com/office/officeart/2011/layout/TabList"/>
    <dgm:cxn modelId="{EAEE0508-518C-4878-BAC0-9995B1B75167}" type="presParOf" srcId="{BE812217-5067-45FE-9E6C-DC55834851DE}" destId="{A36D895E-BCE4-4D92-9E4D-37D77FE9E219}" srcOrd="0" destOrd="0" presId="urn:microsoft.com/office/officeart/2011/layout/TabList"/>
    <dgm:cxn modelId="{1C0F4D84-C4B2-4AE2-8744-7FD2CFEA1099}" type="presParOf" srcId="{BE812217-5067-45FE-9E6C-DC55834851DE}" destId="{BB666B83-4D3B-4C02-9090-D62E8E777747}" srcOrd="1" destOrd="0" presId="urn:microsoft.com/office/officeart/2011/layout/TabList"/>
    <dgm:cxn modelId="{79EE516E-1D47-476A-91B6-89836F66B5CB}" type="presParOf" srcId="{BE812217-5067-45FE-9E6C-DC55834851DE}" destId="{E5E1A927-429D-4C08-82E8-D0A64032C028}" srcOrd="2" destOrd="0" presId="urn:microsoft.com/office/officeart/2011/layout/TabList"/>
    <dgm:cxn modelId="{8152A9A9-30E3-4391-96A3-1749487C0EE7}" type="presParOf" srcId="{D9D06AA4-D1AB-4A3D-B376-537BF148D7A8}" destId="{408CD09B-C3DF-45A9-9D63-2267AA23AF4F}" srcOrd="5" destOrd="0" presId="urn:microsoft.com/office/officeart/2011/layout/TabList"/>
    <dgm:cxn modelId="{B4D86D84-A7D5-47EC-BB10-DB6AA1F8AD4A}" type="presParOf" srcId="{D9D06AA4-D1AB-4A3D-B376-537BF148D7A8}" destId="{1992F023-53B6-403B-A81E-69A72FCA2074}" srcOrd="6" destOrd="0" presId="urn:microsoft.com/office/officeart/2011/layout/TabList"/>
    <dgm:cxn modelId="{56C571A8-E911-41C9-9FDF-6E96B29161D8}" type="presParOf" srcId="{1992F023-53B6-403B-A81E-69A72FCA2074}" destId="{8BEA50BC-1802-4D89-BA1D-586CDAC1ED07}" srcOrd="0" destOrd="0" presId="urn:microsoft.com/office/officeart/2011/layout/TabList"/>
    <dgm:cxn modelId="{502C31A7-EF6D-4DA4-AC03-BF64BD6FAD87}" type="presParOf" srcId="{1992F023-53B6-403B-A81E-69A72FCA2074}" destId="{779C8BD2-7B71-4E8F-8DCB-65C6BA84FD8B}" srcOrd="1" destOrd="0" presId="urn:microsoft.com/office/officeart/2011/layout/TabList"/>
    <dgm:cxn modelId="{83A41331-DDDD-4F4F-A90C-23E5E6BCD4AB}" type="presParOf" srcId="{1992F023-53B6-403B-A81E-69A72FCA2074}" destId="{685C7B03-A1C0-4BD4-B01B-A06356694B2E}" srcOrd="2"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14AC5-EF5F-4DF4-99BF-22253105282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IN"/>
        </a:p>
      </dgm:t>
    </dgm:pt>
    <dgm:pt modelId="{488C88F9-5681-4BC3-BEEF-99A9C5D596B5}">
      <dgm:prSet phldrT="[Text]" custT="1"/>
      <dgm:spPr/>
      <dgm:t>
        <a:bodyPr/>
        <a:lstStyle/>
        <a:p>
          <a:r>
            <a:rPr lang="en-IN" sz="1600" dirty="0">
              <a:latin typeface="Times New Roman" panose="02020603050405020304" pitchFamily="18" charset="0"/>
              <a:cs typeface="Times New Roman" panose="02020603050405020304" pitchFamily="18" charset="0"/>
            </a:rPr>
            <a:t>CoP for </a:t>
          </a:r>
          <a:r>
            <a:rPr lang="en-IN" sz="1600" b="1" dirty="0">
              <a:effectLst/>
              <a:latin typeface="Times New Roman" panose="02020603050405020304" pitchFamily="18" charset="0"/>
              <a:ea typeface="Calibri" panose="020F0502020204030204" pitchFamily="34" charset="0"/>
              <a:cs typeface="Times New Roman" panose="02020603050405020304" pitchFamily="18" charset="0"/>
            </a:rPr>
            <a:t>‘Recycling of  Pre-Consumer and Post-Consumer Waste’ </a:t>
          </a:r>
          <a:r>
            <a:rPr lang="en-IN" sz="1600" dirty="0">
              <a:latin typeface="Times New Roman" panose="02020603050405020304" pitchFamily="18" charset="0"/>
              <a:cs typeface="Times New Roman" panose="02020603050405020304" pitchFamily="18" charset="0"/>
            </a:rPr>
            <a:t> </a:t>
          </a:r>
        </a:p>
      </dgm:t>
    </dgm:pt>
    <dgm:pt modelId="{397BC13C-6795-45C4-B5C8-E59E94C917F4}" type="parTrans" cxnId="{94E38C61-0500-4510-9337-B5ABDC0B7D76}">
      <dgm:prSet/>
      <dgm:spPr/>
      <dgm:t>
        <a:bodyPr/>
        <a:lstStyle/>
        <a:p>
          <a:endParaRPr lang="en-IN">
            <a:latin typeface="Times New Roman" panose="02020603050405020304" pitchFamily="18" charset="0"/>
            <a:cs typeface="Times New Roman" panose="02020603050405020304" pitchFamily="18" charset="0"/>
          </a:endParaRPr>
        </a:p>
      </dgm:t>
    </dgm:pt>
    <dgm:pt modelId="{5A4D83CC-9172-42F4-AD40-C88868D33581}" type="sibTrans" cxnId="{94E38C61-0500-4510-9337-B5ABDC0B7D76}">
      <dgm:prSet/>
      <dgm:spPr/>
      <dgm:t>
        <a:bodyPr/>
        <a:lstStyle/>
        <a:p>
          <a:endParaRPr lang="en-IN">
            <a:latin typeface="Times New Roman" panose="02020603050405020304" pitchFamily="18" charset="0"/>
            <a:cs typeface="Times New Roman" panose="02020603050405020304" pitchFamily="18" charset="0"/>
          </a:endParaRPr>
        </a:p>
      </dgm:t>
    </dgm:pt>
    <dgm:pt modelId="{02824B41-E46A-4957-B67E-43E38EDF19F0}">
      <dgm:prSet phldrT="[Text]"/>
      <dgm:spPr/>
      <dgm:t>
        <a:bodyPr/>
        <a:lstStyle/>
        <a:p>
          <a:r>
            <a:rPr lang="en-IN" dirty="0">
              <a:effectLst/>
              <a:latin typeface="Times New Roman" panose="02020603050405020304" pitchFamily="18" charset="0"/>
              <a:ea typeface="Calibri" panose="020F0502020204030204" pitchFamily="34" charset="0"/>
              <a:cs typeface="Times New Roman" panose="02020603050405020304" pitchFamily="18" charset="0"/>
            </a:rPr>
            <a:t>To develop </a:t>
          </a:r>
          <a:r>
            <a:rPr lang="en-IN" b="1" dirty="0">
              <a:effectLst/>
              <a:latin typeface="Times New Roman" panose="02020603050405020304" pitchFamily="18" charset="0"/>
              <a:ea typeface="Calibri" panose="020F0502020204030204" pitchFamily="34" charset="0"/>
              <a:cs typeface="Times New Roman" panose="02020603050405020304" pitchFamily="18" charset="0"/>
            </a:rPr>
            <a:t>Code of Practice for ‘Recycling of  Pre-Consumer and Post-Consumer Waste’ </a:t>
          </a:r>
          <a:r>
            <a:rPr lang="en-IN" dirty="0">
              <a:effectLst/>
              <a:latin typeface="Times New Roman" panose="02020603050405020304" pitchFamily="18" charset="0"/>
              <a:ea typeface="Calibri" panose="020F0502020204030204" pitchFamily="34" charset="0"/>
              <a:cs typeface="Times New Roman" panose="02020603050405020304" pitchFamily="18" charset="0"/>
            </a:rPr>
            <a:t>including stages involved in textile waste processing like collection, sorting, mechanical/chemical recycling, purification/ cleaning to remove contaminants, fibre and/or yarn production, fabric production</a:t>
          </a:r>
          <a:endParaRPr lang="en-IN" dirty="0">
            <a:latin typeface="Times New Roman" panose="02020603050405020304" pitchFamily="18" charset="0"/>
            <a:cs typeface="Times New Roman" panose="02020603050405020304" pitchFamily="18" charset="0"/>
          </a:endParaRPr>
        </a:p>
      </dgm:t>
    </dgm:pt>
    <dgm:pt modelId="{8AFD4347-2E0A-48F2-9093-BA1B0B62F11D}" type="parTrans" cxnId="{0E787355-FD79-433A-A506-EBDB6159167E}">
      <dgm:prSet/>
      <dgm:spPr/>
      <dgm:t>
        <a:bodyPr/>
        <a:lstStyle/>
        <a:p>
          <a:endParaRPr lang="en-IN">
            <a:latin typeface="Times New Roman" panose="02020603050405020304" pitchFamily="18" charset="0"/>
            <a:cs typeface="Times New Roman" panose="02020603050405020304" pitchFamily="18" charset="0"/>
          </a:endParaRPr>
        </a:p>
      </dgm:t>
    </dgm:pt>
    <dgm:pt modelId="{8E563766-52DA-4D9E-AAF9-E7DF26EB6FB3}" type="sibTrans" cxnId="{0E787355-FD79-433A-A506-EBDB6159167E}">
      <dgm:prSet/>
      <dgm:spPr/>
      <dgm:t>
        <a:bodyPr/>
        <a:lstStyle/>
        <a:p>
          <a:endParaRPr lang="en-IN">
            <a:latin typeface="Times New Roman" panose="02020603050405020304" pitchFamily="18" charset="0"/>
            <a:cs typeface="Times New Roman" panose="02020603050405020304" pitchFamily="18" charset="0"/>
          </a:endParaRPr>
        </a:p>
      </dgm:t>
    </dgm:pt>
    <dgm:pt modelId="{977F6962-8A7E-4504-ABFB-5C595210456A}">
      <dgm:prSet phldrT="[Text]"/>
      <dgm:spPr/>
      <dgm:t>
        <a:bodyPr/>
        <a:lstStyle/>
        <a:p>
          <a:r>
            <a:rPr lang="en-IN" b="1" dirty="0">
              <a:latin typeface="Times New Roman" panose="02020603050405020304" pitchFamily="18" charset="0"/>
              <a:cs typeface="Times New Roman" panose="02020603050405020304" pitchFamily="18" charset="0"/>
            </a:rPr>
            <a:t>Standard for recycled textile products</a:t>
          </a:r>
        </a:p>
      </dgm:t>
    </dgm:pt>
    <dgm:pt modelId="{384807CB-C228-4832-9461-47E7D49C50A0}" type="parTrans" cxnId="{BCAA9A55-B829-4761-9E5E-079799D817FF}">
      <dgm:prSet/>
      <dgm:spPr/>
      <dgm:t>
        <a:bodyPr/>
        <a:lstStyle/>
        <a:p>
          <a:endParaRPr lang="en-IN">
            <a:latin typeface="Times New Roman" panose="02020603050405020304" pitchFamily="18" charset="0"/>
            <a:cs typeface="Times New Roman" panose="02020603050405020304" pitchFamily="18" charset="0"/>
          </a:endParaRPr>
        </a:p>
      </dgm:t>
    </dgm:pt>
    <dgm:pt modelId="{D878064A-7B41-4B20-B6D6-C636AED52142}" type="sibTrans" cxnId="{BCAA9A55-B829-4761-9E5E-079799D817FF}">
      <dgm:prSet/>
      <dgm:spPr/>
      <dgm:t>
        <a:bodyPr/>
        <a:lstStyle/>
        <a:p>
          <a:endParaRPr lang="en-IN">
            <a:latin typeface="Times New Roman" panose="02020603050405020304" pitchFamily="18" charset="0"/>
            <a:cs typeface="Times New Roman" panose="02020603050405020304" pitchFamily="18" charset="0"/>
          </a:endParaRPr>
        </a:p>
      </dgm:t>
    </dgm:pt>
    <dgm:pt modelId="{EC266C73-7C14-4316-8CF4-8CA1BF08491B}">
      <dgm:prSet phldrT="[Text]"/>
      <dgm:spPr/>
      <dgm:t>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To formulate the standards for the product/include the varieties manufactured using recycled materials for the followings:</a:t>
          </a:r>
          <a:endParaRPr lang="en-IN" dirty="0">
            <a:latin typeface="Times New Roman" panose="02020603050405020304" pitchFamily="18" charset="0"/>
            <a:cs typeface="Times New Roman" panose="02020603050405020304" pitchFamily="18" charset="0"/>
          </a:endParaRPr>
        </a:p>
      </dgm:t>
    </dgm:pt>
    <dgm:pt modelId="{12C8A784-0808-4DBB-8D14-A8F82A0939DA}" type="parTrans" cxnId="{E2223256-E94E-4DD6-AF40-C680008AB4FE}">
      <dgm:prSet/>
      <dgm:spPr/>
      <dgm:t>
        <a:bodyPr/>
        <a:lstStyle/>
        <a:p>
          <a:endParaRPr lang="en-IN">
            <a:latin typeface="Times New Roman" panose="02020603050405020304" pitchFamily="18" charset="0"/>
            <a:cs typeface="Times New Roman" panose="02020603050405020304" pitchFamily="18" charset="0"/>
          </a:endParaRPr>
        </a:p>
      </dgm:t>
    </dgm:pt>
    <dgm:pt modelId="{1A9E52B3-A55B-418D-AF54-EBCF48BC5C38}" type="sibTrans" cxnId="{E2223256-E94E-4DD6-AF40-C680008AB4FE}">
      <dgm:prSet/>
      <dgm:spPr/>
      <dgm:t>
        <a:bodyPr/>
        <a:lstStyle/>
        <a:p>
          <a:endParaRPr lang="en-IN">
            <a:latin typeface="Times New Roman" panose="02020603050405020304" pitchFamily="18" charset="0"/>
            <a:cs typeface="Times New Roman" panose="02020603050405020304" pitchFamily="18" charset="0"/>
          </a:endParaRPr>
        </a:p>
      </dgm:t>
    </dgm:pt>
    <dgm:pt modelId="{6B09CA53-8A0F-413F-9AAA-E9927387244B}">
      <dgm:prSet phldrT="[Text]"/>
      <dgm:spPr/>
      <dgm:t>
        <a:bodyPr/>
        <a:lstStyle/>
        <a:p>
          <a:r>
            <a:rPr lang="en-IN" b="1" dirty="0">
              <a:latin typeface="Times New Roman" panose="02020603050405020304" pitchFamily="18" charset="0"/>
              <a:cs typeface="Times New Roman" panose="02020603050405020304" pitchFamily="18" charset="0"/>
            </a:rPr>
            <a:t>Guideline for sustainable textile value chain </a:t>
          </a:r>
        </a:p>
      </dgm:t>
    </dgm:pt>
    <dgm:pt modelId="{5DE37A2A-9ACA-40F1-AB54-4A37CF0805D1}" type="parTrans" cxnId="{4047DB52-DBBB-4886-8824-44D433F5168F}">
      <dgm:prSet/>
      <dgm:spPr/>
      <dgm:t>
        <a:bodyPr/>
        <a:lstStyle/>
        <a:p>
          <a:endParaRPr lang="en-IN">
            <a:latin typeface="Times New Roman" panose="02020603050405020304" pitchFamily="18" charset="0"/>
            <a:cs typeface="Times New Roman" panose="02020603050405020304" pitchFamily="18" charset="0"/>
          </a:endParaRPr>
        </a:p>
      </dgm:t>
    </dgm:pt>
    <dgm:pt modelId="{7EDA847F-CE2E-44EE-BCCD-F1A3949B6197}" type="sibTrans" cxnId="{4047DB52-DBBB-4886-8824-44D433F5168F}">
      <dgm:prSet/>
      <dgm:spPr/>
      <dgm:t>
        <a:bodyPr/>
        <a:lstStyle/>
        <a:p>
          <a:endParaRPr lang="en-IN">
            <a:latin typeface="Times New Roman" panose="02020603050405020304" pitchFamily="18" charset="0"/>
            <a:cs typeface="Times New Roman" panose="02020603050405020304" pitchFamily="18" charset="0"/>
          </a:endParaRPr>
        </a:p>
      </dgm:t>
    </dgm:pt>
    <dgm:pt modelId="{B8E55B28-25E1-4352-BDBB-85C2295713B4}">
      <dgm:prSet phldrT="[Text]" custT="1"/>
      <dgm:spPr/>
      <dgm:t>
        <a:bodyPr/>
        <a:lstStyle/>
        <a:p>
          <a:pPr>
            <a:buFont typeface="Wingdings" panose="05000000000000000000" pitchFamily="2" charset="2"/>
            <a:buChar char="Ø"/>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To formulate a common guideline covering sustainable practices such as minimizing environmental impact, including waste reduction and efficient resource use, ensuring transparency and traceability throughout the supply chain by referring to the national/international guidelines e.g. GOTS and OEKO-TEX, ZDHC, Blue Sign etc.</a:t>
          </a:r>
          <a:endParaRPr lang="en-IN" sz="1600" dirty="0">
            <a:latin typeface="Times New Roman" panose="02020603050405020304" pitchFamily="18" charset="0"/>
            <a:cs typeface="Times New Roman" panose="02020603050405020304" pitchFamily="18" charset="0"/>
          </a:endParaRPr>
        </a:p>
      </dgm:t>
    </dgm:pt>
    <dgm:pt modelId="{53D1D889-4E68-468C-B9F9-70083DCB671D}" type="parTrans" cxnId="{70A472DC-08DB-4CDE-8FA9-B142930CF529}">
      <dgm:prSet/>
      <dgm:spPr/>
      <dgm:t>
        <a:bodyPr/>
        <a:lstStyle/>
        <a:p>
          <a:endParaRPr lang="en-IN">
            <a:latin typeface="Times New Roman" panose="02020603050405020304" pitchFamily="18" charset="0"/>
            <a:cs typeface="Times New Roman" panose="02020603050405020304" pitchFamily="18" charset="0"/>
          </a:endParaRPr>
        </a:p>
      </dgm:t>
    </dgm:pt>
    <dgm:pt modelId="{D9E55810-6C39-4D2F-B0DC-3C0477B40E58}" type="sibTrans" cxnId="{70A472DC-08DB-4CDE-8FA9-B142930CF529}">
      <dgm:prSet/>
      <dgm:spPr/>
      <dgm:t>
        <a:bodyPr/>
        <a:lstStyle/>
        <a:p>
          <a:endParaRPr lang="en-IN">
            <a:latin typeface="Times New Roman" panose="02020603050405020304" pitchFamily="18" charset="0"/>
            <a:cs typeface="Times New Roman" panose="02020603050405020304" pitchFamily="18" charset="0"/>
          </a:endParaRPr>
        </a:p>
      </dgm:t>
    </dgm:pt>
    <dgm:pt modelId="{7A3ED339-170A-4672-A262-997B2D864E98}">
      <dgm:prSet/>
      <dgm:spPr/>
      <dgm:t>
        <a:bodyPr/>
        <a:lstStyle/>
        <a:p>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Denims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ii) Polyester and Nylon </a:t>
          </a:r>
          <a:r>
            <a:rPr lang="en-US" dirty="0" err="1">
              <a:latin typeface="Times New Roman" panose="02020603050405020304" pitchFamily="18" charset="0"/>
              <a:cs typeface="Times New Roman" panose="02020603050405020304" pitchFamily="18" charset="0"/>
            </a:rPr>
            <a:t>Tyre</a:t>
          </a:r>
          <a:r>
            <a:rPr lang="en-US" dirty="0">
              <a:latin typeface="Times New Roman" panose="02020603050405020304" pitchFamily="18" charset="0"/>
              <a:cs typeface="Times New Roman" panose="02020603050405020304" pitchFamily="18" charset="0"/>
            </a:rPr>
            <a:t> Cords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iii) </a:t>
          </a:r>
          <a:r>
            <a:rPr lang="en-US" dirty="0" err="1">
              <a:latin typeface="Times New Roman" panose="02020603050405020304" pitchFamily="18" charset="0"/>
              <a:cs typeface="Times New Roman" panose="02020603050405020304" pitchFamily="18" charset="0"/>
            </a:rPr>
            <a:t>Agrotextile</a:t>
          </a:r>
          <a:r>
            <a:rPr lang="en-US" dirty="0">
              <a:latin typeface="Times New Roman" panose="02020603050405020304" pitchFamily="18" charset="0"/>
              <a:cs typeface="Times New Roman" panose="02020603050405020304" pitchFamily="18" charset="0"/>
            </a:rPr>
            <a:t> Products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iv) HDPE/PP Woven Bags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v) Recycled Viscose and Polyester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vi) Other products made from recycled wool, cotton, and their blends with synthetic fibers</a:t>
          </a:r>
          <a:endParaRPr lang="en-IN" dirty="0">
            <a:latin typeface="Times New Roman" panose="02020603050405020304" pitchFamily="18" charset="0"/>
            <a:cs typeface="Times New Roman" panose="02020603050405020304" pitchFamily="18" charset="0"/>
          </a:endParaRPr>
        </a:p>
      </dgm:t>
    </dgm:pt>
    <dgm:pt modelId="{A82F6C8C-3114-4132-AB92-AC1235180511}" type="parTrans" cxnId="{2893348E-84CC-43F0-BC0E-4B57887C92DE}">
      <dgm:prSet/>
      <dgm:spPr/>
      <dgm:t>
        <a:bodyPr/>
        <a:lstStyle/>
        <a:p>
          <a:endParaRPr lang="en-IN">
            <a:latin typeface="Times New Roman" panose="02020603050405020304" pitchFamily="18" charset="0"/>
            <a:cs typeface="Times New Roman" panose="02020603050405020304" pitchFamily="18" charset="0"/>
          </a:endParaRPr>
        </a:p>
      </dgm:t>
    </dgm:pt>
    <dgm:pt modelId="{D5DE5D0E-848C-415C-B105-C5D913903703}" type="sibTrans" cxnId="{2893348E-84CC-43F0-BC0E-4B57887C92DE}">
      <dgm:prSet/>
      <dgm:spPr/>
      <dgm:t>
        <a:bodyPr/>
        <a:lstStyle/>
        <a:p>
          <a:endParaRPr lang="en-IN">
            <a:latin typeface="Times New Roman" panose="02020603050405020304" pitchFamily="18" charset="0"/>
            <a:cs typeface="Times New Roman" panose="02020603050405020304" pitchFamily="18" charset="0"/>
          </a:endParaRPr>
        </a:p>
      </dgm:t>
    </dgm:pt>
    <dgm:pt modelId="{619BCCAD-77E3-4800-A516-EE4832BE9E85}" type="pres">
      <dgm:prSet presAssocID="{18114AC5-EF5F-4DF4-99BF-22253105282D}" presName="Name0" presStyleCnt="0">
        <dgm:presLayoutVars>
          <dgm:dir/>
          <dgm:animLvl val="lvl"/>
          <dgm:resizeHandles val="exact"/>
        </dgm:presLayoutVars>
      </dgm:prSet>
      <dgm:spPr/>
    </dgm:pt>
    <dgm:pt modelId="{474D4B97-A963-4C16-8139-1FD46D96DB59}" type="pres">
      <dgm:prSet presAssocID="{488C88F9-5681-4BC3-BEEF-99A9C5D596B5}" presName="composite" presStyleCnt="0"/>
      <dgm:spPr/>
    </dgm:pt>
    <dgm:pt modelId="{0CB80286-969A-48F5-9E22-FEB0F4555DD0}" type="pres">
      <dgm:prSet presAssocID="{488C88F9-5681-4BC3-BEEF-99A9C5D596B5}" presName="parTx" presStyleLbl="alignNode1" presStyleIdx="0" presStyleCnt="3">
        <dgm:presLayoutVars>
          <dgm:chMax val="0"/>
          <dgm:chPref val="0"/>
          <dgm:bulletEnabled val="1"/>
        </dgm:presLayoutVars>
      </dgm:prSet>
      <dgm:spPr/>
    </dgm:pt>
    <dgm:pt modelId="{523B8D9F-0424-46A1-A0A5-CC88242E0C5E}" type="pres">
      <dgm:prSet presAssocID="{488C88F9-5681-4BC3-BEEF-99A9C5D596B5}" presName="desTx" presStyleLbl="alignAccFollowNode1" presStyleIdx="0" presStyleCnt="3">
        <dgm:presLayoutVars>
          <dgm:bulletEnabled val="1"/>
        </dgm:presLayoutVars>
      </dgm:prSet>
      <dgm:spPr/>
    </dgm:pt>
    <dgm:pt modelId="{7662B4CD-CE60-419F-B97B-B654AC0C2187}" type="pres">
      <dgm:prSet presAssocID="{5A4D83CC-9172-42F4-AD40-C88868D33581}" presName="space" presStyleCnt="0"/>
      <dgm:spPr/>
    </dgm:pt>
    <dgm:pt modelId="{A45E3275-67F7-481D-A0FC-295CCC0A8302}" type="pres">
      <dgm:prSet presAssocID="{977F6962-8A7E-4504-ABFB-5C595210456A}" presName="composite" presStyleCnt="0"/>
      <dgm:spPr/>
    </dgm:pt>
    <dgm:pt modelId="{E16A3BE4-8574-4184-B522-7C592FAC2330}" type="pres">
      <dgm:prSet presAssocID="{977F6962-8A7E-4504-ABFB-5C595210456A}" presName="parTx" presStyleLbl="alignNode1" presStyleIdx="1" presStyleCnt="3">
        <dgm:presLayoutVars>
          <dgm:chMax val="0"/>
          <dgm:chPref val="0"/>
          <dgm:bulletEnabled val="1"/>
        </dgm:presLayoutVars>
      </dgm:prSet>
      <dgm:spPr/>
    </dgm:pt>
    <dgm:pt modelId="{C1481677-AA89-48C5-9DED-60CA5BC792FB}" type="pres">
      <dgm:prSet presAssocID="{977F6962-8A7E-4504-ABFB-5C595210456A}" presName="desTx" presStyleLbl="alignAccFollowNode1" presStyleIdx="1" presStyleCnt="3">
        <dgm:presLayoutVars>
          <dgm:bulletEnabled val="1"/>
        </dgm:presLayoutVars>
      </dgm:prSet>
      <dgm:spPr/>
    </dgm:pt>
    <dgm:pt modelId="{86C708CE-A795-4BF3-9B44-E1F12E6D5C45}" type="pres">
      <dgm:prSet presAssocID="{D878064A-7B41-4B20-B6D6-C636AED52142}" presName="space" presStyleCnt="0"/>
      <dgm:spPr/>
    </dgm:pt>
    <dgm:pt modelId="{8D595313-9414-4517-A415-0AAF572F9136}" type="pres">
      <dgm:prSet presAssocID="{6B09CA53-8A0F-413F-9AAA-E9927387244B}" presName="composite" presStyleCnt="0"/>
      <dgm:spPr/>
    </dgm:pt>
    <dgm:pt modelId="{4D4699FA-722D-44DF-97BF-E19DEF2CBAA4}" type="pres">
      <dgm:prSet presAssocID="{6B09CA53-8A0F-413F-9AAA-E9927387244B}" presName="parTx" presStyleLbl="alignNode1" presStyleIdx="2" presStyleCnt="3">
        <dgm:presLayoutVars>
          <dgm:chMax val="0"/>
          <dgm:chPref val="0"/>
          <dgm:bulletEnabled val="1"/>
        </dgm:presLayoutVars>
      </dgm:prSet>
      <dgm:spPr/>
    </dgm:pt>
    <dgm:pt modelId="{7E8034EC-CF44-48DA-8D69-80F4781AD800}" type="pres">
      <dgm:prSet presAssocID="{6B09CA53-8A0F-413F-9AAA-E9927387244B}" presName="desTx" presStyleLbl="alignAccFollowNode1" presStyleIdx="2" presStyleCnt="3">
        <dgm:presLayoutVars>
          <dgm:bulletEnabled val="1"/>
        </dgm:presLayoutVars>
      </dgm:prSet>
      <dgm:spPr/>
    </dgm:pt>
  </dgm:ptLst>
  <dgm:cxnLst>
    <dgm:cxn modelId="{E5BA9F0D-4002-4615-B1E5-14F12C577AD9}" type="presOf" srcId="{977F6962-8A7E-4504-ABFB-5C595210456A}" destId="{E16A3BE4-8574-4184-B522-7C592FAC2330}" srcOrd="0" destOrd="0" presId="urn:microsoft.com/office/officeart/2005/8/layout/hList1"/>
    <dgm:cxn modelId="{94E38C61-0500-4510-9337-B5ABDC0B7D76}" srcId="{18114AC5-EF5F-4DF4-99BF-22253105282D}" destId="{488C88F9-5681-4BC3-BEEF-99A9C5D596B5}" srcOrd="0" destOrd="0" parTransId="{397BC13C-6795-45C4-B5C8-E59E94C917F4}" sibTransId="{5A4D83CC-9172-42F4-AD40-C88868D33581}"/>
    <dgm:cxn modelId="{F271FC70-1A75-4298-8E8E-A7833CA76F64}" type="presOf" srcId="{EC266C73-7C14-4316-8CF4-8CA1BF08491B}" destId="{C1481677-AA89-48C5-9DED-60CA5BC792FB}" srcOrd="0" destOrd="0" presId="urn:microsoft.com/office/officeart/2005/8/layout/hList1"/>
    <dgm:cxn modelId="{4047DB52-DBBB-4886-8824-44D433F5168F}" srcId="{18114AC5-EF5F-4DF4-99BF-22253105282D}" destId="{6B09CA53-8A0F-413F-9AAA-E9927387244B}" srcOrd="2" destOrd="0" parTransId="{5DE37A2A-9ACA-40F1-AB54-4A37CF0805D1}" sibTransId="{7EDA847F-CE2E-44EE-BCCD-F1A3949B6197}"/>
    <dgm:cxn modelId="{0E787355-FD79-433A-A506-EBDB6159167E}" srcId="{488C88F9-5681-4BC3-BEEF-99A9C5D596B5}" destId="{02824B41-E46A-4957-B67E-43E38EDF19F0}" srcOrd="0" destOrd="0" parTransId="{8AFD4347-2E0A-48F2-9093-BA1B0B62F11D}" sibTransId="{8E563766-52DA-4D9E-AAF9-E7DF26EB6FB3}"/>
    <dgm:cxn modelId="{BCAA9A55-B829-4761-9E5E-079799D817FF}" srcId="{18114AC5-EF5F-4DF4-99BF-22253105282D}" destId="{977F6962-8A7E-4504-ABFB-5C595210456A}" srcOrd="1" destOrd="0" parTransId="{384807CB-C228-4832-9461-47E7D49C50A0}" sibTransId="{D878064A-7B41-4B20-B6D6-C636AED52142}"/>
    <dgm:cxn modelId="{E2223256-E94E-4DD6-AF40-C680008AB4FE}" srcId="{977F6962-8A7E-4504-ABFB-5C595210456A}" destId="{EC266C73-7C14-4316-8CF4-8CA1BF08491B}" srcOrd="0" destOrd="0" parTransId="{12C8A784-0808-4DBB-8D14-A8F82A0939DA}" sibTransId="{1A9E52B3-A55B-418D-AF54-EBCF48BC5C38}"/>
    <dgm:cxn modelId="{2893348E-84CC-43F0-BC0E-4B57887C92DE}" srcId="{EC266C73-7C14-4316-8CF4-8CA1BF08491B}" destId="{7A3ED339-170A-4672-A262-997B2D864E98}" srcOrd="0" destOrd="0" parTransId="{A82F6C8C-3114-4132-AB92-AC1235180511}" sibTransId="{D5DE5D0E-848C-415C-B105-C5D913903703}"/>
    <dgm:cxn modelId="{ABC9CE98-97F8-41CF-AC5A-94756C6556CB}" type="presOf" srcId="{02824B41-E46A-4957-B67E-43E38EDF19F0}" destId="{523B8D9F-0424-46A1-A0A5-CC88242E0C5E}" srcOrd="0" destOrd="0" presId="urn:microsoft.com/office/officeart/2005/8/layout/hList1"/>
    <dgm:cxn modelId="{1903C4C1-54AE-4780-9372-28C178C7C1D4}" type="presOf" srcId="{7A3ED339-170A-4672-A262-997B2D864E98}" destId="{C1481677-AA89-48C5-9DED-60CA5BC792FB}" srcOrd="0" destOrd="1" presId="urn:microsoft.com/office/officeart/2005/8/layout/hList1"/>
    <dgm:cxn modelId="{9DB9CBC6-142E-4C42-9814-52A8D90B15CC}" type="presOf" srcId="{B8E55B28-25E1-4352-BDBB-85C2295713B4}" destId="{7E8034EC-CF44-48DA-8D69-80F4781AD800}" srcOrd="0" destOrd="0" presId="urn:microsoft.com/office/officeart/2005/8/layout/hList1"/>
    <dgm:cxn modelId="{D33F3DD8-848B-42EC-9662-0A64F5DFC9E9}" type="presOf" srcId="{488C88F9-5681-4BC3-BEEF-99A9C5D596B5}" destId="{0CB80286-969A-48F5-9E22-FEB0F4555DD0}" srcOrd="0" destOrd="0" presId="urn:microsoft.com/office/officeart/2005/8/layout/hList1"/>
    <dgm:cxn modelId="{70A472DC-08DB-4CDE-8FA9-B142930CF529}" srcId="{6B09CA53-8A0F-413F-9AAA-E9927387244B}" destId="{B8E55B28-25E1-4352-BDBB-85C2295713B4}" srcOrd="0" destOrd="0" parTransId="{53D1D889-4E68-468C-B9F9-70083DCB671D}" sibTransId="{D9E55810-6C39-4D2F-B0DC-3C0477B40E58}"/>
    <dgm:cxn modelId="{0D926BEB-D813-4CCF-B6C0-FC5B556ECA98}" type="presOf" srcId="{6B09CA53-8A0F-413F-9AAA-E9927387244B}" destId="{4D4699FA-722D-44DF-97BF-E19DEF2CBAA4}" srcOrd="0" destOrd="0" presId="urn:microsoft.com/office/officeart/2005/8/layout/hList1"/>
    <dgm:cxn modelId="{44A2F3F9-B55E-4483-BF8E-C73444944540}" type="presOf" srcId="{18114AC5-EF5F-4DF4-99BF-22253105282D}" destId="{619BCCAD-77E3-4800-A516-EE4832BE9E85}" srcOrd="0" destOrd="0" presId="urn:microsoft.com/office/officeart/2005/8/layout/hList1"/>
    <dgm:cxn modelId="{CA96A7A8-17E8-4771-BDAD-89D05B53083E}" type="presParOf" srcId="{619BCCAD-77E3-4800-A516-EE4832BE9E85}" destId="{474D4B97-A963-4C16-8139-1FD46D96DB59}" srcOrd="0" destOrd="0" presId="urn:microsoft.com/office/officeart/2005/8/layout/hList1"/>
    <dgm:cxn modelId="{F527A4F9-4E73-4194-BAFA-FCBC82C22DB6}" type="presParOf" srcId="{474D4B97-A963-4C16-8139-1FD46D96DB59}" destId="{0CB80286-969A-48F5-9E22-FEB0F4555DD0}" srcOrd="0" destOrd="0" presId="urn:microsoft.com/office/officeart/2005/8/layout/hList1"/>
    <dgm:cxn modelId="{D402A20C-6203-46E4-8554-BFDEE5337DD4}" type="presParOf" srcId="{474D4B97-A963-4C16-8139-1FD46D96DB59}" destId="{523B8D9F-0424-46A1-A0A5-CC88242E0C5E}" srcOrd="1" destOrd="0" presId="urn:microsoft.com/office/officeart/2005/8/layout/hList1"/>
    <dgm:cxn modelId="{EDF89A8D-D9F8-4759-A764-EE7E31C89D09}" type="presParOf" srcId="{619BCCAD-77E3-4800-A516-EE4832BE9E85}" destId="{7662B4CD-CE60-419F-B97B-B654AC0C2187}" srcOrd="1" destOrd="0" presId="urn:microsoft.com/office/officeart/2005/8/layout/hList1"/>
    <dgm:cxn modelId="{12B984CE-3661-44B9-8441-680F901E1D0C}" type="presParOf" srcId="{619BCCAD-77E3-4800-A516-EE4832BE9E85}" destId="{A45E3275-67F7-481D-A0FC-295CCC0A8302}" srcOrd="2" destOrd="0" presId="urn:microsoft.com/office/officeart/2005/8/layout/hList1"/>
    <dgm:cxn modelId="{53D20EB6-8F0F-4F27-9BAC-B2A7BE9CB53D}" type="presParOf" srcId="{A45E3275-67F7-481D-A0FC-295CCC0A8302}" destId="{E16A3BE4-8574-4184-B522-7C592FAC2330}" srcOrd="0" destOrd="0" presId="urn:microsoft.com/office/officeart/2005/8/layout/hList1"/>
    <dgm:cxn modelId="{9B860D43-F165-4AB4-B5AF-8105A13828AC}" type="presParOf" srcId="{A45E3275-67F7-481D-A0FC-295CCC0A8302}" destId="{C1481677-AA89-48C5-9DED-60CA5BC792FB}" srcOrd="1" destOrd="0" presId="urn:microsoft.com/office/officeart/2005/8/layout/hList1"/>
    <dgm:cxn modelId="{DE2B766F-1C68-4563-88E1-A5C8B810314C}" type="presParOf" srcId="{619BCCAD-77E3-4800-A516-EE4832BE9E85}" destId="{86C708CE-A795-4BF3-9B44-E1F12E6D5C45}" srcOrd="3" destOrd="0" presId="urn:microsoft.com/office/officeart/2005/8/layout/hList1"/>
    <dgm:cxn modelId="{FCB224E4-1355-4B50-9A1D-8328E6E6A02F}" type="presParOf" srcId="{619BCCAD-77E3-4800-A516-EE4832BE9E85}" destId="{8D595313-9414-4517-A415-0AAF572F9136}" srcOrd="4" destOrd="0" presId="urn:microsoft.com/office/officeart/2005/8/layout/hList1"/>
    <dgm:cxn modelId="{7D908CED-04A1-439C-B245-1237E4DD6295}" type="presParOf" srcId="{8D595313-9414-4517-A415-0AAF572F9136}" destId="{4D4699FA-722D-44DF-97BF-E19DEF2CBAA4}" srcOrd="0" destOrd="0" presId="urn:microsoft.com/office/officeart/2005/8/layout/hList1"/>
    <dgm:cxn modelId="{EE238932-340B-4A5F-9455-8F6F5468EB47}" type="presParOf" srcId="{8D595313-9414-4517-A415-0AAF572F9136}" destId="{7E8034EC-CF44-48DA-8D69-80F4781AD80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B89858-F171-44C8-9B02-08D61C8D4098}">
      <dsp:nvSpPr>
        <dsp:cNvPr id="0" name=""/>
        <dsp:cNvSpPr/>
      </dsp:nvSpPr>
      <dsp:spPr>
        <a:xfrm>
          <a:off x="0" y="0"/>
          <a:ext cx="9857432" cy="403022"/>
        </a:xfrm>
        <a:prstGeom prst="roundRect">
          <a:avLst/>
        </a:prstGeom>
        <a:solidFill>
          <a:schemeClr val="accent1">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IN" sz="2000" kern="1200" dirty="0">
              <a:latin typeface="Times New Roman" panose="02020603050405020304" pitchFamily="18" charset="0"/>
              <a:cs typeface="Times New Roman" panose="02020603050405020304" pitchFamily="18" charset="0"/>
            </a:rPr>
            <a:t>MoU Institutes</a:t>
          </a:r>
        </a:p>
      </dsp:txBody>
      <dsp:txXfrm>
        <a:off x="19674" y="19674"/>
        <a:ext cx="9818084" cy="363674"/>
      </dsp:txXfrm>
    </dsp:sp>
    <dsp:sp modelId="{C3D7B45E-BD82-44EE-85F8-CA1FF72A5A76}">
      <dsp:nvSpPr>
        <dsp:cNvPr id="0" name=""/>
        <dsp:cNvSpPr/>
      </dsp:nvSpPr>
      <dsp:spPr>
        <a:xfrm>
          <a:off x="0" y="580265"/>
          <a:ext cx="9857432" cy="225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2973"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IN" sz="2000" b="0" i="0" kern="1200" dirty="0">
              <a:effectLst/>
              <a:latin typeface="Times New Roman" panose="02020603050405020304" pitchFamily="18" charset="0"/>
              <a:ea typeface="+mn-ea"/>
              <a:cs typeface="Times New Roman" panose="02020603050405020304" pitchFamily="18" charset="0"/>
            </a:rPr>
            <a:t>NIT, Jalandhar</a:t>
          </a:r>
          <a:endParaRPr lang="en-IN"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20000"/>
            </a:spcAft>
            <a:buChar char="•"/>
          </a:pPr>
          <a:r>
            <a:rPr lang="en-IN" sz="2000" b="0" i="0" kern="1200" dirty="0" err="1">
              <a:effectLst/>
              <a:latin typeface="Times New Roman" panose="02020603050405020304" pitchFamily="18" charset="0"/>
              <a:ea typeface="+mn-ea"/>
              <a:cs typeface="Times New Roman" panose="02020603050405020304" pitchFamily="18" charset="0"/>
            </a:rPr>
            <a:t>Veermata</a:t>
          </a:r>
          <a:r>
            <a:rPr lang="en-IN" sz="2000" b="0" i="0" kern="1200" dirty="0">
              <a:effectLst/>
              <a:latin typeface="Times New Roman" panose="02020603050405020304" pitchFamily="18" charset="0"/>
              <a:ea typeface="+mn-ea"/>
              <a:cs typeface="Times New Roman" panose="02020603050405020304" pitchFamily="18" charset="0"/>
            </a:rPr>
            <a:t> </a:t>
          </a:r>
          <a:r>
            <a:rPr lang="en-IN" sz="2000" b="0" i="0" kern="1200" dirty="0" err="1">
              <a:effectLst/>
              <a:latin typeface="Times New Roman" panose="02020603050405020304" pitchFamily="18" charset="0"/>
              <a:ea typeface="+mn-ea"/>
              <a:cs typeface="Times New Roman" panose="02020603050405020304" pitchFamily="18" charset="0"/>
            </a:rPr>
            <a:t>Jijabai</a:t>
          </a:r>
          <a:r>
            <a:rPr lang="en-IN" sz="2000" b="0" i="0" kern="1200" dirty="0">
              <a:effectLst/>
              <a:latin typeface="Times New Roman" panose="02020603050405020304" pitchFamily="18" charset="0"/>
              <a:ea typeface="+mn-ea"/>
              <a:cs typeface="Times New Roman" panose="02020603050405020304" pitchFamily="18" charset="0"/>
            </a:rPr>
            <a:t> Technological Institute (VJTI), Mumbai</a:t>
          </a:r>
          <a:endParaRPr lang="en-IN"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20000"/>
            </a:spcAft>
            <a:buChar char="•"/>
          </a:pPr>
          <a:r>
            <a:rPr lang="en-US" sz="2000" b="0" i="0" kern="1200" dirty="0">
              <a:effectLst/>
              <a:latin typeface="Times New Roman" panose="02020603050405020304" pitchFamily="18" charset="0"/>
              <a:ea typeface="+mn-ea"/>
              <a:cs typeface="Times New Roman" panose="02020603050405020304" pitchFamily="18" charset="0"/>
            </a:rPr>
            <a:t>L. D. College of Engineering, Ahmedabad</a:t>
          </a:r>
          <a:endParaRPr lang="en-IN"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20000"/>
            </a:spcAft>
            <a:buChar char="•"/>
          </a:pPr>
          <a:r>
            <a:rPr lang="en-IN" sz="2000" kern="1200" dirty="0">
              <a:effectLst/>
              <a:latin typeface="Times New Roman" panose="02020603050405020304" pitchFamily="18" charset="0"/>
              <a:cs typeface="Times New Roman" panose="02020603050405020304" pitchFamily="18" charset="0"/>
            </a:rPr>
            <a:t>Uttar Pradesh Textile Technology Institute, Kanpur</a:t>
          </a:r>
          <a:endParaRPr lang="en-IN"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20000"/>
            </a:spcAft>
            <a:buChar char="•"/>
          </a:pPr>
          <a:r>
            <a:rPr lang="en-IN" sz="2000" b="0" i="0" kern="1200" dirty="0">
              <a:latin typeface="Times New Roman" panose="02020603050405020304" pitchFamily="18" charset="0"/>
              <a:cs typeface="Times New Roman" panose="02020603050405020304" pitchFamily="18" charset="0"/>
            </a:rPr>
            <a:t>Andhra University, Visakhapatnam</a:t>
          </a:r>
          <a:endParaRPr lang="en-IN"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20000"/>
            </a:spcAft>
            <a:buChar char="•"/>
          </a:pPr>
          <a:r>
            <a:rPr lang="en-IN" sz="2000" kern="1200" dirty="0">
              <a:latin typeface="Times New Roman" panose="02020603050405020304" pitchFamily="18" charset="0"/>
              <a:cs typeface="Times New Roman" panose="02020603050405020304" pitchFamily="18" charset="0"/>
            </a:rPr>
            <a:t>Indian Institute of Technology, Gandhinagar</a:t>
          </a:r>
        </a:p>
        <a:p>
          <a:pPr marL="228600" lvl="1" indent="-228600" algn="l" defTabSz="889000">
            <a:lnSpc>
              <a:spcPct val="90000"/>
            </a:lnSpc>
            <a:spcBef>
              <a:spcPct val="0"/>
            </a:spcBef>
            <a:spcAft>
              <a:spcPct val="20000"/>
            </a:spcAft>
            <a:buChar char="•"/>
          </a:pPr>
          <a:r>
            <a:rPr lang="en-US" sz="2000" kern="1200" dirty="0">
              <a:latin typeface="Times New Roman" panose="02020603050405020304" pitchFamily="18" charset="0"/>
              <a:cs typeface="Times New Roman" panose="02020603050405020304" pitchFamily="18" charset="0"/>
            </a:rPr>
            <a:t>TRAs (NITRA, BTRA, SASMIRA, ATIRA, SITRA </a:t>
          </a:r>
          <a:r>
            <a:rPr lang="en-US" sz="2000" kern="1200" dirty="0" err="1">
              <a:latin typeface="Times New Roman" panose="02020603050405020304" pitchFamily="18" charset="0"/>
              <a:cs typeface="Times New Roman" panose="02020603050405020304" pitchFamily="18" charset="0"/>
            </a:rPr>
            <a:t>etc</a:t>
          </a:r>
          <a:r>
            <a:rPr lang="en-US" sz="2000" kern="1200" dirty="0">
              <a:latin typeface="Times New Roman" panose="02020603050405020304" pitchFamily="18" charset="0"/>
              <a:cs typeface="Times New Roman" panose="02020603050405020304" pitchFamily="18" charset="0"/>
            </a:rPr>
            <a:t>)</a:t>
          </a:r>
          <a:endParaRPr lang="en-IN" sz="2000" kern="1200" dirty="0">
            <a:latin typeface="Times New Roman" panose="02020603050405020304" pitchFamily="18" charset="0"/>
            <a:cs typeface="Times New Roman" panose="02020603050405020304" pitchFamily="18" charset="0"/>
          </a:endParaRPr>
        </a:p>
      </dsp:txBody>
      <dsp:txXfrm>
        <a:off x="0" y="580265"/>
        <a:ext cx="9857432" cy="2252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3450B3-C1C5-435B-9820-ECBF4FFDCCAE}">
      <dsp:nvSpPr>
        <dsp:cNvPr id="0" name=""/>
        <dsp:cNvSpPr/>
      </dsp:nvSpPr>
      <dsp:spPr>
        <a:xfrm>
          <a:off x="4415858" y="597133"/>
          <a:ext cx="3633848" cy="459358"/>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R &amp;D Projects (23)</a:t>
          </a:r>
        </a:p>
      </dsp:txBody>
      <dsp:txXfrm>
        <a:off x="4429312" y="610587"/>
        <a:ext cx="3606940" cy="432450"/>
      </dsp:txXfrm>
    </dsp:sp>
    <dsp:sp modelId="{2D1A2444-C0F7-46F6-8603-5707905B2CEB}">
      <dsp:nvSpPr>
        <dsp:cNvPr id="0" name=""/>
        <dsp:cNvSpPr/>
      </dsp:nvSpPr>
      <dsp:spPr>
        <a:xfrm>
          <a:off x="0" y="575466"/>
          <a:ext cx="4254662" cy="459358"/>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TC Meetings at Institute (01)</a:t>
          </a:r>
        </a:p>
      </dsp:txBody>
      <dsp:txXfrm>
        <a:off x="13454" y="588920"/>
        <a:ext cx="4227754" cy="432450"/>
      </dsp:txXfrm>
    </dsp:sp>
    <dsp:sp modelId="{F0D12AC2-23A2-4740-9926-1E83A23B812A}">
      <dsp:nvSpPr>
        <dsp:cNvPr id="0" name=""/>
        <dsp:cNvSpPr/>
      </dsp:nvSpPr>
      <dsp:spPr>
        <a:xfrm>
          <a:off x="10191" y="863"/>
          <a:ext cx="2982801" cy="459358"/>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TC Membership (16 TCs)</a:t>
          </a:r>
        </a:p>
      </dsp:txBody>
      <dsp:txXfrm>
        <a:off x="23645" y="14317"/>
        <a:ext cx="2955893" cy="432450"/>
      </dsp:txXfrm>
    </dsp:sp>
    <dsp:sp modelId="{979C717B-AC48-41A0-A161-C125B908D82B}">
      <dsp:nvSpPr>
        <dsp:cNvPr id="0" name=""/>
        <dsp:cNvSpPr/>
      </dsp:nvSpPr>
      <dsp:spPr>
        <a:xfrm>
          <a:off x="3144906" y="0"/>
          <a:ext cx="2982801" cy="459358"/>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Seminars/Guest Lecture (04)</a:t>
          </a:r>
        </a:p>
      </dsp:txBody>
      <dsp:txXfrm>
        <a:off x="3158360" y="13454"/>
        <a:ext cx="2955893" cy="432450"/>
      </dsp:txXfrm>
    </dsp:sp>
    <dsp:sp modelId="{4C5CB989-1A61-4C67-B817-097B6E0D9A9B}">
      <dsp:nvSpPr>
        <dsp:cNvPr id="0" name=""/>
        <dsp:cNvSpPr/>
      </dsp:nvSpPr>
      <dsp:spPr>
        <a:xfrm>
          <a:off x="6221188" y="52588"/>
          <a:ext cx="2982801" cy="459358"/>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Reference Materials for Curriculum (07)</a:t>
          </a:r>
        </a:p>
      </dsp:txBody>
      <dsp:txXfrm>
        <a:off x="6234642" y="66042"/>
        <a:ext cx="2955893" cy="4324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C7B03-A1C0-4BD4-B01B-A06356694B2E}">
      <dsp:nvSpPr>
        <dsp:cNvPr id="0" name=""/>
        <dsp:cNvSpPr/>
      </dsp:nvSpPr>
      <dsp:spPr>
        <a:xfrm>
          <a:off x="0" y="4046877"/>
          <a:ext cx="10629760"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E1A927-429D-4C08-82E8-D0A64032C028}">
      <dsp:nvSpPr>
        <dsp:cNvPr id="0" name=""/>
        <dsp:cNvSpPr/>
      </dsp:nvSpPr>
      <dsp:spPr>
        <a:xfrm>
          <a:off x="0" y="3023186"/>
          <a:ext cx="10629760"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AD59E2-1A95-4CA2-BCC0-CB9CBE13E26B}">
      <dsp:nvSpPr>
        <dsp:cNvPr id="0" name=""/>
        <dsp:cNvSpPr/>
      </dsp:nvSpPr>
      <dsp:spPr>
        <a:xfrm>
          <a:off x="0" y="1999495"/>
          <a:ext cx="10629760"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A6CFF5-8648-4129-B633-236B547DEDDF}">
      <dsp:nvSpPr>
        <dsp:cNvPr id="0" name=""/>
        <dsp:cNvSpPr/>
      </dsp:nvSpPr>
      <dsp:spPr>
        <a:xfrm>
          <a:off x="0" y="975804"/>
          <a:ext cx="10629760"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68AA8D-F0A0-480A-B89A-8207E395D673}">
      <dsp:nvSpPr>
        <dsp:cNvPr id="0" name=""/>
        <dsp:cNvSpPr/>
      </dsp:nvSpPr>
      <dsp:spPr>
        <a:xfrm>
          <a:off x="2763737" y="861"/>
          <a:ext cx="7866022" cy="974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l" defTabSz="711200">
            <a:lnSpc>
              <a:spcPct val="90000"/>
            </a:lnSpc>
            <a:spcBef>
              <a:spcPct val="0"/>
            </a:spcBef>
            <a:spcAft>
              <a:spcPct val="35000"/>
            </a:spcAft>
            <a:buNone/>
          </a:pPr>
          <a:r>
            <a:rPr lang="en-IN" sz="1600" kern="12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To formulate horizontal standards covering guidelines for all types of textile manufacturing and chemical processes based on innovation and technology which can save energy, water consumption and increase efficiency</a:t>
          </a:r>
          <a:endParaRPr lang="en-IN" sz="1600" kern="1200" dirty="0">
            <a:latin typeface="Times New Roman" panose="02020603050405020304" pitchFamily="18" charset="0"/>
            <a:ea typeface="Tahoma" panose="020B0604030504040204" pitchFamily="34" charset="0"/>
            <a:cs typeface="Times New Roman" panose="02020603050405020304" pitchFamily="18" charset="0"/>
          </a:endParaRPr>
        </a:p>
      </dsp:txBody>
      <dsp:txXfrm>
        <a:off x="2763737" y="861"/>
        <a:ext cx="7866022" cy="974943"/>
      </dsp:txXfrm>
    </dsp:sp>
    <dsp:sp modelId="{6A820B7F-D9D2-498C-83B6-B604B642AFB3}">
      <dsp:nvSpPr>
        <dsp:cNvPr id="0" name=""/>
        <dsp:cNvSpPr/>
      </dsp:nvSpPr>
      <dsp:spPr>
        <a:xfrm>
          <a:off x="0" y="861"/>
          <a:ext cx="2763737" cy="974943"/>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Times New Roman" panose="02020603050405020304" pitchFamily="18" charset="0"/>
              <a:ea typeface="Tahoma" panose="020B0604030504040204" pitchFamily="34" charset="0"/>
              <a:cs typeface="Times New Roman" panose="02020603050405020304" pitchFamily="18" charset="0"/>
            </a:rPr>
            <a:t>Horizontal sustainability standards</a:t>
          </a:r>
        </a:p>
      </dsp:txBody>
      <dsp:txXfrm>
        <a:off x="47601" y="48462"/>
        <a:ext cx="2668535" cy="927342"/>
      </dsp:txXfrm>
    </dsp:sp>
    <dsp:sp modelId="{07BC328A-60BE-4BF4-AEA3-6A3E71A632B2}">
      <dsp:nvSpPr>
        <dsp:cNvPr id="0" name=""/>
        <dsp:cNvSpPr/>
      </dsp:nvSpPr>
      <dsp:spPr>
        <a:xfrm>
          <a:off x="2763737" y="1024552"/>
          <a:ext cx="7866022" cy="974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l" defTabSz="711200">
            <a:lnSpc>
              <a:spcPct val="90000"/>
            </a:lnSpc>
            <a:spcBef>
              <a:spcPct val="0"/>
            </a:spcBef>
            <a:spcAft>
              <a:spcPct val="35000"/>
            </a:spcAft>
            <a:buNone/>
          </a:pPr>
          <a:r>
            <a:rPr lang="en-IN" sz="1600" kern="12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To formulate horizontal standard covering the restricted chemical substances requirement which can prevent/restricts use of harmful substances in processing of textiles product</a:t>
          </a:r>
          <a:endParaRPr lang="en-IN" sz="1600" kern="1200" dirty="0">
            <a:latin typeface="Times New Roman" panose="02020603050405020304" pitchFamily="18" charset="0"/>
            <a:ea typeface="Tahoma" panose="020B0604030504040204" pitchFamily="34" charset="0"/>
            <a:cs typeface="Times New Roman" panose="02020603050405020304" pitchFamily="18" charset="0"/>
          </a:endParaRPr>
        </a:p>
      </dsp:txBody>
      <dsp:txXfrm>
        <a:off x="2763737" y="1024552"/>
        <a:ext cx="7866022" cy="974943"/>
      </dsp:txXfrm>
    </dsp:sp>
    <dsp:sp modelId="{FC060C0E-1513-421C-9EC0-CB472324EA0A}">
      <dsp:nvSpPr>
        <dsp:cNvPr id="0" name=""/>
        <dsp:cNvSpPr/>
      </dsp:nvSpPr>
      <dsp:spPr>
        <a:xfrm>
          <a:off x="0" y="1024552"/>
          <a:ext cx="2763737" cy="974943"/>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Times New Roman" panose="02020603050405020304" pitchFamily="18" charset="0"/>
              <a:ea typeface="Tahoma" panose="020B0604030504040204" pitchFamily="34" charset="0"/>
              <a:cs typeface="Times New Roman" panose="02020603050405020304" pitchFamily="18" charset="0"/>
            </a:rPr>
            <a:t>Standards for restricted chemical substances</a:t>
          </a:r>
        </a:p>
      </dsp:txBody>
      <dsp:txXfrm>
        <a:off x="47601" y="1072153"/>
        <a:ext cx="2668535" cy="927342"/>
      </dsp:txXfrm>
    </dsp:sp>
    <dsp:sp modelId="{A36D895E-BCE4-4D92-9E4D-37D77FE9E219}">
      <dsp:nvSpPr>
        <dsp:cNvPr id="0" name=""/>
        <dsp:cNvSpPr/>
      </dsp:nvSpPr>
      <dsp:spPr>
        <a:xfrm>
          <a:off x="2763737" y="2048243"/>
          <a:ext cx="7866022" cy="974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l" defTabSz="711200">
            <a:lnSpc>
              <a:spcPct val="90000"/>
            </a:lnSpc>
            <a:spcBef>
              <a:spcPct val="0"/>
            </a:spcBef>
            <a:spcAft>
              <a:spcPct val="35000"/>
            </a:spcAft>
            <a:buNone/>
          </a:pPr>
          <a:r>
            <a:rPr lang="en-IN" sz="1600" kern="12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To formulate guidelines for processing and product standards for the recycled/shoddy variants of the already existing virgin </a:t>
          </a:r>
          <a:r>
            <a:rPr lang="en-IN" sz="1600" kern="1200" dirty="0" err="1">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fibers</a:t>
          </a:r>
          <a:r>
            <a:rPr lang="en-IN" sz="1600" kern="12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 and related textiles waste materials</a:t>
          </a:r>
          <a:endParaRPr lang="en-IN" sz="1600" kern="1200" dirty="0">
            <a:latin typeface="Times New Roman" panose="02020603050405020304" pitchFamily="18" charset="0"/>
            <a:ea typeface="Tahoma" panose="020B0604030504040204" pitchFamily="34" charset="0"/>
            <a:cs typeface="Times New Roman" panose="02020603050405020304" pitchFamily="18" charset="0"/>
          </a:endParaRPr>
        </a:p>
      </dsp:txBody>
      <dsp:txXfrm>
        <a:off x="2763737" y="2048243"/>
        <a:ext cx="7866022" cy="974943"/>
      </dsp:txXfrm>
    </dsp:sp>
    <dsp:sp modelId="{BB666B83-4D3B-4C02-9090-D62E8E777747}">
      <dsp:nvSpPr>
        <dsp:cNvPr id="0" name=""/>
        <dsp:cNvSpPr/>
      </dsp:nvSpPr>
      <dsp:spPr>
        <a:xfrm>
          <a:off x="0" y="2048243"/>
          <a:ext cx="2763737" cy="974943"/>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Times New Roman" panose="02020603050405020304" pitchFamily="18" charset="0"/>
              <a:ea typeface="Tahoma" panose="020B0604030504040204" pitchFamily="34" charset="0"/>
              <a:cs typeface="Times New Roman" panose="02020603050405020304" pitchFamily="18" charset="0"/>
            </a:rPr>
            <a:t>Guideline for processing of recycled shoddy variant/product standards</a:t>
          </a:r>
        </a:p>
      </dsp:txBody>
      <dsp:txXfrm>
        <a:off x="47601" y="2095844"/>
        <a:ext cx="2668535" cy="927342"/>
      </dsp:txXfrm>
    </dsp:sp>
    <dsp:sp modelId="{8BEA50BC-1802-4D89-BA1D-586CDAC1ED07}">
      <dsp:nvSpPr>
        <dsp:cNvPr id="0" name=""/>
        <dsp:cNvSpPr/>
      </dsp:nvSpPr>
      <dsp:spPr>
        <a:xfrm>
          <a:off x="2763737" y="3071934"/>
          <a:ext cx="7866022" cy="974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l" defTabSz="711200">
            <a:lnSpc>
              <a:spcPct val="90000"/>
            </a:lnSpc>
            <a:spcBef>
              <a:spcPct val="0"/>
            </a:spcBef>
            <a:spcAft>
              <a:spcPct val="35000"/>
            </a:spcAft>
            <a:buNone/>
          </a:pPr>
          <a:r>
            <a:rPr lang="en-IN" sz="1600" kern="120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The consultative group members were also requested to share the technical inputs on various (ESG) compliances and their requirements related to environment and social issues which are predominantly followed in the textiles industry</a:t>
          </a:r>
          <a:endParaRPr lang="en-IN" sz="1600" kern="1200">
            <a:latin typeface="Times New Roman" panose="02020603050405020304" pitchFamily="18" charset="0"/>
            <a:ea typeface="Tahoma" panose="020B0604030504040204" pitchFamily="34" charset="0"/>
            <a:cs typeface="Times New Roman" panose="02020603050405020304" pitchFamily="18" charset="0"/>
          </a:endParaRPr>
        </a:p>
      </dsp:txBody>
      <dsp:txXfrm>
        <a:off x="2763737" y="3071934"/>
        <a:ext cx="7866022" cy="974943"/>
      </dsp:txXfrm>
    </dsp:sp>
    <dsp:sp modelId="{779C8BD2-7B71-4E8F-8DCB-65C6BA84FD8B}">
      <dsp:nvSpPr>
        <dsp:cNvPr id="0" name=""/>
        <dsp:cNvSpPr/>
      </dsp:nvSpPr>
      <dsp:spPr>
        <a:xfrm>
          <a:off x="0" y="3071934"/>
          <a:ext cx="2763737" cy="974943"/>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Times New Roman" panose="02020603050405020304" pitchFamily="18" charset="0"/>
              <a:ea typeface="Tahoma" panose="020B0604030504040204" pitchFamily="34" charset="0"/>
              <a:cs typeface="Times New Roman" panose="02020603050405020304" pitchFamily="18" charset="0"/>
            </a:rPr>
            <a:t>References to ESG compliances and their requirement in textiles</a:t>
          </a:r>
        </a:p>
      </dsp:txBody>
      <dsp:txXfrm>
        <a:off x="47601" y="3119535"/>
        <a:ext cx="2668535" cy="9273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B80286-969A-48F5-9E22-FEB0F4555DD0}">
      <dsp:nvSpPr>
        <dsp:cNvPr id="0" name=""/>
        <dsp:cNvSpPr/>
      </dsp:nvSpPr>
      <dsp:spPr>
        <a:xfrm>
          <a:off x="3145" y="256581"/>
          <a:ext cx="3067050" cy="779733"/>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Times New Roman" panose="02020603050405020304" pitchFamily="18" charset="0"/>
              <a:cs typeface="Times New Roman" panose="02020603050405020304" pitchFamily="18" charset="0"/>
            </a:rPr>
            <a:t>CoP for </a:t>
          </a:r>
          <a:r>
            <a:rPr lang="en-IN" sz="1600" b="1" kern="1200" dirty="0">
              <a:effectLst/>
              <a:latin typeface="Times New Roman" panose="02020603050405020304" pitchFamily="18" charset="0"/>
              <a:ea typeface="Calibri" panose="020F0502020204030204" pitchFamily="34" charset="0"/>
              <a:cs typeface="Times New Roman" panose="02020603050405020304" pitchFamily="18" charset="0"/>
            </a:rPr>
            <a:t>‘Recycling of  Pre-Consumer and Post-Consumer Waste’ </a:t>
          </a:r>
          <a:r>
            <a:rPr lang="en-IN" sz="1600" kern="1200" dirty="0">
              <a:latin typeface="Times New Roman" panose="02020603050405020304" pitchFamily="18" charset="0"/>
              <a:cs typeface="Times New Roman" panose="02020603050405020304" pitchFamily="18" charset="0"/>
            </a:rPr>
            <a:t> </a:t>
          </a:r>
        </a:p>
      </dsp:txBody>
      <dsp:txXfrm>
        <a:off x="3145" y="256581"/>
        <a:ext cx="3067050" cy="779733"/>
      </dsp:txXfrm>
    </dsp:sp>
    <dsp:sp modelId="{523B8D9F-0424-46A1-A0A5-CC88242E0C5E}">
      <dsp:nvSpPr>
        <dsp:cNvPr id="0" name=""/>
        <dsp:cNvSpPr/>
      </dsp:nvSpPr>
      <dsp:spPr>
        <a:xfrm>
          <a:off x="3145" y="1036315"/>
          <a:ext cx="3067050" cy="284107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IN" sz="1500" kern="1200" dirty="0">
              <a:effectLst/>
              <a:latin typeface="Times New Roman" panose="02020603050405020304" pitchFamily="18" charset="0"/>
              <a:ea typeface="Calibri" panose="020F0502020204030204" pitchFamily="34" charset="0"/>
              <a:cs typeface="Times New Roman" panose="02020603050405020304" pitchFamily="18" charset="0"/>
            </a:rPr>
            <a:t>To develop </a:t>
          </a:r>
          <a:r>
            <a:rPr lang="en-IN" sz="1500" b="1" kern="1200" dirty="0">
              <a:effectLst/>
              <a:latin typeface="Times New Roman" panose="02020603050405020304" pitchFamily="18" charset="0"/>
              <a:ea typeface="Calibri" panose="020F0502020204030204" pitchFamily="34" charset="0"/>
              <a:cs typeface="Times New Roman" panose="02020603050405020304" pitchFamily="18" charset="0"/>
            </a:rPr>
            <a:t>Code of Practice for ‘Recycling of  Pre-Consumer and Post-Consumer Waste’ </a:t>
          </a:r>
          <a:r>
            <a:rPr lang="en-IN" sz="1500" kern="1200" dirty="0">
              <a:effectLst/>
              <a:latin typeface="Times New Roman" panose="02020603050405020304" pitchFamily="18" charset="0"/>
              <a:ea typeface="Calibri" panose="020F0502020204030204" pitchFamily="34" charset="0"/>
              <a:cs typeface="Times New Roman" panose="02020603050405020304" pitchFamily="18" charset="0"/>
            </a:rPr>
            <a:t>including stages involved in textile waste processing like collection, sorting, mechanical/chemical recycling, purification/ cleaning to remove contaminants, fibre and/or yarn production, fabric production</a:t>
          </a:r>
          <a:endParaRPr lang="en-IN" sz="1500" kern="1200" dirty="0">
            <a:latin typeface="Times New Roman" panose="02020603050405020304" pitchFamily="18" charset="0"/>
            <a:cs typeface="Times New Roman" panose="02020603050405020304" pitchFamily="18" charset="0"/>
          </a:endParaRPr>
        </a:p>
      </dsp:txBody>
      <dsp:txXfrm>
        <a:off x="3145" y="1036315"/>
        <a:ext cx="3067050" cy="2841075"/>
      </dsp:txXfrm>
    </dsp:sp>
    <dsp:sp modelId="{E16A3BE4-8574-4184-B522-7C592FAC2330}">
      <dsp:nvSpPr>
        <dsp:cNvPr id="0" name=""/>
        <dsp:cNvSpPr/>
      </dsp:nvSpPr>
      <dsp:spPr>
        <a:xfrm>
          <a:off x="3499583" y="256581"/>
          <a:ext cx="3067050" cy="779733"/>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IN" sz="1500" b="1" kern="1200" dirty="0">
              <a:latin typeface="Times New Roman" panose="02020603050405020304" pitchFamily="18" charset="0"/>
              <a:cs typeface="Times New Roman" panose="02020603050405020304" pitchFamily="18" charset="0"/>
            </a:rPr>
            <a:t>Standard for recycled textile products</a:t>
          </a:r>
        </a:p>
      </dsp:txBody>
      <dsp:txXfrm>
        <a:off x="3499583" y="256581"/>
        <a:ext cx="3067050" cy="779733"/>
      </dsp:txXfrm>
    </dsp:sp>
    <dsp:sp modelId="{C1481677-AA89-48C5-9DED-60CA5BC792FB}">
      <dsp:nvSpPr>
        <dsp:cNvPr id="0" name=""/>
        <dsp:cNvSpPr/>
      </dsp:nvSpPr>
      <dsp:spPr>
        <a:xfrm>
          <a:off x="3499583" y="1036315"/>
          <a:ext cx="3067050" cy="284107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Font typeface="Wingdings" panose="05000000000000000000" pitchFamily="2" charset="2"/>
            <a:buChar char="Ø"/>
          </a:pPr>
          <a:r>
            <a:rPr lang="en-US" sz="1500" kern="1200" dirty="0">
              <a:latin typeface="Times New Roman" panose="02020603050405020304" pitchFamily="18" charset="0"/>
              <a:cs typeface="Times New Roman" panose="02020603050405020304" pitchFamily="18" charset="0"/>
            </a:rPr>
            <a:t>To formulate the standards for the product/include the varieties manufactured using recycled materials for the followings:</a:t>
          </a:r>
          <a:endParaRPr lang="en-IN" sz="1500" kern="1200" dirty="0">
            <a:latin typeface="Times New Roman" panose="02020603050405020304" pitchFamily="18" charset="0"/>
            <a:cs typeface="Times New Roman" panose="02020603050405020304" pitchFamily="18" charset="0"/>
          </a:endParaRPr>
        </a:p>
        <a:p>
          <a:pPr marL="228600" lvl="2" indent="-114300" algn="l" defTabSz="666750">
            <a:lnSpc>
              <a:spcPct val="90000"/>
            </a:lnSpc>
            <a:spcBef>
              <a:spcPct val="0"/>
            </a:spcBef>
            <a:spcAft>
              <a:spcPct val="15000"/>
            </a:spcAft>
            <a:buChar char="•"/>
          </a:pPr>
          <a:r>
            <a:rPr lang="en-US" sz="1500" kern="1200" dirty="0" err="1">
              <a:latin typeface="Times New Roman" panose="02020603050405020304" pitchFamily="18" charset="0"/>
              <a:cs typeface="Times New Roman" panose="02020603050405020304" pitchFamily="18" charset="0"/>
            </a:rPr>
            <a:t>i</a:t>
          </a:r>
          <a:r>
            <a:rPr lang="en-US" sz="1500" kern="1200" dirty="0">
              <a:latin typeface="Times New Roman" panose="02020603050405020304" pitchFamily="18" charset="0"/>
              <a:cs typeface="Times New Roman" panose="02020603050405020304" pitchFamily="18" charset="0"/>
            </a:rPr>
            <a:t>) Denims</a:t>
          </a:r>
          <a:br>
            <a:rPr lang="en-US" sz="1500" kern="1200" dirty="0">
              <a:latin typeface="Times New Roman" panose="02020603050405020304" pitchFamily="18" charset="0"/>
              <a:cs typeface="Times New Roman" panose="02020603050405020304" pitchFamily="18" charset="0"/>
            </a:rPr>
          </a:br>
          <a:r>
            <a:rPr lang="en-US" sz="1500" kern="1200" dirty="0">
              <a:latin typeface="Times New Roman" panose="02020603050405020304" pitchFamily="18" charset="0"/>
              <a:cs typeface="Times New Roman" panose="02020603050405020304" pitchFamily="18" charset="0"/>
            </a:rPr>
            <a:t>ii) Polyester and Nylon </a:t>
          </a:r>
          <a:r>
            <a:rPr lang="en-US" sz="1500" kern="1200" dirty="0" err="1">
              <a:latin typeface="Times New Roman" panose="02020603050405020304" pitchFamily="18" charset="0"/>
              <a:cs typeface="Times New Roman" panose="02020603050405020304" pitchFamily="18" charset="0"/>
            </a:rPr>
            <a:t>Tyre</a:t>
          </a:r>
          <a:r>
            <a:rPr lang="en-US" sz="1500" kern="1200" dirty="0">
              <a:latin typeface="Times New Roman" panose="02020603050405020304" pitchFamily="18" charset="0"/>
              <a:cs typeface="Times New Roman" panose="02020603050405020304" pitchFamily="18" charset="0"/>
            </a:rPr>
            <a:t> Cords</a:t>
          </a:r>
          <a:br>
            <a:rPr lang="en-US" sz="1500" kern="1200" dirty="0">
              <a:latin typeface="Times New Roman" panose="02020603050405020304" pitchFamily="18" charset="0"/>
              <a:cs typeface="Times New Roman" panose="02020603050405020304" pitchFamily="18" charset="0"/>
            </a:rPr>
          </a:br>
          <a:r>
            <a:rPr lang="en-US" sz="1500" kern="1200" dirty="0">
              <a:latin typeface="Times New Roman" panose="02020603050405020304" pitchFamily="18" charset="0"/>
              <a:cs typeface="Times New Roman" panose="02020603050405020304" pitchFamily="18" charset="0"/>
            </a:rPr>
            <a:t>iii) </a:t>
          </a:r>
          <a:r>
            <a:rPr lang="en-US" sz="1500" kern="1200" dirty="0" err="1">
              <a:latin typeface="Times New Roman" panose="02020603050405020304" pitchFamily="18" charset="0"/>
              <a:cs typeface="Times New Roman" panose="02020603050405020304" pitchFamily="18" charset="0"/>
            </a:rPr>
            <a:t>Agrotextile</a:t>
          </a:r>
          <a:r>
            <a:rPr lang="en-US" sz="1500" kern="1200" dirty="0">
              <a:latin typeface="Times New Roman" panose="02020603050405020304" pitchFamily="18" charset="0"/>
              <a:cs typeface="Times New Roman" panose="02020603050405020304" pitchFamily="18" charset="0"/>
            </a:rPr>
            <a:t> Products</a:t>
          </a:r>
          <a:br>
            <a:rPr lang="en-US" sz="1500" kern="1200" dirty="0">
              <a:latin typeface="Times New Roman" panose="02020603050405020304" pitchFamily="18" charset="0"/>
              <a:cs typeface="Times New Roman" panose="02020603050405020304" pitchFamily="18" charset="0"/>
            </a:rPr>
          </a:br>
          <a:r>
            <a:rPr lang="en-US" sz="1500" kern="1200" dirty="0">
              <a:latin typeface="Times New Roman" panose="02020603050405020304" pitchFamily="18" charset="0"/>
              <a:cs typeface="Times New Roman" panose="02020603050405020304" pitchFamily="18" charset="0"/>
            </a:rPr>
            <a:t>iv) HDPE/PP Woven Bags</a:t>
          </a:r>
          <a:br>
            <a:rPr lang="en-US" sz="1500" kern="1200" dirty="0">
              <a:latin typeface="Times New Roman" panose="02020603050405020304" pitchFamily="18" charset="0"/>
              <a:cs typeface="Times New Roman" panose="02020603050405020304" pitchFamily="18" charset="0"/>
            </a:rPr>
          </a:br>
          <a:r>
            <a:rPr lang="en-US" sz="1500" kern="1200" dirty="0">
              <a:latin typeface="Times New Roman" panose="02020603050405020304" pitchFamily="18" charset="0"/>
              <a:cs typeface="Times New Roman" panose="02020603050405020304" pitchFamily="18" charset="0"/>
            </a:rPr>
            <a:t>v) Recycled Viscose and Polyester</a:t>
          </a:r>
          <a:br>
            <a:rPr lang="en-US" sz="1500" kern="1200" dirty="0">
              <a:latin typeface="Times New Roman" panose="02020603050405020304" pitchFamily="18" charset="0"/>
              <a:cs typeface="Times New Roman" panose="02020603050405020304" pitchFamily="18" charset="0"/>
            </a:rPr>
          </a:br>
          <a:r>
            <a:rPr lang="en-US" sz="1500" kern="1200" dirty="0">
              <a:latin typeface="Times New Roman" panose="02020603050405020304" pitchFamily="18" charset="0"/>
              <a:cs typeface="Times New Roman" panose="02020603050405020304" pitchFamily="18" charset="0"/>
            </a:rPr>
            <a:t>vi) Other products made from recycled wool, cotton, and their blends with synthetic fibers</a:t>
          </a:r>
          <a:endParaRPr lang="en-IN" sz="1500" kern="1200" dirty="0">
            <a:latin typeface="Times New Roman" panose="02020603050405020304" pitchFamily="18" charset="0"/>
            <a:cs typeface="Times New Roman" panose="02020603050405020304" pitchFamily="18" charset="0"/>
          </a:endParaRPr>
        </a:p>
      </dsp:txBody>
      <dsp:txXfrm>
        <a:off x="3499583" y="1036315"/>
        <a:ext cx="3067050" cy="2841075"/>
      </dsp:txXfrm>
    </dsp:sp>
    <dsp:sp modelId="{4D4699FA-722D-44DF-97BF-E19DEF2CBAA4}">
      <dsp:nvSpPr>
        <dsp:cNvPr id="0" name=""/>
        <dsp:cNvSpPr/>
      </dsp:nvSpPr>
      <dsp:spPr>
        <a:xfrm>
          <a:off x="6996020" y="256581"/>
          <a:ext cx="3067050" cy="779733"/>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IN" sz="1500" b="1" kern="1200" dirty="0">
              <a:latin typeface="Times New Roman" panose="02020603050405020304" pitchFamily="18" charset="0"/>
              <a:cs typeface="Times New Roman" panose="02020603050405020304" pitchFamily="18" charset="0"/>
            </a:rPr>
            <a:t>Guideline for sustainable textile value chain </a:t>
          </a:r>
        </a:p>
      </dsp:txBody>
      <dsp:txXfrm>
        <a:off x="6996020" y="256581"/>
        <a:ext cx="3067050" cy="779733"/>
      </dsp:txXfrm>
    </dsp:sp>
    <dsp:sp modelId="{7E8034EC-CF44-48DA-8D69-80F4781AD800}">
      <dsp:nvSpPr>
        <dsp:cNvPr id="0" name=""/>
        <dsp:cNvSpPr/>
      </dsp:nvSpPr>
      <dsp:spPr>
        <a:xfrm>
          <a:off x="6996020" y="1036315"/>
          <a:ext cx="3067050" cy="284107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Font typeface="Wingdings" panose="05000000000000000000" pitchFamily="2" charset="2"/>
            <a:buChar char="Ø"/>
          </a:pPr>
          <a:r>
            <a:rPr lang="en-IN" sz="1600" kern="1200" dirty="0">
              <a:effectLst/>
              <a:latin typeface="Times New Roman" panose="02020603050405020304" pitchFamily="18" charset="0"/>
              <a:ea typeface="Calibri" panose="020F0502020204030204" pitchFamily="34" charset="0"/>
              <a:cs typeface="Times New Roman" panose="02020603050405020304" pitchFamily="18" charset="0"/>
            </a:rPr>
            <a:t>To formulate a common guideline covering sustainable practices such as minimizing environmental impact, including waste reduction and efficient resource use, ensuring transparency and traceability throughout the supply chain by referring to the national/international guidelines e.g. GOTS and OEKO-TEX, ZDHC, Blue Sign etc.</a:t>
          </a:r>
          <a:endParaRPr lang="en-IN" sz="1600" kern="1200" dirty="0">
            <a:latin typeface="Times New Roman" panose="02020603050405020304" pitchFamily="18" charset="0"/>
            <a:cs typeface="Times New Roman" panose="02020603050405020304" pitchFamily="18" charset="0"/>
          </a:endParaRPr>
        </a:p>
      </dsp:txBody>
      <dsp:txXfrm>
        <a:off x="6996020" y="1036315"/>
        <a:ext cx="3067050" cy="28410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A7EED1-3C04-5B40-8B58-C56124704D1D}" type="datetimeFigureOut">
              <a:rPr lang="en-US"/>
              <a:t>10/24/2024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1D05C1-397F-C941-9A0C-C30C21D92986}" type="slidenum">
              <a:rPr lang="en-US"/>
              <a:t>‹#›</a:t>
            </a:fld>
            <a:endParaRPr lang="en-US"/>
          </a:p>
        </p:txBody>
      </p:sp>
    </p:spTree>
    <p:extLst>
      <p:ext uri="{BB962C8B-B14F-4D97-AF65-F5344CB8AC3E}">
        <p14:creationId xmlns:p14="http://schemas.microsoft.com/office/powerpoint/2010/main" val="2069837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71D05C1-397F-C941-9A0C-C30C21D92986}" type="slidenum">
              <a:rPr lang="en-US" smtClean="0"/>
              <a:t>1</a:t>
            </a:fld>
            <a:endParaRPr lang="en-US"/>
          </a:p>
        </p:txBody>
      </p:sp>
    </p:spTree>
    <p:extLst>
      <p:ext uri="{BB962C8B-B14F-4D97-AF65-F5344CB8AC3E}">
        <p14:creationId xmlns:p14="http://schemas.microsoft.com/office/powerpoint/2010/main" val="2437058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1D05C1-397F-C941-9A0C-C30C21D92986}" type="slidenum">
              <a:rPr lang="en-US" smtClean="0"/>
              <a:t>25</a:t>
            </a:fld>
            <a:endParaRPr lang="en-US"/>
          </a:p>
        </p:txBody>
      </p:sp>
    </p:spTree>
    <p:extLst>
      <p:ext uri="{BB962C8B-B14F-4D97-AF65-F5344CB8AC3E}">
        <p14:creationId xmlns:p14="http://schemas.microsoft.com/office/powerpoint/2010/main" val="904895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0A9B2-3352-B6D2-9E26-551E9EE3299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F094B4E-5246-A808-61EA-48F56C6D39C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315191B-4813-76AB-992B-0BC7D0BA8ECF}"/>
              </a:ext>
            </a:extLst>
          </p:cNvPr>
          <p:cNvSpPr>
            <a:spLocks noGrp="1"/>
          </p:cNvSpPr>
          <p:nvPr>
            <p:ph type="dt" sz="half" idx="10"/>
          </p:nvPr>
        </p:nvSpPr>
        <p:spPr/>
        <p:txBody>
          <a:bodyPr/>
          <a:lstStyle/>
          <a:p>
            <a:fld id="{D9DE42B9-DD22-FA47-9DE6-EC3D8CF34206}" type="datetimeFigureOut">
              <a:rPr lang="en-US"/>
              <a:t>10/24/2024</a:t>
            </a:fld>
            <a:endParaRPr lang="en-US"/>
          </a:p>
        </p:txBody>
      </p:sp>
      <p:sp>
        <p:nvSpPr>
          <p:cNvPr id="5" name="Footer Placeholder 4">
            <a:extLst>
              <a:ext uri="{FF2B5EF4-FFF2-40B4-BE49-F238E27FC236}">
                <a16:creationId xmlns:a16="http://schemas.microsoft.com/office/drawing/2014/main" id="{DC033190-48A7-F985-0614-A45A19A931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FECB5-A9B1-EED1-AEDB-42EF511CFA5C}"/>
              </a:ext>
            </a:extLst>
          </p:cNvPr>
          <p:cNvSpPr>
            <a:spLocks noGrp="1"/>
          </p:cNvSpPr>
          <p:nvPr>
            <p:ph type="sldNum" sz="quarter" idx="12"/>
          </p:nvPr>
        </p:nvSpPr>
        <p:spPr/>
        <p:txBody>
          <a:bodyPr/>
          <a:lstStyle/>
          <a:p>
            <a:fld id="{FD807CA4-86A5-4247-A4A5-F613CEE74AFB}" type="slidenum">
              <a:rPr lang="en-US"/>
              <a:t>‹#›</a:t>
            </a:fld>
            <a:endParaRPr lang="en-US"/>
          </a:p>
        </p:txBody>
      </p:sp>
    </p:spTree>
    <p:extLst>
      <p:ext uri="{BB962C8B-B14F-4D97-AF65-F5344CB8AC3E}">
        <p14:creationId xmlns:p14="http://schemas.microsoft.com/office/powerpoint/2010/main" val="3363442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6280ED-52D2-634C-9256-A6B1403CCF39}"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9BF1E-AB31-7444-8769-0B8A46604F86}" type="slidenum">
              <a:rPr lang="en-US" smtClean="0"/>
              <a:t>‹#›</a:t>
            </a:fld>
            <a:endParaRPr lang="en-US"/>
          </a:p>
        </p:txBody>
      </p:sp>
    </p:spTree>
    <p:extLst>
      <p:ext uri="{BB962C8B-B14F-4D97-AF65-F5344CB8AC3E}">
        <p14:creationId xmlns:p14="http://schemas.microsoft.com/office/powerpoint/2010/main" val="597740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6280ED-52D2-634C-9256-A6B1403CCF39}"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9BF1E-AB31-7444-8769-0B8A46604F8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0130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6280ED-52D2-634C-9256-A6B1403CCF3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9BF1E-AB31-7444-8769-0B8A46604F86}" type="slidenum">
              <a:rPr lang="en-US" smtClean="0"/>
              <a:t>‹#›</a:t>
            </a:fld>
            <a:endParaRPr lang="en-US"/>
          </a:p>
        </p:txBody>
      </p:sp>
    </p:spTree>
    <p:extLst>
      <p:ext uri="{BB962C8B-B14F-4D97-AF65-F5344CB8AC3E}">
        <p14:creationId xmlns:p14="http://schemas.microsoft.com/office/powerpoint/2010/main" val="862090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6280ED-52D2-634C-9256-A6B1403CCF3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9BF1E-AB31-7444-8769-0B8A46604F86}"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2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A1730-3DB4-1979-EF58-51ED253F2D6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CFEA435-824D-3452-3607-CE28650988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C123ACB-D7D7-7236-83C5-70B01BFE0557}"/>
              </a:ext>
            </a:extLst>
          </p:cNvPr>
          <p:cNvSpPr>
            <a:spLocks noGrp="1"/>
          </p:cNvSpPr>
          <p:nvPr>
            <p:ph type="dt" sz="half" idx="10"/>
          </p:nvPr>
        </p:nvSpPr>
        <p:spPr/>
        <p:txBody>
          <a:bodyPr/>
          <a:lstStyle/>
          <a:p>
            <a:fld id="{D9DE42B9-DD22-FA47-9DE6-EC3D8CF34206}" type="datetimeFigureOut">
              <a:rPr lang="en-US"/>
              <a:t>10/24/2024</a:t>
            </a:fld>
            <a:endParaRPr lang="en-US"/>
          </a:p>
        </p:txBody>
      </p:sp>
      <p:sp>
        <p:nvSpPr>
          <p:cNvPr id="5" name="Footer Placeholder 4">
            <a:extLst>
              <a:ext uri="{FF2B5EF4-FFF2-40B4-BE49-F238E27FC236}">
                <a16:creationId xmlns:a16="http://schemas.microsoft.com/office/drawing/2014/main" id="{62D99809-44FD-7893-F172-2B263A0F4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877A76-CBE5-C0C8-B815-30E1A4067FF6}"/>
              </a:ext>
            </a:extLst>
          </p:cNvPr>
          <p:cNvSpPr>
            <a:spLocks noGrp="1"/>
          </p:cNvSpPr>
          <p:nvPr>
            <p:ph type="sldNum" sz="quarter" idx="12"/>
          </p:nvPr>
        </p:nvSpPr>
        <p:spPr/>
        <p:txBody>
          <a:bodyPr/>
          <a:lstStyle/>
          <a:p>
            <a:fld id="{FD807CA4-86A5-4247-A4A5-F613CEE74AFB}" type="slidenum">
              <a:rPr lang="en-US"/>
              <a:t>‹#›</a:t>
            </a:fld>
            <a:endParaRPr lang="en-US"/>
          </a:p>
        </p:txBody>
      </p:sp>
    </p:spTree>
    <p:extLst>
      <p:ext uri="{BB962C8B-B14F-4D97-AF65-F5344CB8AC3E}">
        <p14:creationId xmlns:p14="http://schemas.microsoft.com/office/powerpoint/2010/main" val="2272162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56280ED-52D2-634C-9256-A6B1403CCF3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9BF1E-AB31-7444-8769-0B8A46604F8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09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6280ED-52D2-634C-9256-A6B1403CCF3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9BF1E-AB31-7444-8769-0B8A46604F86}" type="slidenum">
              <a:rPr lang="en-US" smtClean="0"/>
              <a:t>‹#›</a:t>
            </a:fld>
            <a:endParaRPr lang="en-US"/>
          </a:p>
        </p:txBody>
      </p:sp>
    </p:spTree>
    <p:extLst>
      <p:ext uri="{BB962C8B-B14F-4D97-AF65-F5344CB8AC3E}">
        <p14:creationId xmlns:p14="http://schemas.microsoft.com/office/powerpoint/2010/main" val="146288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6280ED-52D2-634C-9256-A6B1403CCF3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9BF1E-AB31-7444-8769-0B8A46604F8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699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6280ED-52D2-634C-9256-A6B1403CCF39}"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9BF1E-AB31-7444-8769-0B8A46604F86}" type="slidenum">
              <a:rPr lang="en-US" smtClean="0"/>
              <a:t>‹#›</a:t>
            </a:fld>
            <a:endParaRPr lang="en-US"/>
          </a:p>
        </p:txBody>
      </p:sp>
    </p:spTree>
    <p:extLst>
      <p:ext uri="{BB962C8B-B14F-4D97-AF65-F5344CB8AC3E}">
        <p14:creationId xmlns:p14="http://schemas.microsoft.com/office/powerpoint/2010/main" val="213724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6280ED-52D2-634C-9256-A6B1403CCF39}" type="datetimeFigureOut">
              <a:rPr lang="en-US" smtClean="0"/>
              <a:t>10/24/2024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A9BF1E-AB31-7444-8769-0B8A46604F86}" type="slidenum">
              <a:rPr lang="en-US" smtClean="0"/>
              <a:t>‹#›</a:t>
            </a:fld>
            <a:endParaRPr lang="en-US"/>
          </a:p>
        </p:txBody>
      </p:sp>
    </p:spTree>
    <p:extLst>
      <p:ext uri="{BB962C8B-B14F-4D97-AF65-F5344CB8AC3E}">
        <p14:creationId xmlns:p14="http://schemas.microsoft.com/office/powerpoint/2010/main" val="293463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6280ED-52D2-634C-9256-A6B1403CCF39}" type="datetimeFigureOut">
              <a:rPr lang="en-US" smtClean="0"/>
              <a:t>10/24/2024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A9BF1E-AB31-7444-8769-0B8A46604F86}" type="slidenum">
              <a:rPr lang="en-US" smtClean="0"/>
              <a:t>‹#›</a:t>
            </a:fld>
            <a:endParaRPr lang="en-US"/>
          </a:p>
        </p:txBody>
      </p:sp>
    </p:spTree>
    <p:extLst>
      <p:ext uri="{BB962C8B-B14F-4D97-AF65-F5344CB8AC3E}">
        <p14:creationId xmlns:p14="http://schemas.microsoft.com/office/powerpoint/2010/main" val="7685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280ED-52D2-634C-9256-A6B1403CCF39}" type="datetimeFigureOut">
              <a:rPr lang="en-US" smtClean="0"/>
              <a:t>10/24/2024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9BF1E-AB31-7444-8769-0B8A46604F86}" type="slidenum">
              <a:rPr lang="en-US" smtClean="0"/>
              <a:t>‹#›</a:t>
            </a:fld>
            <a:endParaRPr lang="en-US"/>
          </a:p>
        </p:txBody>
      </p:sp>
    </p:spTree>
    <p:extLst>
      <p:ext uri="{BB962C8B-B14F-4D97-AF65-F5344CB8AC3E}">
        <p14:creationId xmlns:p14="http://schemas.microsoft.com/office/powerpoint/2010/main" val="25675286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815BD7-7F21-FF30-1C84-A83DA5988E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D47AF3E-AECC-201C-1664-C7F3D62C99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FFB3E9-7D42-AD11-EA39-2F4BB8DC15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9DE42B9-DD22-FA47-9DE6-EC3D8CF34206}" type="datetimeFigureOut">
              <a:rPr lang="en-US"/>
              <a:t>10/24/2024</a:t>
            </a:fld>
            <a:endParaRPr lang="en-US"/>
          </a:p>
        </p:txBody>
      </p:sp>
      <p:sp>
        <p:nvSpPr>
          <p:cNvPr id="5" name="Footer Placeholder 4">
            <a:extLst>
              <a:ext uri="{FF2B5EF4-FFF2-40B4-BE49-F238E27FC236}">
                <a16:creationId xmlns:a16="http://schemas.microsoft.com/office/drawing/2014/main" id="{BA2F8839-C4AB-C3AB-541C-9607D7CFCD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2A9D03B-CAB3-2FA7-BEA5-091AB61209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D807CA4-86A5-4247-A4A5-F613CEE74AFB}" type="slidenum">
              <a:rPr lang="en-US"/>
              <a:t>‹#›</a:t>
            </a:fld>
            <a:endParaRPr lang="en-US"/>
          </a:p>
        </p:txBody>
      </p:sp>
    </p:spTree>
    <p:extLst>
      <p:ext uri="{BB962C8B-B14F-4D97-AF65-F5344CB8AC3E}">
        <p14:creationId xmlns:p14="http://schemas.microsoft.com/office/powerpoint/2010/main" val="2222416014"/>
      </p:ext>
    </p:extLst>
  </p:cSld>
  <p:clrMap bg1="lt1" tx1="dk1" bg2="lt2" tx2="dk2" accent1="accent1" accent2="accent2" accent3="accent3" accent4="accent4" accent5="accent5" accent6="accent6" hlink="hlink" folHlink="folHlink"/>
  <p:sldLayoutIdLst>
    <p:sldLayoutId id="2147483676" r:id="rId1"/>
    <p:sldLayoutId id="2147483677"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9DE42B9-DD22-FA47-9DE6-EC3D8CF34206}" type="datetimeFigureOut">
              <a:rPr lang="en-US" smtClean="0"/>
              <a:t>10/24/2024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D807CA4-86A5-4247-A4A5-F613CEE74AFB}"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3219840"/>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C8278-BC7F-C877-0402-C2F5EA6461E8}"/>
              </a:ext>
            </a:extLst>
          </p:cNvPr>
          <p:cNvSpPr>
            <a:spLocks noGrp="1"/>
          </p:cNvSpPr>
          <p:nvPr>
            <p:ph type="title"/>
          </p:nvPr>
        </p:nvSpPr>
        <p:spPr>
          <a:xfrm>
            <a:off x="313458" y="1934227"/>
            <a:ext cx="11565082" cy="1640320"/>
          </a:xfrm>
        </p:spPr>
        <p:txBody>
          <a:bodyPr>
            <a:noAutofit/>
          </a:bodyPr>
          <a:lstStyle/>
          <a:p>
            <a:pPr algn="ctr"/>
            <a:r>
              <a:rPr lang="en-US" sz="4800" b="1" dirty="0">
                <a:latin typeface="Times New Roman" panose="02020603050405020304" pitchFamily="18" charset="0"/>
                <a:cs typeface="Times New Roman" panose="02020603050405020304" pitchFamily="18" charset="0"/>
              </a:rPr>
              <a:t>HALF YEARLY </a:t>
            </a:r>
            <a:br>
              <a:rPr lang="en-US" sz="4800" b="1" dirty="0">
                <a:latin typeface="Times New Roman" panose="02020603050405020304" pitchFamily="18" charset="0"/>
                <a:cs typeface="Times New Roman" panose="02020603050405020304" pitchFamily="18" charset="0"/>
              </a:rPr>
            </a:br>
            <a:r>
              <a:rPr lang="en-US" sz="4800" b="1" dirty="0">
                <a:latin typeface="Times New Roman" panose="02020603050405020304" pitchFamily="18" charset="0"/>
                <a:cs typeface="Times New Roman" panose="02020603050405020304" pitchFamily="18" charset="0"/>
              </a:rPr>
              <a:t>Review Meeting</a:t>
            </a:r>
          </a:p>
        </p:txBody>
      </p:sp>
      <p:sp>
        <p:nvSpPr>
          <p:cNvPr id="4" name="Title 1">
            <a:extLst>
              <a:ext uri="{FF2B5EF4-FFF2-40B4-BE49-F238E27FC236}">
                <a16:creationId xmlns:a16="http://schemas.microsoft.com/office/drawing/2014/main" id="{4E4C47B7-B117-1544-B3DA-6616ACAA223A}"/>
              </a:ext>
            </a:extLst>
          </p:cNvPr>
          <p:cNvSpPr txBox="1">
            <a:spLocks/>
          </p:cNvSpPr>
          <p:nvPr/>
        </p:nvSpPr>
        <p:spPr>
          <a:xfrm>
            <a:off x="0" y="3593234"/>
            <a:ext cx="12191999" cy="164032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a:latin typeface="Times New Roman" panose="02020603050405020304" pitchFamily="18" charset="0"/>
                <a:cs typeface="Times New Roman" panose="02020603050405020304" pitchFamily="18" charset="0"/>
              </a:rPr>
              <a:t>Textile Department (TXD)</a:t>
            </a:r>
          </a:p>
        </p:txBody>
      </p:sp>
      <p:pic>
        <p:nvPicPr>
          <p:cNvPr id="5" name="Picture 2" descr="Bureau of Indian Standards - Wikipedia">
            <a:extLst>
              <a:ext uri="{FF2B5EF4-FFF2-40B4-BE49-F238E27FC236}">
                <a16:creationId xmlns:a16="http://schemas.microsoft.com/office/drawing/2014/main" id="{8EEC92A2-E16A-41B9-18D0-47B9F522EB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1941" y="186279"/>
            <a:ext cx="1322994" cy="933878"/>
          </a:xfrm>
          <a:prstGeom prst="rect">
            <a:avLst/>
          </a:prstGeom>
          <a:noFill/>
        </p:spPr>
      </p:pic>
    </p:spTree>
    <p:extLst>
      <p:ext uri="{BB962C8B-B14F-4D97-AF65-F5344CB8AC3E}">
        <p14:creationId xmlns:p14="http://schemas.microsoft.com/office/powerpoint/2010/main" val="84454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2974055-2DE7-CA87-3713-170307DF83E9}"/>
              </a:ext>
            </a:extLst>
          </p:cNvPr>
          <p:cNvGraphicFramePr>
            <a:graphicFrameLocks/>
          </p:cNvGraphicFramePr>
          <p:nvPr>
            <p:extLst>
              <p:ext uri="{D42A27DB-BD31-4B8C-83A1-F6EECF244321}">
                <p14:modId xmlns:p14="http://schemas.microsoft.com/office/powerpoint/2010/main" val="4216546556"/>
              </p:ext>
            </p:extLst>
          </p:nvPr>
        </p:nvGraphicFramePr>
        <p:xfrm>
          <a:off x="313213" y="992047"/>
          <a:ext cx="11778607" cy="5172698"/>
        </p:xfrm>
        <a:graphic>
          <a:graphicData uri="http://schemas.openxmlformats.org/drawingml/2006/table">
            <a:tbl>
              <a:tblPr firstRow="1" bandRow="1">
                <a:tableStyleId>{69012ECD-51FC-41F1-AA8D-1B2483CD663E}</a:tableStyleId>
              </a:tblPr>
              <a:tblGrid>
                <a:gridCol w="1059170">
                  <a:extLst>
                    <a:ext uri="{9D8B030D-6E8A-4147-A177-3AD203B41FA5}">
                      <a16:colId xmlns:a16="http://schemas.microsoft.com/office/drawing/2014/main" val="1189910228"/>
                    </a:ext>
                  </a:extLst>
                </a:gridCol>
                <a:gridCol w="1543818">
                  <a:extLst>
                    <a:ext uri="{9D8B030D-6E8A-4147-A177-3AD203B41FA5}">
                      <a16:colId xmlns:a16="http://schemas.microsoft.com/office/drawing/2014/main" val="1047082033"/>
                    </a:ext>
                  </a:extLst>
                </a:gridCol>
                <a:gridCol w="3817845">
                  <a:extLst>
                    <a:ext uri="{9D8B030D-6E8A-4147-A177-3AD203B41FA5}">
                      <a16:colId xmlns:a16="http://schemas.microsoft.com/office/drawing/2014/main" val="3665550937"/>
                    </a:ext>
                  </a:extLst>
                </a:gridCol>
                <a:gridCol w="2678887">
                  <a:extLst>
                    <a:ext uri="{9D8B030D-6E8A-4147-A177-3AD203B41FA5}">
                      <a16:colId xmlns:a16="http://schemas.microsoft.com/office/drawing/2014/main" val="1386687883"/>
                    </a:ext>
                  </a:extLst>
                </a:gridCol>
                <a:gridCol w="2678887">
                  <a:extLst>
                    <a:ext uri="{9D8B030D-6E8A-4147-A177-3AD203B41FA5}">
                      <a16:colId xmlns:a16="http://schemas.microsoft.com/office/drawing/2014/main" val="3308884937"/>
                    </a:ext>
                  </a:extLst>
                </a:gridCol>
              </a:tblGrid>
              <a:tr h="417324">
                <a:tc>
                  <a:txBody>
                    <a:bodyPr/>
                    <a:lstStyle/>
                    <a:p>
                      <a:r>
                        <a:rPr lang="en-US" sz="1400" dirty="0">
                          <a:latin typeface="Times New Roman" panose="02020603050405020304" pitchFamily="18" charset="0"/>
                          <a:cs typeface="Times New Roman" panose="02020603050405020304" pitchFamily="18" charset="0"/>
                        </a:rPr>
                        <a:t>Sl. No.</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Sub-sector</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Areas covered </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Areas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Status and mode of execution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1133136">
                <a:tc>
                  <a:txBody>
                    <a:bodyPr/>
                    <a:lstStyle/>
                    <a:p>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Pavement and Railways applications</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Geotextile </a:t>
                      </a:r>
                    </a:p>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Geocell</a:t>
                      </a:r>
                    </a:p>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Geogrid </a:t>
                      </a:r>
                    </a:p>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Jute &amp; Coir Geotextile</a:t>
                      </a:r>
                    </a:p>
                    <a:p>
                      <a:pPr marL="342900" indent="-342900">
                        <a:buFont typeface="+mj-lt"/>
                        <a:buAutoNum type="arabicPeriod"/>
                      </a:pPr>
                      <a:r>
                        <a:rPr lang="en-IN" sz="1400" dirty="0" err="1">
                          <a:solidFill>
                            <a:schemeClr val="tx1"/>
                          </a:solidFill>
                          <a:latin typeface="Times New Roman" panose="02020603050405020304" pitchFamily="18" charset="0"/>
                          <a:cs typeface="Times New Roman" panose="02020603050405020304" pitchFamily="18" charset="0"/>
                        </a:rPr>
                        <a:t>Geostrap</a:t>
                      </a:r>
                      <a:endPar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342900" indent="-342900">
                        <a:buFont typeface="+mj-lt"/>
                        <a:buAutoNum type="arabicPeriod"/>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Prefabricated Vertical Drains</a:t>
                      </a:r>
                    </a:p>
                    <a:p>
                      <a:pPr marL="342900" indent="-342900">
                        <a:buFont typeface="+mj-lt"/>
                        <a:buAutoNum type="arabicPeriod"/>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COP for Reinforced Soil Structures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dirty="0">
                          <a:solidFill>
                            <a:schemeClr val="tx1"/>
                          </a:solidFill>
                          <a:latin typeface="Times New Roman" panose="02020603050405020304" pitchFamily="18" charset="0"/>
                          <a:cs typeface="Times New Roman" panose="02020603050405020304" pitchFamily="18" charset="0"/>
                        </a:rPr>
                        <a:t>Jute &amp; Coir Geotextile</a:t>
                      </a: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15</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Drainage composites </a:t>
                      </a:r>
                    </a:p>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Geotextile for subgrade </a:t>
                      </a:r>
                      <a:r>
                        <a:rPr lang="en-IN" sz="1400" dirty="0" err="1">
                          <a:latin typeface="Times New Roman" panose="02020603050405020304" pitchFamily="18" charset="0"/>
                          <a:cs typeface="Times New Roman" panose="02020603050405020304" pitchFamily="18" charset="0"/>
                        </a:rPr>
                        <a:t>stablilization</a:t>
                      </a:r>
                      <a:endParaRPr lang="en-IN" sz="1400" dirty="0">
                        <a:latin typeface="Times New Roman" panose="02020603050405020304" pitchFamily="18" charset="0"/>
                        <a:cs typeface="Times New Roman" panose="02020603050405020304" pitchFamily="18" charset="0"/>
                      </a:endParaRPr>
                    </a:p>
                    <a:p>
                      <a:pPr marL="342900" indent="-342900" rtl="0" fontAlgn="base">
                        <a:buFont typeface="+mj-lt"/>
                        <a:buAutoNum type="arabicPeriod"/>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Geosynthetics for Bitumen Layer</a:t>
                      </a:r>
                    </a:p>
                    <a:p>
                      <a:pPr marL="342900" indent="-342900" rtl="0" fontAlgn="base">
                        <a:buFont typeface="+mj-lt"/>
                        <a:buAutoNum type="arabicPeriod"/>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Coir Erosion Control Mat</a:t>
                      </a:r>
                    </a:p>
                    <a:p>
                      <a:pPr marL="342900" indent="-342900" rtl="0" fontAlgn="base">
                        <a:buFont typeface="+mj-lt"/>
                        <a:buAutoNum type="arabicPeriod"/>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Geofoam</a:t>
                      </a:r>
                    </a:p>
                    <a:p>
                      <a:pPr marL="342900" indent="-342900" rtl="0" fontAlgn="base">
                        <a:buFont typeface="+mj-lt"/>
                        <a:buAutoNum type="arabicPeriod"/>
                      </a:pPr>
                      <a:r>
                        <a:rPr lang="en-IN" sz="1400" b="0" i="0" u="none" strike="noStrike" kern="1200" dirty="0" err="1">
                          <a:solidFill>
                            <a:schemeClr val="tx1"/>
                          </a:solidFill>
                          <a:effectLst/>
                          <a:latin typeface="Times New Roman" panose="02020603050405020304" pitchFamily="18" charset="0"/>
                          <a:ea typeface="+mn-ea"/>
                          <a:cs typeface="Times New Roman" panose="02020603050405020304" pitchFamily="18" charset="0"/>
                        </a:rPr>
                        <a:t>Geopipe</a:t>
                      </a:r>
                      <a:endPar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342900" indent="-342900" rtl="0" fontAlgn="base">
                        <a:buFont typeface="+mj-lt"/>
                        <a:buAutoNum type="arabicPeriod"/>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Jute &amp; Coir Geocell</a:t>
                      </a:r>
                    </a:p>
                    <a:p>
                      <a:pPr marL="342900" indent="-342900" rtl="0" fontAlgn="base">
                        <a:buFont typeface="+mj-lt"/>
                        <a:buAutoNum type="arabicPeriod"/>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Jute &amp; Coir PVD</a:t>
                      </a:r>
                    </a:p>
                    <a:p>
                      <a:pPr marL="342900" marR="0" lvl="0" indent="-342900" algn="l" defTabSz="914400" rtl="0" eaLnBrk="1" fontAlgn="base" latinLnBrk="0" hangingPunct="1">
                        <a:lnSpc>
                          <a:spcPct val="100000"/>
                        </a:lnSpc>
                        <a:spcBef>
                          <a:spcPts val="0"/>
                        </a:spcBef>
                        <a:spcAft>
                          <a:spcPts val="0"/>
                        </a:spcAft>
                        <a:buClrTx/>
                        <a:buSzTx/>
                        <a:buFont typeface="+mj-lt"/>
                        <a:buAutoNum type="arabicPeriod"/>
                        <a:tabLst/>
                        <a:defRPr/>
                      </a:pPr>
                      <a:r>
                        <a:rPr lang="en-IN" sz="1400" dirty="0">
                          <a:latin typeface="Times New Roman" panose="02020603050405020304" pitchFamily="18" charset="0"/>
                          <a:cs typeface="Times New Roman" panose="02020603050405020304" pitchFamily="18" charset="0"/>
                        </a:rPr>
                        <a:t>Geogrid for Railway Application</a:t>
                      </a:r>
                      <a:endPar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rtl="0" fontAlgn="base">
                        <a:buFont typeface="+mj-lt"/>
                        <a:buNone/>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2 Working groups have been constituted for preparation of the working draft on drainage composites and ECM.</a:t>
                      </a:r>
                    </a:p>
                    <a:p>
                      <a:pPr marL="0" indent="0" rtl="0" fontAlgn="base">
                        <a:buFont typeface="+mj-lt"/>
                        <a:buNone/>
                      </a:pPr>
                      <a:endPar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rtl="0" fontAlgn="base">
                        <a:buFont typeface="+mj-lt"/>
                        <a:buNone/>
                      </a:pPr>
                      <a:endPar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1158734">
                <a:tc>
                  <a:txBody>
                    <a:bodyPr/>
                    <a:lstStyle/>
                    <a:p>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400" dirty="0">
                          <a:latin typeface="Times New Roman" panose="02020603050405020304" pitchFamily="18" charset="0"/>
                          <a:cs typeface="Times New Roman" panose="02020603050405020304" pitchFamily="18" charset="0"/>
                        </a:rPr>
                        <a:t>Water resources/Flood Control/Coastal applications</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Geo-bag </a:t>
                      </a: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2</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Geo-</a:t>
                      </a:r>
                      <a:r>
                        <a:rPr lang="en-IN" sz="1400" dirty="0" err="1">
                          <a:latin typeface="Times New Roman" panose="02020603050405020304" pitchFamily="18" charset="0"/>
                          <a:cs typeface="Times New Roman" panose="02020603050405020304" pitchFamily="18" charset="0"/>
                        </a:rPr>
                        <a:t>matress</a:t>
                      </a:r>
                      <a:r>
                        <a:rPr lang="en-IN" sz="1400" dirty="0">
                          <a:latin typeface="Times New Roman" panose="02020603050405020304" pitchFamily="18" charset="0"/>
                          <a:cs typeface="Times New Roman" panose="02020603050405020304" pitchFamily="18" charset="0"/>
                        </a:rPr>
                        <a:t> </a:t>
                      </a:r>
                    </a:p>
                    <a:p>
                      <a:pPr marL="342900" indent="-342900">
                        <a:buFont typeface="+mj-lt"/>
                        <a:buAutoNum type="arabicPeriod"/>
                      </a:pPr>
                      <a:r>
                        <a:rPr lang="en-IN" sz="1400" dirty="0" err="1">
                          <a:latin typeface="Times New Roman" panose="02020603050405020304" pitchFamily="18" charset="0"/>
                          <a:cs typeface="Times New Roman" panose="02020603050405020304" pitchFamily="18" charset="0"/>
                        </a:rPr>
                        <a:t>Geotube</a:t>
                      </a:r>
                      <a:endParaRPr lang="en-IN" sz="14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IN" sz="1400" dirty="0" err="1">
                          <a:latin typeface="Times New Roman" panose="02020603050405020304" pitchFamily="18" charset="0"/>
                          <a:cs typeface="Times New Roman" panose="02020603050405020304" pitchFamily="18" charset="0"/>
                        </a:rPr>
                        <a:t>Geopipe</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buFont typeface="+mj-lt"/>
                        <a:buNone/>
                      </a:pPr>
                      <a:r>
                        <a:rPr lang="en-IN" sz="1400" dirty="0">
                          <a:latin typeface="Times New Roman" panose="02020603050405020304" pitchFamily="18" charset="0"/>
                          <a:cs typeface="Times New Roman" panose="02020603050405020304" pitchFamily="18" charset="0"/>
                        </a:rPr>
                        <a:t>The standard on </a:t>
                      </a:r>
                      <a:r>
                        <a:rPr lang="en-IN" sz="1400" dirty="0" err="1">
                          <a:latin typeface="Times New Roman" panose="02020603050405020304" pitchFamily="18" charset="0"/>
                          <a:cs typeface="Times New Roman" panose="02020603050405020304" pitchFamily="18" charset="0"/>
                        </a:rPr>
                        <a:t>Geotube</a:t>
                      </a:r>
                      <a:r>
                        <a:rPr lang="en-IN" sz="1400" dirty="0">
                          <a:latin typeface="Times New Roman" panose="02020603050405020304" pitchFamily="18" charset="0"/>
                          <a:cs typeface="Times New Roman" panose="02020603050405020304" pitchFamily="18" charset="0"/>
                        </a:rPr>
                        <a:t> has been finalized through the working group.</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9894375"/>
                  </a:ext>
                </a:extLst>
              </a:tr>
              <a:tr h="922160">
                <a:tc>
                  <a:txBody>
                    <a:bodyPr/>
                    <a:lstStyle/>
                    <a:p>
                      <a:r>
                        <a:rPr lang="en-US" sz="1400" dirty="0">
                          <a:latin typeface="Times New Roman" panose="02020603050405020304" pitchFamily="18" charset="0"/>
                          <a:cs typeface="Times New Roman" panose="02020603050405020304" pitchFamily="18" charset="0"/>
                        </a:rPr>
                        <a:t>3</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400" dirty="0">
                          <a:latin typeface="Times New Roman" panose="02020603050405020304" pitchFamily="18" charset="0"/>
                          <a:cs typeface="Times New Roman" panose="02020603050405020304" pitchFamily="18" charset="0"/>
                        </a:rPr>
                        <a:t>Waste management/Geohazard mitigation</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HDPE/PVC Geomembranes</a:t>
                      </a: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6</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Geosynthetic Clay liners (GCL)</a:t>
                      </a:r>
                    </a:p>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3D Vegetation Net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buFont typeface="+mj-lt"/>
                        <a:buNone/>
                      </a:pPr>
                      <a:r>
                        <a:rPr lang="en-IN" sz="1400" dirty="0">
                          <a:latin typeface="Times New Roman" panose="02020603050405020304" pitchFamily="18" charset="0"/>
                          <a:cs typeface="Times New Roman" panose="02020603050405020304" pitchFamily="18" charset="0"/>
                        </a:rPr>
                        <a:t>The work for GCL was allocated to intern and the pre-standardization report has been received.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2388673"/>
                  </a:ext>
                </a:extLst>
              </a:tr>
            </a:tbl>
          </a:graphicData>
        </a:graphic>
      </p:graphicFrame>
      <p:sp>
        <p:nvSpPr>
          <p:cNvPr id="5" name="Title 1">
            <a:extLst>
              <a:ext uri="{FF2B5EF4-FFF2-40B4-BE49-F238E27FC236}">
                <a16:creationId xmlns:a16="http://schemas.microsoft.com/office/drawing/2014/main" id="{A6C891EB-7AD7-2568-6405-97947C30FB7A}"/>
              </a:ext>
            </a:extLst>
          </p:cNvPr>
          <p:cNvSpPr>
            <a:spLocks noGrp="1"/>
          </p:cNvSpPr>
          <p:nvPr>
            <p:ph type="title"/>
          </p:nvPr>
        </p:nvSpPr>
        <p:spPr>
          <a:xfrm>
            <a:off x="0" y="14583"/>
            <a:ext cx="12192000" cy="641131"/>
          </a:xfrm>
          <a:noFill/>
        </p:spPr>
        <p:txBody>
          <a:bodyPr>
            <a:normAutofit/>
          </a:bodyPr>
          <a:lstStyle/>
          <a:p>
            <a:pPr algn="ctr"/>
            <a:r>
              <a:rPr lang="en-US" sz="3200" b="1" dirty="0">
                <a:latin typeface="Times New Roman" panose="02020603050405020304" pitchFamily="18" charset="0"/>
                <a:cs typeface="Times New Roman" panose="02020603050405020304" pitchFamily="18" charset="0"/>
              </a:rPr>
              <a:t>Geosynthetics, TXD 30</a:t>
            </a:r>
          </a:p>
        </p:txBody>
      </p:sp>
    </p:spTree>
    <p:extLst>
      <p:ext uri="{BB962C8B-B14F-4D97-AF65-F5344CB8AC3E}">
        <p14:creationId xmlns:p14="http://schemas.microsoft.com/office/powerpoint/2010/main" val="3562766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6C891EB-7AD7-2568-6405-97947C30FB7A}"/>
              </a:ext>
            </a:extLst>
          </p:cNvPr>
          <p:cNvSpPr>
            <a:spLocks noGrp="1"/>
          </p:cNvSpPr>
          <p:nvPr>
            <p:ph type="title"/>
          </p:nvPr>
        </p:nvSpPr>
        <p:spPr>
          <a:xfrm>
            <a:off x="1145511" y="850309"/>
            <a:ext cx="10202427" cy="641131"/>
          </a:xfrm>
          <a:noFill/>
        </p:spPr>
        <p:txBody>
          <a:bodyPr>
            <a:normAutofit/>
          </a:bodyPr>
          <a:lstStyle/>
          <a:p>
            <a:pPr algn="ctr"/>
            <a:r>
              <a:rPr lang="en-US" sz="3200" b="1" dirty="0">
                <a:latin typeface="Times New Roman" panose="02020603050405020304" pitchFamily="18" charset="0"/>
                <a:cs typeface="Times New Roman" panose="02020603050405020304" pitchFamily="18" charset="0"/>
              </a:rPr>
              <a:t>Ropes and cordages, TXD 09</a:t>
            </a:r>
          </a:p>
        </p:txBody>
      </p:sp>
      <p:graphicFrame>
        <p:nvGraphicFramePr>
          <p:cNvPr id="3" name="Content Placeholder 3">
            <a:extLst>
              <a:ext uri="{FF2B5EF4-FFF2-40B4-BE49-F238E27FC236}">
                <a16:creationId xmlns:a16="http://schemas.microsoft.com/office/drawing/2014/main" id="{27CA65E3-82EE-31C9-A3EF-9CDBDE105A0F}"/>
              </a:ext>
            </a:extLst>
          </p:cNvPr>
          <p:cNvGraphicFramePr>
            <a:graphicFrameLocks/>
          </p:cNvGraphicFramePr>
          <p:nvPr>
            <p:extLst>
              <p:ext uri="{D42A27DB-BD31-4B8C-83A1-F6EECF244321}">
                <p14:modId xmlns:p14="http://schemas.microsoft.com/office/powerpoint/2010/main" val="3154201453"/>
              </p:ext>
            </p:extLst>
          </p:nvPr>
        </p:nvGraphicFramePr>
        <p:xfrm>
          <a:off x="1577591" y="1848897"/>
          <a:ext cx="9999609" cy="4627611"/>
        </p:xfrm>
        <a:graphic>
          <a:graphicData uri="http://schemas.openxmlformats.org/drawingml/2006/table">
            <a:tbl>
              <a:tblPr firstRow="1" bandRow="1">
                <a:tableStyleId>{69012ECD-51FC-41F1-AA8D-1B2483CD663E}</a:tableStyleId>
              </a:tblPr>
              <a:tblGrid>
                <a:gridCol w="873864">
                  <a:extLst>
                    <a:ext uri="{9D8B030D-6E8A-4147-A177-3AD203B41FA5}">
                      <a16:colId xmlns:a16="http://schemas.microsoft.com/office/drawing/2014/main" val="1189910228"/>
                    </a:ext>
                  </a:extLst>
                </a:gridCol>
                <a:gridCol w="1273722">
                  <a:extLst>
                    <a:ext uri="{9D8B030D-6E8A-4147-A177-3AD203B41FA5}">
                      <a16:colId xmlns:a16="http://schemas.microsoft.com/office/drawing/2014/main" val="1047082033"/>
                    </a:ext>
                  </a:extLst>
                </a:gridCol>
                <a:gridCol w="3431613">
                  <a:extLst>
                    <a:ext uri="{9D8B030D-6E8A-4147-A177-3AD203B41FA5}">
                      <a16:colId xmlns:a16="http://schemas.microsoft.com/office/drawing/2014/main" val="3665550937"/>
                    </a:ext>
                  </a:extLst>
                </a:gridCol>
                <a:gridCol w="2210205">
                  <a:extLst>
                    <a:ext uri="{9D8B030D-6E8A-4147-A177-3AD203B41FA5}">
                      <a16:colId xmlns:a16="http://schemas.microsoft.com/office/drawing/2014/main" val="1386687883"/>
                    </a:ext>
                  </a:extLst>
                </a:gridCol>
                <a:gridCol w="2210205">
                  <a:extLst>
                    <a:ext uri="{9D8B030D-6E8A-4147-A177-3AD203B41FA5}">
                      <a16:colId xmlns:a16="http://schemas.microsoft.com/office/drawing/2014/main" val="612521929"/>
                    </a:ext>
                  </a:extLst>
                </a:gridCol>
              </a:tblGrid>
              <a:tr h="378216">
                <a:tc>
                  <a:txBody>
                    <a:bodyPr/>
                    <a:lstStyle/>
                    <a:p>
                      <a:r>
                        <a:rPr lang="en-US" sz="1400" dirty="0">
                          <a:latin typeface="Times New Roman" panose="02020603050405020304" pitchFamily="18" charset="0"/>
                          <a:cs typeface="Times New Roman" panose="02020603050405020304" pitchFamily="18" charset="0"/>
                        </a:rPr>
                        <a:t>Sl. No.</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Sub-sector</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Areas covered </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Areas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Status and mode of execution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856334">
                <a:tc>
                  <a:txBody>
                    <a:bodyPr/>
                    <a:lstStyle/>
                    <a:p>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Nets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b="0" i="0" u="none" dirty="0">
                          <a:solidFill>
                            <a:schemeClr val="tx1"/>
                          </a:solidFill>
                          <a:latin typeface="Times New Roman" panose="02020603050405020304" pitchFamily="18" charset="0"/>
                          <a:cs typeface="Times New Roman" panose="02020603050405020304" pitchFamily="18" charset="0"/>
                        </a:rPr>
                        <a:t>Cargo nets</a:t>
                      </a:r>
                    </a:p>
                    <a:p>
                      <a:pPr marL="342900" indent="-342900">
                        <a:buFont typeface="+mj-lt"/>
                        <a:buAutoNum type="arabicPeriod"/>
                      </a:pPr>
                      <a:r>
                        <a:rPr lang="en-IN" sz="1400" b="0" i="0" u="none" dirty="0">
                          <a:solidFill>
                            <a:schemeClr val="tx1"/>
                          </a:solidFill>
                          <a:latin typeface="Times New Roman" panose="02020603050405020304" pitchFamily="18" charset="0"/>
                          <a:cs typeface="Times New Roman" panose="02020603050405020304" pitchFamily="18" charset="0"/>
                        </a:rPr>
                        <a:t>Door nets</a:t>
                      </a: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2</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Helideck Nets</a:t>
                      </a:r>
                    </a:p>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Climbing Nets</a:t>
                      </a:r>
                    </a:p>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Camouflage Nets</a:t>
                      </a:r>
                    </a:p>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Debris Nets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buFont typeface="+mj-lt"/>
                        <a:buNone/>
                      </a:pPr>
                      <a:r>
                        <a:rPr lang="en-IN" sz="1400" dirty="0">
                          <a:latin typeface="Times New Roman" panose="02020603050405020304" pitchFamily="18" charset="0"/>
                          <a:cs typeface="Times New Roman" panose="02020603050405020304" pitchFamily="18" charset="0"/>
                        </a:rPr>
                        <a:t>The draft of helideck net has been prepared through working group and the same is under wide circulation.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1185697">
                <a:tc>
                  <a:txBody>
                    <a:bodyPr/>
                    <a:lstStyle/>
                    <a:p>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IN" sz="1400" dirty="0">
                          <a:latin typeface="Times New Roman" panose="02020603050405020304" pitchFamily="18" charset="0"/>
                          <a:cs typeface="Times New Roman" panose="02020603050405020304" pitchFamily="18" charset="0"/>
                        </a:rPr>
                        <a:t>Ropes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Natural Ropes (Sisal, Manilla, Hemp and Coir)</a:t>
                      </a:r>
                    </a:p>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Synthetic Ropes (Polyester, Polyamide,  and Polyolefins)</a:t>
                      </a: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20</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Blended Ropes (Polyester/Nylon ropes, Polyolefin/Nylon ropes)</a:t>
                      </a:r>
                    </a:p>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Coir fenders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IN"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The work is yet to be started</a:t>
                      </a:r>
                      <a:endPar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r h="838990">
                <a:tc>
                  <a:txBody>
                    <a:bodyPr/>
                    <a:lstStyle/>
                    <a:p>
                      <a:r>
                        <a:rPr lang="en-US" sz="1400" dirty="0">
                          <a:latin typeface="Times New Roman" panose="02020603050405020304" pitchFamily="18" charset="0"/>
                          <a:cs typeface="Times New Roman" panose="02020603050405020304" pitchFamily="18" charset="0"/>
                        </a:rPr>
                        <a:t>3</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IN" sz="1400" dirty="0">
                          <a:latin typeface="Times New Roman" panose="02020603050405020304" pitchFamily="18" charset="0"/>
                          <a:cs typeface="Times New Roman" panose="02020603050405020304" pitchFamily="18" charset="0"/>
                        </a:rPr>
                        <a:t>Slings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Flat woven webbing slings</a:t>
                      </a:r>
                    </a:p>
                    <a:p>
                      <a:pPr marL="342900" indent="-342900">
                        <a:buFont typeface="+mj-lt"/>
                        <a:buAutoNum type="arabicPeriod"/>
                      </a:pPr>
                      <a:r>
                        <a:rPr lang="en-IN" sz="1400" dirty="0">
                          <a:solidFill>
                            <a:schemeClr val="tx1"/>
                          </a:solidFill>
                          <a:latin typeface="Times New Roman" panose="02020603050405020304" pitchFamily="18" charset="0"/>
                          <a:cs typeface="Times New Roman" panose="02020603050405020304" pitchFamily="18" charset="0"/>
                        </a:rPr>
                        <a:t>Round slings</a:t>
                      </a: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5</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Twin-Path Slings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IN"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The work is yet to be started</a:t>
                      </a:r>
                      <a:endPar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9894375"/>
                  </a:ext>
                </a:extLst>
              </a:tr>
              <a:tr h="953981">
                <a:tc>
                  <a:txBody>
                    <a:bodyPr/>
                    <a:lstStyle/>
                    <a:p>
                      <a:r>
                        <a:rPr lang="en-US" sz="1400" dirty="0">
                          <a:latin typeface="Times New Roman" panose="02020603050405020304" pitchFamily="18" charset="0"/>
                          <a:cs typeface="Times New Roman" panose="02020603050405020304" pitchFamily="18" charset="0"/>
                        </a:rPr>
                        <a:t>4</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IN" sz="1400" dirty="0">
                          <a:latin typeface="Times New Roman" panose="02020603050405020304" pitchFamily="18" charset="0"/>
                          <a:cs typeface="Times New Roman" panose="02020603050405020304" pitchFamily="18" charset="0"/>
                        </a:rPr>
                        <a:t>Lines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b="0" i="0" u="none" dirty="0">
                          <a:solidFill>
                            <a:schemeClr val="tx1"/>
                          </a:solidFill>
                          <a:latin typeface="Times New Roman" panose="02020603050405020304" pitchFamily="18" charset="0"/>
                          <a:cs typeface="Times New Roman" panose="02020603050405020304" pitchFamily="18" charset="0"/>
                        </a:rPr>
                        <a:t>Natural-fibre lines (sisal, hemp and jute)</a:t>
                      </a:r>
                    </a:p>
                    <a:p>
                      <a:pPr marL="0" indent="0">
                        <a:buFont typeface="+mj-lt"/>
                        <a:buNone/>
                      </a:pPr>
                      <a:endParaRPr lang="en-IN" sz="1400" b="1" i="0" u="sng" dirty="0">
                        <a:solidFill>
                          <a:schemeClr val="tx1"/>
                        </a:solidFill>
                        <a:latin typeface="Times New Roman" panose="02020603050405020304" pitchFamily="18" charset="0"/>
                        <a:cs typeface="Times New Roman" panose="02020603050405020304" pitchFamily="18" charset="0"/>
                      </a:endParaRP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3</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AutoNum type="arabicPeriod"/>
                      </a:pPr>
                      <a:r>
                        <a:rPr lang="en-IN" sz="1400" dirty="0">
                          <a:latin typeface="Times New Roman" panose="02020603050405020304" pitchFamily="18" charset="0"/>
                          <a:cs typeface="Times New Roman" panose="02020603050405020304" pitchFamily="18" charset="0"/>
                        </a:rPr>
                        <a:t>Synthetic-fibre lines (Polyester, Polyolefins and polyamide)</a:t>
                      </a:r>
                    </a:p>
                    <a:p>
                      <a:pPr marL="342900" indent="-342900">
                        <a:buAutoNum type="arabicPeriod"/>
                      </a:pPr>
                      <a:r>
                        <a:rPr lang="en-IN" sz="1400" dirty="0">
                          <a:latin typeface="Times New Roman" panose="02020603050405020304" pitchFamily="18" charset="0"/>
                          <a:cs typeface="Times New Roman" panose="02020603050405020304" pitchFamily="18" charset="0"/>
                        </a:rPr>
                        <a:t>Coir lines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work is yet to be started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2388673"/>
                  </a:ext>
                </a:extLst>
              </a:tr>
            </a:tbl>
          </a:graphicData>
        </a:graphic>
      </p:graphicFrame>
    </p:spTree>
    <p:extLst>
      <p:ext uri="{BB962C8B-B14F-4D97-AF65-F5344CB8AC3E}">
        <p14:creationId xmlns:p14="http://schemas.microsoft.com/office/powerpoint/2010/main" val="2115098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62CE8972-C4CC-7A63-AE27-1B2BA1AB3C8F}"/>
              </a:ext>
            </a:extLst>
          </p:cNvPr>
          <p:cNvSpPr>
            <a:spLocks noGrp="1"/>
          </p:cNvSpPr>
          <p:nvPr>
            <p:ph type="title"/>
          </p:nvPr>
        </p:nvSpPr>
        <p:spPr>
          <a:xfrm>
            <a:off x="842102" y="353917"/>
            <a:ext cx="10835473" cy="641131"/>
          </a:xfrm>
          <a:noFill/>
        </p:spPr>
        <p:txBody>
          <a:bodyPr>
            <a:normAutofit/>
          </a:bodyPr>
          <a:lstStyle/>
          <a:p>
            <a:pPr algn="ctr"/>
            <a:r>
              <a:rPr lang="en-US" sz="3200" b="1" dirty="0">
                <a:latin typeface="Times New Roman" panose="02020603050405020304" pitchFamily="18" charset="0"/>
                <a:cs typeface="Times New Roman" panose="02020603050405020304" pitchFamily="18" charset="0"/>
              </a:rPr>
              <a:t>Silk and Silk products, TXD 28</a:t>
            </a:r>
          </a:p>
        </p:txBody>
      </p:sp>
      <p:graphicFrame>
        <p:nvGraphicFramePr>
          <p:cNvPr id="4" name="Content Placeholder 3">
            <a:extLst>
              <a:ext uri="{FF2B5EF4-FFF2-40B4-BE49-F238E27FC236}">
                <a16:creationId xmlns:a16="http://schemas.microsoft.com/office/drawing/2014/main" id="{35F906B3-9FA7-F6D8-A7F6-AF287DFACE45}"/>
              </a:ext>
            </a:extLst>
          </p:cNvPr>
          <p:cNvGraphicFramePr>
            <a:graphicFrameLocks noGrp="1"/>
          </p:cNvGraphicFramePr>
          <p:nvPr>
            <p:ph idx="1"/>
            <p:extLst>
              <p:ext uri="{D42A27DB-BD31-4B8C-83A1-F6EECF244321}">
                <p14:modId xmlns:p14="http://schemas.microsoft.com/office/powerpoint/2010/main" val="1896057350"/>
              </p:ext>
            </p:extLst>
          </p:nvPr>
        </p:nvGraphicFramePr>
        <p:xfrm>
          <a:off x="1094701" y="1112520"/>
          <a:ext cx="10330276" cy="4632960"/>
        </p:xfrm>
        <a:graphic>
          <a:graphicData uri="http://schemas.openxmlformats.org/drawingml/2006/table">
            <a:tbl>
              <a:tblPr firstRow="1" bandRow="1">
                <a:tableStyleId>{69012ECD-51FC-41F1-AA8D-1B2483CD663E}</a:tableStyleId>
              </a:tblPr>
              <a:tblGrid>
                <a:gridCol w="492940">
                  <a:extLst>
                    <a:ext uri="{9D8B030D-6E8A-4147-A177-3AD203B41FA5}">
                      <a16:colId xmlns:a16="http://schemas.microsoft.com/office/drawing/2014/main" val="1189910228"/>
                    </a:ext>
                  </a:extLst>
                </a:gridCol>
                <a:gridCol w="1141576">
                  <a:extLst>
                    <a:ext uri="{9D8B030D-6E8A-4147-A177-3AD203B41FA5}">
                      <a16:colId xmlns:a16="http://schemas.microsoft.com/office/drawing/2014/main" val="1047082033"/>
                    </a:ext>
                  </a:extLst>
                </a:gridCol>
                <a:gridCol w="2326230">
                  <a:extLst>
                    <a:ext uri="{9D8B030D-6E8A-4147-A177-3AD203B41FA5}">
                      <a16:colId xmlns:a16="http://schemas.microsoft.com/office/drawing/2014/main" val="3665550937"/>
                    </a:ext>
                  </a:extLst>
                </a:gridCol>
                <a:gridCol w="3184765">
                  <a:extLst>
                    <a:ext uri="{9D8B030D-6E8A-4147-A177-3AD203B41FA5}">
                      <a16:colId xmlns:a16="http://schemas.microsoft.com/office/drawing/2014/main" val="1386687883"/>
                    </a:ext>
                  </a:extLst>
                </a:gridCol>
                <a:gridCol w="3184765">
                  <a:extLst>
                    <a:ext uri="{9D8B030D-6E8A-4147-A177-3AD203B41FA5}">
                      <a16:colId xmlns:a16="http://schemas.microsoft.com/office/drawing/2014/main" val="2804562513"/>
                    </a:ext>
                  </a:extLst>
                </a:gridCol>
              </a:tblGrid>
              <a:tr h="501098">
                <a:tc>
                  <a:txBody>
                    <a:bodyPr/>
                    <a:lstStyle/>
                    <a:p>
                      <a:r>
                        <a:rPr lang="en-US" sz="1400" dirty="0">
                          <a:latin typeface="Times New Roman" panose="02020603050405020304" pitchFamily="18" charset="0"/>
                          <a:cs typeface="Times New Roman" panose="02020603050405020304" pitchFamily="18" charset="0"/>
                        </a:rPr>
                        <a:t>Sl. No.</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Sub-sector</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400" dirty="0">
                          <a:latin typeface="Times New Roman" panose="02020603050405020304" pitchFamily="18" charset="0"/>
                          <a:cs typeface="Times New Roman" panose="02020603050405020304" pitchFamily="18" charset="0"/>
                        </a:rPr>
                        <a:t>Areas covered </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IN" sz="1400" dirty="0">
                          <a:latin typeface="Times New Roman" panose="02020603050405020304" pitchFamily="18" charset="0"/>
                          <a:cs typeface="Times New Roman" panose="02020603050405020304" pitchFamily="18" charset="0"/>
                        </a:rPr>
                        <a:t>Areas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Status and mode of execution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1120102">
                <a:tc>
                  <a:txBody>
                    <a:bodyPr/>
                    <a:lstStyle/>
                    <a:p>
                      <a:pPr algn="l"/>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Silk Reeled Yarn</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chemeClr val="tx1"/>
                          </a:solidFill>
                          <a:latin typeface="Times New Roman" panose="02020603050405020304" pitchFamily="18" charset="0"/>
                          <a:cs typeface="Times New Roman" panose="02020603050405020304" pitchFamily="18" charset="0"/>
                        </a:rPr>
                        <a:t>Raw silk – Grading and methods of tests</a:t>
                      </a:r>
                      <a:endParaRPr lang="en-IN"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7</a:t>
                      </a:r>
                      <a:endParaRPr lang="en-IN" sz="1400" dirty="0">
                        <a:solidFill>
                          <a:schemeClr val="tx1"/>
                        </a:solidFill>
                        <a:latin typeface="Times New Roman" panose="02020603050405020304" pitchFamily="18" charset="0"/>
                        <a:cs typeface="Times New Roman" panose="02020603050405020304" pitchFamily="18" charset="0"/>
                      </a:endParaRPr>
                    </a:p>
                    <a:p>
                      <a:pPr algn="l"/>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b="0" dirty="0">
                          <a:latin typeface="Times New Roman" panose="02020603050405020304" pitchFamily="18" charset="0"/>
                          <a:cs typeface="Times New Roman" panose="02020603050405020304" pitchFamily="18" charset="0"/>
                        </a:rPr>
                        <a:t>Melange yarn,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b="0" dirty="0">
                          <a:latin typeface="Times New Roman" panose="02020603050405020304" pitchFamily="18" charset="0"/>
                          <a:cs typeface="Times New Roman" panose="02020603050405020304" pitchFamily="18" charset="0"/>
                        </a:rPr>
                        <a:t>Silk waste yarn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400" b="0" dirty="0">
                          <a:latin typeface="Times New Roman" panose="02020603050405020304" pitchFamily="18" charset="0"/>
                          <a:cs typeface="Times New Roman" panose="02020603050405020304" pitchFamily="18" charset="0"/>
                        </a:rPr>
                        <a:t>Work is yet to be started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IN" sz="1400" b="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1632464">
                <a:tc>
                  <a:txBody>
                    <a:bodyPr/>
                    <a:lstStyle/>
                    <a:p>
                      <a:pPr algn="l"/>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lang="en-US" sz="1400" dirty="0">
                          <a:latin typeface="Times New Roman" panose="02020603050405020304" pitchFamily="18" charset="0"/>
                          <a:cs typeface="Times New Roman" panose="02020603050405020304" pitchFamily="18" charset="0"/>
                        </a:rPr>
                        <a:t>Silk Fabrics </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0" i="0" kern="1200" dirty="0">
                          <a:solidFill>
                            <a:schemeClr val="tx1"/>
                          </a:solidFill>
                          <a:latin typeface="Times New Roman" panose="02020603050405020304" pitchFamily="18" charset="0"/>
                          <a:ea typeface="+mn-ea"/>
                          <a:cs typeface="Times New Roman" panose="02020603050405020304" pitchFamily="18" charset="0"/>
                        </a:rPr>
                        <a:t>Dimensional changes on washing silk fabrics, Degumming loss,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400" b="0" i="0" kern="1200" dirty="0">
                          <a:solidFill>
                            <a:schemeClr val="tx1"/>
                          </a:solidFill>
                          <a:latin typeface="Times New Roman" panose="02020603050405020304" pitchFamily="18" charset="0"/>
                          <a:ea typeface="+mn-ea"/>
                          <a:cs typeface="Times New Roman" panose="02020603050405020304" pitchFamily="18" charset="0"/>
                        </a:rPr>
                        <a:t>Handloom Silk dhoti and Saree</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3</a:t>
                      </a:r>
                      <a:endParaRPr lang="en-IN" sz="140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b="0" dirty="0">
                          <a:latin typeface="Times New Roman" panose="02020603050405020304" pitchFamily="18" charset="0"/>
                          <a:cs typeface="Times New Roman" panose="02020603050405020304" pitchFamily="18" charset="0"/>
                        </a:rPr>
                        <a:t>Crepe/chiffon silk fabric</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400" b="0" dirty="0">
                          <a:latin typeface="Times New Roman" panose="02020603050405020304" pitchFamily="18" charset="0"/>
                          <a:cs typeface="Times New Roman" panose="02020603050405020304" pitchFamily="18" charset="0"/>
                        </a:rPr>
                        <a:t>Working draft on Crepe/chiffon silk fabric is under preparation based on the detailed report provided by intern through the visit to CSTRI.</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r h="1120102">
                <a:tc>
                  <a:txBody>
                    <a:bodyPr/>
                    <a:lstStyle/>
                    <a:p>
                      <a:pPr algn="l"/>
                      <a:r>
                        <a:rPr lang="en-US" sz="1400" dirty="0">
                          <a:latin typeface="Times New Roman" panose="02020603050405020304" pitchFamily="18" charset="0"/>
                          <a:cs typeface="Times New Roman" panose="02020603050405020304" pitchFamily="18" charset="0"/>
                        </a:rPr>
                        <a:t>3</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lang="en-US" sz="1400" dirty="0">
                          <a:latin typeface="Times New Roman" panose="02020603050405020304" pitchFamily="18" charset="0"/>
                          <a:cs typeface="Times New Roman" panose="02020603050405020304" pitchFamily="18" charset="0"/>
                        </a:rPr>
                        <a:t>Vanya Silk</a:t>
                      </a:r>
                    </a:p>
                    <a:p>
                      <a:pPr algn="l"/>
                      <a:r>
                        <a:rPr lang="en-US" sz="1400" dirty="0">
                          <a:latin typeface="Times New Roman" panose="02020603050405020304" pitchFamily="18" charset="0"/>
                          <a:cs typeface="Times New Roman" panose="02020603050405020304" pitchFamily="18" charset="0"/>
                        </a:rPr>
                        <a:t>(Eri, Muga and </a:t>
                      </a:r>
                    </a:p>
                    <a:p>
                      <a:pPr algn="l"/>
                      <a:r>
                        <a:rPr lang="en-US" sz="1400" dirty="0" err="1">
                          <a:latin typeface="Times New Roman" panose="02020603050405020304" pitchFamily="18" charset="0"/>
                          <a:cs typeface="Times New Roman" panose="02020603050405020304" pitchFamily="18" charset="0"/>
                        </a:rPr>
                        <a:t>Tasar</a:t>
                      </a:r>
                      <a:r>
                        <a:rPr lang="en-US" sz="1400" dirty="0">
                          <a:latin typeface="Times New Roman" panose="02020603050405020304" pitchFamily="18" charset="0"/>
                          <a:cs typeface="Times New Roman" panose="02020603050405020304" pitchFamily="18" charset="0"/>
                        </a:rPr>
                        <a:t>)</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err="1">
                          <a:solidFill>
                            <a:schemeClr val="tx1"/>
                          </a:solidFill>
                          <a:latin typeface="Times New Roman" panose="02020603050405020304" pitchFamily="18" charset="0"/>
                          <a:ea typeface="+mn-ea"/>
                          <a:cs typeface="Times New Roman" panose="02020603050405020304" pitchFamily="18" charset="0"/>
                        </a:rPr>
                        <a:t>Tasar</a:t>
                      </a:r>
                      <a:r>
                        <a:rPr lang="en-US" sz="1400" b="0" i="0" kern="1200" dirty="0">
                          <a:solidFill>
                            <a:schemeClr val="tx1"/>
                          </a:solidFill>
                          <a:latin typeface="Times New Roman" panose="02020603050405020304" pitchFamily="18" charset="0"/>
                          <a:ea typeface="+mn-ea"/>
                          <a:cs typeface="Times New Roman" panose="02020603050405020304" pitchFamily="18" charset="0"/>
                        </a:rPr>
                        <a:t> raw silk grading and test methods </a:t>
                      </a:r>
                      <a:endParaRPr lang="en-IN"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8</a:t>
                      </a:r>
                      <a:endParaRPr lang="en-IN" sz="1400" dirty="0">
                        <a:solidFill>
                          <a:schemeClr val="tx1"/>
                        </a:solidFill>
                        <a:latin typeface="Times New Roman" panose="02020603050405020304" pitchFamily="18" charset="0"/>
                        <a:cs typeface="Times New Roman" panose="02020603050405020304" pitchFamily="18" charset="0"/>
                      </a:endParaRPr>
                    </a:p>
                    <a:p>
                      <a:pPr algn="l"/>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latin typeface="Times New Roman" panose="02020603050405020304" pitchFamily="18" charset="0"/>
                          <a:cs typeface="Times New Roman" panose="02020603050405020304" pitchFamily="18" charset="0"/>
                        </a:rPr>
                        <a:t>Standards related to process, products, &amp; testing of ERI &amp; MUGA Silk</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400" dirty="0">
                          <a:latin typeface="Times New Roman" panose="02020603050405020304" pitchFamily="18" charset="0"/>
                          <a:cs typeface="Times New Roman" panose="02020603050405020304" pitchFamily="18" charset="0"/>
                        </a:rPr>
                        <a:t>The standard for MUGA silk has been finalized based on the inputs received from CSTRI</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159100"/>
                  </a:ext>
                </a:extLst>
              </a:tr>
            </a:tbl>
          </a:graphicData>
        </a:graphic>
      </p:graphicFrame>
    </p:spTree>
    <p:extLst>
      <p:ext uri="{BB962C8B-B14F-4D97-AF65-F5344CB8AC3E}">
        <p14:creationId xmlns:p14="http://schemas.microsoft.com/office/powerpoint/2010/main" val="1107572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2974055-2DE7-CA87-3713-170307DF83E9}"/>
              </a:ext>
            </a:extLst>
          </p:cNvPr>
          <p:cNvGraphicFramePr>
            <a:graphicFrameLocks/>
          </p:cNvGraphicFramePr>
          <p:nvPr>
            <p:extLst>
              <p:ext uri="{D42A27DB-BD31-4B8C-83A1-F6EECF244321}">
                <p14:modId xmlns:p14="http://schemas.microsoft.com/office/powerpoint/2010/main" val="832795860"/>
              </p:ext>
            </p:extLst>
          </p:nvPr>
        </p:nvGraphicFramePr>
        <p:xfrm>
          <a:off x="944545" y="1455000"/>
          <a:ext cx="10709971" cy="5029200"/>
        </p:xfrm>
        <a:graphic>
          <a:graphicData uri="http://schemas.openxmlformats.org/drawingml/2006/table">
            <a:tbl>
              <a:tblPr firstRow="1" bandRow="1">
                <a:tableStyleId>{69012ECD-51FC-41F1-AA8D-1B2483CD663E}</a:tableStyleId>
              </a:tblPr>
              <a:tblGrid>
                <a:gridCol w="734229">
                  <a:extLst>
                    <a:ext uri="{9D8B030D-6E8A-4147-A177-3AD203B41FA5}">
                      <a16:colId xmlns:a16="http://schemas.microsoft.com/office/drawing/2014/main" val="1189910228"/>
                    </a:ext>
                  </a:extLst>
                </a:gridCol>
                <a:gridCol w="1523155">
                  <a:extLst>
                    <a:ext uri="{9D8B030D-6E8A-4147-A177-3AD203B41FA5}">
                      <a16:colId xmlns:a16="http://schemas.microsoft.com/office/drawing/2014/main" val="1047082033"/>
                    </a:ext>
                  </a:extLst>
                </a:gridCol>
                <a:gridCol w="2838533">
                  <a:extLst>
                    <a:ext uri="{9D8B030D-6E8A-4147-A177-3AD203B41FA5}">
                      <a16:colId xmlns:a16="http://schemas.microsoft.com/office/drawing/2014/main" val="3665550937"/>
                    </a:ext>
                  </a:extLst>
                </a:gridCol>
                <a:gridCol w="2600592">
                  <a:extLst>
                    <a:ext uri="{9D8B030D-6E8A-4147-A177-3AD203B41FA5}">
                      <a16:colId xmlns:a16="http://schemas.microsoft.com/office/drawing/2014/main" val="1386687883"/>
                    </a:ext>
                  </a:extLst>
                </a:gridCol>
                <a:gridCol w="3013462">
                  <a:extLst>
                    <a:ext uri="{9D8B030D-6E8A-4147-A177-3AD203B41FA5}">
                      <a16:colId xmlns:a16="http://schemas.microsoft.com/office/drawing/2014/main" val="3701868068"/>
                    </a:ext>
                  </a:extLst>
                </a:gridCol>
              </a:tblGrid>
              <a:tr h="313576">
                <a:tc>
                  <a:txBody>
                    <a:bodyPr/>
                    <a:lstStyle/>
                    <a:p>
                      <a:pPr algn="ctr"/>
                      <a:r>
                        <a:rPr lang="en-US" sz="1200" dirty="0">
                          <a:latin typeface="Times New Roman" panose="02020603050405020304" pitchFamily="18" charset="0"/>
                          <a:cs typeface="Times New Roman" panose="02020603050405020304" pitchFamily="18" charset="0"/>
                        </a:rPr>
                        <a:t>Sl. No.</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200" dirty="0">
                          <a:latin typeface="Times New Roman" panose="02020603050405020304" pitchFamily="18" charset="0"/>
                          <a:cs typeface="Times New Roman" panose="02020603050405020304" pitchFamily="18" charset="0"/>
                        </a:rPr>
                        <a:t>Sub-sector</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200" dirty="0">
                          <a:latin typeface="Times New Roman" panose="02020603050405020304" pitchFamily="18" charset="0"/>
                          <a:cs typeface="Times New Roman" panose="02020603050405020304" pitchFamily="18" charset="0"/>
                        </a:rPr>
                        <a:t>Areas covered </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200" dirty="0">
                          <a:latin typeface="Times New Roman" panose="02020603050405020304" pitchFamily="18" charset="0"/>
                          <a:cs typeface="Times New Roman" panose="02020603050405020304" pitchFamily="18" charset="0"/>
                        </a:rPr>
                        <a:t>Areas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800" dirty="0">
                          <a:latin typeface="Times New Roman" panose="02020603050405020304" pitchFamily="18" charset="0"/>
                          <a:cs typeface="Times New Roman" panose="02020603050405020304" pitchFamily="18" charset="0"/>
                        </a:rPr>
                        <a:t>Status and mode of execution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812551">
                <a:tc>
                  <a:txBody>
                    <a:bodyPr/>
                    <a:lstStyle/>
                    <a:p>
                      <a:pPr algn="just"/>
                      <a:r>
                        <a:rPr lang="en-US" sz="1200" dirty="0">
                          <a:latin typeface="Times New Roman" panose="02020603050405020304" pitchFamily="18" charset="0"/>
                          <a:cs typeface="Times New Roman" panose="02020603050405020304" pitchFamily="18" charset="0"/>
                        </a:rPr>
                        <a:t>1.</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200" dirty="0" err="1">
                          <a:latin typeface="Times New Roman" panose="02020603050405020304" pitchFamily="18" charset="0"/>
                          <a:cs typeface="Times New Roman" panose="02020603050405020304" pitchFamily="18" charset="0"/>
                        </a:rPr>
                        <a:t>Fibres</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200" b="0" u="none" dirty="0">
                          <a:solidFill>
                            <a:schemeClr val="tx1"/>
                          </a:solidFill>
                          <a:latin typeface="Times New Roman" panose="02020603050405020304" pitchFamily="18" charset="0"/>
                          <a:cs typeface="Times New Roman" panose="02020603050405020304" pitchFamily="18" charset="0"/>
                        </a:rPr>
                        <a:t>Cotton Fibre</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200" b="0" u="none" dirty="0">
                          <a:solidFill>
                            <a:schemeClr val="tx1"/>
                          </a:solidFill>
                          <a:latin typeface="Times New Roman" panose="02020603050405020304" pitchFamily="18" charset="0"/>
                          <a:cs typeface="Times New Roman" panose="02020603050405020304" pitchFamily="18" charset="0"/>
                        </a:rPr>
                        <a:t>Polyester fibres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200" b="0" u="none" dirty="0">
                          <a:solidFill>
                            <a:schemeClr val="tx1"/>
                          </a:solidFill>
                          <a:latin typeface="Times New Roman" panose="02020603050405020304" pitchFamily="18" charset="0"/>
                          <a:cs typeface="Times New Roman" panose="02020603050405020304" pitchFamily="18" charset="0"/>
                        </a:rPr>
                        <a:t>Viscose fibres</a:t>
                      </a: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200" b="1" i="0" u="sng" dirty="0">
                          <a:solidFill>
                            <a:schemeClr val="tx1"/>
                          </a:solidFill>
                          <a:latin typeface="Times New Roman" panose="02020603050405020304" pitchFamily="18" charset="0"/>
                          <a:cs typeface="Times New Roman" panose="02020603050405020304" pitchFamily="18" charset="0"/>
                        </a:rPr>
                        <a:t>No. of Standards published = 3</a:t>
                      </a:r>
                      <a:endParaRPr lang="en-GB" sz="12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200" dirty="0">
                          <a:latin typeface="Times New Roman" panose="02020603050405020304" pitchFamily="18" charset="0"/>
                          <a:cs typeface="Times New Roman" panose="02020603050405020304" pitchFamily="18" charset="0"/>
                        </a:rPr>
                        <a:t>Nylon fibres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200" dirty="0">
                          <a:latin typeface="Times New Roman" panose="02020603050405020304" pitchFamily="18" charset="0"/>
                          <a:cs typeface="Times New Roman" panose="02020603050405020304" pitchFamily="18" charset="0"/>
                        </a:rPr>
                        <a:t>Polypropylene fibres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200" dirty="0">
                          <a:latin typeface="Times New Roman" panose="02020603050405020304" pitchFamily="18" charset="0"/>
                          <a:cs typeface="Times New Roman" panose="02020603050405020304" pitchFamily="18" charset="0"/>
                        </a:rPr>
                        <a:t>Acrylic fibres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400" dirty="0">
                          <a:latin typeface="Times New Roman" panose="02020603050405020304" pitchFamily="18" charset="0"/>
                          <a:cs typeface="Times New Roman" panose="02020603050405020304" pitchFamily="18" charset="0"/>
                        </a:rPr>
                        <a:t>Working group yet to be constituted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1158396">
                <a:tc>
                  <a:txBody>
                    <a:bodyPr/>
                    <a:lstStyle/>
                    <a:p>
                      <a:pPr algn="just"/>
                      <a:r>
                        <a:rPr lang="en-US" sz="1200" dirty="0">
                          <a:latin typeface="Times New Roman" panose="02020603050405020304" pitchFamily="18" charset="0"/>
                          <a:cs typeface="Times New Roman" panose="02020603050405020304" pitchFamily="18" charset="0"/>
                        </a:rPr>
                        <a:t>2.</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200" dirty="0">
                          <a:latin typeface="Times New Roman" panose="02020603050405020304" pitchFamily="18" charset="0"/>
                          <a:cs typeface="Times New Roman" panose="02020603050405020304" pitchFamily="18" charset="0"/>
                        </a:rPr>
                        <a:t>Spun Yarns or threads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lvl="0" indent="-342900" algn="l">
                        <a:lnSpc>
                          <a:spcPct val="100000"/>
                        </a:lnSpc>
                        <a:spcAft>
                          <a:spcPts val="0"/>
                        </a:spcAft>
                        <a:buFont typeface="+mj-lt"/>
                        <a:buAutoNum type="arabicPeriod"/>
                      </a:pPr>
                      <a:r>
                        <a:rPr lang="en-GB" sz="1200" u="none" dirty="0">
                          <a:solidFill>
                            <a:schemeClr val="tx1"/>
                          </a:solidFill>
                          <a:latin typeface="Times New Roman" panose="02020603050405020304" pitchFamily="18" charset="0"/>
                          <a:cs typeface="Times New Roman" panose="02020603050405020304" pitchFamily="18" charset="0"/>
                        </a:rPr>
                        <a:t>Polyester spun yarn</a:t>
                      </a:r>
                    </a:p>
                    <a:p>
                      <a:pPr marL="342900" lvl="0" indent="-342900" algn="l">
                        <a:lnSpc>
                          <a:spcPct val="100000"/>
                        </a:lnSpc>
                        <a:spcAft>
                          <a:spcPts val="0"/>
                        </a:spcAft>
                        <a:buFont typeface="+mj-lt"/>
                        <a:buAutoNum type="arabicPeriod"/>
                      </a:pPr>
                      <a:r>
                        <a:rPr lang="en-GB" sz="1200" u="none" dirty="0">
                          <a:solidFill>
                            <a:schemeClr val="tx1"/>
                          </a:solidFill>
                          <a:latin typeface="Times New Roman" panose="02020603050405020304" pitchFamily="18" charset="0"/>
                          <a:cs typeface="Times New Roman" panose="02020603050405020304" pitchFamily="18" charset="0"/>
                        </a:rPr>
                        <a:t>Ring spun cotton yarn</a:t>
                      </a:r>
                    </a:p>
                    <a:p>
                      <a:pPr marL="342900" lvl="0" indent="-342900" algn="l">
                        <a:lnSpc>
                          <a:spcPct val="100000"/>
                        </a:lnSpc>
                        <a:spcAft>
                          <a:spcPts val="0"/>
                        </a:spcAft>
                        <a:buFont typeface="+mj-lt"/>
                        <a:buAutoNum type="arabicPeriod"/>
                      </a:pPr>
                      <a:r>
                        <a:rPr lang="en-GB" sz="1200" u="none" dirty="0">
                          <a:solidFill>
                            <a:schemeClr val="tx1"/>
                          </a:solidFill>
                          <a:latin typeface="Times New Roman" panose="02020603050405020304" pitchFamily="18" charset="0"/>
                          <a:cs typeface="Times New Roman" panose="02020603050405020304" pitchFamily="18" charset="0"/>
                        </a:rPr>
                        <a:t>Viscose spun yarn</a:t>
                      </a:r>
                    </a:p>
                    <a:p>
                      <a:pPr marL="342900" lvl="0" indent="-342900" algn="l">
                        <a:lnSpc>
                          <a:spcPct val="100000"/>
                        </a:lnSpc>
                        <a:spcAft>
                          <a:spcPts val="0"/>
                        </a:spcAft>
                        <a:buFont typeface="+mj-lt"/>
                        <a:buAutoNum type="arabicPeriod"/>
                      </a:pPr>
                      <a:r>
                        <a:rPr lang="en-GB" sz="1200" u="none" dirty="0">
                          <a:solidFill>
                            <a:schemeClr val="tx1"/>
                          </a:solidFill>
                          <a:latin typeface="Times New Roman" panose="02020603050405020304" pitchFamily="18" charset="0"/>
                          <a:cs typeface="Times New Roman" panose="02020603050405020304" pitchFamily="18" charset="0"/>
                        </a:rPr>
                        <a:t>Acrylic yarn</a:t>
                      </a:r>
                    </a:p>
                    <a:p>
                      <a:pPr marL="342900" lvl="0" indent="-342900" algn="l">
                        <a:lnSpc>
                          <a:spcPct val="100000"/>
                        </a:lnSpc>
                        <a:spcAft>
                          <a:spcPts val="0"/>
                        </a:spcAft>
                        <a:buFont typeface="+mj-lt"/>
                        <a:buAutoNum type="arabicPeriod"/>
                      </a:pPr>
                      <a:r>
                        <a:rPr lang="en-GB" sz="1200" u="none" dirty="0">
                          <a:solidFill>
                            <a:schemeClr val="tx1"/>
                          </a:solidFill>
                          <a:latin typeface="Times New Roman" panose="02020603050405020304" pitchFamily="18" charset="0"/>
                          <a:cs typeface="Times New Roman" panose="02020603050405020304" pitchFamily="18" charset="0"/>
                        </a:rPr>
                        <a:t>Polyester sewing thread</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200" b="1" i="0" u="sng" dirty="0">
                          <a:solidFill>
                            <a:schemeClr val="tx1"/>
                          </a:solidFill>
                          <a:latin typeface="Times New Roman" panose="02020603050405020304" pitchFamily="18" charset="0"/>
                          <a:cs typeface="Times New Roman" panose="02020603050405020304" pitchFamily="18" charset="0"/>
                        </a:rPr>
                        <a:t>No. of Standards published = 11</a:t>
                      </a:r>
                      <a:endParaRPr lang="en-GB" sz="12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lvl="0" indent="-342900" algn="l">
                        <a:lnSpc>
                          <a:spcPct val="100000"/>
                        </a:lnSpc>
                        <a:spcAft>
                          <a:spcPts val="0"/>
                        </a:spcAft>
                        <a:buFont typeface="+mj-lt"/>
                        <a:buAutoNum type="arabicPeriod"/>
                      </a:pPr>
                      <a:r>
                        <a:rPr lang="en-GB" sz="1200" dirty="0">
                          <a:latin typeface="Times New Roman" panose="02020603050405020304" pitchFamily="18" charset="0"/>
                          <a:cs typeface="Times New Roman" panose="02020603050405020304" pitchFamily="18" charset="0"/>
                        </a:rPr>
                        <a:t>Nylon spun yarn</a:t>
                      </a:r>
                    </a:p>
                    <a:p>
                      <a:pPr marL="342900" lvl="0" indent="-342900" algn="l">
                        <a:lnSpc>
                          <a:spcPct val="100000"/>
                        </a:lnSpc>
                        <a:spcAft>
                          <a:spcPts val="0"/>
                        </a:spcAft>
                        <a:buFont typeface="+mj-lt"/>
                        <a:buAutoNum type="arabicPeriod"/>
                      </a:pPr>
                      <a:r>
                        <a:rPr lang="en-GB" sz="1200" dirty="0">
                          <a:latin typeface="Times New Roman" panose="02020603050405020304" pitchFamily="18" charset="0"/>
                          <a:cs typeface="Times New Roman" panose="02020603050405020304" pitchFamily="18" charset="0"/>
                        </a:rPr>
                        <a:t>Polypropylene spun yarn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200" dirty="0">
                          <a:latin typeface="Times New Roman" panose="02020603050405020304" pitchFamily="18" charset="0"/>
                          <a:cs typeface="Times New Roman" panose="02020603050405020304" pitchFamily="18" charset="0"/>
                        </a:rPr>
                        <a:t>Working group yet to be constituted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r h="960840">
                <a:tc>
                  <a:txBody>
                    <a:bodyPr/>
                    <a:lstStyle/>
                    <a:p>
                      <a:pPr algn="just"/>
                      <a:r>
                        <a:rPr lang="en-IN" sz="1200" dirty="0">
                          <a:latin typeface="Times New Roman" panose="02020603050405020304" pitchFamily="18" charset="0"/>
                          <a:cs typeface="Times New Roman" panose="02020603050405020304" pitchFamily="18" charset="0"/>
                        </a:rPr>
                        <a:t>3.</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200" dirty="0">
                          <a:latin typeface="Times New Roman" panose="02020603050405020304" pitchFamily="18" charset="0"/>
                          <a:cs typeface="Times New Roman" panose="02020603050405020304" pitchFamily="18" charset="0"/>
                        </a:rPr>
                        <a:t>Filament Yarns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u="none" kern="1200" dirty="0">
                          <a:solidFill>
                            <a:schemeClr val="tx1"/>
                          </a:solidFill>
                          <a:latin typeface="Times New Roman" panose="02020603050405020304" pitchFamily="18" charset="0"/>
                          <a:ea typeface="+mn-ea"/>
                          <a:cs typeface="Times New Roman" panose="02020603050405020304" pitchFamily="18" charset="0"/>
                        </a:rPr>
                        <a:t>Fully Drawn Yarn,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u="none" kern="1200" dirty="0">
                          <a:solidFill>
                            <a:schemeClr val="tx1"/>
                          </a:solidFill>
                          <a:latin typeface="Times New Roman" panose="02020603050405020304" pitchFamily="18" charset="0"/>
                          <a:ea typeface="+mn-ea"/>
                          <a:cs typeface="Times New Roman" panose="02020603050405020304" pitchFamily="18" charset="0"/>
                        </a:rPr>
                        <a:t>Partially Oriented Yarn,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u="none" kern="1200" dirty="0">
                          <a:solidFill>
                            <a:schemeClr val="tx1"/>
                          </a:solidFill>
                          <a:latin typeface="Times New Roman" panose="02020603050405020304" pitchFamily="18" charset="0"/>
                          <a:ea typeface="+mn-ea"/>
                          <a:cs typeface="Times New Roman" panose="02020603050405020304" pitchFamily="18" charset="0"/>
                        </a:rPr>
                        <a:t>IDY</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200" b="1" i="0" u="sng" dirty="0">
                          <a:solidFill>
                            <a:schemeClr val="tx1"/>
                          </a:solidFill>
                          <a:latin typeface="Times New Roman" panose="02020603050405020304" pitchFamily="18" charset="0"/>
                          <a:cs typeface="Times New Roman" panose="02020603050405020304" pitchFamily="18" charset="0"/>
                        </a:rPr>
                        <a:t>No. of Standards published = 6</a:t>
                      </a:r>
                      <a:endParaRPr lang="en-GB" sz="12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a:latin typeface="Times New Roman" panose="02020603050405020304" pitchFamily="18" charset="0"/>
                          <a:cs typeface="Times New Roman" panose="02020603050405020304" pitchFamily="18" charset="0"/>
                        </a:rPr>
                        <a:t>Polypropylene filament yarn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a:latin typeface="Times New Roman" panose="02020603050405020304" pitchFamily="18" charset="0"/>
                          <a:cs typeface="Times New Roman" panose="02020603050405020304" pitchFamily="18" charset="0"/>
                        </a:rPr>
                        <a:t>Acrylic filament yarn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a:latin typeface="Times New Roman" panose="02020603050405020304" pitchFamily="18" charset="0"/>
                          <a:cs typeface="Times New Roman" panose="02020603050405020304" pitchFamily="18" charset="0"/>
                        </a:rPr>
                        <a:t>Viscose filament yarn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u="none" kern="1200" dirty="0">
                          <a:solidFill>
                            <a:schemeClr val="tx1"/>
                          </a:solidFill>
                          <a:latin typeface="Times New Roman" panose="02020603050405020304" pitchFamily="18" charset="0"/>
                          <a:ea typeface="+mn-ea"/>
                          <a:cs typeface="Times New Roman" panose="02020603050405020304" pitchFamily="18" charset="0"/>
                        </a:rPr>
                        <a:t>Nylon filament yarn</a:t>
                      </a:r>
                      <a:endParaRPr lang="en-GB" sz="1200" dirty="0">
                        <a:latin typeface="Times New Roman" panose="02020603050405020304" pitchFamily="18" charset="0"/>
                        <a:cs typeface="Times New Roman" panose="02020603050405020304" pitchFamily="18" charset="0"/>
                      </a:endParaRPr>
                    </a:p>
                    <a:p>
                      <a:pPr lvl="0" algn="l">
                        <a:lnSpc>
                          <a:spcPct val="100000"/>
                        </a:lnSpc>
                        <a:spcAft>
                          <a:spcPts val="0"/>
                        </a:spcAft>
                      </a:pPr>
                      <a:endParaRPr lang="en-GB"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lvl="0" indent="0" algn="l">
                        <a:lnSpc>
                          <a:spcPct val="100000"/>
                        </a:lnSpc>
                        <a:spcAft>
                          <a:spcPts val="0"/>
                        </a:spcAft>
                        <a:buFont typeface="+mj-lt"/>
                        <a:buNone/>
                      </a:pPr>
                      <a:r>
                        <a:rPr lang="en-GB" sz="1200" dirty="0">
                          <a:latin typeface="Times New Roman" panose="02020603050405020304" pitchFamily="18" charset="0"/>
                          <a:cs typeface="Times New Roman" panose="02020603050405020304" pitchFamily="18" charset="0"/>
                        </a:rPr>
                        <a:t>Polypropylene and nylon filament standard has been published through working group.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92916099"/>
                  </a:ext>
                </a:extLst>
              </a:tr>
              <a:tr h="1175910">
                <a:tc>
                  <a:txBody>
                    <a:bodyPr/>
                    <a:lstStyle/>
                    <a:p>
                      <a:pPr algn="just"/>
                      <a:r>
                        <a:rPr lang="en-IN" sz="1200" dirty="0">
                          <a:latin typeface="Times New Roman" panose="02020603050405020304" pitchFamily="18" charset="0"/>
                          <a:cs typeface="Times New Roman" panose="02020603050405020304" pitchFamily="18" charset="0"/>
                        </a:rPr>
                        <a:t>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200" dirty="0">
                          <a:latin typeface="Times New Roman" panose="02020603050405020304" pitchFamily="18" charset="0"/>
                          <a:cs typeface="Times New Roman" panose="02020603050405020304" pitchFamily="18" charset="0"/>
                        </a:rPr>
                        <a:t>Woven Fabrics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lvl="1" indent="-342900" algn="just">
                        <a:buFont typeface="+mj-lt"/>
                        <a:buAutoNum type="arabicPeriod"/>
                      </a:pPr>
                      <a:r>
                        <a:rPr lang="en-IN" sz="1200" dirty="0">
                          <a:solidFill>
                            <a:schemeClr val="tx1"/>
                          </a:solidFill>
                          <a:latin typeface="Times New Roman" panose="02020603050405020304" pitchFamily="18" charset="0"/>
                          <a:cs typeface="Times New Roman" panose="02020603050405020304" pitchFamily="18" charset="0"/>
                        </a:rPr>
                        <a:t>Woven Sarees</a:t>
                      </a:r>
                    </a:p>
                    <a:p>
                      <a:pPr marL="342900" lvl="1" indent="-342900" algn="just">
                        <a:buFont typeface="+mj-lt"/>
                        <a:buAutoNum type="arabicPeriod"/>
                      </a:pPr>
                      <a:r>
                        <a:rPr lang="en-IN" sz="1200" dirty="0">
                          <a:solidFill>
                            <a:schemeClr val="tx1"/>
                          </a:solidFill>
                          <a:latin typeface="Times New Roman" panose="02020603050405020304" pitchFamily="18" charset="0"/>
                          <a:cs typeface="Times New Roman" panose="02020603050405020304" pitchFamily="18" charset="0"/>
                        </a:rPr>
                        <a:t>Woven </a:t>
                      </a:r>
                      <a:r>
                        <a:rPr lang="en-IN" sz="1200" dirty="0" err="1">
                          <a:solidFill>
                            <a:schemeClr val="tx1"/>
                          </a:solidFill>
                          <a:latin typeface="Times New Roman" panose="02020603050405020304" pitchFamily="18" charset="0"/>
                          <a:cs typeface="Times New Roman" panose="02020603050405020304" pitchFamily="18" charset="0"/>
                        </a:rPr>
                        <a:t>Suitings</a:t>
                      </a:r>
                      <a:endParaRPr lang="en-IN" sz="1200" dirty="0">
                        <a:solidFill>
                          <a:schemeClr val="tx1"/>
                        </a:solidFill>
                        <a:latin typeface="Times New Roman" panose="02020603050405020304" pitchFamily="18" charset="0"/>
                        <a:cs typeface="Times New Roman" panose="02020603050405020304" pitchFamily="18" charset="0"/>
                      </a:endParaRPr>
                    </a:p>
                    <a:p>
                      <a:pPr marL="342900" lvl="1" indent="-342900" algn="just">
                        <a:buFont typeface="+mj-lt"/>
                        <a:buAutoNum type="arabicPeriod"/>
                      </a:pPr>
                      <a:r>
                        <a:rPr lang="en-IN" sz="1200" dirty="0">
                          <a:solidFill>
                            <a:schemeClr val="tx1"/>
                          </a:solidFill>
                          <a:latin typeface="Times New Roman" panose="02020603050405020304" pitchFamily="18" charset="0"/>
                          <a:cs typeface="Times New Roman" panose="02020603050405020304" pitchFamily="18" charset="0"/>
                        </a:rPr>
                        <a:t>Woven </a:t>
                      </a:r>
                      <a:r>
                        <a:rPr lang="en-IN" sz="1200" dirty="0" err="1">
                          <a:solidFill>
                            <a:schemeClr val="tx1"/>
                          </a:solidFill>
                          <a:latin typeface="Times New Roman" panose="02020603050405020304" pitchFamily="18" charset="0"/>
                          <a:cs typeface="Times New Roman" panose="02020603050405020304" pitchFamily="18" charset="0"/>
                        </a:rPr>
                        <a:t>Shirtings</a:t>
                      </a:r>
                      <a:endParaRPr lang="en-IN" sz="1200" dirty="0">
                        <a:solidFill>
                          <a:schemeClr val="tx1"/>
                        </a:solidFill>
                        <a:latin typeface="Times New Roman" panose="02020603050405020304" pitchFamily="18" charset="0"/>
                        <a:cs typeface="Times New Roman" panose="02020603050405020304" pitchFamily="18" charset="0"/>
                      </a:endParaRPr>
                    </a:p>
                    <a:p>
                      <a:pPr marL="342900" lvl="1" indent="-342900" algn="just">
                        <a:buFont typeface="+mj-lt"/>
                        <a:buAutoNum type="arabicPeriod"/>
                      </a:pPr>
                      <a:r>
                        <a:rPr lang="en-IN" sz="1200" dirty="0">
                          <a:solidFill>
                            <a:schemeClr val="tx1"/>
                          </a:solidFill>
                          <a:latin typeface="Times New Roman" panose="02020603050405020304" pitchFamily="18" charset="0"/>
                          <a:cs typeface="Times New Roman" panose="02020603050405020304" pitchFamily="18" charset="0"/>
                        </a:rPr>
                        <a:t>Long Clothes</a:t>
                      </a:r>
                    </a:p>
                    <a:p>
                      <a:pPr marL="0" marR="0" lvl="1" indent="0" algn="just" defTabSz="914400" rtl="0" eaLnBrk="1" fontAlgn="auto" latinLnBrk="0" hangingPunct="1">
                        <a:lnSpc>
                          <a:spcPct val="100000"/>
                        </a:lnSpc>
                        <a:spcBef>
                          <a:spcPts val="0"/>
                        </a:spcBef>
                        <a:spcAft>
                          <a:spcPts val="0"/>
                        </a:spcAft>
                        <a:buClrTx/>
                        <a:buSzTx/>
                        <a:buFont typeface="+mj-lt"/>
                        <a:buNone/>
                        <a:tabLst/>
                        <a:defRPr/>
                      </a:pPr>
                      <a:r>
                        <a:rPr lang="en-IN" sz="1200" b="1" i="0" u="sng" dirty="0">
                          <a:solidFill>
                            <a:schemeClr val="tx1"/>
                          </a:solidFill>
                          <a:latin typeface="Times New Roman" panose="02020603050405020304" pitchFamily="18" charset="0"/>
                          <a:cs typeface="Times New Roman" panose="02020603050405020304" pitchFamily="18" charset="0"/>
                        </a:rPr>
                        <a:t>No. of Standards published = 35</a:t>
                      </a:r>
                      <a:endParaRPr lang="en-GB" sz="1200" b="0" u="none" dirty="0">
                        <a:solidFill>
                          <a:schemeClr val="tx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lvl="0" indent="-342900" algn="l">
                        <a:lnSpc>
                          <a:spcPct val="100000"/>
                        </a:lnSpc>
                        <a:spcAft>
                          <a:spcPts val="0"/>
                        </a:spcAft>
                        <a:buFont typeface="+mj-lt"/>
                        <a:buAutoNum type="arabicPeriod"/>
                      </a:pPr>
                      <a:r>
                        <a:rPr lang="en-GB" sz="1200" u="none" dirty="0">
                          <a:latin typeface="Times New Roman" panose="02020603050405020304" pitchFamily="18" charset="0"/>
                          <a:cs typeface="Times New Roman" panose="02020603050405020304" pitchFamily="18" charset="0"/>
                        </a:rPr>
                        <a:t>100% Cotton woven fabric</a:t>
                      </a:r>
                    </a:p>
                    <a:p>
                      <a:pPr marL="342900" lvl="0" indent="-342900" algn="l">
                        <a:lnSpc>
                          <a:spcPct val="100000"/>
                        </a:lnSpc>
                        <a:spcAft>
                          <a:spcPts val="0"/>
                        </a:spcAft>
                        <a:buFont typeface="+mj-lt"/>
                        <a:buAutoNum type="arabicPeriod"/>
                      </a:pPr>
                      <a:r>
                        <a:rPr lang="en-GB" sz="1200" u="none" dirty="0">
                          <a:latin typeface="Times New Roman" panose="02020603050405020304" pitchFamily="18" charset="0"/>
                          <a:cs typeface="Times New Roman" panose="02020603050405020304" pitchFamily="18" charset="0"/>
                        </a:rPr>
                        <a:t>100% polyester woven fabric</a:t>
                      </a:r>
                    </a:p>
                    <a:p>
                      <a:pPr marL="342900" lvl="0" indent="-342900" algn="l">
                        <a:lnSpc>
                          <a:spcPct val="100000"/>
                        </a:lnSpc>
                        <a:spcAft>
                          <a:spcPts val="0"/>
                        </a:spcAft>
                        <a:buFont typeface="+mj-lt"/>
                        <a:buAutoNum type="arabicPeriod"/>
                      </a:pPr>
                      <a:r>
                        <a:rPr lang="en-GB" sz="1200" u="none" dirty="0">
                          <a:latin typeface="Times New Roman" panose="02020603050405020304" pitchFamily="18" charset="0"/>
                          <a:cs typeface="Times New Roman" panose="02020603050405020304" pitchFamily="18" charset="0"/>
                        </a:rPr>
                        <a:t>Blended fabrics</a:t>
                      </a:r>
                    </a:p>
                    <a:p>
                      <a:pPr marL="342900" lvl="0" indent="-342900" algn="l">
                        <a:lnSpc>
                          <a:spcPct val="100000"/>
                        </a:lnSpc>
                        <a:spcAft>
                          <a:spcPts val="0"/>
                        </a:spcAft>
                        <a:buFont typeface="+mj-lt"/>
                        <a:buAutoNum type="arabicPeriod"/>
                      </a:pPr>
                      <a:r>
                        <a:rPr lang="en-IN" sz="12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Bedsheets</a:t>
                      </a:r>
                    </a:p>
                    <a:p>
                      <a:pPr marL="342900" lvl="0" indent="-342900" algn="l">
                        <a:lnSpc>
                          <a:spcPct val="100000"/>
                        </a:lnSpc>
                        <a:spcAft>
                          <a:spcPts val="0"/>
                        </a:spcAft>
                        <a:buFont typeface="+mj-lt"/>
                        <a:buAutoNum type="arabicPeriod"/>
                      </a:pPr>
                      <a:r>
                        <a:rPr lang="en-IN" sz="12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Pillow covers</a:t>
                      </a:r>
                    </a:p>
                    <a:p>
                      <a:pPr marL="342900" lvl="0" indent="-342900" algn="l">
                        <a:lnSpc>
                          <a:spcPct val="100000"/>
                        </a:lnSpc>
                        <a:spcAft>
                          <a:spcPts val="0"/>
                        </a:spcAft>
                        <a:buFont typeface="+mj-lt"/>
                        <a:buAutoNum type="arabicPeriod"/>
                      </a:pPr>
                      <a:r>
                        <a:rPr lang="en-IN" sz="12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Blanket covers</a:t>
                      </a:r>
                    </a:p>
                    <a:p>
                      <a:pPr marL="342900" lvl="0" indent="-342900" algn="l">
                        <a:lnSpc>
                          <a:spcPct val="100000"/>
                        </a:lnSpc>
                        <a:spcAft>
                          <a:spcPts val="0"/>
                        </a:spcAft>
                        <a:buFont typeface="+mj-lt"/>
                        <a:buAutoNum type="arabicPeriod"/>
                      </a:pPr>
                      <a:r>
                        <a:rPr lang="en-IN" sz="12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Towels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2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The standard on Bedsheets, Pillow covers, Blanket covers and Towels has been published based on the inputs received from Railways. </a:t>
                      </a:r>
                    </a:p>
                    <a:p>
                      <a:pPr marL="0" lvl="0" indent="0" algn="l">
                        <a:lnSpc>
                          <a:spcPct val="100000"/>
                        </a:lnSpc>
                        <a:spcAft>
                          <a:spcPts val="0"/>
                        </a:spcAft>
                        <a:buFont typeface="+mj-lt"/>
                        <a:buNone/>
                      </a:pPr>
                      <a:endParaRPr lang="en-IN" sz="1200" b="0"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3414502"/>
                  </a:ext>
                </a:extLst>
              </a:tr>
            </a:tbl>
          </a:graphicData>
        </a:graphic>
      </p:graphicFrame>
      <p:sp>
        <p:nvSpPr>
          <p:cNvPr id="5" name="Title 1">
            <a:extLst>
              <a:ext uri="{FF2B5EF4-FFF2-40B4-BE49-F238E27FC236}">
                <a16:creationId xmlns:a16="http://schemas.microsoft.com/office/drawing/2014/main" id="{A6C891EB-7AD7-2568-6405-97947C30FB7A}"/>
              </a:ext>
            </a:extLst>
          </p:cNvPr>
          <p:cNvSpPr>
            <a:spLocks noGrp="1"/>
          </p:cNvSpPr>
          <p:nvPr>
            <p:ph type="title"/>
          </p:nvPr>
        </p:nvSpPr>
        <p:spPr>
          <a:xfrm>
            <a:off x="1163830" y="806093"/>
            <a:ext cx="10709972" cy="498517"/>
          </a:xfrm>
          <a:noFill/>
        </p:spPr>
        <p:txBody>
          <a:bodyPr>
            <a:noAutofit/>
          </a:bodyPr>
          <a:lstStyle/>
          <a:p>
            <a:pPr algn="ctr"/>
            <a:r>
              <a:rPr lang="en-US" sz="2400" b="1" dirty="0">
                <a:latin typeface="Times New Roman" panose="02020603050405020304" pitchFamily="18" charset="0"/>
                <a:cs typeface="Times New Roman" panose="02020603050405020304" pitchFamily="18" charset="0"/>
              </a:rPr>
              <a:t>Man-made </a:t>
            </a:r>
            <a:r>
              <a:rPr lang="en-US" sz="2400" b="1" dirty="0" err="1">
                <a:latin typeface="Times New Roman" panose="02020603050405020304" pitchFamily="18" charset="0"/>
                <a:cs typeface="Times New Roman" panose="02020603050405020304" pitchFamily="18" charset="0"/>
              </a:rPr>
              <a:t>fibres</a:t>
            </a:r>
            <a:r>
              <a:rPr lang="en-US" sz="2400" b="1" dirty="0">
                <a:latin typeface="Times New Roman" panose="02020603050405020304" pitchFamily="18" charset="0"/>
                <a:cs typeface="Times New Roman" panose="02020603050405020304" pitchFamily="18" charset="0"/>
              </a:rPr>
              <a:t>, cotton and their products, TXD 31</a:t>
            </a:r>
          </a:p>
        </p:txBody>
      </p:sp>
    </p:spTree>
    <p:extLst>
      <p:ext uri="{BB962C8B-B14F-4D97-AF65-F5344CB8AC3E}">
        <p14:creationId xmlns:p14="http://schemas.microsoft.com/office/powerpoint/2010/main" val="2889032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6FA4E0F8-2C00-8A3B-1915-E9389CA55A6C}"/>
              </a:ext>
            </a:extLst>
          </p:cNvPr>
          <p:cNvSpPr>
            <a:spLocks noChangeArrowheads="1"/>
          </p:cNvSpPr>
          <p:nvPr/>
        </p:nvSpPr>
        <p:spPr bwMode="auto">
          <a:xfrm>
            <a:off x="2230438" y="331585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Title 1">
            <a:extLst>
              <a:ext uri="{FF2B5EF4-FFF2-40B4-BE49-F238E27FC236}">
                <a16:creationId xmlns:a16="http://schemas.microsoft.com/office/drawing/2014/main" id="{45F6DA1A-158E-D05A-0FBB-0DE99F6794A0}"/>
              </a:ext>
            </a:extLst>
          </p:cNvPr>
          <p:cNvSpPr>
            <a:spLocks noGrp="1"/>
          </p:cNvSpPr>
          <p:nvPr>
            <p:ph type="title"/>
          </p:nvPr>
        </p:nvSpPr>
        <p:spPr>
          <a:xfrm>
            <a:off x="793820" y="835065"/>
            <a:ext cx="10430190" cy="938550"/>
          </a:xfrm>
          <a:noFill/>
        </p:spPr>
        <p:txBody>
          <a:bodyPr>
            <a:noAutofit/>
          </a:bodyPr>
          <a:lstStyle/>
          <a:p>
            <a:pPr algn="ctr"/>
            <a:r>
              <a:rPr lang="en-IN" sz="2000" b="1" i="0" u="none" strike="noStrike" dirty="0">
                <a:solidFill>
                  <a:srgbClr val="262626"/>
                </a:solidFill>
                <a:effectLst/>
                <a:latin typeface="Times New Roman" panose="02020603050405020304" pitchFamily="18" charset="0"/>
              </a:rPr>
              <a:t>COIR AND COIR PRODUCTS, TXD 25</a:t>
            </a:r>
            <a:endParaRPr lang="en-US" sz="2800" b="1"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345C6B72-686F-43BE-8FC6-7C637FEFD602}"/>
              </a:ext>
            </a:extLst>
          </p:cNvPr>
          <p:cNvGraphicFramePr>
            <a:graphicFrameLocks noGrp="1"/>
          </p:cNvGraphicFramePr>
          <p:nvPr>
            <p:extLst>
              <p:ext uri="{D42A27DB-BD31-4B8C-83A1-F6EECF244321}">
                <p14:modId xmlns:p14="http://schemas.microsoft.com/office/powerpoint/2010/main" val="2994103728"/>
              </p:ext>
            </p:extLst>
          </p:nvPr>
        </p:nvGraphicFramePr>
        <p:xfrm>
          <a:off x="1087454" y="2731258"/>
          <a:ext cx="10970569" cy="2468712"/>
        </p:xfrm>
        <a:graphic>
          <a:graphicData uri="http://schemas.openxmlformats.org/drawingml/2006/table">
            <a:tbl>
              <a:tblPr firstRow="1" bandRow="1">
                <a:tableStyleId>{69012ECD-51FC-41F1-AA8D-1B2483CD663E}</a:tableStyleId>
              </a:tblPr>
              <a:tblGrid>
                <a:gridCol w="965303">
                  <a:extLst>
                    <a:ext uri="{9D8B030D-6E8A-4147-A177-3AD203B41FA5}">
                      <a16:colId xmlns:a16="http://schemas.microsoft.com/office/drawing/2014/main" val="2991207392"/>
                    </a:ext>
                  </a:extLst>
                </a:gridCol>
                <a:gridCol w="3098138">
                  <a:extLst>
                    <a:ext uri="{9D8B030D-6E8A-4147-A177-3AD203B41FA5}">
                      <a16:colId xmlns:a16="http://schemas.microsoft.com/office/drawing/2014/main" val="2574070694"/>
                    </a:ext>
                  </a:extLst>
                </a:gridCol>
                <a:gridCol w="2302376">
                  <a:extLst>
                    <a:ext uri="{9D8B030D-6E8A-4147-A177-3AD203B41FA5}">
                      <a16:colId xmlns:a16="http://schemas.microsoft.com/office/drawing/2014/main" val="3725318485"/>
                    </a:ext>
                  </a:extLst>
                </a:gridCol>
                <a:gridCol w="2302376">
                  <a:extLst>
                    <a:ext uri="{9D8B030D-6E8A-4147-A177-3AD203B41FA5}">
                      <a16:colId xmlns:a16="http://schemas.microsoft.com/office/drawing/2014/main" val="874767617"/>
                    </a:ext>
                  </a:extLst>
                </a:gridCol>
                <a:gridCol w="2302376">
                  <a:extLst>
                    <a:ext uri="{9D8B030D-6E8A-4147-A177-3AD203B41FA5}">
                      <a16:colId xmlns:a16="http://schemas.microsoft.com/office/drawing/2014/main" val="57741149"/>
                    </a:ext>
                  </a:extLst>
                </a:gridCol>
              </a:tblGrid>
              <a:tr h="323816">
                <a:tc>
                  <a:txBody>
                    <a:bodyPr/>
                    <a:lstStyle/>
                    <a:p>
                      <a:pPr algn="ctr" rtl="0" fontAlgn="t">
                        <a:spcBef>
                          <a:spcPts val="0"/>
                        </a:spcBef>
                        <a:spcAft>
                          <a:spcPts val="0"/>
                        </a:spcAft>
                      </a:pPr>
                      <a:r>
                        <a:rPr lang="en-IN" sz="1400" b="1" u="none" strike="noStrike" dirty="0" err="1">
                          <a:solidFill>
                            <a:srgbClr val="FFFFFF"/>
                          </a:solidFill>
                          <a:effectLst/>
                          <a:latin typeface="Times New Roman" panose="02020603050405020304" pitchFamily="18" charset="0"/>
                          <a:cs typeface="Times New Roman" panose="02020603050405020304" pitchFamily="18" charset="0"/>
                        </a:rPr>
                        <a:t>Sl</a:t>
                      </a:r>
                      <a:r>
                        <a:rPr lang="en-IN" sz="1400" b="1" u="none" strike="noStrike" dirty="0">
                          <a:solidFill>
                            <a:srgbClr val="FFFFFF"/>
                          </a:solidFill>
                          <a:effectLst/>
                          <a:latin typeface="Times New Roman" panose="02020603050405020304" pitchFamily="18" charset="0"/>
                          <a:cs typeface="Times New Roman" panose="02020603050405020304" pitchFamily="18" charset="0"/>
                        </a:rPr>
                        <a:t> No.</a:t>
                      </a:r>
                      <a:endParaRPr lang="en-IN" sz="1400" dirty="0">
                        <a:effectLst/>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latin typeface="Times New Roman" panose="02020603050405020304" pitchFamily="18" charset="0"/>
                          <a:cs typeface="Times New Roman" panose="02020603050405020304" pitchFamily="18" charset="0"/>
                        </a:rPr>
                        <a:t>Sub-sector</a:t>
                      </a:r>
                      <a:endParaRPr lang="en-IN" sz="1400" dirty="0">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en-IN" sz="1400" b="1" u="none" strike="noStrike" dirty="0">
                          <a:solidFill>
                            <a:srgbClr val="FFFFFF"/>
                          </a:solidFill>
                          <a:effectLst/>
                          <a:latin typeface="Times New Roman" panose="02020603050405020304" pitchFamily="18" charset="0"/>
                          <a:cs typeface="Times New Roman" panose="02020603050405020304" pitchFamily="18" charset="0"/>
                        </a:rPr>
                        <a:t>Areas covered </a:t>
                      </a:r>
                      <a:endParaRPr lang="en-IN" sz="1400" dirty="0">
                        <a:effectLst/>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en-IN" sz="1400" b="1" u="none" strike="noStrike" dirty="0">
                          <a:solidFill>
                            <a:srgbClr val="FFFFFF"/>
                          </a:solidFill>
                          <a:effectLst/>
                          <a:latin typeface="Times New Roman" panose="02020603050405020304" pitchFamily="18" charset="0"/>
                          <a:cs typeface="Times New Roman" panose="02020603050405020304" pitchFamily="18" charset="0"/>
                        </a:rPr>
                        <a:t>Areas to be covered</a:t>
                      </a:r>
                      <a:endParaRPr lang="en-IN" sz="1400" dirty="0">
                        <a:effectLst/>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en-IN" sz="1400" dirty="0">
                          <a:latin typeface="Times New Roman" panose="02020603050405020304" pitchFamily="18" charset="0"/>
                          <a:cs typeface="Times New Roman" panose="02020603050405020304" pitchFamily="18" charset="0"/>
                        </a:rPr>
                        <a:t>Status and mode of execution</a:t>
                      </a:r>
                      <a:endParaRPr lang="en-IN" sz="1400" dirty="0">
                        <a:effectLst/>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4232846"/>
                  </a:ext>
                </a:extLst>
              </a:tr>
              <a:tr h="1696304">
                <a:tc>
                  <a:txBody>
                    <a:bodyPr/>
                    <a:lstStyle/>
                    <a:p>
                      <a:pPr rtl="0" fontAlgn="t">
                        <a:spcBef>
                          <a:spcPts val="0"/>
                        </a:spcBef>
                        <a:spcAft>
                          <a:spcPts val="0"/>
                        </a:spcAft>
                      </a:pPr>
                      <a:r>
                        <a:rPr lang="en-IN" sz="1400" b="0" u="none" strike="noStrike" dirty="0">
                          <a:solidFill>
                            <a:srgbClr val="000000"/>
                          </a:solidFill>
                          <a:effectLst/>
                          <a:latin typeface="Times New Roman" panose="02020603050405020304" pitchFamily="18" charset="0"/>
                          <a:cs typeface="Times New Roman" panose="02020603050405020304" pitchFamily="18" charset="0"/>
                        </a:rPr>
                        <a:t>1</a:t>
                      </a:r>
                      <a:endParaRPr lang="en-IN" sz="1400" dirty="0">
                        <a:effectLst/>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rtl="0" fontAlgn="t">
                        <a:spcBef>
                          <a:spcPts val="0"/>
                        </a:spcBef>
                        <a:spcAft>
                          <a:spcPts val="0"/>
                        </a:spcAft>
                      </a:pPr>
                      <a:r>
                        <a:rPr lang="en-IN" sz="1400" b="0" u="none" strike="noStrike" dirty="0">
                          <a:solidFill>
                            <a:srgbClr val="000000"/>
                          </a:solidFill>
                          <a:effectLst/>
                          <a:latin typeface="Times New Roman" panose="02020603050405020304" pitchFamily="18" charset="0"/>
                          <a:cs typeface="Times New Roman" panose="02020603050405020304" pitchFamily="18" charset="0"/>
                        </a:rPr>
                        <a:t>Coir products</a:t>
                      </a:r>
                      <a:endParaRPr lang="en-IN" sz="1400" dirty="0">
                        <a:effectLst/>
                        <a:latin typeface="Times New Roman" panose="02020603050405020304" pitchFamily="18" charset="0"/>
                        <a:cs typeface="Times New Roman" panose="02020603050405020304" pitchFamily="18" charset="0"/>
                      </a:endParaRPr>
                    </a:p>
                    <a:p>
                      <a:pPr fontAlgn="t"/>
                      <a:br>
                        <a:rPr lang="en-IN" sz="1400" dirty="0">
                          <a:effectLst/>
                          <a:latin typeface="Times New Roman" panose="02020603050405020304" pitchFamily="18" charset="0"/>
                          <a:cs typeface="Times New Roman" panose="02020603050405020304" pitchFamily="18" charset="0"/>
                        </a:rPr>
                      </a:br>
                      <a:endParaRPr lang="en-IN" sz="1400" dirty="0">
                        <a:effectLst/>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Rubberized coir sheets</a:t>
                      </a:r>
                    </a:p>
                    <a:p>
                      <a:pPr algn="just"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PVC Latex Tufted Coir Mats</a:t>
                      </a:r>
                    </a:p>
                    <a:p>
                      <a:pPr algn="just"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Coir felt</a:t>
                      </a:r>
                    </a:p>
                    <a:p>
                      <a:pPr algn="just"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Raw coir pith</a:t>
                      </a:r>
                    </a:p>
                    <a:p>
                      <a:pPr algn="just"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Retted coir fibre</a:t>
                      </a:r>
                    </a:p>
                    <a:p>
                      <a:pPr algn="just"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2-ply coir yarns</a:t>
                      </a:r>
                    </a:p>
                    <a:p>
                      <a:pPr algn="just" rtl="0" fontAlgn="t">
                        <a:spcBef>
                          <a:spcPts val="0"/>
                        </a:spcBef>
                        <a:spcAft>
                          <a:spcPts val="0"/>
                        </a:spcAft>
                      </a:pPr>
                      <a:r>
                        <a:rPr lang="en-IN" sz="1400" b="1" u="sng" dirty="0">
                          <a:solidFill>
                            <a:schemeClr val="tx1"/>
                          </a:solidFill>
                          <a:effectLst/>
                          <a:latin typeface="Times New Roman" panose="02020603050405020304" pitchFamily="18" charset="0"/>
                          <a:cs typeface="Times New Roman" panose="02020603050405020304" pitchFamily="18" charset="0"/>
                        </a:rPr>
                        <a:t>No. of Standards published = 15</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Coir rugs</a:t>
                      </a:r>
                    </a:p>
                    <a:p>
                      <a:pPr algn="just"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Coir garden articles</a:t>
                      </a:r>
                    </a:p>
                    <a:p>
                      <a:pPr algn="just"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Coir bags</a:t>
                      </a:r>
                    </a:p>
                    <a:p>
                      <a:pPr fontAlgn="t"/>
                      <a:br>
                        <a:rPr lang="en-IN" sz="1400" dirty="0">
                          <a:effectLst/>
                          <a:latin typeface="Times New Roman" panose="02020603050405020304" pitchFamily="18" charset="0"/>
                          <a:cs typeface="Times New Roman" panose="02020603050405020304" pitchFamily="18" charset="0"/>
                        </a:rPr>
                      </a:br>
                      <a:endParaRPr lang="en-IN" sz="1400" dirty="0">
                        <a:effectLst/>
                        <a:latin typeface="Times New Roman" panose="02020603050405020304" pitchFamily="18" charset="0"/>
                        <a:cs typeface="Times New Roman" panose="02020603050405020304" pitchFamily="18" charset="0"/>
                      </a:endParaRP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a:r>
                        <a:rPr lang="en-IN" sz="1400" dirty="0">
                          <a:effectLst/>
                          <a:latin typeface="Times New Roman" panose="02020603050405020304" pitchFamily="18" charset="0"/>
                          <a:cs typeface="Times New Roman" panose="02020603050405020304" pitchFamily="18" charset="0"/>
                        </a:rPr>
                        <a:t>Work is yet to be started</a:t>
                      </a:r>
                    </a:p>
                  </a:txBody>
                  <a:tcPr marL="60875" marR="60875" marT="30438" marB="30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45450348"/>
                  </a:ext>
                </a:extLst>
              </a:tr>
            </a:tbl>
          </a:graphicData>
        </a:graphic>
      </p:graphicFrame>
    </p:spTree>
    <p:extLst>
      <p:ext uri="{BB962C8B-B14F-4D97-AF65-F5344CB8AC3E}">
        <p14:creationId xmlns:p14="http://schemas.microsoft.com/office/powerpoint/2010/main" val="568523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BCB9360-3B70-F975-A8F9-F0AEDA55CBBB}"/>
              </a:ext>
            </a:extLst>
          </p:cNvPr>
          <p:cNvGraphicFramePr>
            <a:graphicFrameLocks noGrp="1"/>
          </p:cNvGraphicFramePr>
          <p:nvPr>
            <p:extLst>
              <p:ext uri="{D42A27DB-BD31-4B8C-83A1-F6EECF244321}">
                <p14:modId xmlns:p14="http://schemas.microsoft.com/office/powerpoint/2010/main" val="906946144"/>
              </p:ext>
            </p:extLst>
          </p:nvPr>
        </p:nvGraphicFramePr>
        <p:xfrm>
          <a:off x="592300" y="2715327"/>
          <a:ext cx="11315701" cy="2834636"/>
        </p:xfrm>
        <a:graphic>
          <a:graphicData uri="http://schemas.openxmlformats.org/drawingml/2006/table">
            <a:tbl>
              <a:tblPr>
                <a:tableStyleId>{BC89EF96-8CEA-46FF-86C4-4CE0E7609802}</a:tableStyleId>
              </a:tblPr>
              <a:tblGrid>
                <a:gridCol w="778081">
                  <a:extLst>
                    <a:ext uri="{9D8B030D-6E8A-4147-A177-3AD203B41FA5}">
                      <a16:colId xmlns:a16="http://schemas.microsoft.com/office/drawing/2014/main" val="380031025"/>
                    </a:ext>
                  </a:extLst>
                </a:gridCol>
                <a:gridCol w="1220780">
                  <a:extLst>
                    <a:ext uri="{9D8B030D-6E8A-4147-A177-3AD203B41FA5}">
                      <a16:colId xmlns:a16="http://schemas.microsoft.com/office/drawing/2014/main" val="2389830941"/>
                    </a:ext>
                  </a:extLst>
                </a:gridCol>
                <a:gridCol w="3387332">
                  <a:extLst>
                    <a:ext uri="{9D8B030D-6E8A-4147-A177-3AD203B41FA5}">
                      <a16:colId xmlns:a16="http://schemas.microsoft.com/office/drawing/2014/main" val="3390950839"/>
                    </a:ext>
                  </a:extLst>
                </a:gridCol>
                <a:gridCol w="2964754">
                  <a:extLst>
                    <a:ext uri="{9D8B030D-6E8A-4147-A177-3AD203B41FA5}">
                      <a16:colId xmlns:a16="http://schemas.microsoft.com/office/drawing/2014/main" val="4165049598"/>
                    </a:ext>
                  </a:extLst>
                </a:gridCol>
                <a:gridCol w="2964754">
                  <a:extLst>
                    <a:ext uri="{9D8B030D-6E8A-4147-A177-3AD203B41FA5}">
                      <a16:colId xmlns:a16="http://schemas.microsoft.com/office/drawing/2014/main" val="1403717573"/>
                    </a:ext>
                  </a:extLst>
                </a:gridCol>
              </a:tblGrid>
              <a:tr h="424440">
                <a:tc>
                  <a:txBody>
                    <a:bodyPr/>
                    <a:lstStyle/>
                    <a:p>
                      <a:pPr algn="ctr" rtl="0" fontAlgn="t">
                        <a:spcBef>
                          <a:spcPts val="0"/>
                        </a:spcBef>
                        <a:spcAft>
                          <a:spcPts val="0"/>
                        </a:spcAft>
                      </a:pPr>
                      <a:r>
                        <a:rPr lang="en-IN" sz="1500" b="1" u="none" strike="noStrike" dirty="0">
                          <a:solidFill>
                            <a:schemeClr val="bg1"/>
                          </a:solidFill>
                          <a:effectLst/>
                          <a:latin typeface="Times New Roman" panose="02020603050405020304" pitchFamily="18" charset="0"/>
                          <a:cs typeface="Times New Roman" panose="02020603050405020304" pitchFamily="18" charset="0"/>
                        </a:rPr>
                        <a:t>Sl. No.</a:t>
                      </a:r>
                      <a:endParaRPr lang="en-IN" sz="1500" dirty="0">
                        <a:solidFill>
                          <a:schemeClr val="bg1"/>
                        </a:solidFill>
                        <a:effectLst/>
                        <a:latin typeface="Times New Roman" panose="02020603050405020304" pitchFamily="18" charset="0"/>
                        <a:cs typeface="Times New Roman" panose="02020603050405020304" pitchFamily="18" charset="0"/>
                      </a:endParaRPr>
                    </a:p>
                  </a:txBody>
                  <a:tcPr marL="62097" marR="62097" marT="31049" marB="31049">
                    <a:solidFill>
                      <a:schemeClr val="accent1"/>
                    </a:solidFill>
                  </a:tcPr>
                </a:tc>
                <a:tc>
                  <a:txBody>
                    <a:bodyPr/>
                    <a:lstStyle/>
                    <a:p>
                      <a:pPr algn="ctr"/>
                      <a:r>
                        <a:rPr lang="en-US" sz="1600" dirty="0">
                          <a:solidFill>
                            <a:schemeClr val="bg1"/>
                          </a:solidFill>
                          <a:latin typeface="Times New Roman" panose="02020603050405020304" pitchFamily="18" charset="0"/>
                          <a:cs typeface="Times New Roman" panose="02020603050405020304" pitchFamily="18" charset="0"/>
                        </a:rPr>
                        <a:t>Sub-sector</a:t>
                      </a:r>
                      <a:endParaRPr lang="en-IN" sz="1600" dirty="0">
                        <a:solidFill>
                          <a:schemeClr val="bg1"/>
                        </a:solidFill>
                        <a:latin typeface="Times New Roman" panose="02020603050405020304" pitchFamily="18" charset="0"/>
                        <a:cs typeface="Times New Roman" panose="02020603050405020304" pitchFamily="18" charset="0"/>
                      </a:endParaRPr>
                    </a:p>
                  </a:txBody>
                  <a:tcPr marL="62097" marR="62097" marT="31049" marB="31049">
                    <a:solidFill>
                      <a:schemeClr val="accent1"/>
                    </a:solidFill>
                  </a:tcPr>
                </a:tc>
                <a:tc>
                  <a:txBody>
                    <a:bodyPr/>
                    <a:lstStyle/>
                    <a:p>
                      <a:pPr algn="ctr" rtl="0" fontAlgn="t">
                        <a:spcBef>
                          <a:spcPts val="0"/>
                        </a:spcBef>
                        <a:spcAft>
                          <a:spcPts val="0"/>
                        </a:spcAft>
                      </a:pPr>
                      <a:r>
                        <a:rPr lang="en-IN" sz="1500" b="1" u="none" strike="noStrike" dirty="0">
                          <a:solidFill>
                            <a:schemeClr val="bg1"/>
                          </a:solidFill>
                          <a:effectLst/>
                          <a:latin typeface="Times New Roman" panose="02020603050405020304" pitchFamily="18" charset="0"/>
                          <a:cs typeface="Times New Roman" panose="02020603050405020304" pitchFamily="18" charset="0"/>
                        </a:rPr>
                        <a:t>Areas covered </a:t>
                      </a:r>
                      <a:endParaRPr lang="en-IN" sz="1500" dirty="0">
                        <a:solidFill>
                          <a:schemeClr val="bg1"/>
                        </a:solidFill>
                        <a:effectLst/>
                        <a:latin typeface="Times New Roman" panose="02020603050405020304" pitchFamily="18" charset="0"/>
                        <a:cs typeface="Times New Roman" panose="02020603050405020304" pitchFamily="18" charset="0"/>
                      </a:endParaRPr>
                    </a:p>
                  </a:txBody>
                  <a:tcPr marL="62097" marR="62097" marT="31049" marB="31049">
                    <a:solidFill>
                      <a:schemeClr val="accent1"/>
                    </a:solidFill>
                  </a:tcPr>
                </a:tc>
                <a:tc>
                  <a:txBody>
                    <a:bodyPr/>
                    <a:lstStyle/>
                    <a:p>
                      <a:pPr algn="ctr" rtl="0" fontAlgn="t">
                        <a:spcBef>
                          <a:spcPts val="0"/>
                        </a:spcBef>
                        <a:spcAft>
                          <a:spcPts val="0"/>
                        </a:spcAft>
                      </a:pPr>
                      <a:r>
                        <a:rPr lang="en-IN" sz="1500" b="1" u="none" strike="noStrike" dirty="0">
                          <a:solidFill>
                            <a:schemeClr val="bg1"/>
                          </a:solidFill>
                          <a:effectLst/>
                          <a:latin typeface="Times New Roman" panose="02020603050405020304" pitchFamily="18" charset="0"/>
                          <a:cs typeface="Times New Roman" panose="02020603050405020304" pitchFamily="18" charset="0"/>
                        </a:rPr>
                        <a:t>Areas to be covered</a:t>
                      </a:r>
                      <a:endParaRPr lang="en-IN" sz="1500" dirty="0">
                        <a:solidFill>
                          <a:schemeClr val="bg1"/>
                        </a:solidFill>
                        <a:effectLst/>
                        <a:latin typeface="Times New Roman" panose="02020603050405020304" pitchFamily="18" charset="0"/>
                        <a:cs typeface="Times New Roman" panose="02020603050405020304" pitchFamily="18" charset="0"/>
                      </a:endParaRPr>
                    </a:p>
                  </a:txBody>
                  <a:tcPr marL="62097" marR="62097" marT="31049" marB="31049">
                    <a:solidFill>
                      <a:schemeClr val="accent1"/>
                    </a:solidFill>
                  </a:tcPr>
                </a:tc>
                <a:tc>
                  <a:txBody>
                    <a:bodyPr/>
                    <a:lstStyle/>
                    <a:p>
                      <a:pPr algn="ctr" rtl="0" fontAlgn="t">
                        <a:spcBef>
                          <a:spcPts val="0"/>
                        </a:spcBef>
                        <a:spcAft>
                          <a:spcPts val="0"/>
                        </a:spcAft>
                      </a:pPr>
                      <a:r>
                        <a:rPr lang="en-IN" sz="1600" dirty="0">
                          <a:solidFill>
                            <a:schemeClr val="bg1"/>
                          </a:solidFill>
                          <a:latin typeface="Times New Roman" panose="02020603050405020304" pitchFamily="18" charset="0"/>
                          <a:cs typeface="Times New Roman" panose="02020603050405020304" pitchFamily="18" charset="0"/>
                        </a:rPr>
                        <a:t>Status and mode of execution</a:t>
                      </a:r>
                      <a:endParaRPr lang="en-IN" sz="1500" dirty="0">
                        <a:solidFill>
                          <a:schemeClr val="bg1"/>
                        </a:solidFill>
                        <a:effectLst/>
                        <a:latin typeface="Times New Roman" panose="02020603050405020304" pitchFamily="18" charset="0"/>
                        <a:cs typeface="Times New Roman" panose="02020603050405020304" pitchFamily="18" charset="0"/>
                      </a:endParaRPr>
                    </a:p>
                  </a:txBody>
                  <a:tcPr marL="62097" marR="62097" marT="31049" marB="31049">
                    <a:solidFill>
                      <a:schemeClr val="accent1"/>
                    </a:solidFill>
                  </a:tcPr>
                </a:tc>
                <a:extLst>
                  <a:ext uri="{0D108BD9-81ED-4DB2-BD59-A6C34878D82A}">
                    <a16:rowId xmlns:a16="http://schemas.microsoft.com/office/drawing/2014/main" val="25896189"/>
                  </a:ext>
                </a:extLst>
              </a:tr>
              <a:tr h="604382">
                <a:tc>
                  <a:txBody>
                    <a:bodyPr/>
                    <a:lstStyle/>
                    <a:p>
                      <a:pPr algn="just" rtl="0" fontAlgn="t">
                        <a:spcBef>
                          <a:spcPts val="0"/>
                        </a:spcBef>
                        <a:spcAft>
                          <a:spcPts val="0"/>
                        </a:spcAft>
                      </a:pPr>
                      <a:r>
                        <a:rPr lang="en-IN" sz="1500" b="0" u="none" strike="noStrike">
                          <a:solidFill>
                            <a:srgbClr val="000000"/>
                          </a:solidFill>
                          <a:effectLst/>
                          <a:latin typeface="Times New Roman" panose="02020603050405020304" pitchFamily="18" charset="0"/>
                          <a:cs typeface="Times New Roman" panose="02020603050405020304" pitchFamily="18" charset="0"/>
                        </a:rPr>
                        <a:t>1.</a:t>
                      </a:r>
                      <a:endParaRPr lang="en-IN" sz="1500">
                        <a:effectLst/>
                        <a:latin typeface="Times New Roman" panose="02020603050405020304" pitchFamily="18" charset="0"/>
                        <a:cs typeface="Times New Roman" panose="02020603050405020304" pitchFamily="18" charset="0"/>
                      </a:endParaRPr>
                    </a:p>
                  </a:txBody>
                  <a:tcPr marL="62097" marR="62097" marT="31049" marB="31049"/>
                </a:tc>
                <a:tc>
                  <a:txBody>
                    <a:bodyPr/>
                    <a:lstStyle/>
                    <a:p>
                      <a:pPr rtl="0" fontAlgn="t">
                        <a:spcBef>
                          <a:spcPts val="0"/>
                        </a:spcBef>
                        <a:spcAft>
                          <a:spcPts val="0"/>
                        </a:spcAft>
                      </a:pPr>
                      <a:r>
                        <a:rPr lang="en-IN" sz="1500" b="0" u="none" strike="noStrike">
                          <a:solidFill>
                            <a:srgbClr val="000000"/>
                          </a:solidFill>
                          <a:effectLst/>
                          <a:latin typeface="Times New Roman" panose="02020603050405020304" pitchFamily="18" charset="0"/>
                          <a:cs typeface="Times New Roman" panose="02020603050405020304" pitchFamily="18" charset="0"/>
                        </a:rPr>
                        <a:t>Sports wear</a:t>
                      </a:r>
                      <a:endParaRPr lang="en-IN" sz="1500">
                        <a:effectLst/>
                        <a:latin typeface="Times New Roman" panose="02020603050405020304" pitchFamily="18" charset="0"/>
                        <a:cs typeface="Times New Roman" panose="02020603050405020304" pitchFamily="18" charset="0"/>
                      </a:endParaRPr>
                    </a:p>
                  </a:txBody>
                  <a:tcPr marL="62097" marR="62097" marT="31049" marB="31049"/>
                </a:tc>
                <a:tc>
                  <a:txBody>
                    <a:bodyPr/>
                    <a:lstStyle/>
                    <a:p>
                      <a:pPr rtl="0" fontAlgn="t">
                        <a:spcBef>
                          <a:spcPts val="0"/>
                        </a:spcBef>
                        <a:spcAft>
                          <a:spcPts val="0"/>
                        </a:spcAft>
                      </a:pPr>
                      <a:endParaRPr lang="en-IN" sz="1500" b="1" u="sng" dirty="0">
                        <a:solidFill>
                          <a:schemeClr val="tx1"/>
                        </a:solidFill>
                        <a:effectLst/>
                        <a:latin typeface="Times New Roman" panose="02020603050405020304" pitchFamily="18" charset="0"/>
                        <a:cs typeface="Times New Roman" panose="02020603050405020304" pitchFamily="18" charset="0"/>
                      </a:endParaRPr>
                    </a:p>
                    <a:p>
                      <a:pPr rtl="0" fontAlgn="t">
                        <a:spcBef>
                          <a:spcPts val="0"/>
                        </a:spcBef>
                        <a:spcAft>
                          <a:spcPts val="0"/>
                        </a:spcAft>
                      </a:pPr>
                      <a:r>
                        <a:rPr lang="en-IN" sz="1500" b="1" u="sng" dirty="0">
                          <a:solidFill>
                            <a:schemeClr val="tx1"/>
                          </a:solidFill>
                          <a:effectLst/>
                          <a:latin typeface="Times New Roman" panose="02020603050405020304" pitchFamily="18" charset="0"/>
                          <a:cs typeface="Times New Roman" panose="02020603050405020304" pitchFamily="18" charset="0"/>
                        </a:rPr>
                        <a:t>No. of Standards published = 0</a:t>
                      </a:r>
                      <a:endParaRPr lang="en-IN" sz="1500" dirty="0">
                        <a:solidFill>
                          <a:schemeClr val="tx1"/>
                        </a:solidFill>
                        <a:effectLst/>
                        <a:latin typeface="Times New Roman" panose="02020603050405020304" pitchFamily="18" charset="0"/>
                        <a:cs typeface="Times New Roman" panose="02020603050405020304" pitchFamily="18" charset="0"/>
                      </a:endParaRPr>
                    </a:p>
                  </a:txBody>
                  <a:tcPr marL="62097" marR="62097" marT="31049" marB="31049"/>
                </a:tc>
                <a:tc>
                  <a:txBody>
                    <a:bodyPr/>
                    <a:lstStyle/>
                    <a:p>
                      <a:pPr marL="342900" indent="-342900" rtl="0" fontAlgn="t">
                        <a:spcBef>
                          <a:spcPts val="0"/>
                        </a:spcBef>
                        <a:spcAft>
                          <a:spcPts val="0"/>
                        </a:spcAft>
                        <a:buFont typeface="+mj-lt"/>
                        <a:buAutoNum type="arabicPeriod"/>
                      </a:pPr>
                      <a:r>
                        <a:rPr lang="en-IN" sz="1500" b="0" u="none" strike="noStrike" dirty="0">
                          <a:solidFill>
                            <a:srgbClr val="000000"/>
                          </a:solidFill>
                          <a:effectLst/>
                          <a:latin typeface="Times New Roman" panose="02020603050405020304" pitchFamily="18" charset="0"/>
                          <a:cs typeface="Times New Roman" panose="02020603050405020304" pitchFamily="18" charset="0"/>
                        </a:rPr>
                        <a:t>Swimwear, </a:t>
                      </a:r>
                    </a:p>
                    <a:p>
                      <a:pPr marL="342900" indent="-342900" rtl="0" fontAlgn="t">
                        <a:spcBef>
                          <a:spcPts val="0"/>
                        </a:spcBef>
                        <a:spcAft>
                          <a:spcPts val="0"/>
                        </a:spcAft>
                        <a:buFont typeface="+mj-lt"/>
                        <a:buAutoNum type="arabicPeriod"/>
                      </a:pPr>
                      <a:r>
                        <a:rPr lang="en-IN" sz="1500" b="0" u="none" strike="noStrike" dirty="0">
                          <a:solidFill>
                            <a:srgbClr val="000000"/>
                          </a:solidFill>
                          <a:effectLst/>
                          <a:latin typeface="Times New Roman" panose="02020603050405020304" pitchFamily="18" charset="0"/>
                          <a:cs typeface="Times New Roman" panose="02020603050405020304" pitchFamily="18" charset="0"/>
                        </a:rPr>
                        <a:t>Sports trousers,</a:t>
                      </a:r>
                    </a:p>
                    <a:p>
                      <a:pPr marL="342900" indent="-342900" rtl="0" fontAlgn="t">
                        <a:spcBef>
                          <a:spcPts val="0"/>
                        </a:spcBef>
                        <a:spcAft>
                          <a:spcPts val="0"/>
                        </a:spcAft>
                        <a:buFont typeface="+mj-lt"/>
                        <a:buAutoNum type="arabicPeriod"/>
                      </a:pPr>
                      <a:r>
                        <a:rPr lang="en-IN" sz="1500" b="0" u="none" strike="noStrike" dirty="0">
                          <a:solidFill>
                            <a:srgbClr val="000000"/>
                          </a:solidFill>
                          <a:effectLst/>
                          <a:latin typeface="Times New Roman" panose="02020603050405020304" pitchFamily="18" charset="0"/>
                          <a:cs typeface="Times New Roman" panose="02020603050405020304" pitchFamily="18" charset="0"/>
                        </a:rPr>
                        <a:t> sport T-shirt, </a:t>
                      </a:r>
                    </a:p>
                    <a:p>
                      <a:pPr marL="342900" indent="-342900" rtl="0" fontAlgn="t">
                        <a:spcBef>
                          <a:spcPts val="0"/>
                        </a:spcBef>
                        <a:spcAft>
                          <a:spcPts val="0"/>
                        </a:spcAft>
                        <a:buFont typeface="+mj-lt"/>
                        <a:buAutoNum type="arabicPeriod"/>
                      </a:pPr>
                      <a:r>
                        <a:rPr lang="en-IN" sz="1500" b="0" u="none" strike="noStrike" dirty="0">
                          <a:solidFill>
                            <a:srgbClr val="000000"/>
                          </a:solidFill>
                          <a:effectLst/>
                          <a:latin typeface="Times New Roman" panose="02020603050405020304" pitchFamily="18" charset="0"/>
                          <a:cs typeface="Times New Roman" panose="02020603050405020304" pitchFamily="18" charset="0"/>
                        </a:rPr>
                        <a:t>sports track suit </a:t>
                      </a:r>
                      <a:endParaRPr lang="en-IN" sz="1500" dirty="0">
                        <a:effectLst/>
                        <a:latin typeface="Times New Roman" panose="02020603050405020304" pitchFamily="18" charset="0"/>
                        <a:cs typeface="Times New Roman" panose="02020603050405020304" pitchFamily="18" charset="0"/>
                      </a:endParaRPr>
                    </a:p>
                  </a:txBody>
                  <a:tcPr marL="62097" marR="62097" marT="31049" marB="31049"/>
                </a:tc>
                <a:tc>
                  <a:txBody>
                    <a:bodyPr/>
                    <a:lstStyle/>
                    <a:p>
                      <a:pPr marL="0" indent="0" rtl="0" fontAlgn="t">
                        <a:spcBef>
                          <a:spcPts val="0"/>
                        </a:spcBef>
                        <a:spcAft>
                          <a:spcPts val="0"/>
                        </a:spcAft>
                        <a:buFont typeface="+mj-lt"/>
                        <a:buNone/>
                      </a:pPr>
                      <a:r>
                        <a:rPr lang="en-IN" sz="1500" dirty="0">
                          <a:effectLst/>
                          <a:latin typeface="Times New Roman" panose="02020603050405020304" pitchFamily="18" charset="0"/>
                          <a:cs typeface="Times New Roman" panose="02020603050405020304" pitchFamily="18" charset="0"/>
                        </a:rPr>
                        <a:t>The working group has been constituted for sports apparel</a:t>
                      </a:r>
                    </a:p>
                  </a:txBody>
                  <a:tcPr marL="62097" marR="62097" marT="31049" marB="31049"/>
                </a:tc>
                <a:extLst>
                  <a:ext uri="{0D108BD9-81ED-4DB2-BD59-A6C34878D82A}">
                    <a16:rowId xmlns:a16="http://schemas.microsoft.com/office/drawing/2014/main" val="714492111"/>
                  </a:ext>
                </a:extLst>
              </a:tr>
              <a:tr h="1153962">
                <a:tc>
                  <a:txBody>
                    <a:bodyPr/>
                    <a:lstStyle/>
                    <a:p>
                      <a:pPr algn="just" rtl="0" fontAlgn="t">
                        <a:spcBef>
                          <a:spcPts val="0"/>
                        </a:spcBef>
                        <a:spcAft>
                          <a:spcPts val="0"/>
                        </a:spcAft>
                      </a:pPr>
                      <a:r>
                        <a:rPr lang="en-IN" sz="1500" b="0" u="none" strike="noStrike">
                          <a:solidFill>
                            <a:srgbClr val="000000"/>
                          </a:solidFill>
                          <a:effectLst/>
                          <a:latin typeface="Times New Roman" panose="02020603050405020304" pitchFamily="18" charset="0"/>
                          <a:cs typeface="Times New Roman" panose="02020603050405020304" pitchFamily="18" charset="0"/>
                        </a:rPr>
                        <a:t>2.</a:t>
                      </a:r>
                      <a:endParaRPr lang="en-IN" sz="1500">
                        <a:effectLst/>
                        <a:latin typeface="Times New Roman" panose="02020603050405020304" pitchFamily="18" charset="0"/>
                        <a:cs typeface="Times New Roman" panose="02020603050405020304" pitchFamily="18" charset="0"/>
                      </a:endParaRPr>
                    </a:p>
                  </a:txBody>
                  <a:tcPr marL="62097" marR="62097" marT="31049" marB="31049"/>
                </a:tc>
                <a:tc>
                  <a:txBody>
                    <a:bodyPr/>
                    <a:lstStyle/>
                    <a:p>
                      <a:pPr rtl="0" fontAlgn="t">
                        <a:spcBef>
                          <a:spcPts val="0"/>
                        </a:spcBef>
                        <a:spcAft>
                          <a:spcPts val="0"/>
                        </a:spcAft>
                      </a:pPr>
                      <a:r>
                        <a:rPr lang="en-IN" sz="1500" b="0" u="none" strike="noStrike">
                          <a:solidFill>
                            <a:srgbClr val="000000"/>
                          </a:solidFill>
                          <a:effectLst/>
                          <a:latin typeface="Times New Roman" panose="02020603050405020304" pitchFamily="18" charset="0"/>
                          <a:cs typeface="Times New Roman" panose="02020603050405020304" pitchFamily="18" charset="0"/>
                        </a:rPr>
                        <a:t>Other sports application</a:t>
                      </a:r>
                      <a:endParaRPr lang="en-IN" sz="1500">
                        <a:effectLst/>
                        <a:latin typeface="Times New Roman" panose="02020603050405020304" pitchFamily="18" charset="0"/>
                        <a:cs typeface="Times New Roman" panose="02020603050405020304" pitchFamily="18" charset="0"/>
                      </a:endParaRPr>
                    </a:p>
                  </a:txBody>
                  <a:tcPr marL="62097" marR="62097" marT="31049" marB="31049"/>
                </a:tc>
                <a:tc>
                  <a:txBody>
                    <a:bodyPr/>
                    <a:lstStyle/>
                    <a:p>
                      <a:pPr rtl="0" fontAlgn="base">
                        <a:spcBef>
                          <a:spcPts val="0"/>
                        </a:spcBef>
                        <a:spcAft>
                          <a:spcPts val="0"/>
                        </a:spcAft>
                        <a:buFont typeface="+mj-lt"/>
                        <a:buAutoNum type="arabicPeriod"/>
                      </a:pPr>
                      <a:r>
                        <a:rPr lang="en-IN" sz="1500" b="0" u="none" strike="noStrike" dirty="0">
                          <a:solidFill>
                            <a:schemeClr val="tx1"/>
                          </a:solidFill>
                          <a:effectLst/>
                          <a:latin typeface="Times New Roman" panose="02020603050405020304" pitchFamily="18" charset="0"/>
                          <a:cs typeface="Times New Roman" panose="02020603050405020304" pitchFamily="18" charset="0"/>
                        </a:rPr>
                        <a:t>Nylon fabrics for inflatable equipment, </a:t>
                      </a:r>
                    </a:p>
                    <a:p>
                      <a:pPr rtl="0" fontAlgn="base">
                        <a:spcBef>
                          <a:spcPts val="0"/>
                        </a:spcBef>
                        <a:spcAft>
                          <a:spcPts val="0"/>
                        </a:spcAft>
                        <a:buFont typeface="+mj-lt"/>
                        <a:buAutoNum type="arabicPeriod"/>
                      </a:pPr>
                      <a:r>
                        <a:rPr lang="en-IN" sz="1500" b="0" u="none" strike="noStrike" dirty="0">
                          <a:solidFill>
                            <a:schemeClr val="tx1"/>
                          </a:solidFill>
                          <a:effectLst/>
                          <a:latin typeface="Times New Roman" panose="02020603050405020304" pitchFamily="18" charset="0"/>
                          <a:cs typeface="Times New Roman" panose="02020603050405020304" pitchFamily="18" charset="0"/>
                        </a:rPr>
                        <a:t>Nylon fabrics for sleeping bags, </a:t>
                      </a:r>
                    </a:p>
                    <a:p>
                      <a:pPr rtl="0" fontAlgn="base">
                        <a:spcBef>
                          <a:spcPts val="0"/>
                        </a:spcBef>
                        <a:spcAft>
                          <a:spcPts val="0"/>
                        </a:spcAft>
                        <a:buFont typeface="+mj-lt"/>
                        <a:buAutoNum type="arabicPeriod"/>
                      </a:pPr>
                      <a:r>
                        <a:rPr lang="en-IN" sz="1500" b="0" u="none" strike="noStrike" dirty="0">
                          <a:solidFill>
                            <a:schemeClr val="tx1"/>
                          </a:solidFill>
                          <a:effectLst/>
                          <a:latin typeface="Times New Roman" panose="02020603050405020304" pitchFamily="18" charset="0"/>
                          <a:cs typeface="Times New Roman" panose="02020603050405020304" pitchFamily="18" charset="0"/>
                        </a:rPr>
                        <a:t>Nylon fabric for making mountaineering equipment</a:t>
                      </a:r>
                    </a:p>
                    <a:p>
                      <a:pPr algn="just" rtl="0" fontAlgn="t">
                        <a:spcBef>
                          <a:spcPts val="0"/>
                        </a:spcBef>
                        <a:spcAft>
                          <a:spcPts val="0"/>
                        </a:spcAft>
                      </a:pPr>
                      <a:endParaRPr lang="en-IN" sz="1500" b="1" u="sng" dirty="0">
                        <a:solidFill>
                          <a:schemeClr val="tx1"/>
                        </a:solidFill>
                        <a:effectLst/>
                        <a:latin typeface="Times New Roman" panose="02020603050405020304" pitchFamily="18" charset="0"/>
                        <a:cs typeface="Times New Roman" panose="02020603050405020304" pitchFamily="18" charset="0"/>
                      </a:endParaRPr>
                    </a:p>
                    <a:p>
                      <a:pPr algn="just" rtl="0" fontAlgn="t">
                        <a:spcBef>
                          <a:spcPts val="0"/>
                        </a:spcBef>
                        <a:spcAft>
                          <a:spcPts val="0"/>
                        </a:spcAft>
                      </a:pPr>
                      <a:r>
                        <a:rPr lang="en-IN" sz="1500" b="1" u="sng" dirty="0">
                          <a:solidFill>
                            <a:schemeClr val="tx1"/>
                          </a:solidFill>
                          <a:effectLst/>
                          <a:latin typeface="Times New Roman" panose="02020603050405020304" pitchFamily="18" charset="0"/>
                          <a:cs typeface="Times New Roman" panose="02020603050405020304" pitchFamily="18" charset="0"/>
                        </a:rPr>
                        <a:t>No. of Standards published = 3</a:t>
                      </a:r>
                      <a:endParaRPr lang="en-IN" sz="1500" dirty="0">
                        <a:solidFill>
                          <a:schemeClr val="tx1"/>
                        </a:solidFill>
                        <a:effectLst/>
                        <a:latin typeface="Times New Roman" panose="02020603050405020304" pitchFamily="18" charset="0"/>
                        <a:cs typeface="Times New Roman" panose="02020603050405020304" pitchFamily="18" charset="0"/>
                      </a:endParaRPr>
                    </a:p>
                  </a:txBody>
                  <a:tcPr marL="62097" marR="62097" marT="31049" marB="31049"/>
                </a:tc>
                <a:tc>
                  <a:txBody>
                    <a:bodyPr/>
                    <a:lstStyle/>
                    <a:p>
                      <a:pPr marL="342900" indent="-342900" rtl="0" fontAlgn="t">
                        <a:spcBef>
                          <a:spcPts val="0"/>
                        </a:spcBef>
                        <a:spcAft>
                          <a:spcPts val="0"/>
                        </a:spcAft>
                        <a:buFont typeface="+mj-lt"/>
                        <a:buAutoNum type="arabicPeriod"/>
                      </a:pPr>
                      <a:r>
                        <a:rPr lang="en-IN" sz="1500" b="0" u="none" strike="noStrike" dirty="0">
                          <a:solidFill>
                            <a:srgbClr val="000000"/>
                          </a:solidFill>
                          <a:effectLst/>
                          <a:latin typeface="Times New Roman" panose="02020603050405020304" pitchFamily="18" charset="0"/>
                          <a:cs typeface="Times New Roman" panose="02020603050405020304" pitchFamily="18" charset="0"/>
                        </a:rPr>
                        <a:t>Sport nets, </a:t>
                      </a:r>
                    </a:p>
                    <a:p>
                      <a:pPr marL="342900" indent="-342900" rtl="0" fontAlgn="t">
                        <a:spcBef>
                          <a:spcPts val="0"/>
                        </a:spcBef>
                        <a:spcAft>
                          <a:spcPts val="0"/>
                        </a:spcAft>
                        <a:buFont typeface="+mj-lt"/>
                        <a:buAutoNum type="arabicPeriod"/>
                      </a:pPr>
                      <a:r>
                        <a:rPr lang="en-IN" sz="1500" b="0" u="none" strike="noStrike" dirty="0">
                          <a:solidFill>
                            <a:srgbClr val="000000"/>
                          </a:solidFill>
                          <a:effectLst/>
                          <a:latin typeface="Times New Roman" panose="02020603050405020304" pitchFamily="18" charset="0"/>
                          <a:cs typeface="Times New Roman" panose="02020603050405020304" pitchFamily="18" charset="0"/>
                        </a:rPr>
                        <a:t>Parasailing Fabric, </a:t>
                      </a:r>
                    </a:p>
                    <a:p>
                      <a:pPr marL="342900" indent="-342900" rtl="0" fontAlgn="t">
                        <a:spcBef>
                          <a:spcPts val="0"/>
                        </a:spcBef>
                        <a:spcAft>
                          <a:spcPts val="0"/>
                        </a:spcAft>
                        <a:buFont typeface="+mj-lt"/>
                        <a:buAutoNum type="arabicPeriod"/>
                      </a:pPr>
                      <a:r>
                        <a:rPr lang="en-IN" sz="1500" b="0" u="none" strike="noStrike" dirty="0">
                          <a:solidFill>
                            <a:srgbClr val="000000"/>
                          </a:solidFill>
                          <a:effectLst/>
                          <a:latin typeface="Times New Roman" panose="02020603050405020304" pitchFamily="18" charset="0"/>
                          <a:cs typeface="Times New Roman" panose="02020603050405020304" pitchFamily="18" charset="0"/>
                        </a:rPr>
                        <a:t>Artificial sports turfs</a:t>
                      </a:r>
                      <a:endParaRPr lang="en-IN" sz="1500" dirty="0">
                        <a:effectLst/>
                        <a:latin typeface="Times New Roman" panose="02020603050405020304" pitchFamily="18" charset="0"/>
                        <a:cs typeface="Times New Roman" panose="02020603050405020304" pitchFamily="18" charset="0"/>
                      </a:endParaRPr>
                    </a:p>
                  </a:txBody>
                  <a:tcPr marL="62097" marR="62097" marT="31049" marB="31049"/>
                </a:tc>
                <a:tc>
                  <a:txBody>
                    <a:bodyPr/>
                    <a:lstStyle/>
                    <a:p>
                      <a:pPr marL="0" indent="0" rtl="0" fontAlgn="t">
                        <a:spcBef>
                          <a:spcPts val="0"/>
                        </a:spcBef>
                        <a:spcAft>
                          <a:spcPts val="0"/>
                        </a:spcAft>
                        <a:buFont typeface="+mj-lt"/>
                        <a:buNone/>
                      </a:pPr>
                      <a:r>
                        <a:rPr lang="en-IN" sz="1500" dirty="0">
                          <a:effectLst/>
                          <a:latin typeface="Times New Roman" panose="02020603050405020304" pitchFamily="18" charset="0"/>
                          <a:cs typeface="Times New Roman" panose="02020603050405020304" pitchFamily="18" charset="0"/>
                        </a:rPr>
                        <a:t>The working group has been constituted for parasailing fabric</a:t>
                      </a:r>
                    </a:p>
                  </a:txBody>
                  <a:tcPr marL="62097" marR="62097" marT="31049" marB="31049"/>
                </a:tc>
                <a:extLst>
                  <a:ext uri="{0D108BD9-81ED-4DB2-BD59-A6C34878D82A}">
                    <a16:rowId xmlns:a16="http://schemas.microsoft.com/office/drawing/2014/main" val="1847665789"/>
                  </a:ext>
                </a:extLst>
              </a:tr>
            </a:tbl>
          </a:graphicData>
        </a:graphic>
      </p:graphicFrame>
      <p:sp>
        <p:nvSpPr>
          <p:cNvPr id="7" name="Rectangle 1">
            <a:extLst>
              <a:ext uri="{FF2B5EF4-FFF2-40B4-BE49-F238E27FC236}">
                <a16:creationId xmlns:a16="http://schemas.microsoft.com/office/drawing/2014/main" id="{17A75299-41E7-B38C-5D64-920A46A56826}"/>
              </a:ext>
            </a:extLst>
          </p:cNvPr>
          <p:cNvSpPr>
            <a:spLocks noChangeArrowheads="1"/>
          </p:cNvSpPr>
          <p:nvPr/>
        </p:nvSpPr>
        <p:spPr bwMode="auto">
          <a:xfrm>
            <a:off x="2230438" y="3406388"/>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C13D88C4-9B2B-3E55-88D1-536407F7C1D0}"/>
              </a:ext>
            </a:extLst>
          </p:cNvPr>
          <p:cNvSpPr>
            <a:spLocks noGrp="1"/>
          </p:cNvSpPr>
          <p:nvPr>
            <p:ph type="title"/>
          </p:nvPr>
        </p:nvSpPr>
        <p:spPr>
          <a:xfrm>
            <a:off x="1286190" y="972708"/>
            <a:ext cx="8691824" cy="498517"/>
          </a:xfrm>
          <a:noFill/>
        </p:spPr>
        <p:txBody>
          <a:bodyPr>
            <a:noAutofit/>
          </a:bodyPr>
          <a:lstStyle/>
          <a:p>
            <a:pPr algn="ctr"/>
            <a:r>
              <a:rPr lang="en-IN" sz="2000" b="1" i="0" u="none" strike="noStrike" dirty="0">
                <a:solidFill>
                  <a:srgbClr val="262626"/>
                </a:solidFill>
                <a:effectLst/>
                <a:latin typeface="Times New Roman" panose="02020603050405020304" pitchFamily="18" charset="0"/>
                <a:cs typeface="Times New Roman" panose="02020603050405020304" pitchFamily="18" charset="0"/>
              </a:rPr>
              <a:t>SPORTECH SECTIONAL COMMITTEE, TXD 37</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7804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4B73195-0051-578A-3A3E-AEC9A1258CBF}"/>
              </a:ext>
            </a:extLst>
          </p:cNvPr>
          <p:cNvGraphicFramePr>
            <a:graphicFrameLocks noGrp="1"/>
          </p:cNvGraphicFramePr>
          <p:nvPr>
            <p:extLst>
              <p:ext uri="{D42A27DB-BD31-4B8C-83A1-F6EECF244321}">
                <p14:modId xmlns:p14="http://schemas.microsoft.com/office/powerpoint/2010/main" val="3726626505"/>
              </p:ext>
            </p:extLst>
          </p:nvPr>
        </p:nvGraphicFramePr>
        <p:xfrm>
          <a:off x="742682" y="2080575"/>
          <a:ext cx="11128665" cy="4007009"/>
        </p:xfrm>
        <a:graphic>
          <a:graphicData uri="http://schemas.openxmlformats.org/drawingml/2006/table">
            <a:tbl>
              <a:tblPr/>
              <a:tblGrid>
                <a:gridCol w="826555">
                  <a:extLst>
                    <a:ext uri="{9D8B030D-6E8A-4147-A177-3AD203B41FA5}">
                      <a16:colId xmlns:a16="http://schemas.microsoft.com/office/drawing/2014/main" val="2867799071"/>
                    </a:ext>
                  </a:extLst>
                </a:gridCol>
                <a:gridCol w="1184445">
                  <a:extLst>
                    <a:ext uri="{9D8B030D-6E8A-4147-A177-3AD203B41FA5}">
                      <a16:colId xmlns:a16="http://schemas.microsoft.com/office/drawing/2014/main" val="2747418245"/>
                    </a:ext>
                  </a:extLst>
                </a:gridCol>
                <a:gridCol w="3953829">
                  <a:extLst>
                    <a:ext uri="{9D8B030D-6E8A-4147-A177-3AD203B41FA5}">
                      <a16:colId xmlns:a16="http://schemas.microsoft.com/office/drawing/2014/main" val="3871798767"/>
                    </a:ext>
                  </a:extLst>
                </a:gridCol>
                <a:gridCol w="2581918">
                  <a:extLst>
                    <a:ext uri="{9D8B030D-6E8A-4147-A177-3AD203B41FA5}">
                      <a16:colId xmlns:a16="http://schemas.microsoft.com/office/drawing/2014/main" val="904004651"/>
                    </a:ext>
                  </a:extLst>
                </a:gridCol>
                <a:gridCol w="2581918">
                  <a:extLst>
                    <a:ext uri="{9D8B030D-6E8A-4147-A177-3AD203B41FA5}">
                      <a16:colId xmlns:a16="http://schemas.microsoft.com/office/drawing/2014/main" val="30778381"/>
                    </a:ext>
                  </a:extLst>
                </a:gridCol>
              </a:tblGrid>
              <a:tr h="410501">
                <a:tc>
                  <a:txBody>
                    <a:bodyPr/>
                    <a:lstStyle/>
                    <a:p>
                      <a:pPr algn="ctr" rtl="0" fontAlgn="t">
                        <a:spcBef>
                          <a:spcPts val="0"/>
                        </a:spcBef>
                        <a:spcAft>
                          <a:spcPts val="0"/>
                        </a:spcAft>
                      </a:pPr>
                      <a:r>
                        <a:rPr lang="en-IN" sz="1400" b="1" i="0" u="none" strike="noStrike" dirty="0">
                          <a:solidFill>
                            <a:srgbClr val="FFFFFF"/>
                          </a:solidFill>
                          <a:effectLst/>
                          <a:latin typeface="Times New Roman" panose="02020603050405020304" pitchFamily="18" charset="0"/>
                          <a:cs typeface="Times New Roman" panose="02020603050405020304" pitchFamily="18" charset="0"/>
                        </a:rPr>
                        <a:t>Sl. No.</a:t>
                      </a:r>
                      <a:endParaRPr lang="en-IN" sz="1400" dirty="0">
                        <a:effectLst/>
                        <a:latin typeface="Times New Roman" panose="02020603050405020304" pitchFamily="18" charset="0"/>
                        <a:cs typeface="Times New Roman" panose="02020603050405020304" pitchFamily="18" charset="0"/>
                      </a:endParaRPr>
                    </a:p>
                  </a:txBody>
                  <a:tcPr marL="60827" marR="60827" marT="30414" marB="30414">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tc>
                  <a:txBody>
                    <a:bodyPr/>
                    <a:lstStyle/>
                    <a:p>
                      <a:pPr algn="ctr"/>
                      <a:r>
                        <a:rPr lang="en-US" sz="1400" dirty="0">
                          <a:solidFill>
                            <a:schemeClr val="bg1"/>
                          </a:solidFill>
                          <a:latin typeface="Times New Roman" panose="02020603050405020304" pitchFamily="18" charset="0"/>
                          <a:cs typeface="Times New Roman" panose="02020603050405020304" pitchFamily="18" charset="0"/>
                        </a:rPr>
                        <a:t>Sub-sector</a:t>
                      </a:r>
                      <a:endParaRPr lang="en-IN" sz="1400" dirty="0">
                        <a:solidFill>
                          <a:schemeClr val="bg1"/>
                        </a:solidFill>
                        <a:latin typeface="Times New Roman" panose="02020603050405020304" pitchFamily="18" charset="0"/>
                        <a:cs typeface="Times New Roman" panose="02020603050405020304" pitchFamily="18" charset="0"/>
                      </a:endParaRPr>
                    </a:p>
                  </a:txBody>
                  <a:tcPr marL="60827" marR="60827" marT="30414" marB="30414">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0"/>
                        </a:spcAft>
                      </a:pPr>
                      <a:r>
                        <a:rPr lang="en-IN" sz="1400" b="1" i="0" u="none" strike="noStrike" dirty="0">
                          <a:solidFill>
                            <a:schemeClr val="bg1"/>
                          </a:solidFill>
                          <a:effectLst/>
                          <a:latin typeface="Times New Roman" panose="02020603050405020304" pitchFamily="18" charset="0"/>
                          <a:cs typeface="Times New Roman" panose="02020603050405020304" pitchFamily="18" charset="0"/>
                        </a:rPr>
                        <a:t>Areas covered </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60827" marR="60827" marT="30414" marB="30414">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0"/>
                        </a:spcAft>
                      </a:pPr>
                      <a:r>
                        <a:rPr lang="en-IN" sz="1400" b="1" i="0" u="none" strike="noStrike" dirty="0">
                          <a:solidFill>
                            <a:srgbClr val="FFFFFF"/>
                          </a:solidFill>
                          <a:effectLst/>
                          <a:latin typeface="Times New Roman" panose="02020603050405020304" pitchFamily="18" charset="0"/>
                          <a:cs typeface="Times New Roman" panose="02020603050405020304" pitchFamily="18" charset="0"/>
                        </a:rPr>
                        <a:t>Areas to be covered</a:t>
                      </a:r>
                      <a:endParaRPr lang="en-IN" sz="1400" dirty="0">
                        <a:effectLst/>
                        <a:latin typeface="Times New Roman" panose="02020603050405020304" pitchFamily="18" charset="0"/>
                        <a:cs typeface="Times New Roman" panose="02020603050405020304" pitchFamily="18" charset="0"/>
                      </a:endParaRPr>
                    </a:p>
                  </a:txBody>
                  <a:tcPr marL="60827" marR="60827" marT="30414" marB="30414">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0"/>
                        </a:spcAft>
                      </a:pPr>
                      <a:r>
                        <a:rPr lang="en-IN" sz="1400" dirty="0">
                          <a:solidFill>
                            <a:schemeClr val="bg1"/>
                          </a:solidFill>
                          <a:latin typeface="Times New Roman" panose="02020603050405020304" pitchFamily="18" charset="0"/>
                          <a:cs typeface="Times New Roman" panose="02020603050405020304" pitchFamily="18" charset="0"/>
                        </a:rPr>
                        <a:t>Status and mode of execution</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60827" marR="60827" marT="30414" marB="30414">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460437248"/>
                  </a:ext>
                </a:extLst>
              </a:tr>
              <a:tr h="3389808">
                <a:tc>
                  <a:txBody>
                    <a:bodyPr/>
                    <a:lstStyle/>
                    <a:p>
                      <a:pPr algn="just" rtl="0" fontAlgn="ctr">
                        <a:spcBef>
                          <a:spcPts val="0"/>
                        </a:spcBef>
                        <a:spcAft>
                          <a:spcPts val="0"/>
                        </a:spcAft>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1.</a:t>
                      </a:r>
                      <a:endParaRPr lang="en-IN" sz="1400" dirty="0">
                        <a:effectLst/>
                        <a:latin typeface="Times New Roman" panose="02020603050405020304" pitchFamily="18" charset="0"/>
                        <a:cs typeface="Times New Roman" panose="02020603050405020304" pitchFamily="18" charset="0"/>
                      </a:endParaRPr>
                    </a:p>
                  </a:txBody>
                  <a:tcPr marL="60827" marR="60827" marT="30414" marB="304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rtl="0" fontAlgn="ctr">
                        <a:spcBef>
                          <a:spcPts val="0"/>
                        </a:spcBef>
                        <a:spcAft>
                          <a:spcPts val="0"/>
                        </a:spcAft>
                      </a:pPr>
                      <a:r>
                        <a:rPr lang="en-IN" sz="1400" b="0" i="0" u="none" strike="noStrike">
                          <a:solidFill>
                            <a:srgbClr val="000000"/>
                          </a:solidFill>
                          <a:effectLst/>
                          <a:latin typeface="Times New Roman" panose="02020603050405020304" pitchFamily="18" charset="0"/>
                          <a:cs typeface="Times New Roman" panose="02020603050405020304" pitchFamily="18" charset="0"/>
                        </a:rPr>
                        <a:t>AGROTECH</a:t>
                      </a:r>
                      <a:endParaRPr lang="en-IN" sz="1400">
                        <a:effectLst/>
                        <a:latin typeface="Times New Roman" panose="02020603050405020304" pitchFamily="18" charset="0"/>
                        <a:cs typeface="Times New Roman" panose="02020603050405020304" pitchFamily="18" charset="0"/>
                      </a:endParaRPr>
                    </a:p>
                  </a:txBody>
                  <a:tcPr marL="60827" marR="60827" marT="30414" marB="304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Shade nets , Harvest nets , Fencing nets</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Jute Sapling bags , Woven ground covers</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Woven tubes for irrigation </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Gloves for tobacco harvesters</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Insect nets , Bird protection net</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PP crop covers , Orchard protection cover</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Jute </a:t>
                      </a:r>
                      <a:r>
                        <a:rPr lang="en-IN" sz="1400" b="0" i="0" u="none" strike="noStrike" dirty="0" err="1">
                          <a:solidFill>
                            <a:schemeClr val="tx1"/>
                          </a:solidFill>
                          <a:effectLst/>
                          <a:latin typeface="Times New Roman" panose="02020603050405020304" pitchFamily="18" charset="0"/>
                          <a:cs typeface="Times New Roman" panose="02020603050405020304" pitchFamily="18" charset="0"/>
                        </a:rPr>
                        <a:t>agrotextile</a:t>
                      </a:r>
                      <a:r>
                        <a:rPr lang="en-IN" sz="1400" b="0" i="0" u="none" strike="noStrike" dirty="0">
                          <a:solidFill>
                            <a:schemeClr val="tx1"/>
                          </a:solidFill>
                          <a:effectLst/>
                          <a:latin typeface="Times New Roman" panose="02020603050405020304" pitchFamily="18" charset="0"/>
                          <a:cs typeface="Times New Roman" panose="02020603050405020304" pitchFamily="18" charset="0"/>
                        </a:rPr>
                        <a:t> for weed suppression</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Windshields , Hail protection and Plant support nets , Mulch mat</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HPDE geomembrane for waterproof lining</a:t>
                      </a:r>
                    </a:p>
                    <a:p>
                      <a:pPr marL="0" indent="-342900" rtl="0" fontAlgn="base">
                        <a:spcBef>
                          <a:spcPts val="0"/>
                        </a:spcBef>
                        <a:spcAft>
                          <a:spcPts val="60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Woven Vermiculture beds</a:t>
                      </a:r>
                    </a:p>
                    <a:p>
                      <a:pPr marL="0" marR="0" lvl="0" indent="0" algn="l" defTabSz="914400" rtl="0" eaLnBrk="1" fontAlgn="base" latinLnBrk="0" hangingPunct="1">
                        <a:lnSpc>
                          <a:spcPct val="100000"/>
                        </a:lnSpc>
                        <a:spcBef>
                          <a:spcPts val="0"/>
                        </a:spcBef>
                        <a:spcAft>
                          <a:spcPts val="0"/>
                        </a:spcAft>
                        <a:buClrTx/>
                        <a:buSzTx/>
                        <a:buFont typeface="+mj-lt"/>
                        <a:buNone/>
                        <a:tabLst/>
                        <a:defRPr/>
                      </a:pPr>
                      <a:endParaRPr lang="en-IN" sz="1400" b="1" i="0" u="sng" dirty="0">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ts val="0"/>
                        </a:spcBef>
                        <a:spcAft>
                          <a:spcPts val="0"/>
                        </a:spcAft>
                        <a:buClrTx/>
                        <a:buSzTx/>
                        <a:buFont typeface="+mj-lt"/>
                        <a:buNone/>
                        <a:tabLst/>
                        <a:defRPr/>
                      </a:pPr>
                      <a:r>
                        <a:rPr lang="en-IN" sz="1400" b="1" i="0" u="sng" dirty="0">
                          <a:solidFill>
                            <a:schemeClr val="tx1"/>
                          </a:solidFill>
                          <a:effectLst/>
                          <a:latin typeface="Times New Roman" panose="02020603050405020304" pitchFamily="18" charset="0"/>
                          <a:cs typeface="Times New Roman" panose="02020603050405020304" pitchFamily="18" charset="0"/>
                        </a:rPr>
                        <a:t>No. of Standards published = 26</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60827" marR="60827" marT="30414" marB="304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marL="342900" indent="-342900" rtl="0" fontAlgn="base">
                        <a:spcBef>
                          <a:spcPts val="0"/>
                        </a:spcBef>
                        <a:spcAft>
                          <a:spcPts val="600"/>
                        </a:spcAft>
                        <a:buFont typeface="+mj-lt"/>
                        <a:buAutoNum type="arabicPeriod"/>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Azolla Beds</a:t>
                      </a:r>
                    </a:p>
                    <a:p>
                      <a:pPr marL="342900" indent="-342900" rtl="0" fontAlgn="base">
                        <a:spcBef>
                          <a:spcPts val="0"/>
                        </a:spcBef>
                        <a:spcAft>
                          <a:spcPts val="600"/>
                        </a:spcAft>
                        <a:buFont typeface="+mj-lt"/>
                        <a:buAutoNum type="arabicPeriod"/>
                      </a:pPr>
                      <a:r>
                        <a:rPr lang="en-IN" sz="1400" b="0" i="0" u="none" strike="noStrike" dirty="0" err="1">
                          <a:solidFill>
                            <a:srgbClr val="000000"/>
                          </a:solidFill>
                          <a:effectLst/>
                          <a:latin typeface="Times New Roman" panose="02020603050405020304" pitchFamily="18" charset="0"/>
                          <a:cs typeface="Times New Roman" panose="02020603050405020304" pitchFamily="18" charset="0"/>
                        </a:rPr>
                        <a:t>Bhusa</a:t>
                      </a:r>
                      <a:r>
                        <a:rPr lang="en-IN" sz="1400" b="0" i="0" u="none" strike="noStrike" dirty="0">
                          <a:solidFill>
                            <a:srgbClr val="000000"/>
                          </a:solidFill>
                          <a:effectLst/>
                          <a:latin typeface="Times New Roman" panose="02020603050405020304" pitchFamily="18" charset="0"/>
                          <a:cs typeface="Times New Roman" panose="02020603050405020304" pitchFamily="18" charset="0"/>
                        </a:rPr>
                        <a:t> Bags</a:t>
                      </a:r>
                    </a:p>
                    <a:p>
                      <a:pPr marL="342900" indent="-342900" rtl="0" fontAlgn="base">
                        <a:spcBef>
                          <a:spcPts val="0"/>
                        </a:spcBef>
                        <a:spcAft>
                          <a:spcPts val="600"/>
                        </a:spcAft>
                        <a:buFont typeface="+mj-lt"/>
                        <a:buAutoNum type="arabicPeriod"/>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Grow bags</a:t>
                      </a:r>
                    </a:p>
                    <a:p>
                      <a:pPr marL="342900" indent="-342900" rtl="0" fontAlgn="base">
                        <a:spcBef>
                          <a:spcPts val="0"/>
                        </a:spcBef>
                        <a:spcAft>
                          <a:spcPts val="600"/>
                        </a:spcAft>
                        <a:buFont typeface="+mj-lt"/>
                        <a:buAutoNum type="arabicPeriod"/>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Seed Breeding net cages</a:t>
                      </a:r>
                    </a:p>
                    <a:p>
                      <a:pPr marL="342900" indent="-342900" rtl="0" fontAlgn="base">
                        <a:spcBef>
                          <a:spcPts val="0"/>
                        </a:spcBef>
                        <a:spcAft>
                          <a:spcPts val="600"/>
                        </a:spcAft>
                        <a:buFont typeface="+mj-lt"/>
                        <a:buAutoNum type="arabicPeriod"/>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BLRS net</a:t>
                      </a:r>
                    </a:p>
                    <a:p>
                      <a:pPr fontAlgn="t"/>
                      <a:br>
                        <a:rPr lang="en-IN" sz="1400" dirty="0">
                          <a:effectLst/>
                          <a:latin typeface="Times New Roman" panose="02020603050405020304" pitchFamily="18" charset="0"/>
                          <a:cs typeface="Times New Roman" panose="02020603050405020304" pitchFamily="18" charset="0"/>
                        </a:rPr>
                      </a:br>
                      <a:endParaRPr lang="en-IN" sz="1400" dirty="0">
                        <a:effectLst/>
                        <a:latin typeface="Times New Roman" panose="02020603050405020304" pitchFamily="18" charset="0"/>
                        <a:cs typeface="Times New Roman" panose="02020603050405020304" pitchFamily="18" charset="0"/>
                      </a:endParaRPr>
                    </a:p>
                  </a:txBody>
                  <a:tcPr marL="60827" marR="60827" marT="30414" marB="30414">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fontAlgn="t"/>
                      <a:r>
                        <a:rPr lang="en-IN" sz="1400" dirty="0">
                          <a:effectLst/>
                          <a:latin typeface="Times New Roman" panose="02020603050405020304" pitchFamily="18" charset="0"/>
                          <a:cs typeface="Times New Roman" panose="02020603050405020304" pitchFamily="18" charset="0"/>
                        </a:rPr>
                        <a:t>The drafts on Azolla bag and grow bags has been prepared through the working group and are under wide circulation.</a:t>
                      </a:r>
                    </a:p>
                    <a:p>
                      <a:pPr fontAlgn="t"/>
                      <a:endParaRPr lang="en-IN" sz="1400" dirty="0">
                        <a:effectLst/>
                        <a:latin typeface="Times New Roman" panose="02020603050405020304" pitchFamily="18" charset="0"/>
                        <a:cs typeface="Times New Roman" panose="02020603050405020304" pitchFamily="18" charset="0"/>
                      </a:endParaRPr>
                    </a:p>
                    <a:p>
                      <a:pPr fontAlgn="t"/>
                      <a:r>
                        <a:rPr lang="en-IN" sz="1400" dirty="0">
                          <a:effectLst/>
                          <a:latin typeface="Times New Roman" panose="02020603050405020304" pitchFamily="18" charset="0"/>
                          <a:cs typeface="Times New Roman" panose="02020603050405020304" pitchFamily="18" charset="0"/>
                        </a:rPr>
                        <a:t>P-draft on </a:t>
                      </a:r>
                      <a:r>
                        <a:rPr lang="en-IN" sz="1400" dirty="0" err="1">
                          <a:effectLst/>
                          <a:latin typeface="Times New Roman" panose="02020603050405020304" pitchFamily="18" charset="0"/>
                          <a:cs typeface="Times New Roman" panose="02020603050405020304" pitchFamily="18" charset="0"/>
                        </a:rPr>
                        <a:t>Bhusa</a:t>
                      </a:r>
                      <a:r>
                        <a:rPr lang="en-IN" sz="1400" dirty="0">
                          <a:effectLst/>
                          <a:latin typeface="Times New Roman" panose="02020603050405020304" pitchFamily="18" charset="0"/>
                          <a:cs typeface="Times New Roman" panose="02020603050405020304" pitchFamily="18" charset="0"/>
                        </a:rPr>
                        <a:t> bag has been prepared and has been circulated to the committee members for comments.</a:t>
                      </a:r>
                    </a:p>
                  </a:txBody>
                  <a:tcPr marL="60827" marR="60827" marT="30414" marB="30414">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8291211"/>
                  </a:ext>
                </a:extLst>
              </a:tr>
            </a:tbl>
          </a:graphicData>
        </a:graphic>
      </p:graphicFrame>
      <p:sp>
        <p:nvSpPr>
          <p:cNvPr id="5" name="Rectangle 1">
            <a:extLst>
              <a:ext uri="{FF2B5EF4-FFF2-40B4-BE49-F238E27FC236}">
                <a16:creationId xmlns:a16="http://schemas.microsoft.com/office/drawing/2014/main" id="{E8B2FAE2-0DFD-8537-37DB-E39BFB3E43B1}"/>
              </a:ext>
            </a:extLst>
          </p:cNvPr>
          <p:cNvSpPr>
            <a:spLocks noChangeArrowheads="1"/>
          </p:cNvSpPr>
          <p:nvPr/>
        </p:nvSpPr>
        <p:spPr bwMode="auto">
          <a:xfrm>
            <a:off x="2230438" y="28908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Title 1">
            <a:extLst>
              <a:ext uri="{FF2B5EF4-FFF2-40B4-BE49-F238E27FC236}">
                <a16:creationId xmlns:a16="http://schemas.microsoft.com/office/drawing/2014/main" id="{A76B5B90-8B76-112C-A436-E3A6166525DA}"/>
              </a:ext>
            </a:extLst>
          </p:cNvPr>
          <p:cNvSpPr>
            <a:spLocks noGrp="1"/>
          </p:cNvSpPr>
          <p:nvPr>
            <p:ph type="title"/>
          </p:nvPr>
        </p:nvSpPr>
        <p:spPr>
          <a:xfrm>
            <a:off x="834014" y="927668"/>
            <a:ext cx="10334158" cy="498517"/>
          </a:xfrm>
          <a:noFill/>
        </p:spPr>
        <p:txBody>
          <a:bodyPr>
            <a:noAutofit/>
          </a:bodyPr>
          <a:lstStyle/>
          <a:p>
            <a:pPr algn="ctr"/>
            <a:r>
              <a:rPr lang="en-IN" sz="2000" b="1" i="0" u="none" strike="noStrike" dirty="0">
                <a:solidFill>
                  <a:srgbClr val="212529"/>
                </a:solidFill>
                <a:effectLst/>
                <a:latin typeface="Times New Roman" panose="02020603050405020304" pitchFamily="18" charset="0"/>
                <a:cs typeface="Times New Roman" panose="02020603050405020304" pitchFamily="18" charset="0"/>
              </a:rPr>
              <a:t>TECHNICAL TEXTILES for AGROTECH APPLICATIONS, TXD 35</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046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59110FA8-C1BA-1391-4161-6A6B929B4353}"/>
              </a:ext>
            </a:extLst>
          </p:cNvPr>
          <p:cNvGraphicFramePr>
            <a:graphicFrameLocks noGrp="1"/>
          </p:cNvGraphicFramePr>
          <p:nvPr>
            <p:extLst>
              <p:ext uri="{D42A27DB-BD31-4B8C-83A1-F6EECF244321}">
                <p14:modId xmlns:p14="http://schemas.microsoft.com/office/powerpoint/2010/main" val="2813756999"/>
              </p:ext>
            </p:extLst>
          </p:nvPr>
        </p:nvGraphicFramePr>
        <p:xfrm>
          <a:off x="805371" y="2651165"/>
          <a:ext cx="11216910" cy="2240973"/>
        </p:xfrm>
        <a:graphic>
          <a:graphicData uri="http://schemas.openxmlformats.org/drawingml/2006/table">
            <a:tbl>
              <a:tblPr/>
              <a:tblGrid>
                <a:gridCol w="771287">
                  <a:extLst>
                    <a:ext uri="{9D8B030D-6E8A-4147-A177-3AD203B41FA5}">
                      <a16:colId xmlns:a16="http://schemas.microsoft.com/office/drawing/2014/main" val="1485115876"/>
                    </a:ext>
                  </a:extLst>
                </a:gridCol>
                <a:gridCol w="1210122">
                  <a:extLst>
                    <a:ext uri="{9D8B030D-6E8A-4147-A177-3AD203B41FA5}">
                      <a16:colId xmlns:a16="http://schemas.microsoft.com/office/drawing/2014/main" val="3792817964"/>
                    </a:ext>
                  </a:extLst>
                </a:gridCol>
                <a:gridCol w="3357759">
                  <a:extLst>
                    <a:ext uri="{9D8B030D-6E8A-4147-A177-3AD203B41FA5}">
                      <a16:colId xmlns:a16="http://schemas.microsoft.com/office/drawing/2014/main" val="3983956733"/>
                    </a:ext>
                  </a:extLst>
                </a:gridCol>
                <a:gridCol w="2938871">
                  <a:extLst>
                    <a:ext uri="{9D8B030D-6E8A-4147-A177-3AD203B41FA5}">
                      <a16:colId xmlns:a16="http://schemas.microsoft.com/office/drawing/2014/main" val="1767717967"/>
                    </a:ext>
                  </a:extLst>
                </a:gridCol>
                <a:gridCol w="2938871">
                  <a:extLst>
                    <a:ext uri="{9D8B030D-6E8A-4147-A177-3AD203B41FA5}">
                      <a16:colId xmlns:a16="http://schemas.microsoft.com/office/drawing/2014/main" val="3239889924"/>
                    </a:ext>
                  </a:extLst>
                </a:gridCol>
              </a:tblGrid>
              <a:tr h="471995">
                <a:tc>
                  <a:txBody>
                    <a:bodyPr/>
                    <a:lstStyle/>
                    <a:p>
                      <a:pPr algn="ctr" rtl="0" fontAlgn="t">
                        <a:spcBef>
                          <a:spcPts val="0"/>
                        </a:spcBef>
                        <a:spcAft>
                          <a:spcPts val="0"/>
                        </a:spcAft>
                      </a:pPr>
                      <a:r>
                        <a:rPr lang="en-IN" sz="1400" b="1" i="0" u="none" strike="noStrike">
                          <a:solidFill>
                            <a:srgbClr val="FFFFFF"/>
                          </a:solidFill>
                          <a:effectLst/>
                          <a:latin typeface="Times New Roman" panose="02020603050405020304" pitchFamily="18" charset="0"/>
                          <a:cs typeface="Times New Roman" panose="02020603050405020304" pitchFamily="18" charset="0"/>
                        </a:rPr>
                        <a:t>Sl. No.</a:t>
                      </a:r>
                      <a:endParaRPr lang="en-IN" sz="1400">
                        <a:effectLst/>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tc>
                  <a:txBody>
                    <a:bodyPr/>
                    <a:lstStyle/>
                    <a:p>
                      <a:pPr algn="ctr"/>
                      <a:r>
                        <a:rPr lang="en-US" sz="1400" dirty="0">
                          <a:solidFill>
                            <a:schemeClr val="bg1"/>
                          </a:solidFill>
                          <a:latin typeface="Times New Roman" panose="02020603050405020304" pitchFamily="18" charset="0"/>
                          <a:cs typeface="Times New Roman" panose="02020603050405020304" pitchFamily="18" charset="0"/>
                        </a:rPr>
                        <a:t>Sub-sector</a:t>
                      </a:r>
                      <a:endParaRPr lang="en-IN" sz="1400" dirty="0">
                        <a:solidFill>
                          <a:schemeClr val="bg1"/>
                        </a:solidFill>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0"/>
                        </a:spcAft>
                      </a:pPr>
                      <a:r>
                        <a:rPr lang="en-IN" sz="1400" b="1" i="0" u="none" strike="noStrike">
                          <a:solidFill>
                            <a:srgbClr val="FFFFFF"/>
                          </a:solidFill>
                          <a:effectLst/>
                          <a:latin typeface="Times New Roman" panose="02020603050405020304" pitchFamily="18" charset="0"/>
                          <a:cs typeface="Times New Roman" panose="02020603050405020304" pitchFamily="18" charset="0"/>
                        </a:rPr>
                        <a:t>Areas covered </a:t>
                      </a:r>
                      <a:endParaRPr lang="en-IN" sz="1400">
                        <a:effectLst/>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0"/>
                        </a:spcAft>
                      </a:pPr>
                      <a:r>
                        <a:rPr lang="en-IN" sz="1400" b="1" i="0" u="none" strike="noStrike" dirty="0">
                          <a:solidFill>
                            <a:srgbClr val="FFFFFF"/>
                          </a:solidFill>
                          <a:effectLst/>
                          <a:latin typeface="Times New Roman" panose="02020603050405020304" pitchFamily="18" charset="0"/>
                          <a:cs typeface="Times New Roman" panose="02020603050405020304" pitchFamily="18" charset="0"/>
                        </a:rPr>
                        <a:t>Areas to be covered</a:t>
                      </a:r>
                      <a:endParaRPr lang="en-IN" sz="1400" dirty="0">
                        <a:effectLst/>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0"/>
                        </a:spcAft>
                      </a:pPr>
                      <a:r>
                        <a:rPr lang="en-IN" sz="1400" dirty="0">
                          <a:solidFill>
                            <a:schemeClr val="bg1"/>
                          </a:solidFill>
                          <a:latin typeface="Times New Roman" panose="02020603050405020304" pitchFamily="18" charset="0"/>
                          <a:cs typeface="Times New Roman" panose="02020603050405020304" pitchFamily="18" charset="0"/>
                        </a:rPr>
                        <a:t>Status and mode of execution</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4147874888"/>
                  </a:ext>
                </a:extLst>
              </a:tr>
              <a:tr h="1698916">
                <a:tc>
                  <a:txBody>
                    <a:bodyPr/>
                    <a:lstStyle/>
                    <a:p>
                      <a:pPr algn="just" rtl="0" fontAlgn="t">
                        <a:spcBef>
                          <a:spcPts val="0"/>
                        </a:spcBef>
                        <a:spcAft>
                          <a:spcPts val="0"/>
                        </a:spcAft>
                      </a:pPr>
                      <a:r>
                        <a:rPr lang="en-IN" sz="1400" b="0" i="0" u="none" strike="noStrike">
                          <a:solidFill>
                            <a:srgbClr val="000000"/>
                          </a:solidFill>
                          <a:effectLst/>
                          <a:latin typeface="Times New Roman" panose="02020603050405020304" pitchFamily="18" charset="0"/>
                          <a:cs typeface="Times New Roman" panose="02020603050405020304" pitchFamily="18" charset="0"/>
                        </a:rPr>
                        <a:t>1.</a:t>
                      </a:r>
                      <a:endParaRPr lang="en-IN" sz="1400">
                        <a:effectLst/>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en-IN" sz="1400" b="0" i="0" u="none" strike="noStrike">
                          <a:solidFill>
                            <a:srgbClr val="000000"/>
                          </a:solidFill>
                          <a:effectLst/>
                          <a:latin typeface="Times New Roman" panose="02020603050405020304" pitchFamily="18" charset="0"/>
                          <a:cs typeface="Times New Roman" panose="02020603050405020304" pitchFamily="18" charset="0"/>
                        </a:rPr>
                        <a:t>Aerospace products</a:t>
                      </a:r>
                      <a:endParaRPr lang="en-IN" sz="1400">
                        <a:effectLst/>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marL="342900" indent="-342900" rtl="0" fontAlgn="t">
                        <a:spcBef>
                          <a:spcPts val="0"/>
                        </a:spcBef>
                        <a:spcAft>
                          <a:spcPts val="0"/>
                        </a:spcAft>
                        <a:buFont typeface="+mj-lt"/>
                        <a:buAutoNum type="arabicPeriod"/>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Parachute fabric , </a:t>
                      </a:r>
                    </a:p>
                    <a:p>
                      <a:pPr marL="342900" indent="-342900" rtl="0" fontAlgn="t">
                        <a:spcBef>
                          <a:spcPts val="0"/>
                        </a:spcBef>
                        <a:spcAft>
                          <a:spcPts val="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Aircraft covering fabric </a:t>
                      </a:r>
                    </a:p>
                    <a:p>
                      <a:pPr marL="342900" indent="-342900" rtl="0" fontAlgn="t">
                        <a:spcBef>
                          <a:spcPts val="0"/>
                        </a:spcBef>
                        <a:spcAft>
                          <a:spcPts val="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Aircraft safety belts</a:t>
                      </a:r>
                    </a:p>
                    <a:p>
                      <a:pPr marL="342900" indent="-342900" rtl="0" fontAlgn="t">
                        <a:spcBef>
                          <a:spcPts val="0"/>
                        </a:spcBef>
                        <a:spcAft>
                          <a:spcPts val="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Sewing threads</a:t>
                      </a:r>
                    </a:p>
                    <a:p>
                      <a:pPr marL="342900" indent="-342900" rtl="0" fontAlgn="t">
                        <a:spcBef>
                          <a:spcPts val="0"/>
                        </a:spcBef>
                        <a:spcAft>
                          <a:spcPts val="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Tapes</a:t>
                      </a:r>
                    </a:p>
                    <a:p>
                      <a:pPr marL="342900" indent="-342900" rtl="0" fontAlgn="t">
                        <a:spcBef>
                          <a:spcPts val="0"/>
                        </a:spcBef>
                        <a:spcAft>
                          <a:spcPts val="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Braided cords.</a:t>
                      </a:r>
                      <a:endParaRPr lang="en-IN" sz="1400" dirty="0">
                        <a:solidFill>
                          <a:schemeClr val="tx1"/>
                        </a:solidFill>
                        <a:effectLst/>
                        <a:latin typeface="Times New Roman" panose="02020603050405020304" pitchFamily="18" charset="0"/>
                        <a:cs typeface="Times New Roman" panose="02020603050405020304" pitchFamily="18" charset="0"/>
                      </a:endParaRPr>
                    </a:p>
                    <a:p>
                      <a:pPr rtl="0" fontAlgn="t">
                        <a:spcBef>
                          <a:spcPts val="0"/>
                        </a:spcBef>
                        <a:spcAft>
                          <a:spcPts val="0"/>
                        </a:spcAft>
                      </a:pPr>
                      <a:br>
                        <a:rPr lang="en-IN" sz="1400" dirty="0">
                          <a:solidFill>
                            <a:schemeClr val="tx1"/>
                          </a:solidFill>
                          <a:effectLst/>
                          <a:latin typeface="Times New Roman" panose="02020603050405020304" pitchFamily="18" charset="0"/>
                          <a:cs typeface="Times New Roman" panose="02020603050405020304" pitchFamily="18" charset="0"/>
                        </a:rPr>
                      </a:br>
                      <a:r>
                        <a:rPr lang="en-IN" sz="1400" b="1" i="0" u="sng" dirty="0">
                          <a:solidFill>
                            <a:schemeClr val="tx1"/>
                          </a:solidFill>
                          <a:effectLst/>
                          <a:latin typeface="Times New Roman" panose="02020603050405020304" pitchFamily="18" charset="0"/>
                          <a:cs typeface="Times New Roman" panose="02020603050405020304" pitchFamily="18" charset="0"/>
                        </a:rPr>
                        <a:t>No. of Standards published = 29</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rtl="0" fontAlgn="base">
                        <a:spcBef>
                          <a:spcPts val="0"/>
                        </a:spcBef>
                        <a:spcAft>
                          <a:spcPts val="0"/>
                        </a:spcAft>
                        <a:buFont typeface="+mj-lt"/>
                        <a:buAutoNum type="arabicPeriod"/>
                      </a:pPr>
                      <a:r>
                        <a:rPr lang="en-IN" sz="1400" b="0" i="0" u="none" strike="noStrike" dirty="0">
                          <a:solidFill>
                            <a:srgbClr val="212529"/>
                          </a:solidFill>
                          <a:effectLst/>
                          <a:latin typeface="Times New Roman" panose="02020603050405020304" pitchFamily="18" charset="0"/>
                          <a:cs typeface="Times New Roman" panose="02020603050405020304" pitchFamily="18" charset="0"/>
                        </a:rPr>
                        <a:t>Tapes for aircraft arrester barrier </a:t>
                      </a:r>
                    </a:p>
                    <a:p>
                      <a:pPr rtl="0" fontAlgn="base">
                        <a:spcBef>
                          <a:spcPts val="0"/>
                        </a:spcBef>
                        <a:spcAft>
                          <a:spcPts val="0"/>
                        </a:spcAft>
                        <a:buFont typeface="+mj-lt"/>
                        <a:buAutoNum type="arabicPeriod"/>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Aerostat </a:t>
                      </a:r>
                    </a:p>
                    <a:p>
                      <a:pPr rtl="0" fontAlgn="base">
                        <a:spcBef>
                          <a:spcPts val="0"/>
                        </a:spcBef>
                        <a:spcAft>
                          <a:spcPts val="0"/>
                        </a:spcAft>
                        <a:buFont typeface="+mj-lt"/>
                        <a:buAutoNum type="arabicPeriod"/>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Hot air ballon fabric and tapes</a:t>
                      </a: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rtl="0" fontAlgn="base">
                        <a:spcBef>
                          <a:spcPts val="0"/>
                        </a:spcBef>
                        <a:spcAft>
                          <a:spcPts val="0"/>
                        </a:spcAft>
                        <a:buFont typeface="+mj-lt"/>
                        <a:buNone/>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The draft on </a:t>
                      </a:r>
                      <a:r>
                        <a:rPr lang="en-IN" sz="1400" b="0" i="0" u="none" strike="noStrike" dirty="0">
                          <a:solidFill>
                            <a:srgbClr val="212529"/>
                          </a:solidFill>
                          <a:effectLst/>
                          <a:latin typeface="Times New Roman" panose="02020603050405020304" pitchFamily="18" charset="0"/>
                          <a:cs typeface="Times New Roman" panose="02020603050405020304" pitchFamily="18" charset="0"/>
                        </a:rPr>
                        <a:t>aircraft arrester barrier has been prepared based on the detailed report provided by ADRDE and the same has been issued under wide circulation.</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2097" marR="62097" marT="31049" marB="31049">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27287896"/>
                  </a:ext>
                </a:extLst>
              </a:tr>
            </a:tbl>
          </a:graphicData>
        </a:graphic>
      </p:graphicFrame>
      <p:sp>
        <p:nvSpPr>
          <p:cNvPr id="7" name="Rectangle 1">
            <a:extLst>
              <a:ext uri="{FF2B5EF4-FFF2-40B4-BE49-F238E27FC236}">
                <a16:creationId xmlns:a16="http://schemas.microsoft.com/office/drawing/2014/main" id="{AF7B5852-A071-2996-6C97-06B78EE9F5CF}"/>
              </a:ext>
            </a:extLst>
          </p:cNvPr>
          <p:cNvSpPr>
            <a:spLocks noChangeArrowheads="1"/>
          </p:cNvSpPr>
          <p:nvPr/>
        </p:nvSpPr>
        <p:spPr bwMode="auto">
          <a:xfrm>
            <a:off x="2230438" y="28749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itle 1">
            <a:extLst>
              <a:ext uri="{FF2B5EF4-FFF2-40B4-BE49-F238E27FC236}">
                <a16:creationId xmlns:a16="http://schemas.microsoft.com/office/drawing/2014/main" id="{5023068F-9CF3-F40F-1A35-42BFFCF3C7BF}"/>
              </a:ext>
            </a:extLst>
          </p:cNvPr>
          <p:cNvSpPr>
            <a:spLocks noGrp="1"/>
          </p:cNvSpPr>
          <p:nvPr>
            <p:ph type="title"/>
          </p:nvPr>
        </p:nvSpPr>
        <p:spPr>
          <a:xfrm>
            <a:off x="1006138" y="970609"/>
            <a:ext cx="10815376" cy="498517"/>
          </a:xfrm>
          <a:noFill/>
        </p:spPr>
        <p:txBody>
          <a:bodyPr>
            <a:noAutofit/>
          </a:bodyPr>
          <a:lstStyle/>
          <a:p>
            <a:pPr algn="ctr" rtl="0">
              <a:spcBef>
                <a:spcPts val="0"/>
              </a:spcBef>
              <a:spcAft>
                <a:spcPts val="0"/>
              </a:spcAft>
            </a:pPr>
            <a:r>
              <a:rPr lang="en-IN" sz="2400" b="1" i="0" u="none" strike="noStrike" dirty="0">
                <a:solidFill>
                  <a:srgbClr val="262626"/>
                </a:solidFill>
                <a:effectLst/>
                <a:latin typeface="Times New Roman" panose="02020603050405020304" pitchFamily="18" charset="0"/>
              </a:rPr>
              <a:t>TEXTILE MATERIALS FOR AERONAUTICAL PRODUCTS, TXD 13</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1166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B746A-4983-2AAD-0FD7-FFF9A93935A1}"/>
              </a:ext>
            </a:extLst>
          </p:cNvPr>
          <p:cNvSpPr>
            <a:spLocks noGrp="1"/>
          </p:cNvSpPr>
          <p:nvPr>
            <p:ph type="title"/>
          </p:nvPr>
        </p:nvSpPr>
        <p:spPr>
          <a:xfrm>
            <a:off x="966683" y="936176"/>
            <a:ext cx="10580182" cy="641131"/>
          </a:xfrm>
          <a:noFill/>
          <a:ln w="31750" cap="sq">
            <a:solidFill>
              <a:schemeClr val="bg1"/>
            </a:solidFill>
            <a:miter lim="800000"/>
          </a:ln>
        </p:spPr>
        <p:txBody>
          <a:bodyPr vert="horz" lIns="182880" tIns="182880" rIns="182880" bIns="182880" rtlCol="0" anchor="ctr">
            <a:noAutofit/>
          </a:bodyPr>
          <a:lstStyle/>
          <a:p>
            <a:pPr>
              <a:spcBef>
                <a:spcPts val="0"/>
              </a:spcBef>
            </a:pPr>
            <a:r>
              <a:rPr lang="en-US" sz="2400" b="1" dirty="0">
                <a:latin typeface="Times New Roman" panose="02020603050405020304" pitchFamily="18" charset="0"/>
              </a:rPr>
              <a:t>Textile Materials for Marine/Fishing Purposes, TXD 18</a:t>
            </a:r>
          </a:p>
        </p:txBody>
      </p:sp>
      <p:graphicFrame>
        <p:nvGraphicFramePr>
          <p:cNvPr id="6" name="Content Placeholder 3">
            <a:extLst>
              <a:ext uri="{FF2B5EF4-FFF2-40B4-BE49-F238E27FC236}">
                <a16:creationId xmlns:a16="http://schemas.microsoft.com/office/drawing/2014/main" id="{BA865DA5-2A9F-ECC6-1387-6852A448E0A0}"/>
              </a:ext>
            </a:extLst>
          </p:cNvPr>
          <p:cNvGraphicFramePr>
            <a:graphicFrameLocks noGrp="1"/>
          </p:cNvGraphicFramePr>
          <p:nvPr>
            <p:ph idx="1"/>
            <p:extLst>
              <p:ext uri="{D42A27DB-BD31-4B8C-83A1-F6EECF244321}">
                <p14:modId xmlns:p14="http://schemas.microsoft.com/office/powerpoint/2010/main" val="854710500"/>
              </p:ext>
            </p:extLst>
          </p:nvPr>
        </p:nvGraphicFramePr>
        <p:xfrm>
          <a:off x="966683" y="2673491"/>
          <a:ext cx="10736874" cy="3335424"/>
        </p:xfrm>
        <a:graphic>
          <a:graphicData uri="http://schemas.openxmlformats.org/drawingml/2006/table">
            <a:tbl>
              <a:tblPr firstRow="1" bandRow="1">
                <a:tableStyleId>{69012ECD-51FC-41F1-AA8D-1B2483CD663E}</a:tableStyleId>
              </a:tblPr>
              <a:tblGrid>
                <a:gridCol w="488660">
                  <a:extLst>
                    <a:ext uri="{9D8B030D-6E8A-4147-A177-3AD203B41FA5}">
                      <a16:colId xmlns:a16="http://schemas.microsoft.com/office/drawing/2014/main" val="1189910228"/>
                    </a:ext>
                  </a:extLst>
                </a:gridCol>
                <a:gridCol w="1168045">
                  <a:extLst>
                    <a:ext uri="{9D8B030D-6E8A-4147-A177-3AD203B41FA5}">
                      <a16:colId xmlns:a16="http://schemas.microsoft.com/office/drawing/2014/main" val="1047082033"/>
                    </a:ext>
                  </a:extLst>
                </a:gridCol>
                <a:gridCol w="2119716">
                  <a:extLst>
                    <a:ext uri="{9D8B030D-6E8A-4147-A177-3AD203B41FA5}">
                      <a16:colId xmlns:a16="http://schemas.microsoft.com/office/drawing/2014/main" val="3665550937"/>
                    </a:ext>
                  </a:extLst>
                </a:gridCol>
                <a:gridCol w="4029158">
                  <a:extLst>
                    <a:ext uri="{9D8B030D-6E8A-4147-A177-3AD203B41FA5}">
                      <a16:colId xmlns:a16="http://schemas.microsoft.com/office/drawing/2014/main" val="1386687883"/>
                    </a:ext>
                  </a:extLst>
                </a:gridCol>
                <a:gridCol w="2931295">
                  <a:extLst>
                    <a:ext uri="{9D8B030D-6E8A-4147-A177-3AD203B41FA5}">
                      <a16:colId xmlns:a16="http://schemas.microsoft.com/office/drawing/2014/main" val="4163121057"/>
                    </a:ext>
                  </a:extLst>
                </a:gridCol>
              </a:tblGrid>
              <a:tr h="591596">
                <a:tc>
                  <a:txBody>
                    <a:bodyPr/>
                    <a:lstStyle/>
                    <a:p>
                      <a:r>
                        <a:rPr lang="en-US" sz="1600" dirty="0">
                          <a:latin typeface="Times New Roman" panose="02020603050405020304" pitchFamily="18" charset="0"/>
                          <a:cs typeface="Times New Roman" panose="02020603050405020304" pitchFamily="18" charset="0"/>
                        </a:rPr>
                        <a:t>Sl. No.</a:t>
                      </a:r>
                      <a:endParaRPr lang="en-IN"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solidFill>
                            <a:schemeClr val="bg1"/>
                          </a:solidFill>
                          <a:latin typeface="Times New Roman" panose="02020603050405020304" pitchFamily="18" charset="0"/>
                          <a:cs typeface="Times New Roman" panose="02020603050405020304" pitchFamily="18" charset="0"/>
                        </a:rPr>
                        <a:t>Sub-sector</a:t>
                      </a:r>
                      <a:endParaRPr lang="en-IN" sz="1600" dirty="0">
                        <a:solidFill>
                          <a:schemeClr val="bg1"/>
                        </a:solidFill>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Areas covered </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IN" sz="1600" dirty="0">
                          <a:latin typeface="Times New Roman" panose="02020603050405020304" pitchFamily="18" charset="0"/>
                          <a:cs typeface="Times New Roman" panose="02020603050405020304" pitchFamily="18" charset="0"/>
                        </a:rPr>
                        <a:t>Areas to be covered</a:t>
                      </a:r>
                    </a:p>
                  </a:txBody>
                  <a:tcPr/>
                </a:tc>
                <a:tc>
                  <a:txBody>
                    <a:bodyPr/>
                    <a:lstStyle/>
                    <a:p>
                      <a:r>
                        <a:rPr lang="en-IN" sz="1600" dirty="0">
                          <a:latin typeface="Times New Roman" panose="02020603050405020304" pitchFamily="18" charset="0"/>
                          <a:cs typeface="Times New Roman" panose="02020603050405020304" pitchFamily="18" charset="0"/>
                        </a:rPr>
                        <a:t>Status and mode of execution</a:t>
                      </a:r>
                    </a:p>
                  </a:txBody>
                  <a:tcPr/>
                </a:tc>
                <a:extLst>
                  <a:ext uri="{0D108BD9-81ED-4DB2-BD59-A6C34878D82A}">
                    <a16:rowId xmlns:a16="http://schemas.microsoft.com/office/drawing/2014/main" val="1960427142"/>
                  </a:ext>
                </a:extLst>
              </a:tr>
              <a:tr h="1619104">
                <a:tc>
                  <a:txBody>
                    <a:bodyPr/>
                    <a:lstStyle/>
                    <a:p>
                      <a:pPr algn="l"/>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0" i="0" kern="1200" dirty="0">
                          <a:solidFill>
                            <a:schemeClr val="tx1"/>
                          </a:solidFill>
                          <a:effectLst/>
                          <a:latin typeface="Times New Roman" panose="02020603050405020304" pitchFamily="18" charset="0"/>
                          <a:ea typeface="+mn-ea"/>
                          <a:cs typeface="Times New Roman" panose="02020603050405020304" pitchFamily="18" charset="0"/>
                        </a:rPr>
                        <a:t>Fishing Nets </a:t>
                      </a:r>
                      <a:endParaRPr lang="en-IN" sz="1400" b="0" dirty="0">
                        <a:latin typeface="Times New Roman" panose="02020603050405020304" pitchFamily="18" charset="0"/>
                        <a:cs typeface="Times New Roman" panose="02020603050405020304" pitchFamily="18" charset="0"/>
                      </a:endParaRPr>
                    </a:p>
                  </a:txBody>
                  <a:tcPr/>
                </a:tc>
                <a:tc>
                  <a:txBody>
                    <a:bodyPr/>
                    <a:lstStyle/>
                    <a:p>
                      <a:pPr algn="l"/>
                      <a:r>
                        <a:rPr lang="en-IN" sz="1400" dirty="0">
                          <a:solidFill>
                            <a:schemeClr val="tx1"/>
                          </a:solidFill>
                          <a:latin typeface="Times New Roman" panose="02020603050405020304" pitchFamily="18" charset="0"/>
                          <a:cs typeface="Times New Roman" panose="02020603050405020304" pitchFamily="18" charset="0"/>
                        </a:rPr>
                        <a:t>PP netting twine, Nylon monofilament fishing net,  Fishing net – Method of test, </a:t>
                      </a:r>
                      <a:r>
                        <a:rPr lang="en-IN" sz="1400" kern="1200" dirty="0">
                          <a:solidFill>
                            <a:schemeClr val="tx1"/>
                          </a:solidFill>
                          <a:latin typeface="Times New Roman" panose="02020603050405020304" pitchFamily="18" charset="0"/>
                          <a:ea typeface="+mn-ea"/>
                          <a:cs typeface="Times New Roman" panose="02020603050405020304" pitchFamily="18" charset="0"/>
                        </a:rPr>
                        <a:t>Guide for fishing gear</a:t>
                      </a:r>
                    </a:p>
                    <a:p>
                      <a:pPr algn="just" rtl="0" fontAlgn="t">
                        <a:spcBef>
                          <a:spcPts val="0"/>
                        </a:spcBef>
                        <a:spcAft>
                          <a:spcPts val="0"/>
                        </a:spcAft>
                      </a:pPr>
                      <a:r>
                        <a:rPr lang="en-IN" sz="1400" b="1" i="0" u="sng" dirty="0">
                          <a:solidFill>
                            <a:schemeClr val="tx1"/>
                          </a:solidFill>
                          <a:effectLst/>
                          <a:latin typeface="Times New Roman" panose="02020603050405020304" pitchFamily="18" charset="0"/>
                          <a:cs typeface="Times New Roman" panose="02020603050405020304" pitchFamily="18" charset="0"/>
                        </a:rPr>
                        <a:t>No. of Standards published = 43</a:t>
                      </a:r>
                    </a:p>
                    <a:p>
                      <a:pPr algn="just" rtl="0" fontAlgn="t">
                        <a:spcBef>
                          <a:spcPts val="0"/>
                        </a:spcBef>
                        <a:spcAft>
                          <a:spcPts val="0"/>
                        </a:spcAft>
                      </a:pPr>
                      <a:endParaRPr lang="en-IN" sz="1400" dirty="0">
                        <a:solidFill>
                          <a:schemeClr val="tx1"/>
                        </a:solidFill>
                        <a:effectLst/>
                        <a:latin typeface="Times New Roman" panose="02020603050405020304" pitchFamily="18" charset="0"/>
                        <a:cs typeface="Times New Roman" panose="02020603050405020304" pitchFamily="18"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kern="1200" dirty="0">
                          <a:solidFill>
                            <a:schemeClr val="tx1"/>
                          </a:solidFill>
                          <a:effectLst/>
                          <a:latin typeface="Times New Roman" panose="02020603050405020304" pitchFamily="18" charset="0"/>
                          <a:ea typeface="+mn-ea"/>
                          <a:cs typeface="Times New Roman" panose="02020603050405020304" pitchFamily="18" charset="0"/>
                        </a:rPr>
                        <a:t>Fishing nets manufactured for different fish species.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kern="1200" dirty="0">
                          <a:solidFill>
                            <a:schemeClr val="tx1"/>
                          </a:solidFill>
                          <a:effectLst/>
                          <a:latin typeface="Times New Roman" panose="02020603050405020304" pitchFamily="18" charset="0"/>
                          <a:ea typeface="+mn-ea"/>
                          <a:cs typeface="Times New Roman" panose="02020603050405020304" pitchFamily="18" charset="0"/>
                        </a:rPr>
                        <a:t>Commercial fishing nets such as trawl nets, gill nets and seine nets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dirty="0">
                          <a:solidFill>
                            <a:schemeClr val="tx1"/>
                          </a:solidFill>
                          <a:latin typeface="Times New Roman" panose="02020603050405020304" pitchFamily="18" charset="0"/>
                          <a:cs typeface="Times New Roman" panose="02020603050405020304" pitchFamily="18" charset="0"/>
                        </a:rPr>
                        <a:t>Method of test for determination of mesh size such as length of mesh etc.</a:t>
                      </a:r>
                      <a:endParaRPr lang="en-US" sz="1400" b="0" i="0" kern="1200" dirty="0">
                        <a:solidFill>
                          <a:schemeClr val="tx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400" b="0" dirty="0">
                          <a:latin typeface="Times New Roman" panose="02020603050405020304" pitchFamily="18" charset="0"/>
                          <a:cs typeface="Times New Roman" panose="02020603050405020304" pitchFamily="18" charset="0"/>
                        </a:rPr>
                        <a:t>Working group has been constituted for preparing the working draft on fishing  nets.</a:t>
                      </a:r>
                    </a:p>
                  </a:txBody>
                  <a:tcPr/>
                </a:tc>
                <a:extLst>
                  <a:ext uri="{0D108BD9-81ED-4DB2-BD59-A6C34878D82A}">
                    <a16:rowId xmlns:a16="http://schemas.microsoft.com/office/drawing/2014/main" val="2080324557"/>
                  </a:ext>
                </a:extLst>
              </a:tr>
              <a:tr h="1124724">
                <a:tc>
                  <a:txBody>
                    <a:bodyPr/>
                    <a:lstStyle/>
                    <a:p>
                      <a:pPr algn="l"/>
                      <a:r>
                        <a:rPr lang="en-IN" sz="1400" dirty="0">
                          <a:latin typeface="Times New Roman" panose="02020603050405020304" pitchFamily="18" charset="0"/>
                          <a:cs typeface="Times New Roman" panose="02020603050405020304" pitchFamily="18" charset="0"/>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0" dirty="0">
                          <a:latin typeface="Times New Roman" panose="02020603050405020304" pitchFamily="18" charset="0"/>
                          <a:cs typeface="Times New Roman" panose="02020603050405020304" pitchFamily="18" charset="0"/>
                        </a:rPr>
                        <a:t>Fishing Cage</a:t>
                      </a:r>
                    </a:p>
                  </a:txBody>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en-IN" sz="1400" b="1" i="0" u="sng" dirty="0">
                          <a:solidFill>
                            <a:schemeClr val="tx1"/>
                          </a:solidFill>
                          <a:effectLst/>
                          <a:latin typeface="Times New Roman" panose="02020603050405020304" pitchFamily="18" charset="0"/>
                          <a:cs typeface="Times New Roman" panose="02020603050405020304" pitchFamily="18" charset="0"/>
                        </a:rPr>
                        <a:t>No. of Standards published = 0</a:t>
                      </a:r>
                    </a:p>
                    <a:p>
                      <a:pPr algn="just" rtl="0" fontAlgn="t">
                        <a:spcBef>
                          <a:spcPts val="0"/>
                        </a:spcBef>
                        <a:spcAft>
                          <a:spcPts val="0"/>
                        </a:spcAft>
                      </a:pPr>
                      <a:endParaRPr lang="en-IN" sz="1400" dirty="0">
                        <a:solidFill>
                          <a:schemeClr val="tx1"/>
                        </a:solidFill>
                        <a:effectLst/>
                        <a:latin typeface="Times New Roman" panose="02020603050405020304" pitchFamily="18" charset="0"/>
                        <a:cs typeface="Times New Roman" panose="02020603050405020304" pitchFamily="18"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kern="1200" dirty="0">
                          <a:solidFill>
                            <a:schemeClr val="tx1"/>
                          </a:solidFill>
                          <a:effectLst/>
                          <a:latin typeface="Times New Roman" panose="02020603050405020304" pitchFamily="18" charset="0"/>
                          <a:ea typeface="+mn-ea"/>
                          <a:cs typeface="Times New Roman" panose="02020603050405020304" pitchFamily="18" charset="0"/>
                        </a:rPr>
                        <a:t>Terms and definitions of fish cage structure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kern="1200" dirty="0">
                          <a:solidFill>
                            <a:schemeClr val="tx1"/>
                          </a:solidFill>
                          <a:effectLst/>
                          <a:latin typeface="Times New Roman" panose="02020603050405020304" pitchFamily="18" charset="0"/>
                          <a:ea typeface="+mn-ea"/>
                          <a:cs typeface="Times New Roman" panose="02020603050405020304" pitchFamily="18" charset="0"/>
                        </a:rPr>
                        <a:t> Repair and servicing of fish cage structure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kern="1200" dirty="0">
                          <a:solidFill>
                            <a:schemeClr val="tx1"/>
                          </a:solidFill>
                          <a:effectLst/>
                          <a:latin typeface="Times New Roman" panose="02020603050405020304" pitchFamily="18" charset="0"/>
                          <a:ea typeface="+mn-ea"/>
                          <a:cs typeface="Times New Roman" panose="02020603050405020304" pitchFamily="18" charset="0"/>
                        </a:rPr>
                        <a:t>Manufacturing of fish cage frame, feeding system, and floaters</a:t>
                      </a:r>
                      <a:endParaRPr lang="en-IN" sz="1400" b="0" i="0" kern="1200" dirty="0">
                        <a:solidFill>
                          <a:schemeClr val="tx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IN"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08559094"/>
                  </a:ext>
                </a:extLst>
              </a:tr>
            </a:tbl>
          </a:graphicData>
        </a:graphic>
      </p:graphicFrame>
    </p:spTree>
    <p:extLst>
      <p:ext uri="{BB962C8B-B14F-4D97-AF65-F5344CB8AC3E}">
        <p14:creationId xmlns:p14="http://schemas.microsoft.com/office/powerpoint/2010/main" val="2972469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67D9F-42CE-B987-C684-A8889ABC87E2}"/>
              </a:ext>
            </a:extLst>
          </p:cNvPr>
          <p:cNvSpPr>
            <a:spLocks noGrp="1"/>
          </p:cNvSpPr>
          <p:nvPr>
            <p:ph type="title"/>
          </p:nvPr>
        </p:nvSpPr>
        <p:spPr>
          <a:xfrm>
            <a:off x="142009" y="118492"/>
            <a:ext cx="11907982" cy="641131"/>
          </a:xfrm>
          <a:noFill/>
          <a:ln w="31750" cap="sq">
            <a:solidFill>
              <a:schemeClr val="bg1"/>
            </a:solidFill>
            <a:miter lim="800000"/>
          </a:ln>
        </p:spPr>
        <p:txBody>
          <a:bodyPr vert="horz" lIns="182880" tIns="182880" rIns="182880" bIns="182880" rtlCol="0" anchor="ctr">
            <a:noAutofit/>
          </a:bodyPr>
          <a:lstStyle/>
          <a:p>
            <a:pPr>
              <a:spcBef>
                <a:spcPts val="0"/>
              </a:spcBef>
            </a:pPr>
            <a:r>
              <a:rPr lang="en-US" sz="2400" b="1" dirty="0">
                <a:latin typeface="Times New Roman" panose="02020603050405020304" pitchFamily="18" charset="0"/>
              </a:rPr>
              <a:t>Technical Textiles </a:t>
            </a:r>
            <a:r>
              <a:rPr lang="en-US" sz="2400" b="1">
                <a:latin typeface="Times New Roman" panose="02020603050405020304" pitchFamily="18" charset="0"/>
              </a:rPr>
              <a:t>For Mobiltech</a:t>
            </a:r>
            <a:r>
              <a:rPr lang="en-US" sz="2400" b="1" dirty="0">
                <a:latin typeface="Times New Roman" panose="02020603050405020304" pitchFamily="18" charset="0"/>
              </a:rPr>
              <a:t> Applications, TXD 38</a:t>
            </a:r>
          </a:p>
        </p:txBody>
      </p:sp>
      <p:graphicFrame>
        <p:nvGraphicFramePr>
          <p:cNvPr id="10" name="Content Placeholder 3">
            <a:extLst>
              <a:ext uri="{FF2B5EF4-FFF2-40B4-BE49-F238E27FC236}">
                <a16:creationId xmlns:a16="http://schemas.microsoft.com/office/drawing/2014/main" id="{A1A7E21A-243E-6B1E-8220-81E6CAD48CD9}"/>
              </a:ext>
            </a:extLst>
          </p:cNvPr>
          <p:cNvGraphicFramePr>
            <a:graphicFrameLocks noGrp="1"/>
          </p:cNvGraphicFramePr>
          <p:nvPr>
            <p:ph idx="1"/>
            <p:extLst>
              <p:ext uri="{D42A27DB-BD31-4B8C-83A1-F6EECF244321}">
                <p14:modId xmlns:p14="http://schemas.microsoft.com/office/powerpoint/2010/main" val="3971388091"/>
              </p:ext>
            </p:extLst>
          </p:nvPr>
        </p:nvGraphicFramePr>
        <p:xfrm>
          <a:off x="364179" y="1022640"/>
          <a:ext cx="11685812" cy="4812720"/>
        </p:xfrm>
        <a:graphic>
          <a:graphicData uri="http://schemas.openxmlformats.org/drawingml/2006/table">
            <a:tbl>
              <a:tblPr firstRow="1" bandRow="1">
                <a:tableStyleId>{69012ECD-51FC-41F1-AA8D-1B2483CD663E}</a:tableStyleId>
              </a:tblPr>
              <a:tblGrid>
                <a:gridCol w="626885">
                  <a:extLst>
                    <a:ext uri="{9D8B030D-6E8A-4147-A177-3AD203B41FA5}">
                      <a16:colId xmlns:a16="http://schemas.microsoft.com/office/drawing/2014/main" val="1189910228"/>
                    </a:ext>
                  </a:extLst>
                </a:gridCol>
                <a:gridCol w="1039123">
                  <a:extLst>
                    <a:ext uri="{9D8B030D-6E8A-4147-A177-3AD203B41FA5}">
                      <a16:colId xmlns:a16="http://schemas.microsoft.com/office/drawing/2014/main" val="1047082033"/>
                    </a:ext>
                  </a:extLst>
                </a:gridCol>
                <a:gridCol w="2847109">
                  <a:extLst>
                    <a:ext uri="{9D8B030D-6E8A-4147-A177-3AD203B41FA5}">
                      <a16:colId xmlns:a16="http://schemas.microsoft.com/office/drawing/2014/main" val="3665550937"/>
                    </a:ext>
                  </a:extLst>
                </a:gridCol>
                <a:gridCol w="4405746">
                  <a:extLst>
                    <a:ext uri="{9D8B030D-6E8A-4147-A177-3AD203B41FA5}">
                      <a16:colId xmlns:a16="http://schemas.microsoft.com/office/drawing/2014/main" val="1386687883"/>
                    </a:ext>
                  </a:extLst>
                </a:gridCol>
                <a:gridCol w="2766949">
                  <a:extLst>
                    <a:ext uri="{9D8B030D-6E8A-4147-A177-3AD203B41FA5}">
                      <a16:colId xmlns:a16="http://schemas.microsoft.com/office/drawing/2014/main" val="2039850226"/>
                    </a:ext>
                  </a:extLst>
                </a:gridCol>
              </a:tblGrid>
              <a:tr h="430987">
                <a:tc>
                  <a:txBody>
                    <a:bodyPr/>
                    <a:lstStyle/>
                    <a:p>
                      <a:r>
                        <a:rPr lang="en-US" sz="1400" dirty="0">
                          <a:latin typeface="Times New Roman" panose="02020603050405020304" pitchFamily="18" charset="0"/>
                          <a:cs typeface="Times New Roman" panose="02020603050405020304" pitchFamily="18" charset="0"/>
                        </a:rPr>
                        <a:t>Sl. No.</a:t>
                      </a:r>
                      <a:endParaRPr lang="en-IN" sz="1400" dirty="0">
                        <a:latin typeface="Times New Roman" panose="02020603050405020304" pitchFamily="18" charset="0"/>
                        <a:cs typeface="Times New Roman" panose="02020603050405020304" pitchFamily="18" charset="0"/>
                      </a:endParaRPr>
                    </a:p>
                  </a:txBody>
                  <a:tcPr/>
                </a:tc>
                <a:tc>
                  <a:txBody>
                    <a:bodyPr/>
                    <a:lstStyle/>
                    <a:p>
                      <a:pPr algn="ctr"/>
                      <a:r>
                        <a:rPr lang="en-US" sz="1400" dirty="0">
                          <a:solidFill>
                            <a:schemeClr val="bg1"/>
                          </a:solidFill>
                          <a:latin typeface="Times New Roman" panose="02020603050405020304" pitchFamily="18" charset="0"/>
                          <a:cs typeface="Times New Roman" panose="02020603050405020304" pitchFamily="18" charset="0"/>
                        </a:rPr>
                        <a:t>Sub-sector</a:t>
                      </a:r>
                      <a:endParaRPr lang="en-IN" sz="1400" dirty="0">
                        <a:solidFill>
                          <a:schemeClr val="bg1"/>
                        </a:solidFill>
                        <a:latin typeface="Times New Roman" panose="02020603050405020304" pitchFamily="18" charset="0"/>
                        <a:cs typeface="Times New Roman" panose="02020603050405020304" pitchFamily="18" charset="0"/>
                      </a:endParaRPr>
                    </a:p>
                  </a:txBody>
                  <a:tcPr/>
                </a:tc>
                <a:tc>
                  <a:txBody>
                    <a:bodyPr/>
                    <a:lstStyle/>
                    <a:p>
                      <a:pPr algn="just"/>
                      <a:r>
                        <a:rPr lang="en-US" sz="1400" dirty="0">
                          <a:solidFill>
                            <a:schemeClr val="bg1"/>
                          </a:solidFill>
                          <a:latin typeface="Times New Roman" panose="02020603050405020304" pitchFamily="18" charset="0"/>
                          <a:cs typeface="Times New Roman" panose="02020603050405020304" pitchFamily="18" charset="0"/>
                        </a:rPr>
                        <a:t>Areas covered </a:t>
                      </a:r>
                      <a:endParaRPr lang="en-IN" sz="1400" dirty="0">
                        <a:solidFill>
                          <a:schemeClr val="bg1"/>
                        </a:solidFill>
                        <a:latin typeface="Times New Roman" panose="02020603050405020304" pitchFamily="18" charset="0"/>
                        <a:cs typeface="Times New Roman" panose="02020603050405020304" pitchFamily="18" charset="0"/>
                      </a:endParaRPr>
                    </a:p>
                  </a:txBody>
                  <a:tcPr/>
                </a:tc>
                <a:tc>
                  <a:txBody>
                    <a:bodyPr/>
                    <a:lstStyle/>
                    <a:p>
                      <a:r>
                        <a:rPr lang="en-IN" sz="1400" dirty="0">
                          <a:latin typeface="Times New Roman" panose="02020603050405020304" pitchFamily="18" charset="0"/>
                          <a:cs typeface="Times New Roman" panose="02020603050405020304" pitchFamily="18" charset="0"/>
                        </a:rPr>
                        <a:t>Areas to be covered</a:t>
                      </a:r>
                    </a:p>
                  </a:txBody>
                  <a:tcPr/>
                </a:tc>
                <a:tc>
                  <a:txBody>
                    <a:bodyPr/>
                    <a:lstStyle/>
                    <a:p>
                      <a:r>
                        <a:rPr lang="en-IN" sz="1400" dirty="0">
                          <a:latin typeface="Times New Roman" panose="02020603050405020304" pitchFamily="18" charset="0"/>
                          <a:cs typeface="Times New Roman" panose="02020603050405020304" pitchFamily="18" charset="0"/>
                        </a:rPr>
                        <a:t>Status and mode of execution</a:t>
                      </a:r>
                    </a:p>
                  </a:txBody>
                  <a:tcPr/>
                </a:tc>
                <a:extLst>
                  <a:ext uri="{0D108BD9-81ED-4DB2-BD59-A6C34878D82A}">
                    <a16:rowId xmlns:a16="http://schemas.microsoft.com/office/drawing/2014/main" val="1960427142"/>
                  </a:ext>
                </a:extLst>
              </a:tr>
              <a:tr h="972515">
                <a:tc>
                  <a:txBody>
                    <a:bodyPr/>
                    <a:lstStyle/>
                    <a:p>
                      <a:pPr algn="l"/>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Automobile</a:t>
                      </a:r>
                    </a:p>
                  </a:txBody>
                  <a:tcPr/>
                </a:tc>
                <a:tc>
                  <a:txBody>
                    <a:bodyPr/>
                    <a:lstStyle/>
                    <a:p>
                      <a:pPr algn="just"/>
                      <a:r>
                        <a:rPr lang="en-IN" sz="1400" b="0" i="0" kern="1200" dirty="0">
                          <a:solidFill>
                            <a:schemeClr val="tx1"/>
                          </a:solidFill>
                          <a:effectLst/>
                          <a:latin typeface="Times New Roman" panose="02020603050405020304" pitchFamily="18" charset="0"/>
                          <a:ea typeface="+mn-ea"/>
                          <a:cs typeface="Times New Roman" panose="02020603050405020304" pitchFamily="18" charset="0"/>
                        </a:rPr>
                        <a:t>Cycle and rickshaw tyres, Tufted Floor Covering, Non-woven Carpet Mat </a:t>
                      </a:r>
                    </a:p>
                    <a:p>
                      <a:pPr algn="just" rtl="0" fontAlgn="t">
                        <a:spcBef>
                          <a:spcPts val="0"/>
                        </a:spcBef>
                        <a:spcAft>
                          <a:spcPts val="0"/>
                        </a:spcAft>
                      </a:pPr>
                      <a:r>
                        <a:rPr lang="en-IN" sz="1400" b="1" i="0" u="sng" dirty="0">
                          <a:solidFill>
                            <a:schemeClr val="tx1"/>
                          </a:solidFill>
                          <a:effectLst/>
                          <a:latin typeface="Times New Roman" panose="02020603050405020304" pitchFamily="18" charset="0"/>
                          <a:cs typeface="Times New Roman" panose="02020603050405020304" pitchFamily="18" charset="0"/>
                        </a:rPr>
                        <a:t>No. of Standards published = 19</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b="0" kern="1200" dirty="0">
                          <a:solidFill>
                            <a:schemeClr val="tx1"/>
                          </a:solidFill>
                          <a:latin typeface="Times New Roman" panose="02020603050405020304" pitchFamily="18" charset="0"/>
                          <a:ea typeface="+mn-ea"/>
                          <a:cs typeface="Times New Roman" panose="02020603050405020304" pitchFamily="18" charset="0"/>
                        </a:rPr>
                        <a:t>Airbags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b="0" kern="1200" dirty="0">
                          <a:solidFill>
                            <a:schemeClr val="tx1"/>
                          </a:solidFill>
                          <a:latin typeface="Times New Roman" panose="02020603050405020304" pitchFamily="18" charset="0"/>
                          <a:ea typeface="+mn-ea"/>
                          <a:cs typeface="Times New Roman" panose="02020603050405020304" pitchFamily="18" charset="0"/>
                        </a:rPr>
                        <a:t>Tire Cord, Car Body Covers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400" b="0" kern="1200" dirty="0">
                          <a:solidFill>
                            <a:schemeClr val="tx1"/>
                          </a:solidFill>
                          <a:latin typeface="Times New Roman" panose="02020603050405020304" pitchFamily="18" charset="0"/>
                          <a:ea typeface="+mn-ea"/>
                          <a:cs typeface="Times New Roman" panose="02020603050405020304" pitchFamily="18" charset="0"/>
                        </a:rPr>
                        <a:t>Insulation felts (Sound, Thermal), Car headliners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kern="1200" dirty="0">
                          <a:solidFill>
                            <a:schemeClr val="tx1"/>
                          </a:solidFill>
                          <a:latin typeface="Times New Roman" panose="02020603050405020304" pitchFamily="18" charset="0"/>
                          <a:ea typeface="+mn-ea"/>
                          <a:cs typeface="Times New Roman" panose="02020603050405020304" pitchFamily="18" charset="0"/>
                        </a:rPr>
                        <a:t>Seat upholstery, carpets, and door panels</a:t>
                      </a:r>
                      <a:r>
                        <a:rPr lang="en-IN" sz="1400" b="0" kern="1200" dirty="0">
                          <a:solidFill>
                            <a:schemeClr val="tx1"/>
                          </a:solidFill>
                          <a:latin typeface="Times New Roman" panose="02020603050405020304" pitchFamily="18" charset="0"/>
                          <a:ea typeface="+mn-ea"/>
                          <a:cs typeface="Times New Roman" panose="02020603050405020304" pitchFamily="18"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400" b="0" kern="1200" dirty="0">
                          <a:solidFill>
                            <a:schemeClr val="tx1"/>
                          </a:solidFill>
                          <a:latin typeface="Times New Roman" panose="02020603050405020304" pitchFamily="18" charset="0"/>
                          <a:ea typeface="+mn-ea"/>
                          <a:cs typeface="Times New Roman" panose="02020603050405020304" pitchFamily="18" charset="0"/>
                        </a:rPr>
                        <a:t>Working draft on polyester tyre cord has been prepared through working group.</a:t>
                      </a:r>
                    </a:p>
                  </a:txBody>
                  <a:tcPr/>
                </a:tc>
                <a:extLst>
                  <a:ext uri="{0D108BD9-81ED-4DB2-BD59-A6C34878D82A}">
                    <a16:rowId xmlns:a16="http://schemas.microsoft.com/office/drawing/2014/main" val="2080324557"/>
                  </a:ext>
                </a:extLst>
              </a:tr>
              <a:tr h="1467881">
                <a:tc>
                  <a:txBody>
                    <a:bodyPr/>
                    <a:lstStyle/>
                    <a:p>
                      <a:pPr algn="l"/>
                      <a:r>
                        <a:rPr lang="en-US" sz="1400" dirty="0">
                          <a:latin typeface="Times New Roman" panose="02020603050405020304" pitchFamily="18" charset="0"/>
                          <a:cs typeface="Times New Roman" panose="02020603050405020304" pitchFamily="18" charset="0"/>
                        </a:rPr>
                        <a:t>3</a:t>
                      </a:r>
                      <a:endParaRPr lang="en-IN" sz="1400" dirty="0">
                        <a:latin typeface="Times New Roman" panose="02020603050405020304" pitchFamily="18" charset="0"/>
                        <a:cs typeface="Times New Roman" panose="02020603050405020304" pitchFamily="18" charset="0"/>
                      </a:endParaRPr>
                    </a:p>
                  </a:txBody>
                  <a:tcPr/>
                </a:tc>
                <a:tc>
                  <a:txBody>
                    <a:bodyPr/>
                    <a:lstStyle/>
                    <a:p>
                      <a:pPr algn="l"/>
                      <a:r>
                        <a:rPr lang="en-IN" sz="1400" dirty="0">
                          <a:latin typeface="Times New Roman" panose="02020603050405020304" pitchFamily="18" charset="0"/>
                          <a:cs typeface="Times New Roman" panose="02020603050405020304" pitchFamily="18" charset="0"/>
                        </a:rPr>
                        <a:t>Ships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400" b="1" i="0" u="sng" dirty="0">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400" b="1" i="0" u="sng" dirty="0">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i="0" u="sng" dirty="0">
                          <a:solidFill>
                            <a:schemeClr val="tx1"/>
                          </a:solidFill>
                          <a:effectLst/>
                          <a:latin typeface="Times New Roman" panose="02020603050405020304" pitchFamily="18" charset="0"/>
                          <a:cs typeface="Times New Roman" panose="02020603050405020304" pitchFamily="18" charset="0"/>
                        </a:rPr>
                        <a:t>No. of Standards published = 0</a:t>
                      </a:r>
                      <a:endParaRPr lang="en-IN" sz="1400" dirty="0">
                        <a:solidFill>
                          <a:schemeClr val="tx1"/>
                        </a:solidFill>
                        <a:effectLst/>
                        <a:latin typeface="Times New Roman" panose="02020603050405020304" pitchFamily="18" charset="0"/>
                        <a:cs typeface="Times New Roman" panose="02020603050405020304" pitchFamily="18" charset="0"/>
                      </a:endParaRPr>
                    </a:p>
                    <a:p>
                      <a:pPr algn="ctr"/>
                      <a:endParaRPr lang="en-IN"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kern="1200" dirty="0">
                          <a:solidFill>
                            <a:schemeClr val="tx1"/>
                          </a:solidFill>
                          <a:latin typeface="Times New Roman" panose="02020603050405020304" pitchFamily="18" charset="0"/>
                          <a:ea typeface="+mn-ea"/>
                          <a:cs typeface="Times New Roman" panose="02020603050405020304" pitchFamily="18" charset="0"/>
                        </a:rPr>
                        <a:t>Sail cloth, Deck Coverings </a:t>
                      </a:r>
                    </a:p>
                    <a:p>
                      <a:pPr marL="285750" indent="-285750" algn="l">
                        <a:buFont typeface="Arial" panose="020B0604020202020204" pitchFamily="34" charset="0"/>
                        <a:buChar char="•"/>
                      </a:pPr>
                      <a:r>
                        <a:rPr lang="en-IN" sz="1400" b="0" kern="1200" dirty="0">
                          <a:solidFill>
                            <a:schemeClr val="tx1"/>
                          </a:solidFill>
                          <a:latin typeface="Times New Roman" panose="02020603050405020304" pitchFamily="18" charset="0"/>
                          <a:ea typeface="+mn-ea"/>
                          <a:cs typeface="Times New Roman" panose="02020603050405020304" pitchFamily="18" charset="0"/>
                        </a:rPr>
                        <a:t>Covers</a:t>
                      </a:r>
                    </a:p>
                    <a:p>
                      <a:pPr marL="285750" indent="-285750" algn="l">
                        <a:buFont typeface="Arial" panose="020B0604020202020204" pitchFamily="34" charset="0"/>
                        <a:buChar char="•"/>
                      </a:pPr>
                      <a:r>
                        <a:rPr lang="en-US" sz="1400" b="0" kern="1200" dirty="0">
                          <a:solidFill>
                            <a:schemeClr val="tx1"/>
                          </a:solidFill>
                          <a:latin typeface="Times New Roman" panose="02020603050405020304" pitchFamily="18" charset="0"/>
                          <a:ea typeface="+mn-ea"/>
                          <a:cs typeface="Times New Roman" panose="02020603050405020304" pitchFamily="18" charset="0"/>
                        </a:rPr>
                        <a:t>Safety equipment on ships, including life jackets, life rafts, and safety nets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Work is yet to be started</a:t>
                      </a:r>
                    </a:p>
                  </a:txBody>
                  <a:tcPr/>
                </a:tc>
                <a:extLst>
                  <a:ext uri="{0D108BD9-81ED-4DB2-BD59-A6C34878D82A}">
                    <a16:rowId xmlns:a16="http://schemas.microsoft.com/office/drawing/2014/main" val="2349894375"/>
                  </a:ext>
                </a:extLst>
              </a:tr>
              <a:tr h="927082">
                <a:tc>
                  <a:txBody>
                    <a:bodyPr/>
                    <a:lstStyle/>
                    <a:p>
                      <a:pPr algn="l"/>
                      <a:r>
                        <a:rPr lang="en-US" sz="1400" dirty="0">
                          <a:latin typeface="Times New Roman" panose="02020603050405020304" pitchFamily="18" charset="0"/>
                          <a:cs typeface="Times New Roman" panose="02020603050405020304" pitchFamily="18" charset="0"/>
                        </a:rPr>
                        <a:t>3</a:t>
                      </a:r>
                      <a:endParaRPr lang="en-IN" sz="1400" dirty="0">
                        <a:latin typeface="Times New Roman" panose="02020603050405020304" pitchFamily="18" charset="0"/>
                        <a:cs typeface="Times New Roman" panose="02020603050405020304" pitchFamily="18" charset="0"/>
                      </a:endParaRPr>
                    </a:p>
                  </a:txBody>
                  <a:tcPr/>
                </a:tc>
                <a:tc>
                  <a:txBody>
                    <a:bodyPr/>
                    <a:lstStyle/>
                    <a:p>
                      <a:pPr algn="l"/>
                      <a:r>
                        <a:rPr lang="en-US" sz="1400" dirty="0">
                          <a:latin typeface="Times New Roman" panose="02020603050405020304" pitchFamily="18" charset="0"/>
                          <a:cs typeface="Times New Roman" panose="02020603050405020304" pitchFamily="18" charset="0"/>
                        </a:rPr>
                        <a:t>Aerospace</a:t>
                      </a:r>
                      <a:endParaRPr lang="en-IN"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400" b="1" i="0" u="sng" dirty="0">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i="0" u="sng" dirty="0">
                          <a:solidFill>
                            <a:schemeClr val="tx1"/>
                          </a:solidFill>
                          <a:effectLst/>
                          <a:latin typeface="Times New Roman" panose="02020603050405020304" pitchFamily="18" charset="0"/>
                          <a:cs typeface="Times New Roman" panose="02020603050405020304" pitchFamily="18" charset="0"/>
                        </a:rPr>
                        <a:t>No. of Standards published = 0</a:t>
                      </a:r>
                      <a:endParaRPr lang="en-IN" sz="1400" dirty="0">
                        <a:solidFill>
                          <a:schemeClr val="tx1"/>
                        </a:solidFill>
                        <a:effectLst/>
                        <a:latin typeface="Times New Roman" panose="02020603050405020304" pitchFamily="18" charset="0"/>
                        <a:cs typeface="Times New Roman" panose="02020603050405020304" pitchFamily="18" charset="0"/>
                      </a:endParaRPr>
                    </a:p>
                    <a:p>
                      <a:pPr algn="ctr"/>
                      <a:endParaRPr lang="en-IN"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285750" indent="-285750" algn="l">
                        <a:buFont typeface="Arial" panose="020B0604020202020204" pitchFamily="34" charset="0"/>
                        <a:buChar char="•"/>
                      </a:pPr>
                      <a:r>
                        <a:rPr lang="en-US" sz="1400" b="0" kern="1200" dirty="0">
                          <a:solidFill>
                            <a:schemeClr val="tx1"/>
                          </a:solidFill>
                          <a:latin typeface="Times New Roman" panose="02020603050405020304" pitchFamily="18" charset="0"/>
                          <a:ea typeface="+mn-ea"/>
                          <a:cs typeface="Times New Roman" panose="02020603050405020304" pitchFamily="18" charset="0"/>
                        </a:rPr>
                        <a:t>Seating fabrics, carpets</a:t>
                      </a:r>
                    </a:p>
                    <a:p>
                      <a:pPr marL="285750" indent="-285750" algn="l">
                        <a:buFont typeface="Arial" panose="020B0604020202020204" pitchFamily="34" charset="0"/>
                        <a:buChar char="•"/>
                      </a:pPr>
                      <a:r>
                        <a:rPr lang="en-US" sz="1400" b="0" kern="1200" dirty="0">
                          <a:solidFill>
                            <a:schemeClr val="tx1"/>
                          </a:solidFill>
                          <a:latin typeface="Times New Roman" panose="02020603050405020304" pitchFamily="18" charset="0"/>
                          <a:ea typeface="+mn-ea"/>
                          <a:cs typeface="Times New Roman" panose="02020603050405020304" pitchFamily="18" charset="0"/>
                        </a:rPr>
                        <a:t>Thermal and acoustic insulation</a:t>
                      </a:r>
                      <a:endParaRPr lang="en-IN" sz="1400" b="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Work is yet to be started</a:t>
                      </a:r>
                    </a:p>
                  </a:txBody>
                  <a:tcPr/>
                </a:tc>
                <a:extLst>
                  <a:ext uri="{0D108BD9-81ED-4DB2-BD59-A6C34878D82A}">
                    <a16:rowId xmlns:a16="http://schemas.microsoft.com/office/drawing/2014/main" val="3482388673"/>
                  </a:ext>
                </a:extLst>
              </a:tr>
              <a:tr h="927082">
                <a:tc>
                  <a:txBody>
                    <a:bodyPr/>
                    <a:lstStyle/>
                    <a:p>
                      <a:pPr algn="l"/>
                      <a:r>
                        <a:rPr lang="en-US" sz="1400" dirty="0">
                          <a:latin typeface="Times New Roman" panose="02020603050405020304" pitchFamily="18" charset="0"/>
                          <a:cs typeface="Times New Roman" panose="02020603050405020304" pitchFamily="18" charset="0"/>
                        </a:rPr>
                        <a:t>4</a:t>
                      </a:r>
                      <a:endParaRPr lang="en-IN" sz="1400" dirty="0">
                        <a:latin typeface="Times New Roman" panose="02020603050405020304" pitchFamily="18" charset="0"/>
                        <a:cs typeface="Times New Roman" panose="02020603050405020304" pitchFamily="18" charset="0"/>
                      </a:endParaRPr>
                    </a:p>
                  </a:txBody>
                  <a:tcPr/>
                </a:tc>
                <a:tc>
                  <a:txBody>
                    <a:bodyPr/>
                    <a:lstStyle/>
                    <a:p>
                      <a:pPr algn="l"/>
                      <a:r>
                        <a:rPr lang="en-IN" sz="1400" dirty="0">
                          <a:latin typeface="Times New Roman" panose="02020603050405020304" pitchFamily="18" charset="0"/>
                          <a:cs typeface="Times New Roman" panose="02020603050405020304" pitchFamily="18" charset="0"/>
                        </a:rPr>
                        <a:t>Railways</a:t>
                      </a:r>
                    </a:p>
                  </a:txBody>
                  <a:tcPr/>
                </a:tc>
                <a:tc>
                  <a:txBody>
                    <a:bodyPr/>
                    <a:lstStyle/>
                    <a:p>
                      <a:pPr algn="just" rtl="0" fontAlgn="t">
                        <a:spcBef>
                          <a:spcPts val="0"/>
                        </a:spcBef>
                        <a:spcAft>
                          <a:spcPts val="0"/>
                        </a:spcAft>
                      </a:pPr>
                      <a:endParaRPr lang="en-IN" sz="1400" b="1" i="0" u="sng" dirty="0">
                        <a:solidFill>
                          <a:schemeClr val="tx1"/>
                        </a:solidFill>
                        <a:effectLst/>
                        <a:latin typeface="Times New Roman" panose="02020603050405020304" pitchFamily="18" charset="0"/>
                        <a:cs typeface="Times New Roman" panose="02020603050405020304" pitchFamily="18" charset="0"/>
                      </a:endParaRPr>
                    </a:p>
                    <a:p>
                      <a:pPr algn="just" rtl="0" fontAlgn="t">
                        <a:spcBef>
                          <a:spcPts val="0"/>
                        </a:spcBef>
                        <a:spcAft>
                          <a:spcPts val="0"/>
                        </a:spcAft>
                      </a:pPr>
                      <a:r>
                        <a:rPr lang="en-IN" sz="1400" b="1" i="0" u="sng" dirty="0">
                          <a:solidFill>
                            <a:schemeClr val="tx1"/>
                          </a:solidFill>
                          <a:effectLst/>
                          <a:latin typeface="Times New Roman" panose="02020603050405020304" pitchFamily="18" charset="0"/>
                          <a:cs typeface="Times New Roman" panose="02020603050405020304" pitchFamily="18" charset="0"/>
                        </a:rPr>
                        <a:t>No. of Standards published = 0</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a:tc>
                <a:tc>
                  <a:txBody>
                    <a:bodyPr/>
                    <a:lstStyle/>
                    <a:p>
                      <a:pPr marL="285750" indent="-285750" algn="l">
                        <a:buFont typeface="Arial" panose="020B0604020202020204" pitchFamily="34" charset="0"/>
                        <a:buChar char="•"/>
                      </a:pPr>
                      <a:r>
                        <a:rPr lang="en-US" sz="1400" b="0" kern="1200" dirty="0">
                          <a:solidFill>
                            <a:schemeClr val="tx1"/>
                          </a:solidFill>
                          <a:latin typeface="Times New Roman" panose="02020603050405020304" pitchFamily="18" charset="0"/>
                          <a:ea typeface="+mn-ea"/>
                          <a:cs typeface="Times New Roman" panose="02020603050405020304" pitchFamily="18" charset="0"/>
                        </a:rPr>
                        <a:t>Flooring systems  in railway carriage for cushioning and acoustic insulation</a:t>
                      </a:r>
                    </a:p>
                  </a:txBody>
                  <a:tcPr/>
                </a:tc>
                <a:tc>
                  <a:txBody>
                    <a:bodyPr/>
                    <a:lstStyle/>
                    <a:p>
                      <a:pPr marL="0" indent="0" algn="l">
                        <a:buFont typeface="Arial" panose="020B0604020202020204" pitchFamily="34" charset="0"/>
                        <a:buNone/>
                      </a:pPr>
                      <a:r>
                        <a:rPr lang="en-IN" sz="1400" b="0" kern="1200" dirty="0">
                          <a:solidFill>
                            <a:schemeClr val="tx1"/>
                          </a:solidFill>
                          <a:latin typeface="Times New Roman" panose="02020603050405020304" pitchFamily="18" charset="0"/>
                          <a:ea typeface="+mn-ea"/>
                          <a:cs typeface="Times New Roman" panose="02020603050405020304" pitchFamily="18" charset="0"/>
                        </a:rPr>
                        <a:t>Work is yet to be started</a:t>
                      </a:r>
                    </a:p>
                  </a:txBody>
                  <a:tcPr/>
                </a:tc>
                <a:extLst>
                  <a:ext uri="{0D108BD9-81ED-4DB2-BD59-A6C34878D82A}">
                    <a16:rowId xmlns:a16="http://schemas.microsoft.com/office/drawing/2014/main" val="4038157681"/>
                  </a:ext>
                </a:extLst>
              </a:tr>
            </a:tbl>
          </a:graphicData>
        </a:graphic>
      </p:graphicFrame>
    </p:spTree>
    <p:extLst>
      <p:ext uri="{BB962C8B-B14F-4D97-AF65-F5344CB8AC3E}">
        <p14:creationId xmlns:p14="http://schemas.microsoft.com/office/powerpoint/2010/main" val="100997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138F2C-2FBB-2F26-455E-B30997C0D036}"/>
              </a:ext>
            </a:extLst>
          </p:cNvPr>
          <p:cNvSpPr>
            <a:spLocks noGrp="1"/>
          </p:cNvSpPr>
          <p:nvPr>
            <p:ph idx="1"/>
          </p:nvPr>
        </p:nvSpPr>
        <p:spPr>
          <a:xfrm>
            <a:off x="1467314" y="2362619"/>
            <a:ext cx="9257371" cy="2672517"/>
          </a:xfrm>
        </p:spPr>
        <p:txBody>
          <a:bodyPr>
            <a:noAutofit/>
          </a:bodyPr>
          <a:lstStyle/>
          <a:p>
            <a:pPr marL="0" indent="0" algn="ctr">
              <a:buNone/>
            </a:pPr>
            <a:r>
              <a:rPr lang="en-US" sz="3600" b="1" dirty="0">
                <a:latin typeface="Times New Roman" panose="02020603050405020304" pitchFamily="18" charset="0"/>
                <a:cs typeface="Times New Roman" panose="02020603050405020304" pitchFamily="18" charset="0"/>
              </a:rPr>
              <a:t>MAPPING OF SECTOR AND SUBSECTORS </a:t>
            </a:r>
          </a:p>
          <a:p>
            <a:pPr marL="0" indent="0" algn="ctr">
              <a:buNone/>
            </a:pPr>
            <a:r>
              <a:rPr lang="en-US" sz="3600" b="1" dirty="0">
                <a:latin typeface="Times New Roman" panose="02020603050405020304" pitchFamily="18" charset="0"/>
                <a:cs typeface="Times New Roman" panose="02020603050405020304" pitchFamily="18" charset="0"/>
              </a:rPr>
              <a:t>FOR </a:t>
            </a:r>
          </a:p>
          <a:p>
            <a:pPr marL="0" indent="0" algn="ctr">
              <a:buNone/>
            </a:pPr>
            <a:r>
              <a:rPr lang="en-US" sz="3600" b="1" dirty="0">
                <a:latin typeface="Times New Roman" panose="02020603050405020304" pitchFamily="18" charset="0"/>
                <a:cs typeface="Times New Roman" panose="02020603050405020304" pitchFamily="18" charset="0"/>
              </a:rPr>
              <a:t>STANDARDIZATION IN TEXTILES</a:t>
            </a:r>
          </a:p>
        </p:txBody>
      </p:sp>
    </p:spTree>
    <p:extLst>
      <p:ext uri="{BB962C8B-B14F-4D97-AF65-F5344CB8AC3E}">
        <p14:creationId xmlns:p14="http://schemas.microsoft.com/office/powerpoint/2010/main" val="223540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484AE09-0FE3-AA68-0CDB-F5BB0EEE9618}"/>
              </a:ext>
            </a:extLst>
          </p:cNvPr>
          <p:cNvSpPr>
            <a:spLocks noGrp="1"/>
          </p:cNvSpPr>
          <p:nvPr>
            <p:ph type="title"/>
          </p:nvPr>
        </p:nvSpPr>
        <p:spPr>
          <a:xfrm>
            <a:off x="0" y="2226"/>
            <a:ext cx="12192000" cy="498517"/>
          </a:xfrm>
          <a:noFill/>
        </p:spPr>
        <p:txBody>
          <a:bodyPr>
            <a:noAutofit/>
          </a:bodyPr>
          <a:lstStyle/>
          <a:p>
            <a:pPr algn="ctr"/>
            <a:r>
              <a:rPr lang="en-US" sz="2400" b="1" dirty="0" err="1">
                <a:latin typeface="Times New Roman" panose="02020603050405020304" pitchFamily="18" charset="0"/>
                <a:cs typeface="Times New Roman" panose="02020603050405020304" pitchFamily="18" charset="0"/>
              </a:rPr>
              <a:t>Packtech</a:t>
            </a:r>
            <a:r>
              <a:rPr lang="en-US" sz="2400" b="1" dirty="0">
                <a:latin typeface="Times New Roman" panose="02020603050405020304" pitchFamily="18" charset="0"/>
                <a:cs typeface="Times New Roman" panose="02020603050405020304" pitchFamily="18" charset="0"/>
              </a:rPr>
              <a:t>, TXD 03 &amp; TXD 23</a:t>
            </a:r>
          </a:p>
        </p:txBody>
      </p:sp>
      <p:graphicFrame>
        <p:nvGraphicFramePr>
          <p:cNvPr id="2" name="Content Placeholder 3">
            <a:extLst>
              <a:ext uri="{FF2B5EF4-FFF2-40B4-BE49-F238E27FC236}">
                <a16:creationId xmlns:a16="http://schemas.microsoft.com/office/drawing/2014/main" id="{4388E4A0-D682-4B84-DCB1-9C7F8009CA9F}"/>
              </a:ext>
            </a:extLst>
          </p:cNvPr>
          <p:cNvGraphicFramePr>
            <a:graphicFrameLocks/>
          </p:cNvGraphicFramePr>
          <p:nvPr>
            <p:extLst>
              <p:ext uri="{D42A27DB-BD31-4B8C-83A1-F6EECF244321}">
                <p14:modId xmlns:p14="http://schemas.microsoft.com/office/powerpoint/2010/main" val="3222538276"/>
              </p:ext>
            </p:extLst>
          </p:nvPr>
        </p:nvGraphicFramePr>
        <p:xfrm>
          <a:off x="375001" y="835395"/>
          <a:ext cx="11816999" cy="5699760"/>
        </p:xfrm>
        <a:graphic>
          <a:graphicData uri="http://schemas.openxmlformats.org/drawingml/2006/table">
            <a:tbl>
              <a:tblPr firstRow="1" bandRow="1">
                <a:tableStyleId>{69012ECD-51FC-41F1-AA8D-1B2483CD663E}</a:tableStyleId>
              </a:tblPr>
              <a:tblGrid>
                <a:gridCol w="469926">
                  <a:extLst>
                    <a:ext uri="{9D8B030D-6E8A-4147-A177-3AD203B41FA5}">
                      <a16:colId xmlns:a16="http://schemas.microsoft.com/office/drawing/2014/main" val="1189910228"/>
                    </a:ext>
                  </a:extLst>
                </a:gridCol>
                <a:gridCol w="1142330">
                  <a:extLst>
                    <a:ext uri="{9D8B030D-6E8A-4147-A177-3AD203B41FA5}">
                      <a16:colId xmlns:a16="http://schemas.microsoft.com/office/drawing/2014/main" val="1047082033"/>
                    </a:ext>
                  </a:extLst>
                </a:gridCol>
                <a:gridCol w="2496363">
                  <a:extLst>
                    <a:ext uri="{9D8B030D-6E8A-4147-A177-3AD203B41FA5}">
                      <a16:colId xmlns:a16="http://schemas.microsoft.com/office/drawing/2014/main" val="2358843230"/>
                    </a:ext>
                  </a:extLst>
                </a:gridCol>
                <a:gridCol w="2340406">
                  <a:extLst>
                    <a:ext uri="{9D8B030D-6E8A-4147-A177-3AD203B41FA5}">
                      <a16:colId xmlns:a16="http://schemas.microsoft.com/office/drawing/2014/main" val="3665550937"/>
                    </a:ext>
                  </a:extLst>
                </a:gridCol>
                <a:gridCol w="2683987">
                  <a:extLst>
                    <a:ext uri="{9D8B030D-6E8A-4147-A177-3AD203B41FA5}">
                      <a16:colId xmlns:a16="http://schemas.microsoft.com/office/drawing/2014/main" val="1386687883"/>
                    </a:ext>
                  </a:extLst>
                </a:gridCol>
                <a:gridCol w="2683987">
                  <a:extLst>
                    <a:ext uri="{9D8B030D-6E8A-4147-A177-3AD203B41FA5}">
                      <a16:colId xmlns:a16="http://schemas.microsoft.com/office/drawing/2014/main" val="1131128254"/>
                    </a:ext>
                  </a:extLst>
                </a:gridCol>
              </a:tblGrid>
              <a:tr h="771643">
                <a:tc>
                  <a:txBody>
                    <a:bodyPr/>
                    <a:lstStyle/>
                    <a:p>
                      <a:pPr algn="ctr"/>
                      <a:r>
                        <a:rPr lang="en-US" sz="1600" dirty="0">
                          <a:latin typeface="Times New Roman" panose="02020603050405020304" pitchFamily="18" charset="0"/>
                          <a:cs typeface="Times New Roman" panose="02020603050405020304" pitchFamily="18" charset="0"/>
                        </a:rPr>
                        <a:t>Sl. No.</a:t>
                      </a:r>
                      <a:endParaRPr lang="en-IN" sz="16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600" dirty="0">
                          <a:solidFill>
                            <a:schemeClr val="bg1"/>
                          </a:solidFill>
                          <a:latin typeface="Times New Roman" panose="02020603050405020304" pitchFamily="18" charset="0"/>
                          <a:cs typeface="Times New Roman" panose="02020603050405020304" pitchFamily="18" charset="0"/>
                        </a:rPr>
                        <a:t>Sub-sector</a:t>
                      </a:r>
                      <a:endParaRPr lang="en-IN" sz="1600" dirty="0">
                        <a:solidFill>
                          <a:schemeClr val="bg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600" dirty="0">
                          <a:latin typeface="Times New Roman" panose="02020603050405020304" pitchFamily="18" charset="0"/>
                          <a:cs typeface="Times New Roman" panose="02020603050405020304" pitchFamily="18" charset="0"/>
                        </a:rPr>
                        <a:t>Applications</a:t>
                      </a:r>
                      <a:endParaRPr lang="en-IN" sz="16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600" dirty="0">
                          <a:latin typeface="Times New Roman" panose="02020603050405020304" pitchFamily="18" charset="0"/>
                          <a:cs typeface="Times New Roman" panose="02020603050405020304" pitchFamily="18" charset="0"/>
                        </a:rPr>
                        <a:t>Areas covered </a:t>
                      </a:r>
                      <a:endParaRPr lang="en-IN" sz="16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600" dirty="0">
                          <a:latin typeface="Times New Roman" panose="02020603050405020304" pitchFamily="18" charset="0"/>
                          <a:cs typeface="Times New Roman" panose="02020603050405020304" pitchFamily="18" charset="0"/>
                        </a:rPr>
                        <a:t>Areas to be covered</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600" dirty="0">
                          <a:latin typeface="Times New Roman" panose="02020603050405020304" pitchFamily="18" charset="0"/>
                          <a:cs typeface="Times New Roman" panose="02020603050405020304" pitchFamily="18" charset="0"/>
                        </a:rPr>
                        <a:t>Status and mode of execution</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2086294">
                <a:tc>
                  <a:txBody>
                    <a:bodyPr/>
                    <a:lstStyle/>
                    <a:p>
                      <a:pPr algn="just"/>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Jute bags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400" dirty="0">
                          <a:latin typeface="Times New Roman" panose="02020603050405020304" pitchFamily="18" charset="0"/>
                          <a:cs typeface="Times New Roman" panose="02020603050405020304" pitchFamily="18" charset="0"/>
                        </a:rPr>
                        <a:t>Woven bags made up of jute fibre used for packaging of commodities.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Light weight jute bags for packing foodgrains, pulses, soyabeans and sugar</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Jute packaging practices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Specifications for Jute fabric</a:t>
                      </a:r>
                    </a:p>
                    <a:p>
                      <a:pPr marL="0" marR="0" lvl="0" indent="0" algn="just" defTabSz="914400" rtl="0" eaLnBrk="1" fontAlgn="auto" latinLnBrk="0" hangingPunct="1">
                        <a:lnSpc>
                          <a:spcPct val="100000"/>
                        </a:lnSpc>
                        <a:spcBef>
                          <a:spcPts val="0"/>
                        </a:spcBef>
                        <a:spcAft>
                          <a:spcPts val="0"/>
                        </a:spcAft>
                        <a:buClrTx/>
                        <a:buSzTx/>
                        <a:buFont typeface="+mj-lt"/>
                        <a:buNone/>
                        <a:tabLst/>
                        <a:defRPr/>
                      </a:pPr>
                      <a:endParaRPr lang="en-IN" sz="1400" b="1" i="0" u="sng" dirty="0">
                        <a:solidFill>
                          <a:schemeClr val="tx1"/>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30</a:t>
                      </a:r>
                      <a:endParaRPr lang="en-GB" sz="14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latin typeface="Times New Roman" panose="02020603050405020304" pitchFamily="18" charset="0"/>
                          <a:cs typeface="Times New Roman" panose="02020603050405020304" pitchFamily="18" charset="0"/>
                        </a:rPr>
                        <a:t>Jute Shopping Bags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latin typeface="Times New Roman" panose="02020603050405020304" pitchFamily="18" charset="0"/>
                          <a:cs typeface="Times New Roman" panose="02020603050405020304" pitchFamily="18" charset="0"/>
                        </a:rPr>
                        <a:t>Retail jute bags for packing 10 kg, 15 kg and 20 kg foodgrains.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endParaRPr lang="en-GB" sz="1400" dirty="0">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400" dirty="0">
                          <a:latin typeface="Times New Roman" panose="02020603050405020304" pitchFamily="18" charset="0"/>
                          <a:cs typeface="Times New Roman" panose="02020603050405020304" pitchFamily="18" charset="0"/>
                        </a:rPr>
                        <a:t>P-Draft for Jute Shopping Bags</a:t>
                      </a: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400" dirty="0">
                          <a:latin typeface="Times New Roman" panose="02020603050405020304" pitchFamily="18" charset="0"/>
                          <a:cs typeface="Times New Roman" panose="02020603050405020304" pitchFamily="18" charset="0"/>
                        </a:rPr>
                        <a:t>has been prepared through the working group and the same has been circulated to the committee members for comments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2486405">
                <a:tc>
                  <a:txBody>
                    <a:bodyPr/>
                    <a:lstStyle/>
                    <a:p>
                      <a:pPr algn="just"/>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HDPE/PP woven sacks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400" dirty="0">
                          <a:latin typeface="Times New Roman" panose="02020603050405020304" pitchFamily="18" charset="0"/>
                          <a:cs typeface="Times New Roman" panose="02020603050405020304" pitchFamily="18" charset="0"/>
                        </a:rPr>
                        <a:t>Woven sacks made up of High-Density Polyethylene or Polypropylene used for packaging of commodities like fertilizers, cements, sugar, and foodgrains etc.</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HDPE/PP woven sacks for packing cement, fertilizers, sugar, foodgrains, and polymeric materials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Specifications for HDPE/PP woven fabrics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HDPE/PP laminated woven sacks.</a:t>
                      </a:r>
                    </a:p>
                    <a:p>
                      <a:pPr marL="0" marR="0" lvl="0" indent="0" algn="just" defTabSz="914400" rtl="0" eaLnBrk="1" fontAlgn="auto" latinLnBrk="0" hangingPunct="1">
                        <a:lnSpc>
                          <a:spcPct val="100000"/>
                        </a:lnSpc>
                        <a:spcBef>
                          <a:spcPts val="0"/>
                        </a:spcBef>
                        <a:spcAft>
                          <a:spcPts val="0"/>
                        </a:spcAft>
                        <a:buClrTx/>
                        <a:buSzTx/>
                        <a:buFont typeface="+mj-lt"/>
                        <a:buNone/>
                        <a:tabLst/>
                        <a:defRPr/>
                      </a:pPr>
                      <a:endParaRPr lang="en-IN" sz="1400" b="1" i="0" u="sng" dirty="0">
                        <a:solidFill>
                          <a:schemeClr val="tx1"/>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12</a:t>
                      </a:r>
                      <a:endParaRPr lang="en-GB" sz="14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latin typeface="Times New Roman" panose="02020603050405020304" pitchFamily="18" charset="0"/>
                          <a:cs typeface="Times New Roman" panose="02020603050405020304" pitchFamily="18" charset="0"/>
                        </a:rPr>
                        <a:t>Hermetically sealed bags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latin typeface="Times New Roman" panose="02020603050405020304" pitchFamily="18" charset="0"/>
                          <a:cs typeface="Times New Roman" panose="02020603050405020304" pitchFamily="18" charset="0"/>
                        </a:rPr>
                        <a:t>Flexible Intermediate Bulk Container (FIBC) – Revision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400" dirty="0">
                          <a:latin typeface="Times New Roman" panose="02020603050405020304" pitchFamily="18" charset="0"/>
                          <a:cs typeface="Times New Roman" panose="02020603050405020304" pitchFamily="18" charset="0"/>
                        </a:rPr>
                        <a:t>2 Working groups have been constituted for Hermetically sealed bags and FIBC.</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bl>
          </a:graphicData>
        </a:graphic>
      </p:graphicFrame>
    </p:spTree>
    <p:extLst>
      <p:ext uri="{BB962C8B-B14F-4D97-AF65-F5344CB8AC3E}">
        <p14:creationId xmlns:p14="http://schemas.microsoft.com/office/powerpoint/2010/main" val="2961906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441787-322D-8650-7108-4CFEBF83FAFF}"/>
              </a:ext>
            </a:extLst>
          </p:cNvPr>
          <p:cNvGraphicFramePr>
            <a:graphicFrameLocks noGrp="1"/>
          </p:cNvGraphicFramePr>
          <p:nvPr>
            <p:extLst>
              <p:ext uri="{D42A27DB-BD31-4B8C-83A1-F6EECF244321}">
                <p14:modId xmlns:p14="http://schemas.microsoft.com/office/powerpoint/2010/main" val="461947014"/>
              </p:ext>
            </p:extLst>
          </p:nvPr>
        </p:nvGraphicFramePr>
        <p:xfrm>
          <a:off x="726069" y="853825"/>
          <a:ext cx="11222182" cy="5538355"/>
        </p:xfrm>
        <a:graphic>
          <a:graphicData uri="http://schemas.openxmlformats.org/drawingml/2006/table">
            <a:tbl>
              <a:tblPr>
                <a:tableStyleId>{BDBED569-4797-4DF1-A0F4-6AAB3CD982D8}</a:tableStyleId>
              </a:tblPr>
              <a:tblGrid>
                <a:gridCol w="906320">
                  <a:extLst>
                    <a:ext uri="{9D8B030D-6E8A-4147-A177-3AD203B41FA5}">
                      <a16:colId xmlns:a16="http://schemas.microsoft.com/office/drawing/2014/main" val="1408386827"/>
                    </a:ext>
                  </a:extLst>
                </a:gridCol>
                <a:gridCol w="1461211">
                  <a:extLst>
                    <a:ext uri="{9D8B030D-6E8A-4147-A177-3AD203B41FA5}">
                      <a16:colId xmlns:a16="http://schemas.microsoft.com/office/drawing/2014/main" val="3176671240"/>
                    </a:ext>
                  </a:extLst>
                </a:gridCol>
                <a:gridCol w="2954311">
                  <a:extLst>
                    <a:ext uri="{9D8B030D-6E8A-4147-A177-3AD203B41FA5}">
                      <a16:colId xmlns:a16="http://schemas.microsoft.com/office/drawing/2014/main" val="610592805"/>
                    </a:ext>
                  </a:extLst>
                </a:gridCol>
                <a:gridCol w="2950170">
                  <a:extLst>
                    <a:ext uri="{9D8B030D-6E8A-4147-A177-3AD203B41FA5}">
                      <a16:colId xmlns:a16="http://schemas.microsoft.com/office/drawing/2014/main" val="208535035"/>
                    </a:ext>
                  </a:extLst>
                </a:gridCol>
                <a:gridCol w="2950170">
                  <a:extLst>
                    <a:ext uri="{9D8B030D-6E8A-4147-A177-3AD203B41FA5}">
                      <a16:colId xmlns:a16="http://schemas.microsoft.com/office/drawing/2014/main" val="2736040317"/>
                    </a:ext>
                  </a:extLst>
                </a:gridCol>
              </a:tblGrid>
              <a:tr h="452647">
                <a:tc>
                  <a:txBody>
                    <a:bodyPr/>
                    <a:lstStyle/>
                    <a:p>
                      <a:pPr rtl="0" fontAlgn="t">
                        <a:spcBef>
                          <a:spcPts val="0"/>
                        </a:spcBef>
                        <a:spcAft>
                          <a:spcPts val="0"/>
                        </a:spcAft>
                      </a:pPr>
                      <a:r>
                        <a:rPr lang="en-IN" sz="1400" b="1" u="none" strike="noStrike" dirty="0">
                          <a:solidFill>
                            <a:schemeClr val="bg1"/>
                          </a:solidFill>
                          <a:effectLst/>
                          <a:latin typeface="Times New Roman" panose="02020603050405020304" pitchFamily="18" charset="0"/>
                          <a:cs typeface="Times New Roman" panose="02020603050405020304" pitchFamily="18" charset="0"/>
                        </a:rPr>
                        <a:t>Sl. No.</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56585" marR="56585" marT="28292" marB="28292">
                    <a:solidFill>
                      <a:schemeClr val="accent1"/>
                    </a:solidFill>
                  </a:tcPr>
                </a:tc>
                <a:tc>
                  <a:txBody>
                    <a:bodyPr/>
                    <a:lstStyle/>
                    <a:p>
                      <a:pPr algn="ctr"/>
                      <a:r>
                        <a:rPr lang="en-US" sz="1400" dirty="0">
                          <a:solidFill>
                            <a:schemeClr val="bg1"/>
                          </a:solidFill>
                          <a:latin typeface="Times New Roman" panose="02020603050405020304" pitchFamily="18" charset="0"/>
                          <a:cs typeface="Times New Roman" panose="02020603050405020304" pitchFamily="18" charset="0"/>
                        </a:rPr>
                        <a:t>Sub-sector</a:t>
                      </a:r>
                      <a:endParaRPr lang="en-IN" sz="1400" dirty="0">
                        <a:solidFill>
                          <a:schemeClr val="bg1"/>
                        </a:solidFill>
                        <a:latin typeface="Times New Roman" panose="02020603050405020304" pitchFamily="18" charset="0"/>
                        <a:cs typeface="Times New Roman" panose="02020603050405020304" pitchFamily="18" charset="0"/>
                      </a:endParaRPr>
                    </a:p>
                  </a:txBody>
                  <a:tcPr marL="56585" marR="56585" marT="28292" marB="28292">
                    <a:solidFill>
                      <a:schemeClr val="accent1"/>
                    </a:solidFill>
                  </a:tcPr>
                </a:tc>
                <a:tc>
                  <a:txBody>
                    <a:bodyPr/>
                    <a:lstStyle/>
                    <a:p>
                      <a:pPr algn="ctr" rtl="0" fontAlgn="t">
                        <a:spcBef>
                          <a:spcPts val="0"/>
                        </a:spcBef>
                        <a:spcAft>
                          <a:spcPts val="0"/>
                        </a:spcAft>
                      </a:pPr>
                      <a:r>
                        <a:rPr lang="en-IN" sz="1400" b="1" u="none" strike="noStrike">
                          <a:solidFill>
                            <a:schemeClr val="bg1"/>
                          </a:solidFill>
                          <a:effectLst/>
                          <a:latin typeface="Times New Roman" panose="02020603050405020304" pitchFamily="18" charset="0"/>
                          <a:cs typeface="Times New Roman" panose="02020603050405020304" pitchFamily="18" charset="0"/>
                        </a:rPr>
                        <a:t>Areas covered </a:t>
                      </a:r>
                      <a:endParaRPr lang="en-IN" sz="1400">
                        <a:solidFill>
                          <a:schemeClr val="bg1"/>
                        </a:solidFill>
                        <a:effectLst/>
                        <a:latin typeface="Times New Roman" panose="02020603050405020304" pitchFamily="18" charset="0"/>
                        <a:cs typeface="Times New Roman" panose="02020603050405020304" pitchFamily="18" charset="0"/>
                      </a:endParaRPr>
                    </a:p>
                  </a:txBody>
                  <a:tcPr marL="56585" marR="56585" marT="28292" marB="28292">
                    <a:solidFill>
                      <a:schemeClr val="accent1"/>
                    </a:solidFill>
                  </a:tcPr>
                </a:tc>
                <a:tc>
                  <a:txBody>
                    <a:bodyPr/>
                    <a:lstStyle/>
                    <a:p>
                      <a:pPr algn="ctr" rtl="0" fontAlgn="t">
                        <a:spcBef>
                          <a:spcPts val="0"/>
                        </a:spcBef>
                        <a:spcAft>
                          <a:spcPts val="0"/>
                        </a:spcAft>
                      </a:pPr>
                      <a:r>
                        <a:rPr lang="en-IN" sz="1400" b="1" u="none" strike="noStrike" dirty="0">
                          <a:solidFill>
                            <a:schemeClr val="bg1"/>
                          </a:solidFill>
                          <a:effectLst/>
                          <a:latin typeface="Times New Roman" panose="02020603050405020304" pitchFamily="18" charset="0"/>
                          <a:cs typeface="Times New Roman" panose="02020603050405020304" pitchFamily="18" charset="0"/>
                        </a:rPr>
                        <a:t>Areas to be covered</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56585" marR="56585" marT="28292" marB="28292">
                    <a:solidFill>
                      <a:schemeClr val="accent1"/>
                    </a:solidFill>
                  </a:tcPr>
                </a:tc>
                <a:tc>
                  <a:txBody>
                    <a:bodyPr/>
                    <a:lstStyle/>
                    <a:p>
                      <a:pPr algn="ctr" rtl="0" fontAlgn="t">
                        <a:spcBef>
                          <a:spcPts val="0"/>
                        </a:spcBef>
                        <a:spcAft>
                          <a:spcPts val="0"/>
                        </a:spcAft>
                      </a:pPr>
                      <a:r>
                        <a:rPr lang="en-IN" sz="1400" dirty="0">
                          <a:solidFill>
                            <a:schemeClr val="bg1"/>
                          </a:solidFill>
                          <a:latin typeface="Times New Roman" panose="02020603050405020304" pitchFamily="18" charset="0"/>
                          <a:cs typeface="Times New Roman" panose="02020603050405020304" pitchFamily="18" charset="0"/>
                        </a:rPr>
                        <a:t>Status and mode of execution</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56585" marR="56585" marT="28292" marB="28292">
                    <a:solidFill>
                      <a:schemeClr val="accent1"/>
                    </a:solidFill>
                  </a:tcPr>
                </a:tc>
                <a:extLst>
                  <a:ext uri="{0D108BD9-81ED-4DB2-BD59-A6C34878D82A}">
                    <a16:rowId xmlns:a16="http://schemas.microsoft.com/office/drawing/2014/main" val="3908626688"/>
                  </a:ext>
                </a:extLst>
              </a:tr>
              <a:tr h="2538818">
                <a:tc>
                  <a:txBody>
                    <a:bodyPr/>
                    <a:lstStyle/>
                    <a:p>
                      <a:pPr rtl="0" fontAlgn="t">
                        <a:spcBef>
                          <a:spcPts val="0"/>
                        </a:spcBef>
                        <a:spcAft>
                          <a:spcPts val="0"/>
                        </a:spcAft>
                      </a:pPr>
                      <a:r>
                        <a:rPr lang="en-IN" sz="1400" b="0" u="none" strike="noStrike" dirty="0">
                          <a:solidFill>
                            <a:srgbClr val="000000"/>
                          </a:solidFill>
                          <a:effectLst/>
                          <a:latin typeface="Times New Roman" panose="02020603050405020304" pitchFamily="18" charset="0"/>
                          <a:cs typeface="Times New Roman" panose="02020603050405020304" pitchFamily="18" charset="0"/>
                        </a:rPr>
                        <a:t>1</a:t>
                      </a:r>
                      <a:endParaRPr lang="en-IN" sz="1400" dirty="0">
                        <a:effectLst/>
                        <a:latin typeface="Times New Roman" panose="02020603050405020304" pitchFamily="18" charset="0"/>
                        <a:cs typeface="Times New Roman" panose="02020603050405020304" pitchFamily="18" charset="0"/>
                      </a:endParaRPr>
                    </a:p>
                  </a:txBody>
                  <a:tcPr marL="56585" marR="56585" marT="28292" marB="28292"/>
                </a:tc>
                <a:tc>
                  <a:txBody>
                    <a:bodyPr/>
                    <a:lstStyle/>
                    <a:p>
                      <a:pPr rtl="0" fontAlgn="t">
                        <a:spcBef>
                          <a:spcPts val="0"/>
                        </a:spcBef>
                        <a:spcAft>
                          <a:spcPts val="0"/>
                        </a:spcAft>
                      </a:pPr>
                      <a:r>
                        <a:rPr lang="en-IN" sz="1400" b="0" u="none" strike="noStrike" dirty="0">
                          <a:solidFill>
                            <a:srgbClr val="000000"/>
                          </a:solidFill>
                          <a:effectLst/>
                          <a:latin typeface="Times New Roman" panose="02020603050405020304" pitchFamily="18" charset="0"/>
                          <a:cs typeface="Times New Roman" panose="02020603050405020304" pitchFamily="18" charset="0"/>
                        </a:rPr>
                        <a:t>Wool Products</a:t>
                      </a:r>
                      <a:endParaRPr lang="en-IN" sz="1400" dirty="0">
                        <a:effectLst/>
                        <a:latin typeface="Times New Roman" panose="02020603050405020304" pitchFamily="18" charset="0"/>
                        <a:cs typeface="Times New Roman" panose="02020603050405020304" pitchFamily="18" charset="0"/>
                      </a:endParaRPr>
                    </a:p>
                  </a:txBody>
                  <a:tcPr marL="56585" marR="56585" marT="28292" marB="28292"/>
                </a:tc>
                <a:tc>
                  <a:txBody>
                    <a:bodyPr/>
                    <a:lstStyle/>
                    <a:p>
                      <a:pPr marL="342900" indent="-342900"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Carpet Yarn </a:t>
                      </a:r>
                    </a:p>
                    <a:p>
                      <a:pPr marL="342900" indent="-342900"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Shoddy Yarn </a:t>
                      </a:r>
                    </a:p>
                    <a:p>
                      <a:pPr marL="342900" indent="-342900"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Hair Belting Yarn </a:t>
                      </a:r>
                    </a:p>
                    <a:p>
                      <a:pPr marL="342900" indent="-342900"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Hosiery Yarn</a:t>
                      </a:r>
                    </a:p>
                    <a:p>
                      <a:pPr marL="342900" indent="-342900"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Shawls</a:t>
                      </a:r>
                    </a:p>
                    <a:p>
                      <a:pPr marL="342900" indent="-342900"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Gaberdine</a:t>
                      </a:r>
                    </a:p>
                    <a:p>
                      <a:pPr marL="342900" indent="-342900"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Angola</a:t>
                      </a:r>
                    </a:p>
                    <a:p>
                      <a:pPr marL="342900" indent="-342900"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Drab Cloth</a:t>
                      </a:r>
                    </a:p>
                    <a:p>
                      <a:pPr rtl="0" fontAlgn="t">
                        <a:spcBef>
                          <a:spcPts val="0"/>
                        </a:spcBef>
                        <a:spcAft>
                          <a:spcPts val="0"/>
                        </a:spcAft>
                      </a:pPr>
                      <a:br>
                        <a:rPr lang="en-IN" sz="1400" dirty="0">
                          <a:solidFill>
                            <a:schemeClr val="tx1"/>
                          </a:solidFill>
                          <a:effectLst/>
                          <a:latin typeface="Times New Roman" panose="02020603050405020304" pitchFamily="18" charset="0"/>
                          <a:cs typeface="Times New Roman" panose="02020603050405020304" pitchFamily="18" charset="0"/>
                        </a:rPr>
                      </a:br>
                      <a:r>
                        <a:rPr lang="en-IN" sz="1400" b="1" u="sng" dirty="0">
                          <a:solidFill>
                            <a:schemeClr val="tx1"/>
                          </a:solidFill>
                          <a:effectLst/>
                          <a:latin typeface="Times New Roman" panose="02020603050405020304" pitchFamily="18" charset="0"/>
                          <a:cs typeface="Times New Roman" panose="02020603050405020304" pitchFamily="18" charset="0"/>
                        </a:rPr>
                        <a:t>No. of Standards published = 30</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56585" marR="56585" marT="28292" marB="28292"/>
                </a:tc>
                <a:tc>
                  <a:txBody>
                    <a:bodyPr/>
                    <a:lstStyle/>
                    <a:p>
                      <a:pPr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Melton Cloth</a:t>
                      </a:r>
                    </a:p>
                    <a:p>
                      <a:pPr marL="0" marR="0" lvl="0" indent="0" algn="l" defTabSz="914400" rtl="0" eaLnBrk="1" fontAlgn="base" latinLnBrk="0" hangingPunct="1">
                        <a:lnSpc>
                          <a:spcPct val="100000"/>
                        </a:lnSpc>
                        <a:spcBef>
                          <a:spcPts val="0"/>
                        </a:spcBef>
                        <a:spcAft>
                          <a:spcPts val="0"/>
                        </a:spcAft>
                        <a:buClrTx/>
                        <a:buSzTx/>
                        <a:buFont typeface="+mj-lt"/>
                        <a:buAutoNum type="arabicPeriod"/>
                        <a:tabLst/>
                        <a:defRPr/>
                      </a:pPr>
                      <a:r>
                        <a:rPr lang="en-IN" sz="1400" b="0" u="none" strike="noStrike" dirty="0" err="1">
                          <a:solidFill>
                            <a:srgbClr val="000000"/>
                          </a:solidFill>
                          <a:effectLst/>
                          <a:latin typeface="Times New Roman" panose="02020603050405020304" pitchFamily="18" charset="0"/>
                          <a:cs typeface="Times New Roman" panose="02020603050405020304" pitchFamily="18" charset="0"/>
                        </a:rPr>
                        <a:t>Lohis</a:t>
                      </a:r>
                      <a:r>
                        <a:rPr lang="en-IN" sz="1400" b="0" u="none" strike="noStrike" dirty="0">
                          <a:solidFill>
                            <a:srgbClr val="000000"/>
                          </a:solidFill>
                          <a:effectLst/>
                          <a:latin typeface="Times New Roman" panose="02020603050405020304" pitchFamily="18" charset="0"/>
                          <a:cs typeface="Times New Roman" panose="02020603050405020304" pitchFamily="18" charset="0"/>
                        </a:rPr>
                        <a:t>, Blazer Cloth, Shoddy yarn and blankets (Revisions)</a:t>
                      </a:r>
                    </a:p>
                    <a:p>
                      <a:pPr marL="0" marR="0" lvl="0" indent="0" algn="l" defTabSz="914400" rtl="0" eaLnBrk="1" fontAlgn="base" latinLnBrk="0" hangingPunct="1">
                        <a:lnSpc>
                          <a:spcPct val="100000"/>
                        </a:lnSpc>
                        <a:spcBef>
                          <a:spcPts val="0"/>
                        </a:spcBef>
                        <a:spcAft>
                          <a:spcPts val="0"/>
                        </a:spcAft>
                        <a:buClrTx/>
                        <a:buSzTx/>
                        <a:buFont typeface="+mj-lt"/>
                        <a:buAutoNum type="arabicPeriod"/>
                        <a:tabLst/>
                        <a:defRPr/>
                      </a:pPr>
                      <a:r>
                        <a:rPr lang="en-IN" sz="1400" b="0" u="none" strike="noStrike" dirty="0">
                          <a:solidFill>
                            <a:srgbClr val="000000"/>
                          </a:solidFill>
                          <a:effectLst/>
                          <a:latin typeface="Times New Roman" panose="02020603050405020304" pitchFamily="18" charset="0"/>
                          <a:cs typeface="Times New Roman" panose="02020603050405020304" pitchFamily="18" charset="0"/>
                        </a:rPr>
                        <a:t>Blended Shawls</a:t>
                      </a:r>
                    </a:p>
                    <a:p>
                      <a:pPr marL="0" marR="0" lvl="0" indent="0" algn="l" defTabSz="914400" rtl="0" eaLnBrk="1" fontAlgn="base" latinLnBrk="0" hangingPunct="1">
                        <a:lnSpc>
                          <a:spcPct val="100000"/>
                        </a:lnSpc>
                        <a:spcBef>
                          <a:spcPts val="0"/>
                        </a:spcBef>
                        <a:spcAft>
                          <a:spcPts val="0"/>
                        </a:spcAft>
                        <a:buClrTx/>
                        <a:buSzTx/>
                        <a:buFont typeface="+mj-lt"/>
                        <a:buNone/>
                        <a:tabLst/>
                        <a:defRPr/>
                      </a:pPr>
                      <a:endParaRPr lang="en-IN" sz="14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85" marR="56585" marT="28292" marB="28292"/>
                </a:tc>
                <a:tc>
                  <a:txBody>
                    <a:bodyPr/>
                    <a:lstStyle/>
                    <a:p>
                      <a:pPr rtl="0" fontAlgn="base">
                        <a:spcBef>
                          <a:spcPts val="0"/>
                        </a:spcBef>
                        <a:spcAft>
                          <a:spcPts val="0"/>
                        </a:spcAft>
                        <a:buFont typeface="+mj-lt"/>
                        <a:buNone/>
                      </a:pPr>
                      <a:r>
                        <a:rPr lang="en-IN" sz="1400" b="0" i="0" u="none" strike="noStrike" dirty="0">
                          <a:solidFill>
                            <a:srgbClr val="000000"/>
                          </a:solidFill>
                          <a:effectLst/>
                          <a:latin typeface="Times New Roman" panose="02020603050405020304" pitchFamily="18" charset="0"/>
                          <a:cs typeface="Times New Roman" panose="02020603050405020304" pitchFamily="18" charset="0"/>
                        </a:rPr>
                        <a:t>Based on the inputs received from railways the standard on blended blankets has been published.</a:t>
                      </a:r>
                    </a:p>
                    <a:p>
                      <a:pPr rtl="0" fontAlgn="base">
                        <a:spcBef>
                          <a:spcPts val="0"/>
                        </a:spcBef>
                        <a:spcAft>
                          <a:spcPts val="0"/>
                        </a:spcAft>
                        <a:buFont typeface="+mj-lt"/>
                        <a:buAutoNum type="arabicPeriod"/>
                      </a:pP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85" marR="56585" marT="28292" marB="28292"/>
                </a:tc>
                <a:extLst>
                  <a:ext uri="{0D108BD9-81ED-4DB2-BD59-A6C34878D82A}">
                    <a16:rowId xmlns:a16="http://schemas.microsoft.com/office/drawing/2014/main" val="4257926019"/>
                  </a:ext>
                </a:extLst>
              </a:tr>
              <a:tr h="2546890">
                <a:tc>
                  <a:txBody>
                    <a:bodyPr/>
                    <a:lstStyle/>
                    <a:p>
                      <a:pPr rtl="0" fontAlgn="t">
                        <a:spcBef>
                          <a:spcPts val="0"/>
                        </a:spcBef>
                        <a:spcAft>
                          <a:spcPts val="0"/>
                        </a:spcAft>
                      </a:pPr>
                      <a:r>
                        <a:rPr lang="en-IN" sz="1400" b="0" u="none" strike="noStrike">
                          <a:solidFill>
                            <a:srgbClr val="000000"/>
                          </a:solidFill>
                          <a:effectLst/>
                          <a:latin typeface="Times New Roman" panose="02020603050405020304" pitchFamily="18" charset="0"/>
                          <a:cs typeface="Times New Roman" panose="02020603050405020304" pitchFamily="18" charset="0"/>
                        </a:rPr>
                        <a:t>2</a:t>
                      </a:r>
                      <a:endParaRPr lang="en-IN" sz="1400">
                        <a:effectLst/>
                        <a:latin typeface="Times New Roman" panose="02020603050405020304" pitchFamily="18" charset="0"/>
                        <a:cs typeface="Times New Roman" panose="02020603050405020304" pitchFamily="18" charset="0"/>
                      </a:endParaRPr>
                    </a:p>
                  </a:txBody>
                  <a:tcPr marL="56585" marR="56585" marT="28292" marB="28292"/>
                </a:tc>
                <a:tc>
                  <a:txBody>
                    <a:bodyPr/>
                    <a:lstStyle/>
                    <a:p>
                      <a:pPr rtl="0" fontAlgn="t">
                        <a:spcBef>
                          <a:spcPts val="0"/>
                        </a:spcBef>
                        <a:spcAft>
                          <a:spcPts val="0"/>
                        </a:spcAft>
                      </a:pPr>
                      <a:r>
                        <a:rPr lang="en-IN" sz="1400" b="0" u="none" strike="noStrike">
                          <a:solidFill>
                            <a:srgbClr val="000000"/>
                          </a:solidFill>
                          <a:effectLst/>
                          <a:latin typeface="Times New Roman" panose="02020603050405020304" pitchFamily="18" charset="0"/>
                          <a:cs typeface="Times New Roman" panose="02020603050405020304" pitchFamily="18" charset="0"/>
                        </a:rPr>
                        <a:t>Textile Floor Coverings </a:t>
                      </a:r>
                      <a:endParaRPr lang="en-IN" sz="1400">
                        <a:effectLst/>
                        <a:latin typeface="Times New Roman" panose="02020603050405020304" pitchFamily="18" charset="0"/>
                        <a:cs typeface="Times New Roman" panose="02020603050405020304" pitchFamily="18" charset="0"/>
                      </a:endParaRPr>
                    </a:p>
                  </a:txBody>
                  <a:tcPr marL="56585" marR="56585" marT="28292" marB="28292"/>
                </a:tc>
                <a:tc>
                  <a:txBody>
                    <a:bodyPr/>
                    <a:lstStyle/>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Hand Tufted Carpet</a:t>
                      </a:r>
                    </a:p>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 </a:t>
                      </a:r>
                      <a:r>
                        <a:rPr lang="en-IN" sz="1400" b="0" u="none" strike="noStrike" dirty="0" err="1">
                          <a:solidFill>
                            <a:schemeClr val="tx1"/>
                          </a:solidFill>
                          <a:effectLst/>
                          <a:latin typeface="Times New Roman" panose="02020603050405020304" pitchFamily="18" charset="0"/>
                          <a:cs typeface="Times New Roman" panose="02020603050405020304" pitchFamily="18" charset="0"/>
                        </a:rPr>
                        <a:t>Handknotted</a:t>
                      </a:r>
                      <a:r>
                        <a:rPr lang="en-IN" sz="1400" b="0" u="none" strike="noStrike" dirty="0">
                          <a:solidFill>
                            <a:schemeClr val="tx1"/>
                          </a:solidFill>
                          <a:effectLst/>
                          <a:latin typeface="Times New Roman" panose="02020603050405020304" pitchFamily="18" charset="0"/>
                          <a:cs typeface="Times New Roman" panose="02020603050405020304" pitchFamily="18" charset="0"/>
                        </a:rPr>
                        <a:t> Silk Carpet</a:t>
                      </a:r>
                    </a:p>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Handmade Wool Carpet</a:t>
                      </a:r>
                    </a:p>
                    <a:p>
                      <a:pPr rtl="0" fontAlgn="base">
                        <a:spcBef>
                          <a:spcPts val="0"/>
                        </a:spcBef>
                        <a:spcAft>
                          <a:spcPts val="0"/>
                        </a:spcAft>
                        <a:buFont typeface="+mj-lt"/>
                        <a:buAutoNum type="arabicPeriod"/>
                      </a:pPr>
                      <a:r>
                        <a:rPr lang="en-IN" sz="1400" b="0" u="none" strike="noStrike" dirty="0" err="1">
                          <a:solidFill>
                            <a:schemeClr val="tx1"/>
                          </a:solidFill>
                          <a:effectLst/>
                          <a:latin typeface="Times New Roman" panose="02020603050405020304" pitchFamily="18" charset="0"/>
                          <a:cs typeface="Times New Roman" panose="02020603050405020304" pitchFamily="18" charset="0"/>
                        </a:rPr>
                        <a:t>Namdha</a:t>
                      </a:r>
                      <a:endParaRPr lang="en-IN" sz="1400" b="0" u="none" strike="noStrike" dirty="0">
                        <a:solidFill>
                          <a:schemeClr val="tx1"/>
                        </a:solidFill>
                        <a:effectLst/>
                        <a:latin typeface="Times New Roman" panose="02020603050405020304" pitchFamily="18" charset="0"/>
                        <a:cs typeface="Times New Roman" panose="02020603050405020304" pitchFamily="18" charset="0"/>
                      </a:endParaRPr>
                    </a:p>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Druggets</a:t>
                      </a:r>
                    </a:p>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Carpet tile</a:t>
                      </a:r>
                    </a:p>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Wall to wall carpet</a:t>
                      </a:r>
                    </a:p>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Artificial Grass Carpet</a:t>
                      </a:r>
                    </a:p>
                    <a:p>
                      <a:pPr rtl="0" fontAlgn="t">
                        <a:spcBef>
                          <a:spcPts val="0"/>
                        </a:spcBef>
                        <a:spcAft>
                          <a:spcPts val="0"/>
                        </a:spcAft>
                      </a:pPr>
                      <a:br>
                        <a:rPr lang="en-IN" sz="1400" dirty="0">
                          <a:solidFill>
                            <a:schemeClr val="tx1"/>
                          </a:solidFill>
                          <a:effectLst/>
                          <a:latin typeface="Times New Roman" panose="02020603050405020304" pitchFamily="18" charset="0"/>
                          <a:cs typeface="Times New Roman" panose="02020603050405020304" pitchFamily="18" charset="0"/>
                        </a:rPr>
                      </a:br>
                      <a:r>
                        <a:rPr lang="en-IN" sz="1400" b="1" u="sng" dirty="0">
                          <a:solidFill>
                            <a:schemeClr val="tx1"/>
                          </a:solidFill>
                          <a:effectLst/>
                          <a:latin typeface="Times New Roman" panose="02020603050405020304" pitchFamily="18" charset="0"/>
                          <a:cs typeface="Times New Roman" panose="02020603050405020304" pitchFamily="18" charset="0"/>
                        </a:rPr>
                        <a:t>No. of Standards published = 15</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56585" marR="56585" marT="28292" marB="28292"/>
                </a:tc>
                <a:tc>
                  <a:txBody>
                    <a:bodyPr/>
                    <a:lstStyle/>
                    <a:p>
                      <a:pPr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Aircraft Carpet,</a:t>
                      </a:r>
                    </a:p>
                    <a:p>
                      <a:pPr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Broadloom woven carpet </a:t>
                      </a:r>
                    </a:p>
                    <a:p>
                      <a:pPr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Printed Carpet</a:t>
                      </a:r>
                    </a:p>
                    <a:p>
                      <a:pPr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Kilims</a:t>
                      </a:r>
                    </a:p>
                    <a:p>
                      <a:pPr rtl="0" fontAlgn="base">
                        <a:spcBef>
                          <a:spcPts val="0"/>
                        </a:spcBef>
                        <a:spcAft>
                          <a:spcPts val="0"/>
                        </a:spcAft>
                        <a:buFont typeface="+mj-lt"/>
                        <a:buAutoNum type="arabicPeriod"/>
                      </a:pPr>
                      <a:r>
                        <a:rPr lang="en-IN" sz="1400" b="0" u="none" strike="noStrike" dirty="0">
                          <a:solidFill>
                            <a:srgbClr val="000000"/>
                          </a:solidFill>
                          <a:effectLst/>
                          <a:latin typeface="Times New Roman" panose="02020603050405020304" pitchFamily="18" charset="0"/>
                          <a:cs typeface="Times New Roman" panose="02020603050405020304" pitchFamily="18" charset="0"/>
                        </a:rPr>
                        <a:t>Shaggy carpet </a:t>
                      </a:r>
                    </a:p>
                    <a:p>
                      <a:pPr fontAlgn="t"/>
                      <a:br>
                        <a:rPr lang="en-IN" sz="1400" dirty="0">
                          <a:effectLst/>
                          <a:latin typeface="Times New Roman" panose="02020603050405020304" pitchFamily="18" charset="0"/>
                          <a:cs typeface="Times New Roman" panose="02020603050405020304" pitchFamily="18" charset="0"/>
                        </a:rPr>
                      </a:br>
                      <a:br>
                        <a:rPr lang="en-IN" sz="1400" dirty="0">
                          <a:effectLst/>
                          <a:latin typeface="Times New Roman" panose="02020603050405020304" pitchFamily="18" charset="0"/>
                          <a:cs typeface="Times New Roman" panose="02020603050405020304" pitchFamily="18" charset="0"/>
                        </a:rPr>
                      </a:br>
                      <a:endParaRPr lang="en-IN" sz="1400" dirty="0">
                        <a:effectLst/>
                        <a:latin typeface="Times New Roman" panose="02020603050405020304" pitchFamily="18" charset="0"/>
                        <a:cs typeface="Times New Roman" panose="02020603050405020304" pitchFamily="18" charset="0"/>
                      </a:endParaRPr>
                    </a:p>
                  </a:txBody>
                  <a:tcPr marL="56585" marR="56585" marT="28292" marB="28292"/>
                </a:tc>
                <a:tc>
                  <a:txBody>
                    <a:bodyPr/>
                    <a:lstStyle/>
                    <a:p>
                      <a:pPr fontAlgn="t"/>
                      <a:r>
                        <a:rPr lang="en-IN" sz="1400" dirty="0">
                          <a:effectLst/>
                          <a:latin typeface="Times New Roman" panose="02020603050405020304" pitchFamily="18" charset="0"/>
                          <a:cs typeface="Times New Roman" panose="02020603050405020304" pitchFamily="18" charset="0"/>
                        </a:rPr>
                        <a:t>The working group has prepared the P-draft for Aircraft carpets.</a:t>
                      </a:r>
                    </a:p>
                  </a:txBody>
                  <a:tcPr marL="56585" marR="56585" marT="28292" marB="28292"/>
                </a:tc>
                <a:extLst>
                  <a:ext uri="{0D108BD9-81ED-4DB2-BD59-A6C34878D82A}">
                    <a16:rowId xmlns:a16="http://schemas.microsoft.com/office/drawing/2014/main" val="266245619"/>
                  </a:ext>
                </a:extLst>
              </a:tr>
            </a:tbl>
          </a:graphicData>
        </a:graphic>
      </p:graphicFrame>
      <p:sp>
        <p:nvSpPr>
          <p:cNvPr id="9" name="Rectangle 2">
            <a:extLst>
              <a:ext uri="{FF2B5EF4-FFF2-40B4-BE49-F238E27FC236}">
                <a16:creationId xmlns:a16="http://schemas.microsoft.com/office/drawing/2014/main" id="{60F484E6-9AAA-1F5B-64B6-5031809706CD}"/>
              </a:ext>
            </a:extLst>
          </p:cNvPr>
          <p:cNvSpPr>
            <a:spLocks noChangeArrowheads="1"/>
          </p:cNvSpPr>
          <p:nvPr/>
        </p:nvSpPr>
        <p:spPr bwMode="auto">
          <a:xfrm>
            <a:off x="2579688" y="26320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Title 1">
            <a:extLst>
              <a:ext uri="{FF2B5EF4-FFF2-40B4-BE49-F238E27FC236}">
                <a16:creationId xmlns:a16="http://schemas.microsoft.com/office/drawing/2014/main" id="{D8D18D80-33BC-F343-AA14-D54A79119B92}"/>
              </a:ext>
            </a:extLst>
          </p:cNvPr>
          <p:cNvSpPr>
            <a:spLocks noGrp="1"/>
          </p:cNvSpPr>
          <p:nvPr>
            <p:ph type="title"/>
          </p:nvPr>
        </p:nvSpPr>
        <p:spPr>
          <a:xfrm>
            <a:off x="0" y="2226"/>
            <a:ext cx="12192000" cy="498517"/>
          </a:xfrm>
          <a:noFill/>
        </p:spPr>
        <p:txBody>
          <a:bodyPr>
            <a:noAutofit/>
          </a:bodyPr>
          <a:lstStyle/>
          <a:p>
            <a:pPr algn="ctr"/>
            <a:r>
              <a:rPr lang="en-IN" sz="1800" b="1" i="0" u="none" strike="noStrike" dirty="0">
                <a:solidFill>
                  <a:srgbClr val="262626"/>
                </a:solidFill>
                <a:effectLst/>
                <a:latin typeface="Times New Roman" panose="02020603050405020304" pitchFamily="18" charset="0"/>
              </a:rPr>
              <a:t>WOOL, WOOL PRODUCTS &amp; TEXTILE FLOOR COVERINGS, TXD 04</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619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CD21855-0EBD-15B5-593E-5F0A3D2CC77D}"/>
              </a:ext>
            </a:extLst>
          </p:cNvPr>
          <p:cNvSpPr txBox="1">
            <a:spLocks/>
          </p:cNvSpPr>
          <p:nvPr/>
        </p:nvSpPr>
        <p:spPr bwMode="black">
          <a:xfrm>
            <a:off x="0" y="99646"/>
            <a:ext cx="12192000" cy="710845"/>
          </a:xfrm>
          <a:prstGeom prst="rect">
            <a:avLst/>
          </a:prstGeom>
          <a:noFill/>
          <a:ln w="31750" cap="sq">
            <a:solidFill>
              <a:schemeClr val="bg1"/>
            </a:solidFill>
            <a:miter lim="800000"/>
          </a:ln>
        </p:spPr>
        <p:txBody>
          <a:bodyPr vert="horz" lIns="182880" tIns="182880" rIns="182880" bIns="182880" rtlCol="0" anchor="ctr">
            <a:normAutofit fontScale="975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a:spcBef>
                <a:spcPts val="0"/>
              </a:spcBef>
            </a:pPr>
            <a:r>
              <a:rPr lang="en-US" sz="2400" b="1" dirty="0">
                <a:latin typeface="Times New Roman" panose="02020603050405020304" pitchFamily="18" charset="0"/>
                <a:cs typeface="Times New Roman" panose="02020603050405020304" pitchFamily="18" charset="0"/>
              </a:rPr>
              <a:t>Handloom and Khadi, TXD 08</a:t>
            </a:r>
          </a:p>
        </p:txBody>
      </p:sp>
      <p:graphicFrame>
        <p:nvGraphicFramePr>
          <p:cNvPr id="5" name="Content Placeholder 3">
            <a:extLst>
              <a:ext uri="{FF2B5EF4-FFF2-40B4-BE49-F238E27FC236}">
                <a16:creationId xmlns:a16="http://schemas.microsoft.com/office/drawing/2014/main" id="{2C95FFDF-1D16-1245-668B-3203077BFFFD}"/>
              </a:ext>
            </a:extLst>
          </p:cNvPr>
          <p:cNvGraphicFramePr>
            <a:graphicFrameLocks/>
          </p:cNvGraphicFramePr>
          <p:nvPr>
            <p:extLst>
              <p:ext uri="{D42A27DB-BD31-4B8C-83A1-F6EECF244321}">
                <p14:modId xmlns:p14="http://schemas.microsoft.com/office/powerpoint/2010/main" val="1293136636"/>
              </p:ext>
            </p:extLst>
          </p:nvPr>
        </p:nvGraphicFramePr>
        <p:xfrm>
          <a:off x="278785" y="1077014"/>
          <a:ext cx="11634430" cy="4275023"/>
        </p:xfrm>
        <a:graphic>
          <a:graphicData uri="http://schemas.openxmlformats.org/drawingml/2006/table">
            <a:tbl>
              <a:tblPr firstRow="1" bandRow="1">
                <a:tableStyleId>{69012ECD-51FC-41F1-AA8D-1B2483CD663E}</a:tableStyleId>
              </a:tblPr>
              <a:tblGrid>
                <a:gridCol w="586582">
                  <a:extLst>
                    <a:ext uri="{9D8B030D-6E8A-4147-A177-3AD203B41FA5}">
                      <a16:colId xmlns:a16="http://schemas.microsoft.com/office/drawing/2014/main" val="1189910228"/>
                    </a:ext>
                  </a:extLst>
                </a:gridCol>
                <a:gridCol w="1425907">
                  <a:extLst>
                    <a:ext uri="{9D8B030D-6E8A-4147-A177-3AD203B41FA5}">
                      <a16:colId xmlns:a16="http://schemas.microsoft.com/office/drawing/2014/main" val="1047082033"/>
                    </a:ext>
                  </a:extLst>
                </a:gridCol>
                <a:gridCol w="2921399">
                  <a:extLst>
                    <a:ext uri="{9D8B030D-6E8A-4147-A177-3AD203B41FA5}">
                      <a16:colId xmlns:a16="http://schemas.microsoft.com/office/drawing/2014/main" val="3665550937"/>
                    </a:ext>
                  </a:extLst>
                </a:gridCol>
                <a:gridCol w="3350271">
                  <a:extLst>
                    <a:ext uri="{9D8B030D-6E8A-4147-A177-3AD203B41FA5}">
                      <a16:colId xmlns:a16="http://schemas.microsoft.com/office/drawing/2014/main" val="1386687883"/>
                    </a:ext>
                  </a:extLst>
                </a:gridCol>
                <a:gridCol w="3350271">
                  <a:extLst>
                    <a:ext uri="{9D8B030D-6E8A-4147-A177-3AD203B41FA5}">
                      <a16:colId xmlns:a16="http://schemas.microsoft.com/office/drawing/2014/main" val="4009142385"/>
                    </a:ext>
                  </a:extLst>
                </a:gridCol>
              </a:tblGrid>
              <a:tr h="855929">
                <a:tc>
                  <a:txBody>
                    <a:bodyPr/>
                    <a:lstStyle/>
                    <a:p>
                      <a:pPr algn="ctr"/>
                      <a:r>
                        <a:rPr lang="en-US" sz="1600" dirty="0">
                          <a:latin typeface="Times New Roman" panose="02020603050405020304" pitchFamily="18" charset="0"/>
                          <a:cs typeface="Times New Roman" panose="02020603050405020304" pitchFamily="18" charset="0"/>
                        </a:rPr>
                        <a:t>Sl. No.</a:t>
                      </a:r>
                      <a:endParaRPr lang="en-IN" sz="16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600" dirty="0">
                          <a:solidFill>
                            <a:schemeClr val="bg1"/>
                          </a:solidFill>
                          <a:latin typeface="Times New Roman" panose="02020603050405020304" pitchFamily="18" charset="0"/>
                          <a:cs typeface="Times New Roman" panose="02020603050405020304" pitchFamily="18" charset="0"/>
                        </a:rPr>
                        <a:t>Sub-sector</a:t>
                      </a:r>
                      <a:endParaRPr lang="en-IN" sz="1600" dirty="0">
                        <a:solidFill>
                          <a:schemeClr val="bg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600" dirty="0">
                          <a:latin typeface="Times New Roman" panose="02020603050405020304" pitchFamily="18" charset="0"/>
                          <a:cs typeface="Times New Roman" panose="02020603050405020304" pitchFamily="18" charset="0"/>
                        </a:rPr>
                        <a:t>Areas covered </a:t>
                      </a:r>
                      <a:endParaRPr lang="en-IN" sz="16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600" dirty="0">
                          <a:latin typeface="Times New Roman" panose="02020603050405020304" pitchFamily="18" charset="0"/>
                          <a:cs typeface="Times New Roman" panose="02020603050405020304" pitchFamily="18" charset="0"/>
                        </a:rPr>
                        <a:t>Areas to be covered</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600" dirty="0">
                          <a:latin typeface="Times New Roman" panose="02020603050405020304" pitchFamily="18" charset="0"/>
                          <a:cs typeface="Times New Roman" panose="02020603050405020304" pitchFamily="18" charset="0"/>
                        </a:rPr>
                        <a:t>Status and mode of execution</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1545337">
                <a:tc>
                  <a:txBody>
                    <a:bodyPr/>
                    <a:lstStyle/>
                    <a:p>
                      <a:pPr algn="just"/>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Handloom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b="0" i="0" u="none" dirty="0">
                          <a:solidFill>
                            <a:schemeClr val="tx1"/>
                          </a:solidFill>
                          <a:latin typeface="Times New Roman" panose="02020603050405020304" pitchFamily="18" charset="0"/>
                          <a:cs typeface="Times New Roman" panose="02020603050405020304" pitchFamily="18" charset="0"/>
                        </a:rPr>
                        <a:t>Malmal, Muslin, Blanket, </a:t>
                      </a:r>
                      <a:r>
                        <a:rPr lang="en-US" sz="1400" b="0" i="0" u="none" dirty="0">
                          <a:solidFill>
                            <a:schemeClr val="tx1"/>
                          </a:solidFill>
                          <a:latin typeface="Times New Roman" panose="02020603050405020304" pitchFamily="18" charset="0"/>
                          <a:cs typeface="Times New Roman" panose="02020603050405020304" pitchFamily="18" charset="0"/>
                        </a:rPr>
                        <a:t>Cotton Crepe, Cotton Voile, Serge, Cotton Madras Check, Dusters, Handkerchiefs, Suiting and shirting, Saris, School uniforms etc.</a:t>
                      </a:r>
                      <a:endParaRPr lang="en-IN" sz="1400" b="0" i="0" u="none" dirty="0">
                        <a:solidFill>
                          <a:schemeClr val="tx1"/>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62</a:t>
                      </a:r>
                      <a:endParaRPr lang="en-GB" sz="14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Handloom Recycle Folder</a:t>
                      </a:r>
                    </a:p>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Handloom Recycle Pot (small and medium)</a:t>
                      </a:r>
                    </a:p>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Handloom Recycle Bag</a:t>
                      </a:r>
                    </a:p>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Toilet linen, Kitchen linen, Cushion cases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endParaRPr lang="en-GB"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400" dirty="0">
                          <a:latin typeface="Times New Roman" panose="02020603050405020304" pitchFamily="18" charset="0"/>
                          <a:cs typeface="Times New Roman" panose="02020603050405020304" pitchFamily="18" charset="0"/>
                        </a:rPr>
                        <a:t>Work is yet to be taken up.</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1834134">
                <a:tc>
                  <a:txBody>
                    <a:bodyPr/>
                    <a:lstStyle/>
                    <a:p>
                      <a:pPr algn="just"/>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Khadi</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b="0" i="0" u="none" dirty="0">
                          <a:solidFill>
                            <a:schemeClr val="tx1"/>
                          </a:solidFill>
                          <a:latin typeface="Times New Roman" panose="02020603050405020304" pitchFamily="18" charset="0"/>
                          <a:cs typeface="Times New Roman" panose="02020603050405020304" pitchFamily="18" charset="0"/>
                        </a:rPr>
                        <a:t>Bunting cloth, Bedsheet, Blanket, Pillowcover, </a:t>
                      </a:r>
                      <a:r>
                        <a:rPr lang="en-US" sz="1400" b="0" i="0" u="none" dirty="0">
                          <a:solidFill>
                            <a:schemeClr val="tx1"/>
                          </a:solidFill>
                          <a:latin typeface="Times New Roman" panose="02020603050405020304" pitchFamily="18" charset="0"/>
                          <a:cs typeface="Times New Roman" panose="02020603050405020304" pitchFamily="18" charset="0"/>
                        </a:rPr>
                        <a:t>Mazri, Napkins and Table cloth, Dungri, Dusters, Suiting and shirting etc.</a:t>
                      </a:r>
                      <a:endParaRPr lang="en-IN" sz="1400" b="1" i="0" u="sng" dirty="0">
                        <a:solidFill>
                          <a:schemeClr val="tx1"/>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25</a:t>
                      </a:r>
                      <a:endParaRPr lang="en-GB" sz="14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lgn="l">
                        <a:buFont typeface="+mj-lt"/>
                        <a:buAutoNum type="arabicPeriod"/>
                      </a:pPr>
                      <a:r>
                        <a:rPr lang="en-GB" sz="1400" dirty="0">
                          <a:latin typeface="Times New Roman" panose="02020603050405020304" pitchFamily="18" charset="0"/>
                          <a:cs typeface="Times New Roman" panose="02020603050405020304" pitchFamily="18" charset="0"/>
                        </a:rPr>
                        <a:t>Machine-made National Flag (Polyester Khadi)</a:t>
                      </a:r>
                    </a:p>
                    <a:p>
                      <a:pPr marL="342900" indent="-342900" algn="l">
                        <a:buFont typeface="+mj-lt"/>
                        <a:buAutoNum type="arabicPeriod"/>
                      </a:pPr>
                      <a:r>
                        <a:rPr lang="en-GB" sz="1400" dirty="0">
                          <a:latin typeface="Times New Roman" panose="02020603050405020304" pitchFamily="18" charset="0"/>
                          <a:cs typeface="Times New Roman" panose="02020603050405020304" pitchFamily="18" charset="0"/>
                        </a:rPr>
                        <a:t>Khadi Yarn </a:t>
                      </a:r>
                    </a:p>
                    <a:p>
                      <a:pPr marL="342900" indent="-342900" algn="l">
                        <a:buFont typeface="+mj-lt"/>
                        <a:buAutoNum type="arabicPeriod"/>
                      </a:pPr>
                      <a:r>
                        <a:rPr lang="en-GB" sz="1400" dirty="0">
                          <a:latin typeface="Times New Roman" panose="02020603050405020304" pitchFamily="18" charset="0"/>
                          <a:cs typeface="Times New Roman" panose="02020603050405020304" pitchFamily="18" charset="0"/>
                        </a:rPr>
                        <a:t>Cotton Khadi Suiting and Shirting</a:t>
                      </a:r>
                    </a:p>
                    <a:p>
                      <a:pPr marL="342900" indent="-342900" algn="l">
                        <a:buFont typeface="+mj-lt"/>
                        <a:buAutoNum type="arabicPeriod"/>
                      </a:pPr>
                      <a:r>
                        <a:rPr lang="en-GB" sz="1400" dirty="0">
                          <a:latin typeface="Times New Roman" panose="02020603050405020304" pitchFamily="18" charset="0"/>
                          <a:cs typeface="Times New Roman" panose="02020603050405020304" pitchFamily="18" charset="0"/>
                        </a:rPr>
                        <a:t>Cotton Khadi, Wool Khadi and Silk Khadi Indian National Flag (Revisions)</a:t>
                      </a:r>
                    </a:p>
                    <a:p>
                      <a:pPr marL="0" indent="0" algn="l">
                        <a:buFont typeface="+mj-lt"/>
                        <a:buNone/>
                      </a:pPr>
                      <a:endParaRPr lang="en-GB"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lgn="l">
                        <a:buFont typeface="+mj-lt"/>
                        <a:buNone/>
                      </a:pPr>
                      <a:r>
                        <a:rPr lang="en-GB" sz="1400" dirty="0">
                          <a:latin typeface="Times New Roman" panose="02020603050405020304" pitchFamily="18" charset="0"/>
                          <a:cs typeface="Times New Roman" panose="02020603050405020304" pitchFamily="18" charset="0"/>
                        </a:rPr>
                        <a:t>The draft on khadi yarn has been prepared based on detailed report provided by MGIRI, Wardha and the same has been wide circulated.</a:t>
                      </a:r>
                    </a:p>
                    <a:p>
                      <a:pPr marL="0" indent="0" algn="l">
                        <a:buFont typeface="+mj-lt"/>
                        <a:buNone/>
                      </a:pPr>
                      <a:endParaRPr lang="en-GB" sz="1400" dirty="0">
                        <a:latin typeface="Times New Roman" panose="02020603050405020304" pitchFamily="18" charset="0"/>
                        <a:cs typeface="Times New Roman" panose="02020603050405020304" pitchFamily="18" charset="0"/>
                      </a:endParaRPr>
                    </a:p>
                    <a:p>
                      <a:pPr marL="0" indent="0" algn="l">
                        <a:buFont typeface="+mj-lt"/>
                        <a:buNone/>
                      </a:pPr>
                      <a:r>
                        <a:rPr lang="en-GB" sz="1400" dirty="0">
                          <a:latin typeface="Times New Roman" panose="02020603050405020304" pitchFamily="18" charset="0"/>
                          <a:cs typeface="Times New Roman" panose="02020603050405020304" pitchFamily="18" charset="0"/>
                        </a:rPr>
                        <a:t>Working group has been constituted for revision of National flag.</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bl>
          </a:graphicData>
        </a:graphic>
      </p:graphicFrame>
    </p:spTree>
    <p:extLst>
      <p:ext uri="{BB962C8B-B14F-4D97-AF65-F5344CB8AC3E}">
        <p14:creationId xmlns:p14="http://schemas.microsoft.com/office/powerpoint/2010/main" val="2401710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9D751CF7-CFA1-7BBC-EEE2-6B9CFC8D4B4C}"/>
              </a:ext>
            </a:extLst>
          </p:cNvPr>
          <p:cNvSpPr>
            <a:spLocks noChangeArrowheads="1"/>
          </p:cNvSpPr>
          <p:nvPr/>
        </p:nvSpPr>
        <p:spPr bwMode="auto">
          <a:xfrm>
            <a:off x="2774950" y="26384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Title 1">
            <a:extLst>
              <a:ext uri="{FF2B5EF4-FFF2-40B4-BE49-F238E27FC236}">
                <a16:creationId xmlns:a16="http://schemas.microsoft.com/office/drawing/2014/main" id="{61871ACE-F491-0833-5D83-57295CABF2C7}"/>
              </a:ext>
            </a:extLst>
          </p:cNvPr>
          <p:cNvSpPr>
            <a:spLocks noGrp="1"/>
          </p:cNvSpPr>
          <p:nvPr>
            <p:ph type="title"/>
          </p:nvPr>
        </p:nvSpPr>
        <p:spPr>
          <a:xfrm>
            <a:off x="0" y="126918"/>
            <a:ext cx="12192000" cy="498517"/>
          </a:xfrm>
          <a:noFill/>
        </p:spPr>
        <p:txBody>
          <a:bodyPr>
            <a:noAutofit/>
          </a:bodyPr>
          <a:lstStyle/>
          <a:p>
            <a:pPr algn="ctr"/>
            <a:r>
              <a:rPr lang="en-IN" sz="1800" b="1" i="0" u="none" strike="noStrike" dirty="0">
                <a:solidFill>
                  <a:srgbClr val="262626"/>
                </a:solidFill>
                <a:effectLst/>
                <a:latin typeface="Times New Roman" panose="02020603050405020304" pitchFamily="18" charset="0"/>
              </a:rPr>
              <a:t>PHYSICAL METHODS OF TEST, TXD 01</a:t>
            </a:r>
            <a:endParaRPr lang="en-US" sz="2400" b="1" dirty="0">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09CE5A39-5E3A-CD5C-08F3-99A6104A1943}"/>
              </a:ext>
            </a:extLst>
          </p:cNvPr>
          <p:cNvGraphicFramePr>
            <a:graphicFrameLocks noGrp="1"/>
          </p:cNvGraphicFramePr>
          <p:nvPr>
            <p:extLst>
              <p:ext uri="{D42A27DB-BD31-4B8C-83A1-F6EECF244321}">
                <p14:modId xmlns:p14="http://schemas.microsoft.com/office/powerpoint/2010/main" val="1586222565"/>
              </p:ext>
            </p:extLst>
          </p:nvPr>
        </p:nvGraphicFramePr>
        <p:xfrm>
          <a:off x="1029081" y="1024885"/>
          <a:ext cx="10677248" cy="5474981"/>
        </p:xfrm>
        <a:graphic>
          <a:graphicData uri="http://schemas.openxmlformats.org/drawingml/2006/table">
            <a:tbl>
              <a:tblPr>
                <a:tableStyleId>{BDBED569-4797-4DF1-A0F4-6AAB3CD982D8}</a:tableStyleId>
              </a:tblPr>
              <a:tblGrid>
                <a:gridCol w="893968">
                  <a:extLst>
                    <a:ext uri="{9D8B030D-6E8A-4147-A177-3AD203B41FA5}">
                      <a16:colId xmlns:a16="http://schemas.microsoft.com/office/drawing/2014/main" val="1291972331"/>
                    </a:ext>
                  </a:extLst>
                </a:gridCol>
                <a:gridCol w="972386">
                  <a:extLst>
                    <a:ext uri="{9D8B030D-6E8A-4147-A177-3AD203B41FA5}">
                      <a16:colId xmlns:a16="http://schemas.microsoft.com/office/drawing/2014/main" val="1945907403"/>
                    </a:ext>
                  </a:extLst>
                </a:gridCol>
                <a:gridCol w="3031580">
                  <a:extLst>
                    <a:ext uri="{9D8B030D-6E8A-4147-A177-3AD203B41FA5}">
                      <a16:colId xmlns:a16="http://schemas.microsoft.com/office/drawing/2014/main" val="4210567676"/>
                    </a:ext>
                  </a:extLst>
                </a:gridCol>
                <a:gridCol w="2889657">
                  <a:extLst>
                    <a:ext uri="{9D8B030D-6E8A-4147-A177-3AD203B41FA5}">
                      <a16:colId xmlns:a16="http://schemas.microsoft.com/office/drawing/2014/main" val="15328828"/>
                    </a:ext>
                  </a:extLst>
                </a:gridCol>
                <a:gridCol w="2889657">
                  <a:extLst>
                    <a:ext uri="{9D8B030D-6E8A-4147-A177-3AD203B41FA5}">
                      <a16:colId xmlns:a16="http://schemas.microsoft.com/office/drawing/2014/main" val="294470345"/>
                    </a:ext>
                  </a:extLst>
                </a:gridCol>
              </a:tblGrid>
              <a:tr h="406589">
                <a:tc>
                  <a:txBody>
                    <a:bodyPr/>
                    <a:lstStyle/>
                    <a:p>
                      <a:pPr rtl="0" fontAlgn="t">
                        <a:spcBef>
                          <a:spcPts val="0"/>
                        </a:spcBef>
                        <a:spcAft>
                          <a:spcPts val="0"/>
                        </a:spcAft>
                      </a:pPr>
                      <a:r>
                        <a:rPr lang="en-IN" sz="1400" b="1" u="none" strike="noStrike" dirty="0">
                          <a:solidFill>
                            <a:schemeClr val="bg1"/>
                          </a:solidFill>
                          <a:effectLst/>
                          <a:latin typeface="Times New Roman" panose="02020603050405020304" pitchFamily="18" charset="0"/>
                          <a:cs typeface="Times New Roman" panose="02020603050405020304" pitchFamily="18" charset="0"/>
                        </a:rPr>
                        <a:t>Sl. No.</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53705" marR="53705" marT="26852" marB="26852">
                    <a:solidFill>
                      <a:schemeClr val="accent1"/>
                    </a:solidFill>
                  </a:tcPr>
                </a:tc>
                <a:tc>
                  <a:txBody>
                    <a:bodyPr/>
                    <a:lstStyle/>
                    <a:p>
                      <a:pPr algn="ctr"/>
                      <a:r>
                        <a:rPr lang="en-US" sz="1400" dirty="0">
                          <a:solidFill>
                            <a:schemeClr val="bg1"/>
                          </a:solidFill>
                          <a:latin typeface="Times New Roman" panose="02020603050405020304" pitchFamily="18" charset="0"/>
                          <a:cs typeface="Times New Roman" panose="02020603050405020304" pitchFamily="18" charset="0"/>
                        </a:rPr>
                        <a:t>Sub-sector</a:t>
                      </a:r>
                      <a:endParaRPr lang="en-IN" sz="1400" dirty="0">
                        <a:solidFill>
                          <a:schemeClr val="bg1"/>
                        </a:solidFill>
                        <a:latin typeface="Times New Roman" panose="02020603050405020304" pitchFamily="18" charset="0"/>
                        <a:cs typeface="Times New Roman" panose="02020603050405020304" pitchFamily="18" charset="0"/>
                      </a:endParaRPr>
                    </a:p>
                  </a:txBody>
                  <a:tcPr marL="53705" marR="53705" marT="26852" marB="26852">
                    <a:solidFill>
                      <a:schemeClr val="accent1"/>
                    </a:solidFill>
                  </a:tcPr>
                </a:tc>
                <a:tc>
                  <a:txBody>
                    <a:bodyPr/>
                    <a:lstStyle/>
                    <a:p>
                      <a:pPr algn="ctr" rtl="0" fontAlgn="t">
                        <a:spcBef>
                          <a:spcPts val="0"/>
                        </a:spcBef>
                        <a:spcAft>
                          <a:spcPts val="0"/>
                        </a:spcAft>
                      </a:pPr>
                      <a:r>
                        <a:rPr lang="en-IN" sz="1400" b="1" u="none" strike="noStrike">
                          <a:solidFill>
                            <a:schemeClr val="bg1"/>
                          </a:solidFill>
                          <a:effectLst/>
                          <a:latin typeface="Times New Roman" panose="02020603050405020304" pitchFamily="18" charset="0"/>
                          <a:cs typeface="Times New Roman" panose="02020603050405020304" pitchFamily="18" charset="0"/>
                        </a:rPr>
                        <a:t>Areas covered </a:t>
                      </a:r>
                      <a:endParaRPr lang="en-IN" sz="1400">
                        <a:solidFill>
                          <a:schemeClr val="bg1"/>
                        </a:solidFill>
                        <a:effectLst/>
                        <a:latin typeface="Times New Roman" panose="02020603050405020304" pitchFamily="18" charset="0"/>
                        <a:cs typeface="Times New Roman" panose="02020603050405020304" pitchFamily="18" charset="0"/>
                      </a:endParaRPr>
                    </a:p>
                  </a:txBody>
                  <a:tcPr marL="53705" marR="53705" marT="26852" marB="26852">
                    <a:solidFill>
                      <a:schemeClr val="accent1"/>
                    </a:solidFill>
                  </a:tcPr>
                </a:tc>
                <a:tc>
                  <a:txBody>
                    <a:bodyPr/>
                    <a:lstStyle/>
                    <a:p>
                      <a:pPr algn="ctr" rtl="0" fontAlgn="t">
                        <a:spcBef>
                          <a:spcPts val="0"/>
                        </a:spcBef>
                        <a:spcAft>
                          <a:spcPts val="0"/>
                        </a:spcAft>
                      </a:pPr>
                      <a:r>
                        <a:rPr lang="en-IN" sz="1400" b="1" u="none" strike="noStrike" dirty="0">
                          <a:solidFill>
                            <a:schemeClr val="bg1"/>
                          </a:solidFill>
                          <a:effectLst/>
                          <a:latin typeface="Times New Roman" panose="02020603050405020304" pitchFamily="18" charset="0"/>
                          <a:cs typeface="Times New Roman" panose="02020603050405020304" pitchFamily="18" charset="0"/>
                        </a:rPr>
                        <a:t>Areas to be covered</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53705" marR="53705" marT="26852" marB="26852">
                    <a:solidFill>
                      <a:schemeClr val="accent1"/>
                    </a:solidFill>
                  </a:tcPr>
                </a:tc>
                <a:tc>
                  <a:txBody>
                    <a:bodyPr/>
                    <a:lstStyle/>
                    <a:p>
                      <a:pPr algn="ctr" rtl="0" fontAlgn="t">
                        <a:spcBef>
                          <a:spcPts val="0"/>
                        </a:spcBef>
                        <a:spcAft>
                          <a:spcPts val="0"/>
                        </a:spcAft>
                      </a:pPr>
                      <a:r>
                        <a:rPr lang="en-IN" sz="1400" dirty="0">
                          <a:solidFill>
                            <a:schemeClr val="bg1"/>
                          </a:solidFill>
                          <a:latin typeface="Times New Roman" panose="02020603050405020304" pitchFamily="18" charset="0"/>
                          <a:cs typeface="Times New Roman" panose="02020603050405020304" pitchFamily="18" charset="0"/>
                        </a:rPr>
                        <a:t>Status and mode of execution</a:t>
                      </a:r>
                      <a:endParaRPr lang="en-IN" sz="1400" dirty="0">
                        <a:solidFill>
                          <a:schemeClr val="bg1"/>
                        </a:solidFill>
                        <a:effectLst/>
                        <a:latin typeface="Times New Roman" panose="02020603050405020304" pitchFamily="18" charset="0"/>
                        <a:cs typeface="Times New Roman" panose="02020603050405020304" pitchFamily="18" charset="0"/>
                      </a:endParaRPr>
                    </a:p>
                  </a:txBody>
                  <a:tcPr marL="53705" marR="53705" marT="26852" marB="26852">
                    <a:solidFill>
                      <a:schemeClr val="accent1"/>
                    </a:solidFill>
                  </a:tcPr>
                </a:tc>
                <a:extLst>
                  <a:ext uri="{0D108BD9-81ED-4DB2-BD59-A6C34878D82A}">
                    <a16:rowId xmlns:a16="http://schemas.microsoft.com/office/drawing/2014/main" val="1561467067"/>
                  </a:ext>
                </a:extLst>
              </a:tr>
              <a:tr h="1830071">
                <a:tc>
                  <a:txBody>
                    <a:bodyPr/>
                    <a:lstStyle/>
                    <a:p>
                      <a:pPr rtl="0" fontAlgn="t">
                        <a:spcBef>
                          <a:spcPts val="0"/>
                        </a:spcBef>
                        <a:spcAft>
                          <a:spcPts val="0"/>
                        </a:spcAft>
                      </a:pPr>
                      <a:r>
                        <a:rPr lang="en-IN" sz="1400" b="0" u="none" strike="noStrike" dirty="0">
                          <a:solidFill>
                            <a:srgbClr val="000000"/>
                          </a:solidFill>
                          <a:effectLst/>
                          <a:latin typeface="Times New Roman" panose="02020603050405020304" pitchFamily="18" charset="0"/>
                          <a:cs typeface="Times New Roman" panose="02020603050405020304" pitchFamily="18" charset="0"/>
                        </a:rPr>
                        <a:t>1</a:t>
                      </a:r>
                      <a:endParaRPr lang="en-IN" sz="1400" dirty="0">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rtl="0" fontAlgn="t">
                        <a:spcBef>
                          <a:spcPts val="0"/>
                        </a:spcBef>
                        <a:spcAft>
                          <a:spcPts val="0"/>
                        </a:spcAft>
                      </a:pPr>
                      <a:r>
                        <a:rPr lang="en-IN" sz="1400" b="0" u="none" strike="noStrike" dirty="0">
                          <a:solidFill>
                            <a:schemeClr val="tx1"/>
                          </a:solidFill>
                          <a:effectLst/>
                          <a:latin typeface="Times New Roman" panose="02020603050405020304" pitchFamily="18" charset="0"/>
                          <a:cs typeface="Times New Roman" panose="02020603050405020304" pitchFamily="18" charset="0"/>
                        </a:rPr>
                        <a:t>Fibres</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algn="just"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Test methods for evaluation of properties of Natural fibres (Cotton, wool, and jute etc)</a:t>
                      </a:r>
                    </a:p>
                    <a:p>
                      <a:pPr algn="just"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Test methods for evaluation of properties of Man-made fibres (Polyester, viscose, polyamides and polyolefins)</a:t>
                      </a:r>
                    </a:p>
                    <a:p>
                      <a:pPr algn="just"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Method of sampling</a:t>
                      </a:r>
                    </a:p>
                    <a:p>
                      <a:pPr marL="457200" rtl="0" fontAlgn="t">
                        <a:spcBef>
                          <a:spcPts val="0"/>
                        </a:spcBef>
                        <a:spcAft>
                          <a:spcPts val="0"/>
                        </a:spcAft>
                      </a:pPr>
                      <a:br>
                        <a:rPr lang="en-IN" sz="1400" dirty="0">
                          <a:solidFill>
                            <a:schemeClr val="tx1"/>
                          </a:solidFill>
                          <a:effectLst/>
                          <a:latin typeface="Times New Roman" panose="02020603050405020304" pitchFamily="18" charset="0"/>
                          <a:cs typeface="Times New Roman" panose="02020603050405020304" pitchFamily="18" charset="0"/>
                        </a:rPr>
                      </a:br>
                      <a:r>
                        <a:rPr lang="en-IN" sz="1400" b="1" u="sng" dirty="0">
                          <a:solidFill>
                            <a:schemeClr val="tx1"/>
                          </a:solidFill>
                          <a:effectLst/>
                          <a:latin typeface="Times New Roman" panose="02020603050405020304" pitchFamily="18" charset="0"/>
                          <a:cs typeface="Times New Roman" panose="02020603050405020304" pitchFamily="18" charset="0"/>
                        </a:rPr>
                        <a:t>No. of Standards published = 22</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Evaluation of crimp in man-made fibres.</a:t>
                      </a:r>
                    </a:p>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Test method for determination of Ginning percentage of cotton fibre</a:t>
                      </a:r>
                    </a:p>
                  </a:txBody>
                  <a:tcPr marL="53705" marR="53705" marT="26852" marB="26852"/>
                </a:tc>
                <a:tc>
                  <a:txBody>
                    <a:bodyPr/>
                    <a:lstStyle/>
                    <a:p>
                      <a:pPr rtl="0" fontAlgn="base">
                        <a:spcBef>
                          <a:spcPts val="0"/>
                        </a:spcBef>
                        <a:spcAft>
                          <a:spcPts val="0"/>
                        </a:spcAft>
                        <a:buFont typeface="+mj-lt"/>
                        <a:buNone/>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The work is yet to be started.</a:t>
                      </a:r>
                    </a:p>
                  </a:txBody>
                  <a:tcPr marL="53705" marR="53705" marT="26852" marB="26852"/>
                </a:tc>
                <a:extLst>
                  <a:ext uri="{0D108BD9-81ED-4DB2-BD59-A6C34878D82A}">
                    <a16:rowId xmlns:a16="http://schemas.microsoft.com/office/drawing/2014/main" val="4197594591"/>
                  </a:ext>
                </a:extLst>
              </a:tr>
              <a:tr h="1344748">
                <a:tc>
                  <a:txBody>
                    <a:bodyPr/>
                    <a:lstStyle/>
                    <a:p>
                      <a:pPr rtl="0" fontAlgn="t">
                        <a:spcBef>
                          <a:spcPts val="0"/>
                        </a:spcBef>
                        <a:spcAft>
                          <a:spcPts val="0"/>
                        </a:spcAft>
                      </a:pPr>
                      <a:r>
                        <a:rPr lang="en-IN" sz="1400" b="0" u="none" strike="noStrike">
                          <a:solidFill>
                            <a:srgbClr val="000000"/>
                          </a:solidFill>
                          <a:effectLst/>
                          <a:latin typeface="Times New Roman" panose="02020603050405020304" pitchFamily="18" charset="0"/>
                          <a:cs typeface="Times New Roman" panose="02020603050405020304" pitchFamily="18" charset="0"/>
                        </a:rPr>
                        <a:t>2</a:t>
                      </a:r>
                      <a:endParaRPr lang="en-IN" sz="1400">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rtl="0" fontAlgn="t">
                        <a:spcBef>
                          <a:spcPts val="0"/>
                        </a:spcBef>
                        <a:spcAft>
                          <a:spcPts val="0"/>
                        </a:spcAft>
                      </a:pPr>
                      <a:r>
                        <a:rPr lang="en-IN" sz="1400" b="0" u="none" strike="noStrike">
                          <a:solidFill>
                            <a:schemeClr val="tx1"/>
                          </a:solidFill>
                          <a:effectLst/>
                          <a:latin typeface="Times New Roman" panose="02020603050405020304" pitchFamily="18" charset="0"/>
                          <a:cs typeface="Times New Roman" panose="02020603050405020304" pitchFamily="18" charset="0"/>
                        </a:rPr>
                        <a:t>Yarns</a:t>
                      </a:r>
                      <a:endParaRPr lang="en-IN" sz="140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Test method for determination of physical characteristics of spun yarns</a:t>
                      </a:r>
                    </a:p>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Test method for determination of physical characteristics of filament yarn</a:t>
                      </a:r>
                    </a:p>
                    <a:p>
                      <a:pPr marL="457200" rtl="0" fontAlgn="t">
                        <a:spcBef>
                          <a:spcPts val="0"/>
                        </a:spcBef>
                        <a:spcAft>
                          <a:spcPts val="0"/>
                        </a:spcAft>
                      </a:pPr>
                      <a:br>
                        <a:rPr lang="en-IN" sz="1400" dirty="0">
                          <a:solidFill>
                            <a:schemeClr val="tx1"/>
                          </a:solidFill>
                          <a:effectLst/>
                          <a:latin typeface="Times New Roman" panose="02020603050405020304" pitchFamily="18" charset="0"/>
                          <a:cs typeface="Times New Roman" panose="02020603050405020304" pitchFamily="18" charset="0"/>
                        </a:rPr>
                      </a:br>
                      <a:r>
                        <a:rPr lang="en-IN" sz="1400" b="1" u="sng" dirty="0">
                          <a:solidFill>
                            <a:schemeClr val="tx1"/>
                          </a:solidFill>
                          <a:effectLst/>
                          <a:latin typeface="Times New Roman" panose="02020603050405020304" pitchFamily="18" charset="0"/>
                          <a:cs typeface="Times New Roman" panose="02020603050405020304" pitchFamily="18" charset="0"/>
                        </a:rPr>
                        <a:t>No. of Standards published =  27</a:t>
                      </a: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algn="just"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Test method for evaluation of crimp in textured yarn</a:t>
                      </a:r>
                    </a:p>
                    <a:p>
                      <a:pPr algn="just"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Test method for measurement of electrostatic propensity in synthetic filament yarns</a:t>
                      </a:r>
                    </a:p>
                    <a:p>
                      <a:pPr fontAlgn="t"/>
                      <a:endParaRPr lang="en-IN" sz="1400" dirty="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marL="0" marR="0" lvl="0" indent="0" algn="l" defTabSz="914400" rtl="0" eaLnBrk="1" fontAlgn="t" latinLnBrk="0" hangingPunct="1">
                        <a:lnSpc>
                          <a:spcPct val="100000"/>
                        </a:lnSpc>
                        <a:spcBef>
                          <a:spcPts val="0"/>
                        </a:spcBef>
                        <a:spcAft>
                          <a:spcPts val="0"/>
                        </a:spcAft>
                        <a:buClrTx/>
                        <a:buSzTx/>
                        <a:buFont typeface="+mj-lt"/>
                        <a:buNone/>
                        <a:tabLst/>
                        <a:defRPr/>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The work is yet to be started.</a:t>
                      </a:r>
                    </a:p>
                    <a:p>
                      <a:pPr marL="0" indent="0" fontAlgn="t">
                        <a:buFont typeface="+mj-lt"/>
                        <a:buNone/>
                      </a:pPr>
                      <a:endParaRPr lang="en-IN" sz="1400" dirty="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extLst>
                  <a:ext uri="{0D108BD9-81ED-4DB2-BD59-A6C34878D82A}">
                    <a16:rowId xmlns:a16="http://schemas.microsoft.com/office/drawing/2014/main" val="3569497033"/>
                  </a:ext>
                </a:extLst>
              </a:tr>
              <a:tr h="1131056">
                <a:tc>
                  <a:txBody>
                    <a:bodyPr/>
                    <a:lstStyle/>
                    <a:p>
                      <a:pPr rtl="0" fontAlgn="t">
                        <a:spcBef>
                          <a:spcPts val="0"/>
                        </a:spcBef>
                        <a:spcAft>
                          <a:spcPts val="0"/>
                        </a:spcAft>
                      </a:pPr>
                      <a:r>
                        <a:rPr lang="en-IN" sz="1400" b="0" u="none" strike="noStrike">
                          <a:solidFill>
                            <a:srgbClr val="000000"/>
                          </a:solidFill>
                          <a:effectLst/>
                          <a:latin typeface="Times New Roman" panose="02020603050405020304" pitchFamily="18" charset="0"/>
                          <a:cs typeface="Times New Roman" panose="02020603050405020304" pitchFamily="18" charset="0"/>
                        </a:rPr>
                        <a:t>3</a:t>
                      </a:r>
                      <a:endParaRPr lang="en-IN" sz="1400">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rtl="0" fontAlgn="t">
                        <a:spcBef>
                          <a:spcPts val="0"/>
                        </a:spcBef>
                        <a:spcAft>
                          <a:spcPts val="0"/>
                        </a:spcAft>
                      </a:pPr>
                      <a:r>
                        <a:rPr lang="en-IN" sz="1400" b="0" u="none" strike="noStrike">
                          <a:solidFill>
                            <a:schemeClr val="tx1"/>
                          </a:solidFill>
                          <a:effectLst/>
                          <a:latin typeface="Times New Roman" panose="02020603050405020304" pitchFamily="18" charset="0"/>
                          <a:cs typeface="Times New Roman" panose="02020603050405020304" pitchFamily="18" charset="0"/>
                        </a:rPr>
                        <a:t>Fabric</a:t>
                      </a:r>
                      <a:endParaRPr lang="en-IN" sz="140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rtl="0" fontAlgn="base">
                        <a:spcBef>
                          <a:spcPts val="0"/>
                        </a:spcBef>
                        <a:spcAft>
                          <a:spcPts val="0"/>
                        </a:spcAft>
                        <a:buFont typeface="+mj-lt"/>
                        <a:buAutoNum type="arabicPeriod"/>
                      </a:pPr>
                      <a:r>
                        <a:rPr lang="en-IN" sz="1400" b="0" u="none" strike="noStrike">
                          <a:solidFill>
                            <a:schemeClr val="tx1"/>
                          </a:solidFill>
                          <a:effectLst/>
                          <a:latin typeface="Times New Roman" panose="02020603050405020304" pitchFamily="18" charset="0"/>
                          <a:cs typeface="Times New Roman" panose="02020603050405020304" pitchFamily="18" charset="0"/>
                        </a:rPr>
                        <a:t>Test method for determination of physical characteristics of fabrics</a:t>
                      </a:r>
                    </a:p>
                    <a:p>
                      <a:pPr rtl="0" fontAlgn="base">
                        <a:spcBef>
                          <a:spcPts val="0"/>
                        </a:spcBef>
                        <a:spcAft>
                          <a:spcPts val="0"/>
                        </a:spcAft>
                        <a:buFont typeface="+mj-lt"/>
                        <a:buAutoNum type="arabicPeriod"/>
                      </a:pPr>
                      <a:r>
                        <a:rPr lang="en-IN" sz="1400" b="0" u="none" strike="noStrike">
                          <a:solidFill>
                            <a:schemeClr val="tx1"/>
                          </a:solidFill>
                          <a:effectLst/>
                          <a:latin typeface="Times New Roman" panose="02020603050405020304" pitchFamily="18" charset="0"/>
                          <a:cs typeface="Times New Roman" panose="02020603050405020304" pitchFamily="18" charset="0"/>
                        </a:rPr>
                        <a:t>Glossary of textile terms related to fabric</a:t>
                      </a:r>
                    </a:p>
                    <a:p>
                      <a:pPr rtl="0" fontAlgn="base">
                        <a:spcBef>
                          <a:spcPts val="0"/>
                        </a:spcBef>
                        <a:spcAft>
                          <a:spcPts val="0"/>
                        </a:spcAft>
                        <a:buFont typeface="+mj-lt"/>
                        <a:buAutoNum type="arabicPeriod"/>
                      </a:pPr>
                      <a:r>
                        <a:rPr lang="en-IN" sz="1400" b="0" u="none" strike="noStrike">
                          <a:solidFill>
                            <a:schemeClr val="tx1"/>
                          </a:solidFill>
                          <a:effectLst/>
                          <a:latin typeface="Times New Roman" panose="02020603050405020304" pitchFamily="18" charset="0"/>
                          <a:cs typeface="Times New Roman" panose="02020603050405020304" pitchFamily="18" charset="0"/>
                        </a:rPr>
                        <a:t>Method of Sampling</a:t>
                      </a:r>
                    </a:p>
                    <a:p>
                      <a:pPr marL="457200" rtl="0" fontAlgn="t">
                        <a:spcBef>
                          <a:spcPts val="0"/>
                        </a:spcBef>
                        <a:spcAft>
                          <a:spcPts val="0"/>
                        </a:spcAft>
                      </a:pPr>
                      <a:r>
                        <a:rPr lang="en-IN" sz="1400" b="1" u="sng">
                          <a:solidFill>
                            <a:schemeClr val="tx1"/>
                          </a:solidFill>
                          <a:effectLst/>
                          <a:latin typeface="Times New Roman" panose="02020603050405020304" pitchFamily="18" charset="0"/>
                          <a:cs typeface="Times New Roman" panose="02020603050405020304" pitchFamily="18" charset="0"/>
                        </a:rPr>
                        <a:t>No. of Standards published = 32</a:t>
                      </a:r>
                      <a:endParaRPr lang="en-IN" sz="140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tc>
                  <a:txBody>
                    <a:bodyPr/>
                    <a:lstStyle/>
                    <a:p>
                      <a:pPr rtl="0" fontAlgn="base">
                        <a:spcBef>
                          <a:spcPts val="0"/>
                        </a:spcBef>
                        <a:spcAft>
                          <a:spcPts val="0"/>
                        </a:spcAft>
                        <a:buFont typeface="+mj-lt"/>
                        <a:buAutoNum type="arabicPeriod"/>
                      </a:pPr>
                      <a:r>
                        <a:rPr lang="en-IN" sz="1400" b="0" u="none" strike="noStrike" dirty="0">
                          <a:solidFill>
                            <a:schemeClr val="tx1"/>
                          </a:solidFill>
                          <a:effectLst/>
                          <a:latin typeface="Times New Roman" panose="02020603050405020304" pitchFamily="18" charset="0"/>
                          <a:cs typeface="Times New Roman" panose="02020603050405020304" pitchFamily="18" charset="0"/>
                        </a:rPr>
                        <a:t>Smoothness test for fabric</a:t>
                      </a:r>
                    </a:p>
                    <a:p>
                      <a:pPr rtl="0" fontAlgn="base">
                        <a:spcBef>
                          <a:spcPts val="0"/>
                        </a:spcBef>
                        <a:spcAft>
                          <a:spcPts val="0"/>
                        </a:spcAft>
                        <a:buFont typeface="+mj-lt"/>
                        <a:buAutoNum type="arabicPeriod"/>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 Bursting strength of fabric – Ball bursting method</a:t>
                      </a:r>
                    </a:p>
                  </a:txBody>
                  <a:tcPr marL="53705" marR="53705" marT="26852" marB="26852"/>
                </a:tc>
                <a:tc>
                  <a:txBody>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en-IN" sz="1400" b="0" i="0" u="none" strike="noStrike" dirty="0">
                          <a:solidFill>
                            <a:schemeClr val="tx1"/>
                          </a:solidFill>
                          <a:effectLst/>
                          <a:latin typeface="Times New Roman" panose="02020603050405020304" pitchFamily="18" charset="0"/>
                          <a:cs typeface="Times New Roman" panose="02020603050405020304" pitchFamily="18" charset="0"/>
                        </a:rPr>
                        <a:t>The work is yet to be started.</a:t>
                      </a:r>
                    </a:p>
                    <a:p>
                      <a:pPr rtl="0" fontAlgn="base">
                        <a:spcBef>
                          <a:spcPts val="0"/>
                        </a:spcBef>
                        <a:spcAft>
                          <a:spcPts val="0"/>
                        </a:spcAft>
                        <a:buFont typeface="+mj-lt"/>
                        <a:buNone/>
                      </a:pPr>
                      <a:endParaRPr lang="en-IN"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53705" marR="53705" marT="26852" marB="26852"/>
                </a:tc>
                <a:extLst>
                  <a:ext uri="{0D108BD9-81ED-4DB2-BD59-A6C34878D82A}">
                    <a16:rowId xmlns:a16="http://schemas.microsoft.com/office/drawing/2014/main" val="2733444516"/>
                  </a:ext>
                </a:extLst>
              </a:tr>
            </a:tbl>
          </a:graphicData>
        </a:graphic>
      </p:graphicFrame>
    </p:spTree>
    <p:extLst>
      <p:ext uri="{BB962C8B-B14F-4D97-AF65-F5344CB8AC3E}">
        <p14:creationId xmlns:p14="http://schemas.microsoft.com/office/powerpoint/2010/main" val="3848958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5220B-17E6-E81F-5C66-63A732E38521}"/>
              </a:ext>
            </a:extLst>
          </p:cNvPr>
          <p:cNvSpPr/>
          <p:nvPr/>
        </p:nvSpPr>
        <p:spPr>
          <a:xfrm>
            <a:off x="2211437" y="2860803"/>
            <a:ext cx="8372805" cy="830997"/>
          </a:xfrm>
          <a:prstGeom prst="rect">
            <a:avLst/>
          </a:prstGeom>
          <a:noFill/>
        </p:spPr>
        <p:txBody>
          <a:bodyPr wrap="none" lIns="91440" tIns="45720" rIns="91440" bIns="45720">
            <a:spAutoFit/>
          </a:bodyPr>
          <a:lstStyle/>
          <a:p>
            <a:pPr algn="ctr"/>
            <a:r>
              <a:rPr lang="en-US" sz="48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Engagement with </a:t>
            </a:r>
            <a:r>
              <a:rPr lang="en-US" sz="4800" dirty="0" err="1">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MoU</a:t>
            </a:r>
            <a:r>
              <a:rPr lang="en-US" sz="48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Institutes</a:t>
            </a:r>
          </a:p>
        </p:txBody>
      </p:sp>
    </p:spTree>
    <p:extLst>
      <p:ext uri="{BB962C8B-B14F-4D97-AF65-F5344CB8AC3E}">
        <p14:creationId xmlns:p14="http://schemas.microsoft.com/office/powerpoint/2010/main" val="407626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1019070" y="798842"/>
            <a:ext cx="10515600" cy="763675"/>
          </a:xfrm>
        </p:spPr>
        <p:txBody>
          <a:bodyPr>
            <a:normAutofit fontScale="90000"/>
          </a:bodyPr>
          <a:lstStyle/>
          <a:p>
            <a:r>
              <a:rPr lang="en-IN" sz="3600" dirty="0">
                <a:latin typeface="Times New Roman" panose="02020603050405020304" pitchFamily="18" charset="0"/>
                <a:cs typeface="Times New Roman" panose="02020603050405020304" pitchFamily="18" charset="0"/>
              </a:rPr>
              <a:t>Engagement with </a:t>
            </a:r>
            <a:r>
              <a:rPr lang="en-IN" sz="3600" dirty="0" err="1">
                <a:latin typeface="Times New Roman" panose="02020603050405020304" pitchFamily="18" charset="0"/>
                <a:cs typeface="Times New Roman" panose="02020603050405020304" pitchFamily="18" charset="0"/>
              </a:rPr>
              <a:t>MoU</a:t>
            </a:r>
            <a:r>
              <a:rPr lang="en-IN" sz="3600" dirty="0">
                <a:latin typeface="Times New Roman" panose="02020603050405020304" pitchFamily="18" charset="0"/>
                <a:cs typeface="Times New Roman" panose="02020603050405020304" pitchFamily="18" charset="0"/>
              </a:rPr>
              <a:t> Institutes SO FAR</a:t>
            </a:r>
          </a:p>
        </p:txBody>
      </p:sp>
      <p:graphicFrame>
        <p:nvGraphicFramePr>
          <p:cNvPr id="5" name="Diagram 4">
            <a:extLst>
              <a:ext uri="{FF2B5EF4-FFF2-40B4-BE49-F238E27FC236}">
                <a16:creationId xmlns:a16="http://schemas.microsoft.com/office/drawing/2014/main" id="{7227EF32-E5BB-3F3E-AB28-5FF49AECEC24}"/>
              </a:ext>
            </a:extLst>
          </p:cNvPr>
          <p:cNvGraphicFramePr/>
          <p:nvPr>
            <p:extLst>
              <p:ext uri="{D42A27DB-BD31-4B8C-83A1-F6EECF244321}">
                <p14:modId xmlns:p14="http://schemas.microsoft.com/office/powerpoint/2010/main" val="2521723758"/>
              </p:ext>
            </p:extLst>
          </p:nvPr>
        </p:nvGraphicFramePr>
        <p:xfrm>
          <a:off x="1247671" y="2012787"/>
          <a:ext cx="9857432" cy="2832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a:extLst>
              <a:ext uri="{FF2B5EF4-FFF2-40B4-BE49-F238E27FC236}">
                <a16:creationId xmlns:a16="http://schemas.microsoft.com/office/drawing/2014/main" id="{0AF55B6A-7CB3-9C99-6CC6-B7F1092E45BE}"/>
              </a:ext>
            </a:extLst>
          </p:cNvPr>
          <p:cNvGraphicFramePr/>
          <p:nvPr/>
        </p:nvGraphicFramePr>
        <p:xfrm>
          <a:off x="1408792" y="5295483"/>
          <a:ext cx="9344619" cy="166802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41524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997997" y="871091"/>
            <a:ext cx="10515600" cy="763675"/>
          </a:xfrm>
        </p:spPr>
        <p:txBody>
          <a:bodyPr>
            <a:normAutofit fontScale="90000"/>
          </a:bodyPr>
          <a:lstStyle/>
          <a:p>
            <a:r>
              <a:rPr lang="en-IN" sz="3600" dirty="0">
                <a:latin typeface="Times New Roman" panose="02020603050405020304" pitchFamily="18" charset="0"/>
                <a:cs typeface="Times New Roman" panose="02020603050405020304" pitchFamily="18" charset="0"/>
              </a:rPr>
              <a:t>Engagement with </a:t>
            </a:r>
            <a:r>
              <a:rPr lang="en-IN" sz="3600" dirty="0" err="1">
                <a:latin typeface="Times New Roman" panose="02020603050405020304" pitchFamily="18" charset="0"/>
                <a:cs typeface="Times New Roman" panose="02020603050405020304" pitchFamily="18" charset="0"/>
              </a:rPr>
              <a:t>MoU</a:t>
            </a:r>
            <a:r>
              <a:rPr lang="en-IN" sz="3600" dirty="0">
                <a:latin typeface="Times New Roman" panose="02020603050405020304" pitchFamily="18" charset="0"/>
                <a:cs typeface="Times New Roman" panose="02020603050405020304" pitchFamily="18" charset="0"/>
              </a:rPr>
              <a:t> Institutes SO FAR</a:t>
            </a:r>
          </a:p>
        </p:txBody>
      </p:sp>
      <p:grpSp>
        <p:nvGrpSpPr>
          <p:cNvPr id="3" name="Group 2">
            <a:extLst>
              <a:ext uri="{FF2B5EF4-FFF2-40B4-BE49-F238E27FC236}">
                <a16:creationId xmlns:a16="http://schemas.microsoft.com/office/drawing/2014/main" id="{0697D2D5-52DE-2565-1803-D17C68B5B4F0}"/>
              </a:ext>
            </a:extLst>
          </p:cNvPr>
          <p:cNvGrpSpPr/>
          <p:nvPr/>
        </p:nvGrpSpPr>
        <p:grpSpPr>
          <a:xfrm>
            <a:off x="1579824" y="1875152"/>
            <a:ext cx="2988635" cy="635801"/>
            <a:chOff x="0" y="0"/>
            <a:chExt cx="2988635" cy="635801"/>
          </a:xfrm>
          <a:solidFill>
            <a:schemeClr val="bg1"/>
          </a:solidFill>
        </p:grpSpPr>
        <p:sp>
          <p:nvSpPr>
            <p:cNvPr id="4" name="Rectangle: Rounded Corners 3">
              <a:extLst>
                <a:ext uri="{FF2B5EF4-FFF2-40B4-BE49-F238E27FC236}">
                  <a16:creationId xmlns:a16="http://schemas.microsoft.com/office/drawing/2014/main" id="{29439270-E74F-E123-7F79-87CBF0623CEA}"/>
                </a:ext>
              </a:extLst>
            </p:cNvPr>
            <p:cNvSpPr/>
            <p:nvPr/>
          </p:nvSpPr>
          <p:spPr>
            <a:xfrm>
              <a:off x="0" y="0"/>
              <a:ext cx="2988635" cy="635801"/>
            </a:xfrm>
            <a:prstGeom prst="roundRect">
              <a:avLst>
                <a:gd name="adj" fmla="val 10000"/>
              </a:avLst>
            </a:prstGeom>
            <a:grpFill/>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Rectangle: Rounded Corners 4">
              <a:extLst>
                <a:ext uri="{FF2B5EF4-FFF2-40B4-BE49-F238E27FC236}">
                  <a16:creationId xmlns:a16="http://schemas.microsoft.com/office/drawing/2014/main" id="{72858192-553A-0E91-A0E3-CAD7C048FD44}"/>
                </a:ext>
              </a:extLst>
            </p:cNvPr>
            <p:cNvSpPr txBox="1"/>
            <p:nvPr/>
          </p:nvSpPr>
          <p:spPr>
            <a:xfrm>
              <a:off x="18622" y="18622"/>
              <a:ext cx="2951391" cy="59855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TC Membership</a:t>
              </a:r>
            </a:p>
          </p:txBody>
        </p:sp>
      </p:grpSp>
      <p:graphicFrame>
        <p:nvGraphicFramePr>
          <p:cNvPr id="5" name="Table 4">
            <a:extLst>
              <a:ext uri="{FF2B5EF4-FFF2-40B4-BE49-F238E27FC236}">
                <a16:creationId xmlns:a16="http://schemas.microsoft.com/office/drawing/2014/main" id="{3919DA72-BA9F-1280-95AB-9CE7C66C20E4}"/>
              </a:ext>
            </a:extLst>
          </p:cNvPr>
          <p:cNvGraphicFramePr>
            <a:graphicFrameLocks noGrp="1"/>
          </p:cNvGraphicFramePr>
          <p:nvPr/>
        </p:nvGraphicFramePr>
        <p:xfrm>
          <a:off x="1579824" y="2630759"/>
          <a:ext cx="9351946" cy="3188782"/>
        </p:xfrm>
        <a:graphic>
          <a:graphicData uri="http://schemas.openxmlformats.org/drawingml/2006/table">
            <a:tbl>
              <a:tblPr firstRow="1" bandRow="1">
                <a:tableStyleId>{5C22544A-7EE6-4342-B048-85BDC9FD1C3A}</a:tableStyleId>
              </a:tblPr>
              <a:tblGrid>
                <a:gridCol w="1032747">
                  <a:extLst>
                    <a:ext uri="{9D8B030D-6E8A-4147-A177-3AD203B41FA5}">
                      <a16:colId xmlns:a16="http://schemas.microsoft.com/office/drawing/2014/main" val="4121250674"/>
                    </a:ext>
                  </a:extLst>
                </a:gridCol>
                <a:gridCol w="5535945">
                  <a:extLst>
                    <a:ext uri="{9D8B030D-6E8A-4147-A177-3AD203B41FA5}">
                      <a16:colId xmlns:a16="http://schemas.microsoft.com/office/drawing/2014/main" val="251464476"/>
                    </a:ext>
                  </a:extLst>
                </a:gridCol>
                <a:gridCol w="2783254">
                  <a:extLst>
                    <a:ext uri="{9D8B030D-6E8A-4147-A177-3AD203B41FA5}">
                      <a16:colId xmlns:a16="http://schemas.microsoft.com/office/drawing/2014/main" val="665622418"/>
                    </a:ext>
                  </a:extLst>
                </a:gridCol>
              </a:tblGrid>
              <a:tr h="313264">
                <a:tc>
                  <a:txBody>
                    <a:bodyPr/>
                    <a:lstStyle/>
                    <a:p>
                      <a:r>
                        <a:rPr lang="en-IN" sz="1800" dirty="0">
                          <a:latin typeface="Times New Roman" panose="02020603050405020304" pitchFamily="18" charset="0"/>
                          <a:cs typeface="Times New Roman" panose="02020603050405020304" pitchFamily="18" charset="0"/>
                        </a:rPr>
                        <a:t>Sl. No.</a:t>
                      </a:r>
                    </a:p>
                  </a:txBody>
                  <a:tcPr/>
                </a:tc>
                <a:tc>
                  <a:txBody>
                    <a:bodyPr/>
                    <a:lstStyle/>
                    <a:p>
                      <a:r>
                        <a:rPr lang="en-IN" sz="1800" dirty="0">
                          <a:latin typeface="Times New Roman" panose="02020603050405020304" pitchFamily="18" charset="0"/>
                          <a:cs typeface="Times New Roman" panose="02020603050405020304" pitchFamily="18" charset="0"/>
                        </a:rPr>
                        <a:t>MoU Institute</a:t>
                      </a:r>
                    </a:p>
                  </a:txBody>
                  <a:tcPr/>
                </a:tc>
                <a:tc>
                  <a:txBody>
                    <a:bodyPr/>
                    <a:lstStyle/>
                    <a:p>
                      <a:r>
                        <a:rPr lang="en-IN" sz="1800" dirty="0">
                          <a:latin typeface="Times New Roman" panose="02020603050405020304" pitchFamily="18" charset="0"/>
                          <a:cs typeface="Times New Roman" panose="02020603050405020304" pitchFamily="18" charset="0"/>
                        </a:rPr>
                        <a:t>TC Member</a:t>
                      </a:r>
                    </a:p>
                  </a:txBody>
                  <a:tcPr/>
                </a:tc>
                <a:extLst>
                  <a:ext uri="{0D108BD9-81ED-4DB2-BD59-A6C34878D82A}">
                    <a16:rowId xmlns:a16="http://schemas.microsoft.com/office/drawing/2014/main" val="2803386542"/>
                  </a:ext>
                </a:extLst>
              </a:tr>
              <a:tr h="31326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800" dirty="0">
                          <a:latin typeface="Times New Roman" panose="02020603050405020304" pitchFamily="18" charset="0"/>
                          <a:cs typeface="Times New Roman" panose="02020603050405020304" pitchFamily="18" charset="0"/>
                        </a:rPr>
                        <a:t>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i="0" dirty="0">
                          <a:effectLst/>
                          <a:latin typeface="Times New Roman" panose="02020603050405020304" pitchFamily="18" charset="0"/>
                          <a:ea typeface="+mn-ea"/>
                          <a:cs typeface="Times New Roman" panose="02020603050405020304" pitchFamily="18" charset="0"/>
                        </a:rPr>
                        <a:t>NIT, Jalandhar</a:t>
                      </a:r>
                      <a:endParaRPr lang="en-IN"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TXD 33, TXD 34, TXD 39 </a:t>
                      </a:r>
                    </a:p>
                  </a:txBody>
                  <a:tcPr/>
                </a:tc>
                <a:extLst>
                  <a:ext uri="{0D108BD9-81ED-4DB2-BD59-A6C34878D82A}">
                    <a16:rowId xmlns:a16="http://schemas.microsoft.com/office/drawing/2014/main" val="1043772897"/>
                  </a:ext>
                </a:extLst>
              </a:tr>
              <a:tr h="40567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800" dirty="0">
                          <a:latin typeface="Times New Roman" panose="02020603050405020304" pitchFamily="18" charset="0"/>
                          <a:cs typeface="Times New Roman" panose="02020603050405020304" pitchFamily="18" charset="0"/>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i="0" dirty="0" err="1">
                          <a:effectLst/>
                          <a:latin typeface="Times New Roman" panose="02020603050405020304" pitchFamily="18" charset="0"/>
                          <a:ea typeface="+mn-ea"/>
                          <a:cs typeface="Times New Roman" panose="02020603050405020304" pitchFamily="18" charset="0"/>
                        </a:rPr>
                        <a:t>Veermata</a:t>
                      </a:r>
                      <a:r>
                        <a:rPr lang="en-IN" sz="1800" b="0" i="0" dirty="0">
                          <a:effectLst/>
                          <a:latin typeface="Times New Roman" panose="02020603050405020304" pitchFamily="18" charset="0"/>
                          <a:ea typeface="+mn-ea"/>
                          <a:cs typeface="Times New Roman" panose="02020603050405020304" pitchFamily="18" charset="0"/>
                        </a:rPr>
                        <a:t> </a:t>
                      </a:r>
                      <a:r>
                        <a:rPr lang="en-IN" sz="1800" b="0" i="0" dirty="0" err="1">
                          <a:effectLst/>
                          <a:latin typeface="Times New Roman" panose="02020603050405020304" pitchFamily="18" charset="0"/>
                          <a:ea typeface="+mn-ea"/>
                          <a:cs typeface="Times New Roman" panose="02020603050405020304" pitchFamily="18" charset="0"/>
                        </a:rPr>
                        <a:t>Jijabai</a:t>
                      </a:r>
                      <a:r>
                        <a:rPr lang="en-IN" sz="1800" b="0" i="0" dirty="0">
                          <a:effectLst/>
                          <a:latin typeface="Times New Roman" panose="02020603050405020304" pitchFamily="18" charset="0"/>
                          <a:ea typeface="+mn-ea"/>
                          <a:cs typeface="Times New Roman" panose="02020603050405020304" pitchFamily="18" charset="0"/>
                        </a:rPr>
                        <a:t> Technological Institute (VJTI), Mumbai</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TXD 01, TXD 10, TXD 14, TXD 31, TXD 37, TXD 40</a:t>
                      </a:r>
                    </a:p>
                  </a:txBody>
                  <a:tcPr/>
                </a:tc>
                <a:extLst>
                  <a:ext uri="{0D108BD9-81ED-4DB2-BD59-A6C34878D82A}">
                    <a16:rowId xmlns:a16="http://schemas.microsoft.com/office/drawing/2014/main" val="1153917233"/>
                  </a:ext>
                </a:extLst>
              </a:tr>
              <a:tr h="40567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800" dirty="0">
                          <a:latin typeface="Times New Roman" panose="02020603050405020304" pitchFamily="18" charset="0"/>
                          <a:cs typeface="Times New Roman" panose="02020603050405020304" pitchFamily="18" charset="0"/>
                        </a:rPr>
                        <a:t>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effectLst/>
                          <a:latin typeface="Times New Roman" panose="02020603050405020304" pitchFamily="18" charset="0"/>
                          <a:ea typeface="+mn-ea"/>
                          <a:cs typeface="Times New Roman" panose="02020603050405020304" pitchFamily="18" charset="0"/>
                        </a:rPr>
                        <a:t>L. D. College of Engineering, Ahmedabad</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2551665439"/>
                  </a:ext>
                </a:extLst>
              </a:tr>
              <a:tr h="40567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800" dirty="0">
                          <a:latin typeface="Times New Roman" panose="02020603050405020304" pitchFamily="18" charset="0"/>
                          <a:cs typeface="Times New Roman" panose="02020603050405020304" pitchFamily="18" charset="0"/>
                        </a:rPr>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effectLst/>
                          <a:latin typeface="Times New Roman" panose="02020603050405020304" pitchFamily="18" charset="0"/>
                          <a:cs typeface="Times New Roman" panose="02020603050405020304" pitchFamily="18" charset="0"/>
                        </a:rPr>
                        <a:t>Uttar Pradesh Textile Technology Institute, Kanpur</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TXD 05, TXD 07, TXD 10, TXD 13, TXD 39</a:t>
                      </a:r>
                    </a:p>
                  </a:txBody>
                  <a:tcPr/>
                </a:tc>
                <a:extLst>
                  <a:ext uri="{0D108BD9-81ED-4DB2-BD59-A6C34878D82A}">
                    <a16:rowId xmlns:a16="http://schemas.microsoft.com/office/drawing/2014/main" val="4286008816"/>
                  </a:ext>
                </a:extLst>
              </a:tr>
              <a:tr h="31326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800" dirty="0">
                          <a:latin typeface="Times New Roman" panose="02020603050405020304" pitchFamily="18" charset="0"/>
                          <a:cs typeface="Times New Roman" panose="02020603050405020304" pitchFamily="18" charset="0"/>
                        </a:rPr>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i="0" dirty="0">
                          <a:latin typeface="Times New Roman" panose="02020603050405020304" pitchFamily="18" charset="0"/>
                          <a:cs typeface="Times New Roman" panose="02020603050405020304" pitchFamily="18" charset="0"/>
                        </a:rPr>
                        <a:t>Andhra University, Visakhapatnam</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TXD 30</a:t>
                      </a:r>
                    </a:p>
                  </a:txBody>
                  <a:tcPr/>
                </a:tc>
                <a:extLst>
                  <a:ext uri="{0D108BD9-81ED-4DB2-BD59-A6C34878D82A}">
                    <a16:rowId xmlns:a16="http://schemas.microsoft.com/office/drawing/2014/main" val="1091744316"/>
                  </a:ext>
                </a:extLst>
              </a:tr>
              <a:tr h="40567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800" dirty="0">
                          <a:latin typeface="Times New Roman" panose="02020603050405020304" pitchFamily="18" charset="0"/>
                          <a:cs typeface="Times New Roman" panose="02020603050405020304" pitchFamily="18" charset="0"/>
                        </a:rPr>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Indian Institute of Technology, Gandhinagar</a:t>
                      </a:r>
                    </a:p>
                  </a:txBody>
                  <a:tcPr/>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TXD 30</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26119674"/>
                  </a:ext>
                </a:extLst>
              </a:tr>
            </a:tbl>
          </a:graphicData>
        </a:graphic>
      </p:graphicFrame>
    </p:spTree>
    <p:extLst>
      <p:ext uri="{BB962C8B-B14F-4D97-AF65-F5344CB8AC3E}">
        <p14:creationId xmlns:p14="http://schemas.microsoft.com/office/powerpoint/2010/main" val="2397917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908538" y="693336"/>
            <a:ext cx="10515600" cy="763675"/>
          </a:xfrm>
        </p:spPr>
        <p:txBody>
          <a:bodyPr>
            <a:normAutofit fontScale="90000"/>
          </a:bodyPr>
          <a:lstStyle/>
          <a:p>
            <a:r>
              <a:rPr lang="en-IN" sz="3600" dirty="0">
                <a:latin typeface="Times New Roman" panose="02020603050405020304" pitchFamily="18" charset="0"/>
                <a:cs typeface="Times New Roman" panose="02020603050405020304" pitchFamily="18" charset="0"/>
              </a:rPr>
              <a:t>Engagement with </a:t>
            </a:r>
            <a:r>
              <a:rPr lang="en-IN" sz="3600" dirty="0" err="1">
                <a:latin typeface="Times New Roman" panose="02020603050405020304" pitchFamily="18" charset="0"/>
                <a:cs typeface="Times New Roman" panose="02020603050405020304" pitchFamily="18" charset="0"/>
              </a:rPr>
              <a:t>MoU</a:t>
            </a:r>
            <a:r>
              <a:rPr lang="en-IN" sz="3600" dirty="0">
                <a:latin typeface="Times New Roman" panose="02020603050405020304" pitchFamily="18" charset="0"/>
                <a:cs typeface="Times New Roman" panose="02020603050405020304" pitchFamily="18" charset="0"/>
              </a:rPr>
              <a:t> Institutes SO FAR</a:t>
            </a:r>
          </a:p>
        </p:txBody>
      </p:sp>
      <p:graphicFrame>
        <p:nvGraphicFramePr>
          <p:cNvPr id="5" name="Table 4">
            <a:extLst>
              <a:ext uri="{FF2B5EF4-FFF2-40B4-BE49-F238E27FC236}">
                <a16:creationId xmlns:a16="http://schemas.microsoft.com/office/drawing/2014/main" id="{3919DA72-BA9F-1280-95AB-9CE7C66C20E4}"/>
              </a:ext>
            </a:extLst>
          </p:cNvPr>
          <p:cNvGraphicFramePr>
            <a:graphicFrameLocks noGrp="1"/>
          </p:cNvGraphicFramePr>
          <p:nvPr/>
        </p:nvGraphicFramePr>
        <p:xfrm>
          <a:off x="656545" y="2428308"/>
          <a:ext cx="10937692" cy="2651760"/>
        </p:xfrm>
        <a:graphic>
          <a:graphicData uri="http://schemas.openxmlformats.org/drawingml/2006/table">
            <a:tbl>
              <a:tblPr firstRow="1" bandRow="1">
                <a:tableStyleId>{5C22544A-7EE6-4342-B048-85BDC9FD1C3A}</a:tableStyleId>
              </a:tblPr>
              <a:tblGrid>
                <a:gridCol w="3382795">
                  <a:extLst>
                    <a:ext uri="{9D8B030D-6E8A-4147-A177-3AD203B41FA5}">
                      <a16:colId xmlns:a16="http://schemas.microsoft.com/office/drawing/2014/main" val="251464476"/>
                    </a:ext>
                  </a:extLst>
                </a:gridCol>
                <a:gridCol w="7554897">
                  <a:extLst>
                    <a:ext uri="{9D8B030D-6E8A-4147-A177-3AD203B41FA5}">
                      <a16:colId xmlns:a16="http://schemas.microsoft.com/office/drawing/2014/main" val="665622418"/>
                    </a:ext>
                  </a:extLst>
                </a:gridCol>
              </a:tblGrid>
              <a:tr h="153916">
                <a:tc>
                  <a:txBody>
                    <a:bodyPr/>
                    <a:lstStyle/>
                    <a:p>
                      <a:r>
                        <a:rPr lang="en-IN" sz="1800" dirty="0">
                          <a:latin typeface="Times New Roman" panose="02020603050405020304" pitchFamily="18" charset="0"/>
                          <a:cs typeface="Times New Roman" panose="02020603050405020304" pitchFamily="18" charset="0"/>
                        </a:rPr>
                        <a:t>MoU Institute</a:t>
                      </a:r>
                    </a:p>
                  </a:txBody>
                  <a:tcPr/>
                </a:tc>
                <a:tc>
                  <a:txBody>
                    <a:bodyPr/>
                    <a:lstStyle/>
                    <a:p>
                      <a:r>
                        <a:rPr lang="en-IN" sz="1800" dirty="0">
                          <a:latin typeface="Times New Roman" panose="02020603050405020304" pitchFamily="18" charset="0"/>
                          <a:cs typeface="Times New Roman" panose="02020603050405020304" pitchFamily="18" charset="0"/>
                        </a:rPr>
                        <a:t>Seminar/Guest Lecture Delivered on</a:t>
                      </a:r>
                    </a:p>
                  </a:txBody>
                  <a:tcPr/>
                </a:tc>
                <a:extLst>
                  <a:ext uri="{0D108BD9-81ED-4DB2-BD59-A6C34878D82A}">
                    <a16:rowId xmlns:a16="http://schemas.microsoft.com/office/drawing/2014/main" val="2803386542"/>
                  </a:ext>
                </a:extLst>
              </a:tr>
              <a:tr h="1539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IIHT,</a:t>
                      </a:r>
                      <a:r>
                        <a:rPr lang="en-IN" sz="1800" baseline="0" dirty="0">
                          <a:latin typeface="Times New Roman" panose="02020603050405020304" pitchFamily="18" charset="0"/>
                          <a:cs typeface="Times New Roman" panose="02020603050405020304" pitchFamily="18" charset="0"/>
                        </a:rPr>
                        <a:t> Varanasi </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Guest Lecture</a:t>
                      </a:r>
                      <a:r>
                        <a:rPr lang="en-US" sz="1800" b="0" i="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on ‘Standardization in the field of Handloom</a:t>
                      </a:r>
                      <a:r>
                        <a:rPr lang="en-US" sz="1800" b="0" i="0" kern="1200" baseline="0" dirty="0">
                          <a:solidFill>
                            <a:schemeClr val="dk1"/>
                          </a:solidFill>
                          <a:effectLst/>
                          <a:latin typeface="Times New Roman" panose="02020603050405020304" pitchFamily="18" charset="0"/>
                          <a:ea typeface="+mn-ea"/>
                          <a:cs typeface="Times New Roman" panose="02020603050405020304" pitchFamily="18" charset="0"/>
                        </a:rPr>
                        <a:t> and Khadi</a:t>
                      </a: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 on August 02, 2024</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67682061"/>
                  </a:ext>
                </a:extLst>
              </a:tr>
              <a:tr h="1539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JNGEC, </a:t>
                      </a:r>
                      <a:r>
                        <a:rPr lang="en-IN" sz="1800" dirty="0" err="1">
                          <a:latin typeface="Times New Roman" panose="02020603050405020304" pitchFamily="18" charset="0"/>
                          <a:cs typeface="Times New Roman" panose="02020603050405020304" pitchFamily="18" charset="0"/>
                        </a:rPr>
                        <a:t>Sundernagar</a:t>
                      </a:r>
                      <a:endParaRPr lang="en-IN" sz="18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Guest Lecture</a:t>
                      </a:r>
                      <a:r>
                        <a:rPr lang="en-US" sz="1800" b="0" i="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on ‘Standardization in the field of </a:t>
                      </a:r>
                      <a:r>
                        <a:rPr lang="en-US" sz="1800" b="0" i="0" kern="1200" dirty="0" err="1">
                          <a:solidFill>
                            <a:schemeClr val="dk1"/>
                          </a:solidFill>
                          <a:effectLst/>
                          <a:latin typeface="Times New Roman" panose="02020603050405020304" pitchFamily="18" charset="0"/>
                          <a:ea typeface="+mn-ea"/>
                          <a:cs typeface="Times New Roman" panose="02020603050405020304" pitchFamily="18" charset="0"/>
                        </a:rPr>
                        <a:t>Agrotech</a:t>
                      </a: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 on August 16, 2024</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1914772"/>
                  </a:ext>
                </a:extLst>
              </a:tr>
              <a:tr h="388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effectLst/>
                          <a:latin typeface="Times New Roman" panose="02020603050405020304" pitchFamily="18" charset="0"/>
                          <a:cs typeface="Times New Roman" panose="02020603050405020304" pitchFamily="18" charset="0"/>
                        </a:rPr>
                        <a:t>Uttar Pradesh Textile Technology Institute, Kanpur</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Guest Lecture on ‘Standardization in the fields of Ropes, Cordages and Silk related products’ on August 28, 2024</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86008816"/>
                  </a:ext>
                </a:extLst>
              </a:tr>
              <a:tr h="388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GCETT,</a:t>
                      </a:r>
                      <a:r>
                        <a:rPr lang="en-IN" sz="1800" baseline="0" dirty="0">
                          <a:latin typeface="Times New Roman" panose="02020603050405020304" pitchFamily="18" charset="0"/>
                          <a:cs typeface="Times New Roman" panose="02020603050405020304" pitchFamily="18" charset="0"/>
                        </a:rPr>
                        <a:t> </a:t>
                      </a:r>
                      <a:r>
                        <a:rPr lang="en-IN" sz="1800" baseline="0" dirty="0" err="1">
                          <a:latin typeface="Times New Roman" panose="02020603050405020304" pitchFamily="18" charset="0"/>
                          <a:cs typeface="Times New Roman" panose="02020603050405020304" pitchFamily="18" charset="0"/>
                        </a:rPr>
                        <a:t>Serampore</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Guest Lecture on ‘Standardization in the field of Geosynthetics’ on August 30, 2024</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64299492"/>
                  </a:ext>
                </a:extLst>
              </a:tr>
            </a:tbl>
          </a:graphicData>
        </a:graphic>
      </p:graphicFrame>
      <p:grpSp>
        <p:nvGrpSpPr>
          <p:cNvPr id="7" name="Group 6">
            <a:extLst>
              <a:ext uri="{FF2B5EF4-FFF2-40B4-BE49-F238E27FC236}">
                <a16:creationId xmlns:a16="http://schemas.microsoft.com/office/drawing/2014/main" id="{364983B2-C9A6-984A-C1D6-BE9567B18828}"/>
              </a:ext>
            </a:extLst>
          </p:cNvPr>
          <p:cNvGrpSpPr/>
          <p:nvPr/>
        </p:nvGrpSpPr>
        <p:grpSpPr>
          <a:xfrm>
            <a:off x="908538" y="1624759"/>
            <a:ext cx="4480671" cy="635801"/>
            <a:chOff x="3449" y="1164"/>
            <a:chExt cx="4480671" cy="635801"/>
          </a:xfrm>
        </p:grpSpPr>
        <p:sp>
          <p:nvSpPr>
            <p:cNvPr id="8" name="Rectangle: Rounded Corners 7">
              <a:extLst>
                <a:ext uri="{FF2B5EF4-FFF2-40B4-BE49-F238E27FC236}">
                  <a16:creationId xmlns:a16="http://schemas.microsoft.com/office/drawing/2014/main" id="{4A232688-F996-1711-1DE3-AFE150C88FE8}"/>
                </a:ext>
              </a:extLst>
            </p:cNvPr>
            <p:cNvSpPr/>
            <p:nvPr/>
          </p:nvSpPr>
          <p:spPr>
            <a:xfrm>
              <a:off x="3449" y="1164"/>
              <a:ext cx="4480671"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Rectangle: Rounded Corners 4">
              <a:extLst>
                <a:ext uri="{FF2B5EF4-FFF2-40B4-BE49-F238E27FC236}">
                  <a16:creationId xmlns:a16="http://schemas.microsoft.com/office/drawing/2014/main" id="{1C2C5F95-9F0E-2C33-F34C-8EB934F0CDF2}"/>
                </a:ext>
              </a:extLst>
            </p:cNvPr>
            <p:cNvSpPr txBox="1"/>
            <p:nvPr/>
          </p:nvSpPr>
          <p:spPr>
            <a:xfrm>
              <a:off x="22071" y="19786"/>
              <a:ext cx="4443427"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Seminars/Guest Lecture in MoU Institutes</a:t>
              </a:r>
            </a:p>
          </p:txBody>
        </p:sp>
      </p:grpSp>
      <p:grpSp>
        <p:nvGrpSpPr>
          <p:cNvPr id="10" name="Group 9">
            <a:extLst>
              <a:ext uri="{FF2B5EF4-FFF2-40B4-BE49-F238E27FC236}">
                <a16:creationId xmlns:a16="http://schemas.microsoft.com/office/drawing/2014/main" id="{364983B2-C9A6-984A-C1D6-BE9567B18828}"/>
              </a:ext>
            </a:extLst>
          </p:cNvPr>
          <p:cNvGrpSpPr/>
          <p:nvPr/>
        </p:nvGrpSpPr>
        <p:grpSpPr>
          <a:xfrm>
            <a:off x="540269" y="5270937"/>
            <a:ext cx="4732664" cy="408107"/>
            <a:chOff x="3449" y="1164"/>
            <a:chExt cx="4480671" cy="635801"/>
          </a:xfrm>
        </p:grpSpPr>
        <p:sp>
          <p:nvSpPr>
            <p:cNvPr id="11" name="Rectangle: Rounded Corners 7">
              <a:extLst>
                <a:ext uri="{FF2B5EF4-FFF2-40B4-BE49-F238E27FC236}">
                  <a16:creationId xmlns:a16="http://schemas.microsoft.com/office/drawing/2014/main" id="{4A232688-F996-1711-1DE3-AFE150C88FE8}"/>
                </a:ext>
              </a:extLst>
            </p:cNvPr>
            <p:cNvSpPr/>
            <p:nvPr/>
          </p:nvSpPr>
          <p:spPr>
            <a:xfrm>
              <a:off x="3449" y="1164"/>
              <a:ext cx="4480671"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Rectangle: Rounded Corners 4">
              <a:extLst>
                <a:ext uri="{FF2B5EF4-FFF2-40B4-BE49-F238E27FC236}">
                  <a16:creationId xmlns:a16="http://schemas.microsoft.com/office/drawing/2014/main" id="{1C2C5F95-9F0E-2C33-F34C-8EB934F0CDF2}"/>
                </a:ext>
              </a:extLst>
            </p:cNvPr>
            <p:cNvSpPr txBox="1"/>
            <p:nvPr/>
          </p:nvSpPr>
          <p:spPr>
            <a:xfrm>
              <a:off x="22071" y="19786"/>
              <a:ext cx="4443427"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TC Meeting</a:t>
              </a:r>
            </a:p>
          </p:txBody>
        </p:sp>
      </p:grpSp>
      <p:graphicFrame>
        <p:nvGraphicFramePr>
          <p:cNvPr id="13" name="Table 12">
            <a:extLst>
              <a:ext uri="{FF2B5EF4-FFF2-40B4-BE49-F238E27FC236}">
                <a16:creationId xmlns:a16="http://schemas.microsoft.com/office/drawing/2014/main" id="{3919DA72-BA9F-1280-95AB-9CE7C66C20E4}"/>
              </a:ext>
            </a:extLst>
          </p:cNvPr>
          <p:cNvGraphicFramePr>
            <a:graphicFrameLocks noGrp="1"/>
          </p:cNvGraphicFramePr>
          <p:nvPr/>
        </p:nvGraphicFramePr>
        <p:xfrm>
          <a:off x="559938" y="5776701"/>
          <a:ext cx="10937692" cy="1005840"/>
        </p:xfrm>
        <a:graphic>
          <a:graphicData uri="http://schemas.openxmlformats.org/drawingml/2006/table">
            <a:tbl>
              <a:tblPr firstRow="1" bandRow="1">
                <a:tableStyleId>{5C22544A-7EE6-4342-B048-85BDC9FD1C3A}</a:tableStyleId>
              </a:tblPr>
              <a:tblGrid>
                <a:gridCol w="4369503">
                  <a:extLst>
                    <a:ext uri="{9D8B030D-6E8A-4147-A177-3AD203B41FA5}">
                      <a16:colId xmlns:a16="http://schemas.microsoft.com/office/drawing/2014/main" val="251464476"/>
                    </a:ext>
                  </a:extLst>
                </a:gridCol>
                <a:gridCol w="6568189">
                  <a:extLst>
                    <a:ext uri="{9D8B030D-6E8A-4147-A177-3AD203B41FA5}">
                      <a16:colId xmlns:a16="http://schemas.microsoft.com/office/drawing/2014/main" val="665622418"/>
                    </a:ext>
                  </a:extLst>
                </a:gridCol>
              </a:tblGrid>
              <a:tr h="293652">
                <a:tc>
                  <a:txBody>
                    <a:bodyPr/>
                    <a:lstStyle/>
                    <a:p>
                      <a:r>
                        <a:rPr lang="en-IN" sz="1800" dirty="0">
                          <a:latin typeface="Times New Roman" panose="02020603050405020304" pitchFamily="18" charset="0"/>
                          <a:cs typeface="Times New Roman" panose="02020603050405020304" pitchFamily="18" charset="0"/>
                        </a:rPr>
                        <a:t>Institute</a:t>
                      </a:r>
                    </a:p>
                  </a:txBody>
                  <a:tcPr/>
                </a:tc>
                <a:tc>
                  <a:txBody>
                    <a:bodyPr/>
                    <a:lstStyle/>
                    <a:p>
                      <a:r>
                        <a:rPr lang="en-IN" sz="1800" dirty="0">
                          <a:latin typeface="Times New Roman" panose="02020603050405020304" pitchFamily="18" charset="0"/>
                          <a:cs typeface="Times New Roman" panose="02020603050405020304" pitchFamily="18" charset="0"/>
                        </a:rPr>
                        <a:t>TC Meeting </a:t>
                      </a:r>
                    </a:p>
                  </a:txBody>
                  <a:tcPr/>
                </a:tc>
                <a:extLst>
                  <a:ext uri="{0D108BD9-81ED-4DB2-BD59-A6C34878D82A}">
                    <a16:rowId xmlns:a16="http://schemas.microsoft.com/office/drawing/2014/main" val="2803386542"/>
                  </a:ext>
                </a:extLst>
              </a:tr>
              <a:tr h="5255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effectLst/>
                          <a:latin typeface="Times New Roman" panose="02020603050405020304" pitchFamily="18" charset="0"/>
                          <a:cs typeface="Times New Roman" panose="02020603050405020304" pitchFamily="18" charset="0"/>
                        </a:rPr>
                        <a:t>CMTI, </a:t>
                      </a:r>
                      <a:r>
                        <a:rPr lang="en-IN" sz="1800" dirty="0" err="1">
                          <a:effectLst/>
                          <a:latin typeface="Times New Roman" panose="02020603050405020304" pitchFamily="18" charset="0"/>
                          <a:cs typeface="Times New Roman" panose="02020603050405020304" pitchFamily="18" charset="0"/>
                        </a:rPr>
                        <a:t>Banglore</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Meeting</a:t>
                      </a:r>
                      <a:r>
                        <a:rPr lang="en-US" sz="1800" b="0" i="0" kern="1200" baseline="0" dirty="0">
                          <a:solidFill>
                            <a:schemeClr val="dk1"/>
                          </a:solidFill>
                          <a:effectLst/>
                          <a:latin typeface="Times New Roman" panose="02020603050405020304" pitchFamily="18" charset="0"/>
                          <a:ea typeface="+mn-ea"/>
                          <a:cs typeface="Times New Roman" panose="02020603050405020304" pitchFamily="18" charset="0"/>
                        </a:rPr>
                        <a:t> of Textile Machineries and Accessories Sectional Committee, TXD 14 held </a:t>
                      </a: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on September 02, 2024</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86008816"/>
                  </a:ext>
                </a:extLst>
              </a:tr>
            </a:tbl>
          </a:graphicData>
        </a:graphic>
      </p:graphicFrame>
    </p:spTree>
    <p:extLst>
      <p:ext uri="{BB962C8B-B14F-4D97-AF65-F5344CB8AC3E}">
        <p14:creationId xmlns:p14="http://schemas.microsoft.com/office/powerpoint/2010/main" val="1487040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907900" y="865662"/>
            <a:ext cx="10515600" cy="763675"/>
          </a:xfrm>
        </p:spPr>
        <p:txBody>
          <a:bodyPr>
            <a:normAutofit fontScale="90000"/>
          </a:bodyPr>
          <a:lstStyle/>
          <a:p>
            <a:r>
              <a:rPr lang="en-IN" sz="3600" dirty="0">
                <a:latin typeface="Times New Roman" panose="02020603050405020304" pitchFamily="18" charset="0"/>
                <a:cs typeface="Times New Roman" panose="02020603050405020304" pitchFamily="18" charset="0"/>
              </a:rPr>
              <a:t>Engagement with </a:t>
            </a:r>
            <a:r>
              <a:rPr lang="en-IN" sz="3600" dirty="0" err="1">
                <a:latin typeface="Times New Roman" panose="02020603050405020304" pitchFamily="18" charset="0"/>
                <a:cs typeface="Times New Roman" panose="02020603050405020304" pitchFamily="18" charset="0"/>
              </a:rPr>
              <a:t>MoU</a:t>
            </a:r>
            <a:r>
              <a:rPr lang="en-IN" sz="3600" dirty="0">
                <a:latin typeface="Times New Roman" panose="02020603050405020304" pitchFamily="18" charset="0"/>
                <a:cs typeface="Times New Roman" panose="02020603050405020304" pitchFamily="18" charset="0"/>
              </a:rPr>
              <a:t> Institutes SO FAR</a:t>
            </a:r>
          </a:p>
        </p:txBody>
      </p:sp>
      <p:grpSp>
        <p:nvGrpSpPr>
          <p:cNvPr id="7" name="Group 6">
            <a:extLst>
              <a:ext uri="{FF2B5EF4-FFF2-40B4-BE49-F238E27FC236}">
                <a16:creationId xmlns:a16="http://schemas.microsoft.com/office/drawing/2014/main" id="{DAF779B3-9BA4-1A30-7B61-79C6BB9A7C12}"/>
              </a:ext>
            </a:extLst>
          </p:cNvPr>
          <p:cNvGrpSpPr/>
          <p:nvPr/>
        </p:nvGrpSpPr>
        <p:grpSpPr>
          <a:xfrm>
            <a:off x="1204771" y="2251979"/>
            <a:ext cx="4480671" cy="635801"/>
            <a:chOff x="0" y="0"/>
            <a:chExt cx="4480671" cy="635801"/>
          </a:xfrm>
        </p:grpSpPr>
        <p:sp>
          <p:nvSpPr>
            <p:cNvPr id="9" name="Rectangle: Rounded Corners 8">
              <a:extLst>
                <a:ext uri="{FF2B5EF4-FFF2-40B4-BE49-F238E27FC236}">
                  <a16:creationId xmlns:a16="http://schemas.microsoft.com/office/drawing/2014/main" id="{FB058E2B-1447-5DEA-F6AA-1170E3E7A699}"/>
                </a:ext>
              </a:extLst>
            </p:cNvPr>
            <p:cNvSpPr/>
            <p:nvPr/>
          </p:nvSpPr>
          <p:spPr>
            <a:xfrm>
              <a:off x="0" y="0"/>
              <a:ext cx="4480671"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Rectangle: Rounded Corners 4">
              <a:extLst>
                <a:ext uri="{FF2B5EF4-FFF2-40B4-BE49-F238E27FC236}">
                  <a16:creationId xmlns:a16="http://schemas.microsoft.com/office/drawing/2014/main" id="{BD33170B-5AFA-7FAE-1C6B-5ED32A71A486}"/>
                </a:ext>
              </a:extLst>
            </p:cNvPr>
            <p:cNvSpPr txBox="1"/>
            <p:nvPr/>
          </p:nvSpPr>
          <p:spPr>
            <a:xfrm>
              <a:off x="18622" y="18622"/>
              <a:ext cx="4443427"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Reference Materials </a:t>
              </a:r>
              <a:r>
                <a:rPr lang="en-IN" dirty="0">
                  <a:latin typeface="Times New Roman" panose="02020603050405020304" pitchFamily="18" charset="0"/>
                  <a:cs typeface="Times New Roman" panose="02020603050405020304" pitchFamily="18" charset="0"/>
                </a:rPr>
                <a:t>developed </a:t>
              </a:r>
              <a:endParaRPr lang="en-IN" sz="1800" kern="1200" dirty="0">
                <a:latin typeface="Times New Roman" panose="02020603050405020304" pitchFamily="18" charset="0"/>
                <a:cs typeface="Times New Roman" panose="02020603050405020304" pitchFamily="18" charset="0"/>
              </a:endParaRPr>
            </a:p>
          </p:txBody>
        </p:sp>
      </p:grpSp>
      <p:graphicFrame>
        <p:nvGraphicFramePr>
          <p:cNvPr id="11" name="Table 4">
            <a:extLst>
              <a:ext uri="{FF2B5EF4-FFF2-40B4-BE49-F238E27FC236}">
                <a16:creationId xmlns:a16="http://schemas.microsoft.com/office/drawing/2014/main" id="{3DCBBBDD-A70C-A767-AFFA-EF4AFDB9BB27}"/>
              </a:ext>
            </a:extLst>
          </p:cNvPr>
          <p:cNvGraphicFramePr>
            <a:graphicFrameLocks/>
          </p:cNvGraphicFramePr>
          <p:nvPr/>
        </p:nvGraphicFramePr>
        <p:xfrm>
          <a:off x="1175285" y="3238474"/>
          <a:ext cx="9980830" cy="2984032"/>
        </p:xfrm>
        <a:graphic>
          <a:graphicData uri="http://schemas.openxmlformats.org/drawingml/2006/table">
            <a:tbl>
              <a:tblPr firstRow="1" bandRow="1">
                <a:tableStyleId>{5C22544A-7EE6-4342-B048-85BDC9FD1C3A}</a:tableStyleId>
              </a:tblPr>
              <a:tblGrid>
                <a:gridCol w="1259697">
                  <a:extLst>
                    <a:ext uri="{9D8B030D-6E8A-4147-A177-3AD203B41FA5}">
                      <a16:colId xmlns:a16="http://schemas.microsoft.com/office/drawing/2014/main" val="3994701306"/>
                    </a:ext>
                  </a:extLst>
                </a:gridCol>
                <a:gridCol w="8721133">
                  <a:extLst>
                    <a:ext uri="{9D8B030D-6E8A-4147-A177-3AD203B41FA5}">
                      <a16:colId xmlns:a16="http://schemas.microsoft.com/office/drawing/2014/main" val="734081761"/>
                    </a:ext>
                  </a:extLst>
                </a:gridCol>
              </a:tblGrid>
              <a:tr h="423712">
                <a:tc>
                  <a:txBody>
                    <a:bodyPr/>
                    <a:lstStyle/>
                    <a:p>
                      <a:pPr algn="ctr"/>
                      <a:r>
                        <a:rPr lang="en-US" dirty="0">
                          <a:latin typeface="Times New Roman" panose="02020603050405020304" pitchFamily="18" charset="0"/>
                          <a:cs typeface="Times New Roman" panose="02020603050405020304" pitchFamily="18" charset="0"/>
                        </a:rPr>
                        <a:t>Sl. No.</a:t>
                      </a:r>
                    </a:p>
                  </a:txBody>
                  <a:tcPr/>
                </a:tc>
                <a:tc>
                  <a:txBody>
                    <a:bodyPr/>
                    <a:lstStyle/>
                    <a:p>
                      <a:pPr algn="ctr"/>
                      <a:r>
                        <a:rPr lang="en-US" dirty="0">
                          <a:latin typeface="Times New Roman" panose="02020603050405020304" pitchFamily="18" charset="0"/>
                          <a:cs typeface="Times New Roman" panose="02020603050405020304" pitchFamily="18" charset="0"/>
                        </a:rPr>
                        <a:t>Topic of Reference Material Prepared</a:t>
                      </a:r>
                    </a:p>
                  </a:txBody>
                  <a:tcPr/>
                </a:tc>
                <a:extLst>
                  <a:ext uri="{0D108BD9-81ED-4DB2-BD59-A6C34878D82A}">
                    <a16:rowId xmlns:a16="http://schemas.microsoft.com/office/drawing/2014/main" val="4135294758"/>
                  </a:ext>
                </a:extLst>
              </a:tr>
              <a:tr h="282098">
                <a:tc>
                  <a:txBody>
                    <a:bodyPr/>
                    <a:lstStyle/>
                    <a:p>
                      <a:r>
                        <a:rPr lang="en-US" dirty="0">
                          <a:latin typeface="Times New Roman" panose="02020603050405020304" pitchFamily="18" charset="0"/>
                          <a:cs typeface="Times New Roman" panose="02020603050405020304" pitchFamily="18" charset="0"/>
                        </a:rPr>
                        <a:t>1</a:t>
                      </a:r>
                    </a:p>
                  </a:txBody>
                  <a:tcPr/>
                </a:tc>
                <a:tc>
                  <a:txBody>
                    <a:bodyPr/>
                    <a:lstStyle/>
                    <a:p>
                      <a:r>
                        <a:rPr lang="en-US" sz="1800" b="0" kern="1200" dirty="0">
                          <a:solidFill>
                            <a:schemeClr val="dk1"/>
                          </a:solidFill>
                          <a:effectLst/>
                          <a:latin typeface="Times New Roman" panose="02020603050405020304" pitchFamily="18" charset="0"/>
                          <a:ea typeface="+mn-ea"/>
                          <a:cs typeface="Times New Roman" panose="02020603050405020304" pitchFamily="18" charset="0"/>
                        </a:rPr>
                        <a:t>Standardization in the Field of Medical Textiles</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35911589"/>
                  </a:ext>
                </a:extLst>
              </a:tr>
              <a:tr h="282098">
                <a:tc>
                  <a:txBody>
                    <a:bodyPr/>
                    <a:lstStyle/>
                    <a:p>
                      <a:r>
                        <a:rPr lang="en-US" dirty="0">
                          <a:latin typeface="Times New Roman" panose="02020603050405020304" pitchFamily="18" charset="0"/>
                          <a:cs typeface="Times New Roman" panose="02020603050405020304" pitchFamily="18" charset="0"/>
                        </a:rPr>
                        <a:t>2</a:t>
                      </a:r>
                    </a:p>
                  </a:txBody>
                  <a:tcPr/>
                </a:tc>
                <a:tc>
                  <a:txBody>
                    <a:bodyPr/>
                    <a:lstStyle/>
                    <a:p>
                      <a:r>
                        <a:rPr lang="en-US" sz="1800" b="0" kern="1200" dirty="0">
                          <a:solidFill>
                            <a:schemeClr val="dk1"/>
                          </a:solidFill>
                          <a:effectLst/>
                          <a:latin typeface="Times New Roman" panose="02020603050405020304" pitchFamily="18" charset="0"/>
                          <a:ea typeface="+mn-ea"/>
                          <a:cs typeface="Times New Roman" panose="02020603050405020304" pitchFamily="18" charset="0"/>
                        </a:rPr>
                        <a:t>Standardization in the Field of Protective Textiles</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90894096"/>
                  </a:ext>
                </a:extLst>
              </a:tr>
              <a:tr h="282098">
                <a:tc>
                  <a:txBody>
                    <a:bodyPr/>
                    <a:lstStyle/>
                    <a:p>
                      <a:r>
                        <a:rPr lang="en-US" dirty="0">
                          <a:latin typeface="Times New Roman" panose="02020603050405020304" pitchFamily="18" charset="0"/>
                          <a:cs typeface="Times New Roman" panose="02020603050405020304" pitchFamily="18" charset="0"/>
                        </a:rPr>
                        <a:t>3</a:t>
                      </a:r>
                    </a:p>
                  </a:txBody>
                  <a:tcPr/>
                </a:tc>
                <a:tc>
                  <a:txBody>
                    <a:bodyPr/>
                    <a:lstStyle/>
                    <a:p>
                      <a:r>
                        <a:rPr lang="en-US" sz="1800" b="0" kern="1200" dirty="0">
                          <a:solidFill>
                            <a:schemeClr val="dk1"/>
                          </a:solidFill>
                          <a:effectLst/>
                          <a:latin typeface="Times New Roman" panose="02020603050405020304" pitchFamily="18" charset="0"/>
                          <a:ea typeface="+mn-ea"/>
                          <a:cs typeface="Times New Roman" panose="02020603050405020304" pitchFamily="18" charset="0"/>
                        </a:rPr>
                        <a:t>Standardization in the field of  Geosynthetics</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07143042"/>
                  </a:ext>
                </a:extLst>
              </a:tr>
              <a:tr h="282098">
                <a:tc>
                  <a:txBody>
                    <a:bodyPr/>
                    <a:lstStyle/>
                    <a:p>
                      <a:r>
                        <a:rPr lang="en-US" dirty="0">
                          <a:latin typeface="Times New Roman" panose="02020603050405020304" pitchFamily="18" charset="0"/>
                          <a:cs typeface="Times New Roman" panose="02020603050405020304" pitchFamily="18" charset="0"/>
                        </a:rPr>
                        <a:t>4</a:t>
                      </a:r>
                    </a:p>
                  </a:txBody>
                  <a:tcPr/>
                </a:tc>
                <a:tc>
                  <a:txBody>
                    <a:bodyPr/>
                    <a:lstStyle/>
                    <a:p>
                      <a:r>
                        <a:rPr lang="en-US" sz="1800" b="0" kern="1200" dirty="0">
                          <a:solidFill>
                            <a:schemeClr val="dk1"/>
                          </a:solidFill>
                          <a:effectLst/>
                          <a:latin typeface="Times New Roman" panose="02020603050405020304" pitchFamily="18" charset="0"/>
                          <a:ea typeface="+mn-ea"/>
                          <a:cs typeface="Times New Roman" panose="02020603050405020304" pitchFamily="18" charset="0"/>
                        </a:rPr>
                        <a:t>Standardization in the Field of </a:t>
                      </a:r>
                      <a:r>
                        <a:rPr lang="en-US" sz="1800" b="0" kern="1200" dirty="0" err="1">
                          <a:solidFill>
                            <a:schemeClr val="dk1"/>
                          </a:solidFill>
                          <a:effectLst/>
                          <a:latin typeface="Times New Roman" panose="02020603050405020304" pitchFamily="18" charset="0"/>
                          <a:ea typeface="+mn-ea"/>
                          <a:cs typeface="Times New Roman" panose="02020603050405020304" pitchFamily="18" charset="0"/>
                        </a:rPr>
                        <a:t>Agrotextiles</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8451911"/>
                  </a:ext>
                </a:extLst>
              </a:tr>
              <a:tr h="2820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Times New Roman" panose="02020603050405020304" pitchFamily="18" charset="0"/>
                          <a:ea typeface="+mn-ea"/>
                          <a:cs typeface="Times New Roman" panose="02020603050405020304" pitchFamily="18" charset="0"/>
                        </a:rPr>
                        <a:t>Standardization in the Field of Handloom and Khadi</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93102539"/>
                  </a:ext>
                </a:extLst>
              </a:tr>
              <a:tr h="282098">
                <a:tc>
                  <a:txBody>
                    <a:bodyPr/>
                    <a:lstStyle/>
                    <a:p>
                      <a:r>
                        <a:rPr lang="en-US" dirty="0">
                          <a:latin typeface="Times New Roman" panose="02020603050405020304" pitchFamily="18" charset="0"/>
                          <a:cs typeface="Times New Roman" panose="02020603050405020304" pitchFamily="18" charset="0"/>
                        </a:rPr>
                        <a:t>6</a:t>
                      </a:r>
                    </a:p>
                  </a:txBody>
                  <a:tcPr/>
                </a:tc>
                <a:tc>
                  <a:txBody>
                    <a:bodyPr/>
                    <a:lstStyle/>
                    <a:p>
                      <a:r>
                        <a:rPr lang="en-US" dirty="0">
                          <a:latin typeface="Times New Roman" panose="02020603050405020304" pitchFamily="18" charset="0"/>
                          <a:cs typeface="Times New Roman" panose="02020603050405020304" pitchFamily="18" charset="0"/>
                        </a:rPr>
                        <a:t>Standardization in the Field of </a:t>
                      </a:r>
                      <a:r>
                        <a:rPr lang="en-US" sz="1800" b="0" i="0" kern="1200" dirty="0">
                          <a:solidFill>
                            <a:schemeClr val="dk1"/>
                          </a:solidFill>
                          <a:effectLst/>
                          <a:latin typeface="Times New Roman" panose="02020603050405020304" pitchFamily="18" charset="0"/>
                          <a:ea typeface="+mn-ea"/>
                          <a:cs typeface="Times New Roman" panose="02020603050405020304" pitchFamily="18" charset="0"/>
                        </a:rPr>
                        <a:t>Ropes, Cordages and Silk related products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32280130"/>
                  </a:ext>
                </a:extLst>
              </a:tr>
              <a:tr h="282098">
                <a:tc>
                  <a:txBody>
                    <a:bodyPr/>
                    <a:lstStyle/>
                    <a:p>
                      <a:r>
                        <a:rPr lang="en-US" dirty="0">
                          <a:latin typeface="Times New Roman" panose="02020603050405020304" pitchFamily="18" charset="0"/>
                          <a:cs typeface="Times New Roman" panose="02020603050405020304" pitchFamily="18" charset="0"/>
                        </a:rPr>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Times New Roman" panose="02020603050405020304" pitchFamily="18" charset="0"/>
                          <a:ea typeface="+mn-ea"/>
                          <a:cs typeface="Times New Roman" panose="02020603050405020304" pitchFamily="18" charset="0"/>
                        </a:rPr>
                        <a:t>Standardization in the field of Textile Floor Coverings </a:t>
                      </a:r>
                      <a:endParaRPr lang="en-US" sz="18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29693693"/>
                  </a:ext>
                </a:extLst>
              </a:tr>
            </a:tbl>
          </a:graphicData>
        </a:graphic>
      </p:graphicFrame>
    </p:spTree>
    <p:extLst>
      <p:ext uri="{BB962C8B-B14F-4D97-AF65-F5344CB8AC3E}">
        <p14:creationId xmlns:p14="http://schemas.microsoft.com/office/powerpoint/2010/main" val="241730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838199" y="698772"/>
            <a:ext cx="10515600" cy="763675"/>
          </a:xfrm>
        </p:spPr>
        <p:txBody>
          <a:bodyPr>
            <a:normAutofit fontScale="90000"/>
          </a:bodyPr>
          <a:lstStyle/>
          <a:p>
            <a:r>
              <a:rPr lang="en-IN" sz="3600" dirty="0">
                <a:latin typeface="Times New Roman" panose="02020603050405020304" pitchFamily="18" charset="0"/>
                <a:cs typeface="Times New Roman" panose="02020603050405020304" pitchFamily="18" charset="0"/>
              </a:rPr>
              <a:t>Engagement with </a:t>
            </a:r>
            <a:r>
              <a:rPr lang="en-IN" sz="3600" dirty="0" err="1">
                <a:latin typeface="Times New Roman" panose="02020603050405020304" pitchFamily="18" charset="0"/>
                <a:cs typeface="Times New Roman" panose="02020603050405020304" pitchFamily="18" charset="0"/>
              </a:rPr>
              <a:t>MoU</a:t>
            </a:r>
            <a:r>
              <a:rPr lang="en-IN" sz="3600" dirty="0">
                <a:latin typeface="Times New Roman" panose="02020603050405020304" pitchFamily="18" charset="0"/>
                <a:cs typeface="Times New Roman" panose="02020603050405020304" pitchFamily="18" charset="0"/>
              </a:rPr>
              <a:t> Institutes so far</a:t>
            </a:r>
          </a:p>
        </p:txBody>
      </p:sp>
      <p:grpSp>
        <p:nvGrpSpPr>
          <p:cNvPr id="14" name="Group 13">
            <a:extLst>
              <a:ext uri="{FF2B5EF4-FFF2-40B4-BE49-F238E27FC236}">
                <a16:creationId xmlns:a16="http://schemas.microsoft.com/office/drawing/2014/main" id="{92427C21-3ABD-38B2-3C9D-A691E2558B6E}"/>
              </a:ext>
            </a:extLst>
          </p:cNvPr>
          <p:cNvGrpSpPr/>
          <p:nvPr/>
        </p:nvGrpSpPr>
        <p:grpSpPr>
          <a:xfrm>
            <a:off x="1055023" y="1463877"/>
            <a:ext cx="3916471" cy="320796"/>
            <a:chOff x="1072" y="1573765"/>
            <a:chExt cx="9342474" cy="635801"/>
          </a:xfrm>
        </p:grpSpPr>
        <p:sp>
          <p:nvSpPr>
            <p:cNvPr id="15" name="Rectangle: Rounded Corners 14">
              <a:extLst>
                <a:ext uri="{FF2B5EF4-FFF2-40B4-BE49-F238E27FC236}">
                  <a16:creationId xmlns:a16="http://schemas.microsoft.com/office/drawing/2014/main" id="{533226FB-EBC3-54AF-BEA6-639DFE71EFC0}"/>
                </a:ext>
              </a:extLst>
            </p:cNvPr>
            <p:cNvSpPr/>
            <p:nvPr/>
          </p:nvSpPr>
          <p:spPr>
            <a:xfrm>
              <a:off x="1072" y="1573765"/>
              <a:ext cx="9342474"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Rectangle: Rounded Corners 4">
              <a:extLst>
                <a:ext uri="{FF2B5EF4-FFF2-40B4-BE49-F238E27FC236}">
                  <a16:creationId xmlns:a16="http://schemas.microsoft.com/office/drawing/2014/main" id="{7427BF00-2A56-5E16-B2C5-D17F5A1E5F1D}"/>
                </a:ext>
              </a:extLst>
            </p:cNvPr>
            <p:cNvSpPr txBox="1"/>
            <p:nvPr/>
          </p:nvSpPr>
          <p:spPr>
            <a:xfrm>
              <a:off x="19694" y="1592387"/>
              <a:ext cx="9305230"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N" sz="1800" kern="1200" dirty="0">
                  <a:latin typeface="Times New Roman" panose="02020603050405020304" pitchFamily="18" charset="0"/>
                  <a:cs typeface="Times New Roman" panose="02020603050405020304" pitchFamily="18" charset="0"/>
                </a:rPr>
                <a:t>R &amp;D </a:t>
              </a:r>
              <a:r>
                <a:rPr lang="en-IN" dirty="0">
                  <a:latin typeface="Times New Roman" panose="02020603050405020304" pitchFamily="18" charset="0"/>
                  <a:cs typeface="Times New Roman" panose="02020603050405020304" pitchFamily="18" charset="0"/>
                </a:rPr>
                <a:t>Projects –  A</a:t>
              </a:r>
              <a:r>
                <a:rPr lang="en-IN" sz="1800" kern="1200" dirty="0">
                  <a:latin typeface="Times New Roman" panose="02020603050405020304" pitchFamily="18" charset="0"/>
                  <a:cs typeface="Times New Roman" panose="02020603050405020304" pitchFamily="18" charset="0"/>
                </a:rPr>
                <a:t>llotted</a:t>
              </a:r>
            </a:p>
          </p:txBody>
        </p:sp>
      </p:grpSp>
      <p:graphicFrame>
        <p:nvGraphicFramePr>
          <p:cNvPr id="7" name="Table 6"/>
          <p:cNvGraphicFramePr>
            <a:graphicFrameLocks noGrp="1"/>
          </p:cNvGraphicFramePr>
          <p:nvPr/>
        </p:nvGraphicFramePr>
        <p:xfrm>
          <a:off x="415001" y="1962719"/>
          <a:ext cx="11361995" cy="4746574"/>
        </p:xfrm>
        <a:graphic>
          <a:graphicData uri="http://schemas.openxmlformats.org/drawingml/2006/table">
            <a:tbl>
              <a:tblPr firstRow="1" bandRow="1">
                <a:tableStyleId>{5C22544A-7EE6-4342-B048-85BDC9FD1C3A}</a:tableStyleId>
              </a:tblPr>
              <a:tblGrid>
                <a:gridCol w="844236">
                  <a:extLst>
                    <a:ext uri="{9D8B030D-6E8A-4147-A177-3AD203B41FA5}">
                      <a16:colId xmlns:a16="http://schemas.microsoft.com/office/drawing/2014/main" val="20000"/>
                    </a:ext>
                  </a:extLst>
                </a:gridCol>
                <a:gridCol w="1723646">
                  <a:extLst>
                    <a:ext uri="{9D8B030D-6E8A-4147-A177-3AD203B41FA5}">
                      <a16:colId xmlns:a16="http://schemas.microsoft.com/office/drawing/2014/main" val="20001"/>
                    </a:ext>
                  </a:extLst>
                </a:gridCol>
                <a:gridCol w="5812908">
                  <a:extLst>
                    <a:ext uri="{9D8B030D-6E8A-4147-A177-3AD203B41FA5}">
                      <a16:colId xmlns:a16="http://schemas.microsoft.com/office/drawing/2014/main" val="20002"/>
                    </a:ext>
                  </a:extLst>
                </a:gridCol>
                <a:gridCol w="2981205">
                  <a:extLst>
                    <a:ext uri="{9D8B030D-6E8A-4147-A177-3AD203B41FA5}">
                      <a16:colId xmlns:a16="http://schemas.microsoft.com/office/drawing/2014/main" val="20003"/>
                    </a:ext>
                  </a:extLst>
                </a:gridCol>
              </a:tblGrid>
              <a:tr h="335019">
                <a:tc>
                  <a:txBody>
                    <a:bodyPr/>
                    <a:lstStyle/>
                    <a:p>
                      <a:pPr algn="ctr"/>
                      <a:r>
                        <a:rPr lang="en-US" sz="1200" dirty="0">
                          <a:latin typeface="Times New Roman" panose="02020603050405020304" pitchFamily="18" charset="0"/>
                          <a:cs typeface="Times New Roman" panose="02020603050405020304" pitchFamily="18" charset="0"/>
                        </a:rPr>
                        <a:t>Sl No.</a:t>
                      </a:r>
                    </a:p>
                  </a:txBody>
                  <a:tcPr/>
                </a:tc>
                <a:tc>
                  <a:txBody>
                    <a:bodyPr/>
                    <a:lstStyle/>
                    <a:p>
                      <a:pPr algn="ctr"/>
                      <a:r>
                        <a:rPr lang="en-US" sz="1200" dirty="0">
                          <a:latin typeface="Times New Roman" panose="02020603050405020304" pitchFamily="18" charset="0"/>
                          <a:cs typeface="Times New Roman" panose="02020603050405020304" pitchFamily="18" charset="0"/>
                        </a:rPr>
                        <a:t>Project Code</a:t>
                      </a:r>
                    </a:p>
                  </a:txBody>
                  <a:tcPr/>
                </a:tc>
                <a:tc>
                  <a:txBody>
                    <a:bodyPr/>
                    <a:lstStyle/>
                    <a:p>
                      <a:pPr algn="ctr"/>
                      <a:r>
                        <a:rPr lang="en-US" sz="1200" dirty="0">
                          <a:latin typeface="Times New Roman" panose="02020603050405020304" pitchFamily="18" charset="0"/>
                          <a:cs typeface="Times New Roman" panose="02020603050405020304" pitchFamily="18" charset="0"/>
                        </a:rPr>
                        <a:t>Title of the</a:t>
                      </a:r>
                      <a:r>
                        <a:rPr lang="en-US" sz="1200" baseline="0" dirty="0">
                          <a:latin typeface="Times New Roman" panose="02020603050405020304" pitchFamily="18" charset="0"/>
                          <a:cs typeface="Times New Roman" panose="02020603050405020304" pitchFamily="18" charset="0"/>
                        </a:rPr>
                        <a:t> Project</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a:latin typeface="Times New Roman" panose="02020603050405020304" pitchFamily="18" charset="0"/>
                          <a:cs typeface="Times New Roman" panose="02020603050405020304" pitchFamily="18" charset="0"/>
                        </a:rPr>
                        <a:t>Awarded to</a:t>
                      </a:r>
                    </a:p>
                  </a:txBody>
                  <a:tcPr/>
                </a:tc>
                <a:extLst>
                  <a:ext uri="{0D108BD9-81ED-4DB2-BD59-A6C34878D82A}">
                    <a16:rowId xmlns:a16="http://schemas.microsoft.com/office/drawing/2014/main" val="10000"/>
                  </a:ext>
                </a:extLst>
              </a:tr>
              <a:tr h="335019">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0174</a:t>
                      </a:r>
                    </a:p>
                  </a:txBody>
                  <a:tcPr marL="9525" marR="9525" marT="9525" marB="0"/>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of construction and performance requirements of 1 kg, 2 kg and 5 kg leno woven sacks.</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Dr Anilkumar Lalchand Yadav NIT Jalandhar</a:t>
                      </a:r>
                    </a:p>
                  </a:txBody>
                  <a:tcPr marL="9525" marR="9525" marT="9525" marB="0"/>
                </a:tc>
                <a:extLst>
                  <a:ext uri="{0D108BD9-81ED-4DB2-BD59-A6C34878D82A}">
                    <a16:rowId xmlns:a16="http://schemas.microsoft.com/office/drawing/2014/main" val="10001"/>
                  </a:ext>
                </a:extLst>
              </a:tr>
              <a:tr h="335019">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0173</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Study of fibre characteristics requirement for grading of uncut Indian Mesta and uncut Indian Bimli by hand and eye method; and instrumental method.</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Dr Manik Bhowmick, ICAR-NINFET, Kolkata</a:t>
                      </a:r>
                    </a:p>
                  </a:txBody>
                  <a:tcPr marL="9525" marR="9525" marT="9525" marB="0"/>
                </a:tc>
                <a:extLst>
                  <a:ext uri="{0D108BD9-81ED-4DB2-BD59-A6C34878D82A}">
                    <a16:rowId xmlns:a16="http://schemas.microsoft.com/office/drawing/2014/main" val="10002"/>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0172</a:t>
                      </a:r>
                    </a:p>
                  </a:txBody>
                  <a:tcPr marL="9525" marR="9525" marT="9525" marB="0"/>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To study the packaging practices of jute and jute products for internal and exports trades.</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Ms Soumita Chowdhury IJIRA, Kolkata</a:t>
                      </a:r>
                    </a:p>
                  </a:txBody>
                  <a:tcPr marL="9525" marR="9525" marT="9525" marB="0"/>
                </a:tc>
                <a:extLst>
                  <a:ext uri="{0D108BD9-81ED-4DB2-BD59-A6C34878D82A}">
                    <a16:rowId xmlns:a16="http://schemas.microsoft.com/office/drawing/2014/main" val="10003"/>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4</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0171</a:t>
                      </a:r>
                    </a:p>
                  </a:txBody>
                  <a:tcPr marL="9525" marR="9525" marT="9525" marB="0"/>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of constructional and performance requirement of synthetic tarpaulins (heavy duty protective covers) made from nylon or polyester coated fabrics</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Dr Manisha Mathur SASMIRA, Mumbai</a:t>
                      </a:r>
                    </a:p>
                  </a:txBody>
                  <a:tcPr marL="9525" marR="9525" marT="9525" marB="0"/>
                </a:tc>
                <a:extLst>
                  <a:ext uri="{0D108BD9-81ED-4DB2-BD59-A6C34878D82A}">
                    <a16:rowId xmlns:a16="http://schemas.microsoft.com/office/drawing/2014/main" val="10004"/>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5</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0170</a:t>
                      </a:r>
                    </a:p>
                  </a:txBody>
                  <a:tcPr marL="9525" marR="9525" marT="9525" marB="0"/>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of safety and performance requirements of fire hoods for firefighter.</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Dr Shweta Saxena NITRA, Ghaziabad</a:t>
                      </a:r>
                    </a:p>
                  </a:txBody>
                  <a:tcPr marL="9525" marR="9525" marT="9525" marB="0"/>
                </a:tc>
                <a:extLst>
                  <a:ext uri="{0D108BD9-81ED-4DB2-BD59-A6C34878D82A}">
                    <a16:rowId xmlns:a16="http://schemas.microsoft.com/office/drawing/2014/main" val="10005"/>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6</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0169</a:t>
                      </a:r>
                    </a:p>
                  </a:txBody>
                  <a:tcPr marL="9525" marR="9525" marT="9525" marB="0"/>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construction, performance and safety requirements of prevailing varieties of Woven Ground Covers for Horticulture Application.</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Smt Ashwini A. Sudam SASMIRA, Mumbai</a:t>
                      </a:r>
                    </a:p>
                  </a:txBody>
                  <a:tcPr marL="9525" marR="9525" marT="9525" marB="0"/>
                </a:tc>
                <a:extLst>
                  <a:ext uri="{0D108BD9-81ED-4DB2-BD59-A6C34878D82A}">
                    <a16:rowId xmlns:a16="http://schemas.microsoft.com/office/drawing/2014/main" val="10006"/>
                  </a:ext>
                </a:extLst>
              </a:tr>
              <a:tr h="444484">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7</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0125</a:t>
                      </a:r>
                    </a:p>
                  </a:txBody>
                  <a:tcPr marL="9525" marR="9525" marT="9525" marB="0"/>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Development and validation of test method for determination of index ingredient from plant-based indigo and textiles dyed with plant-based indigo by using Carbon-14 (C-14) analysis.</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Dr Sujata Saxena ICAR-CIRCOT, Mumbai</a:t>
                      </a:r>
                    </a:p>
                  </a:txBody>
                  <a:tcPr marL="9525" marR="9525" marT="9525" marB="0"/>
                </a:tc>
                <a:extLst>
                  <a:ext uri="{0D108BD9-81ED-4DB2-BD59-A6C34878D82A}">
                    <a16:rowId xmlns:a16="http://schemas.microsoft.com/office/drawing/2014/main" val="10007"/>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8</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0083</a:t>
                      </a:r>
                    </a:p>
                  </a:txBody>
                  <a:tcPr marL="9525" marR="9525" marT="9525" marB="0"/>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of constructional and performance requirements for handmade wool blended carpet used in floor covering applications and packaging practices of carpets.</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Dr Betty Das Gupta IICT, Bhadohi</a:t>
                      </a:r>
                    </a:p>
                  </a:txBody>
                  <a:tcPr marL="9525" marR="9525" marT="9525" marB="0"/>
                </a:tc>
                <a:extLst>
                  <a:ext uri="{0D108BD9-81ED-4DB2-BD59-A6C34878D82A}">
                    <a16:rowId xmlns:a16="http://schemas.microsoft.com/office/drawing/2014/main" val="10008"/>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9</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0065</a:t>
                      </a:r>
                    </a:p>
                  </a:txBody>
                  <a:tcPr marL="9525" marR="9525" marT="9525" marB="0"/>
                </a:tc>
                <a:tc>
                  <a:txBody>
                    <a:bodyPr/>
                    <a:lstStyle/>
                    <a:p>
                      <a:pPr algn="l"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Development and validation of test method for determination of Chlorinated Organic Carriers in textiles and textile products</a:t>
                      </a:r>
                    </a:p>
                  </a:txBody>
                  <a:tcPr marL="9525" marR="9525" marT="9525" marB="0"/>
                </a:tc>
                <a:tc>
                  <a:txBody>
                    <a:bodyPr/>
                    <a:lstStyle/>
                    <a:p>
                      <a:pPr algn="l" fontAlgn="t"/>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Smt</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M. P.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Sathianarayana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 The Bombay Textile Research Association</a:t>
                      </a:r>
                    </a:p>
                  </a:txBody>
                  <a:tcPr marL="9525" marR="9525" marT="9525" marB="0"/>
                </a:tc>
                <a:extLst>
                  <a:ext uri="{0D108BD9-81ED-4DB2-BD59-A6C34878D82A}">
                    <a16:rowId xmlns:a16="http://schemas.microsoft.com/office/drawing/2014/main" val="10009"/>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10</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0037</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Study of quality, performance and constructional parameters of ‘Headliners for Automobiles’.</a:t>
                      </a:r>
                    </a:p>
                  </a:txBody>
                  <a:tcPr marL="9525" marR="9525" marT="9525" marB="0"/>
                </a:tc>
                <a:tc>
                  <a:txBody>
                    <a:bodyPr/>
                    <a:lstStyle/>
                    <a:p>
                      <a:pPr algn="l" fontAlgn="t"/>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Dr</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Neha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Kapil</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NITRA, Ghaziabad</a:t>
                      </a:r>
                    </a:p>
                  </a:txBody>
                  <a:tcPr marL="9525" marR="9525" marT="9525" marB="0"/>
                </a:tc>
                <a:extLst>
                  <a:ext uri="{0D108BD9-81ED-4DB2-BD59-A6C34878D82A}">
                    <a16:rowId xmlns:a16="http://schemas.microsoft.com/office/drawing/2014/main" val="10010"/>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11</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0035</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Study of safety, performance and constructional requirement for surgical sutures (absorbable and non-absorbable)</a:t>
                      </a:r>
                    </a:p>
                  </a:txBody>
                  <a:tcPr marL="9525" marR="9525" marT="9525" marB="0"/>
                </a:tc>
                <a:tc>
                  <a:txBody>
                    <a:bodyPr/>
                    <a:lstStyle/>
                    <a:p>
                      <a:pPr algn="l" fontAlgn="t"/>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Mr</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Hemant</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Sonawane</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Johnson &amp; Johnson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Pvt</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Ltd</a:t>
                      </a:r>
                    </a:p>
                  </a:txBody>
                  <a:tcPr marL="9525" marR="9525" marT="9525" marB="0"/>
                </a:tc>
                <a:extLst>
                  <a:ext uri="{0D108BD9-81ED-4DB2-BD59-A6C34878D82A}">
                    <a16:rowId xmlns:a16="http://schemas.microsoft.com/office/drawing/2014/main" val="10011"/>
                  </a:ext>
                </a:extLst>
              </a:tr>
              <a:tr h="335019">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12</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0031</a:t>
                      </a:r>
                    </a:p>
                  </a:txBody>
                  <a:tcPr marL="9525" marR="9525" marT="9525" marB="0"/>
                </a:tc>
                <a:tc>
                  <a:txBody>
                    <a:bodyPr/>
                    <a:lstStyle/>
                    <a:p>
                      <a:pPr algn="l"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A comprehensive study of the constructional and performance requirements of scaffolding nets used in construction activities for high rise buildings/structures.</a:t>
                      </a:r>
                    </a:p>
                  </a:txBody>
                  <a:tcPr marL="9525" marR="9525" marT="9525" marB="0"/>
                </a:tc>
                <a:tc>
                  <a:txBody>
                    <a:bodyPr/>
                    <a:lstStyle/>
                    <a:p>
                      <a:pPr algn="l" fontAlgn="t"/>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Dr</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Palaniswamy</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N K, NIT Jalandhar</a:t>
                      </a:r>
                    </a:p>
                  </a:txBody>
                  <a:tcPr marL="9525" marR="9525" marT="9525" marB="0"/>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911080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5AE14D2-8017-79C0-81B8-DC87566867AB}"/>
              </a:ext>
            </a:extLst>
          </p:cNvPr>
          <p:cNvSpPr txBox="1">
            <a:spLocks/>
          </p:cNvSpPr>
          <p:nvPr/>
        </p:nvSpPr>
        <p:spPr bwMode="black">
          <a:xfrm>
            <a:off x="0" y="190082"/>
            <a:ext cx="12192000" cy="742017"/>
          </a:xfrm>
          <a:prstGeom prst="rect">
            <a:avLst/>
          </a:prstGeom>
          <a:noFill/>
          <a:ln w="31750" cap="sq">
            <a:solidFill>
              <a:schemeClr val="bg1"/>
            </a:solidFill>
            <a:miter lim="800000"/>
          </a:ln>
        </p:spPr>
        <p:txBody>
          <a:bodyPr vert="horz" lIns="182880" tIns="182880" rIns="182880" bIns="182880" rtlCol="0" anchor="ctr">
            <a:normAutofit fontScale="975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a:lnSpc>
                <a:spcPct val="100000"/>
              </a:lnSpc>
            </a:pPr>
            <a:r>
              <a:rPr lang="en-US" sz="2400" b="1" dirty="0">
                <a:latin typeface="Times New Roman" panose="02020603050405020304" pitchFamily="18" charset="0"/>
                <a:cs typeface="Times New Roman" panose="02020603050405020304" pitchFamily="18" charset="0"/>
              </a:rPr>
              <a:t>Hosiery, TXD 10</a:t>
            </a:r>
          </a:p>
        </p:txBody>
      </p:sp>
      <p:graphicFrame>
        <p:nvGraphicFramePr>
          <p:cNvPr id="2" name="Content Placeholder 3">
            <a:extLst>
              <a:ext uri="{FF2B5EF4-FFF2-40B4-BE49-F238E27FC236}">
                <a16:creationId xmlns:a16="http://schemas.microsoft.com/office/drawing/2014/main" id="{55D7FDEA-CC44-0790-884A-7170B2F6E7FC}"/>
              </a:ext>
            </a:extLst>
          </p:cNvPr>
          <p:cNvGraphicFramePr>
            <a:graphicFrameLocks/>
          </p:cNvGraphicFramePr>
          <p:nvPr>
            <p:extLst>
              <p:ext uri="{D42A27DB-BD31-4B8C-83A1-F6EECF244321}">
                <p14:modId xmlns:p14="http://schemas.microsoft.com/office/powerpoint/2010/main" val="2295703834"/>
              </p:ext>
            </p:extLst>
          </p:nvPr>
        </p:nvGraphicFramePr>
        <p:xfrm>
          <a:off x="517567" y="959116"/>
          <a:ext cx="11369633" cy="5768894"/>
        </p:xfrm>
        <a:graphic>
          <a:graphicData uri="http://schemas.openxmlformats.org/drawingml/2006/table">
            <a:tbl>
              <a:tblPr firstRow="1" bandRow="1">
                <a:tableStyleId>{69012ECD-51FC-41F1-AA8D-1B2483CD663E}</a:tableStyleId>
              </a:tblPr>
              <a:tblGrid>
                <a:gridCol w="525487">
                  <a:extLst>
                    <a:ext uri="{9D8B030D-6E8A-4147-A177-3AD203B41FA5}">
                      <a16:colId xmlns:a16="http://schemas.microsoft.com/office/drawing/2014/main" val="1189910228"/>
                    </a:ext>
                  </a:extLst>
                </a:gridCol>
                <a:gridCol w="1844039">
                  <a:extLst>
                    <a:ext uri="{9D8B030D-6E8A-4147-A177-3AD203B41FA5}">
                      <a16:colId xmlns:a16="http://schemas.microsoft.com/office/drawing/2014/main" val="1047082033"/>
                    </a:ext>
                  </a:extLst>
                </a:gridCol>
                <a:gridCol w="3646072">
                  <a:extLst>
                    <a:ext uri="{9D8B030D-6E8A-4147-A177-3AD203B41FA5}">
                      <a16:colId xmlns:a16="http://schemas.microsoft.com/office/drawing/2014/main" val="3665550937"/>
                    </a:ext>
                  </a:extLst>
                </a:gridCol>
                <a:gridCol w="2352701">
                  <a:extLst>
                    <a:ext uri="{9D8B030D-6E8A-4147-A177-3AD203B41FA5}">
                      <a16:colId xmlns:a16="http://schemas.microsoft.com/office/drawing/2014/main" val="1386687883"/>
                    </a:ext>
                  </a:extLst>
                </a:gridCol>
                <a:gridCol w="3001334">
                  <a:extLst>
                    <a:ext uri="{9D8B030D-6E8A-4147-A177-3AD203B41FA5}">
                      <a16:colId xmlns:a16="http://schemas.microsoft.com/office/drawing/2014/main" val="2770463620"/>
                    </a:ext>
                  </a:extLst>
                </a:gridCol>
              </a:tblGrid>
              <a:tr h="648254">
                <a:tc>
                  <a:txBody>
                    <a:bodyPr/>
                    <a:lstStyle/>
                    <a:p>
                      <a:pPr algn="ctr"/>
                      <a:r>
                        <a:rPr lang="en-US" sz="1800" dirty="0">
                          <a:latin typeface="Times New Roman" panose="02020603050405020304" pitchFamily="18" charset="0"/>
                          <a:cs typeface="Times New Roman" panose="02020603050405020304" pitchFamily="18" charset="0"/>
                        </a:rPr>
                        <a:t>Sl. No.</a:t>
                      </a:r>
                      <a:endParaRPr lang="en-IN" sz="18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800" dirty="0">
                          <a:latin typeface="Times New Roman" panose="02020603050405020304" pitchFamily="18" charset="0"/>
                          <a:cs typeface="Times New Roman" panose="02020603050405020304" pitchFamily="18" charset="0"/>
                        </a:rPr>
                        <a:t>Sub-sector</a:t>
                      </a:r>
                      <a:endParaRPr lang="en-IN" sz="18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800" dirty="0">
                          <a:latin typeface="Times New Roman" panose="02020603050405020304" pitchFamily="18" charset="0"/>
                          <a:cs typeface="Times New Roman" panose="02020603050405020304" pitchFamily="18" charset="0"/>
                        </a:rPr>
                        <a:t>Areas covered </a:t>
                      </a:r>
                      <a:endParaRPr lang="en-IN" sz="18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800" dirty="0">
                          <a:latin typeface="Times New Roman" panose="02020603050405020304" pitchFamily="18" charset="0"/>
                          <a:cs typeface="Times New Roman" panose="02020603050405020304" pitchFamily="18" charset="0"/>
                        </a:rPr>
                        <a:t>Areas to be covered</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800" dirty="0">
                          <a:latin typeface="Times New Roman" panose="02020603050405020304" pitchFamily="18" charset="0"/>
                          <a:cs typeface="Times New Roman" panose="02020603050405020304" pitchFamily="18" charset="0"/>
                        </a:rPr>
                        <a:t>Status and mode of execution</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1314285">
                <a:tc>
                  <a:txBody>
                    <a:bodyPr/>
                    <a:lstStyle/>
                    <a:p>
                      <a:pPr algn="just"/>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latin typeface="Times New Roman" panose="02020603050405020304" pitchFamily="18" charset="0"/>
                          <a:cs typeface="Times New Roman" panose="02020603050405020304" pitchFamily="18" charset="0"/>
                        </a:rPr>
                        <a:t>Men’s Apparel</a:t>
                      </a:r>
                      <a:endParaRPr lang="en-IN" sz="13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solidFill>
                            <a:schemeClr val="tx1"/>
                          </a:solidFill>
                          <a:latin typeface="Times New Roman" panose="02020603050405020304" pitchFamily="18" charset="0"/>
                          <a:cs typeface="Times New Roman" panose="02020603050405020304" pitchFamily="18" charset="0"/>
                        </a:rPr>
                        <a:t>Polo T-Shirts, crew neck T-Shirts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solidFill>
                            <a:schemeClr val="tx1"/>
                          </a:solidFill>
                          <a:latin typeface="Times New Roman" panose="02020603050405020304" pitchFamily="18" charset="0"/>
                          <a:cs typeface="Times New Roman" panose="02020603050405020304" pitchFamily="18" charset="0"/>
                        </a:rPr>
                        <a:t>Y Neck, Round neck Jerseys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solidFill>
                            <a:schemeClr val="tx1"/>
                          </a:solidFill>
                          <a:latin typeface="Times New Roman" panose="02020603050405020304" pitchFamily="18" charset="0"/>
                          <a:cs typeface="Times New Roman" panose="02020603050405020304" pitchFamily="18" charset="0"/>
                        </a:rPr>
                        <a:t>Shorts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solidFill>
                            <a:schemeClr val="tx1"/>
                          </a:solidFill>
                          <a:latin typeface="Times New Roman" panose="02020603050405020304" pitchFamily="18" charset="0"/>
                          <a:cs typeface="Times New Roman" panose="02020603050405020304" pitchFamily="18" charset="0"/>
                        </a:rPr>
                        <a:t>Vests and Briefs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solidFill>
                            <a:schemeClr val="tx1"/>
                          </a:solidFill>
                          <a:latin typeface="Times New Roman" panose="02020603050405020304" pitchFamily="18" charset="0"/>
                          <a:cs typeface="Times New Roman" panose="02020603050405020304" pitchFamily="18" charset="0"/>
                        </a:rPr>
                        <a:t>Socks and Mufflers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solidFill>
                            <a:schemeClr val="tx1"/>
                          </a:solidFill>
                          <a:latin typeface="Times New Roman" panose="02020603050405020304" pitchFamily="18" charset="0"/>
                          <a:cs typeface="Times New Roman" panose="02020603050405020304" pitchFamily="18" charset="0"/>
                        </a:rPr>
                        <a:t>Gloves, Balaclava Caps</a:t>
                      </a: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6</a:t>
                      </a:r>
                      <a:endParaRPr lang="en-GB" sz="13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Men’s Sweaters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Men’s Pyjamas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Singlets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Tracksuits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3">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300" dirty="0">
                          <a:latin typeface="Times New Roman" panose="02020603050405020304" pitchFamily="18" charset="0"/>
                          <a:cs typeface="Times New Roman" panose="02020603050405020304" pitchFamily="18" charset="0"/>
                        </a:rPr>
                        <a:t>Allocated to 2 consultants</a:t>
                      </a:r>
                    </a:p>
                    <a:p>
                      <a:pPr marL="0" marR="0" lvl="0" indent="0" algn="just" defTabSz="914400" rtl="0" eaLnBrk="1" fontAlgn="auto" latinLnBrk="0" hangingPunct="1">
                        <a:lnSpc>
                          <a:spcPct val="100000"/>
                        </a:lnSpc>
                        <a:spcBef>
                          <a:spcPts val="0"/>
                        </a:spcBef>
                        <a:spcAft>
                          <a:spcPts val="0"/>
                        </a:spcAft>
                        <a:buClrTx/>
                        <a:buSzTx/>
                        <a:buFont typeface="+mj-lt"/>
                        <a:buNone/>
                        <a:tabLst/>
                        <a:defRPr/>
                      </a:pPr>
                      <a:endParaRPr lang="en-GB" sz="1300" dirty="0">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300" dirty="0">
                          <a:latin typeface="Times New Roman" panose="02020603050405020304" pitchFamily="18" charset="0"/>
                          <a:cs typeface="Times New Roman" panose="02020603050405020304" pitchFamily="18" charset="0"/>
                        </a:rPr>
                        <a:t>(4 drafts on T-Shirts, shorts, leggings and stockings have been approved for wide circulation)</a:t>
                      </a:r>
                    </a:p>
                    <a:p>
                      <a:pPr marL="0" marR="0" lvl="0" indent="0" algn="just" defTabSz="914400" rtl="0" eaLnBrk="1" fontAlgn="auto" latinLnBrk="0" hangingPunct="1">
                        <a:lnSpc>
                          <a:spcPct val="100000"/>
                        </a:lnSpc>
                        <a:spcBef>
                          <a:spcPts val="0"/>
                        </a:spcBef>
                        <a:spcAft>
                          <a:spcPts val="0"/>
                        </a:spcAft>
                        <a:buClrTx/>
                        <a:buSzTx/>
                        <a:buFont typeface="+mj-lt"/>
                        <a:buNone/>
                        <a:tabLst/>
                        <a:defRPr/>
                      </a:pPr>
                      <a:endParaRPr lang="en-GB" sz="1300" dirty="0">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300" dirty="0">
                          <a:latin typeface="Times New Roman" panose="02020603050405020304" pitchFamily="18" charset="0"/>
                          <a:cs typeface="Times New Roman" panose="02020603050405020304" pitchFamily="18" charset="0"/>
                        </a:rPr>
                        <a:t>4 Working draft on Singlets, Cardigan, </a:t>
                      </a:r>
                      <a:r>
                        <a:rPr lang="en-GB" sz="1300" dirty="0" err="1">
                          <a:latin typeface="Times New Roman" panose="02020603050405020304" pitchFamily="18" charset="0"/>
                          <a:cs typeface="Times New Roman" panose="02020603050405020304" pitchFamily="18" charset="0"/>
                        </a:rPr>
                        <a:t>Mufler</a:t>
                      </a:r>
                      <a:r>
                        <a:rPr lang="en-GB" sz="1300" dirty="0">
                          <a:latin typeface="Times New Roman" panose="02020603050405020304" pitchFamily="18" charset="0"/>
                          <a:cs typeface="Times New Roman" panose="02020603050405020304" pitchFamily="18" charset="0"/>
                        </a:rPr>
                        <a:t>, Track suit has been prepared.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1138143">
                <a:tc>
                  <a:txBody>
                    <a:bodyPr/>
                    <a:lstStyle/>
                    <a:p>
                      <a:pPr algn="just"/>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latin typeface="Times New Roman" panose="02020603050405020304" pitchFamily="18" charset="0"/>
                          <a:cs typeface="Times New Roman" panose="02020603050405020304" pitchFamily="18" charset="0"/>
                        </a:rPr>
                        <a:t>Women’s Apparel</a:t>
                      </a:r>
                      <a:endParaRPr lang="en-IN" sz="13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Ladies Cotton Panties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Stockinette</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Cardigan</a:t>
                      </a: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3</a:t>
                      </a:r>
                      <a:endParaRPr lang="en-GB" sz="13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300" dirty="0">
                          <a:latin typeface="Times New Roman" panose="02020603050405020304" pitchFamily="18" charset="0"/>
                          <a:cs typeface="Times New Roman" panose="02020603050405020304" pitchFamily="18" charset="0"/>
                        </a:rPr>
                        <a:t>Scarfs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Brassieres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Leggings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Women T-Shirts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err="1">
                          <a:latin typeface="Times New Roman" panose="02020603050405020304" pitchFamily="18" charset="0"/>
                          <a:cs typeface="Times New Roman" panose="02020603050405020304" pitchFamily="18" charset="0"/>
                        </a:rPr>
                        <a:t>Plazzo</a:t>
                      </a:r>
                      <a:endParaRPr lang="en-GB" sz="1300" dirty="0">
                        <a:latin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endParaRPr lang="en-GB" sz="13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r h="962002">
                <a:tc>
                  <a:txBody>
                    <a:bodyPr/>
                    <a:lstStyle/>
                    <a:p>
                      <a:pPr algn="just"/>
                      <a:r>
                        <a:rPr lang="en-US" sz="1400" dirty="0">
                          <a:latin typeface="Times New Roman" panose="02020603050405020304" pitchFamily="18" charset="0"/>
                          <a:cs typeface="Times New Roman" panose="02020603050405020304" pitchFamily="18" charset="0"/>
                        </a:rPr>
                        <a:t>3.</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lang="en-IN" sz="1300" dirty="0">
                          <a:latin typeface="Times New Roman" panose="02020603050405020304" pitchFamily="18" charset="0"/>
                          <a:cs typeface="Times New Roman" panose="02020603050405020304" pitchFamily="18" charset="0"/>
                        </a:rPr>
                        <a:t>Kid’s Apparel</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1" indent="0" algn="just" defTabSz="914400" rtl="0" eaLnBrk="1" fontAlgn="auto" latinLnBrk="0" hangingPunct="1">
                        <a:lnSpc>
                          <a:spcPct val="100000"/>
                        </a:lnSpc>
                        <a:spcBef>
                          <a:spcPts val="0"/>
                        </a:spcBef>
                        <a:spcAft>
                          <a:spcPts val="0"/>
                        </a:spcAft>
                        <a:buClrTx/>
                        <a:buSzTx/>
                        <a:buFont typeface="+mj-lt"/>
                        <a:buNone/>
                        <a:tabLst/>
                        <a:defRPr/>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0</a:t>
                      </a:r>
                      <a:endParaRPr lang="en-GB" sz="1300" b="0" u="none" dirty="0">
                        <a:solidFill>
                          <a:schemeClr val="tx1"/>
                        </a:solidFill>
                        <a:latin typeface="Times New Roman" panose="02020603050405020304" pitchFamily="18" charset="0"/>
                        <a:cs typeface="Times New Roman" panose="02020603050405020304" pitchFamily="18" charset="0"/>
                      </a:endParaRPr>
                    </a:p>
                    <a:p>
                      <a:pPr marL="457200" lvl="1" indent="0" algn="just">
                        <a:buFont typeface="+mj-lt"/>
                        <a:buNone/>
                      </a:pPr>
                      <a:endParaRPr lang="en-IN" sz="1300" b="1" dirty="0">
                        <a:solidFill>
                          <a:schemeClr val="tx1"/>
                        </a:solidFill>
                        <a:latin typeface="Times New Roman" panose="02020603050405020304" pitchFamily="18" charset="0"/>
                        <a:cs typeface="Times New Roman" panose="02020603050405020304" pitchFamily="18" charset="0"/>
                      </a:endParaRPr>
                    </a:p>
                    <a:p>
                      <a:pPr marL="457200" lvl="1" indent="0" algn="just">
                        <a:buFont typeface="+mj-lt"/>
                        <a:buNone/>
                      </a:pPr>
                      <a:endParaRPr lang="en-IN" sz="1300" dirty="0">
                        <a:solidFill>
                          <a:schemeClr val="tx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Kids thermals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Jumpsuits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Hand gloves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Kids socks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300" dirty="0">
                          <a:latin typeface="Times New Roman" panose="02020603050405020304" pitchFamily="18" charset="0"/>
                          <a:cs typeface="Times New Roman" panose="02020603050405020304" pitchFamily="18" charset="0"/>
                        </a:rPr>
                        <a:t>Beanie cap</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9894375"/>
                  </a:ext>
                </a:extLst>
              </a:tr>
              <a:tr h="1138143">
                <a:tc>
                  <a:txBody>
                    <a:bodyPr/>
                    <a:lstStyle/>
                    <a:p>
                      <a:pPr algn="just"/>
                      <a:r>
                        <a:rPr lang="en-IN" sz="1200" dirty="0">
                          <a:solidFill>
                            <a:schemeClr val="tx1"/>
                          </a:solidFill>
                          <a:latin typeface="Times New Roman" panose="02020603050405020304" pitchFamily="18" charset="0"/>
                          <a:cs typeface="Times New Roman" panose="02020603050405020304" pitchFamily="18" charset="0"/>
                        </a:rPr>
                        <a:t>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300" dirty="0">
                          <a:solidFill>
                            <a:schemeClr val="tx1"/>
                          </a:solidFill>
                          <a:latin typeface="Times New Roman" panose="02020603050405020304" pitchFamily="18" charset="0"/>
                          <a:cs typeface="Times New Roman" panose="02020603050405020304" pitchFamily="18" charset="0"/>
                        </a:rPr>
                        <a:t>Knitted Fabrics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1"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Cotton Rib knitted fabric</a:t>
                      </a:r>
                    </a:p>
                    <a:p>
                      <a:pPr marL="342900" marR="0" lvl="1"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Cotton Interlock knitted fabric</a:t>
                      </a:r>
                    </a:p>
                    <a:p>
                      <a:pPr marL="342900" marR="0" lvl="1"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Cotton Plain Knitted fabric</a:t>
                      </a:r>
                    </a:p>
                    <a:p>
                      <a:pPr marL="0" marR="0" lvl="1" indent="0" algn="l" defTabSz="914400" rtl="0" eaLnBrk="1" fontAlgn="auto" latinLnBrk="0" hangingPunct="1">
                        <a:lnSpc>
                          <a:spcPct val="100000"/>
                        </a:lnSpc>
                        <a:spcBef>
                          <a:spcPts val="0"/>
                        </a:spcBef>
                        <a:spcAft>
                          <a:spcPts val="0"/>
                        </a:spcAft>
                        <a:buClrTx/>
                        <a:buSzTx/>
                        <a:buFont typeface="+mj-lt"/>
                        <a:buNone/>
                        <a:tabLst/>
                        <a:defRPr/>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4</a:t>
                      </a:r>
                      <a:endParaRPr lang="en-GB" sz="1300" b="0" u="none" dirty="0">
                        <a:solidFill>
                          <a:schemeClr val="tx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Synthetic fibre Rib knitted fabric</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Synthetic fibre Interlock knitted fabric</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300" u="none" dirty="0">
                          <a:solidFill>
                            <a:schemeClr val="tx1"/>
                          </a:solidFill>
                          <a:latin typeface="Times New Roman" panose="02020603050405020304" pitchFamily="18" charset="0"/>
                          <a:cs typeface="Times New Roman" panose="02020603050405020304" pitchFamily="18" charset="0"/>
                        </a:rPr>
                        <a:t>Synthetic fibre Plain Knitted fabric</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300" u="none" dirty="0">
                          <a:solidFill>
                            <a:schemeClr val="tx1"/>
                          </a:solidFill>
                          <a:latin typeface="Times New Roman" panose="02020603050405020304" pitchFamily="18" charset="0"/>
                          <a:cs typeface="Times New Roman" panose="02020603050405020304" pitchFamily="18" charset="0"/>
                        </a:rPr>
                        <a:t>The work is yet to be started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6703872"/>
                  </a:ext>
                </a:extLst>
              </a:tr>
            </a:tbl>
          </a:graphicData>
        </a:graphic>
      </p:graphicFrame>
    </p:spTree>
    <p:extLst>
      <p:ext uri="{BB962C8B-B14F-4D97-AF65-F5344CB8AC3E}">
        <p14:creationId xmlns:p14="http://schemas.microsoft.com/office/powerpoint/2010/main" val="10061160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838199" y="918501"/>
            <a:ext cx="10515600" cy="763675"/>
          </a:xfrm>
        </p:spPr>
        <p:txBody>
          <a:bodyPr>
            <a:normAutofit fontScale="90000"/>
          </a:bodyPr>
          <a:lstStyle/>
          <a:p>
            <a:r>
              <a:rPr lang="en-IN" sz="3600" dirty="0">
                <a:latin typeface="Times New Roman" panose="02020603050405020304" pitchFamily="18" charset="0"/>
                <a:cs typeface="Times New Roman" panose="02020603050405020304" pitchFamily="18" charset="0"/>
              </a:rPr>
              <a:t>Engagement with </a:t>
            </a:r>
            <a:r>
              <a:rPr lang="en-IN" sz="3600" dirty="0" err="1">
                <a:latin typeface="Times New Roman" panose="02020603050405020304" pitchFamily="18" charset="0"/>
                <a:cs typeface="Times New Roman" panose="02020603050405020304" pitchFamily="18" charset="0"/>
              </a:rPr>
              <a:t>MoU</a:t>
            </a:r>
            <a:r>
              <a:rPr lang="en-IN" sz="3600" dirty="0">
                <a:latin typeface="Times New Roman" panose="02020603050405020304" pitchFamily="18" charset="0"/>
                <a:cs typeface="Times New Roman" panose="02020603050405020304" pitchFamily="18" charset="0"/>
              </a:rPr>
              <a:t> Institutes so far</a:t>
            </a:r>
          </a:p>
        </p:txBody>
      </p:sp>
      <p:grpSp>
        <p:nvGrpSpPr>
          <p:cNvPr id="14" name="Group 13">
            <a:extLst>
              <a:ext uri="{FF2B5EF4-FFF2-40B4-BE49-F238E27FC236}">
                <a16:creationId xmlns:a16="http://schemas.microsoft.com/office/drawing/2014/main" id="{92427C21-3ABD-38B2-3C9D-A691E2558B6E}"/>
              </a:ext>
            </a:extLst>
          </p:cNvPr>
          <p:cNvGrpSpPr/>
          <p:nvPr/>
        </p:nvGrpSpPr>
        <p:grpSpPr>
          <a:xfrm>
            <a:off x="1081656" y="1916638"/>
            <a:ext cx="3916471" cy="320796"/>
            <a:chOff x="1072" y="1573765"/>
            <a:chExt cx="9342474" cy="635801"/>
          </a:xfrm>
        </p:grpSpPr>
        <p:sp>
          <p:nvSpPr>
            <p:cNvPr id="15" name="Rectangle: Rounded Corners 14">
              <a:extLst>
                <a:ext uri="{FF2B5EF4-FFF2-40B4-BE49-F238E27FC236}">
                  <a16:creationId xmlns:a16="http://schemas.microsoft.com/office/drawing/2014/main" id="{533226FB-EBC3-54AF-BEA6-639DFE71EFC0}"/>
                </a:ext>
              </a:extLst>
            </p:cNvPr>
            <p:cNvSpPr/>
            <p:nvPr/>
          </p:nvSpPr>
          <p:spPr>
            <a:xfrm>
              <a:off x="1072" y="1573765"/>
              <a:ext cx="9342474"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Rectangle: Rounded Corners 4">
              <a:extLst>
                <a:ext uri="{FF2B5EF4-FFF2-40B4-BE49-F238E27FC236}">
                  <a16:creationId xmlns:a16="http://schemas.microsoft.com/office/drawing/2014/main" id="{7427BF00-2A56-5E16-B2C5-D17F5A1E5F1D}"/>
                </a:ext>
              </a:extLst>
            </p:cNvPr>
            <p:cNvSpPr txBox="1"/>
            <p:nvPr/>
          </p:nvSpPr>
          <p:spPr>
            <a:xfrm>
              <a:off x="19694" y="1592387"/>
              <a:ext cx="9305230"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N" sz="1800" kern="1200" dirty="0">
                  <a:latin typeface="Times New Roman" panose="02020603050405020304" pitchFamily="18" charset="0"/>
                  <a:cs typeface="Times New Roman" panose="02020603050405020304" pitchFamily="18" charset="0"/>
                </a:rPr>
                <a:t>R &amp;D </a:t>
              </a:r>
              <a:r>
                <a:rPr lang="en-IN" dirty="0">
                  <a:latin typeface="Times New Roman" panose="02020603050405020304" pitchFamily="18" charset="0"/>
                  <a:cs typeface="Times New Roman" panose="02020603050405020304" pitchFamily="18" charset="0"/>
                </a:rPr>
                <a:t>Projects – </a:t>
              </a:r>
              <a:r>
                <a:rPr lang="en-IN" sz="1800" kern="1200" dirty="0">
                  <a:latin typeface="Times New Roman" panose="02020603050405020304" pitchFamily="18" charset="0"/>
                  <a:cs typeface="Times New Roman" panose="02020603050405020304" pitchFamily="18" charset="0"/>
                </a:rPr>
                <a:t>Proposals Received</a:t>
              </a:r>
            </a:p>
          </p:txBody>
        </p:sp>
      </p:grpSp>
      <p:graphicFrame>
        <p:nvGraphicFramePr>
          <p:cNvPr id="8" name="Table 7"/>
          <p:cNvGraphicFramePr>
            <a:graphicFrameLocks noGrp="1"/>
          </p:cNvGraphicFramePr>
          <p:nvPr/>
        </p:nvGraphicFramePr>
        <p:xfrm>
          <a:off x="480203" y="2434826"/>
          <a:ext cx="11231592" cy="3633285"/>
        </p:xfrm>
        <a:graphic>
          <a:graphicData uri="http://schemas.openxmlformats.org/drawingml/2006/table">
            <a:tbl>
              <a:tblPr firstRow="1" bandRow="1">
                <a:tableStyleId>{5C22544A-7EE6-4342-B048-85BDC9FD1C3A}</a:tableStyleId>
              </a:tblPr>
              <a:tblGrid>
                <a:gridCol w="1095555">
                  <a:extLst>
                    <a:ext uri="{9D8B030D-6E8A-4147-A177-3AD203B41FA5}">
                      <a16:colId xmlns:a16="http://schemas.microsoft.com/office/drawing/2014/main" val="20000"/>
                    </a:ext>
                  </a:extLst>
                </a:gridCol>
                <a:gridCol w="1535502">
                  <a:extLst>
                    <a:ext uri="{9D8B030D-6E8A-4147-A177-3AD203B41FA5}">
                      <a16:colId xmlns:a16="http://schemas.microsoft.com/office/drawing/2014/main" val="20001"/>
                    </a:ext>
                  </a:extLst>
                </a:gridCol>
                <a:gridCol w="6788988">
                  <a:extLst>
                    <a:ext uri="{9D8B030D-6E8A-4147-A177-3AD203B41FA5}">
                      <a16:colId xmlns:a16="http://schemas.microsoft.com/office/drawing/2014/main" val="20002"/>
                    </a:ext>
                  </a:extLst>
                </a:gridCol>
                <a:gridCol w="1811547">
                  <a:extLst>
                    <a:ext uri="{9D8B030D-6E8A-4147-A177-3AD203B41FA5}">
                      <a16:colId xmlns:a16="http://schemas.microsoft.com/office/drawing/2014/main" val="20003"/>
                    </a:ext>
                  </a:extLst>
                </a:gridCol>
              </a:tblGrid>
              <a:tr h="331545">
                <a:tc>
                  <a:txBody>
                    <a:bodyPr/>
                    <a:lstStyle/>
                    <a:p>
                      <a:pPr algn="ctr"/>
                      <a:r>
                        <a:rPr lang="en-US" sz="1400" dirty="0">
                          <a:latin typeface="Times New Roman" panose="02020603050405020304" pitchFamily="18" charset="0"/>
                          <a:cs typeface="Times New Roman" panose="02020603050405020304" pitchFamily="18" charset="0"/>
                        </a:rPr>
                        <a:t>Sl No.</a:t>
                      </a:r>
                    </a:p>
                  </a:txBody>
                  <a:tcPr/>
                </a:tc>
                <a:tc>
                  <a:txBody>
                    <a:bodyPr/>
                    <a:lstStyle/>
                    <a:p>
                      <a:pPr algn="ctr"/>
                      <a:r>
                        <a:rPr lang="en-US" sz="1400" dirty="0">
                          <a:latin typeface="Times New Roman" panose="02020603050405020304" pitchFamily="18" charset="0"/>
                          <a:cs typeface="Times New Roman" panose="02020603050405020304" pitchFamily="18" charset="0"/>
                        </a:rPr>
                        <a:t>Project Code</a:t>
                      </a:r>
                    </a:p>
                  </a:txBody>
                  <a:tcPr/>
                </a:tc>
                <a:tc>
                  <a:txBody>
                    <a:bodyPr/>
                    <a:lstStyle/>
                    <a:p>
                      <a:pPr algn="ctr"/>
                      <a:r>
                        <a:rPr lang="en-US" sz="1400" dirty="0">
                          <a:latin typeface="Times New Roman" panose="02020603050405020304" pitchFamily="18" charset="0"/>
                          <a:cs typeface="Times New Roman" panose="02020603050405020304" pitchFamily="18" charset="0"/>
                        </a:rPr>
                        <a:t>Title of the</a:t>
                      </a:r>
                      <a:r>
                        <a:rPr lang="en-US" sz="1400" baseline="0" dirty="0">
                          <a:latin typeface="Times New Roman" panose="02020603050405020304" pitchFamily="18" charset="0"/>
                          <a:cs typeface="Times New Roman" panose="02020603050405020304" pitchFamily="18" charset="0"/>
                        </a:rPr>
                        <a:t> Project</a:t>
                      </a:r>
                      <a:endParaRPr lang="en-US" sz="1400"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No of Proposals Received</a:t>
                      </a:r>
                    </a:p>
                  </a:txBody>
                  <a:tcPr/>
                </a:tc>
                <a:extLst>
                  <a:ext uri="{0D108BD9-81ED-4DB2-BD59-A6C34878D82A}">
                    <a16:rowId xmlns:a16="http://schemas.microsoft.com/office/drawing/2014/main" val="10000"/>
                  </a:ext>
                </a:extLst>
              </a:tr>
              <a:tr h="331545">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TXD 0276</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on effect of constructional parameters on performance of cotton tapes for Aeronautical Applications.</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tc>
                <a:extLst>
                  <a:ext uri="{0D108BD9-81ED-4DB2-BD59-A6C34878D82A}">
                    <a16:rowId xmlns:a16="http://schemas.microsoft.com/office/drawing/2014/main" val="10001"/>
                  </a:ext>
                </a:extLst>
              </a:tr>
              <a:tr h="331545">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0275</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of Constructional particulars and performance requirements for handloom cotton voile</a:t>
                      </a: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tc>
                <a:extLst>
                  <a:ext uri="{0D108BD9-81ED-4DB2-BD59-A6C34878D82A}">
                    <a16:rowId xmlns:a16="http://schemas.microsoft.com/office/drawing/2014/main" val="10002"/>
                  </a:ext>
                </a:extLst>
              </a:tr>
              <a:tr h="331545">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0274</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of Constructional particulars and performance requirements for scoured cotton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khadi</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Mazri</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a:t>
                      </a: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tc>
                <a:extLst>
                  <a:ext uri="{0D108BD9-81ED-4DB2-BD59-A6C34878D82A}">
                    <a16:rowId xmlns:a16="http://schemas.microsoft.com/office/drawing/2014/main" val="10003"/>
                  </a:ext>
                </a:extLst>
              </a:tr>
              <a:tr h="331545">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4</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0273</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of the constructional and performance requirements for jute geotextiles used in rainwater erosion control in road and railway embankment and hill slopes</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tc>
                <a:extLst>
                  <a:ext uri="{0D108BD9-81ED-4DB2-BD59-A6C34878D82A}">
                    <a16:rowId xmlns:a16="http://schemas.microsoft.com/office/drawing/2014/main" val="10004"/>
                  </a:ext>
                </a:extLst>
              </a:tr>
              <a:tr h="331545">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5</a:t>
                      </a: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TXD 0272</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to develop a standard test method for determination of lint and trash content of cotton</a:t>
                      </a: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tc>
                <a:extLst>
                  <a:ext uri="{0D108BD9-81ED-4DB2-BD59-A6C34878D82A}">
                    <a16:rowId xmlns:a16="http://schemas.microsoft.com/office/drawing/2014/main" val="10005"/>
                  </a:ext>
                </a:extLst>
              </a:tr>
              <a:tr h="331545">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6</a:t>
                      </a: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TXD 0271</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construction, performance and safety requirements of prevailing varieties of Elastic Narrow Tapes.</a:t>
                      </a: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tc>
                <a:extLst>
                  <a:ext uri="{0D108BD9-81ED-4DB2-BD59-A6C34878D82A}">
                    <a16:rowId xmlns:a16="http://schemas.microsoft.com/office/drawing/2014/main" val="10006"/>
                  </a:ext>
                </a:extLst>
              </a:tr>
              <a:tr h="331545">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7</a:t>
                      </a: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TXD 0175</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Study for determining the cutoff grade and sampling plan for Mulberry Raw Silk.</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tc>
                <a:extLst>
                  <a:ext uri="{0D108BD9-81ED-4DB2-BD59-A6C34878D82A}">
                    <a16:rowId xmlns:a16="http://schemas.microsoft.com/office/drawing/2014/main" val="10007"/>
                  </a:ext>
                </a:extLst>
              </a:tr>
              <a:tr h="331545">
                <a:tc>
                  <a:txBody>
                    <a:bodyPr/>
                    <a:lstStyle/>
                    <a:p>
                      <a:pPr algn="ctr" fontAlgn="t"/>
                      <a:r>
                        <a:rPr lang="en-IN" sz="1200" b="0" i="0" u="none" strike="noStrike" dirty="0">
                          <a:solidFill>
                            <a:srgbClr val="000000"/>
                          </a:solidFill>
                          <a:effectLst/>
                          <a:latin typeface="Times New Roman" panose="02020603050405020304" pitchFamily="18" charset="0"/>
                          <a:cs typeface="Times New Roman" panose="02020603050405020304" pitchFamily="18" charset="0"/>
                        </a:rPr>
                        <a:t>8</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TXD 0126</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Development and validation of test method for determination of index ingredient of textiles dyed with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tectona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grandis</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terminalia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arjuna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canna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indica</a:t>
                      </a:r>
                      <a:r>
                        <a:rPr lang="en-US" sz="1200" b="0" i="0" u="none" strike="noStrike" dirty="0">
                          <a:solidFill>
                            <a:srgbClr val="000000"/>
                          </a:solidFill>
                          <a:effectLst/>
                          <a:latin typeface="Times New Roman" panose="02020603050405020304" pitchFamily="18" charset="0"/>
                          <a:cs typeface="Times New Roman" panose="02020603050405020304" pitchFamily="18" charset="0"/>
                        </a:rPr>
                        <a:t>, impatiens </a:t>
                      </a:r>
                      <a:r>
                        <a:rPr lang="en-US" sz="1200" b="0" i="0" u="none" strike="noStrike" dirty="0" err="1">
                          <a:solidFill>
                            <a:srgbClr val="000000"/>
                          </a:solidFill>
                          <a:effectLst/>
                          <a:latin typeface="Times New Roman" panose="02020603050405020304" pitchFamily="18" charset="0"/>
                          <a:cs typeface="Times New Roman" panose="02020603050405020304" pitchFamily="18" charset="0"/>
                        </a:rPr>
                        <a:t>balsamina</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tc>
                <a:extLst>
                  <a:ext uri="{0D108BD9-81ED-4DB2-BD59-A6C34878D82A}">
                    <a16:rowId xmlns:a16="http://schemas.microsoft.com/office/drawing/2014/main" val="10014"/>
                  </a:ext>
                </a:extLst>
              </a:tr>
              <a:tr h="331545">
                <a:tc>
                  <a:txBody>
                    <a:bodyPr/>
                    <a:lstStyle/>
                    <a:p>
                      <a:pPr algn="ctr" fontAlgn="t"/>
                      <a:r>
                        <a:rPr lang="en-IN" sz="1200" b="0" i="0" u="none" strike="noStrike" dirty="0">
                          <a:solidFill>
                            <a:srgbClr val="000000"/>
                          </a:solidFill>
                          <a:effectLst/>
                          <a:latin typeface="Times New Roman" panose="02020603050405020304" pitchFamily="18" charset="0"/>
                          <a:cs typeface="Times New Roman" panose="02020603050405020304" pitchFamily="18" charset="0"/>
                        </a:rPr>
                        <a:t>9</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TXD 0066</a:t>
                      </a:r>
                    </a:p>
                  </a:txBody>
                  <a:tcPr marL="9525" marR="9525" marT="9525" marB="0"/>
                </a:tc>
                <a:tc>
                  <a:txBody>
                    <a:bodyPr/>
                    <a:lstStyle/>
                    <a:p>
                      <a:pPr algn="just"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 Development and validation of test method for determination of Polycyclic Aromatic Hydrocarbons (PAHs) in textiles and textile product</a:t>
                      </a:r>
                    </a:p>
                  </a:txBody>
                  <a:tcPr marL="9525" marR="9525" marT="9525" marB="0"/>
                </a:tc>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tc>
                <a:extLst>
                  <a:ext uri="{0D108BD9-81ED-4DB2-BD59-A6C34878D82A}">
                    <a16:rowId xmlns:a16="http://schemas.microsoft.com/office/drawing/2014/main" val="2626722098"/>
                  </a:ext>
                </a:extLst>
              </a:tr>
            </a:tbl>
          </a:graphicData>
        </a:graphic>
      </p:graphicFrame>
    </p:spTree>
    <p:extLst>
      <p:ext uri="{BB962C8B-B14F-4D97-AF65-F5344CB8AC3E}">
        <p14:creationId xmlns:p14="http://schemas.microsoft.com/office/powerpoint/2010/main" val="72030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838199" y="918501"/>
            <a:ext cx="10515600" cy="763675"/>
          </a:xfrm>
        </p:spPr>
        <p:txBody>
          <a:bodyPr>
            <a:normAutofit fontScale="90000"/>
          </a:bodyPr>
          <a:lstStyle/>
          <a:p>
            <a:r>
              <a:rPr lang="en-IN" sz="3600" dirty="0">
                <a:latin typeface="Times New Roman" panose="02020603050405020304" pitchFamily="18" charset="0"/>
                <a:cs typeface="Times New Roman" panose="02020603050405020304" pitchFamily="18" charset="0"/>
              </a:rPr>
              <a:t>Engagement with </a:t>
            </a:r>
            <a:r>
              <a:rPr lang="en-IN" sz="3600" dirty="0" err="1">
                <a:latin typeface="Times New Roman" panose="02020603050405020304" pitchFamily="18" charset="0"/>
                <a:cs typeface="Times New Roman" panose="02020603050405020304" pitchFamily="18" charset="0"/>
              </a:rPr>
              <a:t>MoU</a:t>
            </a:r>
            <a:r>
              <a:rPr lang="en-IN" sz="3600" dirty="0">
                <a:latin typeface="Times New Roman" panose="02020603050405020304" pitchFamily="18" charset="0"/>
                <a:cs typeface="Times New Roman" panose="02020603050405020304" pitchFamily="18" charset="0"/>
              </a:rPr>
              <a:t> Institutes so far</a:t>
            </a:r>
          </a:p>
        </p:txBody>
      </p:sp>
      <p:grpSp>
        <p:nvGrpSpPr>
          <p:cNvPr id="14" name="Group 13">
            <a:extLst>
              <a:ext uri="{FF2B5EF4-FFF2-40B4-BE49-F238E27FC236}">
                <a16:creationId xmlns:a16="http://schemas.microsoft.com/office/drawing/2014/main" id="{92427C21-3ABD-38B2-3C9D-A691E2558B6E}"/>
              </a:ext>
            </a:extLst>
          </p:cNvPr>
          <p:cNvGrpSpPr/>
          <p:nvPr/>
        </p:nvGrpSpPr>
        <p:grpSpPr>
          <a:xfrm>
            <a:off x="1081656" y="1916638"/>
            <a:ext cx="3916471" cy="320796"/>
            <a:chOff x="1072" y="1573765"/>
            <a:chExt cx="9342474" cy="635801"/>
          </a:xfrm>
        </p:grpSpPr>
        <p:sp>
          <p:nvSpPr>
            <p:cNvPr id="15" name="Rectangle: Rounded Corners 14">
              <a:extLst>
                <a:ext uri="{FF2B5EF4-FFF2-40B4-BE49-F238E27FC236}">
                  <a16:creationId xmlns:a16="http://schemas.microsoft.com/office/drawing/2014/main" id="{533226FB-EBC3-54AF-BEA6-639DFE71EFC0}"/>
                </a:ext>
              </a:extLst>
            </p:cNvPr>
            <p:cNvSpPr/>
            <p:nvPr/>
          </p:nvSpPr>
          <p:spPr>
            <a:xfrm>
              <a:off x="1072" y="1573765"/>
              <a:ext cx="9342474" cy="635801"/>
            </a:xfrm>
            <a:prstGeom prst="roundRect">
              <a:avLst>
                <a:gd name="adj" fmla="val 10000"/>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Rectangle: Rounded Corners 4">
              <a:extLst>
                <a:ext uri="{FF2B5EF4-FFF2-40B4-BE49-F238E27FC236}">
                  <a16:creationId xmlns:a16="http://schemas.microsoft.com/office/drawing/2014/main" id="{7427BF00-2A56-5E16-B2C5-D17F5A1E5F1D}"/>
                </a:ext>
              </a:extLst>
            </p:cNvPr>
            <p:cNvSpPr txBox="1"/>
            <p:nvPr/>
          </p:nvSpPr>
          <p:spPr>
            <a:xfrm>
              <a:off x="19694" y="1592387"/>
              <a:ext cx="9305230" cy="5985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R &amp;D Projects – For offer</a:t>
              </a:r>
            </a:p>
          </p:txBody>
        </p:sp>
      </p:grpSp>
      <p:graphicFrame>
        <p:nvGraphicFramePr>
          <p:cNvPr id="8" name="Table 7"/>
          <p:cNvGraphicFramePr>
            <a:graphicFrameLocks noGrp="1"/>
          </p:cNvGraphicFramePr>
          <p:nvPr/>
        </p:nvGraphicFramePr>
        <p:xfrm>
          <a:off x="480203" y="2940853"/>
          <a:ext cx="11231592" cy="1281812"/>
        </p:xfrm>
        <a:graphic>
          <a:graphicData uri="http://schemas.openxmlformats.org/drawingml/2006/table">
            <a:tbl>
              <a:tblPr firstRow="1" bandRow="1">
                <a:tableStyleId>{5C22544A-7EE6-4342-B048-85BDC9FD1C3A}</a:tableStyleId>
              </a:tblPr>
              <a:tblGrid>
                <a:gridCol w="1095555">
                  <a:extLst>
                    <a:ext uri="{9D8B030D-6E8A-4147-A177-3AD203B41FA5}">
                      <a16:colId xmlns:a16="http://schemas.microsoft.com/office/drawing/2014/main" val="20000"/>
                    </a:ext>
                  </a:extLst>
                </a:gridCol>
                <a:gridCol w="1535502">
                  <a:extLst>
                    <a:ext uri="{9D8B030D-6E8A-4147-A177-3AD203B41FA5}">
                      <a16:colId xmlns:a16="http://schemas.microsoft.com/office/drawing/2014/main" val="20001"/>
                    </a:ext>
                  </a:extLst>
                </a:gridCol>
                <a:gridCol w="6788988">
                  <a:extLst>
                    <a:ext uri="{9D8B030D-6E8A-4147-A177-3AD203B41FA5}">
                      <a16:colId xmlns:a16="http://schemas.microsoft.com/office/drawing/2014/main" val="20002"/>
                    </a:ext>
                  </a:extLst>
                </a:gridCol>
                <a:gridCol w="1811547">
                  <a:extLst>
                    <a:ext uri="{9D8B030D-6E8A-4147-A177-3AD203B41FA5}">
                      <a16:colId xmlns:a16="http://schemas.microsoft.com/office/drawing/2014/main" val="20003"/>
                    </a:ext>
                  </a:extLst>
                </a:gridCol>
              </a:tblGrid>
              <a:tr h="331545">
                <a:tc>
                  <a:txBody>
                    <a:bodyPr/>
                    <a:lstStyle/>
                    <a:p>
                      <a:pPr algn="ctr"/>
                      <a:r>
                        <a:rPr lang="en-US" sz="1400" dirty="0">
                          <a:latin typeface="Times New Roman" panose="02020603050405020304" pitchFamily="18" charset="0"/>
                          <a:cs typeface="Times New Roman" panose="02020603050405020304" pitchFamily="18" charset="0"/>
                        </a:rPr>
                        <a:t>Sl No.</a:t>
                      </a:r>
                    </a:p>
                  </a:txBody>
                  <a:tcPr/>
                </a:tc>
                <a:tc>
                  <a:txBody>
                    <a:bodyPr/>
                    <a:lstStyle/>
                    <a:p>
                      <a:pPr algn="ctr"/>
                      <a:r>
                        <a:rPr lang="en-US" sz="1400" dirty="0">
                          <a:latin typeface="Times New Roman" panose="02020603050405020304" pitchFamily="18" charset="0"/>
                          <a:cs typeface="Times New Roman" panose="02020603050405020304" pitchFamily="18" charset="0"/>
                        </a:rPr>
                        <a:t>Project Code</a:t>
                      </a:r>
                    </a:p>
                  </a:txBody>
                  <a:tcPr/>
                </a:tc>
                <a:tc>
                  <a:txBody>
                    <a:bodyPr/>
                    <a:lstStyle/>
                    <a:p>
                      <a:pPr algn="ctr"/>
                      <a:r>
                        <a:rPr lang="en-US" sz="1400" dirty="0">
                          <a:latin typeface="Times New Roman" panose="02020603050405020304" pitchFamily="18" charset="0"/>
                          <a:cs typeface="Times New Roman" panose="02020603050405020304" pitchFamily="18" charset="0"/>
                        </a:rPr>
                        <a:t>Title of the</a:t>
                      </a:r>
                      <a:r>
                        <a:rPr lang="en-US" sz="1400" baseline="0" dirty="0">
                          <a:latin typeface="Times New Roman" panose="02020603050405020304" pitchFamily="18" charset="0"/>
                          <a:cs typeface="Times New Roman" panose="02020603050405020304" pitchFamily="18" charset="0"/>
                        </a:rPr>
                        <a:t> Project</a:t>
                      </a:r>
                      <a:endParaRPr lang="en-US" sz="1400"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No of Proposals Received</a:t>
                      </a:r>
                    </a:p>
                  </a:txBody>
                  <a:tcPr/>
                </a:tc>
                <a:extLst>
                  <a:ext uri="{0D108BD9-81ED-4DB2-BD59-A6C34878D82A}">
                    <a16:rowId xmlns:a16="http://schemas.microsoft.com/office/drawing/2014/main" val="10000"/>
                  </a:ext>
                </a:extLst>
              </a:tr>
              <a:tr h="331545">
                <a:tc>
                  <a:txBody>
                    <a:bodyPr/>
                    <a:lstStyle/>
                    <a:p>
                      <a:pPr algn="ctr" fontAlgn="t"/>
                      <a:r>
                        <a:rPr lang="en-US"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tc>
                <a:tc>
                  <a:txBody>
                    <a:bodyPr/>
                    <a:lstStyle/>
                    <a:p>
                      <a:pPr>
                        <a:lnSpc>
                          <a:spcPct val="107000"/>
                        </a:lnSpc>
                        <a:spcBef>
                          <a:spcPts val="450"/>
                        </a:spcBef>
                        <a:spcAft>
                          <a:spcPts val="450"/>
                        </a:spcAft>
                      </a:pPr>
                      <a:r>
                        <a:rPr lang="en-IN" sz="1200" kern="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TXD 20</a:t>
                      </a:r>
                      <a:endParaRPr lang="en-US"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Bef>
                          <a:spcPts val="450"/>
                        </a:spcBef>
                        <a:spcAft>
                          <a:spcPts val="450"/>
                        </a:spcAft>
                      </a:pPr>
                      <a:r>
                        <a:rPr lang="en-IN" sz="1200" kern="1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Study of constructional, performance and safety requirements for school bags.</a:t>
                      </a:r>
                      <a:endParaRPr lang="en-US"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Bef>
                          <a:spcPts val="450"/>
                        </a:spcBef>
                        <a:spcAft>
                          <a:spcPts val="450"/>
                        </a:spcAft>
                      </a:pPr>
                      <a:r>
                        <a:rPr lang="en-IN" sz="1200" kern="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ToR approved by technical committee.</a:t>
                      </a:r>
                      <a:endParaRPr lang="en-US" sz="1100" kern="1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0001"/>
                  </a:ext>
                </a:extLst>
              </a:tr>
              <a:tr h="331545">
                <a:tc>
                  <a:txBody>
                    <a:bodyPr/>
                    <a:lstStyle/>
                    <a:p>
                      <a:pPr algn="ctr" fontAlgn="t"/>
                      <a:r>
                        <a:rPr lang="en-US"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tc>
                <a:tc>
                  <a:txBody>
                    <a:bodyPr/>
                    <a:lstStyle/>
                    <a:p>
                      <a:pPr>
                        <a:lnSpc>
                          <a:spcPct val="107000"/>
                        </a:lnSpc>
                        <a:spcBef>
                          <a:spcPts val="450"/>
                        </a:spcBef>
                        <a:spcAft>
                          <a:spcPts val="450"/>
                        </a:spcAft>
                      </a:pPr>
                      <a:r>
                        <a:rPr lang="en-IN" sz="1200" kern="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TXD 09</a:t>
                      </a:r>
                      <a:endParaRPr lang="en-US"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Bef>
                          <a:spcPts val="450"/>
                        </a:spcBef>
                        <a:spcAft>
                          <a:spcPts val="450"/>
                        </a:spcAft>
                      </a:pPr>
                      <a:r>
                        <a:rPr lang="en-IN" sz="1200" kern="1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Study of construction and performance requirements of cargo handling nets.</a:t>
                      </a:r>
                      <a:endParaRPr lang="en-US"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Bef>
                          <a:spcPts val="450"/>
                        </a:spcBef>
                        <a:spcAft>
                          <a:spcPts val="450"/>
                        </a:spcAft>
                      </a:pPr>
                      <a:r>
                        <a:rPr lang="en-IN" sz="1200" kern="0" dirty="0" err="1">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ToR</a:t>
                      </a:r>
                      <a:r>
                        <a:rPr lang="en-IN" sz="1200" kern="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approved by technical committee. </a:t>
                      </a:r>
                      <a:endParaRPr lang="en-US" sz="1100" kern="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506709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12B6-5191-A91E-BFC6-2CBDC81069F2}"/>
              </a:ext>
            </a:extLst>
          </p:cNvPr>
          <p:cNvSpPr>
            <a:spLocks noGrp="1"/>
          </p:cNvSpPr>
          <p:nvPr>
            <p:ph type="title"/>
          </p:nvPr>
        </p:nvSpPr>
        <p:spPr>
          <a:xfrm>
            <a:off x="978921" y="892295"/>
            <a:ext cx="10515600" cy="763675"/>
          </a:xfrm>
        </p:spPr>
        <p:txBody>
          <a:bodyPr>
            <a:normAutofit fontScale="90000"/>
          </a:bodyPr>
          <a:lstStyle/>
          <a:p>
            <a:r>
              <a:rPr lang="en-IN" sz="3600" dirty="0">
                <a:latin typeface="Times New Roman" panose="02020603050405020304" pitchFamily="18" charset="0"/>
                <a:cs typeface="Times New Roman" panose="02020603050405020304" pitchFamily="18" charset="0"/>
              </a:rPr>
              <a:t>PLANNED Engagement WITH MOU INSTITUTE</a:t>
            </a:r>
          </a:p>
        </p:txBody>
      </p:sp>
      <p:sp>
        <p:nvSpPr>
          <p:cNvPr id="4" name="TextBox 3"/>
          <p:cNvSpPr txBox="1"/>
          <p:nvPr/>
        </p:nvSpPr>
        <p:spPr>
          <a:xfrm>
            <a:off x="1576077" y="1681390"/>
            <a:ext cx="4376691" cy="369332"/>
          </a:xfrm>
          <a:prstGeom prst="rect">
            <a:avLst/>
          </a:prstGeom>
          <a:noFill/>
        </p:spPr>
        <p:txBody>
          <a:bodyPr wrap="square" rtlCol="0">
            <a:spAutoFit/>
          </a:bodyPr>
          <a:lstStyle/>
          <a:p>
            <a:r>
              <a:rPr lang="en-IN" dirty="0">
                <a:latin typeface="Times" panose="02020603050405020304" pitchFamily="18" charset="0"/>
              </a:rPr>
              <a:t>Seminar/Guest Lectures planned</a:t>
            </a:r>
            <a:endParaRPr lang="en-US" dirty="0">
              <a:latin typeface="Times" panose="02020603050405020304" pitchFamily="18" charset="0"/>
            </a:endParaRPr>
          </a:p>
        </p:txBody>
      </p:sp>
      <p:sp>
        <p:nvSpPr>
          <p:cNvPr id="5" name="TextBox 4"/>
          <p:cNvSpPr txBox="1"/>
          <p:nvPr/>
        </p:nvSpPr>
        <p:spPr>
          <a:xfrm>
            <a:off x="1687340" y="4997024"/>
            <a:ext cx="4376691" cy="369332"/>
          </a:xfrm>
          <a:prstGeom prst="rect">
            <a:avLst/>
          </a:prstGeom>
          <a:noFill/>
        </p:spPr>
        <p:txBody>
          <a:bodyPr wrap="square" rtlCol="0">
            <a:spAutoFit/>
          </a:bodyPr>
          <a:lstStyle/>
          <a:p>
            <a:r>
              <a:rPr lang="en-IN" dirty="0">
                <a:latin typeface="Times" panose="02020603050405020304" pitchFamily="18" charset="0"/>
              </a:rPr>
              <a:t>TC Meetings planned</a:t>
            </a:r>
            <a:endParaRPr lang="en-US" dirty="0">
              <a:latin typeface="Times" panose="02020603050405020304" pitchFamily="18" charset="0"/>
            </a:endParaRPr>
          </a:p>
        </p:txBody>
      </p:sp>
      <p:graphicFrame>
        <p:nvGraphicFramePr>
          <p:cNvPr id="6" name="Table 4">
            <a:extLst>
              <a:ext uri="{FF2B5EF4-FFF2-40B4-BE49-F238E27FC236}">
                <a16:creationId xmlns:a16="http://schemas.microsoft.com/office/drawing/2014/main" id="{52F337EA-CF61-FFCE-5982-4135D0C9AFA4}"/>
              </a:ext>
            </a:extLst>
          </p:cNvPr>
          <p:cNvGraphicFramePr>
            <a:graphicFrameLocks/>
          </p:cNvGraphicFramePr>
          <p:nvPr>
            <p:extLst>
              <p:ext uri="{D42A27DB-BD31-4B8C-83A1-F6EECF244321}">
                <p14:modId xmlns:p14="http://schemas.microsoft.com/office/powerpoint/2010/main" val="2451704584"/>
              </p:ext>
            </p:extLst>
          </p:nvPr>
        </p:nvGraphicFramePr>
        <p:xfrm>
          <a:off x="1474717" y="5541892"/>
          <a:ext cx="9524008" cy="968939"/>
        </p:xfrm>
        <a:graphic>
          <a:graphicData uri="http://schemas.openxmlformats.org/drawingml/2006/table">
            <a:tbl>
              <a:tblPr firstRow="1" bandRow="1">
                <a:tableStyleId>{5C22544A-7EE6-4342-B048-85BDC9FD1C3A}</a:tableStyleId>
              </a:tblPr>
              <a:tblGrid>
                <a:gridCol w="3174669">
                  <a:extLst>
                    <a:ext uri="{9D8B030D-6E8A-4147-A177-3AD203B41FA5}">
                      <a16:colId xmlns:a16="http://schemas.microsoft.com/office/drawing/2014/main" val="1235207447"/>
                    </a:ext>
                  </a:extLst>
                </a:gridCol>
                <a:gridCol w="2466110">
                  <a:extLst>
                    <a:ext uri="{9D8B030D-6E8A-4147-A177-3AD203B41FA5}">
                      <a16:colId xmlns:a16="http://schemas.microsoft.com/office/drawing/2014/main" val="3404896423"/>
                    </a:ext>
                  </a:extLst>
                </a:gridCol>
                <a:gridCol w="3883229">
                  <a:extLst>
                    <a:ext uri="{9D8B030D-6E8A-4147-A177-3AD203B41FA5}">
                      <a16:colId xmlns:a16="http://schemas.microsoft.com/office/drawing/2014/main" val="3994701306"/>
                    </a:ext>
                  </a:extLst>
                </a:gridCol>
              </a:tblGrid>
              <a:tr h="359339">
                <a:tc>
                  <a:txBody>
                    <a:bodyPr/>
                    <a:lstStyle/>
                    <a:p>
                      <a:pPr algn="ctr"/>
                      <a:r>
                        <a:rPr lang="en-US" sz="1400" dirty="0">
                          <a:latin typeface="Times New Roman" panose="02020603050405020304" pitchFamily="18" charset="0"/>
                          <a:cs typeface="Times New Roman" panose="02020603050405020304" pitchFamily="18" charset="0"/>
                        </a:rPr>
                        <a:t>Institute</a:t>
                      </a:r>
                    </a:p>
                  </a:txBody>
                  <a:tcPr/>
                </a:tc>
                <a:tc>
                  <a:txBody>
                    <a:bodyPr/>
                    <a:lstStyle/>
                    <a:p>
                      <a:pPr algn="ctr"/>
                      <a:r>
                        <a:rPr lang="en-US" sz="1400" dirty="0">
                          <a:latin typeface="Times New Roman" panose="02020603050405020304" pitchFamily="18" charset="0"/>
                          <a:cs typeface="Times New Roman" panose="02020603050405020304" pitchFamily="18" charset="0"/>
                        </a:rPr>
                        <a:t>Technical Committee</a:t>
                      </a:r>
                    </a:p>
                  </a:txBody>
                  <a:tcPr/>
                </a:tc>
                <a:tc>
                  <a:txBody>
                    <a:bodyPr/>
                    <a:lstStyle/>
                    <a:p>
                      <a:pPr algn="ctr"/>
                      <a:r>
                        <a:rPr lang="en-US" sz="1400" dirty="0">
                          <a:latin typeface="Times New Roman" panose="02020603050405020304" pitchFamily="18" charset="0"/>
                          <a:cs typeface="Times New Roman" panose="02020603050405020304" pitchFamily="18" charset="0"/>
                        </a:rPr>
                        <a:t>Meeting Date </a:t>
                      </a:r>
                    </a:p>
                  </a:txBody>
                  <a:tcPr/>
                </a:tc>
                <a:extLst>
                  <a:ext uri="{0D108BD9-81ED-4DB2-BD59-A6C34878D82A}">
                    <a16:rowId xmlns:a16="http://schemas.microsoft.com/office/drawing/2014/main" val="4135294758"/>
                  </a:ext>
                </a:extLst>
              </a:tr>
              <a:tr h="0">
                <a:tc>
                  <a:txBody>
                    <a:bodyPr/>
                    <a:lstStyle/>
                    <a:p>
                      <a:r>
                        <a:rPr lang="en-US" sz="1400" dirty="0">
                          <a:latin typeface="Times New Roman" panose="02020603050405020304" pitchFamily="18" charset="0"/>
                          <a:cs typeface="Times New Roman" panose="02020603050405020304" pitchFamily="18" charset="0"/>
                        </a:rPr>
                        <a:t>UPTTI, Kanpur</a:t>
                      </a:r>
                    </a:p>
                  </a:txBody>
                  <a:tcPr/>
                </a:tc>
                <a:tc>
                  <a:txBody>
                    <a:bodyPr/>
                    <a:lstStyle/>
                    <a:p>
                      <a:r>
                        <a:rPr lang="en-US" sz="1400" dirty="0">
                          <a:latin typeface="Times New Roman" panose="02020603050405020304" pitchFamily="18" charset="0"/>
                          <a:cs typeface="Times New Roman" panose="02020603050405020304" pitchFamily="18" charset="0"/>
                        </a:rPr>
                        <a:t>TXD 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20 November 2024</a:t>
                      </a:r>
                    </a:p>
                  </a:txBody>
                  <a:tcPr/>
                </a:tc>
                <a:extLst>
                  <a:ext uri="{0D108BD9-81ED-4DB2-BD59-A6C34878D82A}">
                    <a16:rowId xmlns:a16="http://schemas.microsoft.com/office/drawing/2014/main" val="2090894096"/>
                  </a:ext>
                </a:extLst>
              </a:tr>
              <a:tr h="0">
                <a:tc>
                  <a:txBody>
                    <a:bodyPr/>
                    <a:lstStyle/>
                    <a:p>
                      <a:r>
                        <a:rPr lang="en-US" sz="1400" dirty="0">
                          <a:latin typeface="Times New Roman" panose="02020603050405020304" pitchFamily="18" charset="0"/>
                          <a:cs typeface="Times New Roman" panose="02020603050405020304" pitchFamily="18" charset="0"/>
                        </a:rPr>
                        <a:t>VJTI, Mumbai</a:t>
                      </a:r>
                    </a:p>
                  </a:txBody>
                  <a:tcPr/>
                </a:tc>
                <a:tc>
                  <a:txBody>
                    <a:bodyPr/>
                    <a:lstStyle/>
                    <a:p>
                      <a:r>
                        <a:rPr lang="en-US" sz="1400" dirty="0">
                          <a:latin typeface="Times New Roman" panose="02020603050405020304" pitchFamily="18" charset="0"/>
                          <a:cs typeface="Times New Roman" panose="02020603050405020304" pitchFamily="18" charset="0"/>
                        </a:rPr>
                        <a:t>TXD 30</a:t>
                      </a:r>
                    </a:p>
                  </a:txBody>
                  <a:tcPr/>
                </a:tc>
                <a:tc>
                  <a:txBody>
                    <a:bodyPr/>
                    <a:lstStyle/>
                    <a:p>
                      <a:r>
                        <a:rPr lang="en-US" sz="1400" dirty="0">
                          <a:latin typeface="Times New Roman" panose="02020603050405020304" pitchFamily="18" charset="0"/>
                          <a:cs typeface="Times New Roman" panose="02020603050405020304" pitchFamily="18" charset="0"/>
                        </a:rPr>
                        <a:t>20 January 2025</a:t>
                      </a:r>
                    </a:p>
                  </a:txBody>
                  <a:tcPr/>
                </a:tc>
                <a:extLst>
                  <a:ext uri="{0D108BD9-81ED-4DB2-BD59-A6C34878D82A}">
                    <a16:rowId xmlns:a16="http://schemas.microsoft.com/office/drawing/2014/main" val="3111604935"/>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894006425"/>
              </p:ext>
            </p:extLst>
          </p:nvPr>
        </p:nvGraphicFramePr>
        <p:xfrm>
          <a:off x="1336106" y="2177444"/>
          <a:ext cx="10158415" cy="2644044"/>
        </p:xfrm>
        <a:graphic>
          <a:graphicData uri="http://schemas.openxmlformats.org/drawingml/2006/table">
            <a:tbl>
              <a:tblPr firstRow="1" bandRow="1">
                <a:tableStyleId>{5C22544A-7EE6-4342-B048-85BDC9FD1C3A}</a:tableStyleId>
              </a:tblPr>
              <a:tblGrid>
                <a:gridCol w="727096">
                  <a:extLst>
                    <a:ext uri="{9D8B030D-6E8A-4147-A177-3AD203B41FA5}">
                      <a16:colId xmlns:a16="http://schemas.microsoft.com/office/drawing/2014/main" val="4139685416"/>
                    </a:ext>
                  </a:extLst>
                </a:gridCol>
                <a:gridCol w="3279402">
                  <a:extLst>
                    <a:ext uri="{9D8B030D-6E8A-4147-A177-3AD203B41FA5}">
                      <a16:colId xmlns:a16="http://schemas.microsoft.com/office/drawing/2014/main" val="2421837519"/>
                    </a:ext>
                  </a:extLst>
                </a:gridCol>
                <a:gridCol w="3612313">
                  <a:extLst>
                    <a:ext uri="{9D8B030D-6E8A-4147-A177-3AD203B41FA5}">
                      <a16:colId xmlns:a16="http://schemas.microsoft.com/office/drawing/2014/main" val="4099047833"/>
                    </a:ext>
                  </a:extLst>
                </a:gridCol>
                <a:gridCol w="2539604">
                  <a:extLst>
                    <a:ext uri="{9D8B030D-6E8A-4147-A177-3AD203B41FA5}">
                      <a16:colId xmlns:a16="http://schemas.microsoft.com/office/drawing/2014/main" val="2819895264"/>
                    </a:ext>
                  </a:extLst>
                </a:gridCol>
              </a:tblGrid>
              <a:tr h="309396">
                <a:tc>
                  <a:txBody>
                    <a:bodyPr/>
                    <a:lstStyle/>
                    <a:p>
                      <a:pPr rtl="0" fontAlgn="b"/>
                      <a:r>
                        <a:rPr lang="en-US" sz="1400" b="1" dirty="0">
                          <a:effectLst/>
                          <a:latin typeface="Times" panose="02020603050405020304" pitchFamily="18" charset="0"/>
                        </a:rPr>
                        <a:t>S. No.</a:t>
                      </a:r>
                    </a:p>
                  </a:txBody>
                  <a:tcPr marL="20552" marR="20552" marT="13701" marB="13701" anchor="b"/>
                </a:tc>
                <a:tc>
                  <a:txBody>
                    <a:bodyPr/>
                    <a:lstStyle/>
                    <a:p>
                      <a:pPr rtl="0" fontAlgn="b"/>
                      <a:r>
                        <a:rPr lang="en-US" sz="1400" b="1" dirty="0">
                          <a:effectLst/>
                          <a:latin typeface="Times" panose="02020603050405020304" pitchFamily="18" charset="0"/>
                        </a:rPr>
                        <a:t>Name of the Institute</a:t>
                      </a:r>
                    </a:p>
                  </a:txBody>
                  <a:tcPr marL="20552" marR="20552" marT="13701" marB="13701" anchor="b"/>
                </a:tc>
                <a:tc>
                  <a:txBody>
                    <a:bodyPr/>
                    <a:lstStyle/>
                    <a:p>
                      <a:pPr rtl="0" fontAlgn="b"/>
                      <a:r>
                        <a:rPr lang="en-US" sz="1400" b="1" dirty="0">
                          <a:effectLst/>
                          <a:latin typeface="Times" panose="02020603050405020304" pitchFamily="18" charset="0"/>
                        </a:rPr>
                        <a:t>Date/Month</a:t>
                      </a:r>
                    </a:p>
                  </a:txBody>
                  <a:tcPr marL="20552" marR="20552" marT="13701" marB="13701" anchor="b"/>
                </a:tc>
                <a:tc>
                  <a:txBody>
                    <a:bodyPr/>
                    <a:lstStyle/>
                    <a:p>
                      <a:pPr rtl="0" fontAlgn="b"/>
                      <a:r>
                        <a:rPr lang="en-US" sz="1400" b="1" dirty="0">
                          <a:effectLst/>
                          <a:latin typeface="Times" panose="02020603050405020304" pitchFamily="18" charset="0"/>
                        </a:rPr>
                        <a:t>Topic of Guest Lecture/Seminar</a:t>
                      </a:r>
                    </a:p>
                  </a:txBody>
                  <a:tcPr marL="20552" marR="20552" marT="13701" marB="13701" anchor="b"/>
                </a:tc>
                <a:extLst>
                  <a:ext uri="{0D108BD9-81ED-4DB2-BD59-A6C34878D82A}">
                    <a16:rowId xmlns:a16="http://schemas.microsoft.com/office/drawing/2014/main" val="1694275068"/>
                  </a:ext>
                </a:extLst>
              </a:tr>
              <a:tr h="318405">
                <a:tc>
                  <a:txBody>
                    <a:bodyPr/>
                    <a:lstStyle/>
                    <a:p>
                      <a:pPr algn="r" rtl="0" fontAlgn="b"/>
                      <a:r>
                        <a:rPr lang="en-US" sz="1400">
                          <a:effectLst/>
                          <a:latin typeface="Times" panose="02020603050405020304" pitchFamily="18" charset="0"/>
                        </a:rPr>
                        <a:t>1</a:t>
                      </a:r>
                    </a:p>
                  </a:txBody>
                  <a:tcPr marL="20552" marR="20552" marT="13701" marB="13701" anchor="b"/>
                </a:tc>
                <a:tc>
                  <a:txBody>
                    <a:bodyPr/>
                    <a:lstStyle/>
                    <a:p>
                      <a:pPr algn="l" rtl="0" fontAlgn="b"/>
                      <a:r>
                        <a:rPr lang="en-US" sz="1400" dirty="0">
                          <a:effectLst/>
                          <a:latin typeface="Times" panose="02020603050405020304" pitchFamily="18" charset="0"/>
                        </a:rPr>
                        <a:t>L.D. Engineering College, Ahmedabad</a:t>
                      </a:r>
                    </a:p>
                  </a:txBody>
                  <a:tcPr marL="20552" marR="20552" marT="13701" marB="13701" anchor="b"/>
                </a:tc>
                <a:tc>
                  <a:txBody>
                    <a:bodyPr/>
                    <a:lstStyle/>
                    <a:p>
                      <a:pPr algn="ctr" rtl="0" fontAlgn="b"/>
                      <a:r>
                        <a:rPr lang="en-US" sz="1400" dirty="0">
                          <a:effectLst/>
                          <a:latin typeface="Times" panose="02020603050405020304" pitchFamily="18" charset="0"/>
                        </a:rPr>
                        <a:t>November 2024</a:t>
                      </a:r>
                    </a:p>
                  </a:txBody>
                  <a:tcPr marL="20552" marR="20552" marT="13701" marB="13701" anchor="b"/>
                </a:tc>
                <a:tc>
                  <a:txBody>
                    <a:bodyPr/>
                    <a:lstStyle/>
                    <a:p>
                      <a:pPr rtl="0" fontAlgn="b"/>
                      <a:r>
                        <a:rPr lang="en-US" sz="1400" dirty="0">
                          <a:effectLst/>
                          <a:latin typeface="Times" panose="02020603050405020304" pitchFamily="18" charset="0"/>
                        </a:rPr>
                        <a:t>Standardization in the Field of Medical Textiles</a:t>
                      </a:r>
                    </a:p>
                  </a:txBody>
                  <a:tcPr marL="20552" marR="20552" marT="13701" marB="13701" anchor="b"/>
                </a:tc>
                <a:extLst>
                  <a:ext uri="{0D108BD9-81ED-4DB2-BD59-A6C34878D82A}">
                    <a16:rowId xmlns:a16="http://schemas.microsoft.com/office/drawing/2014/main" val="2694884091"/>
                  </a:ext>
                </a:extLst>
              </a:tr>
              <a:tr h="318405">
                <a:tc>
                  <a:txBody>
                    <a:bodyPr/>
                    <a:lstStyle/>
                    <a:p>
                      <a:pPr algn="r" rtl="0" fontAlgn="b"/>
                      <a:r>
                        <a:rPr lang="en-IN" sz="1400" dirty="0">
                          <a:effectLst/>
                          <a:latin typeface="Times" panose="02020603050405020304" pitchFamily="18" charset="0"/>
                        </a:rPr>
                        <a:t>2</a:t>
                      </a:r>
                      <a:endParaRPr lang="en-US" sz="1400" dirty="0">
                        <a:effectLst/>
                        <a:latin typeface="Times" panose="02020603050405020304" pitchFamily="18" charset="0"/>
                      </a:endParaRPr>
                    </a:p>
                  </a:txBody>
                  <a:tcPr marL="20552" marR="20552" marT="13701" marB="13701" anchor="b"/>
                </a:tc>
                <a:tc>
                  <a:txBody>
                    <a:bodyPr/>
                    <a:lstStyle/>
                    <a:p>
                      <a:pPr algn="l" rtl="0" fontAlgn="b"/>
                      <a:r>
                        <a:rPr lang="en-US" sz="1400" dirty="0">
                          <a:effectLst/>
                          <a:latin typeface="Times" panose="02020603050405020304" pitchFamily="18" charset="0"/>
                        </a:rPr>
                        <a:t>NITRA, Ghaziabad</a:t>
                      </a:r>
                    </a:p>
                  </a:txBody>
                  <a:tcPr marL="20552" marR="20552" marT="13701" marB="13701" anchor="b"/>
                </a:tc>
                <a:tc>
                  <a:txBody>
                    <a:bodyPr/>
                    <a:lstStyle/>
                    <a:p>
                      <a:pPr algn="ctr" rtl="0" fontAlgn="b"/>
                      <a:r>
                        <a:rPr lang="en-IN" sz="1400" baseline="0" dirty="0">
                          <a:effectLst/>
                          <a:latin typeface="Times" panose="02020603050405020304" pitchFamily="18" charset="0"/>
                        </a:rPr>
                        <a:t>Feb 2025</a:t>
                      </a:r>
                      <a:endParaRPr lang="en-US" sz="1400" dirty="0">
                        <a:effectLst/>
                        <a:latin typeface="Times" panose="02020603050405020304" pitchFamily="18" charset="0"/>
                      </a:endParaRPr>
                    </a:p>
                  </a:txBody>
                  <a:tcPr marL="20552" marR="20552" marT="13701" marB="13701" anchor="b"/>
                </a:tc>
                <a:tc>
                  <a:txBody>
                    <a:bodyPr/>
                    <a:lstStyle/>
                    <a:p>
                      <a:pPr rtl="0" fontAlgn="b"/>
                      <a:r>
                        <a:rPr lang="en-US" sz="1400" dirty="0">
                          <a:effectLst/>
                          <a:latin typeface="Times" panose="02020603050405020304" pitchFamily="18" charset="0"/>
                        </a:rPr>
                        <a:t>Standardization in the field of Protective textiles</a:t>
                      </a:r>
                    </a:p>
                  </a:txBody>
                  <a:tcPr marL="20552" marR="20552" marT="13701" marB="13701" anchor="b"/>
                </a:tc>
                <a:extLst>
                  <a:ext uri="{0D108BD9-81ED-4DB2-BD59-A6C34878D82A}">
                    <a16:rowId xmlns:a16="http://schemas.microsoft.com/office/drawing/2014/main" val="1229663122"/>
                  </a:ext>
                </a:extLst>
              </a:tr>
              <a:tr h="318405">
                <a:tc>
                  <a:txBody>
                    <a:bodyPr/>
                    <a:lstStyle/>
                    <a:p>
                      <a:pPr algn="r" rtl="0" fontAlgn="b"/>
                      <a:r>
                        <a:rPr lang="en-IN" sz="1400" dirty="0">
                          <a:effectLst/>
                          <a:latin typeface="Times" panose="02020603050405020304" pitchFamily="18" charset="0"/>
                        </a:rPr>
                        <a:t>3</a:t>
                      </a:r>
                      <a:endParaRPr lang="en-US" sz="1400" dirty="0">
                        <a:effectLst/>
                        <a:latin typeface="Times" panose="02020603050405020304" pitchFamily="18" charset="0"/>
                      </a:endParaRPr>
                    </a:p>
                  </a:txBody>
                  <a:tcPr marL="20552" marR="20552" marT="13701" marB="13701" anchor="b"/>
                </a:tc>
                <a:tc>
                  <a:txBody>
                    <a:bodyPr/>
                    <a:lstStyle/>
                    <a:p>
                      <a:pPr algn="l" rtl="0" fontAlgn="b"/>
                      <a:r>
                        <a:rPr lang="en-US" sz="1400" dirty="0">
                          <a:effectLst/>
                          <a:latin typeface="Times" panose="02020603050405020304" pitchFamily="18" charset="0"/>
                        </a:rPr>
                        <a:t>VJTI, Mumbai</a:t>
                      </a:r>
                    </a:p>
                  </a:txBody>
                  <a:tcPr marL="20552" marR="20552" marT="13701" marB="13701" anchor="b"/>
                </a:tc>
                <a:tc>
                  <a:txBody>
                    <a:bodyPr/>
                    <a:lstStyle/>
                    <a:p>
                      <a:pPr algn="ctr" rtl="0" fontAlgn="b"/>
                      <a:r>
                        <a:rPr lang="en-IN" sz="1400" baseline="0" dirty="0">
                          <a:effectLst/>
                          <a:latin typeface="Times" panose="02020603050405020304" pitchFamily="18" charset="0"/>
                        </a:rPr>
                        <a:t>January 2025</a:t>
                      </a:r>
                      <a:endParaRPr lang="en-US" sz="1400" dirty="0">
                        <a:effectLst/>
                        <a:latin typeface="Times" panose="02020603050405020304" pitchFamily="18" charset="0"/>
                      </a:endParaRPr>
                    </a:p>
                  </a:txBody>
                  <a:tcPr marL="20552" marR="20552" marT="13701" marB="13701" anchor="b"/>
                </a:tc>
                <a:tc>
                  <a:txBody>
                    <a:bodyPr/>
                    <a:lstStyle/>
                    <a:p>
                      <a:pPr rtl="0" fontAlgn="b"/>
                      <a:r>
                        <a:rPr lang="en-US" sz="1400" dirty="0">
                          <a:effectLst/>
                          <a:latin typeface="Times" panose="02020603050405020304" pitchFamily="18" charset="0"/>
                        </a:rPr>
                        <a:t>Standardization in the field of </a:t>
                      </a:r>
                      <a:r>
                        <a:rPr lang="en-US" sz="1400" dirty="0" err="1">
                          <a:effectLst/>
                          <a:latin typeface="Times" panose="02020603050405020304" pitchFamily="18" charset="0"/>
                        </a:rPr>
                        <a:t>Geosynthetics</a:t>
                      </a:r>
                      <a:endParaRPr lang="en-US" sz="1400" dirty="0">
                        <a:effectLst/>
                        <a:latin typeface="Times" panose="02020603050405020304" pitchFamily="18" charset="0"/>
                      </a:endParaRPr>
                    </a:p>
                  </a:txBody>
                  <a:tcPr marL="20552" marR="20552" marT="13701" marB="13701" anchor="b"/>
                </a:tc>
                <a:extLst>
                  <a:ext uri="{0D108BD9-81ED-4DB2-BD59-A6C34878D82A}">
                    <a16:rowId xmlns:a16="http://schemas.microsoft.com/office/drawing/2014/main" val="2133138519"/>
                  </a:ext>
                </a:extLst>
              </a:tr>
              <a:tr h="363305">
                <a:tc>
                  <a:txBody>
                    <a:bodyPr/>
                    <a:lstStyle/>
                    <a:p>
                      <a:pPr algn="r" rtl="0" fontAlgn="b"/>
                      <a:r>
                        <a:rPr lang="en-IN" sz="1400" dirty="0">
                          <a:effectLst/>
                          <a:latin typeface="Times" panose="02020603050405020304" pitchFamily="18" charset="0"/>
                        </a:rPr>
                        <a:t>4</a:t>
                      </a:r>
                      <a:endParaRPr lang="en-US" sz="1400" dirty="0">
                        <a:effectLst/>
                        <a:latin typeface="Times" panose="02020603050405020304" pitchFamily="18" charset="0"/>
                      </a:endParaRPr>
                    </a:p>
                  </a:txBody>
                  <a:tcPr marL="20552" marR="20552" marT="13701" marB="13701"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effectLst/>
                          <a:latin typeface="Times" panose="02020603050405020304" pitchFamily="18" charset="0"/>
                          <a:cs typeface="Times New Roman" panose="02020603050405020304" pitchFamily="18" charset="0"/>
                        </a:rPr>
                        <a:t>Uttar Pradesh Textile Technology Institute, Kanpur</a:t>
                      </a:r>
                      <a:endParaRPr lang="en-IN" sz="1400" dirty="0">
                        <a:latin typeface="Times"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effectLst/>
                          <a:latin typeface="Times" panose="02020603050405020304" pitchFamily="18" charset="0"/>
                        </a:rPr>
                        <a:t>                          January</a:t>
                      </a:r>
                      <a:r>
                        <a:rPr lang="en-IN" sz="1400" baseline="0" dirty="0">
                          <a:effectLst/>
                          <a:latin typeface="Times" panose="02020603050405020304" pitchFamily="18" charset="0"/>
                        </a:rPr>
                        <a:t> 2025</a:t>
                      </a:r>
                      <a:endParaRPr lang="en-US" sz="1400" dirty="0">
                        <a:effectLst/>
                        <a:latin typeface="Times"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latin typeface="Times" panose="02020603050405020304" pitchFamily="18" charset="0"/>
                        <a:cs typeface="Times New Roman" panose="02020603050405020304" pitchFamily="18" charset="0"/>
                      </a:endParaRPr>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Times" panose="02020603050405020304" pitchFamily="18" charset="0"/>
                          <a:ea typeface="+mn-ea"/>
                          <a:cs typeface="Times New Roman" panose="02020603050405020304" pitchFamily="18" charset="0"/>
                        </a:rPr>
                        <a:t>Standardization in the Field of Protective Textiles</a:t>
                      </a:r>
                      <a:endParaRPr lang="en-IN" sz="1400" dirty="0">
                        <a:latin typeface="Times" panose="02020603050405020304" pitchFamily="18" charset="0"/>
                        <a:cs typeface="Times New Roman" panose="02020603050405020304" pitchFamily="18" charset="0"/>
                      </a:endParaRPr>
                    </a:p>
                  </a:txBody>
                  <a:tcPr marL="20552" marR="20552" marT="13701" marB="13701" anchor="b"/>
                </a:tc>
                <a:extLst>
                  <a:ext uri="{0D108BD9-81ED-4DB2-BD59-A6C34878D82A}">
                    <a16:rowId xmlns:a16="http://schemas.microsoft.com/office/drawing/2014/main" val="2020939645"/>
                  </a:ext>
                </a:extLst>
              </a:tr>
              <a:tr h="388709">
                <a:tc>
                  <a:txBody>
                    <a:bodyPr/>
                    <a:lstStyle/>
                    <a:p>
                      <a:pPr algn="r" rtl="0" fontAlgn="b"/>
                      <a:r>
                        <a:rPr lang="en-IN" sz="1400" dirty="0">
                          <a:effectLst/>
                          <a:latin typeface="Times" panose="02020603050405020304" pitchFamily="18" charset="0"/>
                        </a:rPr>
                        <a:t>5</a:t>
                      </a:r>
                      <a:endParaRPr lang="en-US" sz="1400" dirty="0">
                        <a:effectLst/>
                        <a:latin typeface="Times" panose="02020603050405020304" pitchFamily="18" charset="0"/>
                      </a:endParaRPr>
                    </a:p>
                  </a:txBody>
                  <a:tcPr marL="20552" marR="20552" marT="13701" marB="13701"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panose="02020603050405020304" pitchFamily="18" charset="0"/>
                          <a:cs typeface="Times New Roman" panose="02020603050405020304" pitchFamily="18" charset="0"/>
                        </a:rPr>
                        <a:t>IIT, Gandhinagar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baseline="0" dirty="0">
                          <a:latin typeface="Times" panose="02020603050405020304" pitchFamily="18" charset="0"/>
                          <a:cs typeface="Times New Roman" panose="02020603050405020304" pitchFamily="18" charset="0"/>
                        </a:rPr>
                        <a:t>March 2024</a:t>
                      </a:r>
                      <a:endParaRPr lang="en-IN" sz="1400" dirty="0">
                        <a:latin typeface="Times" panose="02020603050405020304" pitchFamily="18" charset="0"/>
                        <a:cs typeface="Times New Roman" panose="02020603050405020304" pitchFamily="18" charset="0"/>
                      </a:endParaRPr>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IN" sz="1400" dirty="0">
                          <a:latin typeface="Times" panose="02020603050405020304" pitchFamily="18" charset="0"/>
                          <a:cs typeface="Times New Roman" panose="02020603050405020304" pitchFamily="18" charset="0"/>
                        </a:rPr>
                        <a:t>Seminar on ‘</a:t>
                      </a:r>
                      <a:r>
                        <a:rPr lang="en-IN" sz="1400" dirty="0" err="1">
                          <a:latin typeface="Times" panose="02020603050405020304" pitchFamily="18" charset="0"/>
                          <a:cs typeface="Times New Roman" panose="02020603050405020304" pitchFamily="18" charset="0"/>
                        </a:rPr>
                        <a:t>Geosynthetic</a:t>
                      </a:r>
                      <a:r>
                        <a:rPr lang="en-IN" sz="1400" dirty="0">
                          <a:latin typeface="Times" panose="02020603050405020304" pitchFamily="18" charset="0"/>
                          <a:cs typeface="Times New Roman" panose="02020603050405020304" pitchFamily="18" charset="0"/>
                        </a:rPr>
                        <a:t> Reinforced Soil Structures’</a:t>
                      </a:r>
                    </a:p>
                  </a:txBody>
                  <a:tcPr marL="20552" marR="20552" marT="13701" marB="13701" anchor="b"/>
                </a:tc>
                <a:extLst>
                  <a:ext uri="{0D108BD9-81ED-4DB2-BD59-A6C34878D82A}">
                    <a16:rowId xmlns:a16="http://schemas.microsoft.com/office/drawing/2014/main" val="199408437"/>
                  </a:ext>
                </a:extLst>
              </a:tr>
            </a:tbl>
          </a:graphicData>
        </a:graphic>
      </p:graphicFrame>
    </p:spTree>
    <p:extLst>
      <p:ext uri="{BB962C8B-B14F-4D97-AF65-F5344CB8AC3E}">
        <p14:creationId xmlns:p14="http://schemas.microsoft.com/office/powerpoint/2010/main" val="16167147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5220B-17E6-E81F-5C66-63A732E38521}"/>
              </a:ext>
            </a:extLst>
          </p:cNvPr>
          <p:cNvSpPr/>
          <p:nvPr/>
        </p:nvSpPr>
        <p:spPr>
          <a:xfrm>
            <a:off x="1474157" y="2967335"/>
            <a:ext cx="9243684" cy="830997"/>
          </a:xfrm>
          <a:prstGeom prst="rect">
            <a:avLst/>
          </a:prstGeom>
          <a:noFill/>
        </p:spPr>
        <p:txBody>
          <a:bodyPr wrap="none" lIns="91440" tIns="45720" rIns="91440" bIns="45720">
            <a:spAutoFit/>
          </a:bodyPr>
          <a:lstStyle/>
          <a:p>
            <a:pPr algn="ctr"/>
            <a:r>
              <a:rPr lang="en-US" sz="48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Addressing Sustainability in Textiles</a:t>
            </a:r>
            <a:endParaRPr lang="en-IN" sz="48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0893140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C16BC-D2CE-2453-DAFD-263242A44212}"/>
              </a:ext>
            </a:extLst>
          </p:cNvPr>
          <p:cNvSpPr>
            <a:spLocks noGrp="1"/>
          </p:cNvSpPr>
          <p:nvPr>
            <p:ph type="title"/>
          </p:nvPr>
        </p:nvSpPr>
        <p:spPr>
          <a:xfrm>
            <a:off x="913595" y="434491"/>
            <a:ext cx="10963557" cy="1499616"/>
          </a:xfrm>
        </p:spPr>
        <p:txBody>
          <a:bodyPr>
            <a:normAutofit/>
          </a:bodyPr>
          <a:lstStyle/>
          <a:p>
            <a:pPr algn="ctr"/>
            <a:r>
              <a:rPr lang="en-IN" sz="3600" dirty="0">
                <a:solidFill>
                  <a:srgbClr val="002060"/>
                </a:solidFill>
                <a:latin typeface="Times New Roman" panose="02020603050405020304" pitchFamily="18" charset="0"/>
                <a:cs typeface="Times New Roman" panose="02020603050405020304" pitchFamily="18" charset="0"/>
              </a:rPr>
              <a:t>Takeaways from 1</a:t>
            </a:r>
            <a:r>
              <a:rPr lang="en-IN" sz="3600" baseline="30000" dirty="0">
                <a:solidFill>
                  <a:srgbClr val="002060"/>
                </a:solidFill>
                <a:latin typeface="Times New Roman" panose="02020603050405020304" pitchFamily="18" charset="0"/>
                <a:cs typeface="Times New Roman" panose="02020603050405020304" pitchFamily="18" charset="0"/>
              </a:rPr>
              <a:t>st</a:t>
            </a:r>
            <a:r>
              <a:rPr lang="en-IN" sz="3600" dirty="0">
                <a:solidFill>
                  <a:srgbClr val="002060"/>
                </a:solidFill>
                <a:latin typeface="Times New Roman" panose="02020603050405020304" pitchFamily="18" charset="0"/>
                <a:cs typeface="Times New Roman" panose="02020603050405020304" pitchFamily="18" charset="0"/>
              </a:rPr>
              <a:t> Meeting of Consultative Group on Sustainability</a:t>
            </a:r>
          </a:p>
        </p:txBody>
      </p:sp>
      <p:sp>
        <p:nvSpPr>
          <p:cNvPr id="3" name="Content Placeholder 2">
            <a:extLst>
              <a:ext uri="{FF2B5EF4-FFF2-40B4-BE49-F238E27FC236}">
                <a16:creationId xmlns:a16="http://schemas.microsoft.com/office/drawing/2014/main" id="{CC535435-C45C-797F-6933-1AB3C26D86C2}"/>
              </a:ext>
            </a:extLst>
          </p:cNvPr>
          <p:cNvSpPr>
            <a:spLocks noGrp="1"/>
          </p:cNvSpPr>
          <p:nvPr>
            <p:ph idx="1"/>
          </p:nvPr>
        </p:nvSpPr>
        <p:spPr>
          <a:xfrm>
            <a:off x="838200" y="1690688"/>
            <a:ext cx="10515600" cy="741013"/>
          </a:xfrm>
        </p:spPr>
        <p:txBody>
          <a:bodyPr>
            <a:normAutofit lnSpcReduction="10000"/>
          </a:bodyPr>
          <a:lstStyle/>
          <a:p>
            <a:pPr marL="0" indent="0">
              <a:lnSpc>
                <a:spcPct val="115000"/>
              </a:lnSpc>
              <a:buNone/>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first meeting of consultative group (textiles) was held on 22 May in physical mode. Following were the salient outcomes of discussion in the first meeting:</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p>
            <a:pPr marL="0" indent="0">
              <a:buNone/>
            </a:pPr>
            <a:endParaRPr lang="en-IN" dirty="0"/>
          </a:p>
        </p:txBody>
      </p:sp>
      <p:graphicFrame>
        <p:nvGraphicFramePr>
          <p:cNvPr id="4" name="Diagram 3">
            <a:extLst>
              <a:ext uri="{FF2B5EF4-FFF2-40B4-BE49-F238E27FC236}">
                <a16:creationId xmlns:a16="http://schemas.microsoft.com/office/drawing/2014/main" id="{DB4AA60F-1458-8810-19A8-9C2EFDB8620C}"/>
              </a:ext>
            </a:extLst>
          </p:cNvPr>
          <p:cNvGraphicFramePr/>
          <p:nvPr/>
        </p:nvGraphicFramePr>
        <p:xfrm>
          <a:off x="724040" y="2584171"/>
          <a:ext cx="10629760" cy="4047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8501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C16BC-D2CE-2453-DAFD-263242A44212}"/>
              </a:ext>
            </a:extLst>
          </p:cNvPr>
          <p:cNvSpPr>
            <a:spLocks noGrp="1"/>
          </p:cNvSpPr>
          <p:nvPr>
            <p:ph type="title"/>
          </p:nvPr>
        </p:nvSpPr>
        <p:spPr>
          <a:xfrm>
            <a:off x="1024128" y="504829"/>
            <a:ext cx="10802782" cy="1499616"/>
          </a:xfrm>
        </p:spPr>
        <p:txBody>
          <a:bodyPr>
            <a:normAutofit/>
          </a:bodyPr>
          <a:lstStyle/>
          <a:p>
            <a:pPr algn="ctr"/>
            <a:r>
              <a:rPr lang="en-IN" sz="3600" dirty="0">
                <a:solidFill>
                  <a:srgbClr val="002060"/>
                </a:solidFill>
                <a:latin typeface="Times New Roman" panose="02020603050405020304" pitchFamily="18" charset="0"/>
                <a:cs typeface="Times New Roman" panose="02020603050405020304" pitchFamily="18" charset="0"/>
              </a:rPr>
              <a:t>Takeaways from 2</a:t>
            </a:r>
            <a:r>
              <a:rPr lang="en-IN" sz="3600" baseline="30000" dirty="0">
                <a:solidFill>
                  <a:srgbClr val="002060"/>
                </a:solidFill>
                <a:latin typeface="Times New Roman" panose="02020603050405020304" pitchFamily="18" charset="0"/>
                <a:cs typeface="Times New Roman" panose="02020603050405020304" pitchFamily="18" charset="0"/>
              </a:rPr>
              <a:t>nd</a:t>
            </a:r>
            <a:r>
              <a:rPr lang="en-IN" sz="3600" dirty="0">
                <a:solidFill>
                  <a:srgbClr val="002060"/>
                </a:solidFill>
                <a:latin typeface="Times New Roman" panose="02020603050405020304" pitchFamily="18" charset="0"/>
                <a:cs typeface="Times New Roman" panose="02020603050405020304" pitchFamily="18" charset="0"/>
              </a:rPr>
              <a:t> Meeting of Consultative Group on Sustainability</a:t>
            </a:r>
          </a:p>
        </p:txBody>
      </p:sp>
      <p:sp>
        <p:nvSpPr>
          <p:cNvPr id="3" name="Content Placeholder 2">
            <a:extLst>
              <a:ext uri="{FF2B5EF4-FFF2-40B4-BE49-F238E27FC236}">
                <a16:creationId xmlns:a16="http://schemas.microsoft.com/office/drawing/2014/main" id="{CC535435-C45C-797F-6933-1AB3C26D86C2}"/>
              </a:ext>
            </a:extLst>
          </p:cNvPr>
          <p:cNvSpPr>
            <a:spLocks noGrp="1"/>
          </p:cNvSpPr>
          <p:nvPr>
            <p:ph idx="1"/>
          </p:nvPr>
        </p:nvSpPr>
        <p:spPr>
          <a:xfrm>
            <a:off x="838200" y="1825625"/>
            <a:ext cx="10515600" cy="686463"/>
          </a:xfrm>
        </p:spPr>
        <p:txBody>
          <a:bodyPr>
            <a:normAutofit lnSpcReduction="10000"/>
          </a:bodyPr>
          <a:lstStyle/>
          <a:p>
            <a:pPr marL="0" indent="0" algn="just">
              <a:lnSpc>
                <a:spcPct val="115000"/>
              </a:lnSpc>
              <a:buNone/>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second meeting of consultative group (textiles) was held on </a:t>
            </a: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11 September 2024</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virtual mode. Following were the salient outcomes of discussion in the second meeting:</a:t>
            </a:r>
            <a:endParaRPr lang="en-IN" dirty="0"/>
          </a:p>
        </p:txBody>
      </p:sp>
      <p:graphicFrame>
        <p:nvGraphicFramePr>
          <p:cNvPr id="4" name="Diagram 3">
            <a:extLst>
              <a:ext uri="{FF2B5EF4-FFF2-40B4-BE49-F238E27FC236}">
                <a16:creationId xmlns:a16="http://schemas.microsoft.com/office/drawing/2014/main" id="{ECF2C837-EC88-C67B-B18A-72109F293D32}"/>
              </a:ext>
            </a:extLst>
          </p:cNvPr>
          <p:cNvGraphicFramePr/>
          <p:nvPr/>
        </p:nvGraphicFramePr>
        <p:xfrm>
          <a:off x="1157792" y="2512088"/>
          <a:ext cx="10066217" cy="4133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28639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537" y="496440"/>
            <a:ext cx="9904284" cy="1499616"/>
          </a:xfrm>
        </p:spPr>
        <p:txBody>
          <a:bodyPr>
            <a:noAutofit/>
          </a:bodyPr>
          <a:lstStyle/>
          <a:p>
            <a:pPr algn="ctr"/>
            <a:r>
              <a:rPr lang="en-IN" sz="2800" dirty="0">
                <a:latin typeface="Times" panose="02020603050405020304" pitchFamily="18" charset="0"/>
              </a:rPr>
              <a:t>Takeaways from Group wise Workshop on World Standard Day </a:t>
            </a:r>
            <a:endParaRPr lang="en-US" sz="2800" dirty="0">
              <a:latin typeface="Times" panose="02020603050405020304" pitchFamily="18" charset="0"/>
            </a:endParaRPr>
          </a:p>
        </p:txBody>
      </p:sp>
      <p:sp>
        <p:nvSpPr>
          <p:cNvPr id="3" name="Content Placeholder 2"/>
          <p:cNvSpPr>
            <a:spLocks noGrp="1"/>
          </p:cNvSpPr>
          <p:nvPr>
            <p:ph idx="1"/>
          </p:nvPr>
        </p:nvSpPr>
        <p:spPr>
          <a:xfrm>
            <a:off x="1545690" y="2090432"/>
            <a:ext cx="9720073" cy="4265720"/>
          </a:xfrm>
        </p:spPr>
        <p:txBody>
          <a:bodyPr>
            <a:normAutofit fontScale="77500" lnSpcReduction="20000"/>
          </a:bodyPr>
          <a:lstStyle/>
          <a:p>
            <a:pPr marL="0" indent="0">
              <a:buNone/>
            </a:pPr>
            <a:r>
              <a:rPr lang="en-IN" dirty="0">
                <a:latin typeface="Times" panose="02020603050405020304" pitchFamily="18" charset="0"/>
              </a:rPr>
              <a:t>The key takeaways from </a:t>
            </a:r>
            <a:r>
              <a:rPr lang="en-GB" dirty="0">
                <a:latin typeface="Times" panose="02020603050405020304" pitchFamily="18" charset="0"/>
              </a:rPr>
              <a:t>Strategic Workshop on “Standardization in Textiles: Addressing Emerging Areas and Sustainability” held on World Standards Day </a:t>
            </a:r>
            <a:r>
              <a:rPr lang="en-IN" dirty="0">
                <a:latin typeface="Times" panose="02020603050405020304" pitchFamily="18" charset="0"/>
              </a:rPr>
              <a:t>are as follows:</a:t>
            </a:r>
            <a:endParaRPr lang="en-US" dirty="0">
              <a:latin typeface="Times" panose="02020603050405020304" pitchFamily="18" charset="0"/>
            </a:endParaRPr>
          </a:p>
          <a:p>
            <a:pPr lvl="0">
              <a:buFont typeface="Wingdings" panose="05000000000000000000" pitchFamily="2" charset="2"/>
              <a:buChar char="Ø"/>
            </a:pPr>
            <a:r>
              <a:rPr lang="en-IN" dirty="0">
                <a:latin typeface="Times" panose="02020603050405020304" pitchFamily="18" charset="0"/>
              </a:rPr>
              <a:t>Development of guideline Indian standards for Life Cycle Assessment (LCA) of </a:t>
            </a:r>
            <a:r>
              <a:rPr lang="en-IN" dirty="0" err="1">
                <a:latin typeface="Times" panose="02020603050405020304" pitchFamily="18" charset="0"/>
              </a:rPr>
              <a:t>geosynthetics</a:t>
            </a:r>
            <a:r>
              <a:rPr lang="en-IN" dirty="0">
                <a:latin typeface="Times" panose="02020603050405020304" pitchFamily="18" charset="0"/>
              </a:rPr>
              <a:t> for various applications.</a:t>
            </a:r>
            <a:endParaRPr lang="en-US" dirty="0">
              <a:latin typeface="Times" panose="02020603050405020304" pitchFamily="18" charset="0"/>
            </a:endParaRPr>
          </a:p>
          <a:p>
            <a:pPr lvl="0">
              <a:buFont typeface="Wingdings" panose="05000000000000000000" pitchFamily="2" charset="2"/>
              <a:buChar char="Ø"/>
            </a:pPr>
            <a:r>
              <a:rPr lang="en-IN" dirty="0">
                <a:latin typeface="Times" panose="02020603050405020304" pitchFamily="18" charset="0"/>
              </a:rPr>
              <a:t>Formulation of a horizontal standards addressing restricted chemical substances in line with ZDHC Level 1 certification for chemicals used in textiles.</a:t>
            </a:r>
            <a:endParaRPr lang="en-US" dirty="0">
              <a:latin typeface="Times" panose="02020603050405020304" pitchFamily="18" charset="0"/>
            </a:endParaRPr>
          </a:p>
          <a:p>
            <a:pPr lvl="0">
              <a:buFont typeface="Wingdings" panose="05000000000000000000" pitchFamily="2" charset="2"/>
              <a:buChar char="Ø"/>
            </a:pPr>
            <a:r>
              <a:rPr lang="en-IN" dirty="0">
                <a:latin typeface="Times" panose="02020603050405020304" pitchFamily="18" charset="0"/>
              </a:rPr>
              <a:t>To formulate Code of Practice for ‘Recycling of Pre and Post-Consumer Textile Waste’ including the various stages involved in textile waste processing like collection, sorting, mechanical/chemical recycling, cleaning, spinning, fabric production etc.</a:t>
            </a:r>
            <a:endParaRPr lang="en-US" dirty="0">
              <a:latin typeface="Times" panose="02020603050405020304" pitchFamily="18" charset="0"/>
            </a:endParaRPr>
          </a:p>
          <a:p>
            <a:pPr lvl="0">
              <a:buFont typeface="Wingdings" panose="05000000000000000000" pitchFamily="2" charset="2"/>
              <a:buChar char="Ø"/>
            </a:pPr>
            <a:r>
              <a:rPr lang="en-GB" dirty="0">
                <a:latin typeface="Times" panose="02020603050405020304" pitchFamily="18" charset="0"/>
              </a:rPr>
              <a:t>Formulation of guideline Indian standard for Recycling of textiles take into account various factors such as the work environment, workplace safety standards re efficiency and sustainability of the operations.</a:t>
            </a:r>
            <a:endParaRPr lang="en-US" dirty="0">
              <a:latin typeface="Times" panose="02020603050405020304" pitchFamily="18" charset="0"/>
            </a:endParaRPr>
          </a:p>
          <a:p>
            <a:pPr lvl="0">
              <a:buFont typeface="Wingdings" panose="05000000000000000000" pitchFamily="2" charset="2"/>
              <a:buChar char="Ø"/>
            </a:pPr>
            <a:r>
              <a:rPr lang="en-IN" dirty="0">
                <a:latin typeface="Times" panose="02020603050405020304" pitchFamily="18" charset="0"/>
              </a:rPr>
              <a:t>To Address the </a:t>
            </a:r>
            <a:r>
              <a:rPr lang="en-IN" dirty="0" err="1">
                <a:latin typeface="Times" panose="02020603050405020304" pitchFamily="18" charset="0"/>
              </a:rPr>
              <a:t>compostability</a:t>
            </a:r>
            <a:r>
              <a:rPr lang="en-IN" dirty="0">
                <a:latin typeface="Times" panose="02020603050405020304" pitchFamily="18" charset="0"/>
              </a:rPr>
              <a:t> and biodegradability in medical textile standards.</a:t>
            </a:r>
            <a:endParaRPr lang="en-US" dirty="0">
              <a:latin typeface="Times" panose="02020603050405020304" pitchFamily="18" charset="0"/>
            </a:endParaRPr>
          </a:p>
          <a:p>
            <a:pPr lvl="0">
              <a:buFont typeface="Wingdings" panose="05000000000000000000" pitchFamily="2" charset="2"/>
              <a:buChar char="Ø"/>
            </a:pPr>
            <a:r>
              <a:rPr lang="en-IN" dirty="0">
                <a:latin typeface="Times" panose="02020603050405020304" pitchFamily="18" charset="0"/>
              </a:rPr>
              <a:t>Establishing guidelines for safe disposal and waste management of </a:t>
            </a:r>
            <a:r>
              <a:rPr lang="en-IN" dirty="0" err="1">
                <a:latin typeface="Times" panose="02020603050405020304" pitchFamily="18" charset="0"/>
              </a:rPr>
              <a:t>medtech</a:t>
            </a:r>
            <a:r>
              <a:rPr lang="en-IN" dirty="0">
                <a:latin typeface="Times" panose="02020603050405020304" pitchFamily="18" charset="0"/>
              </a:rPr>
              <a:t> products.</a:t>
            </a:r>
            <a:endParaRPr lang="en-US" dirty="0">
              <a:latin typeface="Times" panose="02020603050405020304" pitchFamily="18" charset="0"/>
            </a:endParaRPr>
          </a:p>
          <a:p>
            <a:pPr lvl="0">
              <a:buFont typeface="Wingdings" panose="05000000000000000000" pitchFamily="2" charset="2"/>
              <a:buChar char="Ø"/>
            </a:pPr>
            <a:r>
              <a:rPr lang="en-IN" dirty="0">
                <a:latin typeface="Times" panose="02020603050405020304" pitchFamily="18" charset="0"/>
              </a:rPr>
              <a:t>Integration of plastic waste management guidelines into existing standards for HPDE/PP woven sacks and </a:t>
            </a:r>
            <a:r>
              <a:rPr lang="en-IN" dirty="0" err="1">
                <a:latin typeface="Times" panose="02020603050405020304" pitchFamily="18" charset="0"/>
              </a:rPr>
              <a:t>Agrotech</a:t>
            </a:r>
            <a:r>
              <a:rPr lang="en-IN" dirty="0">
                <a:latin typeface="Times" panose="02020603050405020304" pitchFamily="18" charset="0"/>
              </a:rPr>
              <a:t> products.</a:t>
            </a:r>
            <a:endParaRPr lang="en-US" dirty="0">
              <a:latin typeface="Times" panose="02020603050405020304" pitchFamily="18" charset="0"/>
            </a:endParaRPr>
          </a:p>
          <a:p>
            <a:endParaRPr lang="en-US" dirty="0">
              <a:latin typeface="Times" panose="02020603050405020304" pitchFamily="18" charset="0"/>
            </a:endParaRPr>
          </a:p>
        </p:txBody>
      </p:sp>
    </p:spTree>
    <p:extLst>
      <p:ext uri="{BB962C8B-B14F-4D97-AF65-F5344CB8AC3E}">
        <p14:creationId xmlns:p14="http://schemas.microsoft.com/office/powerpoint/2010/main" val="10103879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4A7DD-6F0B-2DD3-A3ED-09B871B40F74}"/>
              </a:ext>
            </a:extLst>
          </p:cNvPr>
          <p:cNvSpPr>
            <a:spLocks noGrp="1"/>
          </p:cNvSpPr>
          <p:nvPr>
            <p:ph type="title"/>
          </p:nvPr>
        </p:nvSpPr>
        <p:spPr>
          <a:xfrm>
            <a:off x="1020897" y="120580"/>
            <a:ext cx="10515600" cy="1380381"/>
          </a:xfrm>
          <a:solidFill>
            <a:srgbClr val="002060"/>
          </a:solidFill>
        </p:spPr>
        <p:txBody>
          <a:bodyPr>
            <a:normAutofit fontScale="90000"/>
          </a:bodyPr>
          <a:lstStyle/>
          <a:p>
            <a:pPr algn="ctr"/>
            <a:r>
              <a:rPr lang="en-IN" dirty="0">
                <a:solidFill>
                  <a:schemeClr val="bg1"/>
                </a:solidFill>
                <a:latin typeface="Aharoni" panose="02010803020104030203" pitchFamily="2" charset="-79"/>
                <a:cs typeface="Aharoni" panose="02010803020104030203" pitchFamily="2" charset="-79"/>
              </a:rPr>
              <a:t>The key events planned for </a:t>
            </a:r>
            <a:br>
              <a:rPr lang="en-IN" dirty="0">
                <a:solidFill>
                  <a:schemeClr val="bg1"/>
                </a:solidFill>
                <a:latin typeface="Aharoni" panose="02010803020104030203" pitchFamily="2" charset="-79"/>
                <a:cs typeface="Aharoni" panose="02010803020104030203" pitchFamily="2" charset="-79"/>
              </a:rPr>
            </a:br>
            <a:r>
              <a:rPr lang="en-IN" dirty="0">
                <a:solidFill>
                  <a:schemeClr val="bg1"/>
                </a:solidFill>
                <a:latin typeface="Aharoni" panose="02010803020104030203" pitchFamily="2" charset="-79"/>
                <a:cs typeface="Aharoni" panose="02010803020104030203" pitchFamily="2" charset="-79"/>
              </a:rPr>
              <a:t>Oct </a:t>
            </a:r>
            <a:r>
              <a:rPr lang="en-IN" sz="6000" dirty="0">
                <a:solidFill>
                  <a:schemeClr val="bg1"/>
                </a:solidFill>
                <a:latin typeface="Aharoni" panose="02010803020104030203" pitchFamily="2" charset="-79"/>
                <a:cs typeface="Aharoni" panose="02010803020104030203" pitchFamily="2" charset="-79"/>
              </a:rPr>
              <a:t>2024-</a:t>
            </a:r>
            <a:r>
              <a:rPr lang="en-IN" dirty="0">
                <a:solidFill>
                  <a:schemeClr val="bg1"/>
                </a:solidFill>
                <a:latin typeface="Aharoni" panose="02010803020104030203" pitchFamily="2" charset="-79"/>
                <a:cs typeface="Aharoni" panose="02010803020104030203" pitchFamily="2" charset="-79"/>
              </a:rPr>
              <a:t>Mar </a:t>
            </a:r>
            <a:r>
              <a:rPr lang="en-IN" sz="6000" dirty="0">
                <a:solidFill>
                  <a:schemeClr val="bg1"/>
                </a:solidFill>
                <a:latin typeface="Aharoni" panose="02010803020104030203" pitchFamily="2" charset="-79"/>
                <a:cs typeface="Aharoni" panose="02010803020104030203" pitchFamily="2" charset="-79"/>
              </a:rPr>
              <a:t>2025</a:t>
            </a:r>
            <a:endParaRPr lang="en-IN" dirty="0">
              <a:solidFill>
                <a:schemeClr val="bg1"/>
              </a:solidFill>
              <a:latin typeface="Aharoni" panose="02010803020104030203" pitchFamily="2" charset="-79"/>
              <a:cs typeface="Aharoni" panose="02010803020104030203" pitchFamily="2" charset="-79"/>
            </a:endParaRPr>
          </a:p>
        </p:txBody>
      </p:sp>
      <p:graphicFrame>
        <p:nvGraphicFramePr>
          <p:cNvPr id="6" name="Table 5">
            <a:extLst>
              <a:ext uri="{FF2B5EF4-FFF2-40B4-BE49-F238E27FC236}">
                <a16:creationId xmlns:a16="http://schemas.microsoft.com/office/drawing/2014/main" id="{FF100B92-1A92-B500-1E1A-3C754D285E80}"/>
              </a:ext>
            </a:extLst>
          </p:cNvPr>
          <p:cNvGraphicFramePr>
            <a:graphicFrameLocks noGrp="1"/>
          </p:cNvGraphicFramePr>
          <p:nvPr>
            <p:extLst>
              <p:ext uri="{D42A27DB-BD31-4B8C-83A1-F6EECF244321}">
                <p14:modId xmlns:p14="http://schemas.microsoft.com/office/powerpoint/2010/main" val="4191585311"/>
              </p:ext>
            </p:extLst>
          </p:nvPr>
        </p:nvGraphicFramePr>
        <p:xfrm>
          <a:off x="838200" y="2109355"/>
          <a:ext cx="10515600" cy="3682909"/>
        </p:xfrm>
        <a:graphic>
          <a:graphicData uri="http://schemas.openxmlformats.org/drawingml/2006/table">
            <a:tbl>
              <a:tblPr firstRow="1" bandRow="1">
                <a:tableStyleId>{10A1B5D5-9B99-4C35-A422-299274C87663}</a:tableStyleId>
              </a:tblPr>
              <a:tblGrid>
                <a:gridCol w="3505200">
                  <a:extLst>
                    <a:ext uri="{9D8B030D-6E8A-4147-A177-3AD203B41FA5}">
                      <a16:colId xmlns:a16="http://schemas.microsoft.com/office/drawing/2014/main" val="3487307184"/>
                    </a:ext>
                  </a:extLst>
                </a:gridCol>
                <a:gridCol w="3505200">
                  <a:extLst>
                    <a:ext uri="{9D8B030D-6E8A-4147-A177-3AD203B41FA5}">
                      <a16:colId xmlns:a16="http://schemas.microsoft.com/office/drawing/2014/main" val="714871550"/>
                    </a:ext>
                  </a:extLst>
                </a:gridCol>
                <a:gridCol w="3505200">
                  <a:extLst>
                    <a:ext uri="{9D8B030D-6E8A-4147-A177-3AD203B41FA5}">
                      <a16:colId xmlns:a16="http://schemas.microsoft.com/office/drawing/2014/main" val="1340977537"/>
                    </a:ext>
                  </a:extLst>
                </a:gridCol>
              </a:tblGrid>
              <a:tr h="514050">
                <a:tc>
                  <a:txBody>
                    <a:bodyPr/>
                    <a:lstStyle/>
                    <a:p>
                      <a:pPr algn="ctr"/>
                      <a:r>
                        <a:rPr lang="en-IN" sz="1600" b="1" kern="100" dirty="0">
                          <a:effectLst/>
                          <a:latin typeface="Times New Roman" panose="02020603050405020304" pitchFamily="18" charset="0"/>
                          <a:cs typeface="Times New Roman" panose="02020603050405020304" pitchFamily="18" charset="0"/>
                        </a:rPr>
                        <a:t>Title of the Seminar/Workshop</a:t>
                      </a:r>
                      <a:endPar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IN" sz="1600" b="1" kern="100" dirty="0">
                          <a:effectLst/>
                          <a:latin typeface="Times New Roman" panose="02020603050405020304" pitchFamily="18" charset="0"/>
                          <a:cs typeface="Times New Roman" panose="02020603050405020304" pitchFamily="18" charset="0"/>
                        </a:rPr>
                        <a:t>Date</a:t>
                      </a:r>
                      <a:endPar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IN" sz="1600" b="1" kern="100">
                          <a:effectLst/>
                          <a:latin typeface="Times New Roman" panose="02020603050405020304" pitchFamily="18" charset="0"/>
                          <a:cs typeface="Times New Roman" panose="02020603050405020304" pitchFamily="18" charset="0"/>
                        </a:rPr>
                        <a:t>Venue/In Association with</a:t>
                      </a:r>
                      <a:endParaRPr lang="en-IN"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2764501"/>
                  </a:ext>
                </a:extLst>
              </a:tr>
              <a:tr h="486619">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Interaction with leading Indian startups in the area of Textiles</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Mid of Nov 2024</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Through VC</a:t>
                      </a:r>
                    </a:p>
                  </a:txBody>
                  <a:tcPr marL="68580" marR="68580" marT="0" marB="0"/>
                </a:tc>
                <a:extLst>
                  <a:ext uri="{0D108BD9-81ED-4DB2-BD59-A6C34878D82A}">
                    <a16:rowId xmlns:a16="http://schemas.microsoft.com/office/drawing/2014/main" val="1493101483"/>
                  </a:ext>
                </a:extLst>
              </a:tr>
              <a:tr h="4866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Awareness and implementation webinar with the stakeholders of ropes and cordages</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End of Nov 2024</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Through VC</a:t>
                      </a:r>
                    </a:p>
                  </a:txBody>
                  <a:tcPr marL="68580" marR="68580" marT="0" marB="0"/>
                </a:tc>
                <a:extLst>
                  <a:ext uri="{0D108BD9-81ED-4DB2-BD59-A6C34878D82A}">
                    <a16:rowId xmlns:a16="http://schemas.microsoft.com/office/drawing/2014/main" val="4263409943"/>
                  </a:ext>
                </a:extLst>
              </a:tr>
              <a:tr h="486619">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Consultative meeting with MoU institutes and TRAs</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Mid of Dec 2025</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Through VC</a:t>
                      </a:r>
                    </a:p>
                  </a:txBody>
                  <a:tcPr marL="68580" marR="68580" marT="0" marB="0"/>
                </a:tc>
                <a:extLst>
                  <a:ext uri="{0D108BD9-81ED-4DB2-BD59-A6C34878D82A}">
                    <a16:rowId xmlns:a16="http://schemas.microsoft.com/office/drawing/2014/main" val="257238646"/>
                  </a:ext>
                </a:extLst>
              </a:tr>
              <a:tr h="486619">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National conclave on standards</a:t>
                      </a: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600" kern="100" dirty="0">
                          <a:effectLst/>
                          <a:latin typeface="Times New Roman" panose="02020603050405020304" pitchFamily="18" charset="0"/>
                          <a:cs typeface="Times New Roman" panose="02020603050405020304" pitchFamily="18" charset="0"/>
                        </a:rPr>
                        <a:t>Mid of Jan 2024</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FICCI, New Delhi</a:t>
                      </a:r>
                    </a:p>
                  </a:txBody>
                  <a:tcPr marL="68580" marR="68580" marT="0" marB="0"/>
                </a:tc>
                <a:extLst>
                  <a:ext uri="{0D108BD9-81ED-4DB2-BD59-A6C34878D82A}">
                    <a16:rowId xmlns:a16="http://schemas.microsoft.com/office/drawing/2014/main" val="3391935322"/>
                  </a:ext>
                </a:extLst>
              </a:tr>
              <a:tr h="486619">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Participation in </a:t>
                      </a:r>
                      <a:r>
                        <a:rPr lang="en-IN" sz="1600" kern="100" dirty="0" err="1">
                          <a:effectLst/>
                          <a:latin typeface="Times New Roman" panose="02020603050405020304" pitchFamily="18" charset="0"/>
                          <a:ea typeface="Times New Roman" panose="02020603050405020304" pitchFamily="18" charset="0"/>
                          <a:cs typeface="Times New Roman" panose="02020603050405020304" pitchFamily="18" charset="0"/>
                        </a:rPr>
                        <a:t>Bharatex</a:t>
                      </a: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 as Knowledge partner</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14-17 Feb 2025</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Bharat Mandapam, New Delhi</a:t>
                      </a:r>
                    </a:p>
                  </a:txBody>
                  <a:tcPr marL="68580" marR="68580" marT="0" marB="0"/>
                </a:tc>
                <a:extLst>
                  <a:ext uri="{0D108BD9-81ED-4DB2-BD59-A6C34878D82A}">
                    <a16:rowId xmlns:a16="http://schemas.microsoft.com/office/drawing/2014/main" val="3845405403"/>
                  </a:ext>
                </a:extLst>
              </a:tr>
              <a:tr h="486619">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Interactive webinar with Industry associations</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Mid of March 2025</a:t>
                      </a:r>
                    </a:p>
                  </a:txBody>
                  <a:tcPr marL="68580" marR="68580" marT="0" marB="0"/>
                </a:tc>
                <a:tc>
                  <a:txBody>
                    <a:bodyPr/>
                    <a:lstStyle/>
                    <a:p>
                      <a:pPr algn="ctr"/>
                      <a:r>
                        <a:rPr lang="en-IN" sz="1600" kern="100" dirty="0">
                          <a:effectLst/>
                          <a:latin typeface="Times New Roman" panose="02020603050405020304" pitchFamily="18" charset="0"/>
                          <a:ea typeface="Times New Roman" panose="02020603050405020304" pitchFamily="18" charset="0"/>
                          <a:cs typeface="Times New Roman" panose="02020603050405020304" pitchFamily="18" charset="0"/>
                        </a:rPr>
                        <a:t>Through Video Conferencing</a:t>
                      </a:r>
                    </a:p>
                  </a:txBody>
                  <a:tcPr marL="68580" marR="68580" marT="0" marB="0"/>
                </a:tc>
                <a:extLst>
                  <a:ext uri="{0D108BD9-81ED-4DB2-BD59-A6C34878D82A}">
                    <a16:rowId xmlns:a16="http://schemas.microsoft.com/office/drawing/2014/main" val="1429777394"/>
                  </a:ext>
                </a:extLst>
              </a:tr>
            </a:tbl>
          </a:graphicData>
        </a:graphic>
      </p:graphicFrame>
    </p:spTree>
    <p:extLst>
      <p:ext uri="{BB962C8B-B14F-4D97-AF65-F5344CB8AC3E}">
        <p14:creationId xmlns:p14="http://schemas.microsoft.com/office/powerpoint/2010/main" val="3509020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7E81BE-290D-D0BE-9723-8EF012E3DCAC}"/>
              </a:ext>
            </a:extLst>
          </p:cNvPr>
          <p:cNvSpPr/>
          <p:nvPr/>
        </p:nvSpPr>
        <p:spPr>
          <a:xfrm>
            <a:off x="4384764" y="2967335"/>
            <a:ext cx="3422475" cy="923330"/>
          </a:xfrm>
          <a:prstGeom prst="rect">
            <a:avLst/>
          </a:prstGeom>
          <a:noFill/>
        </p:spPr>
        <p:txBody>
          <a:bodyPr wrap="none" lIns="91440" tIns="45720" rIns="91440" bIns="45720">
            <a:spAutoFit/>
          </a:bodyPr>
          <a:lstStyle/>
          <a:p>
            <a:pPr algn="ctr"/>
            <a:r>
              <a:rPr lang="en-US" sz="5400" dirty="0">
                <a:ln w="0"/>
                <a:solidFill>
                  <a:schemeClr val="accent1"/>
                </a:solidFill>
                <a:effectLst>
                  <a:outerShdw blurRad="38100" dist="25400" dir="5400000" algn="ctr" rotWithShape="0">
                    <a:srgbClr val="6E747A">
                      <a:alpha val="43000"/>
                    </a:srgbClr>
                  </a:outerShdw>
                </a:effectLst>
              </a:rPr>
              <a:t>Thank You!</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0271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2974055-2DE7-CA87-3713-170307DF83E9}"/>
              </a:ext>
            </a:extLst>
          </p:cNvPr>
          <p:cNvGraphicFramePr>
            <a:graphicFrameLocks/>
          </p:cNvGraphicFramePr>
          <p:nvPr/>
        </p:nvGraphicFramePr>
        <p:xfrm>
          <a:off x="286761" y="799605"/>
          <a:ext cx="11790444" cy="4968644"/>
        </p:xfrm>
        <a:graphic>
          <a:graphicData uri="http://schemas.openxmlformats.org/drawingml/2006/table">
            <a:tbl>
              <a:tblPr firstRow="1" bandRow="1">
                <a:tableStyleId>{69012ECD-51FC-41F1-AA8D-1B2483CD663E}</a:tableStyleId>
              </a:tblPr>
              <a:tblGrid>
                <a:gridCol w="733403">
                  <a:extLst>
                    <a:ext uri="{9D8B030D-6E8A-4147-A177-3AD203B41FA5}">
                      <a16:colId xmlns:a16="http://schemas.microsoft.com/office/drawing/2014/main" val="1189910228"/>
                    </a:ext>
                  </a:extLst>
                </a:gridCol>
                <a:gridCol w="2153165">
                  <a:extLst>
                    <a:ext uri="{9D8B030D-6E8A-4147-A177-3AD203B41FA5}">
                      <a16:colId xmlns:a16="http://schemas.microsoft.com/office/drawing/2014/main" val="1047082033"/>
                    </a:ext>
                  </a:extLst>
                </a:gridCol>
                <a:gridCol w="3619356">
                  <a:extLst>
                    <a:ext uri="{9D8B030D-6E8A-4147-A177-3AD203B41FA5}">
                      <a16:colId xmlns:a16="http://schemas.microsoft.com/office/drawing/2014/main" val="3665550937"/>
                    </a:ext>
                  </a:extLst>
                </a:gridCol>
                <a:gridCol w="2375066">
                  <a:extLst>
                    <a:ext uri="{9D8B030D-6E8A-4147-A177-3AD203B41FA5}">
                      <a16:colId xmlns:a16="http://schemas.microsoft.com/office/drawing/2014/main" val="1386687883"/>
                    </a:ext>
                  </a:extLst>
                </a:gridCol>
                <a:gridCol w="2909454">
                  <a:extLst>
                    <a:ext uri="{9D8B030D-6E8A-4147-A177-3AD203B41FA5}">
                      <a16:colId xmlns:a16="http://schemas.microsoft.com/office/drawing/2014/main" val="392393519"/>
                    </a:ext>
                  </a:extLst>
                </a:gridCol>
              </a:tblGrid>
              <a:tr h="518705">
                <a:tc>
                  <a:txBody>
                    <a:bodyPr/>
                    <a:lstStyle/>
                    <a:p>
                      <a:pPr algn="ctr"/>
                      <a:r>
                        <a:rPr lang="en-US" sz="1200" dirty="0">
                          <a:latin typeface="Times New Roman" panose="02020603050405020304" pitchFamily="18" charset="0"/>
                          <a:cs typeface="Times New Roman" panose="02020603050405020304" pitchFamily="18" charset="0"/>
                        </a:rPr>
                        <a:t>Sl. No.1</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200" dirty="0">
                          <a:latin typeface="Times New Roman" panose="02020603050405020304" pitchFamily="18" charset="0"/>
                          <a:cs typeface="Times New Roman" panose="02020603050405020304" pitchFamily="18" charset="0"/>
                        </a:rPr>
                        <a:t>Sub-sector</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200" dirty="0">
                          <a:latin typeface="Times New Roman" panose="02020603050405020304" pitchFamily="18" charset="0"/>
                          <a:cs typeface="Times New Roman" panose="02020603050405020304" pitchFamily="18" charset="0"/>
                        </a:rPr>
                        <a:t>Areas covered </a:t>
                      </a:r>
                      <a:endParaRPr lang="en-IN"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200" dirty="0">
                          <a:latin typeface="Times New Roman" panose="02020603050405020304" pitchFamily="18" charset="0"/>
                          <a:cs typeface="Times New Roman" panose="02020603050405020304" pitchFamily="18" charset="0"/>
                        </a:rPr>
                        <a:t>Areas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dirty="0">
                          <a:latin typeface="Times New Roman" panose="02020603050405020304" pitchFamily="18" charset="0"/>
                          <a:cs typeface="Times New Roman" panose="02020603050405020304" pitchFamily="18" charset="0"/>
                        </a:rPr>
                        <a:t>Status and mode of execution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1801816">
                <a:tc>
                  <a:txBody>
                    <a:bodyPr/>
                    <a:lstStyle/>
                    <a:p>
                      <a:pPr algn="just"/>
                      <a:r>
                        <a:rPr lang="en-US" sz="1200" dirty="0">
                          <a:latin typeface="Times New Roman" panose="02020603050405020304" pitchFamily="18" charset="0"/>
                          <a:cs typeface="Times New Roman" panose="02020603050405020304" pitchFamily="18" charset="0"/>
                        </a:rPr>
                        <a:t>1.</a:t>
                      </a:r>
                      <a:endParaRPr lang="en-IN" sz="12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200" dirty="0">
                          <a:latin typeface="Times New Roman" panose="02020603050405020304" pitchFamily="18" charset="0"/>
                          <a:cs typeface="Times New Roman" panose="02020603050405020304" pitchFamily="18" charset="0"/>
                        </a:rPr>
                        <a:t>Men’s woven apparel</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lgn="l">
                        <a:buFont typeface="+mj-lt"/>
                        <a:buNone/>
                      </a:pPr>
                      <a:r>
                        <a:rPr lang="en-IN" sz="1200" b="1" i="0" u="sng" dirty="0">
                          <a:solidFill>
                            <a:schemeClr val="tx1"/>
                          </a:solidFill>
                          <a:latin typeface="Times New Roman" panose="02020603050405020304" pitchFamily="18" charset="0"/>
                          <a:cs typeface="Times New Roman" panose="02020603050405020304" pitchFamily="18" charset="0"/>
                        </a:rPr>
                        <a:t>No. of Standards published = 0</a:t>
                      </a:r>
                      <a:endParaRPr lang="en-GB" sz="1200" b="0" u="none" dirty="0">
                        <a:solidFill>
                          <a:schemeClr val="tx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Formal and Casual shirting</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Formal and Casual trousers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Raincoats and Overcoats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Jackets </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Denim Jeans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Blazers and waist coats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Tie and Bow tie</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Cravats </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Half Pants</a:t>
                      </a:r>
                      <a:endParaRPr lang="en-GB" sz="12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3">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200" dirty="0">
                          <a:latin typeface="Times New Roman" panose="02020603050405020304" pitchFamily="18" charset="0"/>
                          <a:cs typeface="Times New Roman" panose="02020603050405020304" pitchFamily="18" charset="0"/>
                        </a:rPr>
                        <a:t>The work has been planned to be allocated to the 2 consultants. It is expected that the consultants may be joining withing next 15 days.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r h="1419612">
                <a:tc>
                  <a:txBody>
                    <a:bodyPr/>
                    <a:lstStyle/>
                    <a:p>
                      <a:pPr algn="just"/>
                      <a:r>
                        <a:rPr lang="en-IN" sz="1200" dirty="0">
                          <a:latin typeface="Times New Roman" panose="02020603050405020304" pitchFamily="18" charset="0"/>
                          <a:cs typeface="Times New Roman" panose="02020603050405020304" pitchFamily="18" charset="0"/>
                        </a:rPr>
                        <a:t>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200" dirty="0">
                          <a:latin typeface="Times New Roman" panose="02020603050405020304" pitchFamily="18" charset="0"/>
                          <a:cs typeface="Times New Roman" panose="02020603050405020304" pitchFamily="18" charset="0"/>
                        </a:rPr>
                        <a:t>Women’s woven apparel</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lgn="l">
                        <a:buFont typeface="+mj-lt"/>
                        <a:buNone/>
                      </a:pPr>
                      <a:r>
                        <a:rPr lang="en-IN" sz="1200" b="1" i="0" u="sng" dirty="0">
                          <a:solidFill>
                            <a:schemeClr val="tx1"/>
                          </a:solidFill>
                          <a:latin typeface="Times New Roman" panose="02020603050405020304" pitchFamily="18" charset="0"/>
                          <a:cs typeface="Times New Roman" panose="02020603050405020304" pitchFamily="18" charset="0"/>
                        </a:rPr>
                        <a:t>No. of Standards published = 0</a:t>
                      </a:r>
                      <a:endParaRPr lang="en-GB" sz="1200" b="0" u="none" dirty="0">
                        <a:solidFill>
                          <a:schemeClr val="tx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Formal shirting and Tops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Trousers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Denim jeans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Blazers , skirts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Raincoat , overcoats </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Jackets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Maxi dresses and Gowns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en-GB"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92916099"/>
                  </a:ext>
                </a:extLst>
              </a:tr>
              <a:tr h="1228511">
                <a:tc>
                  <a:txBody>
                    <a:bodyPr/>
                    <a:lstStyle/>
                    <a:p>
                      <a:pPr algn="just"/>
                      <a:r>
                        <a:rPr lang="en-IN" sz="1200" dirty="0">
                          <a:latin typeface="Times New Roman" panose="02020603050405020304" pitchFamily="18" charset="0"/>
                          <a:cs typeface="Times New Roman" panose="02020603050405020304" pitchFamily="18" charset="0"/>
                        </a:rPr>
                        <a:t>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r>
                        <a:rPr lang="en-IN" sz="1200" dirty="0">
                          <a:latin typeface="Times New Roman" panose="02020603050405020304" pitchFamily="18" charset="0"/>
                          <a:cs typeface="Times New Roman" panose="02020603050405020304" pitchFamily="18" charset="0"/>
                        </a:rPr>
                        <a:t>Kid’s woven apparel</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lgn="l">
                        <a:buFont typeface="+mj-lt"/>
                        <a:buNone/>
                      </a:pPr>
                      <a:r>
                        <a:rPr lang="en-IN" sz="1200" b="1" i="0" u="sng" dirty="0">
                          <a:solidFill>
                            <a:schemeClr val="tx1"/>
                          </a:solidFill>
                          <a:latin typeface="Times New Roman" panose="02020603050405020304" pitchFamily="18" charset="0"/>
                          <a:cs typeface="Times New Roman" panose="02020603050405020304" pitchFamily="18" charset="0"/>
                        </a:rPr>
                        <a:t>No. of Standards published = 0</a:t>
                      </a:r>
                      <a:endParaRPr lang="en-GB" sz="1200" b="0" u="none" dirty="0">
                        <a:solidFill>
                          <a:schemeClr val="tx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Frocks , Skirt  </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Shirts and Trousers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Jumpsuits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Denim jeans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Jackets</a:t>
                      </a:r>
                    </a:p>
                    <a:p>
                      <a:pPr marL="342900" indent="-342900">
                        <a:buFont typeface="+mj-lt"/>
                        <a:buAutoNum type="arabicPeriod"/>
                      </a:pPr>
                      <a:r>
                        <a:rPr lang="en-US" sz="1200" dirty="0">
                          <a:solidFill>
                            <a:schemeClr val="tx1"/>
                          </a:solidFill>
                          <a:latin typeface="Times New Roman" panose="02020603050405020304" pitchFamily="18" charset="0"/>
                          <a:cs typeface="Times New Roman" panose="02020603050405020304" pitchFamily="18" charset="0"/>
                        </a:rPr>
                        <a:t>Half pants (Shorts)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en-GB"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3414502"/>
                  </a:ext>
                </a:extLst>
              </a:tr>
            </a:tbl>
          </a:graphicData>
        </a:graphic>
      </p:graphicFrame>
      <p:sp>
        <p:nvSpPr>
          <p:cNvPr id="6" name="Title 1">
            <a:extLst>
              <a:ext uri="{FF2B5EF4-FFF2-40B4-BE49-F238E27FC236}">
                <a16:creationId xmlns:a16="http://schemas.microsoft.com/office/drawing/2014/main" id="{45AE14D2-8017-79C0-81B8-DC87566867AB}"/>
              </a:ext>
            </a:extLst>
          </p:cNvPr>
          <p:cNvSpPr txBox="1">
            <a:spLocks/>
          </p:cNvSpPr>
          <p:nvPr/>
        </p:nvSpPr>
        <p:spPr bwMode="black">
          <a:xfrm>
            <a:off x="0" y="14584"/>
            <a:ext cx="12192000" cy="577698"/>
          </a:xfrm>
          <a:prstGeom prst="rect">
            <a:avLst/>
          </a:prstGeom>
          <a:noFill/>
          <a:ln w="31750" cap="sq">
            <a:solidFill>
              <a:schemeClr val="bg1"/>
            </a:solidFill>
            <a:miter lim="800000"/>
          </a:ln>
        </p:spPr>
        <p:txBody>
          <a:bodyPr vert="horz" lIns="182880" tIns="182880" rIns="182880" bIns="182880" rtlCol="0" anchor="ctr">
            <a:normAutofit fontScale="67500" lnSpcReduction="2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b="1" dirty="0" err="1">
                <a:latin typeface="Times New Roman" panose="02020603050405020304" pitchFamily="18" charset="0"/>
                <a:cs typeface="Times New Roman" panose="02020603050405020304" pitchFamily="18" charset="0"/>
              </a:rPr>
              <a:t>MADE-up</a:t>
            </a:r>
            <a:r>
              <a:rPr lang="en-US" b="1" dirty="0">
                <a:latin typeface="Times New Roman" panose="02020603050405020304" pitchFamily="18" charset="0"/>
                <a:cs typeface="Times New Roman" panose="02020603050405020304" pitchFamily="18" charset="0"/>
              </a:rPr>
              <a:t> Textiles (including ready-made garments, TXD 20</a:t>
            </a:r>
          </a:p>
        </p:txBody>
      </p:sp>
    </p:spTree>
    <p:extLst>
      <p:ext uri="{BB962C8B-B14F-4D97-AF65-F5344CB8AC3E}">
        <p14:creationId xmlns:p14="http://schemas.microsoft.com/office/powerpoint/2010/main" val="676934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2974055-2DE7-CA87-3713-170307DF83E9}"/>
              </a:ext>
            </a:extLst>
          </p:cNvPr>
          <p:cNvGraphicFramePr>
            <a:graphicFrameLocks/>
          </p:cNvGraphicFramePr>
          <p:nvPr>
            <p:extLst>
              <p:ext uri="{D42A27DB-BD31-4B8C-83A1-F6EECF244321}">
                <p14:modId xmlns:p14="http://schemas.microsoft.com/office/powerpoint/2010/main" val="2578901177"/>
              </p:ext>
            </p:extLst>
          </p:nvPr>
        </p:nvGraphicFramePr>
        <p:xfrm>
          <a:off x="562708" y="793731"/>
          <a:ext cx="11314443" cy="5966346"/>
        </p:xfrm>
        <a:graphic>
          <a:graphicData uri="http://schemas.openxmlformats.org/drawingml/2006/table">
            <a:tbl>
              <a:tblPr firstRow="1" bandRow="1">
                <a:tableStyleId>{69012ECD-51FC-41F1-AA8D-1B2483CD663E}</a:tableStyleId>
              </a:tblPr>
              <a:tblGrid>
                <a:gridCol w="419380">
                  <a:extLst>
                    <a:ext uri="{9D8B030D-6E8A-4147-A177-3AD203B41FA5}">
                      <a16:colId xmlns:a16="http://schemas.microsoft.com/office/drawing/2014/main" val="1189910228"/>
                    </a:ext>
                  </a:extLst>
                </a:gridCol>
                <a:gridCol w="1852550">
                  <a:extLst>
                    <a:ext uri="{9D8B030D-6E8A-4147-A177-3AD203B41FA5}">
                      <a16:colId xmlns:a16="http://schemas.microsoft.com/office/drawing/2014/main" val="1047082033"/>
                    </a:ext>
                  </a:extLst>
                </a:gridCol>
                <a:gridCol w="3503974">
                  <a:extLst>
                    <a:ext uri="{9D8B030D-6E8A-4147-A177-3AD203B41FA5}">
                      <a16:colId xmlns:a16="http://schemas.microsoft.com/office/drawing/2014/main" val="3665550937"/>
                    </a:ext>
                  </a:extLst>
                </a:gridCol>
                <a:gridCol w="3888281">
                  <a:extLst>
                    <a:ext uri="{9D8B030D-6E8A-4147-A177-3AD203B41FA5}">
                      <a16:colId xmlns:a16="http://schemas.microsoft.com/office/drawing/2014/main" val="1386687883"/>
                    </a:ext>
                  </a:extLst>
                </a:gridCol>
                <a:gridCol w="1650258">
                  <a:extLst>
                    <a:ext uri="{9D8B030D-6E8A-4147-A177-3AD203B41FA5}">
                      <a16:colId xmlns:a16="http://schemas.microsoft.com/office/drawing/2014/main" val="2465803356"/>
                    </a:ext>
                  </a:extLst>
                </a:gridCol>
              </a:tblGrid>
              <a:tr h="703389">
                <a:tc>
                  <a:txBody>
                    <a:bodyPr/>
                    <a:lstStyle/>
                    <a:p>
                      <a:pPr algn="ctr"/>
                      <a:r>
                        <a:rPr lang="en-US" sz="1400" dirty="0">
                          <a:latin typeface="Times New Roman" panose="02020603050405020304" pitchFamily="18" charset="0"/>
                          <a:cs typeface="Times New Roman" panose="02020603050405020304" pitchFamily="18" charset="0"/>
                        </a:rPr>
                        <a:t>Sl. No.</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Sub-sector</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Areas covered </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Areas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Status and mode of execution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1113699">
                <a:tc>
                  <a:txBody>
                    <a:bodyPr/>
                    <a:lstStyle/>
                    <a:p>
                      <a:pPr algn="just"/>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Fire Protection</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solidFill>
                            <a:schemeClr val="tx1"/>
                          </a:solidFill>
                          <a:latin typeface="Times New Roman" panose="02020603050405020304" pitchFamily="18" charset="0"/>
                          <a:cs typeface="Times New Roman" panose="02020603050405020304" pitchFamily="18" charset="0"/>
                        </a:rPr>
                        <a:t>Firefighters' suit</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err="1">
                          <a:solidFill>
                            <a:schemeClr val="tx1"/>
                          </a:solidFill>
                          <a:latin typeface="Times New Roman" panose="02020603050405020304" pitchFamily="18" charset="0"/>
                          <a:cs typeface="Times New Roman" panose="02020603050405020304" pitchFamily="18" charset="0"/>
                        </a:rPr>
                        <a:t>Firefighters'gloves</a:t>
                      </a:r>
                      <a:endParaRPr lang="en-GB" sz="1400" dirty="0">
                        <a:solidFill>
                          <a:schemeClr val="tx1"/>
                        </a:solidFill>
                        <a:latin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solidFill>
                            <a:schemeClr val="tx1"/>
                          </a:solidFill>
                          <a:effectLst/>
                          <a:latin typeface="Times New Roman" panose="02020603050405020304" pitchFamily="18" charset="0"/>
                          <a:cs typeface="Times New Roman" panose="02020603050405020304" pitchFamily="18" charset="0"/>
                        </a:rPr>
                        <a:t>Protective clothing for industrial</a:t>
                      </a:r>
                    </a:p>
                    <a:p>
                      <a:pPr marL="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i="0" dirty="0">
                          <a:solidFill>
                            <a:schemeClr val="tx1"/>
                          </a:solidFill>
                          <a:latin typeface="Times New Roman" panose="02020603050405020304" pitchFamily="18" charset="0"/>
                          <a:cs typeface="Times New Roman" panose="02020603050405020304" pitchFamily="18" charset="0"/>
                        </a:rPr>
                        <a:t>Protective Clothing for Use in Welding</a:t>
                      </a:r>
                      <a:br>
                        <a:rPr lang="en-IN" sz="1400" i="0" dirty="0">
                          <a:solidFill>
                            <a:schemeClr val="tx1"/>
                          </a:solidFill>
                          <a:latin typeface="Times New Roman" panose="02020603050405020304" pitchFamily="18" charset="0"/>
                          <a:cs typeface="Times New Roman" panose="02020603050405020304" pitchFamily="18" charset="0"/>
                        </a:rPr>
                      </a:br>
                      <a:r>
                        <a:rPr lang="en-IN" sz="1400" b="1" i="0" u="sng" dirty="0">
                          <a:solidFill>
                            <a:schemeClr val="tx1"/>
                          </a:solidFill>
                          <a:latin typeface="Times New Roman" panose="02020603050405020304" pitchFamily="18" charset="0"/>
                          <a:cs typeface="Times New Roman" panose="02020603050405020304" pitchFamily="18" charset="0"/>
                        </a:rPr>
                        <a:t>No. of Standards published = 18</a:t>
                      </a:r>
                      <a:endParaRPr lang="en-GB" sz="1400" b="1" u="sng"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err="1">
                          <a:latin typeface="Times New Roman" panose="02020603050405020304" pitchFamily="18" charset="0"/>
                          <a:cs typeface="Times New Roman" panose="02020603050405020304" pitchFamily="18" charset="0"/>
                        </a:rPr>
                        <a:t>Firehoods</a:t>
                      </a:r>
                      <a:r>
                        <a:rPr lang="en-GB" sz="1400" dirty="0">
                          <a:latin typeface="Times New Roman" panose="02020603050405020304" pitchFamily="18" charset="0"/>
                          <a:cs typeface="Times New Roman" panose="02020603050405020304" pitchFamily="18" charset="0"/>
                        </a:rPr>
                        <a:t> for firefighters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Aluminized fire proximity suits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Electric arc protective clothing</a:t>
                      </a:r>
                      <a:endParaRPr lang="en-GB" sz="1400" dirty="0">
                        <a:latin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latin typeface="Times New Roman" panose="02020603050405020304" pitchFamily="18" charset="0"/>
                          <a:cs typeface="Times New Roman" panose="02020603050405020304" pitchFamily="18" charset="0"/>
                        </a:rPr>
                        <a:t>Coat Parka</a:t>
                      </a:r>
                      <a:endParaRPr lang="en-US"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US" sz="1400" dirty="0">
                          <a:latin typeface="Times New Roman" panose="02020603050405020304" pitchFamily="18" charset="0"/>
                          <a:cs typeface="Times New Roman" panose="02020603050405020304" pitchFamily="18" charset="0"/>
                        </a:rPr>
                        <a:t>R&amp;D allocated for fire fighters hoods</a:t>
                      </a:r>
                    </a:p>
                    <a:p>
                      <a:pPr marL="0" marR="0" lvl="0" indent="0" algn="just" defTabSz="914400" rtl="0" eaLnBrk="1" fontAlgn="auto" latinLnBrk="0" hangingPunct="1">
                        <a:lnSpc>
                          <a:spcPct val="100000"/>
                        </a:lnSpc>
                        <a:spcBef>
                          <a:spcPts val="0"/>
                        </a:spcBef>
                        <a:spcAft>
                          <a:spcPts val="0"/>
                        </a:spcAft>
                        <a:buClrTx/>
                        <a:buSzTx/>
                        <a:buFont typeface="+mj-lt"/>
                        <a:buNone/>
                        <a:tabLst/>
                        <a:defRPr/>
                      </a:pPr>
                      <a:endParaRPr lang="en-US" sz="1400" dirty="0">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endParaRPr lang="en-US"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908544">
                <a:tc>
                  <a:txBody>
                    <a:bodyPr/>
                    <a:lstStyle/>
                    <a:p>
                      <a:pPr algn="just"/>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lang="en-IN" sz="1400" dirty="0">
                          <a:latin typeface="Times New Roman" panose="02020603050405020304" pitchFamily="18" charset="0"/>
                          <a:cs typeface="Times New Roman" panose="02020603050405020304" pitchFamily="18" charset="0"/>
                        </a:rPr>
                        <a:t>Ballistic Protection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u="none" dirty="0">
                          <a:solidFill>
                            <a:schemeClr val="tx1"/>
                          </a:solidFill>
                          <a:latin typeface="Times New Roman" panose="02020603050405020304" pitchFamily="18" charset="0"/>
                          <a:cs typeface="Times New Roman" panose="02020603050405020304" pitchFamily="18" charset="0"/>
                        </a:rPr>
                        <a:t>Bullet resistant Jacket</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u="none" dirty="0">
                          <a:solidFill>
                            <a:schemeClr val="tx1"/>
                          </a:solidFill>
                          <a:latin typeface="Times New Roman" panose="02020603050405020304" pitchFamily="18" charset="0"/>
                          <a:cs typeface="Times New Roman" panose="02020603050405020304" pitchFamily="18" charset="0"/>
                        </a:rPr>
                        <a:t>3 Point tactical Sling</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solidFill>
                            <a:schemeClr val="tx1"/>
                          </a:solidFill>
                          <a:effectLst/>
                          <a:latin typeface="Times New Roman" panose="02020603050405020304" pitchFamily="18" charset="0"/>
                          <a:cs typeface="Times New Roman" panose="02020603050405020304" pitchFamily="18" charset="0"/>
                        </a:rPr>
                        <a:t>Pouch for ammunition and grenades</a:t>
                      </a:r>
                    </a:p>
                    <a:p>
                      <a:pPr marL="0" marR="0" lvl="1" indent="0" algn="l" defTabSz="914400" rtl="0" eaLnBrk="1" fontAlgn="auto" latinLnBrk="0" hangingPunct="1">
                        <a:lnSpc>
                          <a:spcPct val="100000"/>
                        </a:lnSpc>
                        <a:spcBef>
                          <a:spcPts val="0"/>
                        </a:spcBef>
                        <a:spcAft>
                          <a:spcPts val="0"/>
                        </a:spcAft>
                        <a:buClrTx/>
                        <a:buSzTx/>
                        <a:buFont typeface="+mj-lt"/>
                        <a:buNone/>
                        <a:tabLst/>
                        <a:defRPr/>
                      </a:pPr>
                      <a:r>
                        <a:rPr lang="en-GB" sz="1400" dirty="0">
                          <a:solidFill>
                            <a:schemeClr val="tx1"/>
                          </a:solidFill>
                          <a:effectLst/>
                          <a:latin typeface="Times New Roman" panose="02020603050405020304" pitchFamily="18" charset="0"/>
                          <a:cs typeface="Times New Roman" panose="02020603050405020304" pitchFamily="18" charset="0"/>
                        </a:rPr>
                        <a:t> </a:t>
                      </a:r>
                      <a:r>
                        <a:rPr lang="en-IN" sz="1400" b="1" i="0" u="sng" dirty="0">
                          <a:solidFill>
                            <a:schemeClr val="tx1"/>
                          </a:solidFill>
                          <a:latin typeface="Times New Roman" panose="02020603050405020304" pitchFamily="18" charset="0"/>
                          <a:cs typeface="Times New Roman" panose="02020603050405020304" pitchFamily="18" charset="0"/>
                        </a:rPr>
                        <a:t>No. of Standards published = 3</a:t>
                      </a:r>
                      <a:endParaRPr lang="en-GB" sz="1400" dirty="0">
                        <a:solidFill>
                          <a:schemeClr val="tx1"/>
                        </a:solidFill>
                        <a:effectLst/>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Unarmed combat dress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Bullet resistance </a:t>
                      </a:r>
                      <a:r>
                        <a:rPr lang="en-US" sz="1400" u="none" dirty="0">
                          <a:latin typeface="Times New Roman" panose="02020603050405020304" pitchFamily="18" charset="0"/>
                          <a:cs typeface="Times New Roman" panose="02020603050405020304" pitchFamily="18" charset="0"/>
                        </a:rPr>
                        <a:t>vest</a:t>
                      </a:r>
                      <a:r>
                        <a:rPr lang="en-GB" sz="1400" u="none" dirty="0">
                          <a:latin typeface="Times New Roman" panose="02020603050405020304" pitchFamily="18" charset="0"/>
                          <a:cs typeface="Times New Roman" panose="02020603050405020304" pitchFamily="18" charset="0"/>
                        </a:rPr>
                        <a:t> (BRV)</a:t>
                      </a:r>
                      <a:endParaRPr lang="en-GB" sz="1400" u="none" dirty="0"/>
                    </a:p>
                    <a:p>
                      <a:pPr marL="342900" indent="-342900" algn="just">
                        <a:buFont typeface="+mj-lt"/>
                        <a:buAutoNum type="arabicPeriod"/>
                      </a:pPr>
                      <a:r>
                        <a:rPr lang="en-IN" sz="1400" dirty="0">
                          <a:latin typeface="Times New Roman" panose="02020603050405020304" pitchFamily="18" charset="0"/>
                          <a:cs typeface="Times New Roman" panose="02020603050405020304" pitchFamily="18" charset="0"/>
                        </a:rPr>
                        <a:t>Bomb Disposal suits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dirty="0">
                          <a:latin typeface="Times New Roman" panose="02020603050405020304" pitchFamily="18" charset="0"/>
                          <a:cs typeface="Times New Roman" panose="02020603050405020304" pitchFamily="18" charset="0"/>
                        </a:rPr>
                        <a:t>Working group has been constituted for BRV</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r h="908544">
                <a:tc>
                  <a:txBody>
                    <a:bodyPr/>
                    <a:lstStyle/>
                    <a:p>
                      <a:pPr algn="just"/>
                      <a:r>
                        <a:rPr lang="en-US" sz="1400" dirty="0">
                          <a:latin typeface="Times New Roman" panose="02020603050405020304" pitchFamily="18" charset="0"/>
                          <a:cs typeface="Times New Roman" panose="02020603050405020304" pitchFamily="18" charset="0"/>
                        </a:rPr>
                        <a:t>3.</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lang="en-IN" sz="1400" dirty="0">
                          <a:latin typeface="Times New Roman" panose="02020603050405020304" pitchFamily="18" charset="0"/>
                          <a:cs typeface="Times New Roman" panose="02020603050405020304" pitchFamily="18" charset="0"/>
                        </a:rPr>
                        <a:t>Cold Weather Protection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lvl="1" indent="0" algn="just">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0</a:t>
                      </a:r>
                      <a:endParaRPr lang="en-IN" sz="1400" dirty="0">
                        <a:solidFill>
                          <a:schemeClr val="tx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Extreme cold climate clothing</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400" dirty="0" err="1">
                          <a:latin typeface="Times New Roman" panose="02020603050405020304" pitchFamily="18" charset="0"/>
                          <a:cs typeface="Times New Roman" panose="02020603050405020304" pitchFamily="18" charset="0"/>
                        </a:rPr>
                        <a:t>Siachin</a:t>
                      </a:r>
                      <a:r>
                        <a:rPr lang="en-US" sz="1400" dirty="0">
                          <a:latin typeface="Times New Roman" panose="02020603050405020304" pitchFamily="18" charset="0"/>
                          <a:cs typeface="Times New Roman" panose="02020603050405020304" pitchFamily="18" charset="0"/>
                        </a:rPr>
                        <a:t> clothing</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Cooling scarf</a:t>
                      </a:r>
                      <a:r>
                        <a:rPr lang="en-GB" sz="1400" dirty="0">
                          <a:latin typeface="Times New Roman" panose="02020603050405020304" pitchFamily="18" charset="0"/>
                          <a:cs typeface="Times New Roman" panose="02020603050405020304" pitchFamily="18" charset="0"/>
                        </a:rPr>
                        <a:t> </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latin typeface="Times New Roman" panose="02020603050405020304" pitchFamily="18" charset="0"/>
                          <a:cs typeface="Times New Roman" panose="02020603050405020304" pitchFamily="18" charset="0"/>
                        </a:rPr>
                        <a:t>Winter cheaters and Raincoat</a:t>
                      </a:r>
                      <a:endParaRPr lang="en-GB" sz="14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GB" sz="1400" dirty="0">
                          <a:latin typeface="Times New Roman" panose="02020603050405020304" pitchFamily="18" charset="0"/>
                          <a:cs typeface="Times New Roman" panose="02020603050405020304" pitchFamily="18" charset="0"/>
                        </a:rPr>
                        <a:t>Working group has been constituted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9894375"/>
                  </a:ext>
                </a:extLst>
              </a:tr>
              <a:tr h="815226">
                <a:tc>
                  <a:txBody>
                    <a:bodyPr/>
                    <a:lstStyle/>
                    <a:p>
                      <a:pPr algn="just"/>
                      <a:r>
                        <a:rPr lang="en-US" sz="1400" dirty="0">
                          <a:latin typeface="Times New Roman" panose="02020603050405020304" pitchFamily="18" charset="0"/>
                          <a:cs typeface="Times New Roman" panose="02020603050405020304" pitchFamily="18" charset="0"/>
                        </a:rPr>
                        <a:t>4.</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lang="en-IN" sz="1400" dirty="0">
                          <a:latin typeface="Times New Roman" panose="02020603050405020304" pitchFamily="18" charset="0"/>
                          <a:cs typeface="Times New Roman" panose="02020603050405020304" pitchFamily="18" charset="0"/>
                        </a:rPr>
                        <a:t>Chemical Protection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400" dirty="0">
                          <a:solidFill>
                            <a:schemeClr val="tx1"/>
                          </a:solidFill>
                          <a:latin typeface="Times New Roman" panose="02020603050405020304" pitchFamily="18" charset="0"/>
                          <a:cs typeface="Times New Roman" panose="02020603050405020304" pitchFamily="18" charset="0"/>
                        </a:rPr>
                        <a:t>Chemical protective clothing</a:t>
                      </a:r>
                      <a:endParaRPr lang="en-IN" sz="1400" b="0" i="0" u="none" dirty="0">
                        <a:solidFill>
                          <a:schemeClr val="tx1"/>
                        </a:solidFill>
                        <a:latin typeface="Times New Roman" panose="02020603050405020304" pitchFamily="18" charset="0"/>
                        <a:cs typeface="Times New Roman" panose="02020603050405020304" pitchFamily="18" charset="0"/>
                      </a:endParaRPr>
                    </a:p>
                    <a:p>
                      <a:pPr marL="0" marR="0" lvl="1" indent="0" algn="just"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3</a:t>
                      </a:r>
                      <a:endParaRPr lang="en-IN" sz="1400" dirty="0">
                        <a:solidFill>
                          <a:schemeClr val="tx1"/>
                        </a:solidFill>
                        <a:latin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endParaRPr lang="en-GB" sz="14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Nuclear and Biological Suits</a:t>
                      </a:r>
                      <a:r>
                        <a:rPr lang="en-GB" sz="1400" dirty="0">
                          <a:latin typeface="Times New Roman" panose="02020603050405020304" pitchFamily="18" charset="0"/>
                          <a:cs typeface="Times New Roman" panose="02020603050405020304" pitchFamily="18" charset="0"/>
                        </a:rPr>
                        <a:t> </a:t>
                      </a:r>
                      <a:endParaRPr lang="en-GB" sz="1400" b="0" i="0" u="none" strike="noStrike"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Protective clothing  against pesticides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Penetration resistance by a spray of liquid</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dirty="0">
                          <a:latin typeface="Times New Roman" panose="02020603050405020304" pitchFamily="18" charset="0"/>
                          <a:cs typeface="Times New Roman" panose="02020603050405020304" pitchFamily="18" charset="0"/>
                        </a:rPr>
                        <a:t>Work is yet to be started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2388673"/>
                  </a:ext>
                </a:extLst>
              </a:tr>
              <a:tr h="1318854">
                <a:tc>
                  <a:txBody>
                    <a:bodyPr/>
                    <a:lstStyle/>
                    <a:p>
                      <a:pPr algn="just"/>
                      <a:r>
                        <a:rPr lang="en-IN" sz="1400" dirty="0">
                          <a:latin typeface="Times New Roman" panose="02020603050405020304" pitchFamily="18" charset="0"/>
                          <a:cs typeface="Times New Roman" panose="02020603050405020304" pitchFamily="18" charset="0"/>
                        </a:rPr>
                        <a:t>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Times New Roman" panose="02020603050405020304" pitchFamily="18" charset="0"/>
                          <a:cs typeface="Times New Roman" panose="02020603050405020304" pitchFamily="18" charset="0"/>
                        </a:rPr>
                        <a:t>Wind, rain and other protection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lvl="0" indent="-342900" algn="just">
                        <a:buFont typeface="+mj-lt"/>
                        <a:buAutoNum type="arabicPeriod"/>
                      </a:pPr>
                      <a:r>
                        <a:rPr lang="en-GB" sz="1400" dirty="0">
                          <a:solidFill>
                            <a:schemeClr val="tx1"/>
                          </a:solidFill>
                          <a:latin typeface="Times New Roman" panose="02020603050405020304" pitchFamily="18" charset="0"/>
                          <a:cs typeface="Times New Roman" panose="02020603050405020304" pitchFamily="18" charset="0"/>
                        </a:rPr>
                        <a:t>Water-proof multipurpose rain poncho</a:t>
                      </a:r>
                    </a:p>
                    <a:p>
                      <a:pPr marL="342900" lvl="0" indent="-342900" algn="just">
                        <a:buFont typeface="+mj-lt"/>
                        <a:buAutoNum type="arabicPeriod"/>
                      </a:pPr>
                      <a:r>
                        <a:rPr lang="en-GB" sz="1400" dirty="0">
                          <a:solidFill>
                            <a:schemeClr val="tx1"/>
                          </a:solidFill>
                          <a:latin typeface="Times New Roman" panose="02020603050405020304" pitchFamily="18" charset="0"/>
                          <a:cs typeface="Times New Roman" panose="02020603050405020304" pitchFamily="18" charset="0"/>
                        </a:rPr>
                        <a:t> HDPE mosquito nettings</a:t>
                      </a:r>
                    </a:p>
                    <a:p>
                      <a:pPr marL="342900" lvl="0" indent="-342900" algn="just">
                        <a:buFont typeface="+mj-lt"/>
                        <a:buAutoNum type="arabicPeriod"/>
                      </a:pPr>
                      <a:r>
                        <a:rPr lang="en-GB" sz="1400" dirty="0">
                          <a:solidFill>
                            <a:schemeClr val="tx1"/>
                          </a:solidFill>
                          <a:latin typeface="Times New Roman" panose="02020603050405020304" pitchFamily="18" charset="0"/>
                          <a:cs typeface="Times New Roman" panose="02020603050405020304" pitchFamily="18" charset="0"/>
                        </a:rPr>
                        <a:t>High visibility Warning Clothes</a:t>
                      </a:r>
                    </a:p>
                    <a:p>
                      <a:pPr marL="0" marR="0" lvl="1" indent="0" algn="just"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9</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LLIN</a:t>
                      </a:r>
                      <a:r>
                        <a:rPr lang="en-GB" sz="1400" dirty="0">
                          <a:latin typeface="Times New Roman" panose="02020603050405020304" pitchFamily="18" charset="0"/>
                          <a:cs typeface="Times New Roman" panose="02020603050405020304" pitchFamily="18" charset="0"/>
                        </a:rPr>
                        <a:t>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Tactical pistol holders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Rucksack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Protective clothing for riders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Multi-spectral camouflage nets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strike="noStrike" kern="1200" dirty="0">
                          <a:solidFill>
                            <a:schemeClr val="tx1"/>
                          </a:solidFill>
                          <a:effectLst/>
                          <a:latin typeface="Times New Roman" panose="02020603050405020304" pitchFamily="18" charset="0"/>
                          <a:ea typeface="+mn-ea"/>
                          <a:cs typeface="Times New Roman" panose="02020603050405020304" pitchFamily="18" charset="0"/>
                        </a:rPr>
                        <a:t>Anti-mosquito veil</a:t>
                      </a:r>
                      <a:endParaRPr lang="en-IN" sz="1400" b="0" dirty="0">
                        <a:effectLst/>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400" dirty="0">
                          <a:latin typeface="Times New Roman" panose="02020603050405020304" pitchFamily="18" charset="0"/>
                          <a:cs typeface="Times New Roman" panose="02020603050405020304" pitchFamily="18" charset="0"/>
                        </a:rPr>
                        <a:t>Work is yet to be started</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IN" sz="1400" b="0" dirty="0">
                        <a:effectLst/>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1311379"/>
                  </a:ext>
                </a:extLst>
              </a:tr>
            </a:tbl>
          </a:graphicData>
        </a:graphic>
      </p:graphicFrame>
      <p:sp>
        <p:nvSpPr>
          <p:cNvPr id="5" name="Title 1">
            <a:extLst>
              <a:ext uri="{FF2B5EF4-FFF2-40B4-BE49-F238E27FC236}">
                <a16:creationId xmlns:a16="http://schemas.microsoft.com/office/drawing/2014/main" id="{A6C891EB-7AD7-2568-6405-97947C30FB7A}"/>
              </a:ext>
            </a:extLst>
          </p:cNvPr>
          <p:cNvSpPr>
            <a:spLocks noGrp="1"/>
          </p:cNvSpPr>
          <p:nvPr>
            <p:ph type="title"/>
          </p:nvPr>
        </p:nvSpPr>
        <p:spPr>
          <a:xfrm>
            <a:off x="0" y="97923"/>
            <a:ext cx="12192000" cy="641131"/>
          </a:xfrm>
          <a:noFill/>
        </p:spPr>
        <p:txBody>
          <a:bodyPr>
            <a:normAutofit/>
          </a:bodyPr>
          <a:lstStyle/>
          <a:p>
            <a:pPr algn="ctr"/>
            <a:r>
              <a:rPr lang="en-US" sz="3200" b="1" dirty="0">
                <a:latin typeface="Times New Roman" panose="02020603050405020304" pitchFamily="18" charset="0"/>
                <a:cs typeface="Times New Roman" panose="02020603050405020304" pitchFamily="18" charset="0"/>
              </a:rPr>
              <a:t>Textile protective clothing, TXD 32</a:t>
            </a:r>
          </a:p>
        </p:txBody>
      </p:sp>
    </p:spTree>
    <p:extLst>
      <p:ext uri="{BB962C8B-B14F-4D97-AF65-F5344CB8AC3E}">
        <p14:creationId xmlns:p14="http://schemas.microsoft.com/office/powerpoint/2010/main" val="679963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5AE14D2-8017-79C0-81B8-DC87566867AB}"/>
              </a:ext>
            </a:extLst>
          </p:cNvPr>
          <p:cNvSpPr txBox="1">
            <a:spLocks/>
          </p:cNvSpPr>
          <p:nvPr/>
        </p:nvSpPr>
        <p:spPr bwMode="black">
          <a:xfrm>
            <a:off x="0" y="99646"/>
            <a:ext cx="12192000" cy="995507"/>
          </a:xfrm>
          <a:prstGeom prst="rect">
            <a:avLst/>
          </a:prstGeom>
          <a:noFill/>
          <a:ln w="31750" cap="sq">
            <a:solidFill>
              <a:schemeClr val="bg1"/>
            </a:solidFill>
            <a:miter lim="800000"/>
          </a:ln>
        </p:spPr>
        <p:txBody>
          <a:bodyPr vert="horz" lIns="182880" tIns="182880" rIns="182880" bIns="182880" rtlCol="0" anchor="ctr">
            <a:normAutofit fontScale="90000" lnSpcReduction="2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a:lnSpc>
                <a:spcPct val="110000"/>
              </a:lnSpc>
              <a:spcBef>
                <a:spcPts val="0"/>
              </a:spcBef>
            </a:pPr>
            <a:r>
              <a:rPr lang="en-US" sz="2400" b="1" dirty="0">
                <a:latin typeface="Times New Roman" panose="02020603050405020304" pitchFamily="18" charset="0"/>
                <a:cs typeface="Times New Roman" panose="02020603050405020304" pitchFamily="18" charset="0"/>
              </a:rPr>
              <a:t>High Performance </a:t>
            </a:r>
            <a:r>
              <a:rPr lang="en-US" sz="2400" b="1" dirty="0" err="1">
                <a:latin typeface="Times New Roman" panose="02020603050405020304" pitchFamily="18" charset="0"/>
                <a:cs typeface="Times New Roman" panose="02020603050405020304" pitchFamily="18" charset="0"/>
              </a:rPr>
              <a:t>fibrEs</a:t>
            </a:r>
            <a:r>
              <a:rPr lang="en-US" sz="2400" b="1" dirty="0">
                <a:latin typeface="Times New Roman" panose="02020603050405020304" pitchFamily="18" charset="0"/>
                <a:cs typeface="Times New Roman" panose="02020603050405020304" pitchFamily="18" charset="0"/>
              </a:rPr>
              <a:t>, fibrous structure and textile components of composites, TXD 40</a:t>
            </a:r>
          </a:p>
        </p:txBody>
      </p:sp>
      <p:graphicFrame>
        <p:nvGraphicFramePr>
          <p:cNvPr id="2" name="Content Placeholder 3">
            <a:extLst>
              <a:ext uri="{FF2B5EF4-FFF2-40B4-BE49-F238E27FC236}">
                <a16:creationId xmlns:a16="http://schemas.microsoft.com/office/drawing/2014/main" id="{55D7FDEA-CC44-0790-884A-7170B2F6E7FC}"/>
              </a:ext>
            </a:extLst>
          </p:cNvPr>
          <p:cNvGraphicFramePr>
            <a:graphicFrameLocks/>
          </p:cNvGraphicFramePr>
          <p:nvPr/>
        </p:nvGraphicFramePr>
        <p:xfrm>
          <a:off x="1041438" y="1184808"/>
          <a:ext cx="10560755" cy="4488383"/>
        </p:xfrm>
        <a:graphic>
          <a:graphicData uri="http://schemas.openxmlformats.org/drawingml/2006/table">
            <a:tbl>
              <a:tblPr firstRow="1" bandRow="1">
                <a:tableStyleId>{69012ECD-51FC-41F1-AA8D-1B2483CD663E}</a:tableStyleId>
              </a:tblPr>
              <a:tblGrid>
                <a:gridCol w="532450">
                  <a:extLst>
                    <a:ext uri="{9D8B030D-6E8A-4147-A177-3AD203B41FA5}">
                      <a16:colId xmlns:a16="http://schemas.microsoft.com/office/drawing/2014/main" val="1189910228"/>
                    </a:ext>
                  </a:extLst>
                </a:gridCol>
                <a:gridCol w="1294318">
                  <a:extLst>
                    <a:ext uri="{9D8B030D-6E8A-4147-A177-3AD203B41FA5}">
                      <a16:colId xmlns:a16="http://schemas.microsoft.com/office/drawing/2014/main" val="1047082033"/>
                    </a:ext>
                  </a:extLst>
                </a:gridCol>
                <a:gridCol w="2651799">
                  <a:extLst>
                    <a:ext uri="{9D8B030D-6E8A-4147-A177-3AD203B41FA5}">
                      <a16:colId xmlns:a16="http://schemas.microsoft.com/office/drawing/2014/main" val="3665550937"/>
                    </a:ext>
                  </a:extLst>
                </a:gridCol>
                <a:gridCol w="3041094">
                  <a:extLst>
                    <a:ext uri="{9D8B030D-6E8A-4147-A177-3AD203B41FA5}">
                      <a16:colId xmlns:a16="http://schemas.microsoft.com/office/drawing/2014/main" val="1386687883"/>
                    </a:ext>
                  </a:extLst>
                </a:gridCol>
                <a:gridCol w="3041094">
                  <a:extLst>
                    <a:ext uri="{9D8B030D-6E8A-4147-A177-3AD203B41FA5}">
                      <a16:colId xmlns:a16="http://schemas.microsoft.com/office/drawing/2014/main" val="404461202"/>
                    </a:ext>
                  </a:extLst>
                </a:gridCol>
              </a:tblGrid>
              <a:tr h="855929">
                <a:tc>
                  <a:txBody>
                    <a:bodyPr/>
                    <a:lstStyle/>
                    <a:p>
                      <a:pPr algn="ctr"/>
                      <a:r>
                        <a:rPr lang="en-US" sz="1800" dirty="0">
                          <a:latin typeface="Times New Roman" panose="02020603050405020304" pitchFamily="18" charset="0"/>
                          <a:cs typeface="Times New Roman" panose="02020603050405020304" pitchFamily="18" charset="0"/>
                        </a:rPr>
                        <a:t>Sl. No.</a:t>
                      </a:r>
                      <a:endParaRPr lang="en-IN" sz="18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800" dirty="0">
                          <a:latin typeface="Times New Roman" panose="02020603050405020304" pitchFamily="18" charset="0"/>
                          <a:cs typeface="Times New Roman" panose="02020603050405020304" pitchFamily="18" charset="0"/>
                        </a:rPr>
                        <a:t>Sub-sector</a:t>
                      </a:r>
                      <a:endParaRPr lang="en-IN" sz="18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800" dirty="0">
                          <a:latin typeface="Times New Roman" panose="02020603050405020304" pitchFamily="18" charset="0"/>
                          <a:cs typeface="Times New Roman" panose="02020603050405020304" pitchFamily="18" charset="0"/>
                        </a:rPr>
                        <a:t>Areas covered </a:t>
                      </a:r>
                      <a:endParaRPr lang="en-IN" sz="1800" dirty="0">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800" dirty="0">
                          <a:latin typeface="Times New Roman" panose="02020603050405020304" pitchFamily="18" charset="0"/>
                          <a:cs typeface="Times New Roman" panose="02020603050405020304" pitchFamily="18" charset="0"/>
                        </a:rPr>
                        <a:t>Areas to be covered</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800" dirty="0">
                          <a:latin typeface="Times New Roman" panose="02020603050405020304" pitchFamily="18" charset="0"/>
                          <a:cs typeface="Times New Roman" panose="02020603050405020304" pitchFamily="18" charset="0"/>
                        </a:rPr>
                        <a:t>Status and mode of execution</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1545337">
                <a:tc>
                  <a:txBody>
                    <a:bodyPr/>
                    <a:lstStyle/>
                    <a:p>
                      <a:pPr algn="just"/>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Speciality Fibres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Carbon Fibres /Yarns/Fabrics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Glass Fibres/Yarns/Fabrics</a:t>
                      </a: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rgbClr val="C00000"/>
                          </a:solidFill>
                          <a:latin typeface="Times New Roman" panose="02020603050405020304" pitchFamily="18" charset="0"/>
                          <a:cs typeface="Times New Roman" panose="02020603050405020304" pitchFamily="18" charset="0"/>
                        </a:rPr>
                        <a:t>No. of Standards published = 22</a:t>
                      </a:r>
                      <a:endParaRPr lang="en-GB" sz="14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UHMWPE </a:t>
                      </a:r>
                      <a:r>
                        <a:rPr lang="en-US" sz="1400" dirty="0" err="1">
                          <a:solidFill>
                            <a:schemeClr val="tx1"/>
                          </a:solidFill>
                          <a:latin typeface="Times New Roman" panose="02020603050405020304" pitchFamily="18" charset="0"/>
                          <a:cs typeface="Times New Roman" panose="02020603050405020304" pitchFamily="18" charset="0"/>
                        </a:rPr>
                        <a:t>fibres</a:t>
                      </a:r>
                      <a:r>
                        <a:rPr lang="en-US" sz="1400" dirty="0">
                          <a:solidFill>
                            <a:schemeClr val="tx1"/>
                          </a:solidFill>
                          <a:latin typeface="Times New Roman" panose="02020603050405020304" pitchFamily="18" charset="0"/>
                          <a:cs typeface="Times New Roman" panose="02020603050405020304" pitchFamily="18" charset="0"/>
                        </a:rPr>
                        <a:t>/filament/fabrics </a:t>
                      </a:r>
                    </a:p>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Aramid </a:t>
                      </a:r>
                      <a:r>
                        <a:rPr lang="en-US" sz="1400" dirty="0" err="1">
                          <a:solidFill>
                            <a:schemeClr val="tx1"/>
                          </a:solidFill>
                          <a:latin typeface="Times New Roman" panose="02020603050405020304" pitchFamily="18" charset="0"/>
                          <a:cs typeface="Times New Roman" panose="02020603050405020304" pitchFamily="18" charset="0"/>
                        </a:rPr>
                        <a:t>fibres</a:t>
                      </a:r>
                      <a:r>
                        <a:rPr lang="en-US" sz="1400" dirty="0">
                          <a:solidFill>
                            <a:schemeClr val="tx1"/>
                          </a:solidFill>
                          <a:latin typeface="Times New Roman" panose="02020603050405020304" pitchFamily="18" charset="0"/>
                          <a:cs typeface="Times New Roman" panose="02020603050405020304" pitchFamily="18" charset="0"/>
                        </a:rPr>
                        <a:t>/filament/fabrics</a:t>
                      </a:r>
                    </a:p>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Basalt </a:t>
                      </a:r>
                      <a:r>
                        <a:rPr lang="en-US" sz="1400" dirty="0" err="1">
                          <a:solidFill>
                            <a:schemeClr val="tx1"/>
                          </a:solidFill>
                          <a:latin typeface="Times New Roman" panose="02020603050405020304" pitchFamily="18" charset="0"/>
                          <a:cs typeface="Times New Roman" panose="02020603050405020304" pitchFamily="18" charset="0"/>
                        </a:rPr>
                        <a:t>fibre</a:t>
                      </a:r>
                      <a:endParaRPr lang="en-US" sz="1400" dirty="0">
                        <a:solidFill>
                          <a:schemeClr val="tx1"/>
                        </a:solidFill>
                        <a:latin typeface="Times New Roman" panose="02020603050405020304" pitchFamily="18" charset="0"/>
                        <a:cs typeface="Times New Roman" panose="02020603050405020304" pitchFamily="18" charset="0"/>
                      </a:endParaRPr>
                    </a:p>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Pre - oxidized </a:t>
                      </a:r>
                      <a:r>
                        <a:rPr lang="en-US" sz="1400" dirty="0" err="1">
                          <a:solidFill>
                            <a:schemeClr val="tx1"/>
                          </a:solidFill>
                          <a:latin typeface="Times New Roman" panose="02020603050405020304" pitchFamily="18" charset="0"/>
                          <a:cs typeface="Times New Roman" panose="02020603050405020304" pitchFamily="18" charset="0"/>
                        </a:rPr>
                        <a:t>fibre</a:t>
                      </a:r>
                      <a:endParaRPr lang="en-US" sz="1400" dirty="0">
                        <a:solidFill>
                          <a:schemeClr val="tx1"/>
                        </a:solidFill>
                        <a:latin typeface="Times New Roman" panose="02020603050405020304" pitchFamily="18" charset="0"/>
                        <a:cs typeface="Times New Roman" panose="02020603050405020304" pitchFamily="18" charset="0"/>
                      </a:endParaRPr>
                    </a:p>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Electro spun Nano </a:t>
                      </a:r>
                      <a:r>
                        <a:rPr lang="en-US" sz="1400" dirty="0" err="1">
                          <a:solidFill>
                            <a:schemeClr val="tx1"/>
                          </a:solidFill>
                          <a:latin typeface="Times New Roman" panose="02020603050405020304" pitchFamily="18" charset="0"/>
                          <a:cs typeface="Times New Roman" panose="02020603050405020304" pitchFamily="18" charset="0"/>
                        </a:rPr>
                        <a:t>Fibre</a:t>
                      </a:r>
                      <a:endParaRPr lang="en-US" sz="1400" dirty="0">
                        <a:solidFill>
                          <a:schemeClr val="tx1"/>
                        </a:solidFill>
                        <a:latin typeface="Times New Roman" panose="02020603050405020304" pitchFamily="18" charset="0"/>
                        <a:cs typeface="Times New Roman" panose="02020603050405020304" pitchFamily="18" charset="0"/>
                      </a:endParaRPr>
                    </a:p>
                    <a:p>
                      <a:pPr marL="342900" indent="-342900" algn="l">
                        <a:buAutoNum type="arabicPeriod"/>
                      </a:pPr>
                      <a:r>
                        <a:rPr lang="en-US" sz="1400" dirty="0">
                          <a:solidFill>
                            <a:schemeClr val="tx1"/>
                          </a:solidFill>
                          <a:latin typeface="Times New Roman" panose="02020603050405020304" pitchFamily="18" charset="0"/>
                          <a:cs typeface="Times New Roman" panose="02020603050405020304" pitchFamily="18" charset="0"/>
                        </a:rPr>
                        <a:t>Biodegradable </a:t>
                      </a:r>
                      <a:r>
                        <a:rPr lang="en-US" sz="1400" dirty="0" err="1">
                          <a:solidFill>
                            <a:schemeClr val="tx1"/>
                          </a:solidFill>
                          <a:latin typeface="Times New Roman" panose="02020603050405020304" pitchFamily="18" charset="0"/>
                          <a:cs typeface="Times New Roman" panose="02020603050405020304" pitchFamily="18" charset="0"/>
                        </a:rPr>
                        <a:t>Fibres</a:t>
                      </a:r>
                      <a:r>
                        <a:rPr lang="en-US" sz="1400" dirty="0">
                          <a:solidFill>
                            <a:schemeClr val="tx1"/>
                          </a:solidFill>
                          <a:latin typeface="Times New Roman" panose="02020603050405020304" pitchFamily="18" charset="0"/>
                          <a:cs typeface="Times New Roman" panose="02020603050405020304" pitchFamily="18" charset="0"/>
                        </a:rPr>
                        <a:t> based on Poly(lactic acid) PLA</a:t>
                      </a:r>
                    </a:p>
                    <a:p>
                      <a:pPr marL="342900" indent="-342900" algn="l">
                        <a:buAutoNum type="arabicPeriod"/>
                      </a:pPr>
                      <a:r>
                        <a:rPr lang="en-US" sz="1400" dirty="0" err="1">
                          <a:solidFill>
                            <a:schemeClr val="tx1"/>
                          </a:solidFill>
                          <a:latin typeface="Times New Roman" panose="02020603050405020304" pitchFamily="18" charset="0"/>
                          <a:cs typeface="Times New Roman" panose="02020603050405020304" pitchFamily="18" charset="0"/>
                        </a:rPr>
                        <a:t>Zylon</a:t>
                      </a:r>
                      <a:r>
                        <a:rPr lang="en-US" sz="1400" dirty="0">
                          <a:solidFill>
                            <a:schemeClr val="tx1"/>
                          </a:solidFill>
                          <a:latin typeface="Times New Roman" panose="02020603050405020304" pitchFamily="18" charset="0"/>
                          <a:cs typeface="Times New Roman" panose="02020603050405020304" pitchFamily="18" charset="0"/>
                        </a:rPr>
                        <a:t> (PBO) </a:t>
                      </a:r>
                      <a:r>
                        <a:rPr lang="en-US" sz="1400" dirty="0" err="1">
                          <a:solidFill>
                            <a:schemeClr val="tx1"/>
                          </a:solidFill>
                          <a:latin typeface="Times New Roman" panose="02020603050405020304" pitchFamily="18" charset="0"/>
                          <a:cs typeface="Times New Roman" panose="02020603050405020304" pitchFamily="18" charset="0"/>
                        </a:rPr>
                        <a:t>Fibre</a:t>
                      </a:r>
                      <a:endParaRPr lang="en-US"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lgn="l">
                        <a:buNone/>
                      </a:pPr>
                      <a:r>
                        <a:rPr lang="en-US" sz="1400" dirty="0">
                          <a:solidFill>
                            <a:schemeClr val="tx1"/>
                          </a:solidFill>
                          <a:latin typeface="Times New Roman" panose="02020603050405020304" pitchFamily="18" charset="0"/>
                          <a:cs typeface="Times New Roman" panose="02020603050405020304" pitchFamily="18" charset="0"/>
                        </a:rPr>
                        <a:t>2 Working groups have been constituted for carbon </a:t>
                      </a:r>
                      <a:r>
                        <a:rPr lang="en-US" sz="1400" dirty="0" err="1">
                          <a:solidFill>
                            <a:schemeClr val="tx1"/>
                          </a:solidFill>
                          <a:latin typeface="Times New Roman" panose="02020603050405020304" pitchFamily="18" charset="0"/>
                          <a:cs typeface="Times New Roman" panose="02020603050405020304" pitchFamily="18" charset="0"/>
                        </a:rPr>
                        <a:t>fibre</a:t>
                      </a:r>
                      <a:r>
                        <a:rPr lang="en-US" sz="1400" dirty="0">
                          <a:solidFill>
                            <a:schemeClr val="tx1"/>
                          </a:solidFill>
                          <a:latin typeface="Times New Roman" panose="02020603050405020304" pitchFamily="18" charset="0"/>
                          <a:cs typeface="Times New Roman" panose="02020603050405020304" pitchFamily="18" charset="0"/>
                        </a:rPr>
                        <a:t> and glass </a:t>
                      </a:r>
                      <a:r>
                        <a:rPr lang="en-US" sz="1400" dirty="0" err="1">
                          <a:solidFill>
                            <a:schemeClr val="tx1"/>
                          </a:solidFill>
                          <a:latin typeface="Times New Roman" panose="02020603050405020304" pitchFamily="18" charset="0"/>
                          <a:cs typeface="Times New Roman" panose="02020603050405020304" pitchFamily="18" charset="0"/>
                        </a:rPr>
                        <a:t>fibre</a:t>
                      </a:r>
                      <a:r>
                        <a:rPr lang="en-US" sz="1400" dirty="0">
                          <a:solidFill>
                            <a:schemeClr val="tx1"/>
                          </a:solidFill>
                          <a:latin typeface="Times New Roman" panose="02020603050405020304" pitchFamily="18" charset="0"/>
                          <a:cs typeface="Times New Roman" panose="02020603050405020304" pitchFamily="18" charset="0"/>
                        </a:rPr>
                        <a: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1834134">
                <a:tc>
                  <a:txBody>
                    <a:bodyPr/>
                    <a:lstStyle/>
                    <a:p>
                      <a:pPr algn="just"/>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Composites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Chopped-Strand Mats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Continuous Filament Mats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IN" sz="1400" b="0" i="0" u="none" dirty="0">
                          <a:solidFill>
                            <a:schemeClr val="tx1"/>
                          </a:solidFill>
                          <a:latin typeface="Times New Roman" panose="02020603050405020304" pitchFamily="18" charset="0"/>
                          <a:cs typeface="Times New Roman" panose="02020603050405020304" pitchFamily="18" charset="0"/>
                        </a:rPr>
                        <a:t>Reinforcements Fibres/Yarns/Fabrics</a:t>
                      </a:r>
                    </a:p>
                    <a:p>
                      <a:pPr marL="0" marR="0" lvl="0" indent="0" algn="just" defTabSz="914400" rtl="0" eaLnBrk="1" fontAlgn="auto" latinLnBrk="0" hangingPunct="1">
                        <a:lnSpc>
                          <a:spcPct val="100000"/>
                        </a:lnSpc>
                        <a:spcBef>
                          <a:spcPts val="0"/>
                        </a:spcBef>
                        <a:spcAft>
                          <a:spcPts val="0"/>
                        </a:spcAft>
                        <a:buClrTx/>
                        <a:buSzTx/>
                        <a:buFont typeface="+mj-lt"/>
                        <a:buNone/>
                        <a:tabLst/>
                        <a:defRPr/>
                      </a:pPr>
                      <a:endParaRPr lang="en-IN" sz="1400" b="1" i="0" u="sng" dirty="0">
                        <a:solidFill>
                          <a:srgbClr val="C00000"/>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rgbClr val="C00000"/>
                          </a:solidFill>
                          <a:latin typeface="Times New Roman" panose="02020603050405020304" pitchFamily="18" charset="0"/>
                          <a:cs typeface="Times New Roman" panose="02020603050405020304" pitchFamily="18" charset="0"/>
                        </a:rPr>
                        <a:t>No. of Standards published = 17</a:t>
                      </a:r>
                      <a:endParaRPr lang="en-GB" sz="1400" b="0" u="none"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lgn="l">
                        <a:buFont typeface="+mj-lt"/>
                        <a:buAutoNum type="arabicPeriod"/>
                      </a:pPr>
                      <a:r>
                        <a:rPr lang="en-US" sz="1400" dirty="0">
                          <a:solidFill>
                            <a:schemeClr val="tx1"/>
                          </a:solidFill>
                          <a:latin typeface="Times New Roman" panose="02020603050405020304" pitchFamily="18" charset="0"/>
                          <a:cs typeface="Times New Roman" panose="02020603050405020304" pitchFamily="18" charset="0"/>
                        </a:rPr>
                        <a:t>Natural </a:t>
                      </a:r>
                      <a:r>
                        <a:rPr lang="en-US" sz="1400" dirty="0" err="1">
                          <a:solidFill>
                            <a:schemeClr val="tx1"/>
                          </a:solidFill>
                          <a:latin typeface="Times New Roman" panose="02020603050405020304" pitchFamily="18" charset="0"/>
                          <a:cs typeface="Times New Roman" panose="02020603050405020304" pitchFamily="18" charset="0"/>
                        </a:rPr>
                        <a:t>fibre</a:t>
                      </a:r>
                      <a:r>
                        <a:rPr lang="en-US" sz="1400" dirty="0">
                          <a:solidFill>
                            <a:schemeClr val="tx1"/>
                          </a:solidFill>
                          <a:latin typeface="Times New Roman" panose="02020603050405020304" pitchFamily="18" charset="0"/>
                          <a:cs typeface="Times New Roman" panose="02020603050405020304" pitchFamily="18" charset="0"/>
                        </a:rPr>
                        <a:t>-based composite (sisal, coir, hemp and jute)</a:t>
                      </a:r>
                    </a:p>
                    <a:p>
                      <a:pPr marL="342900" indent="-342900" algn="l">
                        <a:buFont typeface="+mj-lt"/>
                        <a:buAutoNum type="arabicPeriod"/>
                      </a:pPr>
                      <a:r>
                        <a:rPr lang="en-US" sz="1400" dirty="0">
                          <a:solidFill>
                            <a:schemeClr val="tx1"/>
                          </a:solidFill>
                          <a:latin typeface="Times New Roman" panose="02020603050405020304" pitchFamily="18" charset="0"/>
                          <a:cs typeface="Times New Roman" panose="02020603050405020304" pitchFamily="18" charset="0"/>
                        </a:rPr>
                        <a:t>Synthetic </a:t>
                      </a:r>
                      <a:r>
                        <a:rPr lang="en-US" sz="1400" dirty="0" err="1">
                          <a:solidFill>
                            <a:schemeClr val="tx1"/>
                          </a:solidFill>
                          <a:latin typeface="Times New Roman" panose="02020603050405020304" pitchFamily="18" charset="0"/>
                          <a:cs typeface="Times New Roman" panose="02020603050405020304" pitchFamily="18" charset="0"/>
                        </a:rPr>
                        <a:t>fibre</a:t>
                      </a:r>
                      <a:r>
                        <a:rPr lang="en-US" sz="1400" dirty="0">
                          <a:solidFill>
                            <a:schemeClr val="tx1"/>
                          </a:solidFill>
                          <a:latin typeface="Times New Roman" panose="02020603050405020304" pitchFamily="18" charset="0"/>
                          <a:cs typeface="Times New Roman" panose="02020603050405020304" pitchFamily="18" charset="0"/>
                        </a:rPr>
                        <a:t>-based composites (Kevlar, Glass, Carbon, UHMWPE)</a:t>
                      </a:r>
                    </a:p>
                    <a:p>
                      <a:pPr marL="342900" indent="-342900" algn="l">
                        <a:buFont typeface="+mj-lt"/>
                        <a:buAutoNum type="arabicPeriod"/>
                      </a:pPr>
                      <a:r>
                        <a:rPr lang="en-US" sz="1400" dirty="0">
                          <a:solidFill>
                            <a:schemeClr val="tx1"/>
                          </a:solidFill>
                          <a:latin typeface="Times New Roman" panose="02020603050405020304" pitchFamily="18" charset="0"/>
                          <a:cs typeface="Times New Roman" panose="02020603050405020304" pitchFamily="18" charset="0"/>
                        </a:rPr>
                        <a:t>FR based composites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lgn="l">
                        <a:buFont typeface="+mj-lt"/>
                        <a:buNone/>
                      </a:pPr>
                      <a:r>
                        <a:rPr lang="en-US" sz="1400" dirty="0">
                          <a:solidFill>
                            <a:schemeClr val="tx1"/>
                          </a:solidFill>
                          <a:latin typeface="Times New Roman" panose="02020603050405020304" pitchFamily="18" charset="0"/>
                          <a:cs typeface="Times New Roman" panose="02020603050405020304" pitchFamily="18" charset="0"/>
                        </a:rPr>
                        <a:t>Work is yet to be started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bl>
          </a:graphicData>
        </a:graphic>
      </p:graphicFrame>
    </p:spTree>
    <p:extLst>
      <p:ext uri="{BB962C8B-B14F-4D97-AF65-F5344CB8AC3E}">
        <p14:creationId xmlns:p14="http://schemas.microsoft.com/office/powerpoint/2010/main" val="704677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6AA50AF7-920B-8C21-8EAA-1DC0DA469DD7}"/>
              </a:ext>
            </a:extLst>
          </p:cNvPr>
          <p:cNvGraphicFramePr>
            <a:graphicFrameLocks/>
          </p:cNvGraphicFramePr>
          <p:nvPr>
            <p:extLst>
              <p:ext uri="{D42A27DB-BD31-4B8C-83A1-F6EECF244321}">
                <p14:modId xmlns:p14="http://schemas.microsoft.com/office/powerpoint/2010/main" val="1151327176"/>
              </p:ext>
            </p:extLst>
          </p:nvPr>
        </p:nvGraphicFramePr>
        <p:xfrm>
          <a:off x="417005" y="523971"/>
          <a:ext cx="11651065" cy="6096000"/>
        </p:xfrm>
        <a:graphic>
          <a:graphicData uri="http://schemas.openxmlformats.org/drawingml/2006/table">
            <a:tbl>
              <a:tblPr firstRow="1" bandRow="1">
                <a:tableStyleId>{5C22544A-7EE6-4342-B048-85BDC9FD1C3A}</a:tableStyleId>
              </a:tblPr>
              <a:tblGrid>
                <a:gridCol w="505320">
                  <a:extLst>
                    <a:ext uri="{9D8B030D-6E8A-4147-A177-3AD203B41FA5}">
                      <a16:colId xmlns:a16="http://schemas.microsoft.com/office/drawing/2014/main" val="20000"/>
                    </a:ext>
                  </a:extLst>
                </a:gridCol>
                <a:gridCol w="1681236">
                  <a:extLst>
                    <a:ext uri="{9D8B030D-6E8A-4147-A177-3AD203B41FA5}">
                      <a16:colId xmlns:a16="http://schemas.microsoft.com/office/drawing/2014/main" val="20001"/>
                    </a:ext>
                  </a:extLst>
                </a:gridCol>
                <a:gridCol w="2989349">
                  <a:extLst>
                    <a:ext uri="{9D8B030D-6E8A-4147-A177-3AD203B41FA5}">
                      <a16:colId xmlns:a16="http://schemas.microsoft.com/office/drawing/2014/main" val="20003"/>
                    </a:ext>
                  </a:extLst>
                </a:gridCol>
                <a:gridCol w="3713256">
                  <a:extLst>
                    <a:ext uri="{9D8B030D-6E8A-4147-A177-3AD203B41FA5}">
                      <a16:colId xmlns:a16="http://schemas.microsoft.com/office/drawing/2014/main" val="20004"/>
                    </a:ext>
                  </a:extLst>
                </a:gridCol>
                <a:gridCol w="2761904">
                  <a:extLst>
                    <a:ext uri="{9D8B030D-6E8A-4147-A177-3AD203B41FA5}">
                      <a16:colId xmlns:a16="http://schemas.microsoft.com/office/drawing/2014/main" val="2502825107"/>
                    </a:ext>
                  </a:extLst>
                </a:gridCol>
              </a:tblGrid>
              <a:tr h="249271">
                <a:tc>
                  <a:txBody>
                    <a:bodyPr/>
                    <a:lstStyle/>
                    <a:p>
                      <a:pPr algn="ctr"/>
                      <a:r>
                        <a:rPr lang="en-US" sz="1300" dirty="0">
                          <a:latin typeface="Times New Roman" panose="02020603050405020304" pitchFamily="18" charset="0"/>
                          <a:ea typeface="Tahoma" panose="020B0604030504040204" pitchFamily="34" charset="0"/>
                          <a:cs typeface="Times New Roman" panose="02020603050405020304" pitchFamily="18" charset="0"/>
                        </a:rPr>
                        <a:t>Sl. No.</a:t>
                      </a:r>
                      <a:endParaRPr lang="en-IN" sz="1300" dirty="0">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300" dirty="0">
                          <a:latin typeface="Times New Roman" panose="02020603050405020304" pitchFamily="18" charset="0"/>
                          <a:cs typeface="Times New Roman" panose="02020603050405020304" pitchFamily="18" charset="0"/>
                        </a:rPr>
                        <a:t>Sub-sector</a:t>
                      </a:r>
                      <a:endParaRPr lang="en-IN" sz="13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300" dirty="0">
                          <a:latin typeface="Times New Roman" panose="02020603050405020304" pitchFamily="18" charset="0"/>
                          <a:ea typeface="Tahoma" panose="020B0604030504040204" pitchFamily="34" charset="0"/>
                          <a:cs typeface="Times New Roman" panose="02020603050405020304" pitchFamily="18" charset="0"/>
                        </a:rPr>
                        <a:t>Areas covered </a:t>
                      </a:r>
                      <a:endParaRPr lang="en-IN" sz="1300" dirty="0">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300" dirty="0">
                          <a:latin typeface="Times New Roman" panose="02020603050405020304" pitchFamily="18" charset="0"/>
                          <a:ea typeface="Tahoma" panose="020B0604030504040204" pitchFamily="34" charset="0"/>
                          <a:cs typeface="Times New Roman" panose="02020603050405020304" pitchFamily="18" charset="0"/>
                        </a:rPr>
                        <a:t>Areas yet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300" dirty="0">
                          <a:latin typeface="Times New Roman" panose="02020603050405020304" pitchFamily="18" charset="0"/>
                          <a:cs typeface="Times New Roman" panose="02020603050405020304" pitchFamily="18" charset="0"/>
                        </a:rPr>
                        <a:t>Status and mode of execution</a:t>
                      </a:r>
                      <a:endParaRPr lang="en-IN" sz="1300" dirty="0">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65117">
                <a:tc>
                  <a:txBody>
                    <a:bodyPr/>
                    <a:lstStyle/>
                    <a:p>
                      <a:pPr marL="0" indent="0">
                        <a:buFont typeface="+mj-lt"/>
                        <a:buNone/>
                      </a:pPr>
                      <a:r>
                        <a:rPr lang="en-US" sz="1300" dirty="0">
                          <a:latin typeface="Times New Roman" panose="02020603050405020304" pitchFamily="18" charset="0"/>
                          <a:ea typeface="Tahoma" panose="020B0604030504040204" pitchFamily="34" charset="0"/>
                          <a:cs typeface="Times New Roman" panose="02020603050405020304" pitchFamily="18" charset="0"/>
                        </a:rPr>
                        <a:t>1.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r>
                        <a:rPr lang="en-IN" sz="1300" b="1"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Healthcare </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Bio-protective Coverall</a:t>
                      </a:r>
                      <a:endParaRPr lang="en-US"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Surgical drape/gown </a:t>
                      </a:r>
                      <a:r>
                        <a:rPr lang="en-US"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Surgical face mask </a:t>
                      </a:r>
                      <a:r>
                        <a:rPr lang="en-US"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Barrier face covering </a:t>
                      </a:r>
                      <a:r>
                        <a:rPr lang="en-US"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Medical respirator</a:t>
                      </a: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Bedsheet and pillow cover</a:t>
                      </a: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Shoe cover</a:t>
                      </a:r>
                    </a:p>
                    <a:p>
                      <a:pPr marL="0" indent="0">
                        <a:buFont typeface="+mj-lt"/>
                        <a:buNone/>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14</a:t>
                      </a:r>
                      <a:endParaRPr lang="en-IN" sz="13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3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Scrub Suit</a:t>
                      </a:r>
                      <a:endParaRPr lang="en-US" sz="13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Sterilization wrap</a:t>
                      </a:r>
                      <a:endParaRPr lang="en-US" sz="13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lt"/>
                        <a:buNone/>
                      </a:pPr>
                      <a:r>
                        <a:rPr lang="en-US" sz="13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Working group has been constituted.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57194">
                <a:tc>
                  <a:txBody>
                    <a:bodyPr/>
                    <a:lstStyle/>
                    <a:p>
                      <a:pPr marL="0" indent="0">
                        <a:buFont typeface="+mj-lt"/>
                        <a:buNone/>
                      </a:pPr>
                      <a:r>
                        <a:rPr lang="en-US" sz="1300" dirty="0">
                          <a:latin typeface="Times New Roman" panose="02020603050405020304" pitchFamily="18" charset="0"/>
                          <a:ea typeface="Tahoma" panose="020B0604030504040204" pitchFamily="34" charset="0"/>
                          <a:cs typeface="Times New Roman" panose="02020603050405020304" pitchFamily="18" charset="0"/>
                        </a:rPr>
                        <a:t>2.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r>
                        <a:rPr lang="en-IN" sz="1300" b="1" u="none"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Hygiene </a:t>
                      </a:r>
                      <a:endParaRPr lang="en-US" sz="1300" u="none"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Disposable sanitary pad</a:t>
                      </a:r>
                      <a:endParaRPr lang="en-US"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Reusable Sanitary Pad</a:t>
                      </a:r>
                      <a:endParaRPr lang="en-US"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Baby and Adult Diaper</a:t>
                      </a:r>
                      <a:endParaRPr lang="en-US"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Non-woven Wipes</a:t>
                      </a:r>
                      <a:r>
                        <a:rPr lang="en-US"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r>
                        <a:rPr lang="en-IN" sz="1300" b="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Under pad</a:t>
                      </a:r>
                    </a:p>
                    <a:p>
                      <a:pPr marL="0" indent="0">
                        <a:buFont typeface="+mj-lt"/>
                        <a:buNone/>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07</a:t>
                      </a:r>
                      <a:endParaRPr lang="en-IN" sz="13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Tampon</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Maternity Pad</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endParaRPr lang="en-US" sz="1300" dirty="0">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lt"/>
                        <a:buNone/>
                      </a:pPr>
                      <a:r>
                        <a:rPr lang="en-US" sz="1300" dirty="0">
                          <a:latin typeface="Times New Roman" panose="02020603050405020304" pitchFamily="18" charset="0"/>
                          <a:ea typeface="Tahoma" panose="020B0604030504040204" pitchFamily="34" charset="0"/>
                          <a:cs typeface="Times New Roman" panose="02020603050405020304" pitchFamily="18" charset="0"/>
                        </a:rPr>
                        <a:t>Work is yet to be taken up</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59835">
                <a:tc>
                  <a:txBody>
                    <a:bodyPr/>
                    <a:lstStyle/>
                    <a:p>
                      <a:pPr marL="0" indent="0">
                        <a:buFont typeface="+mj-lt"/>
                        <a:buNone/>
                      </a:pPr>
                      <a:r>
                        <a:rPr lang="en-US" sz="1300" dirty="0">
                          <a:latin typeface="Times New Roman" panose="02020603050405020304" pitchFamily="18" charset="0"/>
                          <a:ea typeface="Tahoma" panose="020B0604030504040204" pitchFamily="34" charset="0"/>
                          <a:cs typeface="Times New Roman" panose="02020603050405020304" pitchFamily="18" charset="0"/>
                        </a:rPr>
                        <a:t>3.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300" b="1"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Non-Implantable</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Compression and </a:t>
                      </a:r>
                      <a:r>
                        <a:rPr lang="en-US"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Orthopedic </a:t>
                      </a: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Bandage</a:t>
                      </a:r>
                      <a:endParaRPr lang="en-US"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Plaster</a:t>
                      </a:r>
                      <a:r>
                        <a:rPr lang="en-US"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Wound Dressing</a:t>
                      </a:r>
                      <a:endParaRPr lang="en-US"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Gauze </a:t>
                      </a:r>
                    </a:p>
                    <a:p>
                      <a:pPr marL="0" indent="0">
                        <a:buFont typeface="+mj-lt"/>
                        <a:buNone/>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39</a:t>
                      </a:r>
                      <a:endParaRPr lang="en-IN" sz="13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Chitosan Haemostatic Dressings</a:t>
                      </a:r>
                    </a:p>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Non-woven gauze swab</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300" dirty="0">
                          <a:latin typeface="Times New Roman" panose="02020603050405020304" pitchFamily="18" charset="0"/>
                          <a:ea typeface="Tahoma" panose="020B0604030504040204" pitchFamily="34" charset="0"/>
                          <a:cs typeface="Times New Roman" panose="02020603050405020304" pitchFamily="18" charset="0"/>
                        </a:rPr>
                        <a:t>Work is yet to be taken up</a:t>
                      </a:r>
                    </a:p>
                    <a:p>
                      <a:pPr marL="0" indent="0">
                        <a:buFont typeface="+mj-lt"/>
                        <a:buNone/>
                      </a:pP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57194">
                <a:tc>
                  <a:txBody>
                    <a:bodyPr/>
                    <a:lstStyle/>
                    <a:p>
                      <a:pPr marL="0" indent="0">
                        <a:buFont typeface="+mj-lt"/>
                        <a:buNone/>
                      </a:pPr>
                      <a:r>
                        <a:rPr lang="en-US" sz="1300" dirty="0">
                          <a:latin typeface="Times New Roman" panose="02020603050405020304" pitchFamily="18" charset="0"/>
                          <a:ea typeface="Tahoma" panose="020B0604030504040204" pitchFamily="34" charset="0"/>
                          <a:cs typeface="Times New Roman" panose="02020603050405020304" pitchFamily="18" charset="0"/>
                        </a:rPr>
                        <a:t>4.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300" b="1"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Implantable </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0</a:t>
                      </a:r>
                      <a:endParaRPr lang="en-IN" sz="130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Surgical Sutures</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Hernia Mesh</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Textile component</a:t>
                      </a:r>
                      <a:r>
                        <a:rPr lang="en-IN" sz="1300" kern="1200" baseline="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 for </a:t>
                      </a: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Vascular grafts</a:t>
                      </a:r>
                      <a:r>
                        <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 </a:t>
                      </a: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Artificial joints and ligaments</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Heart valves</a:t>
                      </a:r>
                      <a:endPar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lt"/>
                        <a:buNone/>
                      </a:pPr>
                      <a:r>
                        <a:rPr lang="en-US"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R&amp;D project has been allocated for surgical sutures.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49271">
                <a:tc>
                  <a:txBody>
                    <a:bodyPr/>
                    <a:lstStyle/>
                    <a:p>
                      <a:pPr marL="0" indent="0">
                        <a:buFont typeface="+mj-lt"/>
                        <a:buNone/>
                      </a:pPr>
                      <a:r>
                        <a:rPr lang="en-US" sz="1300" dirty="0">
                          <a:latin typeface="Times New Roman" panose="02020603050405020304" pitchFamily="18" charset="0"/>
                          <a:ea typeface="Tahoma" panose="020B0604030504040204" pitchFamily="34" charset="0"/>
                          <a:cs typeface="Times New Roman" panose="02020603050405020304" pitchFamily="18" charset="0"/>
                        </a:rPr>
                        <a:t>5.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300" b="1" u="none"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Extra Corporeal Device</a:t>
                      </a:r>
                      <a:endParaRPr lang="en-US" sz="1300" u="none"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300" b="1" i="0" u="sng" dirty="0">
                          <a:solidFill>
                            <a:schemeClr val="tx1"/>
                          </a:solidFill>
                          <a:latin typeface="Times New Roman" panose="02020603050405020304" pitchFamily="18" charset="0"/>
                          <a:cs typeface="Times New Roman" panose="02020603050405020304" pitchFamily="18" charset="0"/>
                        </a:rPr>
                        <a:t>No. of Standards published = 2</a:t>
                      </a:r>
                      <a:endParaRPr lang="en-IN" sz="1300" dirty="0">
                        <a:solidFill>
                          <a:schemeClr val="tx1"/>
                        </a:solidFill>
                        <a:latin typeface="Times New Roman" panose="02020603050405020304" pitchFamily="18" charset="0"/>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Textile component</a:t>
                      </a:r>
                      <a:r>
                        <a:rPr lang="en-IN" sz="1300" kern="1200" baseline="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 for </a:t>
                      </a:r>
                      <a:r>
                        <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Artificial lungs Artificial lever, Artificial Heart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300" dirty="0">
                          <a:latin typeface="Times New Roman" panose="02020603050405020304" pitchFamily="18" charset="0"/>
                          <a:ea typeface="Tahoma" panose="020B0604030504040204" pitchFamily="34" charset="0"/>
                          <a:cs typeface="Times New Roman" panose="02020603050405020304" pitchFamily="18" charset="0"/>
                        </a:rPr>
                        <a:t>Work is yet to be taken up</a:t>
                      </a:r>
                    </a:p>
                    <a:p>
                      <a:pPr marL="0" indent="0">
                        <a:buFont typeface="+mj-lt"/>
                        <a:buNone/>
                      </a:pPr>
                      <a:endParaRPr lang="en-IN" sz="13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5" name="Title 1">
            <a:extLst>
              <a:ext uri="{FF2B5EF4-FFF2-40B4-BE49-F238E27FC236}">
                <a16:creationId xmlns:a16="http://schemas.microsoft.com/office/drawing/2014/main" id="{6A3E1539-44BA-90A9-F96C-3CE6A376D047}"/>
              </a:ext>
            </a:extLst>
          </p:cNvPr>
          <p:cNvSpPr>
            <a:spLocks noGrp="1"/>
          </p:cNvSpPr>
          <p:nvPr>
            <p:ph type="title"/>
          </p:nvPr>
        </p:nvSpPr>
        <p:spPr>
          <a:xfrm>
            <a:off x="0" y="2227"/>
            <a:ext cx="12192000" cy="407172"/>
          </a:xfrm>
          <a:noFill/>
        </p:spPr>
        <p:txBody>
          <a:bodyPr>
            <a:noAutofit/>
          </a:bodyPr>
          <a:lstStyle/>
          <a:p>
            <a:pPr algn="ctr"/>
            <a:r>
              <a:rPr lang="en-US" sz="2400" b="1" dirty="0">
                <a:latin typeface="Times New Roman" panose="02020603050405020304" pitchFamily="18" charset="0"/>
                <a:cs typeface="Times New Roman" panose="02020603050405020304" pitchFamily="18" charset="0"/>
              </a:rPr>
              <a:t>Technical Textiles for </a:t>
            </a:r>
            <a:r>
              <a:rPr lang="en-US" sz="2400" b="1" dirty="0" err="1">
                <a:latin typeface="Times New Roman" panose="02020603050405020304" pitchFamily="18" charset="0"/>
                <a:cs typeface="Times New Roman" panose="02020603050405020304" pitchFamily="18" charset="0"/>
              </a:rPr>
              <a:t>Medtech</a:t>
            </a:r>
            <a:r>
              <a:rPr lang="en-US" sz="2400" b="1" dirty="0">
                <a:latin typeface="Times New Roman" panose="02020603050405020304" pitchFamily="18" charset="0"/>
                <a:cs typeface="Times New Roman" panose="02020603050405020304" pitchFamily="18" charset="0"/>
              </a:rPr>
              <a:t> Applications, TXD 36</a:t>
            </a:r>
          </a:p>
        </p:txBody>
      </p:sp>
    </p:spTree>
    <p:extLst>
      <p:ext uri="{BB962C8B-B14F-4D97-AF65-F5344CB8AC3E}">
        <p14:creationId xmlns:p14="http://schemas.microsoft.com/office/powerpoint/2010/main" val="4239170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a:extLst>
              <a:ext uri="{FF2B5EF4-FFF2-40B4-BE49-F238E27FC236}">
                <a16:creationId xmlns:a16="http://schemas.microsoft.com/office/drawing/2014/main" id="{7784EE60-9754-B536-219B-EA78588A88ED}"/>
              </a:ext>
            </a:extLst>
          </p:cNvPr>
          <p:cNvGraphicFramePr>
            <a:graphicFrameLocks/>
          </p:cNvGraphicFramePr>
          <p:nvPr>
            <p:extLst>
              <p:ext uri="{D42A27DB-BD31-4B8C-83A1-F6EECF244321}">
                <p14:modId xmlns:p14="http://schemas.microsoft.com/office/powerpoint/2010/main" val="552669246"/>
              </p:ext>
            </p:extLst>
          </p:nvPr>
        </p:nvGraphicFramePr>
        <p:xfrm>
          <a:off x="726831" y="804345"/>
          <a:ext cx="11140273" cy="5821680"/>
        </p:xfrm>
        <a:graphic>
          <a:graphicData uri="http://schemas.openxmlformats.org/drawingml/2006/table">
            <a:tbl>
              <a:tblPr firstRow="1" bandRow="1">
                <a:tableStyleId>{5C22544A-7EE6-4342-B048-85BDC9FD1C3A}</a:tableStyleId>
              </a:tblPr>
              <a:tblGrid>
                <a:gridCol w="654605">
                  <a:extLst>
                    <a:ext uri="{9D8B030D-6E8A-4147-A177-3AD203B41FA5}">
                      <a16:colId xmlns:a16="http://schemas.microsoft.com/office/drawing/2014/main" val="20000"/>
                    </a:ext>
                  </a:extLst>
                </a:gridCol>
                <a:gridCol w="1760278">
                  <a:extLst>
                    <a:ext uri="{9D8B030D-6E8A-4147-A177-3AD203B41FA5}">
                      <a16:colId xmlns:a16="http://schemas.microsoft.com/office/drawing/2014/main" val="20001"/>
                    </a:ext>
                  </a:extLst>
                </a:gridCol>
                <a:gridCol w="2740754">
                  <a:extLst>
                    <a:ext uri="{9D8B030D-6E8A-4147-A177-3AD203B41FA5}">
                      <a16:colId xmlns:a16="http://schemas.microsoft.com/office/drawing/2014/main" val="20003"/>
                    </a:ext>
                  </a:extLst>
                </a:gridCol>
                <a:gridCol w="3250763">
                  <a:extLst>
                    <a:ext uri="{9D8B030D-6E8A-4147-A177-3AD203B41FA5}">
                      <a16:colId xmlns:a16="http://schemas.microsoft.com/office/drawing/2014/main" val="20004"/>
                    </a:ext>
                  </a:extLst>
                </a:gridCol>
                <a:gridCol w="2733873">
                  <a:extLst>
                    <a:ext uri="{9D8B030D-6E8A-4147-A177-3AD203B41FA5}">
                      <a16:colId xmlns:a16="http://schemas.microsoft.com/office/drawing/2014/main" val="2084193073"/>
                    </a:ext>
                  </a:extLst>
                </a:gridCol>
              </a:tblGrid>
              <a:tr h="449163">
                <a:tc>
                  <a:txBody>
                    <a:bodyPr/>
                    <a:lstStyle/>
                    <a:p>
                      <a:pPr algn="ctr"/>
                      <a:r>
                        <a:rPr lang="en-US" sz="1400" dirty="0">
                          <a:latin typeface="Times New Roman" panose="02020603050405020304" pitchFamily="18" charset="0"/>
                          <a:ea typeface="Tahoma" panose="020B0604030504040204" pitchFamily="34" charset="0"/>
                          <a:cs typeface="Times New Roman" panose="02020603050405020304" pitchFamily="18" charset="0"/>
                        </a:rPr>
                        <a:t>Sl. No.</a:t>
                      </a:r>
                      <a:endParaRPr lang="en-IN" sz="1400" dirty="0">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Sub-sector</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ea typeface="Tahoma" panose="020B0604030504040204" pitchFamily="34" charset="0"/>
                          <a:cs typeface="Times New Roman" panose="02020603050405020304" pitchFamily="18" charset="0"/>
                        </a:rPr>
                        <a:t>Areas covered </a:t>
                      </a:r>
                      <a:endParaRPr lang="en-IN" sz="1400" dirty="0">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ea typeface="Tahoma" panose="020B0604030504040204" pitchFamily="34" charset="0"/>
                          <a:cs typeface="Times New Roman" panose="02020603050405020304" pitchFamily="18" charset="0"/>
                        </a:rPr>
                        <a:t>Areas yet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Status and mode of execution</a:t>
                      </a:r>
                      <a:endParaRPr lang="en-IN" sz="1400" dirty="0">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15712">
                <a:tc>
                  <a:txBody>
                    <a:bodyPr/>
                    <a:lstStyle/>
                    <a:p>
                      <a:pPr marL="0" indent="0">
                        <a:buFont typeface="+mj-lt"/>
                        <a:buNone/>
                      </a:pPr>
                      <a:r>
                        <a:rPr lang="en-US" sz="1600" dirty="0">
                          <a:latin typeface="Times New Roman" panose="02020603050405020304" pitchFamily="18" charset="0"/>
                          <a:ea typeface="Tahoma" panose="020B0604030504040204" pitchFamily="34" charset="0"/>
                          <a:cs typeface="Times New Roman" panose="02020603050405020304" pitchFamily="18" charset="0"/>
                        </a:rPr>
                        <a:t>1.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r>
                        <a:rPr lang="en-IN"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Filtration and Industrial Use</a:t>
                      </a:r>
                      <a:endParaRPr lang="en-US"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Filter Fabric</a:t>
                      </a:r>
                    </a:p>
                    <a:p>
                      <a:pPr marL="342900" indent="-342900">
                        <a:buFont typeface="+mj-lt"/>
                        <a:buAutoNum type="arabicPeriod"/>
                      </a:pPr>
                      <a:r>
                        <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Coated and Treated Fabric</a:t>
                      </a:r>
                    </a:p>
                    <a:p>
                      <a:pPr marL="342900" indent="-342900">
                        <a:buFont typeface="+mj-lt"/>
                        <a:buAutoNum type="arabicPeriod"/>
                      </a:pPr>
                      <a:r>
                        <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Nonwoven</a:t>
                      </a:r>
                    </a:p>
                    <a:p>
                      <a:pPr marL="342900" indent="-342900">
                        <a:buFont typeface="+mj-lt"/>
                        <a:buAutoNum type="arabicPeriod"/>
                      </a:pPr>
                      <a:r>
                        <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Awning and Tarpaulin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Duck and </a:t>
                      </a:r>
                      <a:r>
                        <a:rPr lang="en-IN" sz="1600" kern="1200" dirty="0" err="1">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Convas</a:t>
                      </a:r>
                      <a:endPar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0" indent="0">
                        <a:buFont typeface="+mj-lt"/>
                        <a:buNone/>
                      </a:pPr>
                      <a:endPar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0" indent="0">
                        <a:buFont typeface="+mj-lt"/>
                        <a:buNone/>
                      </a:pPr>
                      <a:r>
                        <a:rPr lang="en-IN" sz="1600" b="1" i="0" u="sng" dirty="0">
                          <a:solidFill>
                            <a:schemeClr val="tx1"/>
                          </a:solidFill>
                          <a:latin typeface="Times New Roman" panose="02020603050405020304" pitchFamily="18" charset="0"/>
                          <a:cs typeface="Times New Roman" panose="02020603050405020304" pitchFamily="18" charset="0"/>
                        </a:rPr>
                        <a:t>No. of Standards published = 50</a:t>
                      </a:r>
                    </a:p>
                    <a:p>
                      <a:pPr marL="0" indent="0">
                        <a:buFont typeface="+mj-lt"/>
                        <a:buNone/>
                      </a:pPr>
                      <a:endParaRPr lang="en-IN" sz="16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Industrial non-woven filter fabric for various application in cement industry, power industry, food industry, pharmaceutical etc.</a:t>
                      </a:r>
                    </a:p>
                    <a:p>
                      <a:pPr marL="342900" indent="-342900">
                        <a:buFont typeface="+mj-lt"/>
                        <a:buAutoNum type="arabicPeriod"/>
                      </a:pPr>
                      <a:r>
                        <a:rPr lang="en-IN" sz="1600" dirty="0">
                          <a:latin typeface="Times New Roman" panose="02020603050405020304" pitchFamily="18" charset="0"/>
                          <a:cs typeface="Times New Roman" panose="02020603050405020304" pitchFamily="18" charset="0"/>
                        </a:rPr>
                        <a:t>Synthetic hoses &amp; pipes fabric</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Synthetic Conveyor &amp; drive belts fabric </a:t>
                      </a:r>
                    </a:p>
                    <a:p>
                      <a:pPr marL="342900" indent="-342900">
                        <a:buFont typeface="+mj-lt"/>
                        <a:buAutoNum type="arabicPeriod"/>
                      </a:pPr>
                      <a:r>
                        <a:rPr lang="en-IN" sz="1600" dirty="0">
                          <a:latin typeface="Times New Roman" panose="02020603050405020304" pitchFamily="18" charset="0"/>
                          <a:cs typeface="Times New Roman" panose="02020603050405020304" pitchFamily="18" charset="0"/>
                        </a:rPr>
                        <a:t>Abrasive cloth </a:t>
                      </a:r>
                    </a:p>
                    <a:p>
                      <a:pPr marL="342900" indent="-342900">
                        <a:buFont typeface="+mj-lt"/>
                        <a:buAutoNum type="arabicPeriod"/>
                      </a:pPr>
                      <a:r>
                        <a:rPr lang="en-IN" sz="1600" dirty="0">
                          <a:latin typeface="Times New Roman" panose="02020603050405020304" pitchFamily="18" charset="0"/>
                          <a:cs typeface="Times New Roman" panose="02020603050405020304" pitchFamily="18" charset="0"/>
                        </a:rPr>
                        <a:t>Woven air slide fabric</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Woven press filter cloth bag</a:t>
                      </a:r>
                      <a:r>
                        <a:rPr lang="en-IN" sz="1600" dirty="0">
                          <a:latin typeface="Times New Roman" panose="02020603050405020304" pitchFamily="18" charset="0"/>
                          <a:cs typeface="Times New Roman" panose="02020603050405020304" pitchFamily="18" charset="0"/>
                        </a:rPr>
                        <a:t> </a:t>
                      </a:r>
                    </a:p>
                    <a:p>
                      <a:pPr marL="342900" indent="-342900">
                        <a:buFont typeface="+mj-lt"/>
                        <a:buAutoNum type="arabicPeriod"/>
                      </a:pPr>
                      <a:r>
                        <a:rPr lang="en-IN"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Industrial non woven wipes for cleaning </a:t>
                      </a:r>
                      <a:endParaRPr lang="en-US"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lt"/>
                        <a:buNone/>
                      </a:pPr>
                      <a:endParaRPr lang="en-US"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pPr marL="0" indent="0">
                        <a:buFont typeface="+mj-lt"/>
                        <a:buNone/>
                      </a:pPr>
                      <a:endParaRPr lang="en-US"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p>
                      <a:pPr marL="0" indent="0">
                        <a:buFont typeface="+mj-lt"/>
                        <a:buNone/>
                      </a:pPr>
                      <a:r>
                        <a:rPr lang="en-US"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2 working groups have been constituted for </a:t>
                      </a:r>
                      <a:r>
                        <a:rPr lang="en-IN"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filter fabric and Industrial non-woven wipes</a:t>
                      </a:r>
                      <a:endParaRPr lang="en-US" sz="1600" b="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981600">
                <a:tc>
                  <a:txBody>
                    <a:bodyPr/>
                    <a:lstStyle/>
                    <a:p>
                      <a:pPr marL="0" indent="0">
                        <a:buFont typeface="+mj-lt"/>
                        <a:buNone/>
                      </a:pPr>
                      <a:r>
                        <a:rPr lang="en-US" sz="1600" dirty="0">
                          <a:latin typeface="Times New Roman" panose="02020603050405020304" pitchFamily="18" charset="0"/>
                          <a:ea typeface="Tahoma" panose="020B0604030504040204" pitchFamily="34" charset="0"/>
                          <a:cs typeface="Times New Roman" panose="02020603050405020304" pitchFamily="18" charset="0"/>
                        </a:rPr>
                        <a:t>2.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Construction and building industry</a:t>
                      </a:r>
                      <a:endParaRPr lang="en-US" sz="16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Industrial Safety Nets</a:t>
                      </a:r>
                    </a:p>
                    <a:p>
                      <a:pPr marL="342900" indent="-342900">
                        <a:buFont typeface="+mj-lt"/>
                        <a:buAutoNum type="arabicPeriod"/>
                      </a:pPr>
                      <a:r>
                        <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Camping Tents  </a:t>
                      </a:r>
                    </a:p>
                    <a:p>
                      <a:pPr marL="342900" indent="-342900">
                        <a:buFont typeface="+mj-lt"/>
                        <a:buAutoNum type="arabicPeriod"/>
                      </a:pPr>
                      <a:r>
                        <a:rPr lang="en-US"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Synthetic Micro </a:t>
                      </a:r>
                      <a:r>
                        <a:rPr lang="en-US" sz="1600" kern="1200" dirty="0" err="1">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Fibres</a:t>
                      </a:r>
                      <a:r>
                        <a:rPr lang="en-US"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for Use in Cement Based Matrix</a:t>
                      </a:r>
                    </a:p>
                    <a:p>
                      <a:pPr marL="342900" indent="-342900">
                        <a:buFont typeface="+mj-lt"/>
                        <a:buAutoNum type="arabicPeriod"/>
                      </a:pPr>
                      <a:r>
                        <a:rPr lang="en-IN"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Architectural Membranes</a:t>
                      </a:r>
                      <a:r>
                        <a:rPr lang="en-US"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p>
                    <a:p>
                      <a:pPr marL="0" indent="0">
                        <a:buFont typeface="+mj-lt"/>
                        <a:buNone/>
                      </a:pPr>
                      <a:endParaRPr lang="en-US" sz="1600" kern="1200"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marL="0" indent="0">
                        <a:buFont typeface="+mj-lt"/>
                        <a:buNone/>
                      </a:pPr>
                      <a:r>
                        <a:rPr lang="en-IN" sz="1600" b="1" i="0" u="sng" dirty="0">
                          <a:solidFill>
                            <a:schemeClr val="tx1"/>
                          </a:solidFill>
                          <a:latin typeface="Times New Roman" panose="02020603050405020304" pitchFamily="18" charset="0"/>
                          <a:cs typeface="Times New Roman" panose="02020603050405020304" pitchFamily="18" charset="0"/>
                        </a:rPr>
                        <a:t>No. of Standards published = 07</a:t>
                      </a:r>
                      <a:endParaRPr lang="en-IN" sz="16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buFont typeface="+mj-lt"/>
                        <a:buAutoNum type="arabicPeriod"/>
                      </a:pPr>
                      <a:r>
                        <a:rPr lang="en-IN" sz="16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Scaffolding Nets</a:t>
                      </a:r>
                    </a:p>
                    <a:p>
                      <a:pPr marL="342900" indent="-342900">
                        <a:buFont typeface="+mj-lt"/>
                        <a:buAutoNum type="arabicPeriod"/>
                      </a:pPr>
                      <a:r>
                        <a:rPr lang="en-US" sz="16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Fabric for signage and hoarding</a:t>
                      </a:r>
                    </a:p>
                    <a:p>
                      <a:pPr marL="342900" indent="-342900">
                        <a:buFont typeface="+mj-lt"/>
                        <a:buAutoNum type="arabicPeriod"/>
                      </a:pPr>
                      <a:r>
                        <a:rPr lang="en-US" sz="16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Woven and Nonwoven wall coverings</a:t>
                      </a:r>
                    </a:p>
                    <a:p>
                      <a:pPr marL="342900" indent="-342900">
                        <a:buFont typeface="+mj-lt"/>
                        <a:buAutoNum type="arabicPeriod"/>
                      </a:pPr>
                      <a:r>
                        <a:rPr lang="en-US" sz="16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Inflatables </a:t>
                      </a:r>
                      <a:endParaRPr lang="en-IN" sz="16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lt"/>
                        <a:buNone/>
                      </a:pPr>
                      <a:r>
                        <a:rPr lang="en-IN" sz="1600" kern="1200" dirty="0">
                          <a:solidFill>
                            <a:schemeClr val="dk1"/>
                          </a:solidFill>
                          <a:effectLst/>
                          <a:latin typeface="Times New Roman" panose="02020603050405020304" pitchFamily="18" charset="0"/>
                          <a:ea typeface="Tahoma" panose="020B0604030504040204" pitchFamily="34" charset="0"/>
                          <a:cs typeface="Times New Roman" panose="02020603050405020304" pitchFamily="18" charset="0"/>
                        </a:rPr>
                        <a:t>R&amp;D project for scaffolding net has been allocated to NIT, Jalandhar.</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itle 1">
            <a:extLst>
              <a:ext uri="{FF2B5EF4-FFF2-40B4-BE49-F238E27FC236}">
                <a16:creationId xmlns:a16="http://schemas.microsoft.com/office/drawing/2014/main" id="{2E5EF516-7324-A07F-3FE5-D6C80F8BA579}"/>
              </a:ext>
            </a:extLst>
          </p:cNvPr>
          <p:cNvSpPr>
            <a:spLocks noGrp="1"/>
          </p:cNvSpPr>
          <p:nvPr>
            <p:ph type="title"/>
          </p:nvPr>
        </p:nvSpPr>
        <p:spPr>
          <a:xfrm>
            <a:off x="653142" y="231975"/>
            <a:ext cx="10289513" cy="516169"/>
          </a:xfrm>
          <a:noFill/>
        </p:spPr>
        <p:txBody>
          <a:bodyPr>
            <a:noAutofit/>
          </a:bodyPr>
          <a:lstStyle/>
          <a:p>
            <a:r>
              <a:rPr lang="en-US" sz="2400" b="1" dirty="0">
                <a:latin typeface="Times New Roman" panose="02020603050405020304" pitchFamily="18" charset="0"/>
                <a:cs typeface="Times New Roman" panose="02020603050405020304" pitchFamily="18" charset="0"/>
              </a:rPr>
              <a:t>INDUTECH AND BUILDTECH, TXD 33 and TXD 34</a:t>
            </a:r>
          </a:p>
        </p:txBody>
      </p:sp>
    </p:spTree>
    <p:extLst>
      <p:ext uri="{BB962C8B-B14F-4D97-AF65-F5344CB8AC3E}">
        <p14:creationId xmlns:p14="http://schemas.microsoft.com/office/powerpoint/2010/main" val="327673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FEFD77B-BE37-512C-838F-0564DE2615A0}"/>
              </a:ext>
            </a:extLst>
          </p:cNvPr>
          <p:cNvGraphicFramePr>
            <a:graphicFrameLocks/>
          </p:cNvGraphicFramePr>
          <p:nvPr/>
        </p:nvGraphicFramePr>
        <p:xfrm>
          <a:off x="500615" y="707669"/>
          <a:ext cx="11190770" cy="5727899"/>
        </p:xfrm>
        <a:graphic>
          <a:graphicData uri="http://schemas.openxmlformats.org/drawingml/2006/table">
            <a:tbl>
              <a:tblPr firstRow="1" bandRow="1">
                <a:tableStyleId>{69012ECD-51FC-41F1-AA8D-1B2483CD663E}</a:tableStyleId>
              </a:tblPr>
              <a:tblGrid>
                <a:gridCol w="865721">
                  <a:extLst>
                    <a:ext uri="{9D8B030D-6E8A-4147-A177-3AD203B41FA5}">
                      <a16:colId xmlns:a16="http://schemas.microsoft.com/office/drawing/2014/main" val="1189910228"/>
                    </a:ext>
                  </a:extLst>
                </a:gridCol>
                <a:gridCol w="1516988">
                  <a:extLst>
                    <a:ext uri="{9D8B030D-6E8A-4147-A177-3AD203B41FA5}">
                      <a16:colId xmlns:a16="http://schemas.microsoft.com/office/drawing/2014/main" val="1047082033"/>
                    </a:ext>
                  </a:extLst>
                </a:gridCol>
                <a:gridCol w="3710939">
                  <a:extLst>
                    <a:ext uri="{9D8B030D-6E8A-4147-A177-3AD203B41FA5}">
                      <a16:colId xmlns:a16="http://schemas.microsoft.com/office/drawing/2014/main" val="3665550937"/>
                    </a:ext>
                  </a:extLst>
                </a:gridCol>
                <a:gridCol w="2864561">
                  <a:extLst>
                    <a:ext uri="{9D8B030D-6E8A-4147-A177-3AD203B41FA5}">
                      <a16:colId xmlns:a16="http://schemas.microsoft.com/office/drawing/2014/main" val="1386687883"/>
                    </a:ext>
                  </a:extLst>
                </a:gridCol>
                <a:gridCol w="2232561">
                  <a:extLst>
                    <a:ext uri="{9D8B030D-6E8A-4147-A177-3AD203B41FA5}">
                      <a16:colId xmlns:a16="http://schemas.microsoft.com/office/drawing/2014/main" val="171621508"/>
                    </a:ext>
                  </a:extLst>
                </a:gridCol>
              </a:tblGrid>
              <a:tr h="417324">
                <a:tc>
                  <a:txBody>
                    <a:bodyPr/>
                    <a:lstStyle/>
                    <a:p>
                      <a:r>
                        <a:rPr lang="en-US" sz="1400" dirty="0">
                          <a:latin typeface="Times New Roman" panose="02020603050405020304" pitchFamily="18" charset="0"/>
                          <a:cs typeface="Times New Roman" panose="02020603050405020304" pitchFamily="18" charset="0"/>
                        </a:rPr>
                        <a:t>Sl. No.</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Sub-sector</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dirty="0">
                          <a:latin typeface="Times New Roman" panose="02020603050405020304" pitchFamily="18" charset="0"/>
                          <a:cs typeface="Times New Roman" panose="02020603050405020304" pitchFamily="18" charset="0"/>
                        </a:rPr>
                        <a:t>Areas covered </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Areas to be covered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IN" sz="1400" dirty="0">
                          <a:latin typeface="Times New Roman" panose="02020603050405020304" pitchFamily="18" charset="0"/>
                          <a:cs typeface="Times New Roman" panose="02020603050405020304" pitchFamily="18" charset="0"/>
                        </a:rPr>
                        <a:t>Status and mode of execution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427142"/>
                  </a:ext>
                </a:extLst>
              </a:tr>
              <a:tr h="879668">
                <a:tc>
                  <a:txBody>
                    <a:bodyPr/>
                    <a:lstStyle/>
                    <a:p>
                      <a:r>
                        <a:rPr lang="en-US" sz="1400" dirty="0">
                          <a:latin typeface="Times New Roman" panose="02020603050405020304" pitchFamily="18" charset="0"/>
                          <a:cs typeface="Times New Roman" panose="02020603050405020304" pitchFamily="18" charset="0"/>
                        </a:rPr>
                        <a:t>1</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Colourfastness Test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400" dirty="0" err="1">
                          <a:solidFill>
                            <a:schemeClr val="tx1"/>
                          </a:solidFill>
                          <a:latin typeface="Times New Roman" panose="02020603050405020304" pitchFamily="18" charset="0"/>
                          <a:cs typeface="Times New Roman" panose="02020603050405020304" pitchFamily="18" charset="0"/>
                        </a:rPr>
                        <a:t>Colour</a:t>
                      </a:r>
                      <a:r>
                        <a:rPr lang="en-US" sz="1400" dirty="0">
                          <a:solidFill>
                            <a:schemeClr val="tx1"/>
                          </a:solidFill>
                          <a:latin typeface="Times New Roman" panose="02020603050405020304" pitchFamily="18" charset="0"/>
                          <a:cs typeface="Times New Roman" panose="02020603050405020304" pitchFamily="18" charset="0"/>
                        </a:rPr>
                        <a:t> fastness to washing water, </a:t>
                      </a:r>
                      <a:r>
                        <a:rPr lang="en-US" sz="1400" baseline="0" dirty="0">
                          <a:solidFill>
                            <a:schemeClr val="tx1"/>
                          </a:solidFill>
                          <a:latin typeface="Times New Roman" panose="02020603050405020304" pitchFamily="18" charset="0"/>
                          <a:cs typeface="Times New Roman" panose="02020603050405020304" pitchFamily="18" charset="0"/>
                        </a:rPr>
                        <a:t> </a:t>
                      </a:r>
                    </a:p>
                    <a:p>
                      <a:r>
                        <a:rPr lang="en-US" sz="1400" baseline="0" dirty="0">
                          <a:solidFill>
                            <a:schemeClr val="tx1"/>
                          </a:solidFill>
                          <a:latin typeface="Times New Roman" panose="02020603050405020304" pitchFamily="18" charset="0"/>
                          <a:cs typeface="Times New Roman" panose="02020603050405020304" pitchFamily="18" charset="0"/>
                        </a:rPr>
                        <a:t>Rubbing perspiration sea water, </a:t>
                      </a:r>
                    </a:p>
                    <a:p>
                      <a:r>
                        <a:rPr lang="en-US" sz="1400" baseline="0" dirty="0">
                          <a:solidFill>
                            <a:schemeClr val="tx1"/>
                          </a:solidFill>
                          <a:latin typeface="Times New Roman" panose="02020603050405020304" pitchFamily="18" charset="0"/>
                          <a:cs typeface="Times New Roman" panose="02020603050405020304" pitchFamily="18" charset="0"/>
                        </a:rPr>
                        <a:t>artificial light etc.</a:t>
                      </a:r>
                      <a:endParaRPr lang="en-IN" sz="1400" b="1" i="0" u="sng" dirty="0">
                        <a:solidFill>
                          <a:schemeClr val="tx1"/>
                        </a:solidFill>
                        <a:latin typeface="Times New Roman" panose="02020603050405020304" pitchFamily="18" charset="0"/>
                        <a:cs typeface="Times New Roman" panose="02020603050405020304" pitchFamily="18" charset="0"/>
                      </a:endParaRP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71</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US" sz="1400" b="0" i="0" kern="1200" dirty="0" err="1">
                          <a:solidFill>
                            <a:schemeClr val="tx1"/>
                          </a:solidFill>
                          <a:effectLst/>
                          <a:latin typeface="Times New Roman" panose="02020603050405020304" pitchFamily="18" charset="0"/>
                          <a:ea typeface="+mn-ea"/>
                          <a:cs typeface="Times New Roman" panose="02020603050405020304" pitchFamily="18" charset="0"/>
                        </a:rPr>
                        <a:t>Colour</a:t>
                      </a:r>
                      <a:r>
                        <a:rPr lang="en-US" sz="1400" b="0" i="0" kern="1200" dirty="0">
                          <a:solidFill>
                            <a:schemeClr val="tx1"/>
                          </a:solidFill>
                          <a:effectLst/>
                          <a:latin typeface="Times New Roman" panose="02020603050405020304" pitchFamily="18" charset="0"/>
                          <a:ea typeface="+mn-ea"/>
                          <a:cs typeface="Times New Roman" panose="02020603050405020304" pitchFamily="18" charset="0"/>
                        </a:rPr>
                        <a:t> fastness to industrial laundering</a:t>
                      </a:r>
                    </a:p>
                    <a:p>
                      <a:pPr marL="342900" indent="-342900">
                        <a:buFont typeface="+mj-lt"/>
                        <a:buAutoNum type="arabicPeriod"/>
                      </a:pPr>
                      <a:r>
                        <a:rPr lang="en-US" sz="1400" b="0" i="0" kern="1200" dirty="0" err="1">
                          <a:solidFill>
                            <a:schemeClr val="tx1"/>
                          </a:solidFill>
                          <a:effectLst/>
                          <a:latin typeface="Times New Roman" panose="02020603050405020304" pitchFamily="18" charset="0"/>
                          <a:ea typeface="+mn-ea"/>
                          <a:cs typeface="Times New Roman" panose="02020603050405020304" pitchFamily="18" charset="0"/>
                        </a:rPr>
                        <a:t>Colour</a:t>
                      </a:r>
                      <a:r>
                        <a:rPr lang="en-US" sz="1400" b="0" i="0" kern="1200" dirty="0">
                          <a:solidFill>
                            <a:schemeClr val="tx1"/>
                          </a:solidFill>
                          <a:effectLst/>
                          <a:latin typeface="Times New Roman" panose="02020603050405020304" pitchFamily="18" charset="0"/>
                          <a:ea typeface="+mn-ea"/>
                          <a:cs typeface="Times New Roman" panose="02020603050405020304" pitchFamily="18" charset="0"/>
                        </a:rPr>
                        <a:t> fastness to artificial weathering: Xenon arc fading lamp test</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buFont typeface="+mj-lt"/>
                        <a:buNone/>
                      </a:pPr>
                      <a:r>
                        <a:rPr lang="en-IN" sz="1400" dirty="0">
                          <a:latin typeface="Times New Roman" panose="02020603050405020304" pitchFamily="18" charset="0"/>
                          <a:cs typeface="Times New Roman" panose="02020603050405020304" pitchFamily="18" charset="0"/>
                        </a:rPr>
                        <a:t>Work is yet to be started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324557"/>
                  </a:ext>
                </a:extLst>
              </a:tr>
              <a:tr h="1308299">
                <a:tc>
                  <a:txBody>
                    <a:bodyPr/>
                    <a:lstStyle/>
                    <a:p>
                      <a:r>
                        <a:rPr lang="en-US" sz="1400" dirty="0">
                          <a:latin typeface="Times New Roman" panose="02020603050405020304" pitchFamily="18" charset="0"/>
                          <a:cs typeface="Times New Roman" panose="02020603050405020304" pitchFamily="18" charset="0"/>
                        </a:rPr>
                        <a:t>2</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1400" dirty="0">
                          <a:latin typeface="Times New Roman" panose="02020603050405020304" pitchFamily="18" charset="0"/>
                          <a:cs typeface="Times New Roman" panose="02020603050405020304" pitchFamily="18" charset="0"/>
                        </a:rPr>
                        <a:t>Fiber</a:t>
                      </a:r>
                      <a:r>
                        <a:rPr lang="en-US" sz="1400" baseline="0" dirty="0">
                          <a:latin typeface="Times New Roman" panose="02020603050405020304" pitchFamily="18" charset="0"/>
                          <a:cs typeface="Times New Roman" panose="02020603050405020304" pitchFamily="18" charset="0"/>
                        </a:rPr>
                        <a:t> Identification </a:t>
                      </a:r>
                      <a:endParaRPr lang="en-US"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buFont typeface="+mj-lt"/>
                        <a:buNone/>
                      </a:pPr>
                      <a:r>
                        <a:rPr lang="en-IN" sz="1400" b="0" i="0" u="none" dirty="0">
                          <a:solidFill>
                            <a:schemeClr val="tx1"/>
                          </a:solidFill>
                          <a:latin typeface="Times New Roman" panose="02020603050405020304" pitchFamily="18" charset="0"/>
                          <a:cs typeface="Times New Roman" panose="02020603050405020304" pitchFamily="18" charset="0"/>
                        </a:rPr>
                        <a:t>Identification of fibres-</a:t>
                      </a:r>
                    </a:p>
                    <a:p>
                      <a:pPr marL="0" indent="0">
                        <a:buFont typeface="+mj-lt"/>
                        <a:buNone/>
                      </a:pPr>
                      <a:r>
                        <a:rPr lang="en-IN" sz="1400" b="0" i="0" u="none" dirty="0">
                          <a:solidFill>
                            <a:schemeClr val="tx1"/>
                          </a:solidFill>
                          <a:latin typeface="Times New Roman" panose="02020603050405020304" pitchFamily="18" charset="0"/>
                          <a:cs typeface="Times New Roman" panose="02020603050405020304" pitchFamily="18" charset="0"/>
                        </a:rPr>
                        <a:t>Cotton fibre and their blends</a:t>
                      </a:r>
                    </a:p>
                    <a:p>
                      <a:pPr marL="0" indent="0">
                        <a:buFont typeface="+mj-lt"/>
                        <a:buNone/>
                      </a:pPr>
                      <a:r>
                        <a:rPr lang="en-IN" sz="1400" b="0" i="0" u="none" dirty="0">
                          <a:solidFill>
                            <a:schemeClr val="tx1"/>
                          </a:solidFill>
                          <a:latin typeface="Times New Roman" panose="02020603050405020304" pitchFamily="18" charset="0"/>
                          <a:cs typeface="Times New Roman" panose="02020603050405020304" pitchFamily="18" charset="0"/>
                        </a:rPr>
                        <a:t>Polyester fibre, viscose fibre, wool fibre, polyamide etc.</a:t>
                      </a:r>
                      <a:endParaRPr lang="en-IN" sz="1400" b="1" i="0" u="sng" dirty="0">
                        <a:solidFill>
                          <a:schemeClr val="tx1"/>
                        </a:solidFill>
                        <a:latin typeface="Times New Roman" panose="02020603050405020304" pitchFamily="18" charset="0"/>
                        <a:cs typeface="Times New Roman" panose="02020603050405020304" pitchFamily="18" charset="0"/>
                      </a:endParaRP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35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US" sz="1400" dirty="0">
                          <a:latin typeface="Times New Roman" panose="02020603050405020304" pitchFamily="18" charset="0"/>
                          <a:cs typeface="Times New Roman" panose="02020603050405020304" pitchFamily="18" charset="0"/>
                        </a:rPr>
                        <a:t>Identification of banana</a:t>
                      </a:r>
                      <a:r>
                        <a:rPr lang="en-US" sz="1400" baseline="0" dirty="0">
                          <a:latin typeface="Times New Roman" panose="02020603050405020304" pitchFamily="18" charset="0"/>
                          <a:cs typeface="Times New Roman" panose="02020603050405020304" pitchFamily="18" charset="0"/>
                        </a:rPr>
                        <a:t> and Bamboo fibers</a:t>
                      </a:r>
                    </a:p>
                    <a:p>
                      <a:pPr marL="342900" indent="-342900">
                        <a:buFont typeface="+mj-lt"/>
                        <a:buAutoNum type="arabicPeriod"/>
                      </a:pPr>
                      <a:endParaRPr lang="en-US" sz="1400" baseline="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IN" sz="1400" b="0" i="0" kern="1200" dirty="0">
                          <a:solidFill>
                            <a:schemeClr val="tx1"/>
                          </a:solidFill>
                          <a:effectLst/>
                          <a:latin typeface="Times New Roman" panose="02020603050405020304" pitchFamily="18" charset="0"/>
                          <a:ea typeface="+mn-ea"/>
                          <a:cs typeface="Times New Roman" panose="02020603050405020304" pitchFamily="18" charset="0"/>
                        </a:rPr>
                        <a:t>Textiles — Determination of components in flax fibres</a:t>
                      </a:r>
                      <a:r>
                        <a:rPr lang="en-US" sz="1400" baseline="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Work is yet to be started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106989"/>
                  </a:ext>
                </a:extLst>
              </a:tr>
              <a:tr h="925742">
                <a:tc>
                  <a:txBody>
                    <a:bodyPr/>
                    <a:lstStyle/>
                    <a:p>
                      <a:r>
                        <a:rPr lang="en-US" sz="1400" dirty="0">
                          <a:latin typeface="Times New Roman" panose="02020603050405020304" pitchFamily="18" charset="0"/>
                          <a:cs typeface="Times New Roman" panose="02020603050405020304" pitchFamily="18" charset="0"/>
                        </a:rPr>
                        <a:t>3</a:t>
                      </a:r>
                      <a:endParaRPr lang="en-IN"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IN" sz="1400" dirty="0">
                          <a:latin typeface="Times New Roman" panose="02020603050405020304" pitchFamily="18" charset="0"/>
                          <a:cs typeface="Times New Roman" panose="02020603050405020304" pitchFamily="18" charset="0"/>
                        </a:rPr>
                        <a:t>Processing parameters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buFont typeface="+mj-lt"/>
                        <a:buNone/>
                      </a:pPr>
                      <a:r>
                        <a:rPr lang="en-IN" sz="1400" dirty="0">
                          <a:solidFill>
                            <a:schemeClr val="tx1"/>
                          </a:solidFill>
                          <a:latin typeface="Times New Roman" panose="02020603050405020304" pitchFamily="18" charset="0"/>
                          <a:cs typeface="Times New Roman" panose="02020603050405020304" pitchFamily="18" charset="0"/>
                        </a:rPr>
                        <a:t>To determine parameters/property –</a:t>
                      </a:r>
                      <a:endParaRPr lang="en-IN" sz="1400" b="0" i="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buFont typeface="+mj-lt"/>
                        <a:buNone/>
                      </a:pPr>
                      <a:r>
                        <a:rPr lang="en-IN" sz="1400" b="0" i="0" kern="1200" dirty="0">
                          <a:solidFill>
                            <a:schemeClr val="tx1"/>
                          </a:solidFill>
                          <a:effectLst/>
                          <a:latin typeface="Times New Roman" panose="02020603050405020304" pitchFamily="18" charset="0"/>
                          <a:ea typeface="+mn-ea"/>
                          <a:cs typeface="Times New Roman" panose="02020603050405020304" pitchFamily="18" charset="0"/>
                        </a:rPr>
                        <a:t>Resistance to penetration, chloride content, </a:t>
                      </a:r>
                      <a:r>
                        <a:rPr lang="en-IN" sz="1400" b="0" i="0" kern="1200" dirty="0" err="1">
                          <a:solidFill>
                            <a:schemeClr val="tx1"/>
                          </a:solidFill>
                          <a:effectLst/>
                          <a:latin typeface="Times New Roman" panose="02020603050405020304" pitchFamily="18" charset="0"/>
                          <a:ea typeface="+mn-ea"/>
                          <a:cs typeface="Times New Roman" panose="02020603050405020304" pitchFamily="18" charset="0"/>
                        </a:rPr>
                        <a:t>insectproofness</a:t>
                      </a:r>
                      <a:r>
                        <a:rPr lang="en-IN" sz="1400" b="0" i="0" kern="1200" dirty="0">
                          <a:solidFill>
                            <a:schemeClr val="tx1"/>
                          </a:solidFill>
                          <a:effectLst/>
                          <a:latin typeface="Times New Roman" panose="02020603050405020304" pitchFamily="18" charset="0"/>
                          <a:ea typeface="+mn-ea"/>
                          <a:cs typeface="Times New Roman" panose="02020603050405020304" pitchFamily="18" charset="0"/>
                        </a:rPr>
                        <a:t>, sulphate content, ash and fatty matter  </a:t>
                      </a:r>
                      <a:endParaRPr lang="en-IN" sz="1400" dirty="0">
                        <a:solidFill>
                          <a:schemeClr val="tx1"/>
                        </a:solidFill>
                        <a:latin typeface="Times New Roman" panose="02020603050405020304" pitchFamily="18" charset="0"/>
                        <a:cs typeface="Times New Roman" panose="02020603050405020304" pitchFamily="18" charset="0"/>
                      </a:endParaRPr>
                    </a:p>
                    <a:p>
                      <a:pPr marL="0" indent="0">
                        <a:buFont typeface="+mj-lt"/>
                        <a:buNone/>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83</a:t>
                      </a: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IN" sz="1400" dirty="0">
                          <a:latin typeface="Times New Roman" panose="02020603050405020304" pitchFamily="18" charset="0"/>
                          <a:cs typeface="Times New Roman" panose="02020603050405020304" pitchFamily="18" charset="0"/>
                        </a:rPr>
                        <a:t>Indian Green Textiles Standard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Work is yet to be started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9894375"/>
                  </a:ext>
                </a:extLst>
              </a:tr>
              <a:tr h="925742">
                <a:tc>
                  <a:txBody>
                    <a:bodyPr/>
                    <a:lstStyle/>
                    <a:p>
                      <a:r>
                        <a:rPr lang="en-IN" sz="1400" dirty="0">
                          <a:latin typeface="Times New Roman" panose="02020603050405020304" pitchFamily="18" charset="0"/>
                          <a:cs typeface="Times New Roman" panose="02020603050405020304" pitchFamily="18" charset="0"/>
                        </a:rPr>
                        <a:t>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IN" sz="1400" dirty="0">
                          <a:latin typeface="Times New Roman" panose="02020603050405020304" pitchFamily="18" charset="0"/>
                          <a:cs typeface="Times New Roman" panose="02020603050405020304" pitchFamily="18" charset="0"/>
                        </a:rPr>
                        <a:t>Identification of harmful substances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indent="0">
                        <a:buFont typeface="+mj-lt"/>
                        <a:buNone/>
                      </a:pPr>
                      <a:r>
                        <a:rPr lang="en-IN" sz="1400" dirty="0">
                          <a:solidFill>
                            <a:schemeClr val="tx1"/>
                          </a:solidFill>
                          <a:latin typeface="Times New Roman" panose="02020603050405020304" pitchFamily="18" charset="0"/>
                          <a:cs typeface="Times New Roman" panose="02020603050405020304" pitchFamily="18" charset="0"/>
                        </a:rPr>
                        <a:t>Determination of harmful substances in textiles –</a:t>
                      </a:r>
                    </a:p>
                    <a:p>
                      <a:pPr marL="0" indent="0">
                        <a:buFont typeface="+mj-lt"/>
                        <a:buNone/>
                      </a:pPr>
                      <a:endParaRPr lang="en-IN" sz="1400" dirty="0">
                        <a:solidFill>
                          <a:schemeClr val="tx1"/>
                        </a:solidFill>
                        <a:latin typeface="Times New Roman" panose="02020603050405020304" pitchFamily="18" charset="0"/>
                        <a:cs typeface="Times New Roman" panose="02020603050405020304" pitchFamily="18" charset="0"/>
                      </a:endParaRPr>
                    </a:p>
                    <a:p>
                      <a:pPr marL="0" indent="0">
                        <a:buFont typeface="+mj-lt"/>
                        <a:buNone/>
                      </a:pPr>
                      <a:r>
                        <a:rPr lang="en-IN" sz="1400" dirty="0">
                          <a:solidFill>
                            <a:schemeClr val="tx1"/>
                          </a:solidFill>
                          <a:latin typeface="Times New Roman" panose="02020603050405020304" pitchFamily="18" charset="0"/>
                          <a:cs typeface="Times New Roman" panose="02020603050405020304" pitchFamily="18" charset="0"/>
                        </a:rPr>
                        <a:t>Phthalate </a:t>
                      </a:r>
                    </a:p>
                    <a:p>
                      <a:pPr marL="0" indent="0">
                        <a:buFont typeface="+mj-lt"/>
                        <a:buNone/>
                      </a:pPr>
                      <a:r>
                        <a:rPr lang="en-IN" sz="1400" dirty="0">
                          <a:solidFill>
                            <a:schemeClr val="tx1"/>
                          </a:solidFill>
                          <a:latin typeface="Times New Roman" panose="02020603050405020304" pitchFamily="18" charset="0"/>
                          <a:cs typeface="Times New Roman" panose="02020603050405020304" pitchFamily="18" charset="0"/>
                        </a:rPr>
                        <a:t>Free and hydrolysed formaldehyde</a:t>
                      </a:r>
                    </a:p>
                    <a:p>
                      <a:pPr marL="0" indent="0">
                        <a:buFont typeface="+mj-lt"/>
                        <a:buNone/>
                      </a:pPr>
                      <a:r>
                        <a:rPr lang="en-IN" sz="1400" dirty="0">
                          <a:solidFill>
                            <a:schemeClr val="tx1"/>
                          </a:solidFill>
                          <a:latin typeface="Times New Roman" panose="02020603050405020304" pitchFamily="18" charset="0"/>
                          <a:cs typeface="Times New Roman" panose="02020603050405020304" pitchFamily="18" charset="0"/>
                        </a:rPr>
                        <a:t>Alkyl Phenol, Organotin compounds</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N" sz="1400" b="1" i="0" u="sng" dirty="0">
                          <a:solidFill>
                            <a:schemeClr val="tx1"/>
                          </a:solidFill>
                          <a:latin typeface="Times New Roman" panose="02020603050405020304" pitchFamily="18" charset="0"/>
                          <a:cs typeface="Times New Roman" panose="02020603050405020304" pitchFamily="18" charset="0"/>
                        </a:rPr>
                        <a:t>No. of Standards published = 13</a:t>
                      </a:r>
                      <a:endParaRPr lang="en-IN" sz="1400" dirty="0">
                        <a:solidFill>
                          <a:schemeClr val="tx1"/>
                        </a:solidFill>
                        <a:latin typeface="Times New Roman" panose="02020603050405020304" pitchFamily="18" charset="0"/>
                        <a:cs typeface="Times New Roman" panose="02020603050405020304" pitchFamily="18" charset="0"/>
                      </a:endParaRPr>
                    </a:p>
                    <a:p>
                      <a:pPr marL="0" indent="0">
                        <a:buFont typeface="+mj-lt"/>
                        <a:buNone/>
                      </a:pPr>
                      <a:endParaRPr lang="en-IN" sz="1400" dirty="0">
                        <a:solidFill>
                          <a:schemeClr val="tx1"/>
                        </a:solidFill>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Determination of- Chlorinated organic carriers (COC),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Polycyclic Aromatic Hydrocarbons (PAH)</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Disperse dyes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Pesticide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dirty="0">
                          <a:latin typeface="Times New Roman" panose="02020603050405020304" pitchFamily="18" charset="0"/>
                          <a:cs typeface="Times New Roman" panose="02020603050405020304" pitchFamily="18" charset="0"/>
                        </a:rPr>
                        <a:t>Lead and cadmium</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R&amp;D project has been allocated for COC </a:t>
                      </a:r>
                      <a:r>
                        <a:rPr lang="en-US" sz="1400" dirty="0">
                          <a:latin typeface="Times New Roman" panose="02020603050405020304" pitchFamily="18" charset="0"/>
                          <a:cs typeface="Times New Roman" panose="02020603050405020304" pitchFamily="18" charset="0"/>
                        </a:rPr>
                        <a:t>to BTRA and </a:t>
                      </a:r>
                      <a:r>
                        <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R&amp;D project for PAH will be allocated shortly.</a:t>
                      </a:r>
                      <a:endParaRPr lang="en-US" sz="1400" dirty="0">
                        <a:latin typeface="Times New Roman" panose="02020603050405020304" pitchFamily="18" charset="0"/>
                        <a:cs typeface="Times New Roman" panose="02020603050405020304"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0470709"/>
                  </a:ext>
                </a:extLst>
              </a:tr>
            </a:tbl>
          </a:graphicData>
        </a:graphic>
      </p:graphicFrame>
      <p:sp>
        <p:nvSpPr>
          <p:cNvPr id="5" name="Title 1">
            <a:extLst>
              <a:ext uri="{FF2B5EF4-FFF2-40B4-BE49-F238E27FC236}">
                <a16:creationId xmlns:a16="http://schemas.microsoft.com/office/drawing/2014/main" id="{56A37B6D-2444-240E-2AF3-0E4D7F7852A6}"/>
              </a:ext>
            </a:extLst>
          </p:cNvPr>
          <p:cNvSpPr>
            <a:spLocks noGrp="1"/>
          </p:cNvSpPr>
          <p:nvPr>
            <p:ph type="title"/>
          </p:nvPr>
        </p:nvSpPr>
        <p:spPr>
          <a:xfrm>
            <a:off x="0" y="66538"/>
            <a:ext cx="12192000" cy="641131"/>
          </a:xfrm>
          <a:noFill/>
        </p:spPr>
        <p:txBody>
          <a:bodyPr>
            <a:normAutofit/>
          </a:bodyPr>
          <a:lstStyle/>
          <a:p>
            <a:pPr algn="ctr"/>
            <a:r>
              <a:rPr lang="en-US" sz="3200" b="1" dirty="0">
                <a:latin typeface="Times New Roman" panose="02020603050405020304" pitchFamily="18" charset="0"/>
                <a:cs typeface="Times New Roman" panose="02020603050405020304" pitchFamily="18" charset="0"/>
              </a:rPr>
              <a:t>Chemical method of Test , TXD 05</a:t>
            </a:r>
          </a:p>
        </p:txBody>
      </p:sp>
    </p:spTree>
    <p:extLst>
      <p:ext uri="{BB962C8B-B14F-4D97-AF65-F5344CB8AC3E}">
        <p14:creationId xmlns:p14="http://schemas.microsoft.com/office/powerpoint/2010/main" val="138628603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Integral">
  <a:themeElements>
    <a:clrScheme name="Custom 4">
      <a:dk1>
        <a:sysClr val="windowText" lastClr="000000"/>
      </a:dk1>
      <a:lt1>
        <a:sysClr val="window" lastClr="FFFFFF"/>
      </a:lt1>
      <a:dk2>
        <a:srgbClr val="44546A"/>
      </a:dk2>
      <a:lt2>
        <a:srgbClr val="E7E6E6"/>
      </a:lt2>
      <a:accent1>
        <a:srgbClr val="4472C4"/>
      </a:accent1>
      <a:accent2>
        <a:srgbClr val="4472C4"/>
      </a:accent2>
      <a:accent3>
        <a:srgbClr val="A5A5A5"/>
      </a:accent3>
      <a:accent4>
        <a:srgbClr val="FFC000"/>
      </a:accent4>
      <a:accent5>
        <a:srgbClr val="5B9BD5"/>
      </a:accent5>
      <a:accent6>
        <a:srgbClr val="70AD47"/>
      </a:accent6>
      <a:hlink>
        <a:srgbClr val="0563C1"/>
      </a:hlink>
      <a:folHlink>
        <a:srgbClr val="954F7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4990</TotalTime>
  <Words>5406</Words>
  <Application>Microsoft Office PowerPoint</Application>
  <PresentationFormat>Widescreen</PresentationFormat>
  <Paragraphs>1033</Paragraphs>
  <Slides>38</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38</vt:i4>
      </vt:variant>
    </vt:vector>
  </HeadingPairs>
  <TitlesOfParts>
    <vt:vector size="51" baseType="lpstr">
      <vt:lpstr>Aharoni</vt:lpstr>
      <vt:lpstr>Aptos</vt:lpstr>
      <vt:lpstr>Aptos Display</vt:lpstr>
      <vt:lpstr>Arial</vt:lpstr>
      <vt:lpstr>Calibri</vt:lpstr>
      <vt:lpstr>Times</vt:lpstr>
      <vt:lpstr>Times New Roman</vt:lpstr>
      <vt:lpstr>Tw Cen MT</vt:lpstr>
      <vt:lpstr>Tw Cen MT Condensed</vt:lpstr>
      <vt:lpstr>Wingdings</vt:lpstr>
      <vt:lpstr>Wingdings 3</vt:lpstr>
      <vt:lpstr>Office Theme</vt:lpstr>
      <vt:lpstr>Integral</vt:lpstr>
      <vt:lpstr>HALF YEARLY  Review Meeting</vt:lpstr>
      <vt:lpstr>PowerPoint Presentation</vt:lpstr>
      <vt:lpstr>PowerPoint Presentation</vt:lpstr>
      <vt:lpstr>PowerPoint Presentation</vt:lpstr>
      <vt:lpstr>Textile protective clothing, TXD 32</vt:lpstr>
      <vt:lpstr>PowerPoint Presentation</vt:lpstr>
      <vt:lpstr>Technical Textiles for Medtech Applications, TXD 36</vt:lpstr>
      <vt:lpstr>INDUTECH AND BUILDTECH, TXD 33 and TXD 34</vt:lpstr>
      <vt:lpstr>Chemical method of Test , TXD 05</vt:lpstr>
      <vt:lpstr>Geosynthetics, TXD 30</vt:lpstr>
      <vt:lpstr>Ropes and cordages, TXD 09</vt:lpstr>
      <vt:lpstr>Silk and Silk products, TXD 28</vt:lpstr>
      <vt:lpstr>Man-made fibres, cotton and their products, TXD 31</vt:lpstr>
      <vt:lpstr>COIR AND COIR PRODUCTS, TXD 25</vt:lpstr>
      <vt:lpstr>SPORTECH SECTIONAL COMMITTEE, TXD 37</vt:lpstr>
      <vt:lpstr>TECHNICAL TEXTILES for AGROTECH APPLICATIONS, TXD 35</vt:lpstr>
      <vt:lpstr>TEXTILE MATERIALS FOR AERONAUTICAL PRODUCTS, TXD 13</vt:lpstr>
      <vt:lpstr>Textile Materials for Marine/Fishing Purposes, TXD 18</vt:lpstr>
      <vt:lpstr>Technical Textiles For Mobiltech Applications, TXD 38</vt:lpstr>
      <vt:lpstr>Packtech, TXD 03 &amp; TXD 23</vt:lpstr>
      <vt:lpstr>WOOL, WOOL PRODUCTS &amp; TEXTILE FLOOR COVERINGS, TXD 04</vt:lpstr>
      <vt:lpstr>PowerPoint Presentation</vt:lpstr>
      <vt:lpstr>PHYSICAL METHODS OF TEST, TXD 01</vt:lpstr>
      <vt:lpstr>PowerPoint Presentation</vt:lpstr>
      <vt:lpstr>Engagement with MoU Institutes SO FAR</vt:lpstr>
      <vt:lpstr>Engagement with MoU Institutes SO FAR</vt:lpstr>
      <vt:lpstr>Engagement with MoU Institutes SO FAR</vt:lpstr>
      <vt:lpstr>Engagement with MoU Institutes SO FAR</vt:lpstr>
      <vt:lpstr>Engagement with MoU Institutes so far</vt:lpstr>
      <vt:lpstr>Engagement with MoU Institutes so far</vt:lpstr>
      <vt:lpstr>Engagement with MoU Institutes so far</vt:lpstr>
      <vt:lpstr>PLANNED Engagement WITH MOU INSTITUTE</vt:lpstr>
      <vt:lpstr>PowerPoint Presentation</vt:lpstr>
      <vt:lpstr>Takeaways from 1st Meeting of Consultative Group on Sustainability</vt:lpstr>
      <vt:lpstr>Takeaways from 2nd Meeting of Consultative Group on Sustainability</vt:lpstr>
      <vt:lpstr>Takeaways from Group wise Workshop on World Standard Day </vt:lpstr>
      <vt:lpstr>The key events planned for  Oct 2024-Mar 2025</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Meeting</dc:title>
  <dc:creator>Amit Kumar Pandey</dc:creator>
  <cp:lastModifiedBy>Himanshu Shukla</cp:lastModifiedBy>
  <cp:revision>166</cp:revision>
  <cp:lastPrinted>2024-05-27T04:18:53Z</cp:lastPrinted>
  <dcterms:created xsi:type="dcterms:W3CDTF">2024-05-24T08:09:10Z</dcterms:created>
  <dcterms:modified xsi:type="dcterms:W3CDTF">2024-10-24T05:45:55Z</dcterms:modified>
</cp:coreProperties>
</file>