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3" r:id="rId3"/>
    <p:sldId id="265" r:id="rId4"/>
    <p:sldId id="262" r:id="rId5"/>
    <p:sldId id="26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1"/>
    <p:restoredTop sz="89943" autoAdjust="0"/>
  </p:normalViewPr>
  <p:slideViewPr>
    <p:cSldViewPr>
      <p:cViewPr varScale="1">
        <p:scale>
          <a:sx n="108" d="100"/>
          <a:sy n="108" d="100"/>
        </p:scale>
        <p:origin x="186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D7FC46-99FA-40E2-A2BB-1A6CEA70384D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764704"/>
            <a:ext cx="7772400" cy="1470025"/>
          </a:xfrm>
        </p:spPr>
        <p:txBody>
          <a:bodyPr/>
          <a:lstStyle/>
          <a:p>
            <a:r>
              <a:rPr lang="en-IN" dirty="0"/>
              <a:t>Half Yearly Review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1376" y="2852936"/>
            <a:ext cx="6400800" cy="1752600"/>
          </a:xfrm>
        </p:spPr>
        <p:txBody>
          <a:bodyPr/>
          <a:lstStyle/>
          <a:p>
            <a:r>
              <a:rPr lang="en-IN" b="1" dirty="0"/>
              <a:t>Ashok Saran</a:t>
            </a:r>
          </a:p>
          <a:p>
            <a:r>
              <a:rPr lang="en-IN" b="1" dirty="0"/>
              <a:t>Scientist-B</a:t>
            </a:r>
          </a:p>
          <a:p>
            <a:r>
              <a:rPr lang="en-IN" b="1" dirty="0"/>
              <a:t>(M.S.- CED 38,47,51,55)</a:t>
            </a:r>
          </a:p>
        </p:txBody>
      </p:sp>
    </p:spTree>
    <p:extLst>
      <p:ext uri="{BB962C8B-B14F-4D97-AF65-F5344CB8AC3E}">
        <p14:creationId xmlns:p14="http://schemas.microsoft.com/office/powerpoint/2010/main" val="428656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en-IN" dirty="0"/>
              <a:t>Progress on Review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7638551"/>
              </p:ext>
            </p:extLst>
          </p:nvPr>
        </p:nvGraphicFramePr>
        <p:xfrm>
          <a:off x="457200" y="764705"/>
          <a:ext cx="8435280" cy="3888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4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2677">
                  <a:extLst>
                    <a:ext uri="{9D8B030D-6E8A-4147-A177-3AD203B41FA5}">
                      <a16:colId xmlns:a16="http://schemas.microsoft.com/office/drawing/2014/main" val="3257388396"/>
                    </a:ext>
                  </a:extLst>
                </a:gridCol>
                <a:gridCol w="11994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23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23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23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389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084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8684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597112">
                <a:tc>
                  <a:txBody>
                    <a:bodyPr/>
                    <a:lstStyle/>
                    <a:p>
                      <a:r>
                        <a:rPr lang="en-IN" dirty="0" err="1"/>
                        <a:t>Comm.s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Review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No. of 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Revise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Amended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Reaffirmed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archive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withdrawn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pending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5659">
                <a:tc>
                  <a:txBody>
                    <a:bodyPr/>
                    <a:lstStyle/>
                    <a:p>
                      <a:r>
                        <a:rPr lang="en-US" dirty="0"/>
                        <a:t>CED 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Pre- 2000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8533955"/>
                  </a:ext>
                </a:extLst>
              </a:tr>
              <a:tr h="114565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Post-2000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285575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Process  adopted for Review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7438603"/>
              </p:ext>
            </p:extLst>
          </p:nvPr>
        </p:nvGraphicFramePr>
        <p:xfrm>
          <a:off x="457200" y="1340768"/>
          <a:ext cx="8229603" cy="3456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64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68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860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72163">
                <a:tc>
                  <a:txBody>
                    <a:bodyPr/>
                    <a:lstStyle/>
                    <a:p>
                      <a:r>
                        <a:rPr lang="en-IN" dirty="0"/>
                        <a:t>Committee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IS No.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Process adopted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Status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1407">
                <a:tc>
                  <a:txBody>
                    <a:bodyPr/>
                    <a:lstStyle/>
                    <a:p>
                      <a:r>
                        <a:rPr lang="en-US" dirty="0"/>
                        <a:t>CED 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1568:1970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ARP(Committee Member)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Draft under Preparation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6140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3150:1982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ARP(Committee Member)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/>
                        <a:t>Draft under Preparation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6140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4124:1981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ARP(Committee Member)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/>
                        <a:t>Draft under Preparation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Status of Process Reform measures - Attendance, Resolutions</a:t>
            </a:r>
            <a:endParaRPr lang="en-US" sz="25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556992"/>
          </a:xfrm>
        </p:spPr>
        <p:txBody>
          <a:bodyPr/>
          <a:lstStyle/>
          <a:p>
            <a:pPr lvl="0">
              <a:buNone/>
            </a:pPr>
            <a:endParaRPr lang="en-US" sz="2000" dirty="0">
              <a:latin typeface="Calibri" panose="020F0502020204030204" pitchFamily="34" charset="0"/>
              <a:ea typeface="Lato"/>
              <a:cs typeface="Calibri" panose="020F0502020204030204" pitchFamily="34" charset="0"/>
              <a:sym typeface="Lato"/>
            </a:endParaRPr>
          </a:p>
          <a:p>
            <a:pPr lvl="0">
              <a:buNone/>
            </a:pPr>
            <a:endParaRPr lang="en-US" sz="2000" dirty="0">
              <a:latin typeface="Calibri" panose="020F0502020204030204" pitchFamily="34" charset="0"/>
              <a:ea typeface="Lato"/>
              <a:cs typeface="Calibri" panose="020F0502020204030204" pitchFamily="34" charset="0"/>
              <a:sym typeface="Lato"/>
            </a:endParaRPr>
          </a:p>
          <a:p>
            <a:pPr lvl="0">
              <a:buNone/>
            </a:pPr>
            <a:endParaRPr lang="en-US" sz="2000" dirty="0">
              <a:solidFill>
                <a:srgbClr val="002060"/>
              </a:solidFill>
              <a:latin typeface="Calibri" panose="020F0502020204030204" pitchFamily="34" charset="0"/>
              <a:ea typeface="Lato"/>
              <a:cs typeface="Calibri" panose="020F0502020204030204" pitchFamily="34" charset="0"/>
              <a:sym typeface="Lato"/>
            </a:endParaRPr>
          </a:p>
          <a:p>
            <a:pPr>
              <a:buNone/>
            </a:pPr>
            <a:endParaRPr lang="en-IN" sz="2000" dirty="0"/>
          </a:p>
          <a:p>
            <a:pPr lvl="0">
              <a:buNone/>
            </a:pPr>
            <a:endParaRPr lang="en" dirty="0">
              <a:solidFill>
                <a:srgbClr val="002060"/>
              </a:solidFill>
              <a:latin typeface="Calibri" panose="020F0502020204030204" pitchFamily="34" charset="0"/>
              <a:ea typeface="Lato"/>
              <a:cs typeface="Calibri" panose="020F0502020204030204" pitchFamily="34" charset="0"/>
              <a:sym typeface="Lato"/>
            </a:endParaRP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58C19A1-BEC6-6F6F-F4EC-E7849DB8F9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4424091"/>
              </p:ext>
            </p:extLst>
          </p:nvPr>
        </p:nvGraphicFramePr>
        <p:xfrm>
          <a:off x="827584" y="1417637"/>
          <a:ext cx="7725543" cy="37395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8430">
                  <a:extLst>
                    <a:ext uri="{9D8B030D-6E8A-4147-A177-3AD203B41FA5}">
                      <a16:colId xmlns:a16="http://schemas.microsoft.com/office/drawing/2014/main" val="409881073"/>
                    </a:ext>
                  </a:extLst>
                </a:gridCol>
                <a:gridCol w="1805034">
                  <a:extLst>
                    <a:ext uri="{9D8B030D-6E8A-4147-A177-3AD203B41FA5}">
                      <a16:colId xmlns:a16="http://schemas.microsoft.com/office/drawing/2014/main" val="1493518781"/>
                    </a:ext>
                  </a:extLst>
                </a:gridCol>
                <a:gridCol w="2021638">
                  <a:extLst>
                    <a:ext uri="{9D8B030D-6E8A-4147-A177-3AD203B41FA5}">
                      <a16:colId xmlns:a16="http://schemas.microsoft.com/office/drawing/2014/main" val="2810686109"/>
                    </a:ext>
                  </a:extLst>
                </a:gridCol>
                <a:gridCol w="2310441">
                  <a:extLst>
                    <a:ext uri="{9D8B030D-6E8A-4147-A177-3AD203B41FA5}">
                      <a16:colId xmlns:a16="http://schemas.microsoft.com/office/drawing/2014/main" val="3181917260"/>
                    </a:ext>
                  </a:extLst>
                </a:gridCol>
              </a:tblGrid>
              <a:tr h="2457372">
                <a:tc>
                  <a:txBody>
                    <a:bodyPr/>
                    <a:lstStyle/>
                    <a:p>
                      <a:r>
                        <a:rPr lang="en-US" dirty="0"/>
                        <a:t>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Meeting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% Attendance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Resolution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1435869"/>
                  </a:ext>
                </a:extLst>
              </a:tr>
              <a:tr h="1282183">
                <a:tc>
                  <a:txBody>
                    <a:bodyPr/>
                    <a:lstStyle/>
                    <a:p>
                      <a:r>
                        <a:rPr lang="en-US" dirty="0"/>
                        <a:t>CED 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66.67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Uploaded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067109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6669A5-2428-86DA-8FAE-ABD86438EF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647777-27F1-9F0C-4807-D8A5018088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500" b="1" dirty="0">
                <a:solidFill>
                  <a:schemeClr val="tx1"/>
                </a:solidFill>
              </a:rPr>
              <a:t>Status of Process Reform measures - SC membership </a:t>
            </a:r>
            <a:r>
              <a:rPr lang="en-US" sz="2500" b="1" dirty="0" err="1">
                <a:solidFill>
                  <a:schemeClr val="tx1"/>
                </a:solidFill>
              </a:rPr>
              <a:t>rationalised</a:t>
            </a:r>
            <a:r>
              <a:rPr lang="en-US" sz="2500" b="1" dirty="0">
                <a:solidFill>
                  <a:schemeClr val="tx1"/>
                </a:solidFill>
              </a:rPr>
              <a:t>.</a:t>
            </a:r>
            <a:endParaRPr lang="en-US" sz="25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78940D-85CE-9308-BA1A-7DF5F5166C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556992"/>
          </a:xfrm>
        </p:spPr>
        <p:txBody>
          <a:bodyPr/>
          <a:lstStyle/>
          <a:p>
            <a:pPr lvl="0">
              <a:buNone/>
            </a:pPr>
            <a:endParaRPr lang="en-US" sz="2000" dirty="0">
              <a:latin typeface="Calibri" panose="020F0502020204030204" pitchFamily="34" charset="0"/>
              <a:ea typeface="Lato"/>
              <a:cs typeface="Calibri" panose="020F0502020204030204" pitchFamily="34" charset="0"/>
              <a:sym typeface="Lato"/>
            </a:endParaRPr>
          </a:p>
          <a:p>
            <a:pPr lvl="0">
              <a:buNone/>
            </a:pPr>
            <a:endParaRPr lang="en-US" sz="2000" dirty="0">
              <a:latin typeface="Calibri" panose="020F0502020204030204" pitchFamily="34" charset="0"/>
              <a:ea typeface="Lato"/>
              <a:cs typeface="Calibri" panose="020F0502020204030204" pitchFamily="34" charset="0"/>
              <a:sym typeface="Lato"/>
            </a:endParaRPr>
          </a:p>
          <a:p>
            <a:pPr lvl="0">
              <a:buNone/>
            </a:pPr>
            <a:endParaRPr lang="en-US" sz="2000" dirty="0">
              <a:solidFill>
                <a:srgbClr val="002060"/>
              </a:solidFill>
              <a:latin typeface="Calibri" panose="020F0502020204030204" pitchFamily="34" charset="0"/>
              <a:ea typeface="Lato"/>
              <a:cs typeface="Calibri" panose="020F0502020204030204" pitchFamily="34" charset="0"/>
              <a:sym typeface="Lato"/>
            </a:endParaRPr>
          </a:p>
          <a:p>
            <a:pPr>
              <a:buNone/>
            </a:pPr>
            <a:endParaRPr lang="en-IN" sz="2000" dirty="0"/>
          </a:p>
          <a:p>
            <a:pPr lvl="0">
              <a:buNone/>
            </a:pPr>
            <a:endParaRPr lang="en" dirty="0">
              <a:solidFill>
                <a:srgbClr val="002060"/>
              </a:solidFill>
              <a:latin typeface="Calibri" panose="020F0502020204030204" pitchFamily="34" charset="0"/>
              <a:ea typeface="Lato"/>
              <a:cs typeface="Calibri" panose="020F0502020204030204" pitchFamily="34" charset="0"/>
              <a:sym typeface="Lato"/>
            </a:endParaRP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EE4D0A1-9559-C2B8-8FAB-324C30559D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5584415"/>
              </p:ext>
            </p:extLst>
          </p:nvPr>
        </p:nvGraphicFramePr>
        <p:xfrm>
          <a:off x="827584" y="1268761"/>
          <a:ext cx="6696744" cy="53146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0916">
                  <a:extLst>
                    <a:ext uri="{9D8B030D-6E8A-4147-A177-3AD203B41FA5}">
                      <a16:colId xmlns:a16="http://schemas.microsoft.com/office/drawing/2014/main" val="1754004104"/>
                    </a:ext>
                  </a:extLst>
                </a:gridCol>
                <a:gridCol w="2355828">
                  <a:extLst>
                    <a:ext uri="{9D8B030D-6E8A-4147-A177-3AD203B41FA5}">
                      <a16:colId xmlns:a16="http://schemas.microsoft.com/office/drawing/2014/main" val="3148487991"/>
                    </a:ext>
                  </a:extLst>
                </a:gridCol>
              </a:tblGrid>
              <a:tr h="862563">
                <a:tc>
                  <a:txBody>
                    <a:bodyPr/>
                    <a:lstStyle/>
                    <a:p>
                      <a:r>
                        <a:rPr lang="en-US" dirty="0"/>
                        <a:t>Functional Category wise breakup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CED 55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5504294"/>
                  </a:ext>
                </a:extLst>
              </a:tr>
              <a:tr h="494671">
                <a:tc>
                  <a:txBody>
                    <a:bodyPr/>
                    <a:lstStyle/>
                    <a:p>
                      <a:r>
                        <a:rPr lang="en-IN" dirty="0"/>
                        <a:t>Industry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350915"/>
                  </a:ext>
                </a:extLst>
              </a:tr>
              <a:tr h="49467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Technologist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5095268"/>
                  </a:ext>
                </a:extLst>
              </a:tr>
              <a:tr h="49467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Central Ministry/Dept.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0533961"/>
                  </a:ext>
                </a:extLst>
              </a:tr>
              <a:tr h="49467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R&amp;D Organization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6512703"/>
                  </a:ext>
                </a:extLst>
              </a:tr>
              <a:tr h="49467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>
                          <a:effectLst/>
                        </a:rPr>
                        <a:t>Academic Institution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2608962"/>
                  </a:ext>
                </a:extLst>
              </a:tr>
              <a:tr h="49467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Individual Expert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6535141"/>
                  </a:ext>
                </a:extLst>
              </a:tr>
              <a:tr h="49467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/>
                        <a:t>Consumer 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2328814"/>
                  </a:ext>
                </a:extLst>
              </a:tr>
              <a:tr h="49467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/>
                        <a:t>State Govt.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4492261"/>
                  </a:ext>
                </a:extLst>
              </a:tr>
              <a:tr h="49467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98611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44067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1356</TotalTime>
  <Words>155</Words>
  <Application>Microsoft Macintosh PowerPoint</Application>
  <PresentationFormat>On-screen Show (4:3)</PresentationFormat>
  <Paragraphs>84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Office Theme</vt:lpstr>
      <vt:lpstr>Half Yearly Review</vt:lpstr>
      <vt:lpstr>Progress on Review</vt:lpstr>
      <vt:lpstr>Process  adopted for Review</vt:lpstr>
      <vt:lpstr>Status of Process Reform measures - Attendance, Resolutions</vt:lpstr>
      <vt:lpstr>Status of Process Reform measures - SC membership rationalised.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mohammad israfil</dc:creator>
  <cp:lastModifiedBy>Ashok saran</cp:lastModifiedBy>
  <cp:revision>78</cp:revision>
  <dcterms:created xsi:type="dcterms:W3CDTF">2024-10-13T07:58:13Z</dcterms:created>
  <dcterms:modified xsi:type="dcterms:W3CDTF">2024-10-24T10:41:27Z</dcterms:modified>
</cp:coreProperties>
</file>