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2" r:id="rId4"/>
  </p:sldMasterIdLst>
  <p:notesMasterIdLst>
    <p:notesMasterId r:id="rId43"/>
  </p:notesMasterIdLst>
  <p:sldIdLst>
    <p:sldId id="257" r:id="rId5"/>
    <p:sldId id="284" r:id="rId6"/>
    <p:sldId id="295" r:id="rId7"/>
    <p:sldId id="285" r:id="rId8"/>
    <p:sldId id="296" r:id="rId9"/>
    <p:sldId id="286" r:id="rId10"/>
    <p:sldId id="294" r:id="rId11"/>
    <p:sldId id="289" r:id="rId12"/>
    <p:sldId id="316" r:id="rId13"/>
    <p:sldId id="318" r:id="rId14"/>
    <p:sldId id="319" r:id="rId15"/>
    <p:sldId id="320" r:id="rId16"/>
    <p:sldId id="321" r:id="rId17"/>
    <p:sldId id="301" r:id="rId18"/>
    <p:sldId id="322" r:id="rId19"/>
    <p:sldId id="323" r:id="rId20"/>
    <p:sldId id="324" r:id="rId21"/>
    <p:sldId id="287" r:id="rId22"/>
    <p:sldId id="288" r:id="rId23"/>
    <p:sldId id="327" r:id="rId24"/>
    <p:sldId id="293" r:id="rId25"/>
    <p:sldId id="314" r:id="rId26"/>
    <p:sldId id="315" r:id="rId27"/>
    <p:sldId id="312" r:id="rId28"/>
    <p:sldId id="311" r:id="rId29"/>
    <p:sldId id="277" r:id="rId30"/>
    <p:sldId id="278" r:id="rId31"/>
    <p:sldId id="329" r:id="rId32"/>
    <p:sldId id="334" r:id="rId33"/>
    <p:sldId id="325" r:id="rId34"/>
    <p:sldId id="326" r:id="rId35"/>
    <p:sldId id="313" r:id="rId36"/>
    <p:sldId id="330" r:id="rId37"/>
    <p:sldId id="331" r:id="rId38"/>
    <p:sldId id="333" r:id="rId39"/>
    <p:sldId id="264" r:id="rId40"/>
    <p:sldId id="328" r:id="rId41"/>
    <p:sldId id="279" r:id="rId4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83" autoAdjust="0"/>
    <p:restoredTop sz="94626" autoAdjust="0"/>
  </p:normalViewPr>
  <p:slideViewPr>
    <p:cSldViewPr snapToGrid="0">
      <p:cViewPr varScale="1">
        <p:scale>
          <a:sx n="67" d="100"/>
          <a:sy n="67" d="100"/>
        </p:scale>
        <p:origin x="8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notesMaster" Target="notesMasters/notesMaster1.xml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4" Type="http://schemas.openxmlformats.org/officeDocument/2006/relationships/image" Target="../media/image8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4" Type="http://schemas.openxmlformats.org/officeDocument/2006/relationships/image" Target="../media/image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039C37-6F79-4773-8F69-C8DC87CD00FF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IN"/>
        </a:p>
      </dgm:t>
    </dgm:pt>
    <dgm:pt modelId="{C7AAA7A0-BF0D-6A46-BB9A-EFD9698FA795}">
      <dgm:prSet custT="1"/>
      <dgm:spPr/>
      <dgm:t>
        <a:bodyPr/>
        <a:lstStyle/>
        <a:p>
          <a:r>
            <a:rPr lang="en-US" sz="1400" b="1" i="0" dirty="0">
              <a:latin typeface="Garamond" panose="02020404030301010803" pitchFamily="18" charset="0"/>
            </a:rPr>
            <a:t>Test Methods for Lubricants, Greases, Speciality Products and Additives</a:t>
          </a:r>
        </a:p>
        <a:p>
          <a:r>
            <a:rPr lang="en-US" sz="1400" b="1" i="0" dirty="0">
              <a:latin typeface="Garamond" panose="02020404030301010803" pitchFamily="18" charset="0"/>
            </a:rPr>
            <a:t> {No of Standards 50}</a:t>
          </a:r>
        </a:p>
        <a:p>
          <a:endParaRPr lang="en-US" sz="1400" b="1" i="0" dirty="0">
            <a:latin typeface="Garamond" panose="02020404030301010803" pitchFamily="18" charset="0"/>
          </a:endParaRPr>
        </a:p>
        <a:p>
          <a:r>
            <a:rPr lang="en-US" sz="1400" b="1" i="0" dirty="0">
              <a:latin typeface="Garamond" panose="02020404030301010803" pitchFamily="18" charset="0"/>
            </a:rPr>
            <a:t>Identified to create a separate Sectional Committee</a:t>
          </a:r>
          <a:endParaRPr lang="en-GB" sz="1400" b="1" dirty="0">
            <a:latin typeface="Garamond" panose="02020404030301010803" pitchFamily="18" charset="0"/>
          </a:endParaRPr>
        </a:p>
      </dgm:t>
    </dgm:pt>
    <dgm:pt modelId="{1784367F-FB84-074B-9F96-39E0C2CDF838}" type="parTrans" cxnId="{90A954D5-07AD-2C46-BC48-A3B0E61EDB7A}">
      <dgm:prSet/>
      <dgm:spPr/>
      <dgm:t>
        <a:bodyPr/>
        <a:lstStyle/>
        <a:p>
          <a:endParaRPr lang="en-GB"/>
        </a:p>
      </dgm:t>
    </dgm:pt>
    <dgm:pt modelId="{1E083EB3-9FF5-4649-B994-E8AA911A1835}" type="sibTrans" cxnId="{90A954D5-07AD-2C46-BC48-A3B0E61EDB7A}">
      <dgm:prSet/>
      <dgm:spPr/>
      <dgm:t>
        <a:bodyPr/>
        <a:lstStyle/>
        <a:p>
          <a:endParaRPr lang="en-GB"/>
        </a:p>
      </dgm:t>
    </dgm:pt>
    <dgm:pt modelId="{5A87441C-0200-7346-A7C6-BF60A30D90F9}">
      <dgm:prSet custT="1"/>
      <dgm:spPr/>
      <dgm:t>
        <a:bodyPr/>
        <a:lstStyle/>
        <a:p>
          <a:r>
            <a:rPr lang="en-US" sz="1400" b="1" i="0" dirty="0">
              <a:latin typeface="Garamond" panose="02020404030301010803" pitchFamily="18" charset="0"/>
            </a:rPr>
            <a:t>Gaseous Fuels Test Methods</a:t>
          </a:r>
        </a:p>
        <a:p>
          <a:r>
            <a:rPr lang="en-US" sz="1400" b="1" i="0" dirty="0">
              <a:latin typeface="Garamond" panose="02020404030301010803" pitchFamily="18" charset="0"/>
            </a:rPr>
            <a:t> {No of Standards 28}</a:t>
          </a:r>
        </a:p>
        <a:p>
          <a:endParaRPr lang="en-US" sz="1400" b="1" i="0" dirty="0">
            <a:latin typeface="Garamond" panose="02020404030301010803" pitchFamily="18" charset="0"/>
          </a:endParaRPr>
        </a:p>
        <a:p>
          <a:r>
            <a:rPr lang="en-US" sz="1400" b="1" i="0" dirty="0">
              <a:latin typeface="Garamond" panose="02020404030301010803" pitchFamily="18" charset="0"/>
            </a:rPr>
            <a:t>Identified to rename as Panel</a:t>
          </a:r>
          <a:endParaRPr lang="en-GB" sz="1400" b="1" dirty="0">
            <a:latin typeface="Garamond" panose="02020404030301010803" pitchFamily="18" charset="0"/>
          </a:endParaRPr>
        </a:p>
      </dgm:t>
    </dgm:pt>
    <dgm:pt modelId="{E9922496-3777-F244-A0B8-E99FB819124D}" type="sibTrans" cxnId="{AED345B0-65FB-5941-8A29-B010AA50725F}">
      <dgm:prSet/>
      <dgm:spPr/>
      <dgm:t>
        <a:bodyPr/>
        <a:lstStyle/>
        <a:p>
          <a:endParaRPr lang="en-GB"/>
        </a:p>
      </dgm:t>
    </dgm:pt>
    <dgm:pt modelId="{2A090377-0076-754F-9D87-1A069BF94B0A}" type="parTrans" cxnId="{AED345B0-65FB-5941-8A29-B010AA50725F}">
      <dgm:prSet/>
      <dgm:spPr/>
      <dgm:t>
        <a:bodyPr/>
        <a:lstStyle/>
        <a:p>
          <a:endParaRPr lang="en-GB"/>
        </a:p>
      </dgm:t>
    </dgm:pt>
    <dgm:pt modelId="{3B52F094-723D-D344-8E8D-8460E0EDF1DB}">
      <dgm:prSet custT="1"/>
      <dgm:spPr/>
      <dgm:t>
        <a:bodyPr/>
        <a:lstStyle/>
        <a:p>
          <a:r>
            <a:rPr lang="en-US" sz="1400" b="1" i="0" dirty="0" err="1">
              <a:latin typeface="Garamond" panose="02020404030301010803" pitchFamily="18" charset="0"/>
            </a:rPr>
            <a:t>Physico</a:t>
          </a:r>
          <a:r>
            <a:rPr lang="en-US" sz="1400" b="1" i="0" dirty="0">
              <a:latin typeface="Garamond" panose="02020404030301010803" pitchFamily="18" charset="0"/>
            </a:rPr>
            <a:t>-chemical Test Methods for Petroleum, Oil and Bio-fuels</a:t>
          </a:r>
        </a:p>
        <a:p>
          <a:r>
            <a:rPr lang="en-US" sz="1400" b="1" i="0" dirty="0">
              <a:latin typeface="Garamond" panose="02020404030301010803" pitchFamily="18" charset="0"/>
            </a:rPr>
            <a:t> {No of Standards 90}</a:t>
          </a:r>
        </a:p>
        <a:p>
          <a:endParaRPr lang="en-US" sz="1400" b="1" i="0" dirty="0">
            <a:latin typeface="Garamond" panose="02020404030301010803" pitchFamily="18" charset="0"/>
          </a:endParaRPr>
        </a:p>
        <a:p>
          <a:r>
            <a:rPr lang="en-US" sz="1400" b="1" i="0" dirty="0">
              <a:latin typeface="Garamond" panose="02020404030301010803" pitchFamily="18" charset="0"/>
            </a:rPr>
            <a:t>Identified to rename as Panel</a:t>
          </a:r>
          <a:endParaRPr lang="en-GB" sz="1400" b="1" dirty="0">
            <a:latin typeface="Garamond" panose="02020404030301010803" pitchFamily="18" charset="0"/>
          </a:endParaRPr>
        </a:p>
      </dgm:t>
    </dgm:pt>
    <dgm:pt modelId="{6B2D4ED1-8041-5A45-B0C8-AEFF48F87BBC}" type="sibTrans" cxnId="{A9B261C2-3D14-A849-AB0D-9A06A2D5626F}">
      <dgm:prSet/>
      <dgm:spPr/>
      <dgm:t>
        <a:bodyPr/>
        <a:lstStyle/>
        <a:p>
          <a:endParaRPr lang="en-GB"/>
        </a:p>
      </dgm:t>
    </dgm:pt>
    <dgm:pt modelId="{783D5F96-8B97-B244-BB0F-A3CC52DF3B08}" type="parTrans" cxnId="{A9B261C2-3D14-A849-AB0D-9A06A2D5626F}">
      <dgm:prSet/>
      <dgm:spPr/>
      <dgm:t>
        <a:bodyPr/>
        <a:lstStyle/>
        <a:p>
          <a:endParaRPr lang="en-GB"/>
        </a:p>
      </dgm:t>
    </dgm:pt>
    <dgm:pt modelId="{7515114E-CBA2-4292-AA75-630B6FF745E7}">
      <dgm:prSet phldrT="[Text]" custT="1"/>
      <dgm:spPr/>
      <dgm:t>
        <a:bodyPr/>
        <a:lstStyle/>
        <a:p>
          <a:r>
            <a:rPr lang="en-US" sz="1400" b="1" i="0" dirty="0">
              <a:latin typeface="Garamond" panose="02020404030301010803" pitchFamily="18" charset="0"/>
            </a:rPr>
            <a:t>Engines and Rig Performance Test Methods </a:t>
          </a:r>
        </a:p>
        <a:p>
          <a:r>
            <a:rPr lang="en-US" sz="1400" b="1" i="0" dirty="0">
              <a:latin typeface="Garamond" panose="02020404030301010803" pitchFamily="18" charset="0"/>
            </a:rPr>
            <a:t>{ No of Standards 4}</a:t>
          </a:r>
        </a:p>
        <a:p>
          <a:endParaRPr lang="en-US" sz="1400" b="1" i="0" dirty="0">
            <a:latin typeface="Garamond" panose="02020404030301010803" pitchFamily="18" charset="0"/>
          </a:endParaRPr>
        </a:p>
        <a:p>
          <a:r>
            <a:rPr lang="en-US" sz="1400" b="1" i="0" dirty="0">
              <a:latin typeface="Garamond" panose="02020404030301010803" pitchFamily="18" charset="0"/>
            </a:rPr>
            <a:t>Identified to rename as Panel</a:t>
          </a:r>
          <a:endParaRPr lang="en-IN" sz="1400" b="1" dirty="0">
            <a:latin typeface="Garamond" panose="02020404030301010803" pitchFamily="18" charset="0"/>
          </a:endParaRPr>
        </a:p>
      </dgm:t>
    </dgm:pt>
    <dgm:pt modelId="{979E9774-725D-407B-A4C3-CF1DF84BD391}" type="sibTrans" cxnId="{B757FE40-E533-42F4-800D-77D5EF7A03F2}">
      <dgm:prSet/>
      <dgm:spPr/>
      <dgm:t>
        <a:bodyPr/>
        <a:lstStyle/>
        <a:p>
          <a:endParaRPr lang="en-IN"/>
        </a:p>
      </dgm:t>
    </dgm:pt>
    <dgm:pt modelId="{EC1D9026-FAB8-426F-83B9-FD00107FADF5}" type="parTrans" cxnId="{B757FE40-E533-42F4-800D-77D5EF7A03F2}">
      <dgm:prSet/>
      <dgm:spPr/>
      <dgm:t>
        <a:bodyPr/>
        <a:lstStyle/>
        <a:p>
          <a:endParaRPr lang="en-IN"/>
        </a:p>
      </dgm:t>
    </dgm:pt>
    <dgm:pt modelId="{C3019CC9-2854-4558-81E5-1B1CB7F55C70}">
      <dgm:prSet phldrT="[Text]" custT="1"/>
      <dgm:spPr/>
      <dgm:t>
        <a:bodyPr/>
        <a:lstStyle/>
        <a:p>
          <a:r>
            <a:rPr lang="en-US" sz="1400" b="1" i="0" dirty="0">
              <a:latin typeface="Garamond" panose="02020404030301010803" pitchFamily="18" charset="0"/>
            </a:rPr>
            <a:t>Instrumental Test Methods {No of Standards 24}</a:t>
          </a:r>
        </a:p>
        <a:p>
          <a:endParaRPr lang="en-US" sz="1400" b="1" i="0" dirty="0">
            <a:latin typeface="Garamond" panose="02020404030301010803" pitchFamily="18" charset="0"/>
          </a:endParaRPr>
        </a:p>
        <a:p>
          <a:r>
            <a:rPr lang="en-US" sz="1400" b="1" i="0" dirty="0">
              <a:latin typeface="Garamond" panose="02020404030301010803" pitchFamily="18" charset="0"/>
            </a:rPr>
            <a:t>Identified to rename as Panel </a:t>
          </a:r>
          <a:endParaRPr lang="en-IN" sz="1400" b="1" dirty="0">
            <a:latin typeface="Garamond" panose="02020404030301010803" pitchFamily="18" charset="0"/>
          </a:endParaRPr>
        </a:p>
      </dgm:t>
    </dgm:pt>
    <dgm:pt modelId="{0C528CEA-8A54-4EAC-A471-EFA12EE87D27}" type="sibTrans" cxnId="{EA08D88A-F0D6-41B6-8F49-0C0843B4F589}">
      <dgm:prSet/>
      <dgm:spPr/>
      <dgm:t>
        <a:bodyPr/>
        <a:lstStyle/>
        <a:p>
          <a:endParaRPr lang="en-IN"/>
        </a:p>
      </dgm:t>
    </dgm:pt>
    <dgm:pt modelId="{35C22957-3A29-46B7-BE42-5E4B12D1F7F2}" type="parTrans" cxnId="{EA08D88A-F0D6-41B6-8F49-0C0843B4F589}">
      <dgm:prSet/>
      <dgm:spPr/>
      <dgm:t>
        <a:bodyPr/>
        <a:lstStyle/>
        <a:p>
          <a:endParaRPr lang="en-IN"/>
        </a:p>
      </dgm:t>
    </dgm:pt>
    <dgm:pt modelId="{39EC1328-9C9F-4720-81E6-C194BEC23EC6}">
      <dgm:prSet phldrT="[Text]" custT="1"/>
      <dgm:spPr/>
      <dgm:t>
        <a:bodyPr/>
        <a:lstStyle/>
        <a:p>
          <a:r>
            <a:rPr lang="en-US" sz="1800" b="1" dirty="0">
              <a:latin typeface="Garamond" panose="02020404030301010803" pitchFamily="18" charset="0"/>
            </a:rPr>
            <a:t>Methods of sampling and test for petroleum and related products of natural or synthetic origin </a:t>
          </a:r>
          <a:endParaRPr lang="en-IN" sz="1800" b="1" dirty="0">
            <a:latin typeface="Garamond" panose="02020404030301010803" pitchFamily="18" charset="0"/>
          </a:endParaRPr>
        </a:p>
      </dgm:t>
    </dgm:pt>
    <dgm:pt modelId="{5B36CABE-7417-46AF-A909-6912E6450C2F}" type="sibTrans" cxnId="{020E3B21-31BC-44DB-8B0D-D5DFF3BBFC6C}">
      <dgm:prSet/>
      <dgm:spPr/>
      <dgm:t>
        <a:bodyPr/>
        <a:lstStyle/>
        <a:p>
          <a:endParaRPr lang="en-IN"/>
        </a:p>
      </dgm:t>
    </dgm:pt>
    <dgm:pt modelId="{19949A51-B88F-42A6-A59C-10782210E1FB}" type="parTrans" cxnId="{020E3B21-31BC-44DB-8B0D-D5DFF3BBFC6C}">
      <dgm:prSet/>
      <dgm:spPr/>
      <dgm:t>
        <a:bodyPr/>
        <a:lstStyle/>
        <a:p>
          <a:endParaRPr lang="en-IN"/>
        </a:p>
      </dgm:t>
    </dgm:pt>
    <dgm:pt modelId="{AB3E53C8-41DA-46D7-9FD2-068D206E6570}" type="pres">
      <dgm:prSet presAssocID="{A1039C37-6F79-4773-8F69-C8DC87CD00FF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169BD0F6-471F-4150-8E54-6803E26BCB18}" type="pres">
      <dgm:prSet presAssocID="{39EC1328-9C9F-4720-81E6-C194BEC23EC6}" presName="hierRoot1" presStyleCnt="0"/>
      <dgm:spPr/>
    </dgm:pt>
    <dgm:pt modelId="{286C51C4-B784-49E8-A44E-7120D420A9F0}" type="pres">
      <dgm:prSet presAssocID="{39EC1328-9C9F-4720-81E6-C194BEC23EC6}" presName="composite" presStyleCnt="0"/>
      <dgm:spPr/>
    </dgm:pt>
    <dgm:pt modelId="{64A74A80-27D7-4584-97FE-8B498B364879}" type="pres">
      <dgm:prSet presAssocID="{39EC1328-9C9F-4720-81E6-C194BEC23EC6}" presName="background" presStyleLbl="node0" presStyleIdx="0" presStyleCnt="1"/>
      <dgm:spPr/>
    </dgm:pt>
    <dgm:pt modelId="{2A194184-CB90-48B7-B085-02D49E8EADBA}" type="pres">
      <dgm:prSet presAssocID="{39EC1328-9C9F-4720-81E6-C194BEC23EC6}" presName="text" presStyleLbl="fgAcc0" presStyleIdx="0" presStyleCnt="1" custScaleX="275292" custScaleY="134288" custLinFactNeighborX="5556" custLinFactNeighborY="-25143">
        <dgm:presLayoutVars>
          <dgm:chPref val="3"/>
        </dgm:presLayoutVars>
      </dgm:prSet>
      <dgm:spPr/>
    </dgm:pt>
    <dgm:pt modelId="{78A44604-8529-4F93-B045-4760DC182EE0}" type="pres">
      <dgm:prSet presAssocID="{39EC1328-9C9F-4720-81E6-C194BEC23EC6}" presName="hierChild2" presStyleCnt="0"/>
      <dgm:spPr/>
    </dgm:pt>
    <dgm:pt modelId="{9DAB8970-F863-4BE2-AA72-5EF85313552C}" type="pres">
      <dgm:prSet presAssocID="{35C22957-3A29-46B7-BE42-5E4B12D1F7F2}" presName="Name10" presStyleLbl="parChTrans1D2" presStyleIdx="0" presStyleCnt="5"/>
      <dgm:spPr/>
    </dgm:pt>
    <dgm:pt modelId="{5CCBD627-8074-4A47-BECC-109FF93AA78E}" type="pres">
      <dgm:prSet presAssocID="{C3019CC9-2854-4558-81E5-1B1CB7F55C70}" presName="hierRoot2" presStyleCnt="0"/>
      <dgm:spPr/>
    </dgm:pt>
    <dgm:pt modelId="{D3CDB087-E054-4E5B-A912-A80EBE30ECD3}" type="pres">
      <dgm:prSet presAssocID="{C3019CC9-2854-4558-81E5-1B1CB7F55C70}" presName="composite2" presStyleCnt="0"/>
      <dgm:spPr/>
    </dgm:pt>
    <dgm:pt modelId="{E2702085-87FC-4D8A-89BF-3899FA193059}" type="pres">
      <dgm:prSet presAssocID="{C3019CC9-2854-4558-81E5-1B1CB7F55C70}" presName="background2" presStyleLbl="node2" presStyleIdx="0" presStyleCnt="5"/>
      <dgm:spPr/>
    </dgm:pt>
    <dgm:pt modelId="{1D6F9EFF-083A-4CBA-A072-B07A04C6D2E0}" type="pres">
      <dgm:prSet presAssocID="{C3019CC9-2854-4558-81E5-1B1CB7F55C70}" presName="text2" presStyleLbl="fgAcc2" presStyleIdx="0" presStyleCnt="5" custScaleX="159416" custScaleY="198350" custLinFactNeighborX="-31109" custLinFactNeighborY="1441">
        <dgm:presLayoutVars>
          <dgm:chPref val="3"/>
        </dgm:presLayoutVars>
      </dgm:prSet>
      <dgm:spPr/>
    </dgm:pt>
    <dgm:pt modelId="{2751B7CA-8C0C-491E-A36B-BD9EB8E2A263}" type="pres">
      <dgm:prSet presAssocID="{C3019CC9-2854-4558-81E5-1B1CB7F55C70}" presName="hierChild3" presStyleCnt="0"/>
      <dgm:spPr/>
    </dgm:pt>
    <dgm:pt modelId="{C0D3E9A0-A3EB-4F67-B6FC-D0EECBFBF608}" type="pres">
      <dgm:prSet presAssocID="{EC1D9026-FAB8-426F-83B9-FD00107FADF5}" presName="Name10" presStyleLbl="parChTrans1D2" presStyleIdx="1" presStyleCnt="5"/>
      <dgm:spPr/>
    </dgm:pt>
    <dgm:pt modelId="{44AD1B3B-CF55-45D9-B552-95498D6EB104}" type="pres">
      <dgm:prSet presAssocID="{7515114E-CBA2-4292-AA75-630B6FF745E7}" presName="hierRoot2" presStyleCnt="0"/>
      <dgm:spPr/>
    </dgm:pt>
    <dgm:pt modelId="{389FAEA3-880C-45E2-99B4-4015A0621D39}" type="pres">
      <dgm:prSet presAssocID="{7515114E-CBA2-4292-AA75-630B6FF745E7}" presName="composite2" presStyleCnt="0"/>
      <dgm:spPr/>
    </dgm:pt>
    <dgm:pt modelId="{E0E505DE-3284-432B-A62B-ABE9AE5591A3}" type="pres">
      <dgm:prSet presAssocID="{7515114E-CBA2-4292-AA75-630B6FF745E7}" presName="background2" presStyleLbl="node2" presStyleIdx="1" presStyleCnt="5"/>
      <dgm:spPr/>
    </dgm:pt>
    <dgm:pt modelId="{14E619C5-5A0A-433C-A129-1E1E61065204}" type="pres">
      <dgm:prSet presAssocID="{7515114E-CBA2-4292-AA75-630B6FF745E7}" presName="text2" presStyleLbl="fgAcc2" presStyleIdx="1" presStyleCnt="5" custScaleX="157802" custScaleY="242585">
        <dgm:presLayoutVars>
          <dgm:chPref val="3"/>
        </dgm:presLayoutVars>
      </dgm:prSet>
      <dgm:spPr/>
    </dgm:pt>
    <dgm:pt modelId="{96C60E50-1E31-45FA-90C5-F560E9902535}" type="pres">
      <dgm:prSet presAssocID="{7515114E-CBA2-4292-AA75-630B6FF745E7}" presName="hierChild3" presStyleCnt="0"/>
      <dgm:spPr/>
    </dgm:pt>
    <dgm:pt modelId="{5EFDA2F0-17F9-4738-8971-A39800C9394D}" type="pres">
      <dgm:prSet presAssocID="{783D5F96-8B97-B244-BB0F-A3CC52DF3B08}" presName="Name10" presStyleLbl="parChTrans1D2" presStyleIdx="2" presStyleCnt="5"/>
      <dgm:spPr/>
    </dgm:pt>
    <dgm:pt modelId="{1F09260F-361C-4271-91C3-3C5C69CC5057}" type="pres">
      <dgm:prSet presAssocID="{3B52F094-723D-D344-8E8D-8460E0EDF1DB}" presName="hierRoot2" presStyleCnt="0"/>
      <dgm:spPr/>
    </dgm:pt>
    <dgm:pt modelId="{B29AB38E-59D3-4A63-8A50-1EC1DBC1843E}" type="pres">
      <dgm:prSet presAssocID="{3B52F094-723D-D344-8E8D-8460E0EDF1DB}" presName="composite2" presStyleCnt="0"/>
      <dgm:spPr/>
    </dgm:pt>
    <dgm:pt modelId="{2B79315E-C4E9-41E8-8C34-9DCD229AE7E2}" type="pres">
      <dgm:prSet presAssocID="{3B52F094-723D-D344-8E8D-8460E0EDF1DB}" presName="background2" presStyleLbl="node2" presStyleIdx="2" presStyleCnt="5"/>
      <dgm:spPr/>
    </dgm:pt>
    <dgm:pt modelId="{1E6534C1-EDD2-46F1-9E92-B4A58252CFCC}" type="pres">
      <dgm:prSet presAssocID="{3B52F094-723D-D344-8E8D-8460E0EDF1DB}" presName="text2" presStyleLbl="fgAcc2" presStyleIdx="2" presStyleCnt="5" custScaleX="169325" custScaleY="258431">
        <dgm:presLayoutVars>
          <dgm:chPref val="3"/>
        </dgm:presLayoutVars>
      </dgm:prSet>
      <dgm:spPr/>
    </dgm:pt>
    <dgm:pt modelId="{E35BE910-329B-4B37-8BD1-A53A7932109D}" type="pres">
      <dgm:prSet presAssocID="{3B52F094-723D-D344-8E8D-8460E0EDF1DB}" presName="hierChild3" presStyleCnt="0"/>
      <dgm:spPr/>
    </dgm:pt>
    <dgm:pt modelId="{B44DCD20-DD7C-4067-956F-E813636B4E6E}" type="pres">
      <dgm:prSet presAssocID="{2A090377-0076-754F-9D87-1A069BF94B0A}" presName="Name10" presStyleLbl="parChTrans1D2" presStyleIdx="3" presStyleCnt="5"/>
      <dgm:spPr/>
    </dgm:pt>
    <dgm:pt modelId="{A2ED0602-B6AA-4EC2-9C26-EE7E2FCE84D5}" type="pres">
      <dgm:prSet presAssocID="{5A87441C-0200-7346-A7C6-BF60A30D90F9}" presName="hierRoot2" presStyleCnt="0"/>
      <dgm:spPr/>
    </dgm:pt>
    <dgm:pt modelId="{46B70EE8-B237-473E-B39E-3D15D47A7B0E}" type="pres">
      <dgm:prSet presAssocID="{5A87441C-0200-7346-A7C6-BF60A30D90F9}" presName="composite2" presStyleCnt="0"/>
      <dgm:spPr/>
    </dgm:pt>
    <dgm:pt modelId="{402DD4EC-7A7C-4EC4-8405-D9955CE4EBFE}" type="pres">
      <dgm:prSet presAssocID="{5A87441C-0200-7346-A7C6-BF60A30D90F9}" presName="background2" presStyleLbl="node2" presStyleIdx="3" presStyleCnt="5"/>
      <dgm:spPr/>
    </dgm:pt>
    <dgm:pt modelId="{10664C59-E82C-449C-9885-094417028BDC}" type="pres">
      <dgm:prSet presAssocID="{5A87441C-0200-7346-A7C6-BF60A30D90F9}" presName="text2" presStyleLbl="fgAcc2" presStyleIdx="3" presStyleCnt="5" custScaleX="149036" custScaleY="278905">
        <dgm:presLayoutVars>
          <dgm:chPref val="3"/>
        </dgm:presLayoutVars>
      </dgm:prSet>
      <dgm:spPr/>
    </dgm:pt>
    <dgm:pt modelId="{5DCEC785-3F00-4CE9-A9CD-CC73753753B5}" type="pres">
      <dgm:prSet presAssocID="{5A87441C-0200-7346-A7C6-BF60A30D90F9}" presName="hierChild3" presStyleCnt="0"/>
      <dgm:spPr/>
    </dgm:pt>
    <dgm:pt modelId="{EEE04897-2626-437D-B391-A99021DA6F18}" type="pres">
      <dgm:prSet presAssocID="{1784367F-FB84-074B-9F96-39E0C2CDF838}" presName="Name10" presStyleLbl="parChTrans1D2" presStyleIdx="4" presStyleCnt="5"/>
      <dgm:spPr/>
    </dgm:pt>
    <dgm:pt modelId="{EA21E4B5-B626-477D-AB1C-88163CA7CF06}" type="pres">
      <dgm:prSet presAssocID="{C7AAA7A0-BF0D-6A46-BB9A-EFD9698FA795}" presName="hierRoot2" presStyleCnt="0"/>
      <dgm:spPr/>
    </dgm:pt>
    <dgm:pt modelId="{7690F38C-6BE3-40F4-96A7-8D8F8B61FAE5}" type="pres">
      <dgm:prSet presAssocID="{C7AAA7A0-BF0D-6A46-BB9A-EFD9698FA795}" presName="composite2" presStyleCnt="0"/>
      <dgm:spPr/>
    </dgm:pt>
    <dgm:pt modelId="{7C43A9F3-B4CF-4E4D-86C8-3E4C85ABAB3D}" type="pres">
      <dgm:prSet presAssocID="{C7AAA7A0-BF0D-6A46-BB9A-EFD9698FA795}" presName="background2" presStyleLbl="node2" presStyleIdx="4" presStyleCnt="5"/>
      <dgm:spPr/>
    </dgm:pt>
    <dgm:pt modelId="{1ADF6D65-BBF7-4376-8EC1-85FB0ED2F72E}" type="pres">
      <dgm:prSet presAssocID="{C7AAA7A0-BF0D-6A46-BB9A-EFD9698FA795}" presName="text2" presStyleLbl="fgAcc2" presStyleIdx="4" presStyleCnt="5" custScaleX="159480" custScaleY="294787">
        <dgm:presLayoutVars>
          <dgm:chPref val="3"/>
        </dgm:presLayoutVars>
      </dgm:prSet>
      <dgm:spPr/>
    </dgm:pt>
    <dgm:pt modelId="{AD37B344-B3F9-429F-92FE-38517606FF01}" type="pres">
      <dgm:prSet presAssocID="{C7AAA7A0-BF0D-6A46-BB9A-EFD9698FA795}" presName="hierChild3" presStyleCnt="0"/>
      <dgm:spPr/>
    </dgm:pt>
  </dgm:ptLst>
  <dgm:cxnLst>
    <dgm:cxn modelId="{3633041B-DA3A-4B7F-BF01-11694C05068B}" type="presOf" srcId="{35C22957-3A29-46B7-BE42-5E4B12D1F7F2}" destId="{9DAB8970-F863-4BE2-AA72-5EF85313552C}" srcOrd="0" destOrd="0" presId="urn:microsoft.com/office/officeart/2005/8/layout/hierarchy1"/>
    <dgm:cxn modelId="{020E3B21-31BC-44DB-8B0D-D5DFF3BBFC6C}" srcId="{A1039C37-6F79-4773-8F69-C8DC87CD00FF}" destId="{39EC1328-9C9F-4720-81E6-C194BEC23EC6}" srcOrd="0" destOrd="0" parTransId="{19949A51-B88F-42A6-A59C-10782210E1FB}" sibTransId="{5B36CABE-7417-46AF-A909-6912E6450C2F}"/>
    <dgm:cxn modelId="{B757FE40-E533-42F4-800D-77D5EF7A03F2}" srcId="{39EC1328-9C9F-4720-81E6-C194BEC23EC6}" destId="{7515114E-CBA2-4292-AA75-630B6FF745E7}" srcOrd="1" destOrd="0" parTransId="{EC1D9026-FAB8-426F-83B9-FD00107FADF5}" sibTransId="{979E9774-725D-407B-A4C3-CF1DF84BD391}"/>
    <dgm:cxn modelId="{B853B860-2800-4A95-85C4-89F029FB254A}" type="presOf" srcId="{783D5F96-8B97-B244-BB0F-A3CC52DF3B08}" destId="{5EFDA2F0-17F9-4738-8971-A39800C9394D}" srcOrd="0" destOrd="0" presId="urn:microsoft.com/office/officeart/2005/8/layout/hierarchy1"/>
    <dgm:cxn modelId="{84AF9F4B-A9A7-4733-B548-3AEC4D4C5ED3}" type="presOf" srcId="{3B52F094-723D-D344-8E8D-8460E0EDF1DB}" destId="{1E6534C1-EDD2-46F1-9E92-B4A58252CFCC}" srcOrd="0" destOrd="0" presId="urn:microsoft.com/office/officeart/2005/8/layout/hierarchy1"/>
    <dgm:cxn modelId="{777AFC55-576D-4952-B78B-43C7B3CFED2F}" type="presOf" srcId="{5A87441C-0200-7346-A7C6-BF60A30D90F9}" destId="{10664C59-E82C-449C-9885-094417028BDC}" srcOrd="0" destOrd="0" presId="urn:microsoft.com/office/officeart/2005/8/layout/hierarchy1"/>
    <dgm:cxn modelId="{91548978-EECB-498B-AB24-403771ABADB1}" type="presOf" srcId="{EC1D9026-FAB8-426F-83B9-FD00107FADF5}" destId="{C0D3E9A0-A3EB-4F67-B6FC-D0EECBFBF608}" srcOrd="0" destOrd="0" presId="urn:microsoft.com/office/officeart/2005/8/layout/hierarchy1"/>
    <dgm:cxn modelId="{AB09F27C-7703-4B64-BB8E-A1A8E0B48CAD}" type="presOf" srcId="{A1039C37-6F79-4773-8F69-C8DC87CD00FF}" destId="{AB3E53C8-41DA-46D7-9FD2-068D206E6570}" srcOrd="0" destOrd="0" presId="urn:microsoft.com/office/officeart/2005/8/layout/hierarchy1"/>
    <dgm:cxn modelId="{4836FB81-B124-4A7F-9BF9-E4EEBBD167F8}" type="presOf" srcId="{C3019CC9-2854-4558-81E5-1B1CB7F55C70}" destId="{1D6F9EFF-083A-4CBA-A072-B07A04C6D2E0}" srcOrd="0" destOrd="0" presId="urn:microsoft.com/office/officeart/2005/8/layout/hierarchy1"/>
    <dgm:cxn modelId="{EA08D88A-F0D6-41B6-8F49-0C0843B4F589}" srcId="{39EC1328-9C9F-4720-81E6-C194BEC23EC6}" destId="{C3019CC9-2854-4558-81E5-1B1CB7F55C70}" srcOrd="0" destOrd="0" parTransId="{35C22957-3A29-46B7-BE42-5E4B12D1F7F2}" sibTransId="{0C528CEA-8A54-4EAC-A471-EFA12EE87D27}"/>
    <dgm:cxn modelId="{15E977A0-483A-41DC-870F-1E5A82AD9BFF}" type="presOf" srcId="{C7AAA7A0-BF0D-6A46-BB9A-EFD9698FA795}" destId="{1ADF6D65-BBF7-4376-8EC1-85FB0ED2F72E}" srcOrd="0" destOrd="0" presId="urn:microsoft.com/office/officeart/2005/8/layout/hierarchy1"/>
    <dgm:cxn modelId="{AED345B0-65FB-5941-8A29-B010AA50725F}" srcId="{39EC1328-9C9F-4720-81E6-C194BEC23EC6}" destId="{5A87441C-0200-7346-A7C6-BF60A30D90F9}" srcOrd="3" destOrd="0" parTransId="{2A090377-0076-754F-9D87-1A069BF94B0A}" sibTransId="{E9922496-3777-F244-A0B8-E99FB819124D}"/>
    <dgm:cxn modelId="{90AAF0B0-A41E-4E40-89C3-808D1D39EFA0}" type="presOf" srcId="{2A090377-0076-754F-9D87-1A069BF94B0A}" destId="{B44DCD20-DD7C-4067-956F-E813636B4E6E}" srcOrd="0" destOrd="0" presId="urn:microsoft.com/office/officeart/2005/8/layout/hierarchy1"/>
    <dgm:cxn modelId="{A9B261C2-3D14-A849-AB0D-9A06A2D5626F}" srcId="{39EC1328-9C9F-4720-81E6-C194BEC23EC6}" destId="{3B52F094-723D-D344-8E8D-8460E0EDF1DB}" srcOrd="2" destOrd="0" parTransId="{783D5F96-8B97-B244-BB0F-A3CC52DF3B08}" sibTransId="{6B2D4ED1-8041-5A45-B0C8-AEFF48F87BBC}"/>
    <dgm:cxn modelId="{90A954D5-07AD-2C46-BC48-A3B0E61EDB7A}" srcId="{39EC1328-9C9F-4720-81E6-C194BEC23EC6}" destId="{C7AAA7A0-BF0D-6A46-BB9A-EFD9698FA795}" srcOrd="4" destOrd="0" parTransId="{1784367F-FB84-074B-9F96-39E0C2CDF838}" sibTransId="{1E083EB3-9FF5-4649-B994-E8AA911A1835}"/>
    <dgm:cxn modelId="{74FD0FE9-6CB6-4A30-8C8B-7CB626F297BE}" type="presOf" srcId="{1784367F-FB84-074B-9F96-39E0C2CDF838}" destId="{EEE04897-2626-437D-B391-A99021DA6F18}" srcOrd="0" destOrd="0" presId="urn:microsoft.com/office/officeart/2005/8/layout/hierarchy1"/>
    <dgm:cxn modelId="{BE0D81F3-52F2-4D2E-9085-FFB7B4984DFA}" type="presOf" srcId="{39EC1328-9C9F-4720-81E6-C194BEC23EC6}" destId="{2A194184-CB90-48B7-B085-02D49E8EADBA}" srcOrd="0" destOrd="0" presId="urn:microsoft.com/office/officeart/2005/8/layout/hierarchy1"/>
    <dgm:cxn modelId="{FC1DE5FB-FAA1-433A-A0BB-187A11AD7F35}" type="presOf" srcId="{7515114E-CBA2-4292-AA75-630B6FF745E7}" destId="{14E619C5-5A0A-433C-A129-1E1E61065204}" srcOrd="0" destOrd="0" presId="urn:microsoft.com/office/officeart/2005/8/layout/hierarchy1"/>
    <dgm:cxn modelId="{EFC9A41A-F01A-4FC7-AB9C-F060A1D1ADB0}" type="presParOf" srcId="{AB3E53C8-41DA-46D7-9FD2-068D206E6570}" destId="{169BD0F6-471F-4150-8E54-6803E26BCB18}" srcOrd="0" destOrd="0" presId="urn:microsoft.com/office/officeart/2005/8/layout/hierarchy1"/>
    <dgm:cxn modelId="{BF1DF2E1-DEEF-46E9-9C9A-3FB5E0F43AE0}" type="presParOf" srcId="{169BD0F6-471F-4150-8E54-6803E26BCB18}" destId="{286C51C4-B784-49E8-A44E-7120D420A9F0}" srcOrd="0" destOrd="0" presId="urn:microsoft.com/office/officeart/2005/8/layout/hierarchy1"/>
    <dgm:cxn modelId="{1010C577-CE0C-4448-B26C-04821FCB5BB9}" type="presParOf" srcId="{286C51C4-B784-49E8-A44E-7120D420A9F0}" destId="{64A74A80-27D7-4584-97FE-8B498B364879}" srcOrd="0" destOrd="0" presId="urn:microsoft.com/office/officeart/2005/8/layout/hierarchy1"/>
    <dgm:cxn modelId="{279DCF37-19BC-4359-B0F0-2D8DA738B695}" type="presParOf" srcId="{286C51C4-B784-49E8-A44E-7120D420A9F0}" destId="{2A194184-CB90-48B7-B085-02D49E8EADBA}" srcOrd="1" destOrd="0" presId="urn:microsoft.com/office/officeart/2005/8/layout/hierarchy1"/>
    <dgm:cxn modelId="{60E791F8-6AE4-4AD3-891D-49A6432AD686}" type="presParOf" srcId="{169BD0F6-471F-4150-8E54-6803E26BCB18}" destId="{78A44604-8529-4F93-B045-4760DC182EE0}" srcOrd="1" destOrd="0" presId="urn:microsoft.com/office/officeart/2005/8/layout/hierarchy1"/>
    <dgm:cxn modelId="{6C292313-F073-4498-BAD5-D6D6064731DF}" type="presParOf" srcId="{78A44604-8529-4F93-B045-4760DC182EE0}" destId="{9DAB8970-F863-4BE2-AA72-5EF85313552C}" srcOrd="0" destOrd="0" presId="urn:microsoft.com/office/officeart/2005/8/layout/hierarchy1"/>
    <dgm:cxn modelId="{9363055A-7D45-4C5B-A153-E1861CA1B886}" type="presParOf" srcId="{78A44604-8529-4F93-B045-4760DC182EE0}" destId="{5CCBD627-8074-4A47-BECC-109FF93AA78E}" srcOrd="1" destOrd="0" presId="urn:microsoft.com/office/officeart/2005/8/layout/hierarchy1"/>
    <dgm:cxn modelId="{5424B095-9453-445C-8F0A-831C7294F5FE}" type="presParOf" srcId="{5CCBD627-8074-4A47-BECC-109FF93AA78E}" destId="{D3CDB087-E054-4E5B-A912-A80EBE30ECD3}" srcOrd="0" destOrd="0" presId="urn:microsoft.com/office/officeart/2005/8/layout/hierarchy1"/>
    <dgm:cxn modelId="{B6417122-E3A3-47CC-AA20-ECDA5EC1DAE2}" type="presParOf" srcId="{D3CDB087-E054-4E5B-A912-A80EBE30ECD3}" destId="{E2702085-87FC-4D8A-89BF-3899FA193059}" srcOrd="0" destOrd="0" presId="urn:microsoft.com/office/officeart/2005/8/layout/hierarchy1"/>
    <dgm:cxn modelId="{BE260701-E926-4ACA-A3DF-27E05B963B80}" type="presParOf" srcId="{D3CDB087-E054-4E5B-A912-A80EBE30ECD3}" destId="{1D6F9EFF-083A-4CBA-A072-B07A04C6D2E0}" srcOrd="1" destOrd="0" presId="urn:microsoft.com/office/officeart/2005/8/layout/hierarchy1"/>
    <dgm:cxn modelId="{75F1BFFF-DFA4-4516-8AC2-80910BF93886}" type="presParOf" srcId="{5CCBD627-8074-4A47-BECC-109FF93AA78E}" destId="{2751B7CA-8C0C-491E-A36B-BD9EB8E2A263}" srcOrd="1" destOrd="0" presId="urn:microsoft.com/office/officeart/2005/8/layout/hierarchy1"/>
    <dgm:cxn modelId="{13CD632A-C248-455B-9A63-E2C10636087D}" type="presParOf" srcId="{78A44604-8529-4F93-B045-4760DC182EE0}" destId="{C0D3E9A0-A3EB-4F67-B6FC-D0EECBFBF608}" srcOrd="2" destOrd="0" presId="urn:microsoft.com/office/officeart/2005/8/layout/hierarchy1"/>
    <dgm:cxn modelId="{D3BBE107-46FD-46A6-95FF-CDDC86A253E4}" type="presParOf" srcId="{78A44604-8529-4F93-B045-4760DC182EE0}" destId="{44AD1B3B-CF55-45D9-B552-95498D6EB104}" srcOrd="3" destOrd="0" presId="urn:microsoft.com/office/officeart/2005/8/layout/hierarchy1"/>
    <dgm:cxn modelId="{D51AD7E6-E020-4CBE-8BB1-AA47993DFAF0}" type="presParOf" srcId="{44AD1B3B-CF55-45D9-B552-95498D6EB104}" destId="{389FAEA3-880C-45E2-99B4-4015A0621D39}" srcOrd="0" destOrd="0" presId="urn:microsoft.com/office/officeart/2005/8/layout/hierarchy1"/>
    <dgm:cxn modelId="{39356F91-56F7-42E4-B9DB-4752BD823A4E}" type="presParOf" srcId="{389FAEA3-880C-45E2-99B4-4015A0621D39}" destId="{E0E505DE-3284-432B-A62B-ABE9AE5591A3}" srcOrd="0" destOrd="0" presId="urn:microsoft.com/office/officeart/2005/8/layout/hierarchy1"/>
    <dgm:cxn modelId="{7857ED68-B9EB-41C1-B13A-326D73F028C1}" type="presParOf" srcId="{389FAEA3-880C-45E2-99B4-4015A0621D39}" destId="{14E619C5-5A0A-433C-A129-1E1E61065204}" srcOrd="1" destOrd="0" presId="urn:microsoft.com/office/officeart/2005/8/layout/hierarchy1"/>
    <dgm:cxn modelId="{5F98BECA-DC69-4E10-9715-6BF3FCC87123}" type="presParOf" srcId="{44AD1B3B-CF55-45D9-B552-95498D6EB104}" destId="{96C60E50-1E31-45FA-90C5-F560E9902535}" srcOrd="1" destOrd="0" presId="urn:microsoft.com/office/officeart/2005/8/layout/hierarchy1"/>
    <dgm:cxn modelId="{A4115393-4E25-4583-900C-07FCE0B27BA2}" type="presParOf" srcId="{78A44604-8529-4F93-B045-4760DC182EE0}" destId="{5EFDA2F0-17F9-4738-8971-A39800C9394D}" srcOrd="4" destOrd="0" presId="urn:microsoft.com/office/officeart/2005/8/layout/hierarchy1"/>
    <dgm:cxn modelId="{7BFEDFBB-DB5C-4902-B8B3-8AE10121FC93}" type="presParOf" srcId="{78A44604-8529-4F93-B045-4760DC182EE0}" destId="{1F09260F-361C-4271-91C3-3C5C69CC5057}" srcOrd="5" destOrd="0" presId="urn:microsoft.com/office/officeart/2005/8/layout/hierarchy1"/>
    <dgm:cxn modelId="{CA341BA8-9A9A-4731-A828-736ADFCCA65E}" type="presParOf" srcId="{1F09260F-361C-4271-91C3-3C5C69CC5057}" destId="{B29AB38E-59D3-4A63-8A50-1EC1DBC1843E}" srcOrd="0" destOrd="0" presId="urn:microsoft.com/office/officeart/2005/8/layout/hierarchy1"/>
    <dgm:cxn modelId="{7CAE9F92-35E3-41A2-AA5E-53D7E38A848E}" type="presParOf" srcId="{B29AB38E-59D3-4A63-8A50-1EC1DBC1843E}" destId="{2B79315E-C4E9-41E8-8C34-9DCD229AE7E2}" srcOrd="0" destOrd="0" presId="urn:microsoft.com/office/officeart/2005/8/layout/hierarchy1"/>
    <dgm:cxn modelId="{116F6174-F1EC-4B8C-9017-6F8667365D97}" type="presParOf" srcId="{B29AB38E-59D3-4A63-8A50-1EC1DBC1843E}" destId="{1E6534C1-EDD2-46F1-9E92-B4A58252CFCC}" srcOrd="1" destOrd="0" presId="urn:microsoft.com/office/officeart/2005/8/layout/hierarchy1"/>
    <dgm:cxn modelId="{76556627-DF3A-4B1D-AB01-C17D76956761}" type="presParOf" srcId="{1F09260F-361C-4271-91C3-3C5C69CC5057}" destId="{E35BE910-329B-4B37-8BD1-A53A7932109D}" srcOrd="1" destOrd="0" presId="urn:microsoft.com/office/officeart/2005/8/layout/hierarchy1"/>
    <dgm:cxn modelId="{26F55848-AE49-40C1-BE68-B1015324B7DF}" type="presParOf" srcId="{78A44604-8529-4F93-B045-4760DC182EE0}" destId="{B44DCD20-DD7C-4067-956F-E813636B4E6E}" srcOrd="6" destOrd="0" presId="urn:microsoft.com/office/officeart/2005/8/layout/hierarchy1"/>
    <dgm:cxn modelId="{5C1AA3E7-46B9-490F-9C01-8FCF82208F8A}" type="presParOf" srcId="{78A44604-8529-4F93-B045-4760DC182EE0}" destId="{A2ED0602-B6AA-4EC2-9C26-EE7E2FCE84D5}" srcOrd="7" destOrd="0" presId="urn:microsoft.com/office/officeart/2005/8/layout/hierarchy1"/>
    <dgm:cxn modelId="{1A5AB05D-7AA6-4B2F-97B8-E285853A8E56}" type="presParOf" srcId="{A2ED0602-B6AA-4EC2-9C26-EE7E2FCE84D5}" destId="{46B70EE8-B237-473E-B39E-3D15D47A7B0E}" srcOrd="0" destOrd="0" presId="urn:microsoft.com/office/officeart/2005/8/layout/hierarchy1"/>
    <dgm:cxn modelId="{F9C1F6A9-E687-4A9F-81C9-6AACDEAB0EA1}" type="presParOf" srcId="{46B70EE8-B237-473E-B39E-3D15D47A7B0E}" destId="{402DD4EC-7A7C-4EC4-8405-D9955CE4EBFE}" srcOrd="0" destOrd="0" presId="urn:microsoft.com/office/officeart/2005/8/layout/hierarchy1"/>
    <dgm:cxn modelId="{6B11C07E-BC3A-42D2-A1C9-E9158B7E61C9}" type="presParOf" srcId="{46B70EE8-B237-473E-B39E-3D15D47A7B0E}" destId="{10664C59-E82C-449C-9885-094417028BDC}" srcOrd="1" destOrd="0" presId="urn:microsoft.com/office/officeart/2005/8/layout/hierarchy1"/>
    <dgm:cxn modelId="{5FC49393-D3A7-4C56-9612-B843CAC0C880}" type="presParOf" srcId="{A2ED0602-B6AA-4EC2-9C26-EE7E2FCE84D5}" destId="{5DCEC785-3F00-4CE9-A9CD-CC73753753B5}" srcOrd="1" destOrd="0" presId="urn:microsoft.com/office/officeart/2005/8/layout/hierarchy1"/>
    <dgm:cxn modelId="{735554CA-BFAE-43A7-99FB-2B685B4FCE87}" type="presParOf" srcId="{78A44604-8529-4F93-B045-4760DC182EE0}" destId="{EEE04897-2626-437D-B391-A99021DA6F18}" srcOrd="8" destOrd="0" presId="urn:microsoft.com/office/officeart/2005/8/layout/hierarchy1"/>
    <dgm:cxn modelId="{ABE99787-8624-4E48-9710-4B76DA5DD278}" type="presParOf" srcId="{78A44604-8529-4F93-B045-4760DC182EE0}" destId="{EA21E4B5-B626-477D-AB1C-88163CA7CF06}" srcOrd="9" destOrd="0" presId="urn:microsoft.com/office/officeart/2005/8/layout/hierarchy1"/>
    <dgm:cxn modelId="{04D380E6-BAC7-47A2-B56C-CB549FA9BB8D}" type="presParOf" srcId="{EA21E4B5-B626-477D-AB1C-88163CA7CF06}" destId="{7690F38C-6BE3-40F4-96A7-8D8F8B61FAE5}" srcOrd="0" destOrd="0" presId="urn:microsoft.com/office/officeart/2005/8/layout/hierarchy1"/>
    <dgm:cxn modelId="{7155FC18-D92E-426D-B5E1-A25BD8E78C6D}" type="presParOf" srcId="{7690F38C-6BE3-40F4-96A7-8D8F8B61FAE5}" destId="{7C43A9F3-B4CF-4E4D-86C8-3E4C85ABAB3D}" srcOrd="0" destOrd="0" presId="urn:microsoft.com/office/officeart/2005/8/layout/hierarchy1"/>
    <dgm:cxn modelId="{35497276-4947-41B0-A1EC-92F89C6D3268}" type="presParOf" srcId="{7690F38C-6BE3-40F4-96A7-8D8F8B61FAE5}" destId="{1ADF6D65-BBF7-4376-8EC1-85FB0ED2F72E}" srcOrd="1" destOrd="0" presId="urn:microsoft.com/office/officeart/2005/8/layout/hierarchy1"/>
    <dgm:cxn modelId="{F3A891C7-008C-485E-88F6-EEBA3AC98FA6}" type="presParOf" srcId="{EA21E4B5-B626-477D-AB1C-88163CA7CF06}" destId="{AD37B344-B3F9-429F-92FE-38517606FF0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2B24EF2-6573-4F13-9420-23783D655502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1" csCatId="colorful" phldr="1"/>
      <dgm:spPr/>
    </dgm:pt>
    <dgm:pt modelId="{27B5CB6E-87C1-42A6-8F16-31679FDD4C1F}">
      <dgm:prSet phldrT="[Text]" custT="1"/>
      <dgm:spPr/>
      <dgm:t>
        <a:bodyPr/>
        <a:lstStyle/>
        <a:p>
          <a:r>
            <a:rPr lang="en-US" sz="1600" b="1" dirty="0">
              <a:latin typeface="Garamond" panose="02020404030301010803" pitchFamily="18" charset="0"/>
            </a:rPr>
            <a:t>MoU Institutes Co-opted: 04</a:t>
          </a:r>
        </a:p>
        <a:p>
          <a:endParaRPr lang="en-US" sz="1600" b="1" dirty="0">
            <a:latin typeface="Garamond" panose="02020404030301010803" pitchFamily="18" charset="0"/>
          </a:endParaRPr>
        </a:p>
        <a:p>
          <a:r>
            <a:rPr lang="en-US" sz="1600" b="1" dirty="0">
              <a:latin typeface="Garamond" panose="02020404030301010803" pitchFamily="18" charset="0"/>
            </a:rPr>
            <a:t>IIT (ISM) Dhanbad</a:t>
          </a:r>
        </a:p>
        <a:p>
          <a:r>
            <a:rPr lang="en-US" sz="1600" b="1" dirty="0">
              <a:latin typeface="Garamond" panose="02020404030301010803" pitchFamily="18" charset="0"/>
            </a:rPr>
            <a:t>PSNA College Of Engineering And Technology</a:t>
          </a:r>
          <a:endParaRPr lang="en-IN" sz="1600" b="1" dirty="0">
            <a:latin typeface="Garamond" panose="02020404030301010803" pitchFamily="18" charset="0"/>
          </a:endParaRPr>
        </a:p>
        <a:p>
          <a:r>
            <a:rPr lang="en-IN" sz="1600" b="1" dirty="0">
              <a:latin typeface="Garamond" panose="02020404030301010803" pitchFamily="18" charset="0"/>
            </a:rPr>
            <a:t>IIT Roorkee</a:t>
          </a:r>
        </a:p>
        <a:p>
          <a:r>
            <a:rPr lang="en-IN" sz="1600" b="1" dirty="0">
              <a:latin typeface="Garamond" panose="02020404030301010803" pitchFamily="18" charset="0"/>
            </a:rPr>
            <a:t>IIT Guwahati</a:t>
          </a:r>
        </a:p>
      </dgm:t>
    </dgm:pt>
    <dgm:pt modelId="{FD53A597-E5C6-4141-A5CF-C9B875E3183E}" type="parTrans" cxnId="{F40302E3-8D1C-4942-B175-78DDCF2F82DA}">
      <dgm:prSet/>
      <dgm:spPr/>
      <dgm:t>
        <a:bodyPr/>
        <a:lstStyle/>
        <a:p>
          <a:endParaRPr lang="en-IN"/>
        </a:p>
      </dgm:t>
    </dgm:pt>
    <dgm:pt modelId="{63FC38AA-2EB7-49A3-B8AD-FE5F5F077D50}" type="sibTrans" cxnId="{F40302E3-8D1C-4942-B175-78DDCF2F82DA}">
      <dgm:prSet/>
      <dgm:spPr/>
      <dgm:t>
        <a:bodyPr/>
        <a:lstStyle/>
        <a:p>
          <a:endParaRPr lang="en-IN"/>
        </a:p>
      </dgm:t>
    </dgm:pt>
    <dgm:pt modelId="{99FCCF94-BF39-481C-B33D-5CADBE1E13D4}">
      <dgm:prSet phldrT="[Text]" custT="1"/>
      <dgm:spPr/>
      <dgm:t>
        <a:bodyPr/>
        <a:lstStyle/>
        <a:p>
          <a:pPr algn="l"/>
          <a:r>
            <a:rPr lang="en-IN" sz="1200" b="0" i="0" u="none" dirty="0">
              <a:latin typeface="Garamond" panose="02020404030301010803" pitchFamily="18" charset="0"/>
            </a:rPr>
            <a:t>ISO/PWI 22813</a:t>
          </a:r>
        </a:p>
        <a:p>
          <a:pPr algn="l"/>
          <a:r>
            <a:rPr lang="en-US" sz="1200" b="0" i="0" u="none" dirty="0">
              <a:latin typeface="Garamond" panose="02020404030301010803" pitchFamily="18" charset="0"/>
            </a:rPr>
            <a:t>Natural gas– Liquified Natural Gas Determination of composition and associated uncertainty by sensor technology </a:t>
          </a:r>
          <a:r>
            <a:rPr lang="en-US" sz="1200" b="1" i="0" u="none" dirty="0">
              <a:latin typeface="Garamond" panose="02020404030301010803" pitchFamily="18" charset="0"/>
            </a:rPr>
            <a:t>(</a:t>
          </a:r>
          <a:r>
            <a:rPr lang="en-IN" sz="1200" b="1" i="0" u="none" strike="noStrike" dirty="0">
              <a:solidFill>
                <a:srgbClr val="000000"/>
              </a:solidFill>
              <a:effectLst/>
              <a:latin typeface="Garamond" panose="02020404030301010803" pitchFamily="18" charset="0"/>
            </a:rPr>
            <a:t>Dr. G R Kannan, </a:t>
          </a:r>
          <a:r>
            <a:rPr lang="en-US" sz="1200" b="1" i="0" u="none" strike="noStrike" dirty="0">
              <a:solidFill>
                <a:srgbClr val="000000"/>
              </a:solidFill>
              <a:effectLst/>
              <a:latin typeface="Garamond" panose="02020404030301010803" pitchFamily="18" charset="0"/>
            </a:rPr>
            <a:t>PSNA College Of Engineering And Technology)</a:t>
          </a:r>
          <a:endParaRPr lang="en-IN" sz="1200" b="1" dirty="0">
            <a:latin typeface="Garamond" panose="02020404030301010803" pitchFamily="18" charset="0"/>
          </a:endParaRPr>
        </a:p>
        <a:p>
          <a:pPr algn="l"/>
          <a:endParaRPr lang="en-IN" sz="1200" b="0" i="0" u="none" dirty="0">
            <a:latin typeface="Garamond" panose="02020404030301010803" pitchFamily="18" charset="0"/>
          </a:endParaRPr>
        </a:p>
        <a:p>
          <a:pPr algn="l"/>
          <a:r>
            <a:rPr lang="en-IN" sz="1200" b="0" i="0" u="none" dirty="0">
              <a:latin typeface="Garamond" panose="02020404030301010803" pitchFamily="18" charset="0"/>
            </a:rPr>
            <a:t>ISO/NP 25173</a:t>
          </a:r>
        </a:p>
        <a:p>
          <a:pPr algn="l"/>
          <a:r>
            <a:rPr lang="en-US" sz="1200" b="0" i="0" u="none" dirty="0">
              <a:latin typeface="Garamond" panose="02020404030301010803" pitchFamily="18" charset="0"/>
            </a:rPr>
            <a:t>Petroleum and related products — Determination of mineral oil content in triaryl phosphate ester fire-resistant fluids (</a:t>
          </a:r>
          <a:r>
            <a:rPr lang="en-IN" sz="1200" b="1" i="0" u="none" dirty="0">
              <a:latin typeface="Garamond" panose="02020404030301010803" pitchFamily="18" charset="0"/>
            </a:rPr>
            <a:t>Dr. Keka Ojha, IIT (ISM ) (MoU Institution))</a:t>
          </a:r>
          <a:endParaRPr lang="en-IN" sz="1200" b="1" dirty="0">
            <a:latin typeface="Garamond" panose="02020404030301010803" pitchFamily="18" charset="0"/>
          </a:endParaRPr>
        </a:p>
      </dgm:t>
    </dgm:pt>
    <dgm:pt modelId="{0AE5EC02-BAE0-497A-BDDE-CE64CBBD89A8}" type="parTrans" cxnId="{03BC41C8-B12B-4E06-8571-B4338A4136F0}">
      <dgm:prSet/>
      <dgm:spPr/>
      <dgm:t>
        <a:bodyPr/>
        <a:lstStyle/>
        <a:p>
          <a:endParaRPr lang="en-IN"/>
        </a:p>
      </dgm:t>
    </dgm:pt>
    <dgm:pt modelId="{2C173BBE-3152-4C9F-AEA5-68D9A28A1882}" type="sibTrans" cxnId="{03BC41C8-B12B-4E06-8571-B4338A4136F0}">
      <dgm:prSet/>
      <dgm:spPr/>
      <dgm:t>
        <a:bodyPr/>
        <a:lstStyle/>
        <a:p>
          <a:endParaRPr lang="en-IN"/>
        </a:p>
      </dgm:t>
    </dgm:pt>
    <dgm:pt modelId="{C3F86E95-B38F-41F9-842F-EC76E9C1D4F3}" type="pres">
      <dgm:prSet presAssocID="{A2B24EF2-6573-4F13-9420-23783D655502}" presName="root" presStyleCnt="0">
        <dgm:presLayoutVars>
          <dgm:dir/>
          <dgm:resizeHandles val="exact"/>
        </dgm:presLayoutVars>
      </dgm:prSet>
      <dgm:spPr/>
    </dgm:pt>
    <dgm:pt modelId="{16D6B7A6-288A-4A55-8AC7-345668A53B57}" type="pres">
      <dgm:prSet presAssocID="{27B5CB6E-87C1-42A6-8F16-31679FDD4C1F}" presName="compNode" presStyleCnt="0"/>
      <dgm:spPr/>
    </dgm:pt>
    <dgm:pt modelId="{DA40F7D7-D475-4086-BBF9-99B8287862F4}" type="pres">
      <dgm:prSet presAssocID="{27B5CB6E-87C1-42A6-8F16-31679FDD4C1F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choolhouse"/>
        </a:ext>
      </dgm:extLst>
    </dgm:pt>
    <dgm:pt modelId="{934B3493-3D95-4640-B4EC-9B7FC3748A9A}" type="pres">
      <dgm:prSet presAssocID="{27B5CB6E-87C1-42A6-8F16-31679FDD4C1F}" presName="spaceRect" presStyleCnt="0"/>
      <dgm:spPr/>
    </dgm:pt>
    <dgm:pt modelId="{954EC245-7DFF-40D9-AFED-DB1F08283023}" type="pres">
      <dgm:prSet presAssocID="{27B5CB6E-87C1-42A6-8F16-31679FDD4C1F}" presName="textRect" presStyleLbl="revTx" presStyleIdx="0" presStyleCnt="2" custScaleX="116382" custScaleY="119734">
        <dgm:presLayoutVars>
          <dgm:chMax val="1"/>
          <dgm:chPref val="1"/>
        </dgm:presLayoutVars>
      </dgm:prSet>
      <dgm:spPr/>
    </dgm:pt>
    <dgm:pt modelId="{76156920-5B96-4CC6-822E-49C0B1A594A7}" type="pres">
      <dgm:prSet presAssocID="{63FC38AA-2EB7-49A3-B8AD-FE5F5F077D50}" presName="sibTrans" presStyleCnt="0"/>
      <dgm:spPr/>
    </dgm:pt>
    <dgm:pt modelId="{0C69896E-7001-4C82-A920-FBC5E1F347A8}" type="pres">
      <dgm:prSet presAssocID="{99FCCF94-BF39-481C-B33D-5CADBE1E13D4}" presName="compNode" presStyleCnt="0"/>
      <dgm:spPr/>
    </dgm:pt>
    <dgm:pt modelId="{12865A89-60FB-4AB3-BA6C-FEF3F2904FFD}" type="pres">
      <dgm:prSet presAssocID="{99FCCF94-BF39-481C-B33D-5CADBE1E13D4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assroom"/>
        </a:ext>
      </dgm:extLst>
    </dgm:pt>
    <dgm:pt modelId="{591C0FA0-3A2A-4784-AC31-5800731ECC77}" type="pres">
      <dgm:prSet presAssocID="{99FCCF94-BF39-481C-B33D-5CADBE1E13D4}" presName="spaceRect" presStyleCnt="0"/>
      <dgm:spPr/>
    </dgm:pt>
    <dgm:pt modelId="{A25B8EED-0DB2-4541-BD21-199CC4CF7E83}" type="pres">
      <dgm:prSet presAssocID="{99FCCF94-BF39-481C-B33D-5CADBE1E13D4}" presName="textRect" presStyleLbl="revTx" presStyleIdx="1" presStyleCnt="2" custScaleX="128166">
        <dgm:presLayoutVars>
          <dgm:chMax val="1"/>
          <dgm:chPref val="1"/>
        </dgm:presLayoutVars>
      </dgm:prSet>
      <dgm:spPr/>
    </dgm:pt>
  </dgm:ptLst>
  <dgm:cxnLst>
    <dgm:cxn modelId="{9295AA4B-8BD8-4757-95A8-FBDECAAF56FA}" type="presOf" srcId="{99FCCF94-BF39-481C-B33D-5CADBE1E13D4}" destId="{A25B8EED-0DB2-4541-BD21-199CC4CF7E83}" srcOrd="0" destOrd="0" presId="urn:microsoft.com/office/officeart/2018/2/layout/IconLabelList"/>
    <dgm:cxn modelId="{B035EA98-793A-4A59-90E7-3C66D45171EC}" type="presOf" srcId="{A2B24EF2-6573-4F13-9420-23783D655502}" destId="{C3F86E95-B38F-41F9-842F-EC76E9C1D4F3}" srcOrd="0" destOrd="0" presId="urn:microsoft.com/office/officeart/2018/2/layout/IconLabelList"/>
    <dgm:cxn modelId="{03BC41C8-B12B-4E06-8571-B4338A4136F0}" srcId="{A2B24EF2-6573-4F13-9420-23783D655502}" destId="{99FCCF94-BF39-481C-B33D-5CADBE1E13D4}" srcOrd="1" destOrd="0" parTransId="{0AE5EC02-BAE0-497A-BDDE-CE64CBBD89A8}" sibTransId="{2C173BBE-3152-4C9F-AEA5-68D9A28A1882}"/>
    <dgm:cxn modelId="{39304CD1-6A41-4228-953F-A77CD9C5300E}" type="presOf" srcId="{27B5CB6E-87C1-42A6-8F16-31679FDD4C1F}" destId="{954EC245-7DFF-40D9-AFED-DB1F08283023}" srcOrd="0" destOrd="0" presId="urn:microsoft.com/office/officeart/2018/2/layout/IconLabelList"/>
    <dgm:cxn modelId="{F40302E3-8D1C-4942-B175-78DDCF2F82DA}" srcId="{A2B24EF2-6573-4F13-9420-23783D655502}" destId="{27B5CB6E-87C1-42A6-8F16-31679FDD4C1F}" srcOrd="0" destOrd="0" parTransId="{FD53A597-E5C6-4141-A5CF-C9B875E3183E}" sibTransId="{63FC38AA-2EB7-49A3-B8AD-FE5F5F077D50}"/>
    <dgm:cxn modelId="{27CA157A-7736-48F0-A653-65CC342AF10F}" type="presParOf" srcId="{C3F86E95-B38F-41F9-842F-EC76E9C1D4F3}" destId="{16D6B7A6-288A-4A55-8AC7-345668A53B57}" srcOrd="0" destOrd="0" presId="urn:microsoft.com/office/officeart/2018/2/layout/IconLabelList"/>
    <dgm:cxn modelId="{6DF14ED1-2919-4022-8F78-399CB080DFF1}" type="presParOf" srcId="{16D6B7A6-288A-4A55-8AC7-345668A53B57}" destId="{DA40F7D7-D475-4086-BBF9-99B8287862F4}" srcOrd="0" destOrd="0" presId="urn:microsoft.com/office/officeart/2018/2/layout/IconLabelList"/>
    <dgm:cxn modelId="{28E66F2C-5787-4845-95A2-AF59D9309A8B}" type="presParOf" srcId="{16D6B7A6-288A-4A55-8AC7-345668A53B57}" destId="{934B3493-3D95-4640-B4EC-9B7FC3748A9A}" srcOrd="1" destOrd="0" presId="urn:microsoft.com/office/officeart/2018/2/layout/IconLabelList"/>
    <dgm:cxn modelId="{A2A42E40-5B33-4837-AE53-B7AB20B6C06C}" type="presParOf" srcId="{16D6B7A6-288A-4A55-8AC7-345668A53B57}" destId="{954EC245-7DFF-40D9-AFED-DB1F08283023}" srcOrd="2" destOrd="0" presId="urn:microsoft.com/office/officeart/2018/2/layout/IconLabelList"/>
    <dgm:cxn modelId="{8A921FF5-D610-4C05-B41E-6129FA5D87DC}" type="presParOf" srcId="{C3F86E95-B38F-41F9-842F-EC76E9C1D4F3}" destId="{76156920-5B96-4CC6-822E-49C0B1A594A7}" srcOrd="1" destOrd="0" presId="urn:microsoft.com/office/officeart/2018/2/layout/IconLabelList"/>
    <dgm:cxn modelId="{E329932D-0312-4C1F-A1FC-3B241A7246C2}" type="presParOf" srcId="{C3F86E95-B38F-41F9-842F-EC76E9C1D4F3}" destId="{0C69896E-7001-4C82-A920-FBC5E1F347A8}" srcOrd="2" destOrd="0" presId="urn:microsoft.com/office/officeart/2018/2/layout/IconLabelList"/>
    <dgm:cxn modelId="{C8F237D2-4B0A-42B6-86E3-6F7FBD38B795}" type="presParOf" srcId="{0C69896E-7001-4C82-A920-FBC5E1F347A8}" destId="{12865A89-60FB-4AB3-BA6C-FEF3F2904FFD}" srcOrd="0" destOrd="0" presId="urn:microsoft.com/office/officeart/2018/2/layout/IconLabelList"/>
    <dgm:cxn modelId="{01281BAD-4D7F-46D2-AAC3-BDCF13D9043A}" type="presParOf" srcId="{0C69896E-7001-4C82-A920-FBC5E1F347A8}" destId="{591C0FA0-3A2A-4784-AC31-5800731ECC77}" srcOrd="1" destOrd="0" presId="urn:microsoft.com/office/officeart/2018/2/layout/IconLabelList"/>
    <dgm:cxn modelId="{8F2AFDCB-D6FA-47F3-AFBF-779DFF35814E}" type="presParOf" srcId="{0C69896E-7001-4C82-A920-FBC5E1F347A8}" destId="{A25B8EED-0DB2-4541-BD21-199CC4CF7E83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E04897-2626-437D-B391-A99021DA6F18}">
      <dsp:nvSpPr>
        <dsp:cNvPr id="0" name=""/>
        <dsp:cNvSpPr/>
      </dsp:nvSpPr>
      <dsp:spPr>
        <a:xfrm>
          <a:off x="5774272" y="1049930"/>
          <a:ext cx="4597792" cy="5807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1293"/>
              </a:lnTo>
              <a:lnTo>
                <a:pt x="4597792" y="461293"/>
              </a:lnTo>
              <a:lnTo>
                <a:pt x="4597792" y="580710"/>
              </a:lnTo>
            </a:path>
          </a:pathLst>
        </a:custGeom>
        <a:noFill/>
        <a:ln w="222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4DCD20-DD7C-4067-956F-E813636B4E6E}">
      <dsp:nvSpPr>
        <dsp:cNvPr id="0" name=""/>
        <dsp:cNvSpPr/>
      </dsp:nvSpPr>
      <dsp:spPr>
        <a:xfrm>
          <a:off x="5774272" y="1049930"/>
          <a:ext cx="2322856" cy="58071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61293"/>
              </a:lnTo>
              <a:lnTo>
                <a:pt x="2322856" y="461293"/>
              </a:lnTo>
              <a:lnTo>
                <a:pt x="2322856" y="580710"/>
              </a:lnTo>
            </a:path>
          </a:pathLst>
        </a:custGeom>
        <a:noFill/>
        <a:ln w="222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FDA2F0-17F9-4738-8971-A39800C9394D}">
      <dsp:nvSpPr>
        <dsp:cNvPr id="0" name=""/>
        <dsp:cNvSpPr/>
      </dsp:nvSpPr>
      <dsp:spPr>
        <a:xfrm>
          <a:off x="5713019" y="1049930"/>
          <a:ext cx="91440" cy="580710"/>
        </a:xfrm>
        <a:custGeom>
          <a:avLst/>
          <a:gdLst/>
          <a:ahLst/>
          <a:cxnLst/>
          <a:rect l="0" t="0" r="0" b="0"/>
          <a:pathLst>
            <a:path>
              <a:moveTo>
                <a:pt x="61253" y="0"/>
              </a:moveTo>
              <a:lnTo>
                <a:pt x="61253" y="461293"/>
              </a:lnTo>
              <a:lnTo>
                <a:pt x="45720" y="461293"/>
              </a:lnTo>
              <a:lnTo>
                <a:pt x="45720" y="580710"/>
              </a:lnTo>
            </a:path>
          </a:pathLst>
        </a:custGeom>
        <a:noFill/>
        <a:ln w="222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D3E9A0-A3EB-4F67-B6FC-D0EECBFBF608}">
      <dsp:nvSpPr>
        <dsp:cNvPr id="0" name=""/>
        <dsp:cNvSpPr/>
      </dsp:nvSpPr>
      <dsp:spPr>
        <a:xfrm>
          <a:off x="3363849" y="1049930"/>
          <a:ext cx="2410422" cy="580710"/>
        </a:xfrm>
        <a:custGeom>
          <a:avLst/>
          <a:gdLst/>
          <a:ahLst/>
          <a:cxnLst/>
          <a:rect l="0" t="0" r="0" b="0"/>
          <a:pathLst>
            <a:path>
              <a:moveTo>
                <a:pt x="2410422" y="0"/>
              </a:moveTo>
              <a:lnTo>
                <a:pt x="2410422" y="461293"/>
              </a:lnTo>
              <a:lnTo>
                <a:pt x="0" y="461293"/>
              </a:lnTo>
              <a:lnTo>
                <a:pt x="0" y="580710"/>
              </a:lnTo>
            </a:path>
          </a:pathLst>
        </a:custGeom>
        <a:noFill/>
        <a:ln w="222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AB8970-F863-4BE2-AA72-5EF85313552C}">
      <dsp:nvSpPr>
        <dsp:cNvPr id="0" name=""/>
        <dsp:cNvSpPr/>
      </dsp:nvSpPr>
      <dsp:spPr>
        <a:xfrm>
          <a:off x="884254" y="1049930"/>
          <a:ext cx="4890017" cy="592505"/>
        </a:xfrm>
        <a:custGeom>
          <a:avLst/>
          <a:gdLst/>
          <a:ahLst/>
          <a:cxnLst/>
          <a:rect l="0" t="0" r="0" b="0"/>
          <a:pathLst>
            <a:path>
              <a:moveTo>
                <a:pt x="4890017" y="0"/>
              </a:moveTo>
              <a:lnTo>
                <a:pt x="4890017" y="473088"/>
              </a:lnTo>
              <a:lnTo>
                <a:pt x="0" y="473088"/>
              </a:lnTo>
              <a:lnTo>
                <a:pt x="0" y="592505"/>
              </a:lnTo>
            </a:path>
          </a:pathLst>
        </a:custGeom>
        <a:noFill/>
        <a:ln w="222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A74A80-27D7-4584-97FE-8B498B364879}">
      <dsp:nvSpPr>
        <dsp:cNvPr id="0" name=""/>
        <dsp:cNvSpPr/>
      </dsp:nvSpPr>
      <dsp:spPr>
        <a:xfrm>
          <a:off x="3999932" y="-49287"/>
          <a:ext cx="3548678" cy="109921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194184-CB90-48B7-B085-02D49E8EADBA}">
      <dsp:nvSpPr>
        <dsp:cNvPr id="0" name=""/>
        <dsp:cNvSpPr/>
      </dsp:nvSpPr>
      <dsp:spPr>
        <a:xfrm>
          <a:off x="4143161" y="86779"/>
          <a:ext cx="3548678" cy="109921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>
              <a:latin typeface="Garamond" panose="02020404030301010803" pitchFamily="18" charset="0"/>
            </a:rPr>
            <a:t>Methods of sampling and test for petroleum and related products of natural or synthetic origin </a:t>
          </a:r>
          <a:endParaRPr lang="en-IN" sz="1800" b="1" kern="1200" dirty="0">
            <a:latin typeface="Garamond" panose="02020404030301010803" pitchFamily="18" charset="0"/>
          </a:endParaRPr>
        </a:p>
      </dsp:txBody>
      <dsp:txXfrm>
        <a:off x="4175356" y="118974"/>
        <a:ext cx="3484288" cy="1034828"/>
      </dsp:txXfrm>
    </dsp:sp>
    <dsp:sp modelId="{E2702085-87FC-4D8A-89BF-3899FA193059}">
      <dsp:nvSpPr>
        <dsp:cNvPr id="0" name=""/>
        <dsp:cNvSpPr/>
      </dsp:nvSpPr>
      <dsp:spPr>
        <a:xfrm>
          <a:off x="-143228" y="1642436"/>
          <a:ext cx="2054967" cy="162359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6F9EFF-083A-4CBA-A072-B07A04C6D2E0}">
      <dsp:nvSpPr>
        <dsp:cNvPr id="0" name=""/>
        <dsp:cNvSpPr/>
      </dsp:nvSpPr>
      <dsp:spPr>
        <a:xfrm>
          <a:off x="0" y="1778503"/>
          <a:ext cx="2054967" cy="1623599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i="0" kern="1200" dirty="0">
              <a:latin typeface="Garamond" panose="02020404030301010803" pitchFamily="18" charset="0"/>
            </a:rPr>
            <a:t>Instrumental Test Methods {No of Standards 24}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b="1" i="0" kern="1200" dirty="0">
            <a:latin typeface="Garamond" panose="02020404030301010803" pitchFamily="18" charset="0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i="0" kern="1200" dirty="0">
              <a:latin typeface="Garamond" panose="02020404030301010803" pitchFamily="18" charset="0"/>
            </a:rPr>
            <a:t>Identified to rename as Panel </a:t>
          </a:r>
          <a:endParaRPr lang="en-IN" sz="1400" b="1" kern="1200" dirty="0">
            <a:latin typeface="Garamond" panose="02020404030301010803" pitchFamily="18" charset="0"/>
          </a:endParaRPr>
        </a:p>
      </dsp:txBody>
      <dsp:txXfrm>
        <a:off x="47554" y="1826057"/>
        <a:ext cx="1959859" cy="1528491"/>
      </dsp:txXfrm>
    </dsp:sp>
    <dsp:sp modelId="{E0E505DE-3284-432B-A62B-ABE9AE5591A3}">
      <dsp:nvSpPr>
        <dsp:cNvPr id="0" name=""/>
        <dsp:cNvSpPr/>
      </dsp:nvSpPr>
      <dsp:spPr>
        <a:xfrm>
          <a:off x="2346768" y="1630640"/>
          <a:ext cx="2034162" cy="198568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4E619C5-5A0A-433C-A129-1E1E61065204}">
      <dsp:nvSpPr>
        <dsp:cNvPr id="0" name=""/>
        <dsp:cNvSpPr/>
      </dsp:nvSpPr>
      <dsp:spPr>
        <a:xfrm>
          <a:off x="2489997" y="1766708"/>
          <a:ext cx="2034162" cy="198568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i="0" kern="1200" dirty="0">
              <a:latin typeface="Garamond" panose="02020404030301010803" pitchFamily="18" charset="0"/>
            </a:rPr>
            <a:t>Engines and Rig Performance Test Methods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i="0" kern="1200" dirty="0">
              <a:latin typeface="Garamond" panose="02020404030301010803" pitchFamily="18" charset="0"/>
            </a:rPr>
            <a:t>{ No of Standards 4}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b="1" i="0" kern="1200" dirty="0">
            <a:latin typeface="Garamond" panose="02020404030301010803" pitchFamily="18" charset="0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i="0" kern="1200" dirty="0">
              <a:latin typeface="Garamond" panose="02020404030301010803" pitchFamily="18" charset="0"/>
            </a:rPr>
            <a:t>Identified to rename as Panel</a:t>
          </a:r>
          <a:endParaRPr lang="en-IN" sz="1400" b="1" kern="1200" dirty="0">
            <a:latin typeface="Garamond" panose="02020404030301010803" pitchFamily="18" charset="0"/>
          </a:endParaRPr>
        </a:p>
      </dsp:txBody>
      <dsp:txXfrm>
        <a:off x="2548156" y="1824867"/>
        <a:ext cx="1917844" cy="1869368"/>
      </dsp:txXfrm>
    </dsp:sp>
    <dsp:sp modelId="{2B79315E-C4E9-41E8-8C34-9DCD229AE7E2}">
      <dsp:nvSpPr>
        <dsp:cNvPr id="0" name=""/>
        <dsp:cNvSpPr/>
      </dsp:nvSpPr>
      <dsp:spPr>
        <a:xfrm>
          <a:off x="4667388" y="1630640"/>
          <a:ext cx="2182700" cy="211539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6534C1-EDD2-46F1-9E92-B4A58252CFCC}">
      <dsp:nvSpPr>
        <dsp:cNvPr id="0" name=""/>
        <dsp:cNvSpPr/>
      </dsp:nvSpPr>
      <dsp:spPr>
        <a:xfrm>
          <a:off x="4810617" y="1766708"/>
          <a:ext cx="2182700" cy="21153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i="0" kern="1200" dirty="0" err="1">
              <a:latin typeface="Garamond" panose="02020404030301010803" pitchFamily="18" charset="0"/>
            </a:rPr>
            <a:t>Physico</a:t>
          </a:r>
          <a:r>
            <a:rPr lang="en-US" sz="1400" b="1" i="0" kern="1200" dirty="0">
              <a:latin typeface="Garamond" panose="02020404030301010803" pitchFamily="18" charset="0"/>
            </a:rPr>
            <a:t>-chemical Test Methods for Petroleum, Oil and Bio-fuels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i="0" kern="1200" dirty="0">
              <a:latin typeface="Garamond" panose="02020404030301010803" pitchFamily="18" charset="0"/>
            </a:rPr>
            <a:t> {No of Standards 90}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b="1" i="0" kern="1200" dirty="0">
            <a:latin typeface="Garamond" panose="02020404030301010803" pitchFamily="18" charset="0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i="0" kern="1200" dirty="0">
              <a:latin typeface="Garamond" panose="02020404030301010803" pitchFamily="18" charset="0"/>
            </a:rPr>
            <a:t>Identified to rename as Panel</a:t>
          </a:r>
          <a:endParaRPr lang="en-GB" sz="1400" b="1" kern="1200" dirty="0">
            <a:latin typeface="Garamond" panose="02020404030301010803" pitchFamily="18" charset="0"/>
          </a:endParaRPr>
        </a:p>
      </dsp:txBody>
      <dsp:txXfrm>
        <a:off x="4872575" y="1828666"/>
        <a:ext cx="2058784" cy="1991478"/>
      </dsp:txXfrm>
    </dsp:sp>
    <dsp:sp modelId="{402DD4EC-7A7C-4EC4-8405-D9955CE4EBFE}">
      <dsp:nvSpPr>
        <dsp:cNvPr id="0" name=""/>
        <dsp:cNvSpPr/>
      </dsp:nvSpPr>
      <dsp:spPr>
        <a:xfrm>
          <a:off x="7136547" y="1630640"/>
          <a:ext cx="1921163" cy="228298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664C59-E82C-449C-9885-094417028BDC}">
      <dsp:nvSpPr>
        <dsp:cNvPr id="0" name=""/>
        <dsp:cNvSpPr/>
      </dsp:nvSpPr>
      <dsp:spPr>
        <a:xfrm>
          <a:off x="7279776" y="1766708"/>
          <a:ext cx="1921163" cy="228298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i="0" kern="1200" dirty="0">
              <a:latin typeface="Garamond" panose="02020404030301010803" pitchFamily="18" charset="0"/>
            </a:rPr>
            <a:t>Gaseous Fuels Test Methods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i="0" kern="1200" dirty="0">
              <a:latin typeface="Garamond" panose="02020404030301010803" pitchFamily="18" charset="0"/>
            </a:rPr>
            <a:t> {No of Standards 28}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b="1" i="0" kern="1200" dirty="0">
            <a:latin typeface="Garamond" panose="02020404030301010803" pitchFamily="18" charset="0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i="0" kern="1200" dirty="0">
              <a:latin typeface="Garamond" panose="02020404030301010803" pitchFamily="18" charset="0"/>
            </a:rPr>
            <a:t>Identified to rename as Panel</a:t>
          </a:r>
          <a:endParaRPr lang="en-GB" sz="1400" b="1" kern="1200" dirty="0">
            <a:latin typeface="Garamond" panose="02020404030301010803" pitchFamily="18" charset="0"/>
          </a:endParaRPr>
        </a:p>
      </dsp:txBody>
      <dsp:txXfrm>
        <a:off x="7336045" y="1822977"/>
        <a:ext cx="1808625" cy="2170447"/>
      </dsp:txXfrm>
    </dsp:sp>
    <dsp:sp modelId="{7C43A9F3-B4CF-4E4D-86C8-3E4C85ABAB3D}">
      <dsp:nvSpPr>
        <dsp:cNvPr id="0" name=""/>
        <dsp:cNvSpPr/>
      </dsp:nvSpPr>
      <dsp:spPr>
        <a:xfrm>
          <a:off x="9344168" y="1630640"/>
          <a:ext cx="2055792" cy="2412987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DF6D65-BBF7-4376-8EC1-85FB0ED2F72E}">
      <dsp:nvSpPr>
        <dsp:cNvPr id="0" name=""/>
        <dsp:cNvSpPr/>
      </dsp:nvSpPr>
      <dsp:spPr>
        <a:xfrm>
          <a:off x="9487397" y="1766708"/>
          <a:ext cx="2055792" cy="2412987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i="0" kern="1200" dirty="0">
              <a:latin typeface="Garamond" panose="02020404030301010803" pitchFamily="18" charset="0"/>
            </a:rPr>
            <a:t>Test Methods for Lubricants, Greases, Speciality Products and Additives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i="0" kern="1200" dirty="0">
              <a:latin typeface="Garamond" panose="02020404030301010803" pitchFamily="18" charset="0"/>
            </a:rPr>
            <a:t> {No of Standards 50}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b="1" i="0" kern="1200" dirty="0">
            <a:latin typeface="Garamond" panose="02020404030301010803" pitchFamily="18" charset="0"/>
          </a:endParaRP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i="0" kern="1200" dirty="0">
              <a:latin typeface="Garamond" panose="02020404030301010803" pitchFamily="18" charset="0"/>
            </a:rPr>
            <a:t>Identified to create a separate Sectional Committee</a:t>
          </a:r>
          <a:endParaRPr lang="en-GB" sz="1400" b="1" kern="1200" dirty="0">
            <a:latin typeface="Garamond" panose="02020404030301010803" pitchFamily="18" charset="0"/>
          </a:endParaRPr>
        </a:p>
      </dsp:txBody>
      <dsp:txXfrm>
        <a:off x="9547609" y="1826920"/>
        <a:ext cx="1935368" cy="229256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40F7D7-D475-4086-BBF9-99B8287862F4}">
      <dsp:nvSpPr>
        <dsp:cNvPr id="0" name=""/>
        <dsp:cNvSpPr/>
      </dsp:nvSpPr>
      <dsp:spPr>
        <a:xfrm>
          <a:off x="964368" y="460310"/>
          <a:ext cx="1199812" cy="119981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4EC245-7DFF-40D9-AFED-DB1F08283023}">
      <dsp:nvSpPr>
        <dsp:cNvPr id="0" name=""/>
        <dsp:cNvSpPr/>
      </dsp:nvSpPr>
      <dsp:spPr>
        <a:xfrm>
          <a:off x="12757" y="2016915"/>
          <a:ext cx="3103035" cy="22319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latin typeface="Garamond" panose="02020404030301010803" pitchFamily="18" charset="0"/>
            </a:rPr>
            <a:t>MoU Institutes Co-opted: 04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b="1" kern="1200" dirty="0">
            <a:latin typeface="Garamond" panose="02020404030301010803" pitchFamily="18" charset="0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latin typeface="Garamond" panose="02020404030301010803" pitchFamily="18" charset="0"/>
            </a:rPr>
            <a:t>IIT (ISM) Dhanbad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latin typeface="Garamond" panose="02020404030301010803" pitchFamily="18" charset="0"/>
            </a:rPr>
            <a:t>PSNA College Of Engineering And Technology</a:t>
          </a:r>
          <a:endParaRPr lang="en-IN" sz="1600" b="1" kern="1200" dirty="0">
            <a:latin typeface="Garamond" panose="02020404030301010803" pitchFamily="18" charset="0"/>
          </a:endParaRP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600" b="1" kern="1200" dirty="0">
              <a:latin typeface="Garamond" panose="02020404030301010803" pitchFamily="18" charset="0"/>
            </a:rPr>
            <a:t>IIT Roorkee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600" b="1" kern="1200" dirty="0">
              <a:latin typeface="Garamond" panose="02020404030301010803" pitchFamily="18" charset="0"/>
            </a:rPr>
            <a:t>IIT Guwahati</a:t>
          </a:r>
        </a:p>
      </dsp:txBody>
      <dsp:txXfrm>
        <a:off x="12757" y="2016915"/>
        <a:ext cx="3103035" cy="2231904"/>
      </dsp:txXfrm>
    </dsp:sp>
    <dsp:sp modelId="{12865A89-60FB-4AB3-BA6C-FEF3F2904FFD}">
      <dsp:nvSpPr>
        <dsp:cNvPr id="0" name=""/>
        <dsp:cNvSpPr/>
      </dsp:nvSpPr>
      <dsp:spPr>
        <a:xfrm>
          <a:off x="4691093" y="552273"/>
          <a:ext cx="1199812" cy="119981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5B8EED-0DB2-4541-BD21-199CC4CF7E83}">
      <dsp:nvSpPr>
        <dsp:cNvPr id="0" name=""/>
        <dsp:cNvSpPr/>
      </dsp:nvSpPr>
      <dsp:spPr>
        <a:xfrm>
          <a:off x="3582386" y="2292804"/>
          <a:ext cx="3417225" cy="186405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200" b="0" i="0" u="none" kern="1200" dirty="0">
              <a:latin typeface="Garamond" panose="02020404030301010803" pitchFamily="18" charset="0"/>
            </a:rPr>
            <a:t>ISO/PWI 22813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0" u="none" kern="1200" dirty="0">
              <a:latin typeface="Garamond" panose="02020404030301010803" pitchFamily="18" charset="0"/>
            </a:rPr>
            <a:t>Natural gas– Liquified Natural Gas Determination of composition and associated uncertainty by sensor technology </a:t>
          </a:r>
          <a:r>
            <a:rPr lang="en-US" sz="1200" b="1" i="0" u="none" kern="1200" dirty="0">
              <a:latin typeface="Garamond" panose="02020404030301010803" pitchFamily="18" charset="0"/>
            </a:rPr>
            <a:t>(</a:t>
          </a:r>
          <a:r>
            <a:rPr lang="en-IN" sz="1200" b="1" i="0" u="none" strike="noStrike" kern="1200" dirty="0">
              <a:solidFill>
                <a:srgbClr val="000000"/>
              </a:solidFill>
              <a:effectLst/>
              <a:latin typeface="Garamond" panose="02020404030301010803" pitchFamily="18" charset="0"/>
            </a:rPr>
            <a:t>Dr. G R Kannan, </a:t>
          </a:r>
          <a:r>
            <a:rPr lang="en-US" sz="1200" b="1" i="0" u="none" strike="noStrike" kern="1200" dirty="0">
              <a:solidFill>
                <a:srgbClr val="000000"/>
              </a:solidFill>
              <a:effectLst/>
              <a:latin typeface="Garamond" panose="02020404030301010803" pitchFamily="18" charset="0"/>
            </a:rPr>
            <a:t>PSNA College Of Engineering And Technology)</a:t>
          </a:r>
          <a:endParaRPr lang="en-IN" sz="1200" b="1" kern="1200" dirty="0">
            <a:latin typeface="Garamond" panose="02020404030301010803" pitchFamily="18" charset="0"/>
          </a:endParaRP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IN" sz="1200" b="0" i="0" u="none" kern="1200" dirty="0">
            <a:latin typeface="Garamond" panose="02020404030301010803" pitchFamily="18" charset="0"/>
          </a:endParaRP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IN" sz="1200" b="0" i="0" u="none" kern="1200" dirty="0">
              <a:latin typeface="Garamond" panose="02020404030301010803" pitchFamily="18" charset="0"/>
            </a:rPr>
            <a:t>ISO/NP 25173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b="0" i="0" u="none" kern="1200" dirty="0">
              <a:latin typeface="Garamond" panose="02020404030301010803" pitchFamily="18" charset="0"/>
            </a:rPr>
            <a:t>Petroleum and related products — Determination of mineral oil content in triaryl phosphate ester fire-resistant fluids (</a:t>
          </a:r>
          <a:r>
            <a:rPr lang="en-IN" sz="1200" b="1" i="0" u="none" kern="1200" dirty="0">
              <a:latin typeface="Garamond" panose="02020404030301010803" pitchFamily="18" charset="0"/>
            </a:rPr>
            <a:t>Dr. Keka Ojha, IIT (ISM ) (MoU Institution))</a:t>
          </a:r>
          <a:endParaRPr lang="en-IN" sz="1200" b="1" kern="1200" dirty="0">
            <a:latin typeface="Garamond" panose="02020404030301010803" pitchFamily="18" charset="0"/>
          </a:endParaRPr>
        </a:p>
      </dsp:txBody>
      <dsp:txXfrm>
        <a:off x="3582386" y="2292804"/>
        <a:ext cx="3417225" cy="18640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12BA9F-AA51-4047-A90A-D169EB0631DE}" type="datetimeFigureOut">
              <a:rPr lang="en-IN" smtClean="0"/>
              <a:t>17-10-2024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9B0FBE-12DE-4696-807C-A3575E3D9C9D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6281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E161AC-C7D2-AD1E-4AF5-C4866FF671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CB053F5F-FCFC-9A42-4160-4BF99EE59AE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2F0B11CF-CED4-67EE-DF2E-3CF84A426A2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2C3C1E-0A36-B6E1-1318-F35687B9CDA4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9B0FBE-12DE-4696-807C-A3575E3D9C9D}" type="slidenum">
              <a:rPr lang="en-IN" smtClean="0"/>
              <a:t>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97511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00FCE4-8F71-02BF-1717-FDC7BCF361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C27F7D4-8CC1-B8FF-DB19-AA0CE8C5FBB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A145E891-E17A-0626-E903-4668D5A9B5B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6B3BD8-03A0-A364-65D6-59B7268E02C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9B0FBE-12DE-4696-807C-A3575E3D9C9D}" type="slidenum">
              <a:rPr lang="en-IN" smtClean="0"/>
              <a:t>34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21845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102F457-78D1-1629-482B-83E2823640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E9490B3-2D8F-0D47-877F-2BBD6EAFD3F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491F9C11-30B1-6B77-7236-87712F6D394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EC5D5C-337A-322D-1358-63390DA3D2E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9B0FBE-12DE-4696-807C-A3575E3D9C9D}" type="slidenum">
              <a:rPr lang="en-IN" smtClean="0"/>
              <a:t>35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167840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9B0FBE-12DE-4696-807C-A3575E3D9C9D}" type="slidenum">
              <a:rPr lang="en-IN" smtClean="0"/>
              <a:t>37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668965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EB1DA9-6647-0550-6A55-82F55E9CA1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074FD31-3BC2-A310-CA3E-CD98964567C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1244E2F-8780-2693-F5F2-92E7A2B3881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2482DE-3118-A8C8-49E8-CDCCD9D749A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9B0FBE-12DE-4696-807C-A3575E3D9C9D}" type="slidenum">
              <a:rPr lang="en-IN" smtClean="0"/>
              <a:t>6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987863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EB1DA9-6647-0550-6A55-82F55E9CA17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074FD31-3BC2-A310-CA3E-CD98964567C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1244E2F-8780-2693-F5F2-92E7A2B3881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2482DE-3118-A8C8-49E8-CDCCD9D749A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9B0FBE-12DE-4696-807C-A3575E3D9C9D}" type="slidenum">
              <a:rPr lang="en-IN" smtClean="0"/>
              <a:t>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955399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811536-B478-1559-4ECF-028B043FED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52F4B55-074E-06AE-AB5E-8BB5E924F96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463DA89-3EB8-A119-AEF3-C5FA220D956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95036F-6CAA-271C-3AD4-A8A2B13C11E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9B0FBE-12DE-4696-807C-A3575E3D9C9D}" type="slidenum">
              <a:rPr lang="en-IN" smtClean="0"/>
              <a:t>13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917087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E54028E-56B3-B729-BA92-3F026669ED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5F612ED-96C4-D43D-DB94-49C2E09A776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FBDC784A-DCEA-0459-F6AA-FDBE55ECF59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B85477-0D89-8A26-0E10-D3014357CF0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9B0FBE-12DE-4696-807C-A3575E3D9C9D}" type="slidenum">
              <a:rPr lang="en-IN" smtClean="0"/>
              <a:t>15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094401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FCBD34-1A86-D105-E266-2FB7301750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581527F-667E-EFB5-FA46-9FCB3BE5B8A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AA8B1B3-EA20-CB14-C446-18AE4992848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9C08E8-6441-0685-67E8-0870C756A94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2095D3-021B-6543-A365-6F08CC2A0EF6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9350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FCBD34-1A86-D105-E266-2FB7301750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581527F-667E-EFB5-FA46-9FCB3BE5B8A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AA8B1B3-EA20-CB14-C446-18AE4992848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9C08E8-6441-0685-67E8-0870C756A94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2095D3-021B-6543-A365-6F08CC2A0EF6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5913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FCBD34-1A86-D105-E266-2FB7301750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581527F-667E-EFB5-FA46-9FCB3BE5B8A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AA8B1B3-EA20-CB14-C446-18AE4992848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9C08E8-6441-0685-67E8-0870C756A94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2095D3-021B-6543-A365-6F08CC2A0EF6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3085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17FB40-71FB-59BE-748E-71DF0C5977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BA7E03C0-4F5F-5377-EB70-0F79C9DF8F4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82E89104-C693-A084-9408-FA0D3B9E90E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5F863B-0296-CA9B-5333-162A1AC0B38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C9B0FBE-12DE-4696-807C-A3575E3D9C9D}" type="slidenum">
              <a:rPr lang="en-IN" smtClean="0"/>
              <a:t>33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709995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10/17/2024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017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591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10/17/2024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849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10/17/2024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443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10/17/2024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80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10/17/2024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323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10/17/2024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046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10/17/2024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36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10/17/2024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494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10/17/2024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766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10/17/2024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289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10/17/2024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00897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11" r:id="rId5"/>
    <p:sldLayoutId id="2147483760" r:id="rId6"/>
    <p:sldLayoutId id="2147483762" r:id="rId7"/>
    <p:sldLayoutId id="2147483706" r:id="rId8"/>
    <p:sldLayoutId id="2147483709" r:id="rId9"/>
    <p:sldLayoutId id="2147483707" r:id="rId10"/>
    <p:sldLayoutId id="2147483708" r:id="rId11"/>
  </p:sldLayoutIdLst>
  <p:hf sldNum="0"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2.sv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icpedia.org/chalkboard/t/thank-you.html" TargetMode="External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A52FF1B8-145F-47AA-9F6F-7DA3201AA6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21E816-31F5-48BB-BD02-D15F2F18B4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10757" y="876286"/>
            <a:ext cx="6798608" cy="2681302"/>
          </a:xfrm>
        </p:spPr>
        <p:txBody>
          <a:bodyPr>
            <a:normAutofit fontScale="90000"/>
          </a:bodyPr>
          <a:lstStyle/>
          <a:p>
            <a:br>
              <a:rPr lang="en-US" sz="4400" b="1" dirty="0">
                <a:latin typeface="Garamond" panose="02020404030301010803" pitchFamily="18" charset="0"/>
              </a:rPr>
            </a:br>
            <a:r>
              <a:rPr lang="en-US" sz="4400" b="1" dirty="0">
                <a:latin typeface="Garamond" panose="02020404030301010803" pitchFamily="18" charset="0"/>
              </a:rPr>
              <a:t>Review OF SECTIONAL COMMITTEES     – </a:t>
            </a:r>
            <a:br>
              <a:rPr lang="en-US" sz="4400" b="1" dirty="0">
                <a:latin typeface="Garamond" panose="02020404030301010803" pitchFamily="18" charset="0"/>
              </a:rPr>
            </a:br>
            <a:r>
              <a:rPr lang="en-US" sz="4400" b="1" dirty="0">
                <a:latin typeface="Garamond" panose="02020404030301010803" pitchFamily="18" charset="0"/>
              </a:rPr>
              <a:t> PCD1, PCD6 &amp; PCD18</a:t>
            </a:r>
            <a:br>
              <a:rPr lang="en-US" sz="4400" b="1" dirty="0">
                <a:latin typeface="Garamond" panose="02020404030301010803" pitchFamily="18" charset="0"/>
              </a:rPr>
            </a:br>
            <a:endParaRPr lang="en-US" sz="4400" b="1" dirty="0">
              <a:latin typeface="Garamond" panose="02020404030301010803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5D6E6B-3353-491C-A3C6-F278D6CED8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9243" y="3829878"/>
            <a:ext cx="6798608" cy="1408872"/>
          </a:xfrm>
        </p:spPr>
        <p:txBody>
          <a:bodyPr>
            <a:noAutofit/>
          </a:bodyPr>
          <a:lstStyle/>
          <a:p>
            <a:r>
              <a:rPr lang="en-US" sz="2400" b="1" dirty="0">
                <a:latin typeface="Garamond" panose="02020404030301010803" pitchFamily="18" charset="0"/>
              </a:rPr>
              <a:t>Hari Mohan Meena</a:t>
            </a:r>
          </a:p>
          <a:p>
            <a:r>
              <a:rPr lang="en-US" sz="2400" b="1" i="1" dirty="0">
                <a:latin typeface="Garamond" panose="02020404030301010803" pitchFamily="18" charset="0"/>
              </a:rPr>
              <a:t>(Petroleum coal and related products department)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DFE8A8C-8C1F-40A1-8A45-9D05B0DD8E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N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E1EF8C3-8F8A-447D-A5FF-C124268254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N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1B511BAF-6DC3-420A-8603-96945C66AD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N"/>
          </a:p>
        </p:txBody>
      </p:sp>
      <p:pic>
        <p:nvPicPr>
          <p:cNvPr id="22" name="Graphic 21" descr="Customer Review">
            <a:extLst>
              <a:ext uri="{FF2B5EF4-FFF2-40B4-BE49-F238E27FC236}">
                <a16:creationId xmlns:a16="http://schemas.microsoft.com/office/drawing/2014/main" id="{FD5039E9-9524-70D3-258A-2A790BBF60D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774700" y="2049354"/>
            <a:ext cx="3053422" cy="3053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58055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55BB9A3-6FBD-3AB1-9A40-E999EAE3248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8B2E2EC-1A93-4C10-1199-64ED7A628F8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1056175"/>
              </p:ext>
            </p:extLst>
          </p:nvPr>
        </p:nvGraphicFramePr>
        <p:xfrm>
          <a:off x="161028" y="1151358"/>
          <a:ext cx="11859900" cy="551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2223">
                  <a:extLst>
                    <a:ext uri="{9D8B030D-6E8A-4147-A177-3AD203B41FA5}">
                      <a16:colId xmlns:a16="http://schemas.microsoft.com/office/drawing/2014/main" val="4203604743"/>
                    </a:ext>
                  </a:extLst>
                </a:gridCol>
                <a:gridCol w="6157664">
                  <a:extLst>
                    <a:ext uri="{9D8B030D-6E8A-4147-A177-3AD203B41FA5}">
                      <a16:colId xmlns:a16="http://schemas.microsoft.com/office/drawing/2014/main" val="663274801"/>
                    </a:ext>
                  </a:extLst>
                </a:gridCol>
                <a:gridCol w="2242868">
                  <a:extLst>
                    <a:ext uri="{9D8B030D-6E8A-4147-A177-3AD203B41FA5}">
                      <a16:colId xmlns:a16="http://schemas.microsoft.com/office/drawing/2014/main" val="2993804636"/>
                    </a:ext>
                  </a:extLst>
                </a:gridCol>
                <a:gridCol w="2687145">
                  <a:extLst>
                    <a:ext uri="{9D8B030D-6E8A-4147-A177-3AD203B41FA5}">
                      <a16:colId xmlns:a16="http://schemas.microsoft.com/office/drawing/2014/main" val="2879570698"/>
                    </a:ext>
                  </a:extLst>
                </a:gridCol>
              </a:tblGrid>
              <a:tr h="519419">
                <a:tc>
                  <a:txBody>
                    <a:bodyPr/>
                    <a:lstStyle/>
                    <a:p>
                      <a:pPr algn="ctr" fontAlgn="t"/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S. No.</a:t>
                      </a:r>
                    </a:p>
                    <a:p>
                      <a:pPr algn="ctr" fontAlgn="t"/>
                      <a:endParaRPr lang="en-IN" sz="1600" dirty="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600" b="1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Subject</a:t>
                      </a:r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*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Process Adopted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600" b="1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Current Status</a:t>
                      </a:r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*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1532820"/>
                  </a:ext>
                </a:extLst>
              </a:tr>
              <a:tr h="817190">
                <a:tc>
                  <a:txBody>
                    <a:bodyPr/>
                    <a:lstStyle/>
                    <a:p>
                      <a:pPr algn="ctr"/>
                      <a:r>
                        <a:rPr lang="en-IN" sz="1600" dirty="0">
                          <a:latin typeface="Garamond" panose="02020404030301010803" pitchFamily="18" charset="0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fontAlgn="t">
                        <a:buFont typeface="+mj-lt"/>
                        <a:buNone/>
                      </a:pPr>
                      <a:r>
                        <a:rPr lang="en-US" sz="1600" dirty="0">
                          <a:latin typeface="Garamond" panose="02020404030301010803" pitchFamily="18" charset="0"/>
                        </a:rPr>
                        <a:t>Determination of hydrocarbon types and oxygenates in automotive motor gasoline and in ethanol (E85) automotive fuel multidimensional gas chromatography method</a:t>
                      </a:r>
                      <a:endParaRPr lang="en-IN" sz="1600" kern="1200" dirty="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1600" dirty="0">
                          <a:latin typeface="Garamond" panose="02020404030301010803" pitchFamily="18" charset="0"/>
                        </a:rPr>
                        <a:t>WG - 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PCD 01 : 1 : P1</a:t>
                      </a:r>
                      <a:endParaRPr lang="en-IN" sz="1600" dirty="0">
                        <a:latin typeface="Garamond" panose="02020404030301010803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i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F-Draft</a:t>
                      </a:r>
                      <a:endParaRPr lang="en-IN" sz="1600" dirty="0">
                        <a:latin typeface="Garamond" panose="02020404030301010803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362873"/>
                  </a:ext>
                </a:extLst>
              </a:tr>
              <a:tr h="575075">
                <a:tc>
                  <a:txBody>
                    <a:bodyPr/>
                    <a:lstStyle/>
                    <a:p>
                      <a:pPr algn="ctr"/>
                      <a:r>
                        <a:rPr lang="en-IN" sz="1600" dirty="0">
                          <a:latin typeface="Garamond" panose="02020404030301010803" pitchFamily="18" charset="0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fontAlgn="t">
                        <a:buFont typeface="+mj-lt"/>
                        <a:buNone/>
                      </a:pPr>
                      <a:r>
                        <a:rPr lang="en-US" sz="1600" dirty="0">
                          <a:latin typeface="Garamond" panose="02020404030301010803" pitchFamily="18" charset="0"/>
                        </a:rPr>
                        <a:t>Determination of sulfur content energy dispersive x ray fluorescence spectrometry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dirty="0">
                          <a:latin typeface="Garamond" panose="02020404030301010803" pitchFamily="18" charset="0"/>
                        </a:rPr>
                        <a:t>WG - 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PCD 01 : 1 : P1</a:t>
                      </a:r>
                      <a:endParaRPr lang="en-IN" sz="1600" dirty="0">
                        <a:latin typeface="Garamond" panose="02020404030301010803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i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F-Draft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19991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IN" sz="1600" dirty="0">
                          <a:latin typeface="Garamond" panose="02020404030301010803" pitchFamily="18" charset="0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Garamond" panose="02020404030301010803" pitchFamily="18" charset="0"/>
                        </a:rPr>
                        <a:t>Determination of mercaptan Sulphur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1600" dirty="0">
                          <a:latin typeface="Garamond" panose="02020404030301010803" pitchFamily="18" charset="0"/>
                        </a:rPr>
                        <a:t>WG - 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PCD 01 : 1 : P1</a:t>
                      </a:r>
                      <a:endParaRPr lang="en-US" sz="1600" dirty="0">
                        <a:latin typeface="Garamond" panose="02020404030301010803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1600" b="0" i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F - Draft</a:t>
                      </a:r>
                      <a:endParaRPr lang="en-US" sz="1600" dirty="0">
                        <a:latin typeface="Garamond" panose="02020404030301010803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41444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IN" sz="1600" dirty="0">
                          <a:latin typeface="Garamond" panose="02020404030301010803" pitchFamily="18" charset="0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fontAlgn="t">
                        <a:buFont typeface="+mj-lt"/>
                        <a:buNone/>
                      </a:pPr>
                      <a:r>
                        <a:rPr lang="en-US" sz="1600" dirty="0">
                          <a:latin typeface="Garamond" panose="02020404030301010803" pitchFamily="18" charset="0"/>
                        </a:rPr>
                        <a:t>Determination of oxygenates such as ethers tertiary amyl alcohol and C1 to C4 alcohols in motor gasoline by gas chromatography method</a:t>
                      </a:r>
                      <a:endParaRPr lang="en-IN" sz="1600" kern="1200" dirty="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1600" dirty="0">
                          <a:latin typeface="Garamond" panose="02020404030301010803" pitchFamily="18" charset="0"/>
                        </a:rPr>
                        <a:t>WG - 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PCD 01 : 1 : P1</a:t>
                      </a:r>
                      <a:endParaRPr lang="en-IN" sz="1600" dirty="0">
                        <a:latin typeface="Garamond" panose="02020404030301010803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i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F - Draft</a:t>
                      </a:r>
                      <a:endParaRPr lang="en-IN" sz="1600" dirty="0">
                        <a:latin typeface="Garamond" panose="02020404030301010803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640343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IN" sz="1600" dirty="0">
                          <a:latin typeface="Garamond" panose="02020404030301010803" pitchFamily="18" charset="0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Garamond" panose="02020404030301010803" pitchFamily="18" charset="0"/>
                        </a:rPr>
                        <a:t>Methods of test for petroleum and its products glass capillary kinematic viscometers specifications and operating instructions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1600" dirty="0">
                          <a:latin typeface="Garamond" panose="02020404030301010803" pitchFamily="18" charset="0"/>
                        </a:rPr>
                        <a:t>WG - 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PCD 01 : 1 : P1</a:t>
                      </a:r>
                      <a:endParaRPr lang="en-US" sz="1600" dirty="0">
                        <a:latin typeface="Garamond" panose="02020404030301010803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i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F - Draft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54934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IN" sz="1600" dirty="0">
                          <a:latin typeface="Garamond" panose="02020404030301010803" pitchFamily="18" charset="0"/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b="0" i="0" kern="1200" dirty="0">
                          <a:solidFill>
                            <a:schemeClr val="dk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Determination of fatty acid methyl esters in biodiesel blended automotive dieselparaffinic diesel fuels</a:t>
                      </a:r>
                      <a:br>
                        <a:rPr lang="en-US" sz="1600" b="0" i="0" kern="1200" dirty="0">
                          <a:solidFill>
                            <a:schemeClr val="dk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</a:br>
                      <a:r>
                        <a:rPr lang="en-US" sz="1600" b="0" i="0" kern="1200" dirty="0">
                          <a:solidFill>
                            <a:schemeClr val="dk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(</a:t>
                      </a:r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Method developed by Indian Institute of Petroleum (IIP.</a:t>
                      </a:r>
                      <a:r>
                        <a:rPr lang="en-IN" sz="1600" baseline="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 </a:t>
                      </a:r>
                    </a:p>
                    <a:p>
                      <a:pPr fontAlgn="t"/>
                      <a:endParaRPr lang="en-IN" sz="1600" baseline="0" dirty="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  <a:p>
                      <a:pPr fontAlgn="t"/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All the OMCs participated in ILC to establish the repeatability and reproducibility)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WG – IIP &amp; OMCs (IOCL, BPCL, HPCL, HMEL &amp; NAYARA)</a:t>
                      </a:r>
                    </a:p>
                    <a:p>
                      <a:pPr fontAlgn="t"/>
                      <a:endParaRPr lang="en-IN" sz="1600" dirty="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WC Stage</a:t>
                      </a:r>
                    </a:p>
                    <a:p>
                      <a:pPr fontAlgn="t"/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WC period completed</a:t>
                      </a:r>
                    </a:p>
                    <a:p>
                      <a:pPr fontAlgn="t"/>
                      <a:endParaRPr lang="en-US" sz="1600" b="0" i="0" kern="1200" dirty="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+mn-ea"/>
                        <a:cs typeface="+mn-cs"/>
                      </a:endParaRPr>
                    </a:p>
                    <a:p>
                      <a:pPr fontAlgn="t"/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Comments received on WC Draft</a:t>
                      </a:r>
                    </a:p>
                    <a:p>
                      <a:pPr fontAlgn="t"/>
                      <a:endParaRPr lang="en-US" sz="1600" b="0" i="0" kern="1200" dirty="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+mn-ea"/>
                        <a:cs typeface="+mn-cs"/>
                      </a:endParaRPr>
                    </a:p>
                    <a:p>
                      <a:pPr fontAlgn="t"/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Draft to be finalized on 20</a:t>
                      </a:r>
                      <a:r>
                        <a:rPr lang="en-US" sz="1600" b="0" i="0" kern="1200" baseline="300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 November 2024</a:t>
                      </a:r>
                      <a:endParaRPr lang="en-IN" sz="1600" dirty="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78808715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3E00B72D-E658-1E4A-3837-ED66018B10E9}"/>
              </a:ext>
            </a:extLst>
          </p:cNvPr>
          <p:cNvSpPr txBox="1"/>
          <p:nvPr/>
        </p:nvSpPr>
        <p:spPr>
          <a:xfrm>
            <a:off x="3234519" y="586536"/>
            <a:ext cx="519297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en-US" sz="2800" b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PCD 1 - 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Progress of NWIPs</a:t>
            </a:r>
            <a:endParaRPr lang="en-IN" sz="28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12604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C67DDE-332E-C5ED-9970-BA325D9532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76EA686-B97A-A1E4-A281-F6E48403DE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8674315"/>
              </p:ext>
            </p:extLst>
          </p:nvPr>
        </p:nvGraphicFramePr>
        <p:xfrm>
          <a:off x="184032" y="1180113"/>
          <a:ext cx="11859900" cy="5577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2223">
                  <a:extLst>
                    <a:ext uri="{9D8B030D-6E8A-4147-A177-3AD203B41FA5}">
                      <a16:colId xmlns:a16="http://schemas.microsoft.com/office/drawing/2014/main" val="4203604743"/>
                    </a:ext>
                  </a:extLst>
                </a:gridCol>
                <a:gridCol w="5122494">
                  <a:extLst>
                    <a:ext uri="{9D8B030D-6E8A-4147-A177-3AD203B41FA5}">
                      <a16:colId xmlns:a16="http://schemas.microsoft.com/office/drawing/2014/main" val="663274801"/>
                    </a:ext>
                  </a:extLst>
                </a:gridCol>
                <a:gridCol w="3410309">
                  <a:extLst>
                    <a:ext uri="{9D8B030D-6E8A-4147-A177-3AD203B41FA5}">
                      <a16:colId xmlns:a16="http://schemas.microsoft.com/office/drawing/2014/main" val="2993804636"/>
                    </a:ext>
                  </a:extLst>
                </a:gridCol>
                <a:gridCol w="2554874">
                  <a:extLst>
                    <a:ext uri="{9D8B030D-6E8A-4147-A177-3AD203B41FA5}">
                      <a16:colId xmlns:a16="http://schemas.microsoft.com/office/drawing/2014/main" val="2879570698"/>
                    </a:ext>
                  </a:extLst>
                </a:gridCol>
              </a:tblGrid>
              <a:tr h="519419">
                <a:tc>
                  <a:txBody>
                    <a:bodyPr/>
                    <a:lstStyle/>
                    <a:p>
                      <a:pPr algn="ctr" fontAlgn="t"/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S. No.</a:t>
                      </a:r>
                    </a:p>
                    <a:p>
                      <a:pPr algn="ctr" fontAlgn="t"/>
                      <a:endParaRPr lang="en-IN" sz="1600" dirty="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600" b="1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Subject</a:t>
                      </a:r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*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Process Adopted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600" b="1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Current Status</a:t>
                      </a:r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*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1532820"/>
                  </a:ext>
                </a:extLst>
              </a:tr>
              <a:tr h="817190">
                <a:tc>
                  <a:txBody>
                    <a:bodyPr/>
                    <a:lstStyle/>
                    <a:p>
                      <a:pPr algn="ctr"/>
                      <a:r>
                        <a:rPr lang="en-IN" sz="1600" dirty="0">
                          <a:latin typeface="Garamond" panose="02020404030301010803" pitchFamily="18" charset="0"/>
                        </a:rPr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fontAlgn="t">
                        <a:buFont typeface="+mj-lt"/>
                        <a:buNone/>
                      </a:pPr>
                      <a:r>
                        <a:rPr lang="en-US" sz="1600" dirty="0">
                          <a:latin typeface="Garamond" panose="02020404030301010803" pitchFamily="18" charset="0"/>
                        </a:rPr>
                        <a:t>Petroleum and related products - precision of measurement methods and results - part 3 monitoring and verification of published precision data in relation to methods of test</a:t>
                      </a:r>
                      <a:endParaRPr lang="en-IN" sz="1600" dirty="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i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Committee expert (Convener of Sub Committee PCD1:3 Shri C Shanmuganathan, BPCL)</a:t>
                      </a:r>
                      <a:endParaRPr lang="en-IN" sz="1600" dirty="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ISO Adoption of ISO 4259 Part 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WC Stage</a:t>
                      </a:r>
                    </a:p>
                    <a:p>
                      <a:pPr fontAlgn="t"/>
                      <a:endParaRPr lang="en-US" sz="1600" b="0" i="0" kern="1200" dirty="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+mn-ea"/>
                        <a:cs typeface="+mn-cs"/>
                      </a:endParaRPr>
                    </a:p>
                    <a:p>
                      <a:pPr fontAlgn="t"/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(Under wide circulation)</a:t>
                      </a:r>
                      <a:endParaRPr lang="en-IN" sz="1600" dirty="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362873"/>
                  </a:ext>
                </a:extLst>
              </a:tr>
              <a:tr h="575075">
                <a:tc>
                  <a:txBody>
                    <a:bodyPr/>
                    <a:lstStyle/>
                    <a:p>
                      <a:pPr algn="ctr"/>
                      <a:r>
                        <a:rPr lang="en-IN" sz="1600" dirty="0">
                          <a:latin typeface="Garamond" panose="02020404030301010803" pitchFamily="18" charset="0"/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Garamond" panose="02020404030301010803" pitchFamily="18" charset="0"/>
                        </a:rPr>
                        <a:t>Petroleum and related products precision of measurement methods and results part 4: use of statistical control charts to validate in-statistical-control status for the execution of a standard test method in a single laboratory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i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Committee expert (Convener of Sub Committee PCD1:3 Shri C Shanmuganathan, BPCL)</a:t>
                      </a:r>
                      <a:endParaRPr lang="en-IN" sz="1600" dirty="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ISO Adoption of ISO 4259 Part 4</a:t>
                      </a:r>
                      <a:endParaRPr lang="en-US" sz="1600" dirty="0">
                        <a:latin typeface="Garamond" panose="02020404030301010803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WC Stage</a:t>
                      </a:r>
                    </a:p>
                    <a:p>
                      <a:endParaRPr lang="en-US" sz="1600" b="0" i="0" kern="1200" dirty="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+mn-ea"/>
                        <a:cs typeface="+mn-cs"/>
                      </a:endParaRPr>
                    </a:p>
                    <a:p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(Under wide circulation)</a:t>
                      </a:r>
                      <a:endParaRPr lang="en-US" sz="1600" dirty="0">
                        <a:latin typeface="Garamond" panose="02020404030301010803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19991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IN" sz="1600" dirty="0">
                          <a:latin typeface="Garamond" panose="02020404030301010803" pitchFamily="18" charset="0"/>
                        </a:rPr>
                        <a:t>16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Garamond" panose="02020404030301010803" pitchFamily="18" charset="0"/>
                        </a:rPr>
                        <a:t>Petroleum and related products precision of measurement methods and results part 5 statistical assessment of agreement between two different measurement methods that claim to measure the same property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i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Committee expert (Convener of Sub Committee PCD1:3 Shri C Shanmuganathan, BPCL)</a:t>
                      </a:r>
                      <a:endParaRPr lang="en-IN" sz="1600" dirty="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ISO Adoption of ISO 4259 Part 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WC Stage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kern="1200" dirty="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(Under wide circulation)</a:t>
                      </a:r>
                      <a:endParaRPr lang="en-IN" sz="1600" dirty="0">
                        <a:latin typeface="Garamond" panose="02020404030301010803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41444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IN" sz="1600" dirty="0">
                          <a:latin typeface="Garamond" panose="02020404030301010803" pitchFamily="18" charset="0"/>
                        </a:rPr>
                        <a:t>17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600" b="0" dirty="0">
                          <a:latin typeface="Garamond" panose="02020404030301010803" pitchFamily="18" charset="0"/>
                        </a:rPr>
                        <a:t>Industrial quenching oils — Determination of cooling characteristics — Nickel-alloy probe test method (ISO 9950)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i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Committee expert (Convener of Sub Committee Dr GD </a:t>
                      </a:r>
                      <a:r>
                        <a:rPr lang="en-IN" sz="1600" b="0" i="0" kern="1200" dirty="0" err="1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Thakre</a:t>
                      </a:r>
                      <a:r>
                        <a:rPr lang="en-IN" sz="1600" b="0" i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, IIP)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Under Consideration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NWIP (adoption of ISO) received from Sectional Committee PCD25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Accepted by Sectional Committee PCD1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P - Draft under preparation</a:t>
                      </a:r>
                      <a:endParaRPr lang="en-IN" sz="1600" dirty="0">
                        <a:latin typeface="Garamond" panose="02020404030301010803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6403433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85851362-A50D-66F9-E680-6F0C8989DD5A}"/>
              </a:ext>
            </a:extLst>
          </p:cNvPr>
          <p:cNvSpPr txBox="1"/>
          <p:nvPr/>
        </p:nvSpPr>
        <p:spPr>
          <a:xfrm>
            <a:off x="3234519" y="586536"/>
            <a:ext cx="519297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en-US" sz="2800" b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PCD 1 - 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Progress of NWIPs</a:t>
            </a:r>
            <a:endParaRPr lang="en-IN" sz="28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17013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15CE03-2E7A-29FF-ACF9-D0110CEE48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73E4A996-C021-FBCD-8947-379091482E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7111875"/>
              </p:ext>
            </p:extLst>
          </p:nvPr>
        </p:nvGraphicFramePr>
        <p:xfrm>
          <a:off x="184032" y="1180113"/>
          <a:ext cx="11859900" cy="13963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2223">
                  <a:extLst>
                    <a:ext uri="{9D8B030D-6E8A-4147-A177-3AD203B41FA5}">
                      <a16:colId xmlns:a16="http://schemas.microsoft.com/office/drawing/2014/main" val="4203604743"/>
                    </a:ext>
                  </a:extLst>
                </a:gridCol>
                <a:gridCol w="5122494">
                  <a:extLst>
                    <a:ext uri="{9D8B030D-6E8A-4147-A177-3AD203B41FA5}">
                      <a16:colId xmlns:a16="http://schemas.microsoft.com/office/drawing/2014/main" val="663274801"/>
                    </a:ext>
                  </a:extLst>
                </a:gridCol>
                <a:gridCol w="3410309">
                  <a:extLst>
                    <a:ext uri="{9D8B030D-6E8A-4147-A177-3AD203B41FA5}">
                      <a16:colId xmlns:a16="http://schemas.microsoft.com/office/drawing/2014/main" val="2993804636"/>
                    </a:ext>
                  </a:extLst>
                </a:gridCol>
                <a:gridCol w="2554874">
                  <a:extLst>
                    <a:ext uri="{9D8B030D-6E8A-4147-A177-3AD203B41FA5}">
                      <a16:colId xmlns:a16="http://schemas.microsoft.com/office/drawing/2014/main" val="2879570698"/>
                    </a:ext>
                  </a:extLst>
                </a:gridCol>
              </a:tblGrid>
              <a:tr h="519419">
                <a:tc>
                  <a:txBody>
                    <a:bodyPr/>
                    <a:lstStyle/>
                    <a:p>
                      <a:pPr algn="ctr" fontAlgn="t"/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S. No.</a:t>
                      </a:r>
                    </a:p>
                    <a:p>
                      <a:pPr algn="ctr" fontAlgn="t"/>
                      <a:endParaRPr lang="en-IN" sz="1600" dirty="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600" b="1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Subject</a:t>
                      </a:r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*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Process Adopted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600" b="1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Current Status</a:t>
                      </a:r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*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1532820"/>
                  </a:ext>
                </a:extLst>
              </a:tr>
              <a:tr h="817190">
                <a:tc>
                  <a:txBody>
                    <a:bodyPr/>
                    <a:lstStyle/>
                    <a:p>
                      <a:pPr algn="ctr"/>
                      <a:r>
                        <a:rPr lang="en-IN" sz="1600" dirty="0">
                          <a:latin typeface="Garamond" panose="02020404030301010803" pitchFamily="18" charset="0"/>
                        </a:rPr>
                        <a:t>18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Garamond" panose="02020404030301010803" pitchFamily="18" charset="0"/>
                        </a:rPr>
                        <a:t>Determination of wear preventive characteristics of lubricants four-ball method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Garamond" panose="02020404030301010803" pitchFamily="18" charset="0"/>
                        </a:rPr>
                        <a:t>WG – Dr G D Thakre, IIP &amp; Dr T. Singh, BPCL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i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P – Draft Stage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362873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270F0AA9-11D4-D8FD-31CC-731A3DA92825}"/>
              </a:ext>
            </a:extLst>
          </p:cNvPr>
          <p:cNvSpPr txBox="1"/>
          <p:nvPr/>
        </p:nvSpPr>
        <p:spPr>
          <a:xfrm>
            <a:off x="3234519" y="586536"/>
            <a:ext cx="519297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en-US" sz="2800" b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PCD 1 - 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Progress of NWIPs</a:t>
            </a:r>
            <a:endParaRPr lang="en-IN" sz="28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466706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DA8377-2188-2994-C5D2-F801E77FFE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51AEE65-74F1-8B23-933A-9C0D5C833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829" y="695934"/>
            <a:ext cx="11306342" cy="565532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2400" b="1" dirty="0">
                <a:solidFill>
                  <a:schemeClr val="tx1"/>
                </a:solidFill>
                <a:latin typeface="Garamond" panose="02020404030301010803" pitchFamily="18" charset="0"/>
              </a:rPr>
              <a:t>STATUS OF NWIPs – PCD 06</a:t>
            </a:r>
            <a:endParaRPr lang="en-US" sz="2400" b="1" i="0" dirty="0">
              <a:solidFill>
                <a:srgbClr val="212529"/>
              </a:solidFill>
              <a:effectLst/>
              <a:latin typeface="Garamond" panose="02020404030301010803" pitchFamily="18" charset="0"/>
            </a:endParaRPr>
          </a:p>
        </p:txBody>
      </p:sp>
      <p:sp>
        <p:nvSpPr>
          <p:cNvPr id="26" name="Title 3">
            <a:extLst>
              <a:ext uri="{FF2B5EF4-FFF2-40B4-BE49-F238E27FC236}">
                <a16:creationId xmlns:a16="http://schemas.microsoft.com/office/drawing/2014/main" id="{D836BE04-FFED-5EEE-BE06-9D29EFED9FD4}"/>
              </a:ext>
            </a:extLst>
          </p:cNvPr>
          <p:cNvSpPr txBox="1">
            <a:spLocks/>
          </p:cNvSpPr>
          <p:nvPr/>
        </p:nvSpPr>
        <p:spPr>
          <a:xfrm>
            <a:off x="4065427" y="1348166"/>
            <a:ext cx="4061146" cy="61357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en-US" b="1" dirty="0">
              <a:latin typeface="Garamond" panose="02020404030301010803" pitchFamily="18" charset="0"/>
            </a:endParaRP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D4DFA1CD-F2F1-9DF6-5C82-75F063126B46}"/>
              </a:ext>
            </a:extLst>
          </p:cNvPr>
          <p:cNvGrpSpPr/>
          <p:nvPr/>
        </p:nvGrpSpPr>
        <p:grpSpPr>
          <a:xfrm>
            <a:off x="1100138" y="1402162"/>
            <a:ext cx="9511474" cy="3777067"/>
            <a:chOff x="4172926" y="3088907"/>
            <a:chExt cx="4596392" cy="3444641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5495B970-420D-51B0-F071-1DCC17076A7F}"/>
                </a:ext>
              </a:extLst>
            </p:cNvPr>
            <p:cNvGrpSpPr/>
            <p:nvPr/>
          </p:nvGrpSpPr>
          <p:grpSpPr>
            <a:xfrm>
              <a:off x="5852022" y="3088907"/>
              <a:ext cx="1279632" cy="882785"/>
              <a:chOff x="5732288" y="429719"/>
              <a:chExt cx="1279632" cy="882785"/>
            </a:xfrm>
          </p:grpSpPr>
          <p:sp>
            <p:nvSpPr>
              <p:cNvPr id="24" name="Rounded Rectangle 23">
                <a:extLst>
                  <a:ext uri="{FF2B5EF4-FFF2-40B4-BE49-F238E27FC236}">
                    <a16:creationId xmlns:a16="http://schemas.microsoft.com/office/drawing/2014/main" id="{BB9353DB-224E-BB93-3012-3364E2EB1C41}"/>
                  </a:ext>
                </a:extLst>
              </p:cNvPr>
              <p:cNvSpPr/>
              <p:nvPr/>
            </p:nvSpPr>
            <p:spPr>
              <a:xfrm>
                <a:off x="5732288" y="488281"/>
                <a:ext cx="1255382" cy="745152"/>
              </a:xfrm>
              <a:prstGeom prst="roundRect">
                <a:avLst>
                  <a:gd name="adj" fmla="val 10000"/>
                </a:avLst>
              </a:prstGeom>
              <a:ln>
                <a:solidFill>
                  <a:schemeClr val="accent3"/>
                </a:solidFill>
              </a:ln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endParaRPr lang="en-IN" dirty="0"/>
              </a:p>
            </p:txBody>
          </p:sp>
          <p:sp>
            <p:nvSpPr>
              <p:cNvPr id="25" name="Rounded Rectangle 6">
                <a:extLst>
                  <a:ext uri="{FF2B5EF4-FFF2-40B4-BE49-F238E27FC236}">
                    <a16:creationId xmlns:a16="http://schemas.microsoft.com/office/drawing/2014/main" id="{28EE7D1F-5FD9-EC51-8CD2-25C0D5772391}"/>
                  </a:ext>
                </a:extLst>
              </p:cNvPr>
              <p:cNvSpPr txBox="1"/>
              <p:nvPr/>
            </p:nvSpPr>
            <p:spPr>
              <a:xfrm>
                <a:off x="5756538" y="429719"/>
                <a:ext cx="1255382" cy="882785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34290" tIns="34290" rIns="34290" bIns="34290" numCol="1" spcCol="1270" anchor="ctr" anchorCtr="0">
                <a:noAutofit/>
              </a:bodyPr>
              <a:lstStyle/>
              <a:p>
                <a:pPr marL="0" lvl="0" indent="0" algn="ctr" defTabSz="4000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en-IN" sz="2000" b="1" kern="1200" dirty="0">
                    <a:latin typeface="Garamond" panose="02020404030301010803" pitchFamily="18" charset="0"/>
                  </a:rPr>
                  <a:t>TOTAL 0</a:t>
                </a:r>
                <a:r>
                  <a:rPr lang="en-IN" sz="2000" b="1" dirty="0">
                    <a:latin typeface="Garamond" panose="02020404030301010803" pitchFamily="18" charset="0"/>
                  </a:rPr>
                  <a:t>6</a:t>
                </a:r>
                <a:endParaRPr lang="en-IN" sz="2000" b="1" kern="1200" dirty="0">
                  <a:latin typeface="Garamond" panose="02020404030301010803" pitchFamily="18" charset="0"/>
                </a:endParaRPr>
              </a:p>
            </p:txBody>
          </p:sp>
        </p:grpSp>
        <p:sp>
          <p:nvSpPr>
            <p:cNvPr id="34" name="Rounded Rectangle 10">
              <a:extLst>
                <a:ext uri="{FF2B5EF4-FFF2-40B4-BE49-F238E27FC236}">
                  <a16:creationId xmlns:a16="http://schemas.microsoft.com/office/drawing/2014/main" id="{3010EFFE-7803-F9A7-1A70-85ECE18C06F2}"/>
                </a:ext>
              </a:extLst>
            </p:cNvPr>
            <p:cNvSpPr txBox="1"/>
            <p:nvPr/>
          </p:nvSpPr>
          <p:spPr>
            <a:xfrm>
              <a:off x="5785403" y="5686290"/>
              <a:ext cx="1401233" cy="84725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algn="ctr"/>
              <a:endParaRPr lang="en-US" sz="1100" b="1" i="0" dirty="0">
                <a:solidFill>
                  <a:srgbClr val="212529"/>
                </a:solidFill>
                <a:effectLst/>
                <a:latin typeface="Garamond" panose="02020404030301010803" pitchFamily="18" charset="0"/>
              </a:endParaRPr>
            </a:p>
          </p:txBody>
        </p: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0896F53E-413E-C24D-CBF8-188AC67B3F32}"/>
                </a:ext>
              </a:extLst>
            </p:cNvPr>
            <p:cNvGrpSpPr/>
            <p:nvPr/>
          </p:nvGrpSpPr>
          <p:grpSpPr>
            <a:xfrm>
              <a:off x="4172926" y="3917585"/>
              <a:ext cx="4596392" cy="1217697"/>
              <a:chOff x="3741601" y="5389833"/>
              <a:chExt cx="4596392" cy="1217697"/>
            </a:xfrm>
          </p:grpSpPr>
          <p:grpSp>
            <p:nvGrpSpPr>
              <p:cNvPr id="2" name="Group 1">
                <a:extLst>
                  <a:ext uri="{FF2B5EF4-FFF2-40B4-BE49-F238E27FC236}">
                    <a16:creationId xmlns:a16="http://schemas.microsoft.com/office/drawing/2014/main" id="{0B5FD791-CE64-ED54-203A-0780B19990CF}"/>
                  </a:ext>
                </a:extLst>
              </p:cNvPr>
              <p:cNvGrpSpPr/>
              <p:nvPr/>
            </p:nvGrpSpPr>
            <p:grpSpPr>
              <a:xfrm>
                <a:off x="3741601" y="5803815"/>
                <a:ext cx="1279632" cy="803715"/>
                <a:chOff x="5125254" y="1612647"/>
                <a:chExt cx="1279632" cy="803715"/>
              </a:xfrm>
            </p:grpSpPr>
            <p:sp>
              <p:nvSpPr>
                <p:cNvPr id="3" name="Rounded Rectangle 29">
                  <a:extLst>
                    <a:ext uri="{FF2B5EF4-FFF2-40B4-BE49-F238E27FC236}">
                      <a16:creationId xmlns:a16="http://schemas.microsoft.com/office/drawing/2014/main" id="{6EF85D0E-B225-BCF3-76E9-F458650FC3A0}"/>
                    </a:ext>
                  </a:extLst>
                </p:cNvPr>
                <p:cNvSpPr/>
                <p:nvPr/>
              </p:nvSpPr>
              <p:spPr>
                <a:xfrm>
                  <a:off x="5125254" y="1612647"/>
                  <a:ext cx="1279625" cy="662168"/>
                </a:xfrm>
                <a:prstGeom prst="roundRect">
                  <a:avLst>
                    <a:gd name="adj" fmla="val 10000"/>
                  </a:avLst>
                </a:prstGeom>
              </p:spPr>
              <p:style>
                <a:lnRef idx="2">
                  <a:schemeClr val="accent3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lt1">
                    <a:alpha val="90000"/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lt1">
                    <a:alpha val="90000"/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</p:sp>
            <p:sp>
              <p:nvSpPr>
                <p:cNvPr id="5" name="Rounded Rectangle 8">
                  <a:extLst>
                    <a:ext uri="{FF2B5EF4-FFF2-40B4-BE49-F238E27FC236}">
                      <a16:creationId xmlns:a16="http://schemas.microsoft.com/office/drawing/2014/main" id="{40D5E03F-C90A-A2FE-5600-8729762F61CB}"/>
                    </a:ext>
                  </a:extLst>
                </p:cNvPr>
                <p:cNvSpPr txBox="1"/>
                <p:nvPr/>
              </p:nvSpPr>
              <p:spPr>
                <a:xfrm>
                  <a:off x="5149504" y="1636897"/>
                  <a:ext cx="1255382" cy="779465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34290" tIns="34290" rIns="34290" bIns="34290" numCol="1" spcCol="1270" anchor="ctr" anchorCtr="0">
                  <a:noAutofit/>
                </a:bodyPr>
                <a:lstStyle/>
                <a:p>
                  <a:pPr marL="0" lvl="0" indent="0" algn="ctr" defTabSz="4000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en-IN" sz="1400" b="1" dirty="0">
                      <a:latin typeface="Garamond" panose="02020404030301010803" pitchFamily="18" charset="0"/>
                    </a:rPr>
                    <a:t>R&amp;D </a:t>
                  </a:r>
                </a:p>
                <a:p>
                  <a:pPr marL="0" lvl="0" indent="0" algn="ctr" defTabSz="4000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en-IN" sz="1400" b="1" dirty="0">
                      <a:latin typeface="Garamond" panose="02020404030301010803" pitchFamily="18" charset="0"/>
                    </a:rPr>
                    <a:t>02</a:t>
                  </a:r>
                </a:p>
                <a:p>
                  <a:pPr marL="0" lvl="0" indent="0" algn="ctr" defTabSz="4000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endParaRPr lang="en-IN" sz="1400" b="1" kern="1200" dirty="0">
                    <a:latin typeface="Garamond" panose="02020404030301010803" pitchFamily="18" charset="0"/>
                  </a:endParaRPr>
                </a:p>
              </p:txBody>
            </p:sp>
          </p:grpSp>
          <p:grpSp>
            <p:nvGrpSpPr>
              <p:cNvPr id="6" name="Group 5">
                <a:extLst>
                  <a:ext uri="{FF2B5EF4-FFF2-40B4-BE49-F238E27FC236}">
                    <a16:creationId xmlns:a16="http://schemas.microsoft.com/office/drawing/2014/main" id="{590F763D-BAE5-95E6-39EF-17C8E95A7760}"/>
                  </a:ext>
                </a:extLst>
              </p:cNvPr>
              <p:cNvGrpSpPr/>
              <p:nvPr/>
            </p:nvGrpSpPr>
            <p:grpSpPr>
              <a:xfrm>
                <a:off x="7082611" y="5798521"/>
                <a:ext cx="1255382" cy="803714"/>
                <a:chOff x="6697130" y="1612648"/>
                <a:chExt cx="1255382" cy="803714"/>
              </a:xfrm>
            </p:grpSpPr>
            <p:sp>
              <p:nvSpPr>
                <p:cNvPr id="7" name="Rounded Rectangle 32">
                  <a:extLst>
                    <a:ext uri="{FF2B5EF4-FFF2-40B4-BE49-F238E27FC236}">
                      <a16:creationId xmlns:a16="http://schemas.microsoft.com/office/drawing/2014/main" id="{282C60EC-AC61-A0C7-3E50-F3C59A7F8ACD}"/>
                    </a:ext>
                  </a:extLst>
                </p:cNvPr>
                <p:cNvSpPr/>
                <p:nvPr/>
              </p:nvSpPr>
              <p:spPr>
                <a:xfrm>
                  <a:off x="6776400" y="1612648"/>
                  <a:ext cx="1094975" cy="615016"/>
                </a:xfrm>
                <a:prstGeom prst="roundRect">
                  <a:avLst>
                    <a:gd name="adj" fmla="val 10000"/>
                  </a:avLst>
                </a:prstGeom>
              </p:spPr>
              <p:style>
                <a:lnRef idx="2">
                  <a:schemeClr val="accent3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lt1">
                    <a:alpha val="90000"/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lt1">
                    <a:alpha val="90000"/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/>
                <a:lstStyle/>
                <a:p>
                  <a:endParaRPr lang="en-IN" dirty="0"/>
                </a:p>
              </p:txBody>
            </p:sp>
            <p:sp>
              <p:nvSpPr>
                <p:cNvPr id="9" name="Rounded Rectangle 10">
                  <a:extLst>
                    <a:ext uri="{FF2B5EF4-FFF2-40B4-BE49-F238E27FC236}">
                      <a16:creationId xmlns:a16="http://schemas.microsoft.com/office/drawing/2014/main" id="{A70FA9C9-F85D-0C27-533F-D0AC53137A8F}"/>
                    </a:ext>
                  </a:extLst>
                </p:cNvPr>
                <p:cNvSpPr txBox="1"/>
                <p:nvPr/>
              </p:nvSpPr>
              <p:spPr>
                <a:xfrm>
                  <a:off x="6697130" y="1636897"/>
                  <a:ext cx="1255382" cy="779465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34290" tIns="34290" rIns="34290" bIns="34290" numCol="1" spcCol="1270" anchor="ctr" anchorCtr="0">
                  <a:noAutofit/>
                </a:bodyPr>
                <a:lstStyle/>
                <a:p>
                  <a:pPr marL="0" lvl="0" indent="0" algn="ctr" defTabSz="4000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en-IN" sz="1400" b="1" kern="1200" dirty="0">
                      <a:latin typeface="Garamond" panose="02020404030301010803" pitchFamily="18" charset="0"/>
                    </a:rPr>
                    <a:t>Intern/ WG</a:t>
                  </a:r>
                  <a:endParaRPr lang="en-IN" sz="1400" b="1" dirty="0">
                    <a:latin typeface="Garamond" panose="02020404030301010803" pitchFamily="18" charset="0"/>
                  </a:endParaRPr>
                </a:p>
                <a:p>
                  <a:pPr marL="0" lvl="0" indent="0" algn="ctr" defTabSz="4000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en-IN" sz="1400" b="1" dirty="0">
                      <a:latin typeface="Garamond" panose="02020404030301010803" pitchFamily="18" charset="0"/>
                    </a:rPr>
                    <a:t>01</a:t>
                  </a:r>
                  <a:endParaRPr lang="en-IN" sz="1400" b="1" kern="1200" dirty="0">
                    <a:latin typeface="Garamond" panose="02020404030301010803" pitchFamily="18" charset="0"/>
                  </a:endParaRPr>
                </a:p>
                <a:p>
                  <a:pPr marL="0" lvl="0" indent="0" algn="ctr" defTabSz="4000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endParaRPr lang="en-IN" sz="1400" b="1" kern="1200" dirty="0">
                    <a:latin typeface="Garamond" panose="02020404030301010803" pitchFamily="18" charset="0"/>
                  </a:endParaRPr>
                </a:p>
              </p:txBody>
            </p:sp>
          </p:grpSp>
          <p:grpSp>
            <p:nvGrpSpPr>
              <p:cNvPr id="10" name="Group 9">
                <a:extLst>
                  <a:ext uri="{FF2B5EF4-FFF2-40B4-BE49-F238E27FC236}">
                    <a16:creationId xmlns:a16="http://schemas.microsoft.com/office/drawing/2014/main" id="{8F20693E-E2DE-DA87-D198-ED590AC0F61B}"/>
                  </a:ext>
                </a:extLst>
              </p:cNvPr>
              <p:cNvGrpSpPr/>
              <p:nvPr/>
            </p:nvGrpSpPr>
            <p:grpSpPr>
              <a:xfrm>
                <a:off x="5397388" y="5798521"/>
                <a:ext cx="1279632" cy="803715"/>
                <a:chOff x="5125254" y="1612647"/>
                <a:chExt cx="1279632" cy="803715"/>
              </a:xfrm>
            </p:grpSpPr>
            <p:sp>
              <p:nvSpPr>
                <p:cNvPr id="11" name="Rounded Rectangle 35">
                  <a:extLst>
                    <a:ext uri="{FF2B5EF4-FFF2-40B4-BE49-F238E27FC236}">
                      <a16:creationId xmlns:a16="http://schemas.microsoft.com/office/drawing/2014/main" id="{612CB0BA-514F-722C-D312-2B3DBB1AF5C4}"/>
                    </a:ext>
                  </a:extLst>
                </p:cNvPr>
                <p:cNvSpPr/>
                <p:nvPr/>
              </p:nvSpPr>
              <p:spPr>
                <a:xfrm>
                  <a:off x="5125254" y="1612647"/>
                  <a:ext cx="1255381" cy="667463"/>
                </a:xfrm>
                <a:prstGeom prst="roundRect">
                  <a:avLst>
                    <a:gd name="adj" fmla="val 10000"/>
                  </a:avLst>
                </a:prstGeom>
              </p:spPr>
              <p:style>
                <a:lnRef idx="2">
                  <a:schemeClr val="accent3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lt1">
                    <a:alpha val="90000"/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lt1">
                    <a:alpha val="90000"/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</p:sp>
            <p:sp>
              <p:nvSpPr>
                <p:cNvPr id="12" name="Rounded Rectangle 8">
                  <a:extLst>
                    <a:ext uri="{FF2B5EF4-FFF2-40B4-BE49-F238E27FC236}">
                      <a16:creationId xmlns:a16="http://schemas.microsoft.com/office/drawing/2014/main" id="{18876D21-E9DE-C8DE-7120-6E9605D7740B}"/>
                    </a:ext>
                  </a:extLst>
                </p:cNvPr>
                <p:cNvSpPr txBox="1"/>
                <p:nvPr/>
              </p:nvSpPr>
              <p:spPr>
                <a:xfrm>
                  <a:off x="5149504" y="1636897"/>
                  <a:ext cx="1255382" cy="779465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34290" tIns="34290" rIns="34290" bIns="34290" numCol="1" spcCol="1270" anchor="ctr" anchorCtr="0">
                  <a:noAutofit/>
                </a:bodyPr>
                <a:lstStyle/>
                <a:p>
                  <a:pPr marL="0" lvl="0" indent="0" algn="ctr" defTabSz="4000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en-IN" sz="1400" b="1" kern="1200" dirty="0">
                      <a:latin typeface="Garamond" panose="02020404030301010803" pitchFamily="18" charset="0"/>
                    </a:rPr>
                    <a:t>Working Group</a:t>
                  </a:r>
                </a:p>
                <a:p>
                  <a:pPr marL="0" lvl="0" indent="0" algn="ctr" defTabSz="4000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en-IN" sz="1400" b="1" kern="1200" dirty="0">
                      <a:latin typeface="Garamond" panose="02020404030301010803" pitchFamily="18" charset="0"/>
                    </a:rPr>
                    <a:t>03</a:t>
                  </a:r>
                </a:p>
              </p:txBody>
            </p:sp>
          </p:grpSp>
          <p:sp>
            <p:nvSpPr>
              <p:cNvPr id="13" name="Left Brace 12">
                <a:extLst>
                  <a:ext uri="{FF2B5EF4-FFF2-40B4-BE49-F238E27FC236}">
                    <a16:creationId xmlns:a16="http://schemas.microsoft.com/office/drawing/2014/main" id="{8DE2EE75-DC78-921C-B93C-4CCAF304CA79}"/>
                  </a:ext>
                </a:extLst>
              </p:cNvPr>
              <p:cNvSpPr/>
              <p:nvPr/>
            </p:nvSpPr>
            <p:spPr>
              <a:xfrm rot="5400000">
                <a:off x="5921066" y="3861282"/>
                <a:ext cx="271055" cy="3328157"/>
              </a:xfrm>
              <a:prstGeom prst="leftBrac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4" name="Straight Arrow Connector 13">
                <a:extLst>
                  <a:ext uri="{FF2B5EF4-FFF2-40B4-BE49-F238E27FC236}">
                    <a16:creationId xmlns:a16="http://schemas.microsoft.com/office/drawing/2014/main" id="{4B9D3473-D34F-3430-B948-2820985C060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63972" y="5533380"/>
                <a:ext cx="0" cy="297411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Arrow Connector 14">
                <a:extLst>
                  <a:ext uri="{FF2B5EF4-FFF2-40B4-BE49-F238E27FC236}">
                    <a16:creationId xmlns:a16="http://schemas.microsoft.com/office/drawing/2014/main" id="{0EEF568F-D149-6C13-4487-0936E1070EE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392515" y="5525360"/>
                <a:ext cx="0" cy="29741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Arrow Connector 17">
                <a:extLst>
                  <a:ext uri="{FF2B5EF4-FFF2-40B4-BE49-F238E27FC236}">
                    <a16:creationId xmlns:a16="http://schemas.microsoft.com/office/drawing/2014/main" id="{429636B3-A688-2300-2BAC-7BFB990E9069}"/>
                  </a:ext>
                </a:extLst>
              </p:cNvPr>
              <p:cNvCxnSpPr/>
              <p:nvPr/>
            </p:nvCxnSpPr>
            <p:spPr>
              <a:xfrm>
                <a:off x="7725492" y="5501109"/>
                <a:ext cx="0" cy="297411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8" name="Title 1">
            <a:extLst>
              <a:ext uri="{FF2B5EF4-FFF2-40B4-BE49-F238E27FC236}">
                <a16:creationId xmlns:a16="http://schemas.microsoft.com/office/drawing/2014/main" id="{4EC8CCD7-F90C-EE48-D3FE-B0AC69A7D1D5}"/>
              </a:ext>
            </a:extLst>
          </p:cNvPr>
          <p:cNvSpPr txBox="1">
            <a:spLocks/>
          </p:cNvSpPr>
          <p:nvPr/>
        </p:nvSpPr>
        <p:spPr>
          <a:xfrm>
            <a:off x="523366" y="3169075"/>
            <a:ext cx="11029616" cy="118872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000" b="1" dirty="0">
                <a:latin typeface="Garamond" panose="02020404030301010803" pitchFamily="18" charset="0"/>
              </a:rPr>
              <a:t>Stages of the PROJECTS – PCD 06						TOTAL 06</a:t>
            </a:r>
          </a:p>
        </p:txBody>
      </p: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F4B4EA80-73D1-AA51-C4EA-94DFF5FD20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3908031"/>
              </p:ext>
            </p:extLst>
          </p:nvPr>
        </p:nvGraphicFramePr>
        <p:xfrm>
          <a:off x="557842" y="4623706"/>
          <a:ext cx="9816860" cy="1987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63372">
                  <a:extLst>
                    <a:ext uri="{9D8B030D-6E8A-4147-A177-3AD203B41FA5}">
                      <a16:colId xmlns:a16="http://schemas.microsoft.com/office/drawing/2014/main" val="151026525"/>
                    </a:ext>
                  </a:extLst>
                </a:gridCol>
                <a:gridCol w="1963372">
                  <a:extLst>
                    <a:ext uri="{9D8B030D-6E8A-4147-A177-3AD203B41FA5}">
                      <a16:colId xmlns:a16="http://schemas.microsoft.com/office/drawing/2014/main" val="2418312898"/>
                    </a:ext>
                  </a:extLst>
                </a:gridCol>
                <a:gridCol w="1963372">
                  <a:extLst>
                    <a:ext uri="{9D8B030D-6E8A-4147-A177-3AD203B41FA5}">
                      <a16:colId xmlns:a16="http://schemas.microsoft.com/office/drawing/2014/main" val="1517753096"/>
                    </a:ext>
                  </a:extLst>
                </a:gridCol>
                <a:gridCol w="1963372">
                  <a:extLst>
                    <a:ext uri="{9D8B030D-6E8A-4147-A177-3AD203B41FA5}">
                      <a16:colId xmlns:a16="http://schemas.microsoft.com/office/drawing/2014/main" val="3638608024"/>
                    </a:ext>
                  </a:extLst>
                </a:gridCol>
                <a:gridCol w="1963372">
                  <a:extLst>
                    <a:ext uri="{9D8B030D-6E8A-4147-A177-3AD203B41FA5}">
                      <a16:colId xmlns:a16="http://schemas.microsoft.com/office/drawing/2014/main" val="3857152463"/>
                    </a:ext>
                  </a:extLst>
                </a:gridCol>
              </a:tblGrid>
              <a:tr h="993776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Garamond" panose="02020404030301010803" pitchFamily="18" charset="0"/>
                        </a:rPr>
                        <a:t>R&amp;D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Garamond" panose="02020404030301010803" pitchFamily="18" charset="0"/>
                        </a:rPr>
                        <a:t>Published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Garamond" panose="02020404030301010803" pitchFamily="18" charset="0"/>
                        </a:rPr>
                        <a:t>Under Printing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Garamond" panose="02020404030301010803" pitchFamily="18" charset="0"/>
                        </a:rPr>
                        <a:t>F-Draft Stage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Garamond" panose="02020404030301010803" pitchFamily="18" charset="0"/>
                        </a:rPr>
                        <a:t>WD Stage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1497574"/>
                  </a:ext>
                </a:extLst>
              </a:tr>
              <a:tr h="99377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Garamond" panose="02020404030301010803" pitchFamily="18" charset="0"/>
                        </a:rPr>
                        <a:t>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Garamond" panose="02020404030301010803" pitchFamily="18" charset="0"/>
                        </a:rPr>
                        <a:t>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Garamond" panose="02020404030301010803" pitchFamily="18" charset="0"/>
                        </a:rPr>
                        <a:t>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Garamond" panose="02020404030301010803" pitchFamily="18" charset="0"/>
                        </a:rPr>
                        <a:t>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Garamond" panose="02020404030301010803" pitchFamily="18" charset="0"/>
                        </a:rPr>
                        <a:t>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55703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12771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037F46-EDE2-8CB3-7366-8CFBB5F4FD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84F1E46-339F-5C9B-4D9F-89F4C903AF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2275636"/>
              </p:ext>
            </p:extLst>
          </p:nvPr>
        </p:nvGraphicFramePr>
        <p:xfrm>
          <a:off x="332236" y="1318140"/>
          <a:ext cx="11500372" cy="48289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5098">
                  <a:extLst>
                    <a:ext uri="{9D8B030D-6E8A-4147-A177-3AD203B41FA5}">
                      <a16:colId xmlns:a16="http://schemas.microsoft.com/office/drawing/2014/main" val="4203604743"/>
                    </a:ext>
                  </a:extLst>
                </a:gridCol>
                <a:gridCol w="5354916">
                  <a:extLst>
                    <a:ext uri="{9D8B030D-6E8A-4147-A177-3AD203B41FA5}">
                      <a16:colId xmlns:a16="http://schemas.microsoft.com/office/drawing/2014/main" val="663274801"/>
                    </a:ext>
                  </a:extLst>
                </a:gridCol>
                <a:gridCol w="2700338">
                  <a:extLst>
                    <a:ext uri="{9D8B030D-6E8A-4147-A177-3AD203B41FA5}">
                      <a16:colId xmlns:a16="http://schemas.microsoft.com/office/drawing/2014/main" val="2993804636"/>
                    </a:ext>
                  </a:extLst>
                </a:gridCol>
                <a:gridCol w="2560020">
                  <a:extLst>
                    <a:ext uri="{9D8B030D-6E8A-4147-A177-3AD203B41FA5}">
                      <a16:colId xmlns:a16="http://schemas.microsoft.com/office/drawing/2014/main" val="2879570698"/>
                    </a:ext>
                  </a:extLst>
                </a:gridCol>
              </a:tblGrid>
              <a:tr h="519419">
                <a:tc>
                  <a:txBody>
                    <a:bodyPr/>
                    <a:lstStyle/>
                    <a:p>
                      <a:pPr algn="ctr" fontAlgn="t"/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S. No.</a:t>
                      </a:r>
                    </a:p>
                    <a:p>
                      <a:pPr algn="ctr" fontAlgn="t"/>
                      <a:endParaRPr lang="en-IN" sz="1600" dirty="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600" b="1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Subject</a:t>
                      </a:r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*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Process Adopted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600" b="1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Current Status</a:t>
                      </a:r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*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1532820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br>
                        <a:rPr lang="en-IN" sz="1600" dirty="0">
                          <a:solidFill>
                            <a:schemeClr val="bg1"/>
                          </a:solidFill>
                          <a:latin typeface="Garamond" panose="02020404030301010803" pitchFamily="18" charset="0"/>
                        </a:rPr>
                      </a:br>
                      <a:endParaRPr lang="en-US" sz="1600" dirty="0">
                        <a:solidFill>
                          <a:schemeClr val="bg1"/>
                        </a:solidFill>
                        <a:latin typeface="Garamond" panose="02020404030301010803" pitchFamily="18" charset="0"/>
                      </a:endParaRPr>
                    </a:p>
                    <a:p>
                      <a:pPr algn="ctr" fontAlgn="t"/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fontAlgn="t">
                        <a:buFont typeface="+mj-lt"/>
                        <a:buNone/>
                      </a:pPr>
                      <a:r>
                        <a:rPr lang="en-US" sz="1600" b="0" i="0" kern="1200" dirty="0">
                          <a:solidFill>
                            <a:schemeClr val="dk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Determination of saturates naphthene aromatics polar aromatics and asphaltenes</a:t>
                      </a:r>
                      <a:endParaRPr lang="en-IN" sz="1600" dirty="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WG – Method developed by IIP and validated by IOCL R&amp;D, BPCL R&amp;D, BITS, IIT Roorkee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Published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9425989"/>
                  </a:ext>
                </a:extLst>
              </a:tr>
              <a:tr h="704018">
                <a:tc>
                  <a:txBody>
                    <a:bodyPr/>
                    <a:lstStyle/>
                    <a:p>
                      <a:pPr algn="ctr"/>
                      <a:r>
                        <a:rPr lang="en-IN" sz="1600" dirty="0">
                          <a:latin typeface="Garamond" panose="02020404030301010803" pitchFamily="18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kern="1200" dirty="0">
                          <a:solidFill>
                            <a:schemeClr val="dk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Trackless Emulsion - specification</a:t>
                      </a:r>
                      <a:endParaRPr lang="en-US" sz="1600" dirty="0">
                        <a:latin typeface="Garamond" panose="02020404030301010803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Garamond" panose="02020404030301010803" pitchFamily="18" charset="0"/>
                        </a:rPr>
                        <a:t>WG – </a:t>
                      </a:r>
                      <a:r>
                        <a:rPr lang="en-IN" sz="1600" kern="1200" dirty="0">
                          <a:solidFill>
                            <a:schemeClr val="dk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PCD 06: P4</a:t>
                      </a:r>
                      <a:endParaRPr lang="en-US" sz="1600" dirty="0">
                        <a:latin typeface="Garamond" panose="02020404030301010803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Garamond" panose="02020404030301010803" pitchFamily="18" charset="0"/>
                        </a:rPr>
                        <a:t>Under publication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362873"/>
                  </a:ext>
                </a:extLst>
              </a:tr>
              <a:tr h="985520">
                <a:tc>
                  <a:txBody>
                    <a:bodyPr/>
                    <a:lstStyle/>
                    <a:p>
                      <a:pPr algn="ctr"/>
                      <a:r>
                        <a:rPr lang="en-IN" sz="1600" dirty="0">
                          <a:latin typeface="Garamond" panose="02020404030301010803" pitchFamily="18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defTabSz="457200" rtl="0" eaLnBrk="1" fontAlgn="t" latinLnBrk="0" hangingPunct="1">
                        <a:buFont typeface="+mj-lt"/>
                        <a:buNone/>
                      </a:pPr>
                      <a:r>
                        <a:rPr lang="en-US" sz="1600" b="0" i="0" kern="1200" dirty="0">
                          <a:solidFill>
                            <a:schemeClr val="dk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Determination of specific gravity of bituminous mixtures</a:t>
                      </a:r>
                      <a:endParaRPr lang="en-IN" sz="1600" kern="1200" dirty="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1600" dirty="0">
                          <a:latin typeface="Garamond" panose="02020404030301010803" pitchFamily="18" charset="0"/>
                        </a:rPr>
                        <a:t>WG – IIT Delhi, IIT Madras &amp; Shri P S Khandal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dirty="0">
                          <a:latin typeface="Garamond" panose="02020404030301010803" pitchFamily="18" charset="0"/>
                        </a:rPr>
                        <a:t>F- Draft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19991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IN" sz="1600" dirty="0">
                          <a:latin typeface="Garamond" panose="02020404030301010803" pitchFamily="18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600" b="0" i="0" kern="1200" dirty="0">
                          <a:solidFill>
                            <a:schemeClr val="dk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Preparation of handbook for handling of bitumen emulsion</a:t>
                      </a:r>
                      <a:endParaRPr lang="en-US" sz="1600" b="0" dirty="0">
                        <a:latin typeface="Garamond" panose="02020404030301010803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i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Intern/ WG - </a:t>
                      </a:r>
                      <a:r>
                        <a:rPr lang="en-IN" sz="1600" kern="1200" dirty="0">
                          <a:solidFill>
                            <a:schemeClr val="dk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PCD 06: P2</a:t>
                      </a:r>
                      <a:endParaRPr lang="en-IN" sz="1600" b="0" i="0" kern="1200" dirty="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dirty="0">
                          <a:latin typeface="Garamond" panose="02020404030301010803" pitchFamily="18" charset="0"/>
                        </a:rPr>
                        <a:t>Working Draft prepared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4144427"/>
                  </a:ext>
                </a:extLst>
              </a:tr>
              <a:tr h="376706">
                <a:tc>
                  <a:txBody>
                    <a:bodyPr/>
                    <a:lstStyle/>
                    <a:p>
                      <a:pPr algn="ctr" fontAlgn="t"/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i="0" kern="1200" dirty="0">
                          <a:solidFill>
                            <a:schemeClr val="dk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Determination of storage stability test of Bitumen Emulsion in accelerated manner</a:t>
                      </a:r>
                      <a:endParaRPr lang="en-US" sz="1600" dirty="0">
                        <a:latin typeface="Garamond" panose="02020404030301010803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latin typeface="Garamond" panose="02020404030301010803" pitchFamily="18" charset="0"/>
                        </a:rPr>
                        <a:t>R &amp; 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i="0" kern="1200" dirty="0" err="1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ToR</a:t>
                      </a:r>
                      <a:r>
                        <a:rPr lang="en-IN" sz="1600" b="0" i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 submitted to SCMD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4126427"/>
                  </a:ext>
                </a:extLst>
              </a:tr>
              <a:tr h="376706">
                <a:tc>
                  <a:txBody>
                    <a:bodyPr/>
                    <a:lstStyle/>
                    <a:p>
                      <a:pPr algn="ctr" fontAlgn="t"/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0" i="0" kern="1200" dirty="0">
                          <a:solidFill>
                            <a:schemeClr val="dk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Determination of optimum conditioning of cold mixes of bitumen for marshall stability test</a:t>
                      </a:r>
                      <a:endParaRPr lang="en-US" sz="1600" dirty="0">
                        <a:latin typeface="Garamond" panose="02020404030301010803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Garamond" panose="02020404030301010803" pitchFamily="18" charset="0"/>
                        </a:rPr>
                        <a:t>R &amp; D</a:t>
                      </a:r>
                    </a:p>
                    <a:p>
                      <a:endParaRPr lang="en-US" sz="1600" dirty="0">
                        <a:latin typeface="Garamond" panose="02020404030301010803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i="0" kern="1200" dirty="0" err="1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ToR</a:t>
                      </a:r>
                      <a:r>
                        <a:rPr lang="en-IN" sz="1600" b="0" i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 submitted to SCMD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1737799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42A041BE-9D12-DC7D-3E6D-FC87B076823B}"/>
              </a:ext>
            </a:extLst>
          </p:cNvPr>
          <p:cNvSpPr txBox="1"/>
          <p:nvPr/>
        </p:nvSpPr>
        <p:spPr>
          <a:xfrm>
            <a:off x="3234519" y="678552"/>
            <a:ext cx="519297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en-US" sz="2800" b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PCD 06  - Progress of NWIPs</a:t>
            </a:r>
            <a:endParaRPr lang="en-IN" sz="28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85773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9A84B9-7157-00EA-93BC-4F93353472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780367B-3BC9-50EC-5C14-A5A99A86C7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829" y="695934"/>
            <a:ext cx="11306342" cy="565532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2400" b="1" dirty="0">
                <a:solidFill>
                  <a:schemeClr val="tx1"/>
                </a:solidFill>
                <a:latin typeface="Garamond" panose="02020404030301010803" pitchFamily="18" charset="0"/>
              </a:rPr>
              <a:t>STATUS OF NWIPs – PCD 18</a:t>
            </a:r>
            <a:endParaRPr lang="en-US" sz="2400" b="1" i="0" dirty="0">
              <a:solidFill>
                <a:srgbClr val="212529"/>
              </a:solidFill>
              <a:effectLst/>
              <a:latin typeface="Garamond" panose="02020404030301010803" pitchFamily="18" charset="0"/>
            </a:endParaRPr>
          </a:p>
        </p:txBody>
      </p:sp>
      <p:sp>
        <p:nvSpPr>
          <p:cNvPr id="26" name="Title 3">
            <a:extLst>
              <a:ext uri="{FF2B5EF4-FFF2-40B4-BE49-F238E27FC236}">
                <a16:creationId xmlns:a16="http://schemas.microsoft.com/office/drawing/2014/main" id="{D17F3A92-AD4A-1AD6-7FC6-BE052355AE53}"/>
              </a:ext>
            </a:extLst>
          </p:cNvPr>
          <p:cNvSpPr txBox="1">
            <a:spLocks/>
          </p:cNvSpPr>
          <p:nvPr/>
        </p:nvSpPr>
        <p:spPr>
          <a:xfrm>
            <a:off x="4065427" y="1348166"/>
            <a:ext cx="4061146" cy="61357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en-US" b="1" dirty="0">
              <a:latin typeface="Garamond" panose="02020404030301010803" pitchFamily="18" charset="0"/>
            </a:endParaRP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9EAA5483-FE2F-1276-14D5-3B42F8DF1868}"/>
              </a:ext>
            </a:extLst>
          </p:cNvPr>
          <p:cNvGrpSpPr/>
          <p:nvPr/>
        </p:nvGrpSpPr>
        <p:grpSpPr>
          <a:xfrm>
            <a:off x="1100138" y="1402162"/>
            <a:ext cx="9511474" cy="3777067"/>
            <a:chOff x="4172926" y="3088907"/>
            <a:chExt cx="4596392" cy="3444641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872B8BDC-BDEF-D9C6-E150-CE8A0CD8F3DC}"/>
                </a:ext>
              </a:extLst>
            </p:cNvPr>
            <p:cNvGrpSpPr/>
            <p:nvPr/>
          </p:nvGrpSpPr>
          <p:grpSpPr>
            <a:xfrm>
              <a:off x="5852022" y="3088907"/>
              <a:ext cx="1279632" cy="882785"/>
              <a:chOff x="5732288" y="429719"/>
              <a:chExt cx="1279632" cy="882785"/>
            </a:xfrm>
          </p:grpSpPr>
          <p:sp>
            <p:nvSpPr>
              <p:cNvPr id="24" name="Rounded Rectangle 23">
                <a:extLst>
                  <a:ext uri="{FF2B5EF4-FFF2-40B4-BE49-F238E27FC236}">
                    <a16:creationId xmlns:a16="http://schemas.microsoft.com/office/drawing/2014/main" id="{A8472CEB-4C81-DE67-53AA-B8976F160D93}"/>
                  </a:ext>
                </a:extLst>
              </p:cNvPr>
              <p:cNvSpPr/>
              <p:nvPr/>
            </p:nvSpPr>
            <p:spPr>
              <a:xfrm>
                <a:off x="5732288" y="488281"/>
                <a:ext cx="1255382" cy="745152"/>
              </a:xfrm>
              <a:prstGeom prst="roundRect">
                <a:avLst>
                  <a:gd name="adj" fmla="val 10000"/>
                </a:avLst>
              </a:prstGeom>
              <a:ln>
                <a:solidFill>
                  <a:schemeClr val="accent3"/>
                </a:solidFill>
              </a:ln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endParaRPr lang="en-IN" dirty="0"/>
              </a:p>
            </p:txBody>
          </p:sp>
          <p:sp>
            <p:nvSpPr>
              <p:cNvPr id="25" name="Rounded Rectangle 6">
                <a:extLst>
                  <a:ext uri="{FF2B5EF4-FFF2-40B4-BE49-F238E27FC236}">
                    <a16:creationId xmlns:a16="http://schemas.microsoft.com/office/drawing/2014/main" id="{87703626-F107-F5E7-2E2E-12A3C9EF262E}"/>
                  </a:ext>
                </a:extLst>
              </p:cNvPr>
              <p:cNvSpPr txBox="1"/>
              <p:nvPr/>
            </p:nvSpPr>
            <p:spPr>
              <a:xfrm>
                <a:off x="5756538" y="429719"/>
                <a:ext cx="1255382" cy="882785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34290" tIns="34290" rIns="34290" bIns="34290" numCol="1" spcCol="1270" anchor="ctr" anchorCtr="0">
                <a:noAutofit/>
              </a:bodyPr>
              <a:lstStyle/>
              <a:p>
                <a:pPr marL="0" lvl="0" indent="0" algn="ctr" defTabSz="4000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en-IN" sz="2000" b="1" kern="1200" dirty="0">
                    <a:latin typeface="Garamond" panose="02020404030301010803" pitchFamily="18" charset="0"/>
                  </a:rPr>
                  <a:t>TOTAL </a:t>
                </a:r>
                <a:r>
                  <a:rPr lang="en-IN" sz="2000" b="1" dirty="0">
                    <a:latin typeface="Garamond" panose="02020404030301010803" pitchFamily="18" charset="0"/>
                  </a:rPr>
                  <a:t>10</a:t>
                </a:r>
                <a:endParaRPr lang="en-IN" sz="2000" b="1" kern="1200" dirty="0">
                  <a:latin typeface="Garamond" panose="02020404030301010803" pitchFamily="18" charset="0"/>
                </a:endParaRPr>
              </a:p>
            </p:txBody>
          </p:sp>
        </p:grpSp>
        <p:sp>
          <p:nvSpPr>
            <p:cNvPr id="34" name="Rounded Rectangle 10">
              <a:extLst>
                <a:ext uri="{FF2B5EF4-FFF2-40B4-BE49-F238E27FC236}">
                  <a16:creationId xmlns:a16="http://schemas.microsoft.com/office/drawing/2014/main" id="{41862063-1ABB-0496-5F0B-0C6658F4EB44}"/>
                </a:ext>
              </a:extLst>
            </p:cNvPr>
            <p:cNvSpPr txBox="1"/>
            <p:nvPr/>
          </p:nvSpPr>
          <p:spPr>
            <a:xfrm>
              <a:off x="5785403" y="5686290"/>
              <a:ext cx="1401233" cy="84725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algn="ctr"/>
              <a:endParaRPr lang="en-US" sz="1100" b="1" i="0" dirty="0">
                <a:solidFill>
                  <a:srgbClr val="212529"/>
                </a:solidFill>
                <a:effectLst/>
                <a:latin typeface="Garamond" panose="02020404030301010803" pitchFamily="18" charset="0"/>
              </a:endParaRPr>
            </a:p>
          </p:txBody>
        </p: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6A9B3946-0EF7-1524-B4CF-E4F8A6AA187A}"/>
                </a:ext>
              </a:extLst>
            </p:cNvPr>
            <p:cNvGrpSpPr/>
            <p:nvPr/>
          </p:nvGrpSpPr>
          <p:grpSpPr>
            <a:xfrm>
              <a:off x="4172926" y="3917585"/>
              <a:ext cx="4596392" cy="1249116"/>
              <a:chOff x="3741601" y="5389833"/>
              <a:chExt cx="4596392" cy="1249116"/>
            </a:xfrm>
          </p:grpSpPr>
          <p:grpSp>
            <p:nvGrpSpPr>
              <p:cNvPr id="2" name="Group 1">
                <a:extLst>
                  <a:ext uri="{FF2B5EF4-FFF2-40B4-BE49-F238E27FC236}">
                    <a16:creationId xmlns:a16="http://schemas.microsoft.com/office/drawing/2014/main" id="{4E5AA3A7-F9B9-BB68-537B-440D141E0300}"/>
                  </a:ext>
                </a:extLst>
              </p:cNvPr>
              <p:cNvGrpSpPr/>
              <p:nvPr/>
            </p:nvGrpSpPr>
            <p:grpSpPr>
              <a:xfrm>
                <a:off x="3741601" y="5803815"/>
                <a:ext cx="1279632" cy="803715"/>
                <a:chOff x="5125254" y="1612647"/>
                <a:chExt cx="1279632" cy="803715"/>
              </a:xfrm>
            </p:grpSpPr>
            <p:sp>
              <p:nvSpPr>
                <p:cNvPr id="3" name="Rounded Rectangle 29">
                  <a:extLst>
                    <a:ext uri="{FF2B5EF4-FFF2-40B4-BE49-F238E27FC236}">
                      <a16:creationId xmlns:a16="http://schemas.microsoft.com/office/drawing/2014/main" id="{098E8BBF-0AB4-4264-7D26-FA6600FA8C21}"/>
                    </a:ext>
                  </a:extLst>
                </p:cNvPr>
                <p:cNvSpPr/>
                <p:nvPr/>
              </p:nvSpPr>
              <p:spPr>
                <a:xfrm>
                  <a:off x="5125254" y="1612647"/>
                  <a:ext cx="1279625" cy="662168"/>
                </a:xfrm>
                <a:prstGeom prst="roundRect">
                  <a:avLst>
                    <a:gd name="adj" fmla="val 10000"/>
                  </a:avLst>
                </a:prstGeom>
              </p:spPr>
              <p:style>
                <a:lnRef idx="2">
                  <a:schemeClr val="accent3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lt1">
                    <a:alpha val="90000"/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lt1">
                    <a:alpha val="90000"/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</p:sp>
            <p:sp>
              <p:nvSpPr>
                <p:cNvPr id="5" name="Rounded Rectangle 8">
                  <a:extLst>
                    <a:ext uri="{FF2B5EF4-FFF2-40B4-BE49-F238E27FC236}">
                      <a16:creationId xmlns:a16="http://schemas.microsoft.com/office/drawing/2014/main" id="{6E3498AC-EC57-04FA-CBD8-BB3AF9F90846}"/>
                    </a:ext>
                  </a:extLst>
                </p:cNvPr>
                <p:cNvSpPr txBox="1"/>
                <p:nvPr/>
              </p:nvSpPr>
              <p:spPr>
                <a:xfrm>
                  <a:off x="5149504" y="1636897"/>
                  <a:ext cx="1255382" cy="779465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34290" tIns="34290" rIns="34290" bIns="34290" numCol="1" spcCol="1270" anchor="ctr" anchorCtr="0">
                  <a:noAutofit/>
                </a:bodyPr>
                <a:lstStyle/>
                <a:p>
                  <a:pPr marL="0" lvl="0" indent="0" algn="ctr" defTabSz="4000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en-IN" sz="1400" b="1" kern="1200" dirty="0">
                      <a:latin typeface="Garamond" panose="02020404030301010803" pitchFamily="18" charset="0"/>
                    </a:rPr>
                    <a:t>Working Group</a:t>
                  </a:r>
                </a:p>
                <a:p>
                  <a:pPr marL="0" lvl="0" indent="0" algn="ctr" defTabSz="4000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en-IN" sz="1400" b="1" kern="1200" dirty="0">
                      <a:latin typeface="Garamond" panose="02020404030301010803" pitchFamily="18" charset="0"/>
                    </a:rPr>
                    <a:t>07</a:t>
                  </a:r>
                </a:p>
                <a:p>
                  <a:pPr marL="0" lvl="0" indent="0" algn="ctr" defTabSz="4000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endParaRPr lang="en-IN" sz="1400" b="1" kern="1200" dirty="0">
                    <a:latin typeface="Garamond" panose="02020404030301010803" pitchFamily="18" charset="0"/>
                  </a:endParaRPr>
                </a:p>
              </p:txBody>
            </p:sp>
          </p:grpSp>
          <p:grpSp>
            <p:nvGrpSpPr>
              <p:cNvPr id="6" name="Group 5">
                <a:extLst>
                  <a:ext uri="{FF2B5EF4-FFF2-40B4-BE49-F238E27FC236}">
                    <a16:creationId xmlns:a16="http://schemas.microsoft.com/office/drawing/2014/main" id="{5F089EA7-7EC2-2721-2CFE-4493C92A9383}"/>
                  </a:ext>
                </a:extLst>
              </p:cNvPr>
              <p:cNvGrpSpPr/>
              <p:nvPr/>
            </p:nvGrpSpPr>
            <p:grpSpPr>
              <a:xfrm>
                <a:off x="7082611" y="5829991"/>
                <a:ext cx="1255382" cy="808958"/>
                <a:chOff x="6697130" y="1644118"/>
                <a:chExt cx="1255382" cy="808958"/>
              </a:xfrm>
            </p:grpSpPr>
            <p:sp>
              <p:nvSpPr>
                <p:cNvPr id="7" name="Rounded Rectangle 32">
                  <a:extLst>
                    <a:ext uri="{FF2B5EF4-FFF2-40B4-BE49-F238E27FC236}">
                      <a16:creationId xmlns:a16="http://schemas.microsoft.com/office/drawing/2014/main" id="{050445AF-0545-7414-3BD7-BC5E9748ECA7}"/>
                    </a:ext>
                  </a:extLst>
                </p:cNvPr>
                <p:cNvSpPr/>
                <p:nvPr/>
              </p:nvSpPr>
              <p:spPr>
                <a:xfrm>
                  <a:off x="6776400" y="1644118"/>
                  <a:ext cx="1094975" cy="615016"/>
                </a:xfrm>
                <a:prstGeom prst="roundRect">
                  <a:avLst>
                    <a:gd name="adj" fmla="val 10000"/>
                  </a:avLst>
                </a:prstGeom>
              </p:spPr>
              <p:style>
                <a:lnRef idx="2">
                  <a:schemeClr val="accent3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lt1">
                    <a:alpha val="90000"/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lt1">
                    <a:alpha val="90000"/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/>
                <a:lstStyle/>
                <a:p>
                  <a:endParaRPr lang="en-IN" dirty="0"/>
                </a:p>
              </p:txBody>
            </p:sp>
            <p:sp>
              <p:nvSpPr>
                <p:cNvPr id="9" name="Rounded Rectangle 10">
                  <a:extLst>
                    <a:ext uri="{FF2B5EF4-FFF2-40B4-BE49-F238E27FC236}">
                      <a16:creationId xmlns:a16="http://schemas.microsoft.com/office/drawing/2014/main" id="{052EFB95-4D88-D8C5-8F4C-5789CEC0D7FE}"/>
                    </a:ext>
                  </a:extLst>
                </p:cNvPr>
                <p:cNvSpPr txBox="1"/>
                <p:nvPr/>
              </p:nvSpPr>
              <p:spPr>
                <a:xfrm>
                  <a:off x="6697130" y="1673611"/>
                  <a:ext cx="1255382" cy="779465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34290" tIns="34290" rIns="34290" bIns="34290" numCol="1" spcCol="1270" anchor="ctr" anchorCtr="0">
                  <a:noAutofit/>
                </a:bodyPr>
                <a:lstStyle/>
                <a:p>
                  <a:pPr marL="0" lvl="0" indent="0" algn="ctr" defTabSz="4000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en-US" sz="1400" b="1" dirty="0">
                      <a:latin typeface="Garamond" panose="02020404030301010803" pitchFamily="18" charset="0"/>
                    </a:rPr>
                    <a:t>Member Secretary</a:t>
                  </a:r>
                  <a:r>
                    <a:rPr lang="en-IN" sz="1400" b="1" kern="1200" dirty="0">
                      <a:latin typeface="Garamond" panose="02020404030301010803" pitchFamily="18" charset="0"/>
                    </a:rPr>
                    <a:t> </a:t>
                  </a:r>
                  <a:br>
                    <a:rPr lang="en-IN" sz="1400" b="1" kern="1200" dirty="0">
                      <a:latin typeface="Garamond" panose="02020404030301010803" pitchFamily="18" charset="0"/>
                    </a:rPr>
                  </a:br>
                  <a:r>
                    <a:rPr lang="en-IN" sz="1400" b="1" dirty="0">
                      <a:latin typeface="Garamond" panose="02020404030301010803" pitchFamily="18" charset="0"/>
                    </a:rPr>
                    <a:t>03</a:t>
                  </a:r>
                  <a:br>
                    <a:rPr lang="en-IN" sz="1400" b="1" kern="1200" dirty="0">
                      <a:latin typeface="Garamond" panose="02020404030301010803" pitchFamily="18" charset="0"/>
                    </a:rPr>
                  </a:br>
                  <a:r>
                    <a:rPr lang="en-IN" sz="1400" b="1" kern="1200" dirty="0">
                      <a:latin typeface="Garamond" panose="02020404030301010803" pitchFamily="18" charset="0"/>
                    </a:rPr>
                    <a:t>(ISO Adoption)</a:t>
                  </a:r>
                </a:p>
                <a:p>
                  <a:pPr marL="0" lvl="0" indent="0" algn="ctr" defTabSz="4000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endParaRPr lang="en-IN" sz="1400" b="1" kern="1200" dirty="0">
                    <a:latin typeface="Garamond" panose="02020404030301010803" pitchFamily="18" charset="0"/>
                  </a:endParaRPr>
                </a:p>
              </p:txBody>
            </p:sp>
          </p:grpSp>
          <p:sp>
            <p:nvSpPr>
              <p:cNvPr id="13" name="Left Brace 12">
                <a:extLst>
                  <a:ext uri="{FF2B5EF4-FFF2-40B4-BE49-F238E27FC236}">
                    <a16:creationId xmlns:a16="http://schemas.microsoft.com/office/drawing/2014/main" id="{A7B77B4B-50CD-DE95-6E0C-97C5DFE83E3E}"/>
                  </a:ext>
                </a:extLst>
              </p:cNvPr>
              <p:cNvSpPr/>
              <p:nvPr/>
            </p:nvSpPr>
            <p:spPr>
              <a:xfrm rot="5400000">
                <a:off x="5921066" y="3861282"/>
                <a:ext cx="271055" cy="3328157"/>
              </a:xfrm>
              <a:prstGeom prst="leftBrac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5" name="Straight Arrow Connector 14">
                <a:extLst>
                  <a:ext uri="{FF2B5EF4-FFF2-40B4-BE49-F238E27FC236}">
                    <a16:creationId xmlns:a16="http://schemas.microsoft.com/office/drawing/2014/main" id="{7BD6B1C1-FE72-A90D-B6E5-8CB87B642674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392515" y="5525360"/>
                <a:ext cx="0" cy="29741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Arrow Connector 17">
                <a:extLst>
                  <a:ext uri="{FF2B5EF4-FFF2-40B4-BE49-F238E27FC236}">
                    <a16:creationId xmlns:a16="http://schemas.microsoft.com/office/drawing/2014/main" id="{60884A0A-9E33-C758-6310-1A74A4172541}"/>
                  </a:ext>
                </a:extLst>
              </p:cNvPr>
              <p:cNvCxnSpPr/>
              <p:nvPr/>
            </p:nvCxnSpPr>
            <p:spPr>
              <a:xfrm>
                <a:off x="7719934" y="5522089"/>
                <a:ext cx="0" cy="297411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8" name="Title 1">
            <a:extLst>
              <a:ext uri="{FF2B5EF4-FFF2-40B4-BE49-F238E27FC236}">
                <a16:creationId xmlns:a16="http://schemas.microsoft.com/office/drawing/2014/main" id="{6DE901C6-0334-1F16-40D2-48D543176660}"/>
              </a:ext>
            </a:extLst>
          </p:cNvPr>
          <p:cNvSpPr txBox="1">
            <a:spLocks/>
          </p:cNvSpPr>
          <p:nvPr/>
        </p:nvSpPr>
        <p:spPr>
          <a:xfrm>
            <a:off x="391093" y="3117316"/>
            <a:ext cx="11029616" cy="118872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000" b="1" dirty="0">
                <a:latin typeface="Garamond" panose="02020404030301010803" pitchFamily="18" charset="0"/>
              </a:rPr>
              <a:t>Stages of the PROJECTS – PCD 18						TOTAL 10</a:t>
            </a:r>
          </a:p>
        </p:txBody>
      </p:sp>
      <p:graphicFrame>
        <p:nvGraphicFramePr>
          <p:cNvPr id="19" name="Table 18">
            <a:extLst>
              <a:ext uri="{FF2B5EF4-FFF2-40B4-BE49-F238E27FC236}">
                <a16:creationId xmlns:a16="http://schemas.microsoft.com/office/drawing/2014/main" id="{257530F1-2AE5-DB68-5CAA-46F2B49209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9914290"/>
              </p:ext>
            </p:extLst>
          </p:nvPr>
        </p:nvGraphicFramePr>
        <p:xfrm>
          <a:off x="442828" y="4565132"/>
          <a:ext cx="10000884" cy="1987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00221">
                  <a:extLst>
                    <a:ext uri="{9D8B030D-6E8A-4147-A177-3AD203B41FA5}">
                      <a16:colId xmlns:a16="http://schemas.microsoft.com/office/drawing/2014/main" val="3638608024"/>
                    </a:ext>
                  </a:extLst>
                </a:gridCol>
                <a:gridCol w="2500221">
                  <a:extLst>
                    <a:ext uri="{9D8B030D-6E8A-4147-A177-3AD203B41FA5}">
                      <a16:colId xmlns:a16="http://schemas.microsoft.com/office/drawing/2014/main" val="3730146960"/>
                    </a:ext>
                  </a:extLst>
                </a:gridCol>
                <a:gridCol w="2500221">
                  <a:extLst>
                    <a:ext uri="{9D8B030D-6E8A-4147-A177-3AD203B41FA5}">
                      <a16:colId xmlns:a16="http://schemas.microsoft.com/office/drawing/2014/main" val="201128310"/>
                    </a:ext>
                  </a:extLst>
                </a:gridCol>
                <a:gridCol w="2500221">
                  <a:extLst>
                    <a:ext uri="{9D8B030D-6E8A-4147-A177-3AD203B41FA5}">
                      <a16:colId xmlns:a16="http://schemas.microsoft.com/office/drawing/2014/main" val="3644220089"/>
                    </a:ext>
                  </a:extLst>
                </a:gridCol>
              </a:tblGrid>
              <a:tr h="993776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Garamond" panose="02020404030301010803" pitchFamily="18" charset="0"/>
                        </a:rPr>
                        <a:t>F-Draft Stage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Garamond" panose="02020404030301010803" pitchFamily="18" charset="0"/>
                        </a:rPr>
                        <a:t>WC Stage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Garamond" panose="02020404030301010803" pitchFamily="18" charset="0"/>
                        </a:rPr>
                        <a:t>P-Draft Stage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Garamond" panose="02020404030301010803" pitchFamily="18" charset="0"/>
                        </a:rPr>
                        <a:t>Under Consideration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1497574"/>
                  </a:ext>
                </a:extLst>
              </a:tr>
              <a:tr h="99377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Garamond" panose="02020404030301010803" pitchFamily="18" charset="0"/>
                        </a:rPr>
                        <a:t>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Garamond" panose="02020404030301010803" pitchFamily="18" charset="0"/>
                        </a:rPr>
                        <a:t>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Garamond" panose="02020404030301010803" pitchFamily="18" charset="0"/>
                        </a:rPr>
                        <a:t>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Garamond" panose="02020404030301010803" pitchFamily="18" charset="0"/>
                        </a:rPr>
                        <a:t>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55703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103431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F70268-3D68-F62D-B684-6B35CAE299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0ABB8E18-4924-A426-267E-A114F501D0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2203954"/>
              </p:ext>
            </p:extLst>
          </p:nvPr>
        </p:nvGraphicFramePr>
        <p:xfrm>
          <a:off x="332236" y="1327665"/>
          <a:ext cx="11500372" cy="43239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5098">
                  <a:extLst>
                    <a:ext uri="{9D8B030D-6E8A-4147-A177-3AD203B41FA5}">
                      <a16:colId xmlns:a16="http://schemas.microsoft.com/office/drawing/2014/main" val="4203604743"/>
                    </a:ext>
                  </a:extLst>
                </a:gridCol>
                <a:gridCol w="5354916">
                  <a:extLst>
                    <a:ext uri="{9D8B030D-6E8A-4147-A177-3AD203B41FA5}">
                      <a16:colId xmlns:a16="http://schemas.microsoft.com/office/drawing/2014/main" val="663274801"/>
                    </a:ext>
                  </a:extLst>
                </a:gridCol>
                <a:gridCol w="2700338">
                  <a:extLst>
                    <a:ext uri="{9D8B030D-6E8A-4147-A177-3AD203B41FA5}">
                      <a16:colId xmlns:a16="http://schemas.microsoft.com/office/drawing/2014/main" val="2993804636"/>
                    </a:ext>
                  </a:extLst>
                </a:gridCol>
                <a:gridCol w="2560020">
                  <a:extLst>
                    <a:ext uri="{9D8B030D-6E8A-4147-A177-3AD203B41FA5}">
                      <a16:colId xmlns:a16="http://schemas.microsoft.com/office/drawing/2014/main" val="2879570698"/>
                    </a:ext>
                  </a:extLst>
                </a:gridCol>
              </a:tblGrid>
              <a:tr h="519419">
                <a:tc>
                  <a:txBody>
                    <a:bodyPr/>
                    <a:lstStyle/>
                    <a:p>
                      <a:pPr algn="ctr" fontAlgn="t"/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S. No.</a:t>
                      </a:r>
                    </a:p>
                    <a:p>
                      <a:pPr algn="ctr" fontAlgn="t"/>
                      <a:endParaRPr lang="en-IN" sz="1600" dirty="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600" b="1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Subject</a:t>
                      </a:r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*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Process Adopted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600" b="1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Current Status</a:t>
                      </a:r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*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1532820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br>
                        <a:rPr lang="en-IN" sz="1600" dirty="0">
                          <a:solidFill>
                            <a:schemeClr val="bg1"/>
                          </a:solidFill>
                          <a:latin typeface="Garamond" panose="02020404030301010803" pitchFamily="18" charset="0"/>
                        </a:rPr>
                      </a:br>
                      <a:endParaRPr lang="en-US" sz="1600" dirty="0">
                        <a:solidFill>
                          <a:schemeClr val="bg1"/>
                        </a:solidFill>
                        <a:latin typeface="Garamond" panose="02020404030301010803" pitchFamily="18" charset="0"/>
                      </a:endParaRPr>
                    </a:p>
                    <a:p>
                      <a:pPr algn="ctr" fontAlgn="t"/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fontAlgn="t">
                        <a:buFont typeface="+mj-lt"/>
                        <a:buNone/>
                      </a:pP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Incense sticks </a:t>
                      </a:r>
                      <a:r>
                        <a:rPr lang="en-US" sz="1400" b="0" i="0" kern="1200" dirty="0" err="1">
                          <a:solidFill>
                            <a:schemeClr val="dk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agarbatti</a:t>
                      </a: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 - Specification</a:t>
                      </a:r>
                      <a:endParaRPr lang="en-IN" sz="1400" dirty="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WG - </a:t>
                      </a:r>
                      <a:r>
                        <a:rPr lang="en-IN" sz="1400" kern="1200" dirty="0">
                          <a:solidFill>
                            <a:schemeClr val="dk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PCD 18 : WG2</a:t>
                      </a:r>
                      <a:endParaRPr lang="en-IN" sz="1400" dirty="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N" sz="14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WC Stage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9425989"/>
                  </a:ext>
                </a:extLst>
              </a:tr>
              <a:tr h="704018">
                <a:tc>
                  <a:txBody>
                    <a:bodyPr/>
                    <a:lstStyle/>
                    <a:p>
                      <a:pPr algn="ctr"/>
                      <a:r>
                        <a:rPr lang="en-IN" sz="1600" dirty="0">
                          <a:latin typeface="Garamond" panose="02020404030301010803" pitchFamily="18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Oil of Frankincense - Specification</a:t>
                      </a:r>
                      <a:endParaRPr lang="en-US" sz="1400" dirty="0">
                        <a:latin typeface="Garamond" panose="02020404030301010803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kern="1200" dirty="0">
                          <a:solidFill>
                            <a:schemeClr val="dk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WG - PCD 18 : WG3</a:t>
                      </a:r>
                      <a:endParaRPr lang="en-US" sz="1400" dirty="0">
                        <a:latin typeface="Garamond" panose="02020404030301010803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14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P-Draft</a:t>
                      </a:r>
                    </a:p>
                    <a:p>
                      <a:r>
                        <a:rPr lang="en-IN" sz="14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Samples are 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being tested to resolve the comments received on the </a:t>
                      </a:r>
                      <a:r>
                        <a:rPr lang="en-IN" sz="1400" b="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P- Draft.</a:t>
                      </a:r>
                      <a:endParaRPr lang="en-US" sz="1400" b="0" dirty="0">
                        <a:latin typeface="Garamond" panose="02020404030301010803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362873"/>
                  </a:ext>
                </a:extLst>
              </a:tr>
              <a:tr h="612768">
                <a:tc>
                  <a:txBody>
                    <a:bodyPr/>
                    <a:lstStyle/>
                    <a:p>
                      <a:pPr algn="ctr"/>
                      <a:r>
                        <a:rPr lang="en-IN" sz="1600" dirty="0">
                          <a:latin typeface="Garamond" panose="02020404030301010803" pitchFamily="18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defTabSz="457200" rtl="0" eaLnBrk="1" fontAlgn="t" latinLnBrk="0" hangingPunct="1">
                        <a:buFont typeface="+mj-lt"/>
                        <a:buNone/>
                      </a:pP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Oil of carrot seed - Specification</a:t>
                      </a:r>
                      <a:endParaRPr lang="en-IN" sz="1400" kern="1200" dirty="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1400" dirty="0">
                          <a:latin typeface="Garamond" panose="02020404030301010803" pitchFamily="18" charset="0"/>
                        </a:rPr>
                        <a:t>WG – CSIR-CIMAP, Ultra, CAP, EOAI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dirty="0">
                          <a:latin typeface="Garamond" panose="02020404030301010803" pitchFamily="18" charset="0"/>
                        </a:rPr>
                        <a:t>WC Stage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19991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IN" sz="1600" dirty="0">
                          <a:latin typeface="Garamond" panose="02020404030301010803" pitchFamily="18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Coumarin - Specification</a:t>
                      </a:r>
                      <a:endParaRPr lang="en-US" sz="1400" b="0" dirty="0">
                        <a:latin typeface="Garamond" panose="02020404030301010803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0" i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WG – CSIR-CIMAP, IIIM, FFDC, FAFAI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dirty="0">
                          <a:latin typeface="Garamond" panose="02020404030301010803" pitchFamily="18" charset="0"/>
                        </a:rPr>
                        <a:t>F-Draft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4144427"/>
                  </a:ext>
                </a:extLst>
              </a:tr>
              <a:tr h="376706">
                <a:tc>
                  <a:txBody>
                    <a:bodyPr/>
                    <a:lstStyle/>
                    <a:p>
                      <a:pPr algn="ctr" fontAlgn="t"/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Determination of chiral purity of essential oils by gas chromatography</a:t>
                      </a:r>
                      <a:endParaRPr lang="en-US" sz="1400" dirty="0">
                        <a:latin typeface="Garamond" panose="02020404030301010803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Garamond" panose="02020404030301010803" pitchFamily="18" charset="0"/>
                        </a:rPr>
                        <a:t>WC – FFDC, FAFAI, CIMAP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0" i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WC Stage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4126427"/>
                  </a:ext>
                </a:extLst>
              </a:tr>
              <a:tr h="376706">
                <a:tc>
                  <a:txBody>
                    <a:bodyPr/>
                    <a:lstStyle/>
                    <a:p>
                      <a:pPr algn="ctr" fontAlgn="t"/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i="0" kern="1200" dirty="0">
                          <a:solidFill>
                            <a:schemeClr val="dk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Determination of fatty acids in natural and synthetic perfumery materials by gas chromatography</a:t>
                      </a:r>
                      <a:endParaRPr lang="en-US" sz="1400" dirty="0">
                        <a:latin typeface="Garamond" panose="02020404030301010803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Garamond" panose="02020404030301010803" pitchFamily="18" charset="0"/>
                        </a:rPr>
                        <a:t>WC – CIMAP, EOAI, Deo Industries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0" i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F-Draft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1737799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5EEBAD17-8098-D2D0-906E-72BAE716BD52}"/>
              </a:ext>
            </a:extLst>
          </p:cNvPr>
          <p:cNvSpPr txBox="1"/>
          <p:nvPr/>
        </p:nvSpPr>
        <p:spPr>
          <a:xfrm>
            <a:off x="3234519" y="678552"/>
            <a:ext cx="519297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en-US" sz="2800" b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PCD 18  - Progress of NWIPs</a:t>
            </a:r>
            <a:endParaRPr lang="en-IN" sz="28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53902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62C886-F424-250C-9014-110F6F9151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B1008F5D-CF19-B0AC-5B82-0217CCAFB61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2567930"/>
              </p:ext>
            </p:extLst>
          </p:nvPr>
        </p:nvGraphicFramePr>
        <p:xfrm>
          <a:off x="332236" y="1318140"/>
          <a:ext cx="11500372" cy="38231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5098">
                  <a:extLst>
                    <a:ext uri="{9D8B030D-6E8A-4147-A177-3AD203B41FA5}">
                      <a16:colId xmlns:a16="http://schemas.microsoft.com/office/drawing/2014/main" val="4203604743"/>
                    </a:ext>
                  </a:extLst>
                </a:gridCol>
                <a:gridCol w="5354916">
                  <a:extLst>
                    <a:ext uri="{9D8B030D-6E8A-4147-A177-3AD203B41FA5}">
                      <a16:colId xmlns:a16="http://schemas.microsoft.com/office/drawing/2014/main" val="663274801"/>
                    </a:ext>
                  </a:extLst>
                </a:gridCol>
                <a:gridCol w="2700338">
                  <a:extLst>
                    <a:ext uri="{9D8B030D-6E8A-4147-A177-3AD203B41FA5}">
                      <a16:colId xmlns:a16="http://schemas.microsoft.com/office/drawing/2014/main" val="2993804636"/>
                    </a:ext>
                  </a:extLst>
                </a:gridCol>
                <a:gridCol w="2560020">
                  <a:extLst>
                    <a:ext uri="{9D8B030D-6E8A-4147-A177-3AD203B41FA5}">
                      <a16:colId xmlns:a16="http://schemas.microsoft.com/office/drawing/2014/main" val="2879570698"/>
                    </a:ext>
                  </a:extLst>
                </a:gridCol>
              </a:tblGrid>
              <a:tr h="519419">
                <a:tc>
                  <a:txBody>
                    <a:bodyPr/>
                    <a:lstStyle/>
                    <a:p>
                      <a:pPr algn="ctr" fontAlgn="t"/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S. No.</a:t>
                      </a:r>
                    </a:p>
                    <a:p>
                      <a:pPr algn="ctr" fontAlgn="t"/>
                      <a:endParaRPr lang="en-IN" sz="1600" dirty="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600" b="1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Subject</a:t>
                      </a:r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*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Process Adopted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600" b="1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Current Status</a:t>
                      </a:r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*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1532820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7</a:t>
                      </a:r>
                    </a:p>
                    <a:p>
                      <a:pPr algn="ctr">
                        <a:lnSpc>
                          <a:spcPct val="90000"/>
                        </a:lnSpc>
                      </a:pPr>
                      <a:endParaRPr lang="en-IN" sz="1600" dirty="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fontAlgn="t">
                        <a:buFont typeface="+mj-lt"/>
                        <a:buNone/>
                      </a:pPr>
                      <a:r>
                        <a:rPr lang="en-IN" sz="1800" kern="1200" dirty="0">
                          <a:solidFill>
                            <a:schemeClr val="dk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Nagpur Orange Essential Oil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kern="1200" dirty="0">
                          <a:solidFill>
                            <a:schemeClr val="dk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PCD 18 : WG6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N" sz="18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(Under Consideration)</a:t>
                      </a:r>
                    </a:p>
                    <a:p>
                      <a:pPr fontAlgn="t"/>
                      <a:r>
                        <a:rPr lang="en-IN" sz="18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Samples are </a:t>
                      </a: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being tested to set the limits for various ingredients.</a:t>
                      </a:r>
                      <a:endParaRPr lang="en-IN" sz="1800" dirty="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9425989"/>
                  </a:ext>
                </a:extLst>
              </a:tr>
              <a:tr h="704018">
                <a:tc>
                  <a:txBody>
                    <a:bodyPr/>
                    <a:lstStyle/>
                    <a:p>
                      <a:pPr algn="ctr"/>
                      <a:r>
                        <a:rPr lang="en-IN" sz="1600" dirty="0">
                          <a:latin typeface="Garamond" panose="02020404030301010803" pitchFamily="18" charset="0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Oil of Clove Leaves</a:t>
                      </a:r>
                      <a:endParaRPr lang="en-US" sz="1800" dirty="0">
                        <a:latin typeface="Garamond" panose="02020404030301010803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Garamond" panose="02020404030301010803" pitchFamily="18" charset="0"/>
                        </a:rPr>
                        <a:t>National Forward prepared by Member Secretary</a:t>
                      </a:r>
                    </a:p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>
                        <a:latin typeface="Garamond" panose="02020404030301010803" pitchFamily="18" charset="0"/>
                      </a:endParaRPr>
                    </a:p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Garamond" panose="02020404030301010803" pitchFamily="18" charset="0"/>
                        </a:rPr>
                        <a:t>ISO Adoption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Garamond" panose="02020404030301010803" pitchFamily="18" charset="0"/>
                        </a:rPr>
                        <a:t>F-Draft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362873"/>
                  </a:ext>
                </a:extLst>
              </a:tr>
              <a:tr h="985520">
                <a:tc>
                  <a:txBody>
                    <a:bodyPr/>
                    <a:lstStyle/>
                    <a:p>
                      <a:pPr algn="ctr"/>
                      <a:r>
                        <a:rPr lang="en-IN" sz="1600" dirty="0">
                          <a:latin typeface="Garamond" panose="02020404030301010803" pitchFamily="18" charset="0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defTabSz="457200" rtl="0" eaLnBrk="1" fontAlgn="t" latinLnBrk="0" hangingPunct="1">
                        <a:buFont typeface="+mj-lt"/>
                        <a:buNone/>
                      </a:pP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Oil of Clove Buds</a:t>
                      </a:r>
                      <a:endParaRPr lang="en-IN" sz="1800" kern="1200" dirty="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IN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>
                          <a:latin typeface="Garamond" panose="02020404030301010803" pitchFamily="18" charset="0"/>
                        </a:rPr>
                        <a:t>F- Draft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19991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IN" sz="1600" dirty="0">
                          <a:latin typeface="Garamond" panose="02020404030301010803" pitchFamily="18" charset="0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800" b="0" i="0" kern="1200" dirty="0">
                          <a:solidFill>
                            <a:schemeClr val="dk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Oil of Clove Stems</a:t>
                      </a:r>
                      <a:endParaRPr lang="en-US" sz="1800" b="0" dirty="0">
                        <a:latin typeface="Garamond" panose="02020404030301010803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600" b="0" i="0" kern="1200" dirty="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>
                          <a:latin typeface="Garamond" panose="02020404030301010803" pitchFamily="18" charset="0"/>
                        </a:rPr>
                        <a:t>F- Draft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4144427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C5BA4251-0AA7-46D6-05D7-038A5CDF6789}"/>
              </a:ext>
            </a:extLst>
          </p:cNvPr>
          <p:cNvSpPr txBox="1"/>
          <p:nvPr/>
        </p:nvSpPr>
        <p:spPr>
          <a:xfrm>
            <a:off x="3234519" y="678552"/>
            <a:ext cx="519297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en-US" sz="2800" b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PCD 18  - Progress of NWIPs</a:t>
            </a:r>
            <a:endParaRPr lang="en-IN" sz="28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92923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2915E437-643C-0A3C-1547-64756902432B}"/>
              </a:ext>
            </a:extLst>
          </p:cNvPr>
          <p:cNvSpPr txBox="1"/>
          <p:nvPr/>
        </p:nvSpPr>
        <p:spPr>
          <a:xfrm>
            <a:off x="437067" y="1529552"/>
            <a:ext cx="6136261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2000" b="1" dirty="0">
                <a:latin typeface="Garamond" panose="02020404030301010803" pitchFamily="18" charset="0"/>
              </a:rPr>
              <a:t>Aviation fuel test methods development (8):</a:t>
            </a:r>
          </a:p>
          <a:p>
            <a:r>
              <a:rPr lang="en-IN" sz="2000" dirty="0">
                <a:latin typeface="Garamond" panose="02020404030301010803" pitchFamily="18" charset="0"/>
              </a:rPr>
              <a:t>Shri C Shanmuganathan, BPCL</a:t>
            </a:r>
          </a:p>
          <a:p>
            <a:r>
              <a:rPr lang="en-IN" sz="2000" dirty="0">
                <a:latin typeface="Garamond" panose="02020404030301010803" pitchFamily="18" charset="0"/>
              </a:rPr>
              <a:t>Shri V Rajesh, BPCL</a:t>
            </a:r>
          </a:p>
          <a:p>
            <a:r>
              <a:rPr lang="en-IN" sz="2000" dirty="0">
                <a:latin typeface="Garamond" panose="02020404030301010803" pitchFamily="18" charset="0"/>
              </a:rPr>
              <a:t>Shri Santosh D Bhogale, HPCL</a:t>
            </a:r>
          </a:p>
          <a:p>
            <a:r>
              <a:rPr lang="en-IN" sz="2000" dirty="0">
                <a:latin typeface="Garamond" panose="02020404030301010803" pitchFamily="18" charset="0"/>
              </a:rPr>
              <a:t>Dr Saleem Farooqui, CSIR-IIP</a:t>
            </a:r>
          </a:p>
          <a:p>
            <a:r>
              <a:rPr lang="en-IN" sz="2000" dirty="0">
                <a:latin typeface="Garamond" panose="02020404030301010803" pitchFamily="18" charset="0"/>
              </a:rPr>
              <a:t>Dr Y S Jhala, IOCL</a:t>
            </a:r>
          </a:p>
          <a:p>
            <a:r>
              <a:rPr lang="en-IN" sz="2000" dirty="0">
                <a:latin typeface="Garamond" panose="02020404030301010803" pitchFamily="18" charset="0"/>
              </a:rPr>
              <a:t>Shri Manish Malhan, IOCL</a:t>
            </a:r>
          </a:p>
          <a:p>
            <a:r>
              <a:rPr lang="en-IN" sz="2000" dirty="0">
                <a:latin typeface="Garamond" panose="02020404030301010803" pitchFamily="18" charset="0"/>
              </a:rPr>
              <a:t>Dr Hemant Tyagi, HMEL</a:t>
            </a:r>
          </a:p>
          <a:p>
            <a:r>
              <a:rPr lang="en-IN" sz="2000" dirty="0">
                <a:latin typeface="Garamond" panose="02020404030301010803" pitchFamily="18" charset="0"/>
              </a:rPr>
              <a:t>Shri Yogeesha, MRPL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BCD1FC6-23A7-48CF-1852-0EEFB695FFAC}"/>
              </a:ext>
            </a:extLst>
          </p:cNvPr>
          <p:cNvSpPr txBox="1"/>
          <p:nvPr/>
        </p:nvSpPr>
        <p:spPr>
          <a:xfrm>
            <a:off x="6510067" y="4591904"/>
            <a:ext cx="6070120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2000" b="1" dirty="0">
                <a:latin typeface="Garamond" panose="02020404030301010803" pitchFamily="18" charset="0"/>
              </a:rPr>
              <a:t>Turbine control fluids test methods development(3)</a:t>
            </a:r>
          </a:p>
          <a:p>
            <a:r>
              <a:rPr lang="en-IN" sz="2000" b="1" dirty="0">
                <a:latin typeface="Garamond" panose="02020404030301010803" pitchFamily="18" charset="0"/>
              </a:rPr>
              <a:t> </a:t>
            </a:r>
          </a:p>
          <a:p>
            <a:r>
              <a:rPr lang="en-IN" sz="2000" dirty="0">
                <a:latin typeface="Garamond" panose="02020404030301010803" pitchFamily="18" charset="0"/>
              </a:rPr>
              <a:t>Shri Lokender Singh Tevathiya, HPCL</a:t>
            </a:r>
          </a:p>
          <a:p>
            <a:r>
              <a:rPr lang="en-IN" sz="2000" dirty="0">
                <a:latin typeface="Garamond" panose="02020404030301010803" pitchFamily="18" charset="0"/>
              </a:rPr>
              <a:t>Shri M Rajendran, BPCL</a:t>
            </a:r>
          </a:p>
          <a:p>
            <a:r>
              <a:rPr lang="en-IN" sz="2000" dirty="0">
                <a:latin typeface="Garamond" panose="02020404030301010803" pitchFamily="18" charset="0"/>
              </a:rPr>
              <a:t>Dr. G D Thakre, CSIR-IIP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FBA7681-7B88-7119-DFE4-D85D3F842844}"/>
              </a:ext>
            </a:extLst>
          </p:cNvPr>
          <p:cNvSpPr txBox="1"/>
          <p:nvPr/>
        </p:nvSpPr>
        <p:spPr>
          <a:xfrm>
            <a:off x="6573328" y="1541054"/>
            <a:ext cx="4744528" cy="20928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2000" b="1" dirty="0">
                <a:latin typeface="Garamond" panose="02020404030301010803" pitchFamily="18" charset="0"/>
              </a:rPr>
              <a:t>Stability, cleanliness and compatibility(6):</a:t>
            </a:r>
          </a:p>
          <a:p>
            <a:endParaRPr lang="en-IN" sz="2000" b="1" dirty="0">
              <a:latin typeface="Garamond" panose="02020404030301010803" pitchFamily="18" charset="0"/>
            </a:endParaRPr>
          </a:p>
          <a:p>
            <a:r>
              <a:rPr lang="en-IN" dirty="0"/>
              <a:t> </a:t>
            </a:r>
            <a:r>
              <a:rPr lang="en-IN" dirty="0">
                <a:latin typeface="Garamond" panose="02020404030301010803" pitchFamily="18" charset="0"/>
              </a:rPr>
              <a:t>Dr. Y S Jhala, IOCL</a:t>
            </a:r>
          </a:p>
          <a:p>
            <a:r>
              <a:rPr lang="en-IN" dirty="0">
                <a:latin typeface="Garamond" panose="02020404030301010803" pitchFamily="18" charset="0"/>
              </a:rPr>
              <a:t> Shri K Adalazaghan, BPCL</a:t>
            </a:r>
          </a:p>
          <a:p>
            <a:r>
              <a:rPr lang="en-IN" dirty="0">
                <a:latin typeface="Garamond" panose="02020404030301010803" pitchFamily="18" charset="0"/>
              </a:rPr>
              <a:t> Shri Shitanshu Pati Tripathi, HPCL</a:t>
            </a:r>
          </a:p>
          <a:p>
            <a:r>
              <a:rPr lang="en-IN" dirty="0">
                <a:latin typeface="Garamond" panose="02020404030301010803" pitchFamily="18" charset="0"/>
              </a:rPr>
              <a:t> Shri Yogeesha, MRPL</a:t>
            </a:r>
          </a:p>
          <a:p>
            <a:r>
              <a:rPr lang="en-IN" dirty="0">
                <a:latin typeface="Garamond" panose="02020404030301010803" pitchFamily="18" charset="0"/>
              </a:rPr>
              <a:t> Dr. Raj Kumar Singh, CSIR-IIP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C3B4813-B6F9-7623-1FAE-9107D9D4DADD}"/>
              </a:ext>
            </a:extLst>
          </p:cNvPr>
          <p:cNvSpPr txBox="1"/>
          <p:nvPr/>
        </p:nvSpPr>
        <p:spPr>
          <a:xfrm>
            <a:off x="382437" y="4591904"/>
            <a:ext cx="607012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2000" b="1" dirty="0">
                <a:latin typeface="Garamond" panose="02020404030301010803" pitchFamily="18" charset="0"/>
              </a:rPr>
              <a:t>Measurement of refrigerated hydrocarbon and non-petroleum based liquefied gaseous fuels(3):</a:t>
            </a:r>
          </a:p>
          <a:p>
            <a:endParaRPr lang="en-IN" sz="2000" b="1" dirty="0">
              <a:latin typeface="Garamond" panose="02020404030301010803" pitchFamily="18" charset="0"/>
            </a:endParaRPr>
          </a:p>
          <a:p>
            <a:r>
              <a:rPr lang="en-IN" sz="2000" dirty="0">
                <a:latin typeface="Garamond" panose="02020404030301010803" pitchFamily="18" charset="0"/>
              </a:rPr>
              <a:t>Shri C Shanmuganathan, BPCL</a:t>
            </a:r>
          </a:p>
          <a:p>
            <a:r>
              <a:rPr lang="en-IN" sz="2000" dirty="0">
                <a:latin typeface="Garamond" panose="02020404030301010803" pitchFamily="18" charset="0"/>
              </a:rPr>
              <a:t>Shri Ashutosh Mishra, IOCL</a:t>
            </a:r>
          </a:p>
          <a:p>
            <a:r>
              <a:rPr lang="en-IN" sz="2000" dirty="0">
                <a:latin typeface="Garamond" panose="02020404030301010803" pitchFamily="18" charset="0"/>
              </a:rPr>
              <a:t>Dr. Ganesh Narayana Naik, CSIR-IIP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33BBE07C-1878-91DE-029F-EA53DF44551A}"/>
              </a:ext>
            </a:extLst>
          </p:cNvPr>
          <p:cNvSpPr txBox="1"/>
          <p:nvPr/>
        </p:nvSpPr>
        <p:spPr>
          <a:xfrm>
            <a:off x="1656272" y="678552"/>
            <a:ext cx="918425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en-US" sz="2800" b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Area - Wise Identification of ISO Experts</a:t>
            </a:r>
            <a:endParaRPr lang="en-IN" sz="28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70801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8CE40C9-C405-59C7-2109-7999AF07BE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C97CC61-56C0-1D23-D464-2FD759E3A93B}"/>
              </a:ext>
            </a:extLst>
          </p:cNvPr>
          <p:cNvSpPr txBox="1"/>
          <p:nvPr/>
        </p:nvSpPr>
        <p:spPr>
          <a:xfrm>
            <a:off x="425565" y="1495046"/>
            <a:ext cx="6136261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2000" b="1" dirty="0">
                <a:latin typeface="Garamond" panose="02020404030301010803" pitchFamily="18" charset="0"/>
              </a:rPr>
              <a:t>Lubricants (3):</a:t>
            </a:r>
          </a:p>
          <a:p>
            <a:endParaRPr lang="en-IN" sz="2000" b="1" dirty="0">
              <a:latin typeface="Garamond" panose="02020404030301010803" pitchFamily="18" charset="0"/>
            </a:endParaRPr>
          </a:p>
          <a:p>
            <a:r>
              <a:rPr lang="en-IN" sz="2000" dirty="0">
                <a:latin typeface="Garamond" panose="02020404030301010803" pitchFamily="18" charset="0"/>
              </a:rPr>
              <a:t>Dr. T Singh, BPCL </a:t>
            </a:r>
          </a:p>
          <a:p>
            <a:r>
              <a:rPr lang="en-IN" sz="2000" dirty="0">
                <a:latin typeface="Garamond" panose="02020404030301010803" pitchFamily="18" charset="0"/>
              </a:rPr>
              <a:t>Shri Siva Kasturi, Shell India Markets </a:t>
            </a:r>
            <a:r>
              <a:rPr lang="en-IN" sz="2000" dirty="0" err="1">
                <a:latin typeface="Garamond" panose="02020404030301010803" pitchFamily="18" charset="0"/>
              </a:rPr>
              <a:t>Pvt.</a:t>
            </a:r>
            <a:r>
              <a:rPr lang="en-IN" sz="2000" dirty="0">
                <a:latin typeface="Garamond" panose="02020404030301010803" pitchFamily="18" charset="0"/>
              </a:rPr>
              <a:t> Ltd. </a:t>
            </a:r>
          </a:p>
          <a:p>
            <a:r>
              <a:rPr lang="en-IN" sz="2000" dirty="0">
                <a:latin typeface="Garamond" panose="02020404030301010803" pitchFamily="18" charset="0"/>
              </a:rPr>
              <a:t>Dr. G D Thakre, CSIR-IIP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F8EB790-8816-DF96-14F0-59998CAF622D}"/>
              </a:ext>
            </a:extLst>
          </p:cNvPr>
          <p:cNvSpPr txBox="1"/>
          <p:nvPr/>
        </p:nvSpPr>
        <p:spPr>
          <a:xfrm>
            <a:off x="439947" y="5194186"/>
            <a:ext cx="6070120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2000" b="1" dirty="0">
                <a:latin typeface="Garamond" panose="02020404030301010803" pitchFamily="18" charset="0"/>
              </a:rPr>
              <a:t>Combustion Characteristics (03): </a:t>
            </a:r>
          </a:p>
          <a:p>
            <a:endParaRPr lang="en-IN" sz="2000" b="1" dirty="0">
              <a:latin typeface="Garamond" panose="02020404030301010803" pitchFamily="18" charset="0"/>
            </a:endParaRPr>
          </a:p>
          <a:p>
            <a:r>
              <a:rPr lang="en-IN" sz="2000" dirty="0">
                <a:latin typeface="Garamond" panose="02020404030301010803" pitchFamily="18" charset="0"/>
              </a:rPr>
              <a:t>M Rajendran, BPCL </a:t>
            </a:r>
          </a:p>
          <a:p>
            <a:r>
              <a:rPr lang="en-IN" sz="2000" dirty="0">
                <a:latin typeface="Garamond" panose="02020404030301010803" pitchFamily="18" charset="0"/>
              </a:rPr>
              <a:t>Dr Prashanna Bhatt, ARAI</a:t>
            </a:r>
          </a:p>
          <a:p>
            <a:r>
              <a:rPr lang="en-IN" sz="2000" dirty="0">
                <a:latin typeface="Garamond" panose="02020404030301010803" pitchFamily="18" charset="0"/>
              </a:rPr>
              <a:t>Dr M Sithanathan, IOCL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6EA54E7-A3A7-AFD5-241A-7BCD9DC282C2}"/>
              </a:ext>
            </a:extLst>
          </p:cNvPr>
          <p:cNvSpPr txBox="1"/>
          <p:nvPr/>
        </p:nvSpPr>
        <p:spPr>
          <a:xfrm>
            <a:off x="6561826" y="1495046"/>
            <a:ext cx="474452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2000" b="1" dirty="0">
                <a:latin typeface="Garamond" panose="02020404030301010803" pitchFamily="18" charset="0"/>
              </a:rPr>
              <a:t>Petroleum Waxes (01):</a:t>
            </a:r>
          </a:p>
          <a:p>
            <a:r>
              <a:rPr lang="en-IN" sz="2000" b="1" dirty="0">
                <a:latin typeface="Garamond" panose="02020404030301010803" pitchFamily="18" charset="0"/>
              </a:rPr>
              <a:t> </a:t>
            </a:r>
          </a:p>
          <a:p>
            <a:r>
              <a:rPr lang="en-IN" sz="2000" dirty="0">
                <a:latin typeface="Garamond" panose="02020404030301010803" pitchFamily="18" charset="0"/>
              </a:rPr>
              <a:t>Dr Sashi Pal Singh IOCL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8690F1B-A4BD-139A-6A69-902CCE734D72}"/>
              </a:ext>
            </a:extLst>
          </p:cNvPr>
          <p:cNvSpPr txBox="1"/>
          <p:nvPr/>
        </p:nvSpPr>
        <p:spPr>
          <a:xfrm>
            <a:off x="439947" y="3202230"/>
            <a:ext cx="607012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2000" b="1" dirty="0">
                <a:latin typeface="Garamond" panose="02020404030301010803" pitchFamily="18" charset="0"/>
              </a:rPr>
              <a:t>Natural Gas (04):</a:t>
            </a:r>
          </a:p>
          <a:p>
            <a:endParaRPr lang="en-IN" sz="2000" b="1" dirty="0">
              <a:latin typeface="Garamond" panose="02020404030301010803" pitchFamily="18" charset="0"/>
            </a:endParaRPr>
          </a:p>
          <a:p>
            <a:r>
              <a:rPr lang="en-IN" sz="2000" dirty="0">
                <a:latin typeface="Garamond" panose="02020404030301010803" pitchFamily="18" charset="0"/>
              </a:rPr>
              <a:t>Dr Ganesh Naik, IIP</a:t>
            </a:r>
          </a:p>
          <a:p>
            <a:r>
              <a:rPr lang="en-IN" sz="2000" dirty="0">
                <a:latin typeface="Garamond" panose="02020404030301010803" pitchFamily="18" charset="0"/>
              </a:rPr>
              <a:t>Dr Devkishan Chimpa, ONGC</a:t>
            </a:r>
          </a:p>
          <a:p>
            <a:r>
              <a:rPr lang="en-IN" sz="2000" dirty="0">
                <a:latin typeface="Garamond" panose="02020404030301010803" pitchFamily="18" charset="0"/>
              </a:rPr>
              <a:t>Dheer Singh, IOCL</a:t>
            </a:r>
          </a:p>
          <a:p>
            <a:r>
              <a:rPr lang="en-IN" sz="2000" dirty="0">
                <a:latin typeface="Garamond" panose="02020404030301010803" pitchFamily="18" charset="0"/>
              </a:rPr>
              <a:t>G R Kannan PSNA, (MoU Institute)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3C54CDF-9C7E-3F61-9AF5-7024F3240C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1365080"/>
              </p:ext>
            </p:extLst>
          </p:nvPr>
        </p:nvGraphicFramePr>
        <p:xfrm>
          <a:off x="6274279" y="3429000"/>
          <a:ext cx="5325374" cy="23930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593676">
                  <a:extLst>
                    <a:ext uri="{9D8B030D-6E8A-4147-A177-3AD203B41FA5}">
                      <a16:colId xmlns:a16="http://schemas.microsoft.com/office/drawing/2014/main" val="2740517146"/>
                    </a:ext>
                  </a:extLst>
                </a:gridCol>
                <a:gridCol w="2731698">
                  <a:extLst>
                    <a:ext uri="{9D8B030D-6E8A-4147-A177-3AD203B41FA5}">
                      <a16:colId xmlns:a16="http://schemas.microsoft.com/office/drawing/2014/main" val="2961263030"/>
                    </a:ext>
                  </a:extLst>
                </a:gridCol>
              </a:tblGrid>
              <a:tr h="1196530"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>
                          <a:latin typeface="Garamond" panose="02020404030301010803" pitchFamily="18" charset="0"/>
                        </a:rPr>
                        <a:t>Total Number of Projects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400" b="1" dirty="0">
                          <a:latin typeface="Garamond" panose="02020404030301010803" pitchFamily="18" charset="0"/>
                        </a:rPr>
                        <a:t>Total Number of Designated Experts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90984295"/>
                  </a:ext>
                </a:extLst>
              </a:tr>
              <a:tr h="1196530">
                <a:tc>
                  <a:txBody>
                    <a:bodyPr/>
                    <a:lstStyle/>
                    <a:p>
                      <a:pPr algn="ctr"/>
                      <a:r>
                        <a:rPr lang="en-IN" sz="4400" dirty="0">
                          <a:latin typeface="Garamond" panose="02020404030301010803" pitchFamily="18" charset="0"/>
                        </a:rPr>
                        <a:t>42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4400" dirty="0">
                          <a:latin typeface="Garamond" panose="02020404030301010803" pitchFamily="18" charset="0"/>
                        </a:rPr>
                        <a:t>24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5598398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BCBB0971-53ED-0FB7-8113-46A65083896F}"/>
              </a:ext>
            </a:extLst>
          </p:cNvPr>
          <p:cNvSpPr txBox="1"/>
          <p:nvPr/>
        </p:nvSpPr>
        <p:spPr>
          <a:xfrm>
            <a:off x="1656272" y="678552"/>
            <a:ext cx="918425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en-US" sz="2800" b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Area - Wise Identification of ISO Experts</a:t>
            </a:r>
            <a:endParaRPr lang="en-IN" sz="28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8948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000F1DC-1DCC-1ADD-BD8E-ED5B5B9D7D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83ED455C-22B8-966F-7150-72A9566669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0ED60E39-AD2E-5D41-0395-3A05E27032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N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6116F6D-AF5E-C2E3-468C-8DC305E073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N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AD21E15-A64A-1C0C-5FAA-4BDA5FC89E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IN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29AB66EA-1962-918D-52BA-2135B9907AB5}"/>
              </a:ext>
            </a:extLst>
          </p:cNvPr>
          <p:cNvSpPr txBox="1">
            <a:spLocks/>
          </p:cNvSpPr>
          <p:nvPr/>
        </p:nvSpPr>
        <p:spPr>
          <a:xfrm>
            <a:off x="365232" y="1266743"/>
            <a:ext cx="11548532" cy="4198700"/>
          </a:xfrm>
          <a:prstGeom prst="rect">
            <a:avLst/>
          </a:prstGeom>
          <a:effectLst/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b="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lnSpc>
                <a:spcPct val="90000"/>
              </a:lnSpc>
            </a:pPr>
            <a:endParaRPr lang="en-US" sz="20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graphicFrame>
        <p:nvGraphicFramePr>
          <p:cNvPr id="9" name="Content Placeholder 3">
            <a:extLst>
              <a:ext uri="{FF2B5EF4-FFF2-40B4-BE49-F238E27FC236}">
                <a16:creationId xmlns:a16="http://schemas.microsoft.com/office/drawing/2014/main" id="{A05D84CF-9044-572A-6806-C82E6605779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09034658"/>
              </p:ext>
            </p:extLst>
          </p:nvPr>
        </p:nvGraphicFramePr>
        <p:xfrm>
          <a:off x="335745" y="1442122"/>
          <a:ext cx="11548533" cy="43362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3" name="Title 1">
            <a:extLst>
              <a:ext uri="{FF2B5EF4-FFF2-40B4-BE49-F238E27FC236}">
                <a16:creationId xmlns:a16="http://schemas.microsoft.com/office/drawing/2014/main" id="{AE8F3DD6-EE52-8BD8-6DA8-0B8F8FFD4496}"/>
              </a:ext>
            </a:extLst>
          </p:cNvPr>
          <p:cNvSpPr txBox="1">
            <a:spLocks/>
          </p:cNvSpPr>
          <p:nvPr/>
        </p:nvSpPr>
        <p:spPr>
          <a:xfrm>
            <a:off x="333600" y="5778339"/>
            <a:ext cx="11548532" cy="4198700"/>
          </a:xfrm>
          <a:prstGeom prst="rect">
            <a:avLst/>
          </a:prstGeom>
          <a:effectLst/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3600" b="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lnSpc>
                <a:spcPct val="90000"/>
              </a:lnSpc>
            </a:pPr>
            <a:endParaRPr lang="en-US" sz="2000" b="1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>
              <a:lnSpc>
                <a:spcPct val="90000"/>
              </a:lnSpc>
            </a:pPr>
            <a:endParaRPr lang="en-US" sz="20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397035A-CF26-6712-B175-5074DFB41C8F}"/>
              </a:ext>
            </a:extLst>
          </p:cNvPr>
          <p:cNvSpPr txBox="1"/>
          <p:nvPr/>
        </p:nvSpPr>
        <p:spPr>
          <a:xfrm>
            <a:off x="3524040" y="621055"/>
            <a:ext cx="52309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IN" sz="3200" b="1" dirty="0">
                <a:latin typeface="Garamond" panose="02020404030301010803" pitchFamily="18" charset="0"/>
              </a:rPr>
              <a:t>Sectional Committee – PCD1</a:t>
            </a:r>
          </a:p>
        </p:txBody>
      </p:sp>
    </p:spTree>
    <p:extLst>
      <p:ext uri="{BB962C8B-B14F-4D97-AF65-F5344CB8AC3E}">
        <p14:creationId xmlns:p14="http://schemas.microsoft.com/office/powerpoint/2010/main" val="367271792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27E904-2E33-E8DE-E43E-A25DCF58A9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CB15C3F6-3883-B79A-2D10-133D933DB2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0147128"/>
              </p:ext>
            </p:extLst>
          </p:nvPr>
        </p:nvGraphicFramePr>
        <p:xfrm>
          <a:off x="332236" y="1399390"/>
          <a:ext cx="11660259" cy="54370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45699">
                  <a:extLst>
                    <a:ext uri="{9D8B030D-6E8A-4147-A177-3AD203B41FA5}">
                      <a16:colId xmlns:a16="http://schemas.microsoft.com/office/drawing/2014/main" val="4203604743"/>
                    </a:ext>
                  </a:extLst>
                </a:gridCol>
                <a:gridCol w="6982690">
                  <a:extLst>
                    <a:ext uri="{9D8B030D-6E8A-4147-A177-3AD203B41FA5}">
                      <a16:colId xmlns:a16="http://schemas.microsoft.com/office/drawing/2014/main" val="663274801"/>
                    </a:ext>
                  </a:extLst>
                </a:gridCol>
                <a:gridCol w="2831870">
                  <a:extLst>
                    <a:ext uri="{9D8B030D-6E8A-4147-A177-3AD203B41FA5}">
                      <a16:colId xmlns:a16="http://schemas.microsoft.com/office/drawing/2014/main" val="2879570698"/>
                    </a:ext>
                  </a:extLst>
                </a:gridCol>
              </a:tblGrid>
              <a:tr h="519419">
                <a:tc>
                  <a:txBody>
                    <a:bodyPr/>
                    <a:lstStyle/>
                    <a:p>
                      <a:pPr algn="ctr" fontAlgn="t"/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Reference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600" b="1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Subject</a:t>
                      </a:r>
                      <a:endParaRPr lang="en-IN" sz="1600" dirty="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600" b="1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Designated Expert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1532820"/>
                  </a:ext>
                </a:extLst>
              </a:tr>
              <a:tr h="42768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N862 Call for a new ISOTC 193/SC 1/WG 21 convenor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ISO 10101-1:2022 Natural gas — Determination of water by the Karl Fischer method — Part 1: General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requirementsISO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 10101-2:2022 Natural gas — Determination of water by the Karl Fischer method — Part 2: Volumetric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procedureISO</a:t>
                      </a: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 10101-3:2022 Natural gas — Determination of water by the Karl Fischer method — Part 3: Coulometric procedure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Dr. Devkishan </a:t>
                      </a:r>
                      <a:r>
                        <a:rPr lang="en-IN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Chhimpa</a:t>
                      </a:r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, ONGC</a:t>
                      </a:r>
                    </a:p>
                    <a:p>
                      <a:pPr algn="ctr" fontAlgn="t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  <a:p>
                      <a:pPr algn="ctr" fontAlgn="t"/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(Nominated as Convener)</a:t>
                      </a:r>
                      <a:br>
                        <a:rPr lang="en-I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</a:b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9425989"/>
                  </a:ext>
                </a:extLst>
              </a:tr>
              <a:tr h="382387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N863 Call for experts for the revision of ISO 19739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Call for experts to join ISO/TC 193/SC 1/WG 24 for the revision of ISO 19739:2004 'Natural gas — Determination of sulfur compounds using gas chromatography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Dr Ganesh N Naik, IIP</a:t>
                      </a:r>
                      <a:br>
                        <a:rPr lang="en-I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</a:br>
                      <a:br>
                        <a:rPr lang="en-I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</a:br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362873"/>
                  </a:ext>
                </a:extLst>
              </a:tr>
              <a:tr h="321425">
                <a:tc>
                  <a:txBody>
                    <a:bodyPr/>
                    <a:lstStyle/>
                    <a:p>
                      <a:pPr algn="l" fontAlgn="t"/>
                      <a:r>
                        <a:rPr lang="en-IN" sz="1400" b="0" i="0" u="none" strike="noStrike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ISO/CD 6974-4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Natural Gas — Determination of composition and associated uncertainty by gas chromatography — Part 4: Guidance on Gas Analysis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0393556"/>
                  </a:ext>
                </a:extLst>
              </a:tr>
              <a:tr h="332509">
                <a:tc>
                  <a:txBody>
                    <a:bodyPr/>
                    <a:lstStyle/>
                    <a:p>
                      <a:pPr algn="l" fontAlgn="t"/>
                      <a:r>
                        <a:rPr lang="en-IN" sz="1400" b="0" i="0" u="none" strike="noStrike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ISO 6327:1981 (vers 8)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Gas analysis — Determination of the water dew point of natural gas — Cooled surface condensation hygrometers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Shri </a:t>
                      </a:r>
                      <a:r>
                        <a:rPr lang="en-IN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Surajit</a:t>
                      </a:r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 Bora, OIL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6044346"/>
                  </a:ext>
                </a:extLst>
              </a:tr>
              <a:tr h="117154"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b="0" i="0" u="none" strike="noStrike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ISO 18453:2004 (vers 4)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Natural gas — Correlation between water content and water dew point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2139720"/>
                  </a:ext>
                </a:extLst>
              </a:tr>
              <a:tr h="277091">
                <a:tc>
                  <a:txBody>
                    <a:bodyPr/>
                    <a:lstStyle/>
                    <a:p>
                      <a:pPr algn="l" fontAlgn="t"/>
                      <a:r>
                        <a:rPr lang="en-IN" sz="1400" b="0" i="0" u="none" strike="noStrike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ISO 6570:2001 (vers 4)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Natural gas — Determination of potential hydrocarbon liquid content — Gravimetric methods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Dr M Sithanathan, IOCL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4834631"/>
                  </a:ext>
                </a:extLst>
              </a:tr>
              <a:tr h="338051"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b="0" i="0" u="none" strike="noStrike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ISO 19739:2004 (vers 4)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Natural gas — Determination of sulfur compounds using gas chromatography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Dr Dheer Singh, IOCL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0622983"/>
                  </a:ext>
                </a:extLst>
              </a:tr>
              <a:tr h="338051"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ISO/CD 24894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Analysis of natural gas — Determination of sulfur compounds --Determination of hydrogen sulfide by laser absorption spectroscopy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4763" marR="4763" marT="47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9106836"/>
                  </a:ext>
                </a:extLst>
              </a:tr>
              <a:tr h="338051">
                <a:tc>
                  <a:txBody>
                    <a:bodyPr/>
                    <a:lstStyle/>
                    <a:p>
                      <a:pPr algn="l" fontAlgn="b"/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ISO/PWI 22813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Natural gas– Liquified Natural Gas Determination of composition and associated uncertainty by sensor technology</a:t>
                      </a:r>
                    </a:p>
                  </a:txBody>
                  <a:tcPr marL="4763" marR="4763" marT="4763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Dr. G R Kannan,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PSNA College Of Engineering And Technology</a:t>
                      </a:r>
                    </a:p>
                    <a:p>
                      <a:pPr algn="ctr" fontAlgn="b"/>
                      <a:endParaRPr lang="en-IN" sz="14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934823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1E1C6830-E355-1EE3-219B-FF650062F608}"/>
              </a:ext>
            </a:extLst>
          </p:cNvPr>
          <p:cNvSpPr txBox="1"/>
          <p:nvPr/>
        </p:nvSpPr>
        <p:spPr>
          <a:xfrm>
            <a:off x="332236" y="477898"/>
            <a:ext cx="11500373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US" altLang="en-US" sz="28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ISO/ TC </a:t>
            </a:r>
            <a:r>
              <a:rPr lang="en-US" altLang="en-US" sz="2800" b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193 / SC 1</a:t>
            </a:r>
            <a:r>
              <a:rPr kumimoji="0" lang="en-US" altLang="en-US" sz="28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: </a:t>
            </a:r>
            <a:endParaRPr lang="en-US" sz="2800" b="1" dirty="0"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2800" b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Projects Identified - 08  and Designated Experts - 05</a:t>
            </a:r>
            <a:endParaRPr lang="en-IN" sz="28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651760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85FE3F-92C9-9E71-F9A5-AF4120A267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368EBD9B-2100-6F98-7478-63B8C99B347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6794968"/>
              </p:ext>
            </p:extLst>
          </p:nvPr>
        </p:nvGraphicFramePr>
        <p:xfrm>
          <a:off x="332236" y="1424803"/>
          <a:ext cx="11660259" cy="50990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3160">
                  <a:extLst>
                    <a:ext uri="{9D8B030D-6E8A-4147-A177-3AD203B41FA5}">
                      <a16:colId xmlns:a16="http://schemas.microsoft.com/office/drawing/2014/main" val="4203604743"/>
                    </a:ext>
                  </a:extLst>
                </a:gridCol>
                <a:gridCol w="7215448">
                  <a:extLst>
                    <a:ext uri="{9D8B030D-6E8A-4147-A177-3AD203B41FA5}">
                      <a16:colId xmlns:a16="http://schemas.microsoft.com/office/drawing/2014/main" val="663274801"/>
                    </a:ext>
                  </a:extLst>
                </a:gridCol>
                <a:gridCol w="2471651">
                  <a:extLst>
                    <a:ext uri="{9D8B030D-6E8A-4147-A177-3AD203B41FA5}">
                      <a16:colId xmlns:a16="http://schemas.microsoft.com/office/drawing/2014/main" val="2879570698"/>
                    </a:ext>
                  </a:extLst>
                </a:gridCol>
              </a:tblGrid>
              <a:tr h="519419">
                <a:tc>
                  <a:txBody>
                    <a:bodyPr/>
                    <a:lstStyle/>
                    <a:p>
                      <a:pPr algn="ctr" fontAlgn="t"/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Reference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600" b="1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Subject</a:t>
                      </a:r>
                      <a:endParaRPr lang="en-IN" sz="1600" dirty="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600" b="1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Designated Expert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1532820"/>
                  </a:ext>
                </a:extLst>
              </a:tr>
              <a:tr h="427680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ISO/TC 28/WG 15 - Call for experts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ISO/TC 28/WG 15 “Combustion characteristics” is looking for new experts since many registered experts seem not to be active anymore.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Mr. Rajendran </a:t>
                      </a:r>
                      <a:r>
                        <a:rPr lang="en-IN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mookkan</a:t>
                      </a:r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, BPCL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9425989"/>
                  </a:ext>
                </a:extLst>
              </a:tr>
              <a:tr h="382387"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b="0" i="0" u="none" strike="noStrike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N3394 Res per cor C07_2024_Proposal to revise ISO 2207:1980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To seek approval to start the revision of ISO 2207:1980, Petroleum Waxes - Determination of congealing point.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Dr. Shashi Pal Singh, IOCL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362873"/>
                  </a:ext>
                </a:extLst>
              </a:tr>
              <a:tr h="321425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N3357 Proposal to start revision on ISO 2719:2016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To seek approval on C04/2024 - Proposal to start the revision of ISO 2719:2016 'Determination of flash point — Pensky-Martens closed cup method'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Shri C Shanmuganathan, WG9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0393556"/>
                  </a:ext>
                </a:extLst>
              </a:tr>
              <a:tr h="332509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N3363 Proposal to start the revision of ISO 15597:2001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To seek approval on C05/2024 - Proposal to start the revision of ISO 15597:2001 Petroleum and related products — Determination of chlorine and bromine content — Wavelength-dispersive X-ray fluorescence spectrometry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l" fontAlgn="t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Dr Ashutosh Mishra, WG24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6044346"/>
                  </a:ext>
                </a:extLst>
              </a:tr>
              <a:tr h="117154">
                <a:tc>
                  <a:txBody>
                    <a:bodyPr/>
                    <a:lstStyle/>
                    <a:p>
                      <a:pPr algn="l" fontAlgn="t"/>
                      <a:r>
                        <a:rPr lang="en-IN" sz="1400" b="0" i="0" u="none" strike="noStrike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ISO/NP 25077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Liquid petroleum products — Determination of trace levels of Chlorine in petroleum products by X-ray Fluorescence Spectrometry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t"/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2139720"/>
                  </a:ext>
                </a:extLst>
              </a:tr>
              <a:tr h="277091"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N3365 Proposal to activate PWI 8754 to NWI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Petroleum products — Determination of sulfur content — Energy-dispersive X-ray fluorescence spectrometry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t"/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4834631"/>
                  </a:ext>
                </a:extLst>
              </a:tr>
              <a:tr h="338051">
                <a:tc>
                  <a:txBody>
                    <a:bodyPr/>
                    <a:lstStyle/>
                    <a:p>
                      <a:pPr algn="l" fontAlgn="t"/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ISO/NP 25173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Petroleum and related products — Determination of mineral oil content in triaryl phosphate ester fire-resistant fluids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Dr. Keka Ojha, IIT (ISM ) (MoU Institution)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0622983"/>
                  </a:ext>
                </a:extLst>
              </a:tr>
              <a:tr h="338051">
                <a:tc>
                  <a:txBody>
                    <a:bodyPr/>
                    <a:lstStyle/>
                    <a:p>
                      <a:pPr algn="l" fontAlgn="t"/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ISO/DIS 20120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Lubricants — Determination of the Coefficient of Friction of Synchronizer Lubricated by Manual Transmission Fluids (MTF) — High-Frequency, Linear-Oscillation (SRV) Test Machine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Dr T Singh, BPCL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9106836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864A1A7F-021F-F5AD-52AE-50A627E048BB}"/>
              </a:ext>
            </a:extLst>
          </p:cNvPr>
          <p:cNvSpPr txBox="1"/>
          <p:nvPr/>
        </p:nvSpPr>
        <p:spPr>
          <a:xfrm>
            <a:off x="332236" y="480615"/>
            <a:ext cx="11500373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US" altLang="en-US" sz="28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ISO/ TC </a:t>
            </a:r>
            <a:r>
              <a:rPr lang="en-US" altLang="en-US" sz="2800" b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28</a:t>
            </a:r>
            <a:r>
              <a:rPr kumimoji="0" lang="en-US" altLang="en-US" sz="28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: </a:t>
            </a:r>
            <a:endParaRPr lang="en-US" sz="2800" b="1" dirty="0"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2800" b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Projects Identified - 18 and Designated Experts - 09 </a:t>
            </a:r>
            <a:endParaRPr lang="en-IN" sz="28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65949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C49B8E7-1B85-B24E-36EF-4BD34DEA16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FB382130-0D43-7DA5-04D2-19CDC5A3BCF1}"/>
              </a:ext>
            </a:extLst>
          </p:cNvPr>
          <p:cNvGraphicFramePr>
            <a:graphicFrameLocks noGrp="1"/>
          </p:cNvGraphicFramePr>
          <p:nvPr/>
        </p:nvGraphicFramePr>
        <p:xfrm>
          <a:off x="315884" y="1640934"/>
          <a:ext cx="11676611" cy="48846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89512">
                  <a:extLst>
                    <a:ext uri="{9D8B030D-6E8A-4147-A177-3AD203B41FA5}">
                      <a16:colId xmlns:a16="http://schemas.microsoft.com/office/drawing/2014/main" val="4203604743"/>
                    </a:ext>
                  </a:extLst>
                </a:gridCol>
                <a:gridCol w="7215448">
                  <a:extLst>
                    <a:ext uri="{9D8B030D-6E8A-4147-A177-3AD203B41FA5}">
                      <a16:colId xmlns:a16="http://schemas.microsoft.com/office/drawing/2014/main" val="663274801"/>
                    </a:ext>
                  </a:extLst>
                </a:gridCol>
                <a:gridCol w="2471651">
                  <a:extLst>
                    <a:ext uri="{9D8B030D-6E8A-4147-A177-3AD203B41FA5}">
                      <a16:colId xmlns:a16="http://schemas.microsoft.com/office/drawing/2014/main" val="2879570698"/>
                    </a:ext>
                  </a:extLst>
                </a:gridCol>
              </a:tblGrid>
              <a:tr h="519419"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Reference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 b="1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Subject</a:t>
                      </a:r>
                      <a:endParaRPr lang="en-IN" sz="1400" dirty="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 b="1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Designated Expert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1532820"/>
                  </a:ext>
                </a:extLst>
              </a:tr>
              <a:tr h="427680">
                <a:tc>
                  <a:txBody>
                    <a:bodyPr/>
                    <a:lstStyle/>
                    <a:p>
                      <a:pPr algn="l" fontAlgn="t"/>
                      <a:r>
                        <a:rPr lang="en-IN" sz="1400" b="0" i="0" u="none" strike="noStrike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ISO 3015:2019 (Ed 3)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Petroleum and related products from natural or synthetic sources — Determination of cloud point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t"/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Shri Santosh Bhogle, HPCL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9425989"/>
                  </a:ext>
                </a:extLst>
              </a:tr>
              <a:tr h="382387">
                <a:tc>
                  <a:txBody>
                    <a:bodyPr/>
                    <a:lstStyle/>
                    <a:p>
                      <a:pPr algn="l" fontAlgn="t"/>
                      <a:r>
                        <a:rPr lang="en-IN" sz="1400" b="0" i="0" u="none" strike="noStrike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ISO 3016:2019 (Ed 3)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Petroleum and related products from natural or synthetic sources — Determination of pour point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362873"/>
                  </a:ext>
                </a:extLst>
              </a:tr>
              <a:tr h="321425">
                <a:tc>
                  <a:txBody>
                    <a:bodyPr/>
                    <a:lstStyle/>
                    <a:p>
                      <a:pPr algn="l" fontAlgn="t"/>
                      <a:r>
                        <a:rPr lang="en-IN" sz="1400" b="0" i="0" u="none" strike="noStrike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ISO 22995:2019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Petroleum products — Determination of cloud point — Automated step-wise cooling method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0393556"/>
                  </a:ext>
                </a:extLst>
              </a:tr>
              <a:tr h="370523">
                <a:tc>
                  <a:txBody>
                    <a:bodyPr/>
                    <a:lstStyle/>
                    <a:p>
                      <a:pPr algn="l" fontAlgn="t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ISO 3839:1996 </a:t>
                      </a:r>
                    </a:p>
                    <a:p>
                      <a:pPr algn="l" fontAlgn="t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(Ed 2, vers 5)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Petroleum products — Determination of bromine number of distillates and aliphatic olefins — Electrometric method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Dr. E </a:t>
                      </a:r>
                      <a:r>
                        <a:rPr lang="en-IN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Ramu</a:t>
                      </a:r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, IOCL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6044346"/>
                  </a:ext>
                </a:extLst>
              </a:tr>
              <a:tr h="117154">
                <a:tc>
                  <a:txBody>
                    <a:bodyPr/>
                    <a:lstStyle/>
                    <a:p>
                      <a:pPr algn="l" fontAlgn="t"/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ISO/DIS 13511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Petroleum products and lubricants — Rheological properties of lubricating greases — Determination of the consistency of greases with metal soap thickener by an oscillatory rheometer with a cone/plate measuring system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Dr Ajay Kumar Arora, IOCL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2139720"/>
                  </a:ext>
                </a:extLst>
              </a:tr>
              <a:tr h="431483">
                <a:tc>
                  <a:txBody>
                    <a:bodyPr/>
                    <a:lstStyle/>
                    <a:p>
                      <a:pPr algn="l" fontAlgn="t"/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ISO/DIS 13227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Petroleum products and lubricants — Rheological properties of lubricating greases — Determination of flow point using an oscillatory rheometer with a parallel-plate measuring system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4834631"/>
                  </a:ext>
                </a:extLst>
              </a:tr>
              <a:tr h="338051">
                <a:tc>
                  <a:txBody>
                    <a:bodyPr/>
                    <a:lstStyle/>
                    <a:p>
                      <a:pPr algn="l" fontAlgn="t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ISO/DIS 13357-2 (Ed 4)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Petroleum products — Determination of the filterability of lubricating oils — Part 2: Procedure for dry oils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t"/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Dr GD Thakre, IIP</a:t>
                      </a:r>
                    </a:p>
                  </a:txBody>
                  <a:tcPr marL="4763" marR="4763" marT="476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0622983"/>
                  </a:ext>
                </a:extLst>
              </a:tr>
              <a:tr h="338051">
                <a:tc>
                  <a:txBody>
                    <a:bodyPr/>
                    <a:lstStyle/>
                    <a:p>
                      <a:pPr algn="l" fontAlgn="t"/>
                      <a:r>
                        <a:rPr lang="it-IT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ISO/DIS 13357-1 (Ed 3)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Petroleum products — Determination of the filterability of lubricating oils — Part 1: Procedure for oils in the presence of water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9106836"/>
                  </a:ext>
                </a:extLst>
              </a:tr>
              <a:tr h="338051"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ISO/FDIS 23581 (Ed 2)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Petroleum products and related products — Determination of kinematic viscosity — Method by </a:t>
                      </a:r>
                      <a:r>
                        <a:rPr lang="en-US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Stabinger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 type viscometer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-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0445097"/>
                  </a:ext>
                </a:extLst>
              </a:tr>
              <a:tr h="338051">
                <a:tc>
                  <a:txBody>
                    <a:bodyPr/>
                    <a:lstStyle/>
                    <a:p>
                      <a:pPr algn="l" fontAlgn="t"/>
                      <a:r>
                        <a:rPr lang="pt-B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ISO/FDIS 3987 (Ed 4)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Petroleum products — Determination of sulfated ash in lubricating oils and additives and fatty acid methyl esters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-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37138717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F46B9C32-0D96-BD0E-0C87-02E057387A9C}"/>
              </a:ext>
            </a:extLst>
          </p:cNvPr>
          <p:cNvSpPr txBox="1"/>
          <p:nvPr/>
        </p:nvSpPr>
        <p:spPr>
          <a:xfrm>
            <a:off x="332236" y="585903"/>
            <a:ext cx="11500373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US" altLang="en-US" sz="28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ISO/ TC </a:t>
            </a:r>
            <a:r>
              <a:rPr lang="en-US" altLang="en-US" sz="2800" b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28</a:t>
            </a:r>
            <a:r>
              <a:rPr kumimoji="0" lang="en-US" altLang="en-US" sz="28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: </a:t>
            </a:r>
            <a:endParaRPr lang="en-US" sz="2800" b="1" dirty="0"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2800" b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Projects Identified -  18 and Designated Experts - 09</a:t>
            </a:r>
            <a:endParaRPr lang="en-IN" sz="28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426140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FB0FB1A-A51E-67CA-5304-8C24C4BB17B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9CE1A386-73FE-4E8F-CFE8-BB3CE1EF61D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2447645"/>
              </p:ext>
            </p:extLst>
          </p:nvPr>
        </p:nvGraphicFramePr>
        <p:xfrm>
          <a:off x="332236" y="2303554"/>
          <a:ext cx="11660259" cy="37083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2229">
                  <a:extLst>
                    <a:ext uri="{9D8B030D-6E8A-4147-A177-3AD203B41FA5}">
                      <a16:colId xmlns:a16="http://schemas.microsoft.com/office/drawing/2014/main" val="4203604743"/>
                    </a:ext>
                  </a:extLst>
                </a:gridCol>
                <a:gridCol w="7376160">
                  <a:extLst>
                    <a:ext uri="{9D8B030D-6E8A-4147-A177-3AD203B41FA5}">
                      <a16:colId xmlns:a16="http://schemas.microsoft.com/office/drawing/2014/main" val="663274801"/>
                    </a:ext>
                  </a:extLst>
                </a:gridCol>
                <a:gridCol w="2831870">
                  <a:extLst>
                    <a:ext uri="{9D8B030D-6E8A-4147-A177-3AD203B41FA5}">
                      <a16:colId xmlns:a16="http://schemas.microsoft.com/office/drawing/2014/main" val="2879570698"/>
                    </a:ext>
                  </a:extLst>
                </a:gridCol>
              </a:tblGrid>
              <a:tr h="519419">
                <a:tc>
                  <a:txBody>
                    <a:bodyPr/>
                    <a:lstStyle/>
                    <a:p>
                      <a:pPr algn="ctr" fontAlgn="t"/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Reference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600" b="1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Subject</a:t>
                      </a:r>
                      <a:endParaRPr lang="en-IN" sz="1600" dirty="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600" b="1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Designated Expert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1532820"/>
                  </a:ext>
                </a:extLst>
              </a:tr>
              <a:tr h="427680">
                <a:tc>
                  <a:txBody>
                    <a:bodyPr/>
                    <a:lstStyle/>
                    <a:p>
                      <a:pPr algn="l" fontAlgn="t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ISO 8311:2013 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Refrigerated hydrocarbon and non-petroleum based liquefied gaseous fuels — Calibration of membrane tanks and independent prismatic tanks in ships — Manual and internal electro-optical distance-ranging methods</a:t>
                      </a:r>
                    </a:p>
                    <a:p>
                      <a:pPr algn="l" fontAlgn="t"/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Shri C Shanmuganathan, BPCL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9425989"/>
                  </a:ext>
                </a:extLst>
              </a:tr>
              <a:tr h="382387">
                <a:tc>
                  <a:txBody>
                    <a:bodyPr/>
                    <a:lstStyle/>
                    <a:p>
                      <a:pPr algn="l" fontAlgn="t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ISO/DIS 19970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Refrigerated hydrocarbon and non-petroleum based liquefied gaseous fuels — Metering of gas as fuel on LNG carriers during cargo transfer operations</a:t>
                      </a:r>
                    </a:p>
                    <a:p>
                      <a:pPr algn="l" fontAlgn="t"/>
                      <a:endParaRPr lang="en-IN" sz="16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pt-BR" sz="1600" b="0" i="0" u="none" strike="noStrike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Shri Chitta Ranjan Das, INSA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362873"/>
                  </a:ext>
                </a:extLst>
              </a:tr>
              <a:tr h="321425">
                <a:tc>
                  <a:txBody>
                    <a:bodyPr/>
                    <a:lstStyle/>
                    <a:p>
                      <a:pPr algn="l" fontAlgn="t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ISO/DIS 6578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Refrigerated hydrocarbon liquids — Static measurement — Calculation procedure</a:t>
                      </a:r>
                    </a:p>
                    <a:p>
                      <a:pPr algn="l" fontAlgn="t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600" b="0" i="0" u="none" strike="noStrike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Dr Ganesh Naik, IIP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0393556"/>
                  </a:ext>
                </a:extLst>
              </a:tr>
              <a:tr h="332509">
                <a:tc>
                  <a:txBody>
                    <a:bodyPr/>
                    <a:lstStyle/>
                    <a:p>
                      <a:pPr algn="l" fontAlgn="t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ISO/FDIS 6919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Measurement of refrigerated hydrocarbon and non-petroleum based liquefied gaseous fuels — Dynamic measurement of liquefied natural gas (LNG) as marine fuel — Truck-to-ship (TTS) bunkering</a:t>
                      </a:r>
                    </a:p>
                    <a:p>
                      <a:pPr algn="l" fontAlgn="t"/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-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6044346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DC69F840-529F-4B57-362E-B4DBE0836DF0}"/>
              </a:ext>
            </a:extLst>
          </p:cNvPr>
          <p:cNvSpPr txBox="1"/>
          <p:nvPr/>
        </p:nvSpPr>
        <p:spPr>
          <a:xfrm>
            <a:off x="332236" y="486157"/>
            <a:ext cx="11500373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US" altLang="en-US" sz="28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ISO/ TC </a:t>
            </a:r>
            <a:r>
              <a:rPr lang="en-US" altLang="en-US" sz="2800" b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28/SC 5</a:t>
            </a:r>
            <a:r>
              <a:rPr kumimoji="0" lang="en-US" altLang="en-US" sz="28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: </a:t>
            </a:r>
          </a:p>
          <a:p>
            <a:pPr algn="ctr"/>
            <a:endParaRPr lang="en-US" sz="2800" b="1" dirty="0"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2800" b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Projects Identified - 04 and Designated Experts - 03</a:t>
            </a:r>
            <a:endParaRPr lang="en-IN" sz="28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9995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46BAD9-9A93-3726-3EBD-251ECF62AA4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7F289452-8B0A-F628-435A-00CB43A0BF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1820432"/>
              </p:ext>
            </p:extLst>
          </p:nvPr>
        </p:nvGraphicFramePr>
        <p:xfrm>
          <a:off x="332236" y="1658185"/>
          <a:ext cx="11660259" cy="46918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2229">
                  <a:extLst>
                    <a:ext uri="{9D8B030D-6E8A-4147-A177-3AD203B41FA5}">
                      <a16:colId xmlns:a16="http://schemas.microsoft.com/office/drawing/2014/main" val="4203604743"/>
                    </a:ext>
                  </a:extLst>
                </a:gridCol>
                <a:gridCol w="7376160">
                  <a:extLst>
                    <a:ext uri="{9D8B030D-6E8A-4147-A177-3AD203B41FA5}">
                      <a16:colId xmlns:a16="http://schemas.microsoft.com/office/drawing/2014/main" val="663274801"/>
                    </a:ext>
                  </a:extLst>
                </a:gridCol>
                <a:gridCol w="2831870">
                  <a:extLst>
                    <a:ext uri="{9D8B030D-6E8A-4147-A177-3AD203B41FA5}">
                      <a16:colId xmlns:a16="http://schemas.microsoft.com/office/drawing/2014/main" val="2879570698"/>
                    </a:ext>
                  </a:extLst>
                </a:gridCol>
              </a:tblGrid>
              <a:tr h="519419">
                <a:tc>
                  <a:txBody>
                    <a:bodyPr/>
                    <a:lstStyle/>
                    <a:p>
                      <a:pPr algn="ctr" fontAlgn="t"/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Reference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600" b="1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Subject</a:t>
                      </a:r>
                      <a:endParaRPr lang="en-IN" sz="1600" dirty="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600" b="1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Designated Expert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1532820"/>
                  </a:ext>
                </a:extLst>
              </a:tr>
              <a:tr h="427680">
                <a:tc>
                  <a:txBody>
                    <a:bodyPr/>
                    <a:lstStyle/>
                    <a:p>
                      <a:pPr marL="0" algn="l" defTabSz="457200" rtl="0" eaLnBrk="1" fontAlgn="t" latinLnBrk="0" hangingPunct="1"/>
                      <a:r>
                        <a:rPr lang="en-IN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ISO/CD 21099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fontAlgn="t">
                        <a:buFont typeface="+mj-lt"/>
                        <a:buNone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Essential oil of rockrose labdanum (Cistus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Ladanifer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 L.)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Dr. Chandan S. </a:t>
                      </a:r>
                      <a:r>
                        <a:rPr lang="en-IN" sz="16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Chanotiya</a:t>
                      </a:r>
                      <a:r>
                        <a:rPr lang="en-IN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, CIMAP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19425989"/>
                  </a:ext>
                </a:extLst>
              </a:tr>
              <a:tr h="382387">
                <a:tc>
                  <a:txBody>
                    <a:bodyPr/>
                    <a:lstStyle/>
                    <a:p>
                      <a:pPr marL="0" algn="l" defTabSz="457200" rtl="0" eaLnBrk="1" fontAlgn="t" latinLnBrk="0" hangingPunct="1"/>
                      <a:r>
                        <a:rPr lang="en-IN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ISO/CD 24600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fontAlgn="t">
                        <a:buFont typeface="+mj-lt"/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Essential oil of roman chamomile (Chamaemelum </a:t>
                      </a:r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nobile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 (L.) All. syn. Anthemis nobilis L.)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fr-FR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Dr. Nirpendra K. Chauhan, CAP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362873"/>
                  </a:ext>
                </a:extLst>
              </a:tr>
              <a:tr h="321425">
                <a:tc>
                  <a:txBody>
                    <a:bodyPr/>
                    <a:lstStyle/>
                    <a:p>
                      <a:pPr marL="0" algn="l" defTabSz="457200" rtl="0" eaLnBrk="1" fontAlgn="t" latinLnBrk="0" hangingPunct="1"/>
                      <a:r>
                        <a:rPr lang="en-IN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ISO/CD 3054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defTabSz="457200" rtl="0" eaLnBrk="1" fontAlgn="t" latinLnBrk="0" hangingPunct="1">
                        <a:buFont typeface="+mj-lt"/>
                        <a:buNone/>
                      </a:pPr>
                      <a:r>
                        <a:rPr lang="en-IN" sz="160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Essential oil of lavandin </a:t>
                      </a:r>
                      <a:r>
                        <a:rPr lang="en-IN" sz="1600" kern="1200" dirty="0" err="1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Abrial</a:t>
                      </a:r>
                      <a:r>
                        <a:rPr lang="en-IN" sz="160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 (Lavandula angustifolia Mill. × Lavandula latifolia </a:t>
                      </a:r>
                      <a:r>
                        <a:rPr lang="en-IN" sz="1600" kern="1200" dirty="0" err="1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Medik</a:t>
                      </a:r>
                      <a:r>
                        <a:rPr lang="en-IN" sz="160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.)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Dr. Suphla Gupta, IIIM 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40393556"/>
                  </a:ext>
                </a:extLst>
              </a:tr>
              <a:tr h="332509">
                <a:tc>
                  <a:txBody>
                    <a:bodyPr/>
                    <a:lstStyle/>
                    <a:p>
                      <a:pPr marL="0" algn="l" defTabSz="457200" rtl="0" eaLnBrk="1" fontAlgn="t" latinLnBrk="0" hangingPunct="1"/>
                      <a:r>
                        <a:rPr lang="en-IN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ISO/CD 8902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defTabSz="457200" rtl="0" eaLnBrk="1" fontAlgn="t" latinLnBrk="0" hangingPunct="1">
                        <a:buFont typeface="+mj-lt"/>
                        <a:buNone/>
                      </a:pPr>
                      <a:r>
                        <a:rPr lang="en-IN" sz="160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Oil of lavandin Grosso (Lavandula angustifolia Mill. x Lavandula </a:t>
                      </a:r>
                      <a:r>
                        <a:rPr lang="en-IN" sz="1600" kern="1200" dirty="0" err="1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latifoliaMedik</a:t>
                      </a:r>
                      <a:r>
                        <a:rPr lang="en-IN" sz="160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.), French type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Dr. Suphla Gupta, IIIM 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6044346"/>
                  </a:ext>
                </a:extLst>
              </a:tr>
              <a:tr h="117154">
                <a:tc>
                  <a:txBody>
                    <a:bodyPr/>
                    <a:lstStyle/>
                    <a:p>
                      <a:pPr marL="0" algn="l" defTabSz="457200" rtl="0" eaLnBrk="1" fontAlgn="t" latinLnBrk="0" hangingPunct="1"/>
                      <a:r>
                        <a:rPr lang="en-IN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ISO 3140:2019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Essential oil of sweet orange expressed [Citrus sinensis (L.)]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Dr. </a:t>
                      </a:r>
                      <a:r>
                        <a:rPr lang="en-IN" sz="16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Bhuvana</a:t>
                      </a:r>
                      <a:r>
                        <a:rPr lang="en-IN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IN" sz="16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Nageshwaran</a:t>
                      </a:r>
                      <a:r>
                        <a:rPr lang="en-IN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, UIL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2139720"/>
                  </a:ext>
                </a:extLst>
              </a:tr>
              <a:tr h="277091">
                <a:tc>
                  <a:txBody>
                    <a:bodyPr/>
                    <a:lstStyle/>
                    <a:p>
                      <a:pPr marL="0" algn="l" defTabSz="457200" rtl="0" eaLnBrk="1" fontAlgn="t" latinLnBrk="0" hangingPunct="1"/>
                      <a:r>
                        <a:rPr lang="en-IN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ISO 9841:2013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t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Essential oil of hyssop (Hyssopus officinalis L. ssp. officinalis)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4834631"/>
                  </a:ext>
                </a:extLst>
              </a:tr>
              <a:tr h="338051">
                <a:tc>
                  <a:txBody>
                    <a:bodyPr/>
                    <a:lstStyle/>
                    <a:p>
                      <a:pPr marL="0" algn="l" defTabSz="457200" rtl="0" eaLnBrk="1" fontAlgn="t" latinLnBrk="0" hangingPunct="1"/>
                      <a:r>
                        <a:rPr lang="en-IN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ISO/DIS 3518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457200" rtl="0" eaLnBrk="1" fontAlgn="t" latinLnBrk="0" hangingPunct="1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Essential oil of sandalwood (Santalum album L.)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600" b="0" i="0" u="none" strike="noStrike" kern="12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Dr. S. V. Shukla, FFDC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0622983"/>
                  </a:ext>
                </a:extLst>
              </a:tr>
              <a:tr h="338051">
                <a:tc>
                  <a:txBody>
                    <a:bodyPr/>
                    <a:lstStyle/>
                    <a:p>
                      <a:pPr marL="0" algn="l" defTabSz="457200" rtl="0" eaLnBrk="1" fontAlgn="t" latinLnBrk="0" hangingPunct="1"/>
                      <a:r>
                        <a:rPr lang="en-IN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ISO/DIS 4730 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Essential oil of Melaleuca, terpinen-4-ol type (Tea Tree oil)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9106836"/>
                  </a:ext>
                </a:extLst>
              </a:tr>
              <a:tr h="338051">
                <a:tc>
                  <a:txBody>
                    <a:bodyPr/>
                    <a:lstStyle/>
                    <a:p>
                      <a:pPr marL="0" algn="l" defTabSz="457200" rtl="0" eaLnBrk="1" fontAlgn="t" latinLnBrk="0" hangingPunct="1"/>
                      <a:r>
                        <a:rPr lang="en-IN" sz="1400" b="0" i="0" u="none" strike="noStrike" kern="120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ISO/DIS 24608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Essential oil of Lavandin super (Lavandula x intermedia Emeric ex Loisel. ‘super’)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Dr. Rajendra </a:t>
                      </a:r>
                      <a:r>
                        <a:rPr lang="en-IN" sz="16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Bhanwaria</a:t>
                      </a:r>
                      <a:r>
                        <a:rPr lang="en-IN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, IIIM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28185957"/>
                  </a:ext>
                </a:extLst>
              </a:tr>
              <a:tr h="338051">
                <a:tc>
                  <a:txBody>
                    <a:bodyPr/>
                    <a:lstStyle/>
                    <a:p>
                      <a:pPr marL="0" algn="l" defTabSz="457200" rtl="0" eaLnBrk="1" fontAlgn="t" latinLnBrk="0" hangingPunct="1"/>
                      <a:r>
                        <a:rPr lang="en-IN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ISO/DIS 24255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Essential oil of clary sage essential oil (Salvia sclarea L.) ""</a:t>
                      </a:r>
                      <a:r>
                        <a:rPr lang="en-US" sz="16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prewilted</a:t>
                      </a:r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"" French type and ""vert </a:t>
                      </a:r>
                      <a:r>
                        <a:rPr lang="en-US" sz="16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broyée</a:t>
                      </a:r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"" French type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IN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-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6039408"/>
                  </a:ext>
                </a:extLst>
              </a:tr>
              <a:tr h="338051">
                <a:tc>
                  <a:txBody>
                    <a:bodyPr/>
                    <a:lstStyle/>
                    <a:p>
                      <a:pPr marL="0" algn="l" defTabSz="457200" rtl="0" eaLnBrk="1" fontAlgn="t" latinLnBrk="0" hangingPunct="1"/>
                      <a:r>
                        <a:rPr lang="en-IN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ISO/FDIS 14714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Essential oils and aromatic extracts — Determination of benzene content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IN" sz="16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-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5904952"/>
                  </a:ext>
                </a:extLst>
              </a:tr>
              <a:tr h="338051">
                <a:tc>
                  <a:txBody>
                    <a:bodyPr/>
                    <a:lstStyle/>
                    <a:p>
                      <a:pPr marL="0" algn="l" defTabSz="457200" rtl="0" eaLnBrk="1" fontAlgn="t" latinLnBrk="0" hangingPunct="1"/>
                      <a:r>
                        <a:rPr lang="en-IN" sz="14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ISO/FDIS 9842 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IN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Essential Oil of rose (Rosa x </a:t>
                      </a:r>
                      <a:r>
                        <a:rPr lang="en-IN" sz="16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damascena</a:t>
                      </a:r>
                      <a:r>
                        <a:rPr lang="en-IN" sz="16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 Miller)</a:t>
                      </a:r>
                    </a:p>
                  </a:txBody>
                  <a:tcPr marL="4763" marR="4763" marT="4763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IN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-</a:t>
                      </a:r>
                      <a:endParaRPr lang="en-IN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412262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F22B3ECB-1547-CDAE-68B2-2496CA82F0FD}"/>
              </a:ext>
            </a:extLst>
          </p:cNvPr>
          <p:cNvSpPr txBox="1"/>
          <p:nvPr/>
        </p:nvSpPr>
        <p:spPr>
          <a:xfrm>
            <a:off x="332236" y="552661"/>
            <a:ext cx="11500373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en-US" altLang="en-US" sz="2800" b="1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ISO/ TC 54 : </a:t>
            </a:r>
            <a:endParaRPr lang="en-US" sz="2800" b="1" dirty="0"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2800" b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Projects Identified - 12 and Designated Experts - 07</a:t>
            </a:r>
            <a:endParaRPr lang="en-IN" sz="28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49623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F46264-4258-400A-AF5B-40BF755A7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546879"/>
            <a:ext cx="11029616" cy="778301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Garamond" panose="02020404030301010803" pitchFamily="18" charset="0"/>
              </a:rPr>
              <a:t>RATIONALIZATION OF SECTIONAL COMMITTEES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80179471-15BE-4AF0-92D9-575D6AB010C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46898694"/>
              </p:ext>
            </p:extLst>
          </p:nvPr>
        </p:nvGraphicFramePr>
        <p:xfrm>
          <a:off x="977844" y="1640115"/>
          <a:ext cx="10159546" cy="48621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37559">
                  <a:extLst>
                    <a:ext uri="{9D8B030D-6E8A-4147-A177-3AD203B41FA5}">
                      <a16:colId xmlns:a16="http://schemas.microsoft.com/office/drawing/2014/main" val="2928417345"/>
                    </a:ext>
                  </a:extLst>
                </a:gridCol>
                <a:gridCol w="2342222">
                  <a:extLst>
                    <a:ext uri="{9D8B030D-6E8A-4147-A177-3AD203B41FA5}">
                      <a16:colId xmlns:a16="http://schemas.microsoft.com/office/drawing/2014/main" val="3596800675"/>
                    </a:ext>
                  </a:extLst>
                </a:gridCol>
                <a:gridCol w="1807318">
                  <a:extLst>
                    <a:ext uri="{9D8B030D-6E8A-4147-A177-3AD203B41FA5}">
                      <a16:colId xmlns:a16="http://schemas.microsoft.com/office/drawing/2014/main" val="1199151442"/>
                    </a:ext>
                  </a:extLst>
                </a:gridCol>
                <a:gridCol w="1872447">
                  <a:extLst>
                    <a:ext uri="{9D8B030D-6E8A-4147-A177-3AD203B41FA5}">
                      <a16:colId xmlns:a16="http://schemas.microsoft.com/office/drawing/2014/main" val="470158094"/>
                    </a:ext>
                  </a:extLst>
                </a:gridCol>
              </a:tblGrid>
              <a:tr h="449942">
                <a:tc>
                  <a:txBody>
                    <a:bodyPr/>
                    <a:lstStyle/>
                    <a:p>
                      <a:pPr algn="l"/>
                      <a:r>
                        <a:rPr lang="en-US" sz="1800" dirty="0">
                          <a:latin typeface="Garamond" panose="02020404030301010803" pitchFamily="18" charset="0"/>
                        </a:rPr>
                        <a:t>SECTIONAL COMMITTEES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>
                          <a:latin typeface="Garamond" panose="02020404030301010803" pitchFamily="18" charset="0"/>
                        </a:rPr>
                        <a:t>PCD 1</a:t>
                      </a:r>
                    </a:p>
                    <a:p>
                      <a:pPr algn="l"/>
                      <a:endParaRPr lang="en-US" sz="18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>
                          <a:latin typeface="Garamond" panose="02020404030301010803" pitchFamily="18" charset="0"/>
                        </a:rPr>
                        <a:t>PCD 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>
                          <a:latin typeface="Garamond" panose="02020404030301010803" pitchFamily="18" charset="0"/>
                        </a:rPr>
                        <a:t>PCD 18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6184585"/>
                  </a:ext>
                </a:extLst>
              </a:tr>
              <a:tr h="397862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Total Member Organizations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>
                          <a:latin typeface="Garamond" panose="02020404030301010803" pitchFamily="18" charset="0"/>
                        </a:rPr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>
                          <a:latin typeface="Garamond" panose="02020404030301010803" pitchFamily="18" charset="0"/>
                        </a:rPr>
                        <a:t>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>
                          <a:latin typeface="Garamond" panose="02020404030301010803" pitchFamily="18" charset="0"/>
                        </a:rPr>
                        <a:t>31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0727290"/>
                  </a:ext>
                </a:extLst>
              </a:tr>
              <a:tr h="397862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Industry/Users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>
                          <a:latin typeface="Garamond" panose="02020404030301010803" pitchFamily="18" charset="0"/>
                        </a:rPr>
                        <a:t>15             (50 %)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>
                          <a:latin typeface="Garamond" panose="02020404030301010803" pitchFamily="18" charset="0"/>
                        </a:rPr>
                        <a:t>12       (35 %)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>
                          <a:latin typeface="Garamond" panose="02020404030301010803" pitchFamily="18" charset="0"/>
                        </a:rPr>
                        <a:t>09         (29 %)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0755007"/>
                  </a:ext>
                </a:extLst>
              </a:tr>
              <a:tr h="696258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1" u="none" strike="noStrike" dirty="0">
                          <a:effectLst/>
                          <a:latin typeface="Garamond" panose="02020404030301010803" pitchFamily="18" charset="0"/>
                        </a:rPr>
                        <a:t>Central Ministry/ Department/ Regulators</a:t>
                      </a:r>
                      <a:endParaRPr lang="en-IN" sz="1800" b="1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>
                          <a:latin typeface="Garamond" panose="02020404030301010803" pitchFamily="18" charset="0"/>
                        </a:rPr>
                        <a:t>05             (17 %)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>
                          <a:latin typeface="Garamond" panose="02020404030301010803" pitchFamily="18" charset="0"/>
                        </a:rPr>
                        <a:t>07       (21 %)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>
                          <a:latin typeface="Garamond" panose="02020404030301010803" pitchFamily="18" charset="0"/>
                        </a:rPr>
                        <a:t>05         (16 %)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3217220"/>
                  </a:ext>
                </a:extLst>
              </a:tr>
              <a:tr h="397862">
                <a:tc>
                  <a:txBody>
                    <a:bodyPr/>
                    <a:lstStyle/>
                    <a:p>
                      <a:pPr algn="l" fontAlgn="b"/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Associations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>
                          <a:latin typeface="Garamond" panose="02020404030301010803" pitchFamily="18" charset="0"/>
                        </a:rPr>
                        <a:t>01              (3 %)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>
                          <a:latin typeface="Garamond" panose="02020404030301010803" pitchFamily="18" charset="0"/>
                        </a:rPr>
                        <a:t>01         (3 %)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>
                          <a:latin typeface="Garamond" panose="02020404030301010803" pitchFamily="18" charset="0"/>
                        </a:rPr>
                        <a:t>04          (13 %)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8046869"/>
                  </a:ext>
                </a:extLst>
              </a:tr>
              <a:tr h="54182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</a:rPr>
                        <a:t>R&amp;D/Laboratory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>
                          <a:latin typeface="Garamond" panose="02020404030301010803" pitchFamily="18" charset="0"/>
                        </a:rPr>
                        <a:t>06              (20 %)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>
                          <a:latin typeface="Garamond" panose="02020404030301010803" pitchFamily="18" charset="0"/>
                        </a:rPr>
                        <a:t>07         (21%)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>
                          <a:latin typeface="Garamond" panose="02020404030301010803" pitchFamily="18" charset="0"/>
                        </a:rPr>
                        <a:t>11           (36 %)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808694"/>
                  </a:ext>
                </a:extLst>
              </a:tr>
              <a:tr h="397862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Garamond" panose="02020404030301010803" pitchFamily="18" charset="0"/>
                        </a:rPr>
                        <a:t>Academia</a:t>
                      </a:r>
                      <a:endParaRPr lang="en-IN" sz="1800" b="1" i="0" u="none" strike="noStrike" dirty="0">
                        <a:solidFill>
                          <a:srgbClr val="000000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>
                          <a:latin typeface="Garamond" panose="02020404030301010803" pitchFamily="18" charset="0"/>
                        </a:rPr>
                        <a:t>02*             (7 %)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>
                          <a:latin typeface="Garamond" panose="02020404030301010803" pitchFamily="18" charset="0"/>
                        </a:rPr>
                        <a:t>06 *      (17 %)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>
                          <a:latin typeface="Garamond" panose="02020404030301010803" pitchFamily="18" charset="0"/>
                        </a:rPr>
                        <a:t>01            (3 %)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9230218"/>
                  </a:ext>
                </a:extLst>
              </a:tr>
              <a:tr h="397862">
                <a:tc>
                  <a:txBody>
                    <a:bodyPr/>
                    <a:lstStyle/>
                    <a:p>
                      <a:pPr algn="l"/>
                      <a:r>
                        <a:rPr lang="en-IN" sz="1800" b="1" u="none" strike="noStrike" dirty="0">
                          <a:effectLst/>
                          <a:latin typeface="Garamond" panose="02020404030301010803" pitchFamily="18" charset="0"/>
                        </a:rPr>
                        <a:t>Consumer Group</a:t>
                      </a:r>
                      <a:endParaRPr lang="en-US" sz="18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>
                          <a:latin typeface="Garamond" panose="02020404030301010803" pitchFamily="18" charset="0"/>
                        </a:rPr>
                        <a:t>01               (3 %)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>
                          <a:latin typeface="Garamond" panose="02020404030301010803" pitchFamily="18" charset="0"/>
                        </a:rPr>
                        <a:t>01           (3 %)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>
                          <a:latin typeface="Garamond" panose="02020404030301010803" pitchFamily="18" charset="0"/>
                        </a:rPr>
                        <a:t>01            (3 %)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3481475"/>
                  </a:ext>
                </a:extLst>
              </a:tr>
              <a:tr h="994655">
                <a:tc>
                  <a:txBody>
                    <a:bodyPr/>
                    <a:lstStyle/>
                    <a:p>
                      <a:pPr algn="l"/>
                      <a:endParaRPr lang="en-US" sz="18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>
                          <a:latin typeface="Garamond" panose="02020404030301010803" pitchFamily="18" charset="0"/>
                        </a:rPr>
                        <a:t>* MoU Institutions : IIT (ISM) and PSNA College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800" dirty="0">
                          <a:latin typeface="Garamond" panose="02020404030301010803" pitchFamily="18" charset="0"/>
                        </a:rPr>
                        <a:t>* MoU Institution IIT Guwahati &amp; IIT Roorkee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en-US" sz="18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222659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465344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DD651B61-325E-4E73-8445-38B0DE8AAA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42E5253-D3AC-4AC2-B766-8B34F13C2F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0AE8D57-436A-4073-9A75-15BB5949F8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2852671-8EB6-4EAF-8AF8-65CF3FD664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963FC0CD-F19B-4D9C-9C47-EB7E9D16E4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3967D92-4324-FD6B-CF54-93AFA173FF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27668" y="706001"/>
            <a:ext cx="6688032" cy="766062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kumimoji="0" lang="en-US" altLang="en-US" sz="3600" b="1" i="0" u="none" strike="noStrike" normalizeH="0" baseline="0" dirty="0">
                <a:ln>
                  <a:noFill/>
                </a:ln>
                <a:effectLst/>
                <a:latin typeface="Garamond" panose="02020404030301010803" pitchFamily="18" charset="0"/>
              </a:rPr>
              <a:t>SC meetings 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2E70159E-5269-4C18-AA0B-D50513DB3B3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BBE9C8C-98B2-41C2-B47B-9A396CBA23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B2ECCA3D-5ECA-4A8B-B9D7-CE6DEB72B9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80783C9-D23F-77C1-052F-EDAD88D367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9670146"/>
              </p:ext>
            </p:extLst>
          </p:nvPr>
        </p:nvGraphicFramePr>
        <p:xfrm>
          <a:off x="1138685" y="1729385"/>
          <a:ext cx="9770853" cy="4240199"/>
        </p:xfrm>
        <a:graphic>
          <a:graphicData uri="http://schemas.openxmlformats.org/drawingml/2006/table">
            <a:tbl>
              <a:tblPr firstRow="1" firstCol="1" bandRow="1"/>
              <a:tblGrid>
                <a:gridCol w="2783187">
                  <a:extLst>
                    <a:ext uri="{9D8B030D-6E8A-4147-A177-3AD203B41FA5}">
                      <a16:colId xmlns:a16="http://schemas.microsoft.com/office/drawing/2014/main" val="1767044068"/>
                    </a:ext>
                  </a:extLst>
                </a:gridCol>
                <a:gridCol w="3293439">
                  <a:extLst>
                    <a:ext uri="{9D8B030D-6E8A-4147-A177-3AD203B41FA5}">
                      <a16:colId xmlns:a16="http://schemas.microsoft.com/office/drawing/2014/main" val="3135820506"/>
                    </a:ext>
                  </a:extLst>
                </a:gridCol>
                <a:gridCol w="3694227">
                  <a:extLst>
                    <a:ext uri="{9D8B030D-6E8A-4147-A177-3AD203B41FA5}">
                      <a16:colId xmlns:a16="http://schemas.microsoft.com/office/drawing/2014/main" val="4205283347"/>
                    </a:ext>
                  </a:extLst>
                </a:gridCol>
              </a:tblGrid>
              <a:tr h="978745">
                <a:tc>
                  <a:txBody>
                    <a:bodyPr/>
                    <a:lstStyle/>
                    <a:p>
                      <a:pPr marL="457200" algn="l"/>
                      <a:r>
                        <a:rPr lang="en-IN" sz="1800" b="1" kern="1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Committee</a:t>
                      </a:r>
                      <a:endParaRPr lang="en-IN" sz="1800" kern="1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757" marR="18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00" dirty="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No. of meetings planned outside HQ</a:t>
                      </a:r>
                      <a:endParaRPr lang="en-IN" sz="1800" kern="1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757" marR="18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l"/>
                      <a:r>
                        <a:rPr lang="en-IN" sz="1800" b="1" kern="1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cs typeface="Times New Roman" panose="02020603050405020304" pitchFamily="18" charset="0"/>
                        </a:rPr>
                        <a:t>No. of meetings held outside HQ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9846097"/>
                  </a:ext>
                </a:extLst>
              </a:tr>
              <a:tr h="1133500">
                <a:tc>
                  <a:txBody>
                    <a:bodyPr/>
                    <a:lstStyle/>
                    <a:p>
                      <a:pPr marL="457200" algn="l"/>
                      <a:r>
                        <a:rPr lang="en-IN" sz="1800" kern="1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PCD 01</a:t>
                      </a:r>
                      <a:endParaRPr lang="en-IN" sz="1800" kern="1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757" marR="18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0" kern="100" dirty="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</a:t>
                      </a:r>
                    </a:p>
                  </a:txBody>
                  <a:tcPr marL="18757" marR="18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0" kern="100" dirty="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MNIT, Jaipur</a:t>
                      </a:r>
                    </a:p>
                    <a:p>
                      <a:pPr marL="45720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IN" sz="1800" b="0" kern="100" dirty="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IN" sz="1800" b="0" kern="100" dirty="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 be held on 20</a:t>
                      </a:r>
                      <a:r>
                        <a:rPr lang="en-IN" sz="1800" b="0" kern="100" baseline="30000" dirty="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IN" sz="1800" b="0" kern="100" dirty="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Nov 2024</a:t>
                      </a:r>
                    </a:p>
                  </a:txBody>
                  <a:tcPr marL="18757" marR="18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00104270"/>
                  </a:ext>
                </a:extLst>
              </a:tr>
              <a:tr h="1304994">
                <a:tc>
                  <a:txBody>
                    <a:bodyPr/>
                    <a:lstStyle/>
                    <a:p>
                      <a:pPr marL="457200" algn="l"/>
                      <a:r>
                        <a:rPr lang="en-IN" sz="1800" kern="1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PCD 06</a:t>
                      </a:r>
                      <a:endParaRPr lang="en-IN" sz="1800" kern="1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757" marR="18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0" kern="1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 </a:t>
                      </a:r>
                    </a:p>
                  </a:txBody>
                  <a:tcPr marL="18757" marR="18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l"/>
                      <a:r>
                        <a:rPr lang="en-IN" sz="1800" kern="1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IIT Roorkee</a:t>
                      </a:r>
                    </a:p>
                    <a:p>
                      <a:pPr marL="457200" algn="l"/>
                      <a:br>
                        <a:rPr lang="en-IN" sz="1800" kern="1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IN" sz="1800" kern="1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 be held on 19</a:t>
                      </a:r>
                      <a:r>
                        <a:rPr lang="en-IN" sz="1800" kern="100" baseline="300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IN" sz="1800" kern="1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March 2025</a:t>
                      </a:r>
                      <a:endParaRPr lang="en-IN" sz="1800" kern="1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8757" marR="18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0666760"/>
                  </a:ext>
                </a:extLst>
              </a:tr>
              <a:tr h="779545">
                <a:tc>
                  <a:txBody>
                    <a:bodyPr/>
                    <a:lstStyle/>
                    <a:p>
                      <a:pPr marL="457200" algn="l"/>
                      <a:r>
                        <a:rPr lang="en-IN" sz="1800" kern="100" dirty="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PCD 18</a:t>
                      </a:r>
                    </a:p>
                  </a:txBody>
                  <a:tcPr marL="18757" marR="18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0" kern="100" dirty="0">
                          <a:solidFill>
                            <a:srgbClr val="000000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</a:t>
                      </a:r>
                    </a:p>
                  </a:txBody>
                  <a:tcPr marL="18757" marR="18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l"/>
                      <a:r>
                        <a:rPr lang="en-IN" sz="1800" kern="100" dirty="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CIMAP Lucknow</a:t>
                      </a:r>
                      <a:br>
                        <a:rPr lang="en-IN" sz="1800" kern="100" dirty="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br>
                        <a:rPr lang="en-IN" sz="1800" kern="100" dirty="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</a:br>
                      <a:r>
                        <a:rPr lang="en-IN" sz="1800" kern="100" dirty="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To be held on 09</a:t>
                      </a:r>
                      <a:r>
                        <a:rPr lang="en-IN" sz="1800" kern="100" baseline="30000" dirty="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IN" sz="1800" kern="100" dirty="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January 2025</a:t>
                      </a:r>
                    </a:p>
                  </a:txBody>
                  <a:tcPr marL="18757" marR="1875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01732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303731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904DC-373C-23CE-8012-E1DC92194F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431859"/>
            <a:ext cx="11029616" cy="597557"/>
          </a:xfrm>
        </p:spPr>
        <p:txBody>
          <a:bodyPr/>
          <a:lstStyle/>
          <a:p>
            <a:pPr algn="ctr"/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Status of Process Reform measures</a:t>
            </a:r>
            <a:endParaRPr lang="en-US" dirty="0">
              <a:latin typeface="Garamond" panose="02020404030301010803" pitchFamily="18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988E64C0-280E-4E39-3E25-D6B73D786A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0666891"/>
              </p:ext>
            </p:extLst>
          </p:nvPr>
        </p:nvGraphicFramePr>
        <p:xfrm>
          <a:off x="670151" y="1493964"/>
          <a:ext cx="6921094" cy="1681575"/>
        </p:xfrm>
        <a:graphic>
          <a:graphicData uri="http://schemas.openxmlformats.org/drawingml/2006/table">
            <a:tbl>
              <a:tblPr firstRow="1" firstCol="1" bandRow="1"/>
              <a:tblGrid>
                <a:gridCol w="2312892">
                  <a:extLst>
                    <a:ext uri="{9D8B030D-6E8A-4147-A177-3AD203B41FA5}">
                      <a16:colId xmlns:a16="http://schemas.microsoft.com/office/drawing/2014/main" val="600272352"/>
                    </a:ext>
                  </a:extLst>
                </a:gridCol>
                <a:gridCol w="2144467">
                  <a:extLst>
                    <a:ext uri="{9D8B030D-6E8A-4147-A177-3AD203B41FA5}">
                      <a16:colId xmlns:a16="http://schemas.microsoft.com/office/drawing/2014/main" val="2238010838"/>
                    </a:ext>
                  </a:extLst>
                </a:gridCol>
                <a:gridCol w="2463735">
                  <a:extLst>
                    <a:ext uri="{9D8B030D-6E8A-4147-A177-3AD203B41FA5}">
                      <a16:colId xmlns:a16="http://schemas.microsoft.com/office/drawing/2014/main" val="1076710157"/>
                    </a:ext>
                  </a:extLst>
                </a:gridCol>
              </a:tblGrid>
              <a:tr h="674136">
                <a:tc>
                  <a:txBody>
                    <a:bodyPr/>
                    <a:lstStyle/>
                    <a:p>
                      <a:pPr marL="457200" algn="just"/>
                      <a:r>
                        <a:rPr lang="en-US" sz="1600" b="1" kern="100" dirty="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Committee</a:t>
                      </a:r>
                      <a:endParaRPr lang="en-IN" sz="1600" kern="1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en-IN" sz="1600" b="1" kern="100" dirty="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Meeting held on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en-US" sz="1600" b="1" kern="100" dirty="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% of attendance in the last meeting</a:t>
                      </a:r>
                      <a:endParaRPr lang="en-IN" sz="1600" kern="1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8914660"/>
                  </a:ext>
                </a:extLst>
              </a:tr>
              <a:tr h="335813">
                <a:tc>
                  <a:txBody>
                    <a:bodyPr/>
                    <a:lstStyle/>
                    <a:p>
                      <a:pPr marL="457200" algn="just"/>
                      <a:r>
                        <a:rPr lang="en-US" sz="1600" kern="100" dirty="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PCD 01</a:t>
                      </a:r>
                      <a:endParaRPr lang="en-IN" sz="1600" kern="1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en-IN" sz="1600" kern="1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r>
                        <a:rPr lang="en-IN" sz="1600" kern="100" baseline="300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IN" sz="1600" kern="1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May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en-US" sz="1600" b="1" kern="100" dirty="0">
                          <a:solidFill>
                            <a:srgbClr val="FF0000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r>
                        <a:rPr lang="en-US" sz="1600" b="1" kern="1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89.66 %</a:t>
                      </a:r>
                      <a:endParaRPr lang="en-IN" sz="1600" kern="100" dirty="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7916534"/>
                  </a:ext>
                </a:extLst>
              </a:tr>
              <a:tr h="335813">
                <a:tc>
                  <a:txBody>
                    <a:bodyPr/>
                    <a:lstStyle/>
                    <a:p>
                      <a:pPr marL="457200" algn="just"/>
                      <a:r>
                        <a:rPr lang="en-US" sz="1600" kern="100" dirty="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PCD 06</a:t>
                      </a:r>
                      <a:endParaRPr lang="en-IN" sz="1600" kern="1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en-IN" sz="1600" kern="1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</a:t>
                      </a:r>
                      <a:r>
                        <a:rPr lang="en-IN" sz="1600" kern="100" baseline="300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nd</a:t>
                      </a:r>
                      <a:r>
                        <a:rPr lang="en-IN" sz="1600" kern="1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August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en-US" sz="1600" b="1" kern="100" dirty="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88.57 %</a:t>
                      </a:r>
                      <a:endParaRPr lang="en-IN" sz="1600" kern="100" dirty="0">
                        <a:solidFill>
                          <a:srgbClr val="FF0000"/>
                        </a:solidFill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079002"/>
                  </a:ext>
                </a:extLst>
              </a:tr>
              <a:tr h="335813">
                <a:tc>
                  <a:txBody>
                    <a:bodyPr/>
                    <a:lstStyle/>
                    <a:p>
                      <a:pPr marL="457200" algn="just"/>
                      <a:r>
                        <a:rPr lang="en-IN" sz="1600" kern="100" dirty="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PCD 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en-IN" sz="1600" kern="100" dirty="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IN" sz="1600" kern="100" baseline="30000" dirty="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th</a:t>
                      </a:r>
                      <a:r>
                        <a:rPr lang="en-IN" sz="1600" kern="100" dirty="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July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en-IN" sz="1600" kern="100" dirty="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IN" sz="1600" b="1" kern="100" dirty="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93.55 %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7634649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F4BDA4B-68D2-F00F-AB9D-65B200ECEA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7145862"/>
              </p:ext>
            </p:extLst>
          </p:nvPr>
        </p:nvGraphicFramePr>
        <p:xfrm>
          <a:off x="704657" y="4225019"/>
          <a:ext cx="10160576" cy="2259460"/>
        </p:xfrm>
        <a:graphic>
          <a:graphicData uri="http://schemas.openxmlformats.org/drawingml/2006/table">
            <a:tbl>
              <a:tblPr firstRow="1" firstCol="1" bandRow="1"/>
              <a:tblGrid>
                <a:gridCol w="1804455">
                  <a:extLst>
                    <a:ext uri="{9D8B030D-6E8A-4147-A177-3AD203B41FA5}">
                      <a16:colId xmlns:a16="http://schemas.microsoft.com/office/drawing/2014/main" val="2712884113"/>
                    </a:ext>
                  </a:extLst>
                </a:gridCol>
                <a:gridCol w="5611220">
                  <a:extLst>
                    <a:ext uri="{9D8B030D-6E8A-4147-A177-3AD203B41FA5}">
                      <a16:colId xmlns:a16="http://schemas.microsoft.com/office/drawing/2014/main" val="2308263214"/>
                    </a:ext>
                  </a:extLst>
                </a:gridCol>
                <a:gridCol w="2744901">
                  <a:extLst>
                    <a:ext uri="{9D8B030D-6E8A-4147-A177-3AD203B41FA5}">
                      <a16:colId xmlns:a16="http://schemas.microsoft.com/office/drawing/2014/main" val="2158272190"/>
                    </a:ext>
                  </a:extLst>
                </a:gridCol>
              </a:tblGrid>
              <a:tr h="725713">
                <a:tc>
                  <a:txBody>
                    <a:bodyPr/>
                    <a:lstStyle/>
                    <a:p>
                      <a:pPr marL="457200" algn="just"/>
                      <a:r>
                        <a:rPr lang="en-US" sz="1400" b="1" kern="10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Committee</a:t>
                      </a:r>
                      <a:endParaRPr lang="en-IN" sz="1400" b="1" kern="1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en-US" sz="1400" b="1" kern="100" dirty="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No. of Inactive members identified and removed</a:t>
                      </a:r>
                      <a:endParaRPr lang="en-IN" sz="1400" b="1" kern="1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en-IN" sz="1400" b="1" kern="100" dirty="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No. of Inactive members removed before this meeting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14820749"/>
                  </a:ext>
                </a:extLst>
              </a:tr>
              <a:tr h="466947">
                <a:tc>
                  <a:txBody>
                    <a:bodyPr/>
                    <a:lstStyle/>
                    <a:p>
                      <a:pPr marL="457200" algn="just"/>
                      <a:r>
                        <a:rPr lang="en-US" sz="1400" kern="100" dirty="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PCD 1</a:t>
                      </a:r>
                      <a:endParaRPr lang="en-IN" sz="1400" kern="1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en-US" sz="1400" kern="100" dirty="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Castrol India Limited, Mumbai- </a:t>
                      </a:r>
                      <a:r>
                        <a:rPr lang="en-US" sz="1400" b="1" kern="100" dirty="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Removed</a:t>
                      </a:r>
                      <a:r>
                        <a:rPr lang="en-US" sz="1400" kern="100" dirty="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457200" algn="just"/>
                      <a:r>
                        <a:rPr lang="en-US" sz="1400" kern="100" dirty="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RDSO - Retained (Revised nominations received)</a:t>
                      </a:r>
                      <a:endParaRPr lang="en-IN" sz="1400" kern="1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en-IN" sz="1400" kern="100" dirty="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2417977"/>
                  </a:ext>
                </a:extLst>
              </a:tr>
              <a:tr h="470967">
                <a:tc>
                  <a:txBody>
                    <a:bodyPr/>
                    <a:lstStyle/>
                    <a:p>
                      <a:pPr marL="457200" algn="just"/>
                      <a:r>
                        <a:rPr lang="en-US" sz="1400" kern="100" dirty="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PCD 6</a:t>
                      </a:r>
                      <a:endParaRPr lang="en-IN" sz="1400" kern="1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 defTabSz="457200" rtl="0" eaLnBrk="1" latinLnBrk="0" hangingPunct="1"/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 Shell Bitumen – </a:t>
                      </a:r>
                      <a:r>
                        <a:rPr lang="en-US" sz="1400" b="1" kern="1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Removed</a:t>
                      </a:r>
                    </a:p>
                    <a:p>
                      <a:pPr marL="457200" algn="just" defTabSz="457200" rtl="0" eaLnBrk="1" latinLnBrk="0" hangingPunct="1"/>
                      <a:r>
                        <a:rPr lang="en-US" sz="1400" kern="1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Airport Authority of India – Retained. (Response to letter awaited)</a:t>
                      </a:r>
                    </a:p>
                    <a:p>
                      <a:pPr marL="457200" algn="just"/>
                      <a:endParaRPr lang="en-IN" sz="1400" kern="100" dirty="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en-IN" sz="1400" kern="100" dirty="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93228055"/>
                  </a:ext>
                </a:extLst>
              </a:tr>
              <a:tr h="381003">
                <a:tc>
                  <a:txBody>
                    <a:bodyPr/>
                    <a:lstStyle/>
                    <a:p>
                      <a:pPr marL="457200" algn="just"/>
                      <a:r>
                        <a:rPr lang="en-IN" sz="1400" kern="100" dirty="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PCD 18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685800" indent="-228600" algn="just">
                        <a:buAutoNum type="arabicPeriod"/>
                      </a:pPr>
                      <a:r>
                        <a:rPr lang="en-US" sz="1400" kern="100" dirty="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Nishant Aroma - </a:t>
                      </a:r>
                      <a:r>
                        <a:rPr lang="en-US" sz="1400" b="1" kern="100" dirty="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Removed</a:t>
                      </a:r>
                      <a:r>
                        <a:rPr lang="en-US" sz="1400" kern="100" dirty="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</a:p>
                    <a:p>
                      <a:pPr marL="685800" indent="-228600" algn="just">
                        <a:buAutoNum type="arabicPeriod"/>
                      </a:pPr>
                      <a:r>
                        <a:rPr lang="en-US" sz="1400" kern="100" dirty="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CSIR-IHBT - Retained (Revised Nominations received)</a:t>
                      </a:r>
                      <a:endParaRPr lang="en-IN" sz="1400" kern="1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457200" algn="just"/>
                      <a:r>
                        <a:rPr lang="en-IN" sz="1400" kern="100" dirty="0">
                          <a:effectLst/>
                          <a:latin typeface="Garamond" panose="02020404030301010803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2104039"/>
                  </a:ext>
                </a:extLst>
              </a:tr>
            </a:tbl>
          </a:graphicData>
        </a:graphic>
      </p:graphicFrame>
      <p:sp>
        <p:nvSpPr>
          <p:cNvPr id="6" name="Rectangle 1">
            <a:extLst>
              <a:ext uri="{FF2B5EF4-FFF2-40B4-BE49-F238E27FC236}">
                <a16:creationId xmlns:a16="http://schemas.microsoft.com/office/drawing/2014/main" id="{3C21FBF6-E95F-66F8-A20C-3CE24019D0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1095" y="1067339"/>
            <a:ext cx="263393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Attendance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aramond" panose="02020404030301010803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F01C177-B68B-A50B-F484-786A791EC00B}"/>
              </a:ext>
            </a:extLst>
          </p:cNvPr>
          <p:cNvSpPr txBox="1"/>
          <p:nvPr/>
        </p:nvSpPr>
        <p:spPr>
          <a:xfrm>
            <a:off x="621095" y="3740352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Inactive members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706258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75D71520-E943-A614-6061-28A8203B30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6308420"/>
              </p:ext>
            </p:extLst>
          </p:nvPr>
        </p:nvGraphicFramePr>
        <p:xfrm>
          <a:off x="398205" y="2028825"/>
          <a:ext cx="10609100" cy="46392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48466">
                  <a:extLst>
                    <a:ext uri="{9D8B030D-6E8A-4147-A177-3AD203B41FA5}">
                      <a16:colId xmlns:a16="http://schemas.microsoft.com/office/drawing/2014/main" val="1091877346"/>
                    </a:ext>
                  </a:extLst>
                </a:gridCol>
                <a:gridCol w="1054234">
                  <a:extLst>
                    <a:ext uri="{9D8B030D-6E8A-4147-A177-3AD203B41FA5}">
                      <a16:colId xmlns:a16="http://schemas.microsoft.com/office/drawing/2014/main" val="1997708500"/>
                    </a:ext>
                  </a:extLst>
                </a:gridCol>
                <a:gridCol w="4260678">
                  <a:extLst>
                    <a:ext uri="{9D8B030D-6E8A-4147-A177-3AD203B41FA5}">
                      <a16:colId xmlns:a16="http://schemas.microsoft.com/office/drawing/2014/main" val="2943674360"/>
                    </a:ext>
                  </a:extLst>
                </a:gridCol>
                <a:gridCol w="2490732">
                  <a:extLst>
                    <a:ext uri="{9D8B030D-6E8A-4147-A177-3AD203B41FA5}">
                      <a16:colId xmlns:a16="http://schemas.microsoft.com/office/drawing/2014/main" val="3500663148"/>
                    </a:ext>
                  </a:extLst>
                </a:gridCol>
                <a:gridCol w="2154990">
                  <a:extLst>
                    <a:ext uri="{9D8B030D-6E8A-4147-A177-3AD203B41FA5}">
                      <a16:colId xmlns:a16="http://schemas.microsoft.com/office/drawing/2014/main" val="1005052019"/>
                    </a:ext>
                  </a:extLst>
                </a:gridCol>
              </a:tblGrid>
              <a:tr h="6627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Garamond" panose="02020404030301010803" pitchFamily="18" charset="0"/>
                        </a:rPr>
                        <a:t>S. No.</a:t>
                      </a:r>
                      <a:endParaRPr lang="en-IN" sz="14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Garamond" panose="02020404030301010803" pitchFamily="18" charset="0"/>
                        </a:rPr>
                        <a:t>Doc: No</a:t>
                      </a:r>
                      <a:endParaRPr lang="en-IN" sz="14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Garamond" panose="02020404030301010803" pitchFamily="18" charset="0"/>
                        </a:rPr>
                        <a:t>Title</a:t>
                      </a:r>
                      <a:endParaRPr lang="en-IN" sz="14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Garamond" panose="02020404030301010803" pitchFamily="18" charset="0"/>
                        </a:rPr>
                        <a:t>No. of Commenting organization</a:t>
                      </a:r>
                      <a:endParaRPr lang="en-IN" sz="14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Garamond" panose="02020404030301010803" pitchFamily="18" charset="0"/>
                        </a:rPr>
                        <a:t>No. of Comments</a:t>
                      </a:r>
                      <a:endParaRPr lang="en-IN" sz="14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77285362"/>
                  </a:ext>
                </a:extLst>
              </a:tr>
              <a:tr h="6627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Garamond" panose="02020404030301010803" pitchFamily="18" charset="0"/>
                        </a:rPr>
                        <a:t>1</a:t>
                      </a:r>
                      <a:endParaRPr lang="en-IN" sz="14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Garamond" panose="02020404030301010803" pitchFamily="18" charset="0"/>
                        </a:rPr>
                        <a:t>PCD 18 (25823)</a:t>
                      </a:r>
                      <a:endParaRPr lang="en-IN" sz="14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Garamond" panose="02020404030301010803" pitchFamily="18" charset="0"/>
                        </a:rPr>
                        <a:t>Incense sticks </a:t>
                      </a:r>
                      <a:r>
                        <a:rPr lang="en-US" sz="1400" dirty="0" err="1">
                          <a:effectLst/>
                          <a:latin typeface="Garamond" panose="02020404030301010803" pitchFamily="18" charset="0"/>
                        </a:rPr>
                        <a:t>agarbatti</a:t>
                      </a:r>
                      <a:r>
                        <a:rPr lang="en-US" sz="1400" dirty="0">
                          <a:effectLst/>
                          <a:latin typeface="Garamond" panose="02020404030301010803" pitchFamily="18" charset="0"/>
                        </a:rPr>
                        <a:t> specification</a:t>
                      </a:r>
                      <a:endParaRPr lang="en-IN" sz="14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Garamond" panose="02020404030301010803" pitchFamily="18" charset="0"/>
                        </a:rPr>
                        <a:t>24</a:t>
                      </a:r>
                      <a:endParaRPr lang="en-IN" sz="14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Garamond" panose="02020404030301010803" pitchFamily="18" charset="0"/>
                        </a:rPr>
                        <a:t>39</a:t>
                      </a:r>
                      <a:endParaRPr lang="en-IN" sz="14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38400490"/>
                  </a:ext>
                </a:extLst>
              </a:tr>
              <a:tr h="6627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Garamond" panose="02020404030301010803" pitchFamily="18" charset="0"/>
                        </a:rPr>
                        <a:t>2</a:t>
                      </a:r>
                      <a:endParaRPr lang="en-IN" sz="14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Garamond" panose="02020404030301010803" pitchFamily="18" charset="0"/>
                        </a:rPr>
                        <a:t>PCD 18 (25992)</a:t>
                      </a:r>
                      <a:endParaRPr lang="en-IN" sz="14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Garamond" panose="02020404030301010803" pitchFamily="18" charset="0"/>
                        </a:rPr>
                        <a:t>Oil of blue chamomile - specification</a:t>
                      </a:r>
                      <a:endParaRPr lang="en-IN" sz="14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Garamond" panose="02020404030301010803" pitchFamily="18" charset="0"/>
                        </a:rPr>
                        <a:t>27</a:t>
                      </a:r>
                      <a:endParaRPr lang="en-IN" sz="14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Garamond" panose="02020404030301010803" pitchFamily="18" charset="0"/>
                        </a:rPr>
                        <a:t>35</a:t>
                      </a:r>
                      <a:endParaRPr lang="en-IN" sz="14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89807373"/>
                  </a:ext>
                </a:extLst>
              </a:tr>
              <a:tr h="6627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Garamond" panose="02020404030301010803" pitchFamily="18" charset="0"/>
                        </a:rPr>
                        <a:t>3</a:t>
                      </a:r>
                      <a:endParaRPr lang="en-IN" sz="14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Garamond" panose="02020404030301010803" pitchFamily="18" charset="0"/>
                        </a:rPr>
                        <a:t>PCD 18</a:t>
                      </a:r>
                      <a:r>
                        <a:rPr lang="en-IN" sz="1400">
                          <a:effectLst/>
                          <a:latin typeface="Garamond" panose="02020404030301010803" pitchFamily="18" charset="0"/>
                        </a:rPr>
                        <a:t> (</a:t>
                      </a:r>
                      <a:r>
                        <a:rPr lang="en-US" sz="1400">
                          <a:effectLst/>
                          <a:latin typeface="Garamond" panose="02020404030301010803" pitchFamily="18" charset="0"/>
                        </a:rPr>
                        <a:t>25355)</a:t>
                      </a:r>
                      <a:endParaRPr lang="en-IN" sz="14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Garamond" panose="02020404030301010803" pitchFamily="18" charset="0"/>
                        </a:rPr>
                        <a:t>Oil of frankincense - specification</a:t>
                      </a:r>
                      <a:endParaRPr lang="en-IN" sz="14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Garamond" panose="02020404030301010803" pitchFamily="18" charset="0"/>
                        </a:rPr>
                        <a:t>10</a:t>
                      </a:r>
                      <a:endParaRPr lang="en-IN" sz="14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Garamond" panose="02020404030301010803" pitchFamily="18" charset="0"/>
                        </a:rPr>
                        <a:t>15</a:t>
                      </a:r>
                      <a:endParaRPr lang="en-IN" sz="14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11544561"/>
                  </a:ext>
                </a:extLst>
              </a:tr>
              <a:tr h="6627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Garamond" panose="02020404030301010803" pitchFamily="18" charset="0"/>
                        </a:rPr>
                        <a:t>4</a:t>
                      </a:r>
                      <a:endParaRPr lang="en-IN" sz="14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Garamond" panose="02020404030301010803" pitchFamily="18" charset="0"/>
                        </a:rPr>
                        <a:t>PCD 18 (21480)</a:t>
                      </a:r>
                      <a:endParaRPr lang="en-IN" sz="14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Garamond" panose="02020404030301010803" pitchFamily="18" charset="0"/>
                        </a:rPr>
                        <a:t>Specification for benzyl alcohol</a:t>
                      </a:r>
                      <a:endParaRPr lang="en-IN" sz="14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Garamond" panose="02020404030301010803" pitchFamily="18" charset="0"/>
                        </a:rPr>
                        <a:t>2</a:t>
                      </a:r>
                      <a:endParaRPr lang="en-IN" sz="14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Garamond" panose="02020404030301010803" pitchFamily="18" charset="0"/>
                        </a:rPr>
                        <a:t>2</a:t>
                      </a:r>
                      <a:endParaRPr lang="en-IN" sz="14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54923834"/>
                  </a:ext>
                </a:extLst>
              </a:tr>
              <a:tr h="6627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Garamond" panose="02020404030301010803" pitchFamily="18" charset="0"/>
                        </a:rPr>
                        <a:t>5</a:t>
                      </a:r>
                      <a:endParaRPr lang="en-IN" sz="14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Garamond" panose="02020404030301010803" pitchFamily="18" charset="0"/>
                        </a:rPr>
                        <a:t>PCD 18 (21244)</a:t>
                      </a:r>
                      <a:endParaRPr lang="en-IN" sz="14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Garamond" panose="02020404030301010803" pitchFamily="18" charset="0"/>
                        </a:rPr>
                        <a:t>Specification for amyl salicylate</a:t>
                      </a:r>
                      <a:endParaRPr lang="en-IN" sz="14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Garamond" panose="02020404030301010803" pitchFamily="18" charset="0"/>
                        </a:rPr>
                        <a:t>1</a:t>
                      </a:r>
                      <a:endParaRPr lang="en-IN" sz="14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Garamond" panose="02020404030301010803" pitchFamily="18" charset="0"/>
                        </a:rPr>
                        <a:t>1</a:t>
                      </a:r>
                      <a:endParaRPr lang="en-IN" sz="14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23455937"/>
                  </a:ext>
                </a:extLst>
              </a:tr>
              <a:tr h="66275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Garamond" panose="02020404030301010803" pitchFamily="18" charset="0"/>
                        </a:rPr>
                        <a:t>6</a:t>
                      </a:r>
                      <a:endParaRPr lang="en-IN" sz="14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Garamond" panose="02020404030301010803" pitchFamily="18" charset="0"/>
                        </a:rPr>
                        <a:t>PCD 18 (14518)</a:t>
                      </a:r>
                      <a:endParaRPr lang="en-IN" sz="14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Garamond" panose="02020404030301010803" pitchFamily="18" charset="0"/>
                        </a:rPr>
                        <a:t>Oil of carrot seed specification</a:t>
                      </a:r>
                      <a:endParaRPr lang="en-IN" sz="14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Garamond" panose="02020404030301010803" pitchFamily="18" charset="0"/>
                        </a:rPr>
                        <a:t>2</a:t>
                      </a:r>
                      <a:endParaRPr lang="en-IN" sz="14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Garamond" panose="02020404030301010803" pitchFamily="18" charset="0"/>
                        </a:rPr>
                        <a:t>4</a:t>
                      </a:r>
                      <a:endParaRPr lang="en-IN" sz="14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89061920"/>
                  </a:ext>
                </a:extLst>
              </a:tr>
            </a:tbl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4FDFEC54-C79F-C07D-D415-FE93AAE915AE}"/>
              </a:ext>
            </a:extLst>
          </p:cNvPr>
          <p:cNvSpPr txBox="1"/>
          <p:nvPr/>
        </p:nvSpPr>
        <p:spPr>
          <a:xfrm>
            <a:off x="2900560" y="560713"/>
            <a:ext cx="7229278" cy="1259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600" b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Mangal" panose="02040503050203030202" pitchFamily="18" charset="0"/>
              </a:rPr>
              <a:t>Comments Received on P draft – PCD18</a:t>
            </a:r>
            <a:endParaRPr lang="en-IN" sz="3600" dirty="0">
              <a:effectLst/>
              <a:latin typeface="Garamond" panose="02020404030301010803" pitchFamily="18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14203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1F45F0E-9C88-B6E4-2B43-19F5D886DA54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438462" y="1801125"/>
          <a:ext cx="10591848" cy="112718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54217">
                  <a:extLst>
                    <a:ext uri="{9D8B030D-6E8A-4147-A177-3AD203B41FA5}">
                      <a16:colId xmlns:a16="http://schemas.microsoft.com/office/drawing/2014/main" val="1193131201"/>
                    </a:ext>
                  </a:extLst>
                </a:gridCol>
                <a:gridCol w="816634">
                  <a:extLst>
                    <a:ext uri="{9D8B030D-6E8A-4147-A177-3AD203B41FA5}">
                      <a16:colId xmlns:a16="http://schemas.microsoft.com/office/drawing/2014/main" val="2583365536"/>
                    </a:ext>
                  </a:extLst>
                </a:gridCol>
                <a:gridCol w="5687683">
                  <a:extLst>
                    <a:ext uri="{9D8B030D-6E8A-4147-A177-3AD203B41FA5}">
                      <a16:colId xmlns:a16="http://schemas.microsoft.com/office/drawing/2014/main" val="3039325532"/>
                    </a:ext>
                  </a:extLst>
                </a:gridCol>
                <a:gridCol w="1869057">
                  <a:extLst>
                    <a:ext uri="{9D8B030D-6E8A-4147-A177-3AD203B41FA5}">
                      <a16:colId xmlns:a16="http://schemas.microsoft.com/office/drawing/2014/main" val="2861329493"/>
                    </a:ext>
                  </a:extLst>
                </a:gridCol>
                <a:gridCol w="1564257">
                  <a:extLst>
                    <a:ext uri="{9D8B030D-6E8A-4147-A177-3AD203B41FA5}">
                      <a16:colId xmlns:a16="http://schemas.microsoft.com/office/drawing/2014/main" val="244468192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Garamond" panose="02020404030301010803" pitchFamily="18" charset="0"/>
                        </a:rPr>
                        <a:t>S. No.</a:t>
                      </a:r>
                      <a:endParaRPr lang="en-IN" sz="14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Garamond" panose="02020404030301010803" pitchFamily="18" charset="0"/>
                        </a:rPr>
                        <a:t>Doc: No</a:t>
                      </a:r>
                      <a:endParaRPr lang="en-IN" sz="14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Garamond" panose="02020404030301010803" pitchFamily="18" charset="0"/>
                        </a:rPr>
                        <a:t>Title</a:t>
                      </a:r>
                      <a:endParaRPr lang="en-IN" sz="14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Garamond" panose="02020404030301010803" pitchFamily="18" charset="0"/>
                        </a:rPr>
                        <a:t>No. of Commenting organization</a:t>
                      </a:r>
                      <a:endParaRPr lang="en-IN" sz="14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Garamond" panose="02020404030301010803" pitchFamily="18" charset="0"/>
                        </a:rPr>
                        <a:t>No. of Comments</a:t>
                      </a:r>
                      <a:endParaRPr lang="en-IN" sz="14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6456372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Garamond" panose="02020404030301010803" pitchFamily="18" charset="0"/>
                        </a:rPr>
                        <a:t> </a:t>
                      </a:r>
                      <a:endParaRPr lang="en-IN" sz="1400">
                        <a:effectLst/>
                        <a:latin typeface="Garamond" panose="02020404030301010803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Garamond" panose="02020404030301010803" pitchFamily="18" charset="0"/>
                        </a:rPr>
                        <a:t>1</a:t>
                      </a:r>
                      <a:endParaRPr lang="en-IN" sz="14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Garamond" panose="02020404030301010803" pitchFamily="18" charset="0"/>
                        </a:rPr>
                        <a:t>PCD 1</a:t>
                      </a:r>
                      <a:endParaRPr lang="en-IN" sz="1400">
                        <a:effectLst/>
                        <a:latin typeface="Garamond" panose="02020404030301010803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Garamond" panose="02020404030301010803" pitchFamily="18" charset="0"/>
                        </a:rPr>
                        <a:t>(23728)</a:t>
                      </a:r>
                      <a:endParaRPr lang="en-IN" sz="14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dirty="0">
                          <a:effectLst/>
                          <a:latin typeface="Garamond" panose="02020404030301010803" pitchFamily="18" charset="0"/>
                        </a:rPr>
                        <a:t>Methods of test for petroleum and its products determination of total volatile sulphur in gaseous hydrocarbons and liquefied petroleum gases through ultraviolet fluorescence detection</a:t>
                      </a:r>
                      <a:endParaRPr lang="en-IN" sz="14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>
                          <a:effectLst/>
                          <a:latin typeface="Garamond" panose="02020404030301010803" pitchFamily="18" charset="0"/>
                        </a:rPr>
                        <a:t>1</a:t>
                      </a:r>
                      <a:endParaRPr lang="en-IN" sz="14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dirty="0">
                          <a:effectLst/>
                          <a:latin typeface="Garamond" panose="02020404030301010803" pitchFamily="18" charset="0"/>
                        </a:rPr>
                        <a:t>1</a:t>
                      </a:r>
                      <a:endParaRPr lang="en-IN" sz="14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62902917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1BC8D1B5-3AA4-66ED-4E98-B1A8EDF8A355}"/>
              </a:ext>
            </a:extLst>
          </p:cNvPr>
          <p:cNvSpPr txBox="1"/>
          <p:nvPr/>
        </p:nvSpPr>
        <p:spPr>
          <a:xfrm>
            <a:off x="4069591" y="1265212"/>
            <a:ext cx="3823483" cy="4751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2400" b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Mangal" panose="02040503050203030202" pitchFamily="18" charset="0"/>
              </a:rPr>
              <a:t>PCD 01 P Drafts Comments</a:t>
            </a:r>
            <a:endParaRPr lang="en-IN" sz="2400" dirty="0">
              <a:effectLst/>
              <a:latin typeface="Garamond" panose="02020404030301010803" pitchFamily="18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FDFEC54-C79F-C07D-D415-FE93AAE915AE}"/>
              </a:ext>
            </a:extLst>
          </p:cNvPr>
          <p:cNvSpPr txBox="1"/>
          <p:nvPr/>
        </p:nvSpPr>
        <p:spPr>
          <a:xfrm>
            <a:off x="2042154" y="560713"/>
            <a:ext cx="7964616" cy="6665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3600" b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Mangal" panose="02040503050203030202" pitchFamily="18" charset="0"/>
              </a:rPr>
              <a:t>Comments Received on P draft – PCD 1</a:t>
            </a:r>
            <a:endParaRPr lang="en-IN" sz="3600" dirty="0">
              <a:effectLst/>
              <a:latin typeface="Garamond" panose="02020404030301010803" pitchFamily="18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6417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EF4A46-4AD9-490D-8775-98B72D5223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650645"/>
            <a:ext cx="11029616" cy="1188720"/>
          </a:xfrm>
        </p:spPr>
        <p:txBody>
          <a:bodyPr>
            <a:noAutofit/>
          </a:bodyPr>
          <a:lstStyle/>
          <a:p>
            <a:pPr algn="ctr"/>
            <a:r>
              <a:rPr lang="en-US" sz="2000" b="1" dirty="0">
                <a:latin typeface="Garamond" panose="02020404030301010803" pitchFamily="18" charset="0"/>
              </a:rPr>
              <a:t>PCD 01  - Methods of sampling and test for petroleum and related </a:t>
            </a:r>
            <a:br>
              <a:rPr lang="en-US" sz="2000" b="1" dirty="0">
                <a:latin typeface="Garamond" panose="02020404030301010803" pitchFamily="18" charset="0"/>
              </a:rPr>
            </a:br>
            <a:r>
              <a:rPr lang="en-US" sz="2000" b="1" dirty="0">
                <a:latin typeface="Garamond" panose="02020404030301010803" pitchFamily="18" charset="0"/>
              </a:rPr>
              <a:t>                 products of natural or synthetic origin </a:t>
            </a:r>
            <a:br>
              <a:rPr lang="en-US" sz="2000" b="1" dirty="0">
                <a:latin typeface="Garamond" panose="02020404030301010803" pitchFamily="18" charset="0"/>
              </a:rPr>
            </a:br>
            <a:br>
              <a:rPr lang="en-US" sz="2000" b="1" dirty="0">
                <a:latin typeface="Garamond" panose="02020404030301010803" pitchFamily="18" charset="0"/>
              </a:rPr>
            </a:br>
            <a:r>
              <a:rPr lang="en-US" sz="2000" b="1" dirty="0">
                <a:latin typeface="Garamond" panose="02020404030301010803" pitchFamily="18" charset="0"/>
              </a:rPr>
              <a:t>Working Groups:	  (Total WG :11	Created :06	    abolished: Nil )</a:t>
            </a:r>
          </a:p>
        </p:txBody>
      </p:sp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F313BEA1-AC67-4E96-82E6-B9CD3A5E63B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77942411"/>
              </p:ext>
            </p:extLst>
          </p:nvPr>
        </p:nvGraphicFramePr>
        <p:xfrm>
          <a:off x="837722" y="1922751"/>
          <a:ext cx="10274300" cy="47643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41857">
                  <a:extLst>
                    <a:ext uri="{9D8B030D-6E8A-4147-A177-3AD203B41FA5}">
                      <a16:colId xmlns:a16="http://schemas.microsoft.com/office/drawing/2014/main" val="2900670616"/>
                    </a:ext>
                  </a:extLst>
                </a:gridCol>
                <a:gridCol w="1661483">
                  <a:extLst>
                    <a:ext uri="{9D8B030D-6E8A-4147-A177-3AD203B41FA5}">
                      <a16:colId xmlns:a16="http://schemas.microsoft.com/office/drawing/2014/main" val="2713020930"/>
                    </a:ext>
                  </a:extLst>
                </a:gridCol>
                <a:gridCol w="6821423">
                  <a:extLst>
                    <a:ext uri="{9D8B030D-6E8A-4147-A177-3AD203B41FA5}">
                      <a16:colId xmlns:a16="http://schemas.microsoft.com/office/drawing/2014/main" val="1532661205"/>
                    </a:ext>
                  </a:extLst>
                </a:gridCol>
                <a:gridCol w="1049537">
                  <a:extLst>
                    <a:ext uri="{9D8B030D-6E8A-4147-A177-3AD203B41FA5}">
                      <a16:colId xmlns:a16="http://schemas.microsoft.com/office/drawing/2014/main" val="847959925"/>
                    </a:ext>
                  </a:extLst>
                </a:gridCol>
              </a:tblGrid>
              <a:tr h="42046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Garamond" panose="02020404030301010803" pitchFamily="18" charset="0"/>
                        </a:rPr>
                        <a:t>S. No.</a:t>
                      </a:r>
                      <a:endParaRPr lang="en-US" sz="14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44817" marR="448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  <a:latin typeface="Garamond" panose="02020404030301010803" pitchFamily="18" charset="0"/>
                        </a:rPr>
                        <a:t>Working Group Number</a:t>
                      </a:r>
                      <a:endParaRPr lang="en-US" sz="14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44817" marR="448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" algn="l"/>
                        </a:tabLst>
                      </a:pPr>
                      <a:r>
                        <a:rPr lang="en-IN" sz="1400" dirty="0">
                          <a:effectLst/>
                          <a:latin typeface="Garamond" panose="02020404030301010803" pitchFamily="18" charset="0"/>
                        </a:rPr>
                        <a:t>Working Group Name</a:t>
                      </a:r>
                      <a:endParaRPr lang="en-US" sz="14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44817" marR="44817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" algn="l"/>
                        </a:tabLst>
                      </a:pPr>
                      <a:r>
                        <a:rPr lang="en-IN" sz="1400">
                          <a:effectLst/>
                          <a:latin typeface="Garamond" panose="02020404030301010803" pitchFamily="18" charset="0"/>
                        </a:rPr>
                        <a:t>Remark</a:t>
                      </a:r>
                      <a:endParaRPr lang="en-US" sz="14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44817" marR="44817" marT="0" marB="0"/>
                </a:tc>
                <a:extLst>
                  <a:ext uri="{0D108BD9-81ED-4DB2-BD59-A6C34878D82A}">
                    <a16:rowId xmlns:a16="http://schemas.microsoft.com/office/drawing/2014/main" val="1002292075"/>
                  </a:ext>
                </a:extLst>
              </a:tr>
              <a:tr h="27798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Garamond" panose="02020404030301010803" pitchFamily="18" charset="0"/>
                        </a:rPr>
                        <a:t>1</a:t>
                      </a:r>
                      <a:endParaRPr lang="en-US" sz="14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44817" marR="4481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  <a:latin typeface="Garamond" panose="02020404030301010803" pitchFamily="18" charset="0"/>
                        </a:rPr>
                        <a:t>PCD 01 : 2 : P1</a:t>
                      </a:r>
                      <a:endParaRPr lang="en-US" sz="14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44817" marR="4481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  <a:latin typeface="Garamond" panose="02020404030301010803" pitchFamily="18" charset="0"/>
                        </a:rPr>
                        <a:t>Alternate test methods for Cetane Number Measurement</a:t>
                      </a:r>
                      <a:endParaRPr lang="en-US" sz="14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44817" marR="44817" marT="0" marB="0"/>
                </a:tc>
                <a:tc rowSpan="5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  <a:latin typeface="Garamond" panose="02020404030301010803" pitchFamily="18" charset="0"/>
                        </a:rPr>
                        <a:t>Existing working groups 05</a:t>
                      </a:r>
                      <a:endParaRPr lang="en-US" sz="14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44817" marR="44817" marT="0" marB="0"/>
                </a:tc>
                <a:extLst>
                  <a:ext uri="{0D108BD9-81ED-4DB2-BD59-A6C34878D82A}">
                    <a16:rowId xmlns:a16="http://schemas.microsoft.com/office/drawing/2014/main" val="3347941440"/>
                  </a:ext>
                </a:extLst>
              </a:tr>
              <a:tr h="27798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6700" algn="l"/>
                        </a:tabLst>
                      </a:pPr>
                      <a:r>
                        <a:rPr lang="en-US" sz="1400">
                          <a:effectLst/>
                          <a:latin typeface="Garamond" panose="02020404030301010803" pitchFamily="18" charset="0"/>
                        </a:rPr>
                        <a:t>2</a:t>
                      </a:r>
                      <a:endParaRPr lang="en-US" sz="14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44817" marR="4481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6700" algn="l"/>
                        </a:tabLst>
                      </a:pPr>
                      <a:r>
                        <a:rPr lang="en-IN" sz="1400">
                          <a:effectLst/>
                          <a:latin typeface="Garamond" panose="02020404030301010803" pitchFamily="18" charset="0"/>
                        </a:rPr>
                        <a:t>PCD 01 : 1 : P1</a:t>
                      </a:r>
                      <a:endParaRPr lang="en-US" sz="14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44817" marR="4481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28600" algn="l"/>
                        </a:tabLst>
                      </a:pPr>
                      <a:r>
                        <a:rPr lang="en-IN" sz="1400">
                          <a:effectLst/>
                          <a:latin typeface="Garamond" panose="02020404030301010803" pitchFamily="18" charset="0"/>
                        </a:rPr>
                        <a:t>Development of new Instrumental Test Methods</a:t>
                      </a:r>
                      <a:endParaRPr lang="en-US" sz="14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44817" marR="44817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4978337"/>
                  </a:ext>
                </a:extLst>
              </a:tr>
              <a:tr h="27798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  <a:latin typeface="Garamond" panose="02020404030301010803" pitchFamily="18" charset="0"/>
                        </a:rPr>
                        <a:t>3</a:t>
                      </a:r>
                      <a:endParaRPr lang="en-US" sz="14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44817" marR="4481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  <a:latin typeface="Garamond" panose="02020404030301010803" pitchFamily="18" charset="0"/>
                        </a:rPr>
                        <a:t>PCD 01 : P2</a:t>
                      </a:r>
                      <a:endParaRPr lang="en-US" sz="14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44817" marR="4481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  <a:latin typeface="Garamond" panose="02020404030301010803" pitchFamily="18" charset="0"/>
                        </a:rPr>
                        <a:t>Replacement of mercury thermometers from the test methods</a:t>
                      </a:r>
                      <a:endParaRPr lang="en-US" sz="14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44817" marR="44817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7505970"/>
                  </a:ext>
                </a:extLst>
              </a:tr>
              <a:tr h="27798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  <a:latin typeface="Garamond" panose="02020404030301010803" pitchFamily="18" charset="0"/>
                        </a:rPr>
                        <a:t>4</a:t>
                      </a:r>
                      <a:endParaRPr lang="en-US" sz="14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44817" marR="4481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  <a:latin typeface="Garamond" panose="02020404030301010803" pitchFamily="18" charset="0"/>
                        </a:rPr>
                        <a:t>PCD 01 : 1 : P3</a:t>
                      </a:r>
                      <a:endParaRPr lang="en-US" sz="14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44817" marR="4481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  <a:latin typeface="Garamond" panose="02020404030301010803" pitchFamily="18" charset="0"/>
                        </a:rPr>
                        <a:t>Establish an Alternate Test Method (FTIR) For RON Testing</a:t>
                      </a:r>
                      <a:endParaRPr lang="en-US" sz="14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44817" marR="44817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4249219"/>
                  </a:ext>
                </a:extLst>
              </a:tr>
              <a:tr h="27798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  <a:latin typeface="Garamond" panose="02020404030301010803" pitchFamily="18" charset="0"/>
                        </a:rPr>
                        <a:t>5</a:t>
                      </a:r>
                      <a:endParaRPr lang="en-US" sz="14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44817" marR="4481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  <a:latin typeface="Garamond" panose="02020404030301010803" pitchFamily="18" charset="0"/>
                        </a:rPr>
                        <a:t>PCD 01 : 3 : P1</a:t>
                      </a:r>
                      <a:endParaRPr lang="en-US" sz="14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44817" marR="4481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" algn="l"/>
                        </a:tabLst>
                      </a:pPr>
                      <a:r>
                        <a:rPr lang="en-IN" sz="1400" dirty="0">
                          <a:effectLst/>
                          <a:latin typeface="Garamond" panose="02020404030301010803" pitchFamily="18" charset="0"/>
                        </a:rPr>
                        <a:t>Review of IS 1448 (Part 87): 1979 Methods of test for petroleum and its products - Auto ignition temperature </a:t>
                      </a:r>
                      <a:endParaRPr lang="en-US" sz="14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44817" marR="44817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0610851"/>
                  </a:ext>
                </a:extLst>
              </a:tr>
              <a:tr h="27798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  <a:latin typeface="Garamond" panose="02020404030301010803" pitchFamily="18" charset="0"/>
                        </a:rPr>
                        <a:t>6</a:t>
                      </a:r>
                      <a:endParaRPr lang="en-US" sz="14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44817" marR="4481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  <a:latin typeface="Garamond" panose="02020404030301010803" pitchFamily="18" charset="0"/>
                        </a:rPr>
                        <a:t>PCD 01 : 2 : WG1</a:t>
                      </a:r>
                      <a:endParaRPr lang="en-US" sz="14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44817" marR="4481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  <a:latin typeface="Garamond" panose="02020404030301010803" pitchFamily="18" charset="0"/>
                        </a:rPr>
                        <a:t>Working Group to identify test method standards from PCD 25 pertaining to PCD 1:2</a:t>
                      </a:r>
                      <a:endParaRPr lang="en-US" sz="14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44817" marR="44817" marT="0" marB="0"/>
                </a:tc>
                <a:tc rowSpan="6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  <a:latin typeface="Garamond" panose="02020404030301010803" pitchFamily="18" charset="0"/>
                        </a:rPr>
                        <a:t>Created Working Groups 06</a:t>
                      </a:r>
                      <a:endParaRPr lang="en-US" sz="14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44817" marR="44817" marT="0" marB="0"/>
                </a:tc>
                <a:extLst>
                  <a:ext uri="{0D108BD9-81ED-4DB2-BD59-A6C34878D82A}">
                    <a16:rowId xmlns:a16="http://schemas.microsoft.com/office/drawing/2014/main" val="3369444876"/>
                  </a:ext>
                </a:extLst>
              </a:tr>
              <a:tr h="27798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  <a:latin typeface="Garamond" panose="02020404030301010803" pitchFamily="18" charset="0"/>
                        </a:rPr>
                        <a:t>7</a:t>
                      </a:r>
                      <a:endParaRPr lang="en-US" sz="14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44817" marR="4481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  <a:latin typeface="Garamond" panose="02020404030301010803" pitchFamily="18" charset="0"/>
                        </a:rPr>
                        <a:t>PCD 01 : WG2</a:t>
                      </a:r>
                      <a:endParaRPr lang="en-US" sz="14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44817" marR="4481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  <a:latin typeface="Garamond" panose="02020404030301010803" pitchFamily="18" charset="0"/>
                        </a:rPr>
                        <a:t>Review of IS 1448 Part 172 ICP-AES Method for Determination of Trace Elements in Petroleum Products)</a:t>
                      </a:r>
                      <a:endParaRPr lang="en-US" sz="14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44817" marR="44817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1605611"/>
                  </a:ext>
                </a:extLst>
              </a:tr>
              <a:tr h="42046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  <a:latin typeface="Garamond" panose="02020404030301010803" pitchFamily="18" charset="0"/>
                        </a:rPr>
                        <a:t>8</a:t>
                      </a:r>
                      <a:endParaRPr lang="en-US" sz="14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44817" marR="4481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  <a:latin typeface="Garamond" panose="02020404030301010803" pitchFamily="18" charset="0"/>
                        </a:rPr>
                        <a:t>PCD 01 : WG3</a:t>
                      </a:r>
                      <a:endParaRPr lang="en-US" sz="14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44817" marR="4481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  <a:latin typeface="Garamond" panose="02020404030301010803" pitchFamily="18" charset="0"/>
                        </a:rPr>
                        <a:t>Review of IS 1448 Part 173 D</a:t>
                      </a:r>
                      <a:r>
                        <a:rPr lang="en-US" sz="1400">
                          <a:effectLst/>
                          <a:latin typeface="Garamond" panose="02020404030301010803" pitchFamily="18" charset="0"/>
                        </a:rPr>
                        <a:t>etermination of Lead Content in Motor Gasoline - Energy Dispersive X-Ray Fluorescence Spectrometry Method</a:t>
                      </a:r>
                      <a:endParaRPr lang="en-US" sz="14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44817" marR="44817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2378753"/>
                  </a:ext>
                </a:extLst>
              </a:tr>
              <a:tr h="420469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  <a:latin typeface="Garamond" panose="02020404030301010803" pitchFamily="18" charset="0"/>
                        </a:rPr>
                        <a:t>9</a:t>
                      </a:r>
                      <a:endParaRPr lang="en-US" sz="14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44817" marR="4481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  <a:latin typeface="Garamond" panose="02020404030301010803" pitchFamily="18" charset="0"/>
                        </a:rPr>
                        <a:t>PCD 01 : WG4</a:t>
                      </a:r>
                      <a:endParaRPr lang="en-US" sz="14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44817" marR="4481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  <a:latin typeface="Garamond" panose="02020404030301010803" pitchFamily="18" charset="0"/>
                        </a:rPr>
                        <a:t>Review of IS 1448 Part 179 Determination of Sulfur Content - Wavelength-dispersive X-ray Fluorescence Spectrometry</a:t>
                      </a:r>
                      <a:endParaRPr lang="en-US" sz="14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44817" marR="44817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3687361"/>
                  </a:ext>
                </a:extLst>
              </a:tr>
              <a:tr h="27798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  <a:latin typeface="Garamond" panose="02020404030301010803" pitchFamily="18" charset="0"/>
                        </a:rPr>
                        <a:t>10</a:t>
                      </a:r>
                      <a:endParaRPr lang="en-US" sz="14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44817" marR="4481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  <a:latin typeface="Garamond" panose="02020404030301010803" pitchFamily="18" charset="0"/>
                        </a:rPr>
                        <a:t>PCD 01 : WG5</a:t>
                      </a:r>
                      <a:endParaRPr lang="en-US" sz="14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44817" marR="4481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  <a:latin typeface="Garamond" panose="02020404030301010803" pitchFamily="18" charset="0"/>
                        </a:rPr>
                        <a:t>Review of IS 1448 Part 180 Determination of Sulphur Content - Oxidative Microcoulometry Method</a:t>
                      </a:r>
                      <a:endParaRPr lang="en-US" sz="14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44817" marR="44817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555051"/>
                  </a:ext>
                </a:extLst>
              </a:tr>
              <a:tr h="56295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  <a:latin typeface="Garamond" panose="02020404030301010803" pitchFamily="18" charset="0"/>
                        </a:rPr>
                        <a:t>11</a:t>
                      </a:r>
                      <a:endParaRPr lang="en-US" sz="14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44817" marR="4481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  <a:latin typeface="Garamond" panose="02020404030301010803" pitchFamily="18" charset="0"/>
                        </a:rPr>
                        <a:t>PCD 01 : WG6</a:t>
                      </a:r>
                      <a:endParaRPr lang="en-US" sz="14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44817" marR="4481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  <a:latin typeface="Garamond" panose="02020404030301010803" pitchFamily="18" charset="0"/>
                        </a:rPr>
                        <a:t>Review of IS 1448 Part 181Determination of Hydrocarbon Types and Oxygenates in Automotive Motor Gasoline and in Ethanol (E85) Automotive Fuel - Multidimensional Gas Chromatography Method</a:t>
                      </a:r>
                      <a:endParaRPr lang="en-US" sz="14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44817" marR="44817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48973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801357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733ECF-F737-AAEE-9631-464D7E69F8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04EDF8-155E-0507-CA85-12360A66D8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18208" y="285750"/>
            <a:ext cx="9085310" cy="1038225"/>
          </a:xfrm>
        </p:spPr>
        <p:txBody>
          <a:bodyPr anchor="t">
            <a:noAutofit/>
          </a:bodyPr>
          <a:lstStyle/>
          <a:p>
            <a:br>
              <a:rPr lang="en-US" sz="2400" b="1" dirty="0">
                <a:solidFill>
                  <a:schemeClr val="tx2"/>
                </a:solidFill>
                <a:latin typeface="Garamond" panose="02020404030301010803" pitchFamily="18" charset="0"/>
              </a:rPr>
            </a:br>
            <a:r>
              <a:rPr lang="en-US" sz="2400" b="1" dirty="0">
                <a:solidFill>
                  <a:schemeClr val="tx2"/>
                </a:solidFill>
                <a:latin typeface="Garamond" panose="02020404030301010803" pitchFamily="18" charset="0"/>
              </a:rPr>
              <a:t>PROGRESS AND PROCESS ADOPTED FOR REVIEW</a:t>
            </a:r>
            <a:br>
              <a:rPr lang="en-US" sz="1800" b="1" dirty="0">
                <a:solidFill>
                  <a:schemeClr val="tx2"/>
                </a:solidFill>
                <a:latin typeface="Garamond" panose="02020404030301010803" pitchFamily="18" charset="0"/>
              </a:rPr>
            </a:br>
            <a:r>
              <a:rPr lang="en-US" sz="1800" b="1" dirty="0">
                <a:latin typeface="Garamond" panose="02020404030301010803" pitchFamily="18" charset="0"/>
              </a:rPr>
              <a:t>BITUMEN, TAR AND RELATED PRODUCTS </a:t>
            </a:r>
            <a:r>
              <a:rPr lang="en-US" sz="1800" b="1" dirty="0">
                <a:solidFill>
                  <a:schemeClr val="tx2"/>
                </a:solidFill>
                <a:latin typeface="Garamond" panose="02020404030301010803" pitchFamily="18" charset="0"/>
              </a:rPr>
              <a:t>PCD 6</a:t>
            </a:r>
            <a:endParaRPr lang="en-US" sz="2000" b="1" dirty="0">
              <a:solidFill>
                <a:schemeClr val="tx2"/>
              </a:solidFill>
              <a:latin typeface="Garamond" panose="02020404030301010803" pitchFamily="18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A0D5AEB-63ED-C5BB-0830-8BD25AC382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6491209"/>
              </p:ext>
            </p:extLst>
          </p:nvPr>
        </p:nvGraphicFramePr>
        <p:xfrm>
          <a:off x="397461" y="1379337"/>
          <a:ext cx="11253965" cy="51690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8618">
                  <a:extLst>
                    <a:ext uri="{9D8B030D-6E8A-4147-A177-3AD203B41FA5}">
                      <a16:colId xmlns:a16="http://schemas.microsoft.com/office/drawing/2014/main" val="137128744"/>
                    </a:ext>
                  </a:extLst>
                </a:gridCol>
                <a:gridCol w="489857">
                  <a:extLst>
                    <a:ext uri="{9D8B030D-6E8A-4147-A177-3AD203B41FA5}">
                      <a16:colId xmlns:a16="http://schemas.microsoft.com/office/drawing/2014/main" val="199508984"/>
                    </a:ext>
                  </a:extLst>
                </a:gridCol>
                <a:gridCol w="555172">
                  <a:extLst>
                    <a:ext uri="{9D8B030D-6E8A-4147-A177-3AD203B41FA5}">
                      <a16:colId xmlns:a16="http://schemas.microsoft.com/office/drawing/2014/main" val="868728017"/>
                    </a:ext>
                  </a:extLst>
                </a:gridCol>
                <a:gridCol w="525608">
                  <a:extLst>
                    <a:ext uri="{9D8B030D-6E8A-4147-A177-3AD203B41FA5}">
                      <a16:colId xmlns:a16="http://schemas.microsoft.com/office/drawing/2014/main" val="1877378076"/>
                    </a:ext>
                  </a:extLst>
                </a:gridCol>
                <a:gridCol w="592314">
                  <a:extLst>
                    <a:ext uri="{9D8B030D-6E8A-4147-A177-3AD203B41FA5}">
                      <a16:colId xmlns:a16="http://schemas.microsoft.com/office/drawing/2014/main" val="369358510"/>
                    </a:ext>
                  </a:extLst>
                </a:gridCol>
                <a:gridCol w="592314">
                  <a:extLst>
                    <a:ext uri="{9D8B030D-6E8A-4147-A177-3AD203B41FA5}">
                      <a16:colId xmlns:a16="http://schemas.microsoft.com/office/drawing/2014/main" val="2251413127"/>
                    </a:ext>
                  </a:extLst>
                </a:gridCol>
                <a:gridCol w="592314">
                  <a:extLst>
                    <a:ext uri="{9D8B030D-6E8A-4147-A177-3AD203B41FA5}">
                      <a16:colId xmlns:a16="http://schemas.microsoft.com/office/drawing/2014/main" val="1123763215"/>
                    </a:ext>
                  </a:extLst>
                </a:gridCol>
                <a:gridCol w="592314">
                  <a:extLst>
                    <a:ext uri="{9D8B030D-6E8A-4147-A177-3AD203B41FA5}">
                      <a16:colId xmlns:a16="http://schemas.microsoft.com/office/drawing/2014/main" val="2530552276"/>
                    </a:ext>
                  </a:extLst>
                </a:gridCol>
                <a:gridCol w="592314">
                  <a:extLst>
                    <a:ext uri="{9D8B030D-6E8A-4147-A177-3AD203B41FA5}">
                      <a16:colId xmlns:a16="http://schemas.microsoft.com/office/drawing/2014/main" val="2965260051"/>
                    </a:ext>
                  </a:extLst>
                </a:gridCol>
                <a:gridCol w="592314">
                  <a:extLst>
                    <a:ext uri="{9D8B030D-6E8A-4147-A177-3AD203B41FA5}">
                      <a16:colId xmlns:a16="http://schemas.microsoft.com/office/drawing/2014/main" val="2612800033"/>
                    </a:ext>
                  </a:extLst>
                </a:gridCol>
                <a:gridCol w="592314">
                  <a:extLst>
                    <a:ext uri="{9D8B030D-6E8A-4147-A177-3AD203B41FA5}">
                      <a16:colId xmlns:a16="http://schemas.microsoft.com/office/drawing/2014/main" val="889059481"/>
                    </a:ext>
                  </a:extLst>
                </a:gridCol>
                <a:gridCol w="592314">
                  <a:extLst>
                    <a:ext uri="{9D8B030D-6E8A-4147-A177-3AD203B41FA5}">
                      <a16:colId xmlns:a16="http://schemas.microsoft.com/office/drawing/2014/main" val="3292581174"/>
                    </a:ext>
                  </a:extLst>
                </a:gridCol>
                <a:gridCol w="592314">
                  <a:extLst>
                    <a:ext uri="{9D8B030D-6E8A-4147-A177-3AD203B41FA5}">
                      <a16:colId xmlns:a16="http://schemas.microsoft.com/office/drawing/2014/main" val="1724221060"/>
                    </a:ext>
                  </a:extLst>
                </a:gridCol>
                <a:gridCol w="592314">
                  <a:extLst>
                    <a:ext uri="{9D8B030D-6E8A-4147-A177-3AD203B41FA5}">
                      <a16:colId xmlns:a16="http://schemas.microsoft.com/office/drawing/2014/main" val="1229752381"/>
                    </a:ext>
                  </a:extLst>
                </a:gridCol>
                <a:gridCol w="592314">
                  <a:extLst>
                    <a:ext uri="{9D8B030D-6E8A-4147-A177-3AD203B41FA5}">
                      <a16:colId xmlns:a16="http://schemas.microsoft.com/office/drawing/2014/main" val="2699859914"/>
                    </a:ext>
                  </a:extLst>
                </a:gridCol>
                <a:gridCol w="592314">
                  <a:extLst>
                    <a:ext uri="{9D8B030D-6E8A-4147-A177-3AD203B41FA5}">
                      <a16:colId xmlns:a16="http://schemas.microsoft.com/office/drawing/2014/main" val="2690998533"/>
                    </a:ext>
                  </a:extLst>
                </a:gridCol>
                <a:gridCol w="592314">
                  <a:extLst>
                    <a:ext uri="{9D8B030D-6E8A-4147-A177-3AD203B41FA5}">
                      <a16:colId xmlns:a16="http://schemas.microsoft.com/office/drawing/2014/main" val="4294382338"/>
                    </a:ext>
                  </a:extLst>
                </a:gridCol>
                <a:gridCol w="592314">
                  <a:extLst>
                    <a:ext uri="{9D8B030D-6E8A-4147-A177-3AD203B41FA5}">
                      <a16:colId xmlns:a16="http://schemas.microsoft.com/office/drawing/2014/main" val="2600926939"/>
                    </a:ext>
                  </a:extLst>
                </a:gridCol>
                <a:gridCol w="592314">
                  <a:extLst>
                    <a:ext uri="{9D8B030D-6E8A-4147-A177-3AD203B41FA5}">
                      <a16:colId xmlns:a16="http://schemas.microsoft.com/office/drawing/2014/main" val="4017874826"/>
                    </a:ext>
                  </a:extLst>
                </a:gridCol>
              </a:tblGrid>
              <a:tr h="596725">
                <a:tc rowSpan="3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200" b="1" i="0" u="none" strike="noStrike" cap="none" dirty="0">
                          <a:latin typeface="Garamond" panose="02020404030301010803" pitchFamily="18" charset="0"/>
                          <a:cs typeface="Times New Roman" panose="02020603050405020304" pitchFamily="18" charset="0"/>
                          <a:sym typeface="Times New Roman"/>
                        </a:rPr>
                        <a:t>Standards for review against AAP 2024-25 </a:t>
                      </a:r>
                      <a:endParaRPr lang="en-IN" sz="1200" i="0" dirty="0"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200" b="1" i="0" u="none" strike="noStrike" cap="none" dirty="0">
                          <a:latin typeface="Garamond" panose="02020404030301010803" pitchFamily="18" charset="0"/>
                          <a:cs typeface="Times New Roman" panose="02020603050405020304" pitchFamily="18" charset="0"/>
                          <a:sym typeface="Times New Roman"/>
                        </a:rPr>
                        <a:t>No. of Standards</a:t>
                      </a:r>
                      <a:endParaRPr sz="1200" i="0" dirty="0"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i="0" dirty="0">
                          <a:latin typeface="Garamond" panose="02020404030301010803" pitchFamily="18" charset="0"/>
                          <a:cs typeface="Times New Roman" panose="02020603050405020304" pitchFamily="18" charset="0"/>
                        </a:rPr>
                        <a:t>Under deliberation/R&amp;D/ ARP</a:t>
                      </a:r>
                      <a:endParaRPr sz="1200" i="0" dirty="0"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 rowSpan="2"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i="0" dirty="0">
                          <a:latin typeface="Garamond" panose="02020404030301010803" pitchFamily="18" charset="0"/>
                          <a:cs typeface="Times New Roman" panose="02020603050405020304" pitchFamily="18" charset="0"/>
                        </a:rPr>
                        <a:t>Action taken </a:t>
                      </a:r>
                      <a:endParaRPr sz="1200" i="0" dirty="0"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 gridSpan="1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i="0" dirty="0">
                          <a:latin typeface="Garamond" panose="02020404030301010803" pitchFamily="18" charset="0"/>
                          <a:cs typeface="Times New Roman" panose="02020603050405020304" pitchFamily="18" charset="0"/>
                        </a:rPr>
                        <a:t>Status of standards on which action is taken</a:t>
                      </a:r>
                      <a:endParaRPr sz="1200" i="0" dirty="0"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extLst>
                  <a:ext uri="{0D108BD9-81ED-4DB2-BD59-A6C34878D82A}">
                    <a16:rowId xmlns:a16="http://schemas.microsoft.com/office/drawing/2014/main" val="1027697500"/>
                  </a:ext>
                </a:extLst>
              </a:tr>
              <a:tr h="676943"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IN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 gridSpan="2" vMerge="1">
                  <a:txBody>
                    <a:bodyPr/>
                    <a:lstStyle/>
                    <a:p>
                      <a:endParaRPr dirty="0"/>
                    </a:p>
                  </a:txBody>
                  <a:tcPr marL="20275" marR="20275" marT="13525" marB="13525" anchor="ctr"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 hMerge="1"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b="1" i="0" dirty="0"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dirty="0">
                          <a:latin typeface="Garamond" panose="02020404030301010803" pitchFamily="18" charset="0"/>
                          <a:cs typeface="Times New Roman" panose="02020603050405020304" pitchFamily="18" charset="0"/>
                        </a:rPr>
                        <a:t>Total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1" i="0" dirty="0"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Garamond" panose="02020404030301010803" pitchFamily="18" charset="0"/>
                          <a:cs typeface="Times New Roman" panose="02020603050405020304" pitchFamily="18" charset="0"/>
                        </a:rPr>
                        <a:t>Working draft</a:t>
                      </a:r>
                      <a:endParaRPr sz="1200" b="1" i="0" dirty="0"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Garamond" panose="02020404030301010803" pitchFamily="18" charset="0"/>
                          <a:cs typeface="Times New Roman" panose="02020603050405020304" pitchFamily="18" charset="0"/>
                        </a:rPr>
                        <a:t>WC draft</a:t>
                      </a:r>
                      <a:endParaRPr sz="1200" b="1" i="0" dirty="0"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Garamond" panose="02020404030301010803" pitchFamily="18" charset="0"/>
                          <a:cs typeface="Times New Roman" panose="02020603050405020304" pitchFamily="18" charset="0"/>
                        </a:rPr>
                        <a:t>Printing </a:t>
                      </a:r>
                      <a:endParaRPr sz="1200" b="1" i="0" dirty="0"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Garamond" panose="02020404030301010803" pitchFamily="18" charset="0"/>
                          <a:cs typeface="Times New Roman" panose="02020603050405020304" pitchFamily="18" charset="0"/>
                        </a:rPr>
                        <a:t>Published</a:t>
                      </a:r>
                      <a:endParaRPr sz="1200" b="1" i="0" dirty="0"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Garamond" panose="02020404030301010803" pitchFamily="18" charset="0"/>
                          <a:cs typeface="Times New Roman" panose="02020603050405020304" pitchFamily="18" charset="0"/>
                        </a:rPr>
                        <a:t>Archive</a:t>
                      </a:r>
                      <a:endParaRPr sz="1200" b="1" i="0" dirty="0"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dirty="0">
                          <a:latin typeface="Garamond" panose="02020404030301010803" pitchFamily="18" charset="0"/>
                          <a:cs typeface="Times New Roman" panose="02020603050405020304" pitchFamily="18" charset="0"/>
                        </a:rPr>
                        <a:t>Reaffirmed</a:t>
                      </a:r>
                      <a:endParaRPr sz="1200" b="1" i="0" dirty="0"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extLst>
                  <a:ext uri="{0D108BD9-81ED-4DB2-BD59-A6C34878D82A}">
                    <a16:rowId xmlns:a16="http://schemas.microsoft.com/office/drawing/2014/main" val="1110602231"/>
                  </a:ext>
                </a:extLst>
              </a:tr>
              <a:tr h="893442"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200" b="1" i="0" u="none" strike="noStrike" cap="none" dirty="0">
                          <a:latin typeface="Garamond" panose="02020404030301010803" pitchFamily="18" charset="0"/>
                          <a:cs typeface="Times New Roman" panose="02020603050405020304" pitchFamily="18" charset="0"/>
                          <a:sym typeface="Times New Roman"/>
                        </a:rPr>
                        <a:t>Pre 2000</a:t>
                      </a: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200" b="1" i="0" u="none" strike="noStrike" cap="none" dirty="0">
                          <a:latin typeface="Garamond" panose="02020404030301010803" pitchFamily="18" charset="0"/>
                          <a:cs typeface="Times New Roman" panose="02020603050405020304" pitchFamily="18" charset="0"/>
                          <a:sym typeface="Times New Roman"/>
                        </a:rPr>
                        <a:t>Due for review</a:t>
                      </a: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200" b="1" i="0" u="none" strike="noStrike" cap="none" dirty="0">
                          <a:latin typeface="Garamond" panose="02020404030301010803" pitchFamily="18" charset="0"/>
                          <a:cs typeface="Times New Roman" panose="02020603050405020304" pitchFamily="18" charset="0"/>
                          <a:sym typeface="Times New Roman"/>
                        </a:rPr>
                        <a:t>Pre 2000</a:t>
                      </a:r>
                      <a:endParaRPr sz="1200" i="0" dirty="0"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200" b="1" i="0" u="none" strike="noStrike" cap="none" dirty="0">
                          <a:latin typeface="Garamond" panose="02020404030301010803" pitchFamily="18" charset="0"/>
                          <a:cs typeface="Times New Roman" panose="02020603050405020304" pitchFamily="18" charset="0"/>
                          <a:sym typeface="Times New Roman"/>
                        </a:rPr>
                        <a:t>Due for review</a:t>
                      </a:r>
                      <a:endParaRPr sz="1200" i="0" dirty="0"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200" b="1" i="0" u="none" strike="noStrike" cap="none" dirty="0">
                          <a:latin typeface="Garamond" panose="02020404030301010803" pitchFamily="18" charset="0"/>
                          <a:cs typeface="Times New Roman" panose="02020603050405020304" pitchFamily="18" charset="0"/>
                          <a:sym typeface="Times New Roman"/>
                        </a:rPr>
                        <a:t>Pre 2000</a:t>
                      </a:r>
                      <a:endParaRPr sz="1200" i="0" dirty="0"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200" b="1" i="0" u="none" strike="noStrike" cap="none" dirty="0">
                          <a:latin typeface="Garamond" panose="02020404030301010803" pitchFamily="18" charset="0"/>
                          <a:cs typeface="Times New Roman" panose="02020603050405020304" pitchFamily="18" charset="0"/>
                          <a:sym typeface="Times New Roman"/>
                        </a:rPr>
                        <a:t>Due for review</a:t>
                      </a:r>
                      <a:endParaRPr sz="1200" i="0" dirty="0"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200" b="1" i="0" u="none" strike="noStrike" cap="none" dirty="0">
                          <a:latin typeface="Garamond" panose="02020404030301010803" pitchFamily="18" charset="0"/>
                          <a:cs typeface="Times New Roman" panose="02020603050405020304" pitchFamily="18" charset="0"/>
                          <a:sym typeface="Times New Roman"/>
                        </a:rPr>
                        <a:t>Pre 2000</a:t>
                      </a:r>
                      <a:endParaRPr sz="1200" i="0" dirty="0"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200" b="1" i="0" u="none" strike="noStrike" cap="none" dirty="0">
                          <a:latin typeface="Garamond" panose="02020404030301010803" pitchFamily="18" charset="0"/>
                          <a:cs typeface="Times New Roman" panose="02020603050405020304" pitchFamily="18" charset="0"/>
                          <a:sym typeface="Times New Roman"/>
                        </a:rPr>
                        <a:t>Due for review</a:t>
                      </a:r>
                      <a:endParaRPr sz="1200" i="0" dirty="0"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200" b="1" i="0" u="none" strike="noStrike" cap="none" dirty="0">
                          <a:latin typeface="Garamond" panose="02020404030301010803" pitchFamily="18" charset="0"/>
                          <a:cs typeface="Times New Roman" panose="02020603050405020304" pitchFamily="18" charset="0"/>
                          <a:sym typeface="Times New Roman"/>
                        </a:rPr>
                        <a:t>Pre 2000</a:t>
                      </a:r>
                      <a:endParaRPr sz="1200" i="0" dirty="0"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200" b="1" i="0" u="none" strike="noStrike" cap="none" dirty="0">
                          <a:latin typeface="Garamond" panose="02020404030301010803" pitchFamily="18" charset="0"/>
                          <a:cs typeface="Times New Roman" panose="02020603050405020304" pitchFamily="18" charset="0"/>
                          <a:sym typeface="Times New Roman"/>
                        </a:rPr>
                        <a:t>Due for review</a:t>
                      </a:r>
                      <a:endParaRPr sz="1200" i="0" dirty="0"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200" b="1" i="0" u="none" strike="noStrike" cap="none" dirty="0">
                          <a:latin typeface="Garamond" panose="02020404030301010803" pitchFamily="18" charset="0"/>
                          <a:cs typeface="Times New Roman" panose="02020603050405020304" pitchFamily="18" charset="0"/>
                          <a:sym typeface="Times New Roman"/>
                        </a:rPr>
                        <a:t>Pre 2000</a:t>
                      </a:r>
                      <a:endParaRPr sz="1200" i="0" dirty="0"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200" b="1" i="0" u="none" strike="noStrike" cap="none" dirty="0">
                          <a:latin typeface="Garamond" panose="02020404030301010803" pitchFamily="18" charset="0"/>
                          <a:cs typeface="Times New Roman" panose="02020603050405020304" pitchFamily="18" charset="0"/>
                          <a:sym typeface="Times New Roman"/>
                        </a:rPr>
                        <a:t>Due for review</a:t>
                      </a:r>
                      <a:endParaRPr sz="1200" i="0" dirty="0"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200" b="1" i="0" u="none" strike="noStrike" cap="none" dirty="0">
                          <a:latin typeface="Garamond" panose="02020404030301010803" pitchFamily="18" charset="0"/>
                          <a:cs typeface="Times New Roman" panose="02020603050405020304" pitchFamily="18" charset="0"/>
                          <a:sym typeface="Times New Roman"/>
                        </a:rPr>
                        <a:t>Pre 2000</a:t>
                      </a:r>
                      <a:endParaRPr sz="1200" i="0" dirty="0"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200" b="1" i="0" u="none" strike="noStrike" cap="none" dirty="0">
                          <a:latin typeface="Garamond" panose="02020404030301010803" pitchFamily="18" charset="0"/>
                          <a:cs typeface="Times New Roman" panose="02020603050405020304" pitchFamily="18" charset="0"/>
                          <a:sym typeface="Times New Roman"/>
                        </a:rPr>
                        <a:t>Due for review</a:t>
                      </a:r>
                      <a:endParaRPr sz="1200" i="0" dirty="0"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200" b="1" i="0" u="none" strike="noStrike" cap="none" dirty="0">
                          <a:latin typeface="Garamond" panose="02020404030301010803" pitchFamily="18" charset="0"/>
                          <a:cs typeface="Times New Roman" panose="02020603050405020304" pitchFamily="18" charset="0"/>
                          <a:sym typeface="Times New Roman"/>
                        </a:rPr>
                        <a:t>Pre 2000</a:t>
                      </a:r>
                      <a:endParaRPr sz="1200" i="0" dirty="0"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200" b="1" i="0" u="none" strike="noStrike" cap="none" dirty="0">
                          <a:latin typeface="Garamond" panose="02020404030301010803" pitchFamily="18" charset="0"/>
                          <a:cs typeface="Times New Roman" panose="02020603050405020304" pitchFamily="18" charset="0"/>
                          <a:sym typeface="Times New Roman"/>
                        </a:rPr>
                        <a:t>Due for review</a:t>
                      </a:r>
                      <a:endParaRPr sz="1200" i="0" dirty="0"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200" b="1" i="0" u="none" strike="noStrike" cap="none" dirty="0">
                          <a:latin typeface="Garamond" panose="02020404030301010803" pitchFamily="18" charset="0"/>
                          <a:cs typeface="Times New Roman" panose="02020603050405020304" pitchFamily="18" charset="0"/>
                          <a:sym typeface="Times New Roman"/>
                        </a:rPr>
                        <a:t>Pre 2000</a:t>
                      </a:r>
                      <a:endParaRPr sz="1200" i="0" dirty="0"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200" b="1" i="0" u="none" strike="noStrike" cap="none" dirty="0">
                          <a:latin typeface="Garamond" panose="02020404030301010803" pitchFamily="18" charset="0"/>
                          <a:cs typeface="Times New Roman" panose="02020603050405020304" pitchFamily="18" charset="0"/>
                          <a:sym typeface="Times New Roman"/>
                        </a:rPr>
                        <a:t>Due for review</a:t>
                      </a:r>
                      <a:endParaRPr sz="1200" i="0" dirty="0"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extLst>
                  <a:ext uri="{0D108BD9-81ED-4DB2-BD59-A6C34878D82A}">
                    <a16:rowId xmlns:a16="http://schemas.microsoft.com/office/drawing/2014/main" val="1879134402"/>
                  </a:ext>
                </a:extLst>
              </a:tr>
              <a:tr h="563319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200" i="0" dirty="0">
                          <a:latin typeface="Garamond" panose="02020404030301010803" pitchFamily="18" charset="0"/>
                          <a:cs typeface="Times New Roman" panose="02020603050405020304" pitchFamily="18" charset="0"/>
                        </a:rPr>
                        <a:t>(1)</a:t>
                      </a: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i="0" dirty="0">
                          <a:latin typeface="Garamond" panose="02020404030301010803" pitchFamily="18" charset="0"/>
                          <a:cs typeface="Times New Roman" panose="02020603050405020304" pitchFamily="18" charset="0"/>
                        </a:rPr>
                        <a:t>(2)</a:t>
                      </a:r>
                      <a:endParaRPr sz="1200" i="0" dirty="0"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aramond" panose="02020404030301010803" pitchFamily="18" charset="0"/>
                          <a:ea typeface="+mn-ea"/>
                          <a:cs typeface="Times New Roman" panose="02020603050405020304" pitchFamily="18" charset="0"/>
                        </a:rPr>
                        <a:t>(3)</a:t>
                      </a: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aramond" panose="02020404030301010803" pitchFamily="18" charset="0"/>
                          <a:ea typeface="+mn-ea"/>
                          <a:cs typeface="Times New Roman" panose="02020603050405020304" pitchFamily="18" charset="0"/>
                        </a:rPr>
                        <a:t>(4)</a:t>
                      </a: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aramond" panose="02020404030301010803" pitchFamily="18" charset="0"/>
                          <a:ea typeface="+mn-ea"/>
                          <a:cs typeface="Times New Roman" panose="02020603050405020304" pitchFamily="18" charset="0"/>
                        </a:rPr>
                        <a:t>(5)</a:t>
                      </a: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aramond" panose="02020404030301010803" pitchFamily="18" charset="0"/>
                          <a:ea typeface="+mn-ea"/>
                          <a:cs typeface="Times New Roman" panose="02020603050405020304" pitchFamily="18" charset="0"/>
                        </a:rPr>
                        <a:t>(6)</a:t>
                      </a: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aramond" panose="02020404030301010803" pitchFamily="18" charset="0"/>
                          <a:ea typeface="+mn-ea"/>
                          <a:cs typeface="Times New Roman" panose="02020603050405020304" pitchFamily="18" charset="0"/>
                        </a:rPr>
                        <a:t>(7)</a:t>
                      </a: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aramond" panose="02020404030301010803" pitchFamily="18" charset="0"/>
                          <a:ea typeface="+mn-ea"/>
                          <a:cs typeface="Times New Roman" panose="02020603050405020304" pitchFamily="18" charset="0"/>
                        </a:rPr>
                        <a:t>(8)</a:t>
                      </a: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aramond" panose="02020404030301010803" pitchFamily="18" charset="0"/>
                          <a:ea typeface="+mn-ea"/>
                          <a:cs typeface="Times New Roman" panose="02020603050405020304" pitchFamily="18" charset="0"/>
                        </a:rPr>
                        <a:t>(9)</a:t>
                      </a: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aramond" panose="02020404030301010803" pitchFamily="18" charset="0"/>
                          <a:ea typeface="+mn-ea"/>
                          <a:cs typeface="Times New Roman" panose="02020603050405020304" pitchFamily="18" charset="0"/>
                        </a:rPr>
                        <a:t>(10)</a:t>
                      </a: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aramond" panose="02020404030301010803" pitchFamily="18" charset="0"/>
                          <a:ea typeface="+mn-ea"/>
                          <a:cs typeface="Times New Roman" panose="02020603050405020304" pitchFamily="18" charset="0"/>
                        </a:rPr>
                        <a:t>(11)</a:t>
                      </a: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aramond" panose="02020404030301010803" pitchFamily="18" charset="0"/>
                          <a:ea typeface="+mn-ea"/>
                          <a:cs typeface="Times New Roman" panose="02020603050405020304" pitchFamily="18" charset="0"/>
                        </a:rPr>
                        <a:t>(12)</a:t>
                      </a: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aramond" panose="02020404030301010803" pitchFamily="18" charset="0"/>
                          <a:ea typeface="+mn-ea"/>
                          <a:cs typeface="Times New Roman" panose="02020603050405020304" pitchFamily="18" charset="0"/>
                        </a:rPr>
                        <a:t>(13)</a:t>
                      </a: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aramond" panose="02020404030301010803" pitchFamily="18" charset="0"/>
                          <a:ea typeface="+mn-ea"/>
                          <a:cs typeface="Times New Roman" panose="02020603050405020304" pitchFamily="18" charset="0"/>
                        </a:rPr>
                        <a:t>(14)</a:t>
                      </a: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aramond" panose="02020404030301010803" pitchFamily="18" charset="0"/>
                          <a:ea typeface="+mn-ea"/>
                          <a:cs typeface="Times New Roman" panose="02020603050405020304" pitchFamily="18" charset="0"/>
                        </a:rPr>
                        <a:t>(15)</a:t>
                      </a: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aramond" panose="02020404030301010803" pitchFamily="18" charset="0"/>
                          <a:ea typeface="+mn-ea"/>
                          <a:cs typeface="Times New Roman" panose="02020603050405020304" pitchFamily="18" charset="0"/>
                        </a:rPr>
                        <a:t>(16)</a:t>
                      </a: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aramond" panose="02020404030301010803" pitchFamily="18" charset="0"/>
                          <a:ea typeface="+mn-ea"/>
                          <a:cs typeface="Times New Roman" panose="02020603050405020304" pitchFamily="18" charset="0"/>
                        </a:rPr>
                        <a:t>(17)</a:t>
                      </a: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aramond" panose="02020404030301010803" pitchFamily="18" charset="0"/>
                          <a:ea typeface="+mn-ea"/>
                          <a:cs typeface="Times New Roman" panose="02020603050405020304" pitchFamily="18" charset="0"/>
                        </a:rPr>
                        <a:t>(18)</a:t>
                      </a: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aramond" panose="02020404030301010803" pitchFamily="18" charset="0"/>
                          <a:ea typeface="+mn-ea"/>
                          <a:cs typeface="Times New Roman" panose="02020603050405020304" pitchFamily="18" charset="0"/>
                        </a:rPr>
                        <a:t>(19)</a:t>
                      </a:r>
                    </a:p>
                  </a:txBody>
                  <a:tcPr marL="20275" marR="20275" marT="13525" marB="13525" anchor="ctr"/>
                </a:tc>
                <a:extLst>
                  <a:ext uri="{0D108BD9-81ED-4DB2-BD59-A6C34878D82A}">
                    <a16:rowId xmlns:a16="http://schemas.microsoft.com/office/drawing/2014/main" val="2485808680"/>
                  </a:ext>
                </a:extLst>
              </a:tr>
              <a:tr h="742281">
                <a:tc>
                  <a:txBody>
                    <a:bodyPr/>
                    <a:lstStyle/>
                    <a:p>
                      <a:pPr algn="ctr"/>
                      <a:r>
                        <a:rPr lang="en-IN" sz="1200" b="0" i="0" dirty="0">
                          <a:latin typeface="Garamond" panose="02020404030301010803" pitchFamily="18" charset="0"/>
                        </a:rPr>
                        <a:t>Carried Over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i="0" dirty="0">
                          <a:latin typeface="Garamond" panose="02020404030301010803" pitchFamily="18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i="0" dirty="0">
                          <a:latin typeface="Garamond" panose="02020404030301010803" pitchFamily="18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1200" i="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i="0" dirty="0">
                          <a:latin typeface="Garamond" panose="02020404030301010803" pitchFamily="18" charset="0"/>
                        </a:rPr>
                        <a:t>6</a:t>
                      </a:r>
                    </a:p>
                    <a:p>
                      <a:pPr algn="ctr"/>
                      <a:r>
                        <a:rPr lang="en-IN" sz="1200" i="0" dirty="0">
                          <a:latin typeface="Garamond" panose="02020404030301010803" pitchFamily="18" charset="0"/>
                        </a:rPr>
                        <a:t>ARP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i="0" dirty="0">
                          <a:latin typeface="Garamond" panose="02020404030301010803" pitchFamily="18" charset="0"/>
                        </a:rPr>
                        <a:t>3</a:t>
                      </a:r>
                    </a:p>
                    <a:p>
                      <a:pPr algn="ctr"/>
                      <a:endParaRPr lang="en-IN" sz="1200" i="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i="0" dirty="0">
                          <a:latin typeface="Garamond" panose="02020404030301010803" pitchFamily="18" charset="0"/>
                        </a:rPr>
                        <a:t>1</a:t>
                      </a:r>
                    </a:p>
                    <a:p>
                      <a:pPr algn="ctr"/>
                      <a:endParaRPr lang="en-IN" sz="1200" i="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1200" i="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1200" i="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1200" i="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1200" i="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1200" i="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1200" i="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i="0" dirty="0">
                          <a:latin typeface="Garamond" panose="02020404030301010803" pitchFamily="18" charset="0"/>
                        </a:rPr>
                        <a:t>3</a:t>
                      </a:r>
                    </a:p>
                    <a:p>
                      <a:pPr algn="ctr"/>
                      <a:r>
                        <a:rPr lang="en-IN" sz="1200" i="0" dirty="0">
                          <a:latin typeface="Garamond" panose="02020404030301010803" pitchFamily="18" charset="0"/>
                        </a:rPr>
                        <a:t>(</a:t>
                      </a:r>
                      <a:r>
                        <a:rPr lang="en-IN" sz="1200" i="0" dirty="0" err="1">
                          <a:latin typeface="Garamond" panose="02020404030301010803" pitchFamily="18" charset="0"/>
                        </a:rPr>
                        <a:t>Committeexpert</a:t>
                      </a:r>
                      <a:r>
                        <a:rPr lang="en-IN" sz="1200" i="0" dirty="0">
                          <a:latin typeface="Garamond" panose="02020404030301010803" pitchFamily="18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i="0" dirty="0">
                          <a:latin typeface="Garamond" panose="02020404030301010803" pitchFamily="18" charset="0"/>
                        </a:rPr>
                        <a:t>1</a:t>
                      </a:r>
                    </a:p>
                    <a:p>
                      <a:pPr algn="ctr"/>
                      <a:r>
                        <a:rPr lang="en-IN" sz="1200" i="0" dirty="0">
                          <a:latin typeface="Garamond" panose="02020404030301010803" pitchFamily="18" charset="0"/>
                        </a:rPr>
                        <a:t>(</a:t>
                      </a:r>
                      <a:r>
                        <a:rPr lang="en-IN" sz="1200" i="0" dirty="0" err="1">
                          <a:latin typeface="Garamond" panose="02020404030301010803" pitchFamily="18" charset="0"/>
                        </a:rPr>
                        <a:t>Committeexpert</a:t>
                      </a:r>
                      <a:r>
                        <a:rPr lang="en-IN" sz="1200" i="0" dirty="0">
                          <a:latin typeface="Garamond" panose="02020404030301010803" pitchFamily="18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1200" i="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1200" i="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1200" i="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1200" i="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797901"/>
                  </a:ext>
                </a:extLst>
              </a:tr>
              <a:tr h="609847">
                <a:tc>
                  <a:txBody>
                    <a:bodyPr/>
                    <a:lstStyle/>
                    <a:p>
                      <a:pPr algn="ctr"/>
                      <a:r>
                        <a:rPr lang="en-IN" sz="1200" b="0" i="0" dirty="0">
                          <a:latin typeface="Garamond" panose="02020404030301010803" pitchFamily="18" charset="0"/>
                        </a:rPr>
                        <a:t>Current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i="0" dirty="0">
                          <a:latin typeface="Garamond" panose="02020404030301010803" pitchFamily="18" charset="0"/>
                        </a:rPr>
                        <a:t>4</a:t>
                      </a:r>
                    </a:p>
                    <a:p>
                      <a:pPr algn="ctr"/>
                      <a:r>
                        <a:rPr lang="en-IN" sz="1200" i="0" dirty="0">
                          <a:latin typeface="Garamond" panose="02020404030301010803" pitchFamily="18" charset="0"/>
                        </a:rPr>
                        <a:t>(Part of series)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i="0" dirty="0">
                          <a:latin typeface="Garamond" panose="02020404030301010803" pitchFamily="18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1200" i="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i="0" dirty="0">
                          <a:latin typeface="Garamond" panose="02020404030301010803" pitchFamily="18" charset="0"/>
                        </a:rPr>
                        <a:t>1</a:t>
                      </a:r>
                    </a:p>
                    <a:p>
                      <a:pPr algn="ctr"/>
                      <a:r>
                        <a:rPr lang="en-IN" sz="1200" i="0" dirty="0">
                          <a:latin typeface="Garamond" panose="02020404030301010803" pitchFamily="18" charset="0"/>
                        </a:rPr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IN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aramond" panose="02020404030301010803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IN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aramond" panose="02020404030301010803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(WG)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IN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aramond" panose="02020404030301010803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IN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aramond" panose="02020404030301010803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IN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aramond" panose="02020404030301010803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IN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aramond" panose="02020404030301010803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(WG of series)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IN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1</a:t>
                      </a:r>
                      <a:endParaRPr lang="en-IN" sz="1200" i="0" dirty="0">
                        <a:latin typeface="Garamond" panose="02020404030301010803" pitchFamily="18" charset="0"/>
                      </a:endParaRPr>
                    </a:p>
                    <a:p>
                      <a:pPr algn="ctr"/>
                      <a:r>
                        <a:rPr lang="en-IN" sz="1200" i="0" dirty="0">
                          <a:latin typeface="Garamond" panose="02020404030301010803" pitchFamily="18" charset="0"/>
                        </a:rPr>
                        <a:t>(</a:t>
                      </a:r>
                      <a:r>
                        <a:rPr lang="en-IN" sz="1200" i="0" dirty="0" err="1">
                          <a:latin typeface="Garamond" panose="02020404030301010803" pitchFamily="18" charset="0"/>
                        </a:rPr>
                        <a:t>Committeexpert</a:t>
                      </a:r>
                      <a:r>
                        <a:rPr lang="en-IN" sz="1200" i="0" dirty="0">
                          <a:latin typeface="Garamond" panose="02020404030301010803" pitchFamily="18" charset="0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IN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aramond" panose="02020404030301010803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IN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aramond" panose="02020404030301010803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2</a:t>
                      </a:r>
                    </a:p>
                    <a:p>
                      <a:pPr algn="ctr"/>
                      <a:r>
                        <a:rPr lang="en-IN" sz="1200" i="0" dirty="0">
                          <a:latin typeface="Garamond" panose="02020404030301010803" pitchFamily="18" charset="0"/>
                        </a:rPr>
                        <a:t>(</a:t>
                      </a:r>
                      <a:r>
                        <a:rPr lang="en-IN" sz="1200" i="0" dirty="0" err="1">
                          <a:latin typeface="Garamond" panose="02020404030301010803" pitchFamily="18" charset="0"/>
                        </a:rPr>
                        <a:t>Committeexpert</a:t>
                      </a:r>
                      <a:r>
                        <a:rPr lang="en-IN" sz="1200" i="0" dirty="0">
                          <a:latin typeface="Garamond" panose="02020404030301010803" pitchFamily="18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IN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aramond" panose="02020404030301010803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IN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aramond" panose="02020404030301010803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3278907"/>
                  </a:ext>
                </a:extLst>
              </a:tr>
              <a:tr h="609847">
                <a:tc>
                  <a:txBody>
                    <a:bodyPr/>
                    <a:lstStyle/>
                    <a:p>
                      <a:pPr algn="ctr"/>
                      <a:r>
                        <a:rPr lang="en-IN" sz="1200" b="0" i="0" dirty="0">
                          <a:latin typeface="Garamond" panose="02020404030301010803" pitchFamily="18" charset="0"/>
                        </a:rPr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i="0" dirty="0">
                          <a:latin typeface="Garamond" panose="02020404030301010803" pitchFamily="18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i="0" dirty="0">
                          <a:latin typeface="Garamond" panose="02020404030301010803" pitchFamily="18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i="0" dirty="0">
                          <a:latin typeface="Garamond" panose="02020404030301010803" pitchFamily="18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i="0" dirty="0">
                          <a:latin typeface="Garamond" panose="02020404030301010803" pitchFamily="18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i="0" dirty="0">
                          <a:latin typeface="Garamond" panose="02020404030301010803" pitchFamily="18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i="0" dirty="0">
                          <a:latin typeface="Garamond" panose="02020404030301010803" pitchFamily="18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i="0" dirty="0">
                          <a:latin typeface="Garamond" panose="02020404030301010803" pitchFamily="18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i="0" dirty="0">
                          <a:latin typeface="Garamond" panose="02020404030301010803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i="0" dirty="0">
                          <a:latin typeface="Garamond" panose="02020404030301010803" pitchFamily="18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i="0" dirty="0">
                          <a:latin typeface="Garamond" panose="02020404030301010803" pitchFamily="18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i="0" dirty="0">
                          <a:latin typeface="Garamond" panose="02020404030301010803" pitchFamily="18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i="0" dirty="0">
                          <a:latin typeface="Garamond" panose="02020404030301010803" pitchFamily="18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i="0" dirty="0">
                          <a:latin typeface="Garamond" panose="02020404030301010803" pitchFamily="18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i="0" dirty="0">
                          <a:latin typeface="Garamond" panose="02020404030301010803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i="0" dirty="0">
                          <a:latin typeface="Garamond" panose="02020404030301010803" pitchFamily="18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i="0" dirty="0">
                          <a:latin typeface="Garamond" panose="02020404030301010803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i="0" dirty="0">
                          <a:latin typeface="Garamond" panose="02020404030301010803" pitchFamily="18" charset="0"/>
                        </a:rPr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200" i="0" dirty="0">
                          <a:latin typeface="Garamond" panose="02020404030301010803" pitchFamily="18" charset="0"/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22738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810169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733ECF-F737-AAEE-9631-464D7E69F8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04EDF8-155E-0507-CA85-12360A66D8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18208" y="285750"/>
            <a:ext cx="9085310" cy="1038225"/>
          </a:xfrm>
        </p:spPr>
        <p:txBody>
          <a:bodyPr anchor="t">
            <a:noAutofit/>
          </a:bodyPr>
          <a:lstStyle/>
          <a:p>
            <a:br>
              <a:rPr lang="en-US" sz="2400" b="1" dirty="0">
                <a:solidFill>
                  <a:schemeClr val="tx2"/>
                </a:solidFill>
                <a:latin typeface="Garamond" panose="02020404030301010803" pitchFamily="18" charset="0"/>
              </a:rPr>
            </a:br>
            <a:r>
              <a:rPr lang="en-US" sz="2400" b="1" dirty="0">
                <a:solidFill>
                  <a:schemeClr val="tx2"/>
                </a:solidFill>
                <a:latin typeface="Garamond" panose="02020404030301010803" pitchFamily="18" charset="0"/>
              </a:rPr>
              <a:t>PROGRESS AND PROCESS ADOPTED FOR REVIEW</a:t>
            </a:r>
            <a:br>
              <a:rPr lang="en-US" sz="1800" b="1" dirty="0">
                <a:solidFill>
                  <a:schemeClr val="tx2"/>
                </a:solidFill>
                <a:latin typeface="Garamond" panose="02020404030301010803" pitchFamily="18" charset="0"/>
              </a:rPr>
            </a:br>
            <a:r>
              <a:rPr lang="en-US" sz="1800" b="1" i="1" dirty="0">
                <a:latin typeface="Garamond" panose="02020404030301010803" pitchFamily="18" charset="0"/>
              </a:rPr>
              <a:t>Fragrance and flavour </a:t>
            </a:r>
            <a:r>
              <a:rPr lang="en-US" sz="1800" b="1" i="1" dirty="0">
                <a:solidFill>
                  <a:schemeClr val="tx2"/>
                </a:solidFill>
                <a:latin typeface="Garamond" panose="02020404030301010803" pitchFamily="18" charset="0"/>
              </a:rPr>
              <a:t>PCD 18</a:t>
            </a:r>
            <a:endParaRPr lang="en-US" sz="2000" b="1" dirty="0">
              <a:solidFill>
                <a:schemeClr val="tx2"/>
              </a:solidFill>
              <a:latin typeface="Garamond" panose="02020404030301010803" pitchFamily="18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A0D5AEB-63ED-C5BB-0830-8BD25AC382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836303"/>
              </p:ext>
            </p:extLst>
          </p:nvPr>
        </p:nvGraphicFramePr>
        <p:xfrm>
          <a:off x="397461" y="1471353"/>
          <a:ext cx="11253962" cy="52407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2559">
                  <a:extLst>
                    <a:ext uri="{9D8B030D-6E8A-4147-A177-3AD203B41FA5}">
                      <a16:colId xmlns:a16="http://schemas.microsoft.com/office/drawing/2014/main" val="137128744"/>
                    </a:ext>
                  </a:extLst>
                </a:gridCol>
                <a:gridCol w="443204">
                  <a:extLst>
                    <a:ext uri="{9D8B030D-6E8A-4147-A177-3AD203B41FA5}">
                      <a16:colId xmlns:a16="http://schemas.microsoft.com/office/drawing/2014/main" val="199508984"/>
                    </a:ext>
                  </a:extLst>
                </a:gridCol>
                <a:gridCol w="405276">
                  <a:extLst>
                    <a:ext uri="{9D8B030D-6E8A-4147-A177-3AD203B41FA5}">
                      <a16:colId xmlns:a16="http://schemas.microsoft.com/office/drawing/2014/main" val="868728017"/>
                    </a:ext>
                  </a:extLst>
                </a:gridCol>
                <a:gridCol w="572572">
                  <a:extLst>
                    <a:ext uri="{9D8B030D-6E8A-4147-A177-3AD203B41FA5}">
                      <a16:colId xmlns:a16="http://schemas.microsoft.com/office/drawing/2014/main" val="1877378076"/>
                    </a:ext>
                  </a:extLst>
                </a:gridCol>
                <a:gridCol w="608528">
                  <a:extLst>
                    <a:ext uri="{9D8B030D-6E8A-4147-A177-3AD203B41FA5}">
                      <a16:colId xmlns:a16="http://schemas.microsoft.com/office/drawing/2014/main" val="369358510"/>
                    </a:ext>
                  </a:extLst>
                </a:gridCol>
                <a:gridCol w="463278">
                  <a:extLst>
                    <a:ext uri="{9D8B030D-6E8A-4147-A177-3AD203B41FA5}">
                      <a16:colId xmlns:a16="http://schemas.microsoft.com/office/drawing/2014/main" val="2251413127"/>
                    </a:ext>
                  </a:extLst>
                </a:gridCol>
                <a:gridCol w="535903">
                  <a:extLst>
                    <a:ext uri="{9D8B030D-6E8A-4147-A177-3AD203B41FA5}">
                      <a16:colId xmlns:a16="http://schemas.microsoft.com/office/drawing/2014/main" val="1123763215"/>
                    </a:ext>
                  </a:extLst>
                </a:gridCol>
                <a:gridCol w="535903">
                  <a:extLst>
                    <a:ext uri="{9D8B030D-6E8A-4147-A177-3AD203B41FA5}">
                      <a16:colId xmlns:a16="http://schemas.microsoft.com/office/drawing/2014/main" val="2530552276"/>
                    </a:ext>
                  </a:extLst>
                </a:gridCol>
                <a:gridCol w="535903">
                  <a:extLst>
                    <a:ext uri="{9D8B030D-6E8A-4147-A177-3AD203B41FA5}">
                      <a16:colId xmlns:a16="http://schemas.microsoft.com/office/drawing/2014/main" val="2965260051"/>
                    </a:ext>
                  </a:extLst>
                </a:gridCol>
                <a:gridCol w="535903">
                  <a:extLst>
                    <a:ext uri="{9D8B030D-6E8A-4147-A177-3AD203B41FA5}">
                      <a16:colId xmlns:a16="http://schemas.microsoft.com/office/drawing/2014/main" val="2612800033"/>
                    </a:ext>
                  </a:extLst>
                </a:gridCol>
                <a:gridCol w="535903">
                  <a:extLst>
                    <a:ext uri="{9D8B030D-6E8A-4147-A177-3AD203B41FA5}">
                      <a16:colId xmlns:a16="http://schemas.microsoft.com/office/drawing/2014/main" val="889059481"/>
                    </a:ext>
                  </a:extLst>
                </a:gridCol>
                <a:gridCol w="535903">
                  <a:extLst>
                    <a:ext uri="{9D8B030D-6E8A-4147-A177-3AD203B41FA5}">
                      <a16:colId xmlns:a16="http://schemas.microsoft.com/office/drawing/2014/main" val="3581278088"/>
                    </a:ext>
                  </a:extLst>
                </a:gridCol>
                <a:gridCol w="535903">
                  <a:extLst>
                    <a:ext uri="{9D8B030D-6E8A-4147-A177-3AD203B41FA5}">
                      <a16:colId xmlns:a16="http://schemas.microsoft.com/office/drawing/2014/main" val="503157143"/>
                    </a:ext>
                  </a:extLst>
                </a:gridCol>
                <a:gridCol w="535903">
                  <a:extLst>
                    <a:ext uri="{9D8B030D-6E8A-4147-A177-3AD203B41FA5}">
                      <a16:colId xmlns:a16="http://schemas.microsoft.com/office/drawing/2014/main" val="3292581174"/>
                    </a:ext>
                  </a:extLst>
                </a:gridCol>
                <a:gridCol w="535903">
                  <a:extLst>
                    <a:ext uri="{9D8B030D-6E8A-4147-A177-3AD203B41FA5}">
                      <a16:colId xmlns:a16="http://schemas.microsoft.com/office/drawing/2014/main" val="1724221060"/>
                    </a:ext>
                  </a:extLst>
                </a:gridCol>
                <a:gridCol w="535903">
                  <a:extLst>
                    <a:ext uri="{9D8B030D-6E8A-4147-A177-3AD203B41FA5}">
                      <a16:colId xmlns:a16="http://schemas.microsoft.com/office/drawing/2014/main" val="1229752381"/>
                    </a:ext>
                  </a:extLst>
                </a:gridCol>
                <a:gridCol w="535903">
                  <a:extLst>
                    <a:ext uri="{9D8B030D-6E8A-4147-A177-3AD203B41FA5}">
                      <a16:colId xmlns:a16="http://schemas.microsoft.com/office/drawing/2014/main" val="2699859914"/>
                    </a:ext>
                  </a:extLst>
                </a:gridCol>
                <a:gridCol w="535903">
                  <a:extLst>
                    <a:ext uri="{9D8B030D-6E8A-4147-A177-3AD203B41FA5}">
                      <a16:colId xmlns:a16="http://schemas.microsoft.com/office/drawing/2014/main" val="2690998533"/>
                    </a:ext>
                  </a:extLst>
                </a:gridCol>
                <a:gridCol w="535903">
                  <a:extLst>
                    <a:ext uri="{9D8B030D-6E8A-4147-A177-3AD203B41FA5}">
                      <a16:colId xmlns:a16="http://schemas.microsoft.com/office/drawing/2014/main" val="4294382338"/>
                    </a:ext>
                  </a:extLst>
                </a:gridCol>
                <a:gridCol w="535903">
                  <a:extLst>
                    <a:ext uri="{9D8B030D-6E8A-4147-A177-3AD203B41FA5}">
                      <a16:colId xmlns:a16="http://schemas.microsoft.com/office/drawing/2014/main" val="2600926939"/>
                    </a:ext>
                  </a:extLst>
                </a:gridCol>
                <a:gridCol w="535903">
                  <a:extLst>
                    <a:ext uri="{9D8B030D-6E8A-4147-A177-3AD203B41FA5}">
                      <a16:colId xmlns:a16="http://schemas.microsoft.com/office/drawing/2014/main" val="4017874826"/>
                    </a:ext>
                  </a:extLst>
                </a:gridCol>
              </a:tblGrid>
              <a:tr h="596725">
                <a:tc rowSpan="3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b="1" u="none" strike="noStrike" cap="none" dirty="0">
                          <a:latin typeface="Garamond" panose="02020404030301010803" pitchFamily="18" charset="0"/>
                          <a:cs typeface="Times New Roman" panose="02020603050405020304" pitchFamily="18" charset="0"/>
                          <a:sym typeface="Times New Roman"/>
                        </a:rPr>
                        <a:t>Standards for review against AAP 2024-25 </a:t>
                      </a:r>
                      <a:endParaRPr lang="en-IN" sz="1400" dirty="0"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b="1" u="none" strike="noStrike" cap="none" dirty="0">
                          <a:latin typeface="Garamond" panose="02020404030301010803" pitchFamily="18" charset="0"/>
                          <a:cs typeface="Times New Roman" panose="02020603050405020304" pitchFamily="18" charset="0"/>
                          <a:sym typeface="Times New Roman"/>
                        </a:rPr>
                        <a:t>No. of Standards</a:t>
                      </a:r>
                      <a:endParaRPr sz="1400" dirty="0"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>
                          <a:latin typeface="Garamond" panose="02020404030301010803" pitchFamily="18" charset="0"/>
                          <a:cs typeface="Times New Roman" panose="02020603050405020304" pitchFamily="18" charset="0"/>
                        </a:rPr>
                        <a:t>Under deliberation/R&amp;D/ ARP</a:t>
                      </a:r>
                      <a:endParaRPr sz="1400" dirty="0"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 rowSpan="2"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>
                          <a:latin typeface="Garamond" panose="02020404030301010803" pitchFamily="18" charset="0"/>
                          <a:cs typeface="Times New Roman" panose="02020603050405020304" pitchFamily="18" charset="0"/>
                        </a:rPr>
                        <a:t>Action taken </a:t>
                      </a:r>
                      <a:endParaRPr sz="1400" dirty="0"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 gridSpan="14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>
                          <a:latin typeface="Garamond" panose="02020404030301010803" pitchFamily="18" charset="0"/>
                          <a:cs typeface="Times New Roman" panose="02020603050405020304" pitchFamily="18" charset="0"/>
                        </a:rPr>
                        <a:t>Status of standards on which action is taken</a:t>
                      </a:r>
                      <a:endParaRPr sz="1400" dirty="0"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extLst>
                  <a:ext uri="{0D108BD9-81ED-4DB2-BD59-A6C34878D82A}">
                    <a16:rowId xmlns:a16="http://schemas.microsoft.com/office/drawing/2014/main" val="1027697500"/>
                  </a:ext>
                </a:extLst>
              </a:tr>
              <a:tr h="676943"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IN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 gridSpan="2" vMerge="1">
                  <a:txBody>
                    <a:bodyPr/>
                    <a:lstStyle/>
                    <a:p>
                      <a:endParaRPr dirty="0"/>
                    </a:p>
                  </a:txBody>
                  <a:tcPr marL="20275" marR="20275" marT="13525" marB="13525" anchor="ctr"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 hMerge="1"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Garamond" panose="02020404030301010803" pitchFamily="18" charset="0"/>
                          <a:cs typeface="Times New Roman" panose="02020603050405020304" pitchFamily="18" charset="0"/>
                        </a:rPr>
                        <a:t>Total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1" dirty="0"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dirty="0">
                          <a:latin typeface="Garamond" panose="02020404030301010803" pitchFamily="18" charset="0"/>
                          <a:cs typeface="Times New Roman" panose="02020603050405020304" pitchFamily="18" charset="0"/>
                        </a:rPr>
                        <a:t>Working draft</a:t>
                      </a:r>
                      <a:endParaRPr sz="1400" b="1" dirty="0"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dirty="0">
                          <a:latin typeface="Garamond" panose="02020404030301010803" pitchFamily="18" charset="0"/>
                          <a:cs typeface="Times New Roman" panose="02020603050405020304" pitchFamily="18" charset="0"/>
                        </a:rPr>
                        <a:t>WC draft</a:t>
                      </a:r>
                      <a:endParaRPr sz="1400" b="1" dirty="0"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dirty="0">
                          <a:latin typeface="Garamond" panose="02020404030301010803" pitchFamily="18" charset="0"/>
                          <a:cs typeface="Times New Roman" panose="02020603050405020304" pitchFamily="18" charset="0"/>
                        </a:rPr>
                        <a:t>F-Draft</a:t>
                      </a:r>
                      <a:endParaRPr sz="1400" b="1" dirty="0"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dirty="0">
                          <a:latin typeface="Garamond" panose="02020404030301010803" pitchFamily="18" charset="0"/>
                          <a:cs typeface="Times New Roman" panose="02020603050405020304" pitchFamily="18" charset="0"/>
                        </a:rPr>
                        <a:t>Printing </a:t>
                      </a:r>
                      <a:endParaRPr sz="1400" b="1" dirty="0"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dirty="0">
                          <a:latin typeface="Garamond" panose="02020404030301010803" pitchFamily="18" charset="0"/>
                          <a:cs typeface="Times New Roman" panose="02020603050405020304" pitchFamily="18" charset="0"/>
                        </a:rPr>
                        <a:t>Published</a:t>
                      </a:r>
                      <a:endParaRPr sz="1400" b="1" dirty="0"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dirty="0">
                          <a:latin typeface="Garamond" panose="02020404030301010803" pitchFamily="18" charset="0"/>
                          <a:cs typeface="Times New Roman" panose="02020603050405020304" pitchFamily="18" charset="0"/>
                        </a:rPr>
                        <a:t>Archive</a:t>
                      </a:r>
                      <a:endParaRPr sz="1400" b="1" dirty="0"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dirty="0">
                          <a:latin typeface="Garamond" panose="02020404030301010803" pitchFamily="18" charset="0"/>
                          <a:cs typeface="Times New Roman" panose="02020603050405020304" pitchFamily="18" charset="0"/>
                        </a:rPr>
                        <a:t>Reaffirmed</a:t>
                      </a:r>
                      <a:endParaRPr sz="1400" b="1" dirty="0"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extLst>
                  <a:ext uri="{0D108BD9-81ED-4DB2-BD59-A6C34878D82A}">
                    <a16:rowId xmlns:a16="http://schemas.microsoft.com/office/drawing/2014/main" val="1110602231"/>
                  </a:ext>
                </a:extLst>
              </a:tr>
              <a:tr h="893442"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b="1" u="none" strike="noStrike" cap="none" dirty="0">
                          <a:latin typeface="Garamond" panose="02020404030301010803" pitchFamily="18" charset="0"/>
                          <a:cs typeface="Times New Roman" panose="02020603050405020304" pitchFamily="18" charset="0"/>
                          <a:sym typeface="Times New Roman"/>
                        </a:rPr>
                        <a:t>Pre 2000</a:t>
                      </a: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b="1" u="none" strike="noStrike" cap="none" dirty="0">
                          <a:latin typeface="Garamond" panose="02020404030301010803" pitchFamily="18" charset="0"/>
                          <a:cs typeface="Times New Roman" panose="02020603050405020304" pitchFamily="18" charset="0"/>
                          <a:sym typeface="Times New Roman"/>
                        </a:rPr>
                        <a:t>Due for review</a:t>
                      </a: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b="1" u="none" strike="noStrike" cap="none" dirty="0">
                          <a:latin typeface="Garamond" panose="02020404030301010803" pitchFamily="18" charset="0"/>
                          <a:cs typeface="Times New Roman" panose="02020603050405020304" pitchFamily="18" charset="0"/>
                          <a:sym typeface="Times New Roman"/>
                        </a:rPr>
                        <a:t>Pre 2000</a:t>
                      </a:r>
                      <a:endParaRPr sz="1400" dirty="0"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b="1" u="none" strike="noStrike" cap="none" dirty="0">
                          <a:latin typeface="Garamond" panose="02020404030301010803" pitchFamily="18" charset="0"/>
                          <a:cs typeface="Times New Roman" panose="02020603050405020304" pitchFamily="18" charset="0"/>
                          <a:sym typeface="Times New Roman"/>
                        </a:rPr>
                        <a:t>Due for review</a:t>
                      </a:r>
                      <a:endParaRPr sz="1400" dirty="0"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b="1" u="none" strike="noStrike" cap="none" dirty="0">
                          <a:latin typeface="Garamond" panose="02020404030301010803" pitchFamily="18" charset="0"/>
                          <a:cs typeface="Times New Roman" panose="02020603050405020304" pitchFamily="18" charset="0"/>
                          <a:sym typeface="Times New Roman"/>
                        </a:rPr>
                        <a:t>Pre 2000</a:t>
                      </a:r>
                      <a:endParaRPr sz="1400" dirty="0"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b="1" u="none" strike="noStrike" cap="none" dirty="0">
                          <a:latin typeface="Garamond" panose="02020404030301010803" pitchFamily="18" charset="0"/>
                          <a:cs typeface="Times New Roman" panose="02020603050405020304" pitchFamily="18" charset="0"/>
                          <a:sym typeface="Times New Roman"/>
                        </a:rPr>
                        <a:t>Due for review</a:t>
                      </a:r>
                      <a:endParaRPr sz="1400" dirty="0"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b="1" u="none" strike="noStrike" cap="none" dirty="0">
                          <a:latin typeface="Garamond" panose="02020404030301010803" pitchFamily="18" charset="0"/>
                          <a:cs typeface="Times New Roman" panose="02020603050405020304" pitchFamily="18" charset="0"/>
                          <a:sym typeface="Times New Roman"/>
                        </a:rPr>
                        <a:t>Pre 2000</a:t>
                      </a:r>
                      <a:endParaRPr sz="1400" dirty="0"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b="1" u="none" strike="noStrike" cap="none" dirty="0">
                          <a:latin typeface="Garamond" panose="02020404030301010803" pitchFamily="18" charset="0"/>
                          <a:cs typeface="Times New Roman" panose="02020603050405020304" pitchFamily="18" charset="0"/>
                          <a:sym typeface="Times New Roman"/>
                        </a:rPr>
                        <a:t>Due for review</a:t>
                      </a:r>
                      <a:endParaRPr sz="1400" dirty="0"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b="1" u="none" strike="noStrike" cap="none" dirty="0">
                          <a:latin typeface="Garamond" panose="02020404030301010803" pitchFamily="18" charset="0"/>
                          <a:cs typeface="Times New Roman" panose="02020603050405020304" pitchFamily="18" charset="0"/>
                          <a:sym typeface="Times New Roman"/>
                        </a:rPr>
                        <a:t>Pre 2000</a:t>
                      </a:r>
                      <a:endParaRPr sz="1400" dirty="0"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b="1" u="none" strike="noStrike" cap="none" dirty="0">
                          <a:latin typeface="Garamond" panose="02020404030301010803" pitchFamily="18" charset="0"/>
                          <a:cs typeface="Times New Roman" panose="02020603050405020304" pitchFamily="18" charset="0"/>
                          <a:sym typeface="Times New Roman"/>
                        </a:rPr>
                        <a:t>Due for review</a:t>
                      </a:r>
                      <a:endParaRPr sz="1400" dirty="0"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1" u="none" strike="noStrike" cap="none" dirty="0">
                          <a:latin typeface="Garamond" panose="02020404030301010803" pitchFamily="18" charset="0"/>
                          <a:cs typeface="Times New Roman" panose="02020603050405020304" pitchFamily="18" charset="0"/>
                          <a:sym typeface="Times New Roman"/>
                        </a:rPr>
                        <a:t>Pre 2000</a:t>
                      </a:r>
                      <a:endParaRPr lang="en-IN" sz="1400" dirty="0"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dirty="0"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b="1" u="none" strike="noStrike" cap="none" dirty="0">
                          <a:latin typeface="Garamond" panose="02020404030301010803" pitchFamily="18" charset="0"/>
                          <a:cs typeface="Times New Roman" panose="02020603050405020304" pitchFamily="18" charset="0"/>
                          <a:sym typeface="Times New Roman"/>
                        </a:rPr>
                        <a:t>Due for review</a:t>
                      </a:r>
                      <a:endParaRPr sz="1400" dirty="0"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b="1" u="none" strike="noStrike" cap="none" dirty="0">
                          <a:latin typeface="Garamond" panose="02020404030301010803" pitchFamily="18" charset="0"/>
                          <a:cs typeface="Times New Roman" panose="02020603050405020304" pitchFamily="18" charset="0"/>
                          <a:sym typeface="Times New Roman"/>
                        </a:rPr>
                        <a:t>Pre 2000</a:t>
                      </a:r>
                      <a:endParaRPr sz="1400" dirty="0"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b="1" u="none" strike="noStrike" cap="none" dirty="0">
                          <a:latin typeface="Garamond" panose="02020404030301010803" pitchFamily="18" charset="0"/>
                          <a:cs typeface="Times New Roman" panose="02020603050405020304" pitchFamily="18" charset="0"/>
                          <a:sym typeface="Times New Roman"/>
                        </a:rPr>
                        <a:t>Due for review</a:t>
                      </a:r>
                      <a:endParaRPr sz="1400" dirty="0"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b="1" u="none" strike="noStrike" cap="none" dirty="0">
                          <a:latin typeface="Garamond" panose="02020404030301010803" pitchFamily="18" charset="0"/>
                          <a:cs typeface="Times New Roman" panose="02020603050405020304" pitchFamily="18" charset="0"/>
                          <a:sym typeface="Times New Roman"/>
                        </a:rPr>
                        <a:t>Pre 2000</a:t>
                      </a:r>
                      <a:endParaRPr sz="1400" dirty="0"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b="1" u="none" strike="noStrike" cap="none" dirty="0">
                          <a:latin typeface="Garamond" panose="02020404030301010803" pitchFamily="18" charset="0"/>
                          <a:cs typeface="Times New Roman" panose="02020603050405020304" pitchFamily="18" charset="0"/>
                          <a:sym typeface="Times New Roman"/>
                        </a:rPr>
                        <a:t>Due for review</a:t>
                      </a:r>
                      <a:endParaRPr sz="1400" dirty="0"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b="1" u="none" strike="noStrike" cap="none" dirty="0">
                          <a:latin typeface="Garamond" panose="02020404030301010803" pitchFamily="18" charset="0"/>
                          <a:cs typeface="Times New Roman" panose="02020603050405020304" pitchFamily="18" charset="0"/>
                          <a:sym typeface="Times New Roman"/>
                        </a:rPr>
                        <a:t>Pre 2000</a:t>
                      </a:r>
                      <a:endParaRPr sz="1400" dirty="0"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b="1" u="none" strike="noStrike" cap="none" dirty="0">
                          <a:latin typeface="Garamond" panose="02020404030301010803" pitchFamily="18" charset="0"/>
                          <a:cs typeface="Times New Roman" panose="02020603050405020304" pitchFamily="18" charset="0"/>
                          <a:sym typeface="Times New Roman"/>
                        </a:rPr>
                        <a:t>Due for review</a:t>
                      </a:r>
                      <a:endParaRPr sz="1400" dirty="0"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b="1" u="none" strike="noStrike" cap="none" dirty="0">
                          <a:latin typeface="Garamond" panose="02020404030301010803" pitchFamily="18" charset="0"/>
                          <a:cs typeface="Times New Roman" panose="02020603050405020304" pitchFamily="18" charset="0"/>
                          <a:sym typeface="Times New Roman"/>
                        </a:rPr>
                        <a:t>Pre 2000</a:t>
                      </a:r>
                      <a:endParaRPr sz="1400" dirty="0"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b="1" u="none" strike="noStrike" cap="none" dirty="0">
                          <a:latin typeface="Garamond" panose="02020404030301010803" pitchFamily="18" charset="0"/>
                          <a:cs typeface="Times New Roman" panose="02020603050405020304" pitchFamily="18" charset="0"/>
                          <a:sym typeface="Times New Roman"/>
                        </a:rPr>
                        <a:t>Due for review</a:t>
                      </a:r>
                      <a:endParaRPr sz="1400" dirty="0"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extLst>
                  <a:ext uri="{0D108BD9-81ED-4DB2-BD59-A6C34878D82A}">
                    <a16:rowId xmlns:a16="http://schemas.microsoft.com/office/drawing/2014/main" val="1879134402"/>
                  </a:ext>
                </a:extLst>
              </a:tr>
              <a:tr h="563319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dirty="0">
                          <a:latin typeface="Garamond" panose="02020404030301010803" pitchFamily="18" charset="0"/>
                          <a:cs typeface="Times New Roman" panose="02020603050405020304" pitchFamily="18" charset="0"/>
                        </a:rPr>
                        <a:t>(1)</a:t>
                      </a: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>
                          <a:latin typeface="Garamond" panose="02020404030301010803" pitchFamily="18" charset="0"/>
                          <a:cs typeface="Times New Roman" panose="02020603050405020304" pitchFamily="18" charset="0"/>
                        </a:rPr>
                        <a:t>(2)</a:t>
                      </a:r>
                      <a:endParaRPr sz="1400" dirty="0"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aramond" panose="02020404030301010803" pitchFamily="18" charset="0"/>
                          <a:ea typeface="+mn-ea"/>
                          <a:cs typeface="Times New Roman" panose="02020603050405020304" pitchFamily="18" charset="0"/>
                        </a:rPr>
                        <a:t>(3)</a:t>
                      </a: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aramond" panose="02020404030301010803" pitchFamily="18" charset="0"/>
                          <a:ea typeface="+mn-ea"/>
                          <a:cs typeface="Times New Roman" panose="02020603050405020304" pitchFamily="18" charset="0"/>
                        </a:rPr>
                        <a:t>(4)</a:t>
                      </a: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aramond" panose="02020404030301010803" pitchFamily="18" charset="0"/>
                          <a:ea typeface="+mn-ea"/>
                          <a:cs typeface="Times New Roman" panose="02020603050405020304" pitchFamily="18" charset="0"/>
                        </a:rPr>
                        <a:t>(5)</a:t>
                      </a: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aramond" panose="02020404030301010803" pitchFamily="18" charset="0"/>
                          <a:ea typeface="+mn-ea"/>
                          <a:cs typeface="Times New Roman" panose="02020603050405020304" pitchFamily="18" charset="0"/>
                        </a:rPr>
                        <a:t>(6)</a:t>
                      </a: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aramond" panose="02020404030301010803" pitchFamily="18" charset="0"/>
                          <a:ea typeface="+mn-ea"/>
                          <a:cs typeface="Times New Roman" panose="02020603050405020304" pitchFamily="18" charset="0"/>
                        </a:rPr>
                        <a:t>(7)</a:t>
                      </a: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aramond" panose="02020404030301010803" pitchFamily="18" charset="0"/>
                          <a:ea typeface="+mn-ea"/>
                          <a:cs typeface="Times New Roman" panose="02020603050405020304" pitchFamily="18" charset="0"/>
                        </a:rPr>
                        <a:t>(8)</a:t>
                      </a: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aramond" panose="02020404030301010803" pitchFamily="18" charset="0"/>
                          <a:ea typeface="+mn-ea"/>
                          <a:cs typeface="Times New Roman" panose="02020603050405020304" pitchFamily="18" charset="0"/>
                        </a:rPr>
                        <a:t>(9)</a:t>
                      </a: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aramond" panose="02020404030301010803" pitchFamily="18" charset="0"/>
                          <a:ea typeface="+mn-ea"/>
                          <a:cs typeface="Times New Roman" panose="02020603050405020304" pitchFamily="18" charset="0"/>
                        </a:rPr>
                        <a:t>(10)</a:t>
                      </a: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aramond" panose="02020404030301010803" pitchFamily="18" charset="0"/>
                          <a:ea typeface="+mn-ea"/>
                          <a:cs typeface="Times New Roman" panose="02020603050405020304" pitchFamily="18" charset="0"/>
                        </a:rPr>
                        <a:t>(11)</a:t>
                      </a: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aramond" panose="02020404030301010803" pitchFamily="18" charset="0"/>
                          <a:ea typeface="+mn-ea"/>
                          <a:cs typeface="Times New Roman" panose="02020603050405020304" pitchFamily="18" charset="0"/>
                        </a:rPr>
                        <a:t>(12)</a:t>
                      </a: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aramond" panose="02020404030301010803" pitchFamily="18" charset="0"/>
                          <a:ea typeface="+mn-ea"/>
                          <a:cs typeface="Times New Roman" panose="02020603050405020304" pitchFamily="18" charset="0"/>
                        </a:rPr>
                        <a:t>(13)</a:t>
                      </a: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aramond" panose="02020404030301010803" pitchFamily="18" charset="0"/>
                          <a:ea typeface="+mn-ea"/>
                          <a:cs typeface="Times New Roman" panose="02020603050405020304" pitchFamily="18" charset="0"/>
                        </a:rPr>
                        <a:t>(14)</a:t>
                      </a: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aramond" panose="02020404030301010803" pitchFamily="18" charset="0"/>
                          <a:ea typeface="+mn-ea"/>
                          <a:cs typeface="Times New Roman" panose="02020603050405020304" pitchFamily="18" charset="0"/>
                        </a:rPr>
                        <a:t>(15)</a:t>
                      </a: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aramond" panose="02020404030301010803" pitchFamily="18" charset="0"/>
                          <a:ea typeface="+mn-ea"/>
                          <a:cs typeface="Times New Roman" panose="02020603050405020304" pitchFamily="18" charset="0"/>
                        </a:rPr>
                        <a:t>(16)</a:t>
                      </a: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aramond" panose="02020404030301010803" pitchFamily="18" charset="0"/>
                          <a:ea typeface="+mn-ea"/>
                          <a:cs typeface="Times New Roman" panose="02020603050405020304" pitchFamily="18" charset="0"/>
                        </a:rPr>
                        <a:t>(17)</a:t>
                      </a: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aramond" panose="02020404030301010803" pitchFamily="18" charset="0"/>
                          <a:ea typeface="+mn-ea"/>
                          <a:cs typeface="Times New Roman" panose="02020603050405020304" pitchFamily="18" charset="0"/>
                        </a:rPr>
                        <a:t>(18)</a:t>
                      </a: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aramond" panose="02020404030301010803" pitchFamily="18" charset="0"/>
                          <a:ea typeface="+mn-ea"/>
                          <a:cs typeface="Times New Roman" panose="02020603050405020304" pitchFamily="18" charset="0"/>
                        </a:rPr>
                        <a:t>(19)</a:t>
                      </a: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aramond" panose="02020404030301010803" pitchFamily="18" charset="0"/>
                          <a:ea typeface="+mn-ea"/>
                          <a:cs typeface="Times New Roman" panose="02020603050405020304" pitchFamily="18" charset="0"/>
                        </a:rPr>
                        <a:t>(20)</a:t>
                      </a: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aramond" panose="02020404030301010803" pitchFamily="18" charset="0"/>
                          <a:ea typeface="+mn-ea"/>
                          <a:cs typeface="Times New Roman" panose="02020603050405020304" pitchFamily="18" charset="0"/>
                        </a:rPr>
                        <a:t>(21)</a:t>
                      </a:r>
                    </a:p>
                  </a:txBody>
                  <a:tcPr marL="20275" marR="20275" marT="13525" marB="13525" anchor="ctr"/>
                </a:tc>
                <a:extLst>
                  <a:ext uri="{0D108BD9-81ED-4DB2-BD59-A6C34878D82A}">
                    <a16:rowId xmlns:a16="http://schemas.microsoft.com/office/drawing/2014/main" val="2485808680"/>
                  </a:ext>
                </a:extLst>
              </a:tr>
              <a:tr h="742281">
                <a:tc>
                  <a:txBody>
                    <a:bodyPr/>
                    <a:lstStyle/>
                    <a:p>
                      <a:pPr algn="ctr"/>
                      <a:r>
                        <a:rPr lang="en-IN" sz="1400" b="0" i="1" dirty="0">
                          <a:latin typeface="Garamond" panose="02020404030301010803" pitchFamily="18" charset="0"/>
                        </a:rPr>
                        <a:t>Carried Over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400" dirty="0">
                          <a:latin typeface="Garamond" panose="02020404030301010803" pitchFamily="18" charset="0"/>
                        </a:rPr>
                        <a:t>5</a:t>
                      </a:r>
                    </a:p>
                    <a:p>
                      <a:pPr algn="ctr"/>
                      <a:endParaRPr lang="en-IN" sz="14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14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14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14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400" dirty="0">
                          <a:latin typeface="Garamond" panose="02020404030301010803" pitchFamily="18" charset="0"/>
                        </a:rPr>
                        <a:t>5</a:t>
                      </a:r>
                    </a:p>
                    <a:p>
                      <a:pPr algn="ctr"/>
                      <a:r>
                        <a:rPr lang="en-IN" sz="1400" dirty="0">
                          <a:latin typeface="Garamond" panose="02020404030301010803" pitchFamily="18" charset="0"/>
                        </a:rPr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14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14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14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400" dirty="0">
                          <a:latin typeface="Garamond" panose="02020404030301010803" pitchFamily="18" charset="0"/>
                        </a:rPr>
                        <a:t>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14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400" dirty="0">
                          <a:latin typeface="Garamond" panose="02020404030301010803" pitchFamily="18" charset="0"/>
                        </a:rPr>
                        <a:t>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14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14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14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400" dirty="0">
                          <a:latin typeface="Garamond" panose="02020404030301010803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14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1400" dirty="0">
                        <a:highlight>
                          <a:srgbClr val="00FF00"/>
                        </a:highlight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1400" dirty="0">
                        <a:highlight>
                          <a:srgbClr val="00FF00"/>
                        </a:highlight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1400" dirty="0">
                        <a:highlight>
                          <a:srgbClr val="00FF00"/>
                        </a:highlight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1400" dirty="0">
                        <a:highlight>
                          <a:srgbClr val="00FF00"/>
                        </a:highlight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797901"/>
                  </a:ext>
                </a:extLst>
              </a:tr>
              <a:tr h="609847">
                <a:tc>
                  <a:txBody>
                    <a:bodyPr/>
                    <a:lstStyle/>
                    <a:p>
                      <a:pPr algn="ctr"/>
                      <a:r>
                        <a:rPr lang="en-IN" sz="1400" b="0" i="1" dirty="0">
                          <a:latin typeface="Garamond" panose="02020404030301010803" pitchFamily="18" charset="0"/>
                        </a:rPr>
                        <a:t>Current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400" dirty="0">
                          <a:latin typeface="Garamond" panose="02020404030301010803" pitchFamily="18" charset="0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400" dirty="0">
                          <a:latin typeface="Garamond" panose="02020404030301010803" pitchFamily="18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400" dirty="0">
                          <a:latin typeface="Garamond" panose="02020404030301010803" pitchFamily="18" charset="0"/>
                        </a:rPr>
                        <a:t>3WG</a:t>
                      </a:r>
                    </a:p>
                    <a:p>
                      <a:pPr algn="ctr"/>
                      <a:r>
                        <a:rPr lang="en-IN" sz="1400" dirty="0">
                          <a:latin typeface="Garamond" panose="02020404030301010803" pitchFamily="18" charset="0"/>
                        </a:rPr>
                        <a:t>4ARP</a:t>
                      </a:r>
                    </a:p>
                    <a:p>
                      <a:pPr algn="ctr"/>
                      <a:r>
                        <a:rPr lang="en-IN" sz="1400" dirty="0">
                          <a:latin typeface="Garamond" panose="02020404030301010803" pitchFamily="18" charset="0"/>
                        </a:rPr>
                        <a:t>2MS</a:t>
                      </a:r>
                    </a:p>
                    <a:p>
                      <a:pPr algn="ctr"/>
                      <a:endParaRPr lang="en-IN" sz="14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IN" sz="1400" dirty="0">
                          <a:latin typeface="Garamond" panose="02020404030301010803" pitchFamily="18" charset="0"/>
                        </a:rPr>
                        <a:t>3WG</a:t>
                      </a:r>
                    </a:p>
                    <a:p>
                      <a:pPr algn="ctr"/>
                      <a:r>
                        <a:rPr lang="en-IN" sz="1400" dirty="0">
                          <a:latin typeface="Garamond" panose="02020404030301010803" pitchFamily="18" charset="0"/>
                        </a:rPr>
                        <a:t>1ARP</a:t>
                      </a:r>
                    </a:p>
                    <a:p>
                      <a:pPr algn="l"/>
                      <a:r>
                        <a:rPr lang="en-IN" sz="1400" dirty="0">
                          <a:latin typeface="Garamond" panose="02020404030301010803" pitchFamily="18" charset="0"/>
                        </a:rPr>
                        <a:t>1MS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IN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aramond" panose="02020404030301010803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IN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aramond" panose="02020404030301010803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400" dirty="0">
                          <a:latin typeface="Garamond" panose="02020404030301010803" pitchFamily="18" charset="0"/>
                        </a:rPr>
                        <a:t>2</a:t>
                      </a:r>
                    </a:p>
                    <a:p>
                      <a:pPr algn="ctr"/>
                      <a:r>
                        <a:rPr lang="en-IN" sz="1400" dirty="0">
                          <a:latin typeface="Garamond" panose="02020404030301010803" pitchFamily="18" charset="0"/>
                        </a:rPr>
                        <a:t>ARP/WG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IN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aramond" panose="02020404030301010803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IN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aramond" panose="02020404030301010803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03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IN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aramond" panose="02020404030301010803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IN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aramond" panose="02020404030301010803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IN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aramond" panose="02020404030301010803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IN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aramond" panose="02020404030301010803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IN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aramond" panose="02020404030301010803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IN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aramond" panose="02020404030301010803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IN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aramond" panose="02020404030301010803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IN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aramond" panose="02020404030301010803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IN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aramond" panose="02020404030301010803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IN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aramond" panose="02020404030301010803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IN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aramond" panose="02020404030301010803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3278907"/>
                  </a:ext>
                </a:extLst>
              </a:tr>
              <a:tr h="609847">
                <a:tc>
                  <a:txBody>
                    <a:bodyPr/>
                    <a:lstStyle/>
                    <a:p>
                      <a:pPr algn="ctr"/>
                      <a:r>
                        <a:rPr lang="en-IN" sz="1400" b="0" i="1" dirty="0">
                          <a:latin typeface="Garamond" panose="02020404030301010803" pitchFamily="18" charset="0"/>
                        </a:rPr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400" dirty="0">
                          <a:latin typeface="Garamond" panose="02020404030301010803" pitchFamily="18" charset="0"/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400" dirty="0">
                          <a:latin typeface="Garamond" panose="02020404030301010803" pitchFamily="18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400" dirty="0">
                          <a:latin typeface="Garamond" panose="02020404030301010803" pitchFamily="18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400" dirty="0">
                          <a:latin typeface="Garamond" panose="02020404030301010803" pitchFamily="18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400" dirty="0">
                          <a:latin typeface="Garamond" panose="02020404030301010803" pitchFamily="18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14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400" dirty="0">
                          <a:latin typeface="Garamond" panose="02020404030301010803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14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400" dirty="0">
                          <a:latin typeface="Garamond" panose="02020404030301010803" pitchFamily="18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14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400" dirty="0">
                          <a:latin typeface="Garamond" panose="02020404030301010803" pitchFamily="18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14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14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14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400" dirty="0">
                          <a:latin typeface="Garamond" panose="02020404030301010803" pitchFamily="18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14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14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14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14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14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22738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597176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733ECF-F737-AAEE-9631-464D7E69F81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04EDF8-155E-0507-CA85-12360A66D8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18208" y="285750"/>
            <a:ext cx="9085310" cy="1038225"/>
          </a:xfrm>
        </p:spPr>
        <p:txBody>
          <a:bodyPr anchor="t">
            <a:noAutofit/>
          </a:bodyPr>
          <a:lstStyle/>
          <a:p>
            <a:br>
              <a:rPr lang="en-US" sz="2000" b="1" dirty="0">
                <a:solidFill>
                  <a:schemeClr val="tx2"/>
                </a:solidFill>
                <a:latin typeface="Garamond" panose="02020404030301010803" pitchFamily="18" charset="0"/>
              </a:rPr>
            </a:br>
            <a:r>
              <a:rPr lang="en-US" sz="2000" b="1" dirty="0">
                <a:solidFill>
                  <a:schemeClr val="tx2"/>
                </a:solidFill>
                <a:latin typeface="Garamond" panose="02020404030301010803" pitchFamily="18" charset="0"/>
              </a:rPr>
              <a:t>PROGRESS AND PROCESS ADOPTED FOR REVIEW</a:t>
            </a:r>
            <a:br>
              <a:rPr lang="en-US" sz="2000" b="1" dirty="0">
                <a:solidFill>
                  <a:schemeClr val="tx2"/>
                </a:solidFill>
                <a:latin typeface="Garamond" panose="02020404030301010803" pitchFamily="18" charset="0"/>
              </a:rPr>
            </a:br>
            <a:r>
              <a:rPr lang="en-US" sz="2000" b="1" i="1" dirty="0">
                <a:latin typeface="Garamond" panose="02020404030301010803" pitchFamily="18" charset="0"/>
              </a:rPr>
              <a:t>Test methods of petroleum products </a:t>
            </a:r>
            <a:r>
              <a:rPr lang="en-US" sz="2000" b="1" i="1" dirty="0">
                <a:solidFill>
                  <a:schemeClr val="tx2"/>
                </a:solidFill>
                <a:latin typeface="Garamond" panose="02020404030301010803" pitchFamily="18" charset="0"/>
              </a:rPr>
              <a:t>PCD1</a:t>
            </a:r>
            <a:endParaRPr lang="en-US" sz="2000" b="1" dirty="0">
              <a:solidFill>
                <a:schemeClr val="tx2"/>
              </a:solidFill>
              <a:latin typeface="Garamond" panose="02020404030301010803" pitchFamily="18" charset="0"/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A0D5AEB-63ED-C5BB-0830-8BD25AC382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9678938"/>
              </p:ext>
            </p:extLst>
          </p:nvPr>
        </p:nvGraphicFramePr>
        <p:xfrm>
          <a:off x="397461" y="1574871"/>
          <a:ext cx="11253962" cy="48959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22559">
                  <a:extLst>
                    <a:ext uri="{9D8B030D-6E8A-4147-A177-3AD203B41FA5}">
                      <a16:colId xmlns:a16="http://schemas.microsoft.com/office/drawing/2014/main" val="137128744"/>
                    </a:ext>
                  </a:extLst>
                </a:gridCol>
                <a:gridCol w="443204">
                  <a:extLst>
                    <a:ext uri="{9D8B030D-6E8A-4147-A177-3AD203B41FA5}">
                      <a16:colId xmlns:a16="http://schemas.microsoft.com/office/drawing/2014/main" val="199508984"/>
                    </a:ext>
                  </a:extLst>
                </a:gridCol>
                <a:gridCol w="405276">
                  <a:extLst>
                    <a:ext uri="{9D8B030D-6E8A-4147-A177-3AD203B41FA5}">
                      <a16:colId xmlns:a16="http://schemas.microsoft.com/office/drawing/2014/main" val="868728017"/>
                    </a:ext>
                  </a:extLst>
                </a:gridCol>
                <a:gridCol w="572572">
                  <a:extLst>
                    <a:ext uri="{9D8B030D-6E8A-4147-A177-3AD203B41FA5}">
                      <a16:colId xmlns:a16="http://schemas.microsoft.com/office/drawing/2014/main" val="1877378076"/>
                    </a:ext>
                  </a:extLst>
                </a:gridCol>
                <a:gridCol w="608528">
                  <a:extLst>
                    <a:ext uri="{9D8B030D-6E8A-4147-A177-3AD203B41FA5}">
                      <a16:colId xmlns:a16="http://schemas.microsoft.com/office/drawing/2014/main" val="369358510"/>
                    </a:ext>
                  </a:extLst>
                </a:gridCol>
                <a:gridCol w="463278">
                  <a:extLst>
                    <a:ext uri="{9D8B030D-6E8A-4147-A177-3AD203B41FA5}">
                      <a16:colId xmlns:a16="http://schemas.microsoft.com/office/drawing/2014/main" val="2251413127"/>
                    </a:ext>
                  </a:extLst>
                </a:gridCol>
                <a:gridCol w="535903">
                  <a:extLst>
                    <a:ext uri="{9D8B030D-6E8A-4147-A177-3AD203B41FA5}">
                      <a16:colId xmlns:a16="http://schemas.microsoft.com/office/drawing/2014/main" val="1123763215"/>
                    </a:ext>
                  </a:extLst>
                </a:gridCol>
                <a:gridCol w="535903">
                  <a:extLst>
                    <a:ext uri="{9D8B030D-6E8A-4147-A177-3AD203B41FA5}">
                      <a16:colId xmlns:a16="http://schemas.microsoft.com/office/drawing/2014/main" val="2530552276"/>
                    </a:ext>
                  </a:extLst>
                </a:gridCol>
                <a:gridCol w="535903">
                  <a:extLst>
                    <a:ext uri="{9D8B030D-6E8A-4147-A177-3AD203B41FA5}">
                      <a16:colId xmlns:a16="http://schemas.microsoft.com/office/drawing/2014/main" val="2965260051"/>
                    </a:ext>
                  </a:extLst>
                </a:gridCol>
                <a:gridCol w="535903">
                  <a:extLst>
                    <a:ext uri="{9D8B030D-6E8A-4147-A177-3AD203B41FA5}">
                      <a16:colId xmlns:a16="http://schemas.microsoft.com/office/drawing/2014/main" val="2612800033"/>
                    </a:ext>
                  </a:extLst>
                </a:gridCol>
                <a:gridCol w="535903">
                  <a:extLst>
                    <a:ext uri="{9D8B030D-6E8A-4147-A177-3AD203B41FA5}">
                      <a16:colId xmlns:a16="http://schemas.microsoft.com/office/drawing/2014/main" val="889059481"/>
                    </a:ext>
                  </a:extLst>
                </a:gridCol>
                <a:gridCol w="535903">
                  <a:extLst>
                    <a:ext uri="{9D8B030D-6E8A-4147-A177-3AD203B41FA5}">
                      <a16:colId xmlns:a16="http://schemas.microsoft.com/office/drawing/2014/main" val="3581278088"/>
                    </a:ext>
                  </a:extLst>
                </a:gridCol>
                <a:gridCol w="535903">
                  <a:extLst>
                    <a:ext uri="{9D8B030D-6E8A-4147-A177-3AD203B41FA5}">
                      <a16:colId xmlns:a16="http://schemas.microsoft.com/office/drawing/2014/main" val="503157143"/>
                    </a:ext>
                  </a:extLst>
                </a:gridCol>
                <a:gridCol w="535903">
                  <a:extLst>
                    <a:ext uri="{9D8B030D-6E8A-4147-A177-3AD203B41FA5}">
                      <a16:colId xmlns:a16="http://schemas.microsoft.com/office/drawing/2014/main" val="3292581174"/>
                    </a:ext>
                  </a:extLst>
                </a:gridCol>
                <a:gridCol w="535903">
                  <a:extLst>
                    <a:ext uri="{9D8B030D-6E8A-4147-A177-3AD203B41FA5}">
                      <a16:colId xmlns:a16="http://schemas.microsoft.com/office/drawing/2014/main" val="1724221060"/>
                    </a:ext>
                  </a:extLst>
                </a:gridCol>
                <a:gridCol w="535903">
                  <a:extLst>
                    <a:ext uri="{9D8B030D-6E8A-4147-A177-3AD203B41FA5}">
                      <a16:colId xmlns:a16="http://schemas.microsoft.com/office/drawing/2014/main" val="1229752381"/>
                    </a:ext>
                  </a:extLst>
                </a:gridCol>
                <a:gridCol w="535903">
                  <a:extLst>
                    <a:ext uri="{9D8B030D-6E8A-4147-A177-3AD203B41FA5}">
                      <a16:colId xmlns:a16="http://schemas.microsoft.com/office/drawing/2014/main" val="2699859914"/>
                    </a:ext>
                  </a:extLst>
                </a:gridCol>
                <a:gridCol w="535903">
                  <a:extLst>
                    <a:ext uri="{9D8B030D-6E8A-4147-A177-3AD203B41FA5}">
                      <a16:colId xmlns:a16="http://schemas.microsoft.com/office/drawing/2014/main" val="2690998533"/>
                    </a:ext>
                  </a:extLst>
                </a:gridCol>
                <a:gridCol w="535903">
                  <a:extLst>
                    <a:ext uri="{9D8B030D-6E8A-4147-A177-3AD203B41FA5}">
                      <a16:colId xmlns:a16="http://schemas.microsoft.com/office/drawing/2014/main" val="4294382338"/>
                    </a:ext>
                  </a:extLst>
                </a:gridCol>
                <a:gridCol w="535903">
                  <a:extLst>
                    <a:ext uri="{9D8B030D-6E8A-4147-A177-3AD203B41FA5}">
                      <a16:colId xmlns:a16="http://schemas.microsoft.com/office/drawing/2014/main" val="2600926939"/>
                    </a:ext>
                  </a:extLst>
                </a:gridCol>
                <a:gridCol w="535903">
                  <a:extLst>
                    <a:ext uri="{9D8B030D-6E8A-4147-A177-3AD203B41FA5}">
                      <a16:colId xmlns:a16="http://schemas.microsoft.com/office/drawing/2014/main" val="4017874826"/>
                    </a:ext>
                  </a:extLst>
                </a:gridCol>
              </a:tblGrid>
              <a:tr h="596725">
                <a:tc rowSpan="3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b="1" u="none" strike="noStrike" cap="none" dirty="0">
                          <a:latin typeface="Garamond" panose="02020404030301010803" pitchFamily="18" charset="0"/>
                          <a:cs typeface="Times New Roman" panose="02020603050405020304" pitchFamily="18" charset="0"/>
                          <a:sym typeface="Times New Roman"/>
                        </a:rPr>
                        <a:t>Standards for review against AAP 2024-25 </a:t>
                      </a:r>
                      <a:endParaRPr lang="en-IN" sz="1400" dirty="0"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b="1" u="none" strike="noStrike" cap="none" dirty="0">
                          <a:latin typeface="Garamond" panose="02020404030301010803" pitchFamily="18" charset="0"/>
                          <a:cs typeface="Times New Roman" panose="02020603050405020304" pitchFamily="18" charset="0"/>
                          <a:sym typeface="Times New Roman"/>
                        </a:rPr>
                        <a:t>No. of Standards</a:t>
                      </a:r>
                      <a:endParaRPr sz="1400" dirty="0"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>
                          <a:latin typeface="Garamond" panose="02020404030301010803" pitchFamily="18" charset="0"/>
                          <a:cs typeface="Times New Roman" panose="02020603050405020304" pitchFamily="18" charset="0"/>
                        </a:rPr>
                        <a:t>Under deliberation/R&amp;D/ ARP/INTERN</a:t>
                      </a:r>
                      <a:endParaRPr sz="1400" dirty="0"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 rowSpan="2"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>
                          <a:latin typeface="Garamond" panose="02020404030301010803" pitchFamily="18" charset="0"/>
                          <a:cs typeface="Times New Roman" panose="02020603050405020304" pitchFamily="18" charset="0"/>
                        </a:rPr>
                        <a:t>Action taken </a:t>
                      </a:r>
                      <a:endParaRPr sz="1400" dirty="0"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 gridSpan="14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>
                          <a:latin typeface="Garamond" panose="02020404030301010803" pitchFamily="18" charset="0"/>
                          <a:cs typeface="Times New Roman" panose="02020603050405020304" pitchFamily="18" charset="0"/>
                        </a:rPr>
                        <a:t>Status of standards on which action is taken</a:t>
                      </a:r>
                      <a:endParaRPr sz="1400" dirty="0"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extLst>
                  <a:ext uri="{0D108BD9-81ED-4DB2-BD59-A6C34878D82A}">
                    <a16:rowId xmlns:a16="http://schemas.microsoft.com/office/drawing/2014/main" val="1027697500"/>
                  </a:ext>
                </a:extLst>
              </a:tr>
              <a:tr h="676943"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IN"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 gridSpan="2" vMerge="1">
                  <a:txBody>
                    <a:bodyPr/>
                    <a:lstStyle/>
                    <a:p>
                      <a:endParaRPr dirty="0"/>
                    </a:p>
                  </a:txBody>
                  <a:tcPr marL="20275" marR="20275" marT="13525" marB="13525" anchor="ctr"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 hMerge="1"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1" dirty="0"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Garamond" panose="02020404030301010803" pitchFamily="18" charset="0"/>
                          <a:cs typeface="Times New Roman" panose="02020603050405020304" pitchFamily="18" charset="0"/>
                        </a:rPr>
                        <a:t>Total 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1" dirty="0"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dirty="0">
                          <a:latin typeface="Garamond" panose="02020404030301010803" pitchFamily="18" charset="0"/>
                          <a:cs typeface="Times New Roman" panose="02020603050405020304" pitchFamily="18" charset="0"/>
                        </a:rPr>
                        <a:t>Working draft</a:t>
                      </a:r>
                      <a:endParaRPr sz="1400" b="1" dirty="0"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dirty="0">
                          <a:latin typeface="Garamond" panose="02020404030301010803" pitchFamily="18" charset="0"/>
                          <a:cs typeface="Times New Roman" panose="02020603050405020304" pitchFamily="18" charset="0"/>
                        </a:rPr>
                        <a:t>WC draft</a:t>
                      </a:r>
                      <a:endParaRPr sz="1400" b="1" dirty="0"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dirty="0">
                          <a:latin typeface="Garamond" panose="02020404030301010803" pitchFamily="18" charset="0"/>
                          <a:cs typeface="Times New Roman" panose="02020603050405020304" pitchFamily="18" charset="0"/>
                        </a:rPr>
                        <a:t>F-Draft</a:t>
                      </a:r>
                      <a:endParaRPr sz="1400" b="1" dirty="0"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dirty="0">
                          <a:latin typeface="Garamond" panose="02020404030301010803" pitchFamily="18" charset="0"/>
                          <a:cs typeface="Times New Roman" panose="02020603050405020304" pitchFamily="18" charset="0"/>
                        </a:rPr>
                        <a:t>Printing </a:t>
                      </a:r>
                      <a:endParaRPr sz="1400" b="1" dirty="0"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dirty="0">
                          <a:latin typeface="Garamond" panose="02020404030301010803" pitchFamily="18" charset="0"/>
                          <a:cs typeface="Times New Roman" panose="02020603050405020304" pitchFamily="18" charset="0"/>
                        </a:rPr>
                        <a:t>Published</a:t>
                      </a:r>
                      <a:endParaRPr sz="1400" b="1" dirty="0"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dirty="0">
                          <a:latin typeface="Garamond" panose="02020404030301010803" pitchFamily="18" charset="0"/>
                          <a:cs typeface="Times New Roman" panose="02020603050405020304" pitchFamily="18" charset="0"/>
                        </a:rPr>
                        <a:t>Archive</a:t>
                      </a:r>
                      <a:endParaRPr sz="1400" b="1" dirty="0"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 gridSpan="2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dirty="0">
                          <a:latin typeface="Garamond" panose="02020404030301010803" pitchFamily="18" charset="0"/>
                          <a:cs typeface="Times New Roman" panose="02020603050405020304" pitchFamily="18" charset="0"/>
                        </a:rPr>
                        <a:t>Reaffirmed/ Reaffirmed with amendment</a:t>
                      </a:r>
                      <a:endParaRPr sz="1400" b="1" dirty="0"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 h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extLst>
                  <a:ext uri="{0D108BD9-81ED-4DB2-BD59-A6C34878D82A}">
                    <a16:rowId xmlns:a16="http://schemas.microsoft.com/office/drawing/2014/main" val="1110602231"/>
                  </a:ext>
                </a:extLst>
              </a:tr>
              <a:tr h="893442">
                <a:tc vMerge="1"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3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b="1" u="none" strike="noStrike" cap="none" dirty="0">
                          <a:latin typeface="Garamond" panose="02020404030301010803" pitchFamily="18" charset="0"/>
                          <a:cs typeface="Times New Roman" panose="02020603050405020304" pitchFamily="18" charset="0"/>
                          <a:sym typeface="Times New Roman"/>
                        </a:rPr>
                        <a:t>Pre 2000</a:t>
                      </a: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b="1" u="none" strike="noStrike" cap="none" dirty="0">
                          <a:latin typeface="Garamond" panose="02020404030301010803" pitchFamily="18" charset="0"/>
                          <a:cs typeface="Times New Roman" panose="02020603050405020304" pitchFamily="18" charset="0"/>
                          <a:sym typeface="Times New Roman"/>
                        </a:rPr>
                        <a:t>Due for review</a:t>
                      </a: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b="1" u="none" strike="noStrike" cap="none" dirty="0">
                          <a:latin typeface="Garamond" panose="02020404030301010803" pitchFamily="18" charset="0"/>
                          <a:cs typeface="Times New Roman" panose="02020603050405020304" pitchFamily="18" charset="0"/>
                          <a:sym typeface="Times New Roman"/>
                        </a:rPr>
                        <a:t>Pre 2000</a:t>
                      </a:r>
                      <a:endParaRPr sz="1400" dirty="0"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b="1" u="none" strike="noStrike" cap="none" dirty="0">
                          <a:latin typeface="Garamond" panose="02020404030301010803" pitchFamily="18" charset="0"/>
                          <a:cs typeface="Times New Roman" panose="02020603050405020304" pitchFamily="18" charset="0"/>
                          <a:sym typeface="Times New Roman"/>
                        </a:rPr>
                        <a:t>Due for review</a:t>
                      </a:r>
                      <a:endParaRPr sz="1400" dirty="0"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b="1" u="none" strike="noStrike" cap="none" dirty="0">
                          <a:latin typeface="Garamond" panose="02020404030301010803" pitchFamily="18" charset="0"/>
                          <a:cs typeface="Times New Roman" panose="02020603050405020304" pitchFamily="18" charset="0"/>
                          <a:sym typeface="Times New Roman"/>
                        </a:rPr>
                        <a:t>Pre 2000</a:t>
                      </a:r>
                      <a:endParaRPr sz="1400" dirty="0"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b="1" u="none" strike="noStrike" cap="none" dirty="0">
                          <a:latin typeface="Garamond" panose="02020404030301010803" pitchFamily="18" charset="0"/>
                          <a:cs typeface="Times New Roman" panose="02020603050405020304" pitchFamily="18" charset="0"/>
                          <a:sym typeface="Times New Roman"/>
                        </a:rPr>
                        <a:t>Due for review</a:t>
                      </a:r>
                      <a:endParaRPr sz="1400" dirty="0"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b="1" u="none" strike="noStrike" cap="none" dirty="0">
                          <a:latin typeface="Garamond" panose="02020404030301010803" pitchFamily="18" charset="0"/>
                          <a:cs typeface="Times New Roman" panose="02020603050405020304" pitchFamily="18" charset="0"/>
                          <a:sym typeface="Times New Roman"/>
                        </a:rPr>
                        <a:t>Pre 2000</a:t>
                      </a:r>
                      <a:endParaRPr sz="1400" dirty="0"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b="1" u="none" strike="noStrike" cap="none" dirty="0">
                          <a:latin typeface="Garamond" panose="02020404030301010803" pitchFamily="18" charset="0"/>
                          <a:cs typeface="Times New Roman" panose="02020603050405020304" pitchFamily="18" charset="0"/>
                          <a:sym typeface="Times New Roman"/>
                        </a:rPr>
                        <a:t>Due for review</a:t>
                      </a:r>
                      <a:endParaRPr sz="1400" dirty="0"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b="1" u="none" strike="noStrike" cap="none" dirty="0">
                          <a:latin typeface="Garamond" panose="02020404030301010803" pitchFamily="18" charset="0"/>
                          <a:cs typeface="Times New Roman" panose="02020603050405020304" pitchFamily="18" charset="0"/>
                          <a:sym typeface="Times New Roman"/>
                        </a:rPr>
                        <a:t>Pre 2000</a:t>
                      </a:r>
                      <a:endParaRPr sz="1400" dirty="0"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b="1" u="none" strike="noStrike" cap="none" dirty="0">
                          <a:latin typeface="Garamond" panose="02020404030301010803" pitchFamily="18" charset="0"/>
                          <a:cs typeface="Times New Roman" panose="02020603050405020304" pitchFamily="18" charset="0"/>
                          <a:sym typeface="Times New Roman"/>
                        </a:rPr>
                        <a:t>Due for review</a:t>
                      </a:r>
                      <a:endParaRPr sz="1400" dirty="0"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b="1" u="none" strike="noStrike" cap="none" dirty="0">
                          <a:latin typeface="Garamond" panose="02020404030301010803" pitchFamily="18" charset="0"/>
                          <a:cs typeface="Times New Roman" panose="02020603050405020304" pitchFamily="18" charset="0"/>
                          <a:sym typeface="Times New Roman"/>
                        </a:rPr>
                        <a:t>Pre 2000</a:t>
                      </a:r>
                      <a:endParaRPr lang="en-IN" sz="1400" dirty="0"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dirty="0"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b="1" u="none" strike="noStrike" cap="none" dirty="0">
                          <a:latin typeface="Garamond" panose="02020404030301010803" pitchFamily="18" charset="0"/>
                          <a:cs typeface="Times New Roman" panose="02020603050405020304" pitchFamily="18" charset="0"/>
                          <a:sym typeface="Times New Roman"/>
                        </a:rPr>
                        <a:t>Due for review</a:t>
                      </a:r>
                      <a:endParaRPr sz="1400" dirty="0"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b="1" u="none" strike="noStrike" cap="none" dirty="0">
                          <a:latin typeface="Garamond" panose="02020404030301010803" pitchFamily="18" charset="0"/>
                          <a:cs typeface="Times New Roman" panose="02020603050405020304" pitchFamily="18" charset="0"/>
                          <a:sym typeface="Times New Roman"/>
                        </a:rPr>
                        <a:t>Pre 2000</a:t>
                      </a:r>
                      <a:endParaRPr sz="1400" dirty="0"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b="1" u="none" strike="noStrike" cap="none" dirty="0">
                          <a:latin typeface="Garamond" panose="02020404030301010803" pitchFamily="18" charset="0"/>
                          <a:cs typeface="Times New Roman" panose="02020603050405020304" pitchFamily="18" charset="0"/>
                          <a:sym typeface="Times New Roman"/>
                        </a:rPr>
                        <a:t>Due for review</a:t>
                      </a:r>
                      <a:endParaRPr sz="1400" dirty="0"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b="1" u="none" strike="noStrike" cap="none" dirty="0">
                          <a:latin typeface="Garamond" panose="02020404030301010803" pitchFamily="18" charset="0"/>
                          <a:cs typeface="Times New Roman" panose="02020603050405020304" pitchFamily="18" charset="0"/>
                          <a:sym typeface="Times New Roman"/>
                        </a:rPr>
                        <a:t>Pre 2000</a:t>
                      </a:r>
                      <a:endParaRPr sz="1400" dirty="0"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b="1" u="none" strike="noStrike" cap="none" dirty="0">
                          <a:latin typeface="Garamond" panose="02020404030301010803" pitchFamily="18" charset="0"/>
                          <a:cs typeface="Times New Roman" panose="02020603050405020304" pitchFamily="18" charset="0"/>
                          <a:sym typeface="Times New Roman"/>
                        </a:rPr>
                        <a:t>Due for review</a:t>
                      </a:r>
                      <a:endParaRPr sz="1400" dirty="0"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b="1" u="none" strike="noStrike" cap="none" dirty="0">
                          <a:latin typeface="Garamond" panose="02020404030301010803" pitchFamily="18" charset="0"/>
                          <a:cs typeface="Times New Roman" panose="02020603050405020304" pitchFamily="18" charset="0"/>
                          <a:sym typeface="Times New Roman"/>
                        </a:rPr>
                        <a:t>Pre 2000</a:t>
                      </a:r>
                      <a:endParaRPr sz="1400" dirty="0"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b="1" u="none" strike="noStrike" cap="none" dirty="0">
                          <a:latin typeface="Garamond" panose="02020404030301010803" pitchFamily="18" charset="0"/>
                          <a:cs typeface="Times New Roman" panose="02020603050405020304" pitchFamily="18" charset="0"/>
                          <a:sym typeface="Times New Roman"/>
                        </a:rPr>
                        <a:t>Due for review</a:t>
                      </a:r>
                      <a:endParaRPr sz="1400" dirty="0"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b="1" u="none" strike="noStrike" cap="none" dirty="0">
                          <a:latin typeface="Garamond" panose="02020404030301010803" pitchFamily="18" charset="0"/>
                          <a:cs typeface="Times New Roman" panose="02020603050405020304" pitchFamily="18" charset="0"/>
                          <a:sym typeface="Times New Roman"/>
                        </a:rPr>
                        <a:t>Pre 2000</a:t>
                      </a:r>
                      <a:endParaRPr sz="1400" dirty="0"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b="1" u="none" strike="noStrike" cap="none" dirty="0">
                          <a:latin typeface="Garamond" panose="02020404030301010803" pitchFamily="18" charset="0"/>
                          <a:cs typeface="Times New Roman" panose="02020603050405020304" pitchFamily="18" charset="0"/>
                          <a:sym typeface="Times New Roman"/>
                        </a:rPr>
                        <a:t>Due for review</a:t>
                      </a:r>
                      <a:endParaRPr sz="1400" dirty="0"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extLst>
                  <a:ext uri="{0D108BD9-81ED-4DB2-BD59-A6C34878D82A}">
                    <a16:rowId xmlns:a16="http://schemas.microsoft.com/office/drawing/2014/main" val="1879134402"/>
                  </a:ext>
                </a:extLst>
              </a:tr>
              <a:tr h="563319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IN" sz="1400" dirty="0">
                          <a:latin typeface="Garamond" panose="02020404030301010803" pitchFamily="18" charset="0"/>
                          <a:cs typeface="Times New Roman" panose="02020603050405020304" pitchFamily="18" charset="0"/>
                        </a:rPr>
                        <a:t>(1)</a:t>
                      </a: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dirty="0">
                          <a:latin typeface="Garamond" panose="02020404030301010803" pitchFamily="18" charset="0"/>
                          <a:cs typeface="Times New Roman" panose="02020603050405020304" pitchFamily="18" charset="0"/>
                        </a:rPr>
                        <a:t>(2)</a:t>
                      </a:r>
                      <a:endParaRPr sz="1400" dirty="0">
                        <a:latin typeface="Garamond" panose="02020404030301010803" pitchFamily="18" charset="0"/>
                        <a:cs typeface="Times New Roman" panose="02020603050405020304" pitchFamily="18" charset="0"/>
                      </a:endParaRP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aramond" panose="02020404030301010803" pitchFamily="18" charset="0"/>
                          <a:ea typeface="+mn-ea"/>
                          <a:cs typeface="Times New Roman" panose="02020603050405020304" pitchFamily="18" charset="0"/>
                        </a:rPr>
                        <a:t>(3)</a:t>
                      </a: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aramond" panose="02020404030301010803" pitchFamily="18" charset="0"/>
                          <a:ea typeface="+mn-ea"/>
                          <a:cs typeface="Times New Roman" panose="02020603050405020304" pitchFamily="18" charset="0"/>
                        </a:rPr>
                        <a:t>(4)</a:t>
                      </a: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aramond" panose="02020404030301010803" pitchFamily="18" charset="0"/>
                          <a:ea typeface="+mn-ea"/>
                          <a:cs typeface="Times New Roman" panose="02020603050405020304" pitchFamily="18" charset="0"/>
                        </a:rPr>
                        <a:t>(5)</a:t>
                      </a: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aramond" panose="02020404030301010803" pitchFamily="18" charset="0"/>
                          <a:ea typeface="+mn-ea"/>
                          <a:cs typeface="Times New Roman" panose="02020603050405020304" pitchFamily="18" charset="0"/>
                        </a:rPr>
                        <a:t>(6)</a:t>
                      </a: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aramond" panose="02020404030301010803" pitchFamily="18" charset="0"/>
                          <a:ea typeface="+mn-ea"/>
                          <a:cs typeface="Times New Roman" panose="02020603050405020304" pitchFamily="18" charset="0"/>
                        </a:rPr>
                        <a:t>(7)</a:t>
                      </a: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aramond" panose="02020404030301010803" pitchFamily="18" charset="0"/>
                          <a:ea typeface="+mn-ea"/>
                          <a:cs typeface="Times New Roman" panose="02020603050405020304" pitchFamily="18" charset="0"/>
                        </a:rPr>
                        <a:t>(8)</a:t>
                      </a: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aramond" panose="02020404030301010803" pitchFamily="18" charset="0"/>
                          <a:ea typeface="+mn-ea"/>
                          <a:cs typeface="Times New Roman" panose="02020603050405020304" pitchFamily="18" charset="0"/>
                        </a:rPr>
                        <a:t>(9)</a:t>
                      </a: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aramond" panose="02020404030301010803" pitchFamily="18" charset="0"/>
                          <a:ea typeface="+mn-ea"/>
                          <a:cs typeface="Times New Roman" panose="02020603050405020304" pitchFamily="18" charset="0"/>
                        </a:rPr>
                        <a:t>(10)</a:t>
                      </a: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aramond" panose="02020404030301010803" pitchFamily="18" charset="0"/>
                          <a:ea typeface="+mn-ea"/>
                          <a:cs typeface="Times New Roman" panose="02020603050405020304" pitchFamily="18" charset="0"/>
                        </a:rPr>
                        <a:t>(11)</a:t>
                      </a: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aramond" panose="02020404030301010803" pitchFamily="18" charset="0"/>
                          <a:ea typeface="+mn-ea"/>
                          <a:cs typeface="Times New Roman" panose="02020603050405020304" pitchFamily="18" charset="0"/>
                        </a:rPr>
                        <a:t>(12)</a:t>
                      </a: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aramond" panose="02020404030301010803" pitchFamily="18" charset="0"/>
                          <a:ea typeface="+mn-ea"/>
                          <a:cs typeface="Times New Roman" panose="02020603050405020304" pitchFamily="18" charset="0"/>
                        </a:rPr>
                        <a:t>(13)</a:t>
                      </a: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aramond" panose="02020404030301010803" pitchFamily="18" charset="0"/>
                          <a:ea typeface="+mn-ea"/>
                          <a:cs typeface="Times New Roman" panose="02020603050405020304" pitchFamily="18" charset="0"/>
                        </a:rPr>
                        <a:t>(14)</a:t>
                      </a: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aramond" panose="02020404030301010803" pitchFamily="18" charset="0"/>
                          <a:ea typeface="+mn-ea"/>
                          <a:cs typeface="Times New Roman" panose="02020603050405020304" pitchFamily="18" charset="0"/>
                        </a:rPr>
                        <a:t>(15)</a:t>
                      </a: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aramond" panose="02020404030301010803" pitchFamily="18" charset="0"/>
                          <a:ea typeface="+mn-ea"/>
                          <a:cs typeface="Times New Roman" panose="02020603050405020304" pitchFamily="18" charset="0"/>
                        </a:rPr>
                        <a:t>(16)</a:t>
                      </a: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aramond" panose="02020404030301010803" pitchFamily="18" charset="0"/>
                          <a:ea typeface="+mn-ea"/>
                          <a:cs typeface="Times New Roman" panose="02020603050405020304" pitchFamily="18" charset="0"/>
                        </a:rPr>
                        <a:t>(17)</a:t>
                      </a: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aramond" panose="02020404030301010803" pitchFamily="18" charset="0"/>
                          <a:ea typeface="+mn-ea"/>
                          <a:cs typeface="Times New Roman" panose="02020603050405020304" pitchFamily="18" charset="0"/>
                        </a:rPr>
                        <a:t>(18)</a:t>
                      </a: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aramond" panose="02020404030301010803" pitchFamily="18" charset="0"/>
                          <a:ea typeface="+mn-ea"/>
                          <a:cs typeface="Times New Roman" panose="02020603050405020304" pitchFamily="18" charset="0"/>
                        </a:rPr>
                        <a:t>(19)</a:t>
                      </a: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aramond" panose="02020404030301010803" pitchFamily="18" charset="0"/>
                          <a:ea typeface="+mn-ea"/>
                          <a:cs typeface="Times New Roman" panose="02020603050405020304" pitchFamily="18" charset="0"/>
                        </a:rPr>
                        <a:t>(20)</a:t>
                      </a:r>
                    </a:p>
                  </a:txBody>
                  <a:tcPr marL="20275" marR="20275" marT="13525" marB="13525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aramond" panose="02020404030301010803" pitchFamily="18" charset="0"/>
                          <a:ea typeface="+mn-ea"/>
                          <a:cs typeface="Times New Roman" panose="02020603050405020304" pitchFamily="18" charset="0"/>
                        </a:rPr>
                        <a:t>(21)</a:t>
                      </a:r>
                    </a:p>
                  </a:txBody>
                  <a:tcPr marL="20275" marR="20275" marT="13525" marB="13525" anchor="ctr"/>
                </a:tc>
                <a:extLst>
                  <a:ext uri="{0D108BD9-81ED-4DB2-BD59-A6C34878D82A}">
                    <a16:rowId xmlns:a16="http://schemas.microsoft.com/office/drawing/2014/main" val="2485808680"/>
                  </a:ext>
                </a:extLst>
              </a:tr>
              <a:tr h="742281">
                <a:tc>
                  <a:txBody>
                    <a:bodyPr/>
                    <a:lstStyle/>
                    <a:p>
                      <a:pPr algn="ctr"/>
                      <a:r>
                        <a:rPr lang="en-IN" sz="1400" b="0" i="1" dirty="0">
                          <a:latin typeface="Garamond" panose="02020404030301010803" pitchFamily="18" charset="0"/>
                        </a:rPr>
                        <a:t>Carried Over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400" dirty="0">
                          <a:latin typeface="Garamond" panose="02020404030301010803" pitchFamily="18" charset="0"/>
                        </a:rPr>
                        <a:t>22</a:t>
                      </a:r>
                    </a:p>
                    <a:p>
                      <a:pPr algn="ctr"/>
                      <a:endParaRPr lang="en-IN" sz="14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400" dirty="0">
                          <a:latin typeface="Garamond" panose="02020404030301010803" pitchFamily="18" charset="0"/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400" dirty="0">
                          <a:latin typeface="Garamond" panose="02020404030301010803" pitchFamily="18" charset="0"/>
                        </a:rPr>
                        <a:t>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400" dirty="0">
                          <a:latin typeface="Garamond" panose="02020404030301010803" pitchFamily="18" charset="0"/>
                        </a:rPr>
                        <a:t>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400" dirty="0">
                          <a:latin typeface="Garamond" panose="02020404030301010803" pitchFamily="18" charset="0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400" dirty="0">
                          <a:latin typeface="Garamond" panose="02020404030301010803" pitchFamily="18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400" dirty="0">
                          <a:latin typeface="Garamond" panose="02020404030301010803" pitchFamily="18" charset="0"/>
                        </a:rPr>
                        <a:t>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400" dirty="0">
                          <a:latin typeface="Garamond" panose="02020404030301010803" pitchFamily="18" charset="0"/>
                        </a:rPr>
                        <a:t>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400" dirty="0">
                          <a:latin typeface="Garamond" panose="02020404030301010803" pitchFamily="18" charset="0"/>
                        </a:rPr>
                        <a:t>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400" dirty="0">
                          <a:latin typeface="Garamond" panose="02020404030301010803" pitchFamily="18" charset="0"/>
                        </a:rPr>
                        <a:t>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14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14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400" dirty="0">
                          <a:latin typeface="Garamond" panose="02020404030301010803" pitchFamily="18" charset="0"/>
                        </a:rPr>
                        <a:t>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400" dirty="0">
                          <a:latin typeface="Garamond" panose="02020404030301010803" pitchFamily="18" charset="0"/>
                        </a:rPr>
                        <a:t>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400" dirty="0">
                          <a:latin typeface="Garamond" panose="02020404030301010803" pitchFamily="18" charset="0"/>
                        </a:rPr>
                        <a:t>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400" dirty="0">
                          <a:latin typeface="Garamond" panose="02020404030301010803" pitchFamily="18" charset="0"/>
                        </a:rPr>
                        <a:t>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400" dirty="0">
                          <a:latin typeface="Garamond" panose="02020404030301010803" pitchFamily="18" charset="0"/>
                        </a:rPr>
                        <a:t>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14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14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400" dirty="0">
                          <a:latin typeface="Garamond" panose="02020404030301010803" pitchFamily="18" charset="0"/>
                        </a:rPr>
                        <a:t>11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8797901"/>
                  </a:ext>
                </a:extLst>
              </a:tr>
              <a:tr h="609847">
                <a:tc>
                  <a:txBody>
                    <a:bodyPr/>
                    <a:lstStyle/>
                    <a:p>
                      <a:pPr algn="ctr"/>
                      <a:r>
                        <a:rPr lang="en-IN" sz="1400" b="0" i="1" dirty="0">
                          <a:latin typeface="Garamond" panose="02020404030301010803" pitchFamily="18" charset="0"/>
                        </a:rPr>
                        <a:t>Current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400" dirty="0">
                          <a:latin typeface="Garamond" panose="02020404030301010803" pitchFamily="18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400" dirty="0">
                          <a:latin typeface="Garamond" panose="02020404030301010803" pitchFamily="18" charset="0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14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IN" sz="1400" dirty="0">
                          <a:latin typeface="Garamond" panose="02020404030301010803" pitchFamily="18" charset="0"/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IN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aramond" panose="02020404030301010803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IN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aramond" panose="02020404030301010803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IN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aramond" panose="02020404030301010803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IN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aramond" panose="02020404030301010803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IN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aramond" panose="02020404030301010803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IN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aramond" panose="02020404030301010803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IN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aramond" panose="02020404030301010803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IN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aramond" panose="02020404030301010803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IN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aramond" panose="02020404030301010803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IN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aramond" panose="02020404030301010803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IN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aramond" panose="02020404030301010803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IN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aramond" panose="02020404030301010803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IN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aramond" panose="02020404030301010803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IN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aramond" panose="02020404030301010803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IN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Garamond" panose="02020404030301010803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IN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3278907"/>
                  </a:ext>
                </a:extLst>
              </a:tr>
              <a:tr h="609847">
                <a:tc>
                  <a:txBody>
                    <a:bodyPr/>
                    <a:lstStyle/>
                    <a:p>
                      <a:pPr algn="ctr"/>
                      <a:r>
                        <a:rPr lang="en-IN" sz="1400" b="0" i="1" dirty="0">
                          <a:latin typeface="Garamond" panose="02020404030301010803" pitchFamily="18" charset="0"/>
                        </a:rPr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400" dirty="0">
                          <a:latin typeface="Garamond" panose="02020404030301010803" pitchFamily="18" charset="0"/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400" dirty="0">
                          <a:latin typeface="Garamond" panose="02020404030301010803" pitchFamily="18" charset="0"/>
                        </a:rPr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400" dirty="0">
                          <a:latin typeface="Garamond" panose="02020404030301010803" pitchFamily="18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400" dirty="0">
                          <a:latin typeface="Garamond" panose="02020404030301010803" pitchFamily="18" charset="0"/>
                        </a:rPr>
                        <a:t>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400" dirty="0">
                          <a:latin typeface="Garamond" panose="02020404030301010803" pitchFamily="18" charset="0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400" dirty="0">
                          <a:latin typeface="Garamond" panose="02020404030301010803" pitchFamily="18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400" dirty="0">
                          <a:latin typeface="Garamond" panose="02020404030301010803" pitchFamily="18" charset="0"/>
                        </a:rPr>
                        <a:t>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400" dirty="0">
                          <a:latin typeface="Garamond" panose="02020404030301010803" pitchFamily="18" charset="0"/>
                        </a:rPr>
                        <a:t>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400" dirty="0">
                          <a:latin typeface="Garamond" panose="02020404030301010803" pitchFamily="18" charset="0"/>
                        </a:rPr>
                        <a:t>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400" dirty="0">
                          <a:latin typeface="Garamond" panose="02020404030301010803" pitchFamily="18" charset="0"/>
                        </a:rPr>
                        <a:t>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14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14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400" dirty="0">
                          <a:latin typeface="Garamond" panose="02020404030301010803" pitchFamily="18" charset="0"/>
                        </a:rPr>
                        <a:t>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400" dirty="0">
                          <a:latin typeface="Garamond" panose="02020404030301010803" pitchFamily="18" charset="0"/>
                        </a:rPr>
                        <a:t>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400" dirty="0">
                          <a:latin typeface="Garamond" panose="02020404030301010803" pitchFamily="18" charset="0"/>
                        </a:rPr>
                        <a:t>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400" dirty="0">
                          <a:latin typeface="Garamond" panose="02020404030301010803" pitchFamily="18" charset="0"/>
                        </a:rPr>
                        <a:t>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400" dirty="0">
                          <a:latin typeface="Garamond" panose="02020404030301010803" pitchFamily="18" charset="0"/>
                        </a:rPr>
                        <a:t>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14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1400" dirty="0">
                        <a:latin typeface="Garamond" panose="02020404030301010803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400" dirty="0">
                          <a:latin typeface="Garamond" panose="02020404030301010803" pitchFamily="18" charset="0"/>
                        </a:rPr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227387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182023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305686-E591-9388-15A6-3FCE1631FA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4DB4078-39A0-4C5F-9B76-885DDBC8C6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829" y="770697"/>
            <a:ext cx="11306342" cy="565532"/>
          </a:xfrm>
        </p:spPr>
        <p:txBody>
          <a:bodyPr>
            <a:normAutofit fontScale="90000"/>
          </a:bodyPr>
          <a:lstStyle/>
          <a:p>
            <a:pPr algn="ctr">
              <a:lnSpc>
                <a:spcPct val="90000"/>
              </a:lnSpc>
            </a:pPr>
            <a:r>
              <a:rPr lang="en-US" sz="2400" b="1" dirty="0">
                <a:solidFill>
                  <a:schemeClr val="tx1"/>
                </a:solidFill>
                <a:latin typeface="Garamond" panose="02020404030301010803" pitchFamily="18" charset="0"/>
              </a:rPr>
              <a:t>STATUS of carried over standards – PCD 01</a:t>
            </a:r>
            <a:br>
              <a:rPr lang="en-US" sz="2400" b="1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en-US" sz="2400" b="1" dirty="0">
                <a:solidFill>
                  <a:schemeClr val="tx1"/>
                </a:solidFill>
                <a:latin typeface="Garamond" panose="02020404030301010803" pitchFamily="18" charset="0"/>
              </a:rPr>
              <a:t>(Pre 2000)</a:t>
            </a:r>
            <a:endParaRPr lang="en-US" sz="2400" b="1" i="0" dirty="0">
              <a:solidFill>
                <a:srgbClr val="212529"/>
              </a:solidFill>
              <a:effectLst/>
              <a:latin typeface="Garamond" panose="02020404030301010803" pitchFamily="18" charset="0"/>
            </a:endParaRPr>
          </a:p>
        </p:txBody>
      </p:sp>
      <p:sp>
        <p:nvSpPr>
          <p:cNvPr id="26" name="Title 3">
            <a:extLst>
              <a:ext uri="{FF2B5EF4-FFF2-40B4-BE49-F238E27FC236}">
                <a16:creationId xmlns:a16="http://schemas.microsoft.com/office/drawing/2014/main" id="{EDA5134B-4F7C-E5B7-0097-530389DD4E70}"/>
              </a:ext>
            </a:extLst>
          </p:cNvPr>
          <p:cNvSpPr txBox="1">
            <a:spLocks/>
          </p:cNvSpPr>
          <p:nvPr/>
        </p:nvSpPr>
        <p:spPr>
          <a:xfrm>
            <a:off x="4065427" y="1348166"/>
            <a:ext cx="4061146" cy="61357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en-US" b="1" dirty="0">
              <a:latin typeface="Garamond" panose="02020404030301010803" pitchFamily="18" charset="0"/>
            </a:endParaRP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6FC463B5-557A-E39B-A6BD-E18F9EBA0603}"/>
              </a:ext>
            </a:extLst>
          </p:cNvPr>
          <p:cNvGrpSpPr/>
          <p:nvPr/>
        </p:nvGrpSpPr>
        <p:grpSpPr>
          <a:xfrm>
            <a:off x="1100138" y="1402162"/>
            <a:ext cx="9511474" cy="3777067"/>
            <a:chOff x="4172926" y="3088907"/>
            <a:chExt cx="4596392" cy="3444641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FE2B405F-CC85-077A-6A4E-39A115A597BA}"/>
                </a:ext>
              </a:extLst>
            </p:cNvPr>
            <p:cNvGrpSpPr/>
            <p:nvPr/>
          </p:nvGrpSpPr>
          <p:grpSpPr>
            <a:xfrm>
              <a:off x="5852022" y="3088907"/>
              <a:ext cx="1279632" cy="882785"/>
              <a:chOff x="5732288" y="429719"/>
              <a:chExt cx="1279632" cy="882785"/>
            </a:xfrm>
          </p:grpSpPr>
          <p:sp>
            <p:nvSpPr>
              <p:cNvPr id="24" name="Rounded Rectangle 23">
                <a:extLst>
                  <a:ext uri="{FF2B5EF4-FFF2-40B4-BE49-F238E27FC236}">
                    <a16:creationId xmlns:a16="http://schemas.microsoft.com/office/drawing/2014/main" id="{E229B864-3EE0-519A-DB70-38972C8A40A5}"/>
                  </a:ext>
                </a:extLst>
              </p:cNvPr>
              <p:cNvSpPr/>
              <p:nvPr/>
            </p:nvSpPr>
            <p:spPr>
              <a:xfrm>
                <a:off x="5732288" y="488281"/>
                <a:ext cx="1255382" cy="745152"/>
              </a:xfrm>
              <a:prstGeom prst="roundRect">
                <a:avLst>
                  <a:gd name="adj" fmla="val 10000"/>
                </a:avLst>
              </a:prstGeom>
              <a:ln>
                <a:solidFill>
                  <a:schemeClr val="accent3"/>
                </a:solidFill>
              </a:ln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endParaRPr lang="en-IN" dirty="0"/>
              </a:p>
            </p:txBody>
          </p:sp>
          <p:sp>
            <p:nvSpPr>
              <p:cNvPr id="25" name="Rounded Rectangle 6">
                <a:extLst>
                  <a:ext uri="{FF2B5EF4-FFF2-40B4-BE49-F238E27FC236}">
                    <a16:creationId xmlns:a16="http://schemas.microsoft.com/office/drawing/2014/main" id="{C3BD252C-0BBE-A4A3-D0FF-9D762AE24023}"/>
                  </a:ext>
                </a:extLst>
              </p:cNvPr>
              <p:cNvSpPr txBox="1"/>
              <p:nvPr/>
            </p:nvSpPr>
            <p:spPr>
              <a:xfrm>
                <a:off x="5756538" y="429719"/>
                <a:ext cx="1255382" cy="882785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34290" tIns="34290" rIns="34290" bIns="34290" numCol="1" spcCol="1270" anchor="ctr" anchorCtr="0">
                <a:noAutofit/>
              </a:bodyPr>
              <a:lstStyle/>
              <a:p>
                <a:pPr marL="0" lvl="0" indent="0" algn="ctr" defTabSz="4000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en-IN" sz="2000" b="1" kern="1200" dirty="0">
                    <a:latin typeface="Garamond" panose="02020404030301010803" pitchFamily="18" charset="0"/>
                  </a:rPr>
                  <a:t>TOTAL </a:t>
                </a:r>
                <a:r>
                  <a:rPr lang="en-IN" sz="2000" b="1" dirty="0">
                    <a:latin typeface="Garamond" panose="02020404030301010803" pitchFamily="18" charset="0"/>
                  </a:rPr>
                  <a:t>22</a:t>
                </a:r>
                <a:endParaRPr lang="en-IN" sz="2000" b="1" kern="1200" dirty="0">
                  <a:latin typeface="Garamond" panose="02020404030301010803" pitchFamily="18" charset="0"/>
                </a:endParaRPr>
              </a:p>
            </p:txBody>
          </p:sp>
        </p:grpSp>
        <p:sp>
          <p:nvSpPr>
            <p:cNvPr id="34" name="Rounded Rectangle 10">
              <a:extLst>
                <a:ext uri="{FF2B5EF4-FFF2-40B4-BE49-F238E27FC236}">
                  <a16:creationId xmlns:a16="http://schemas.microsoft.com/office/drawing/2014/main" id="{A9396E88-2EF8-BE06-AE00-0C27E52094E6}"/>
                </a:ext>
              </a:extLst>
            </p:cNvPr>
            <p:cNvSpPr txBox="1"/>
            <p:nvPr/>
          </p:nvSpPr>
          <p:spPr>
            <a:xfrm>
              <a:off x="5785403" y="5686290"/>
              <a:ext cx="1401233" cy="84725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algn="ctr"/>
              <a:endParaRPr lang="en-US" sz="1100" b="1" i="0" dirty="0">
                <a:solidFill>
                  <a:srgbClr val="212529"/>
                </a:solidFill>
                <a:effectLst/>
                <a:latin typeface="Garamond" panose="02020404030301010803" pitchFamily="18" charset="0"/>
              </a:endParaRPr>
            </a:p>
          </p:txBody>
        </p: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03DB3984-535F-0424-348A-6402F5252E9A}"/>
                </a:ext>
              </a:extLst>
            </p:cNvPr>
            <p:cNvGrpSpPr/>
            <p:nvPr/>
          </p:nvGrpSpPr>
          <p:grpSpPr>
            <a:xfrm>
              <a:off x="4172926" y="3917585"/>
              <a:ext cx="4596392" cy="1217697"/>
              <a:chOff x="3741601" y="5389833"/>
              <a:chExt cx="4596392" cy="1217697"/>
            </a:xfrm>
          </p:grpSpPr>
          <p:grpSp>
            <p:nvGrpSpPr>
              <p:cNvPr id="2" name="Group 1">
                <a:extLst>
                  <a:ext uri="{FF2B5EF4-FFF2-40B4-BE49-F238E27FC236}">
                    <a16:creationId xmlns:a16="http://schemas.microsoft.com/office/drawing/2014/main" id="{D39B8838-55F9-76EB-3057-6BD9BDDD0DE5}"/>
                  </a:ext>
                </a:extLst>
              </p:cNvPr>
              <p:cNvGrpSpPr/>
              <p:nvPr/>
            </p:nvGrpSpPr>
            <p:grpSpPr>
              <a:xfrm>
                <a:off x="3741601" y="5803815"/>
                <a:ext cx="1279632" cy="803715"/>
                <a:chOff x="5125254" y="1612647"/>
                <a:chExt cx="1279632" cy="803715"/>
              </a:xfrm>
            </p:grpSpPr>
            <p:sp>
              <p:nvSpPr>
                <p:cNvPr id="3" name="Rounded Rectangle 29">
                  <a:extLst>
                    <a:ext uri="{FF2B5EF4-FFF2-40B4-BE49-F238E27FC236}">
                      <a16:creationId xmlns:a16="http://schemas.microsoft.com/office/drawing/2014/main" id="{DE13183F-345D-4262-C41B-1CE35796F8AD}"/>
                    </a:ext>
                  </a:extLst>
                </p:cNvPr>
                <p:cNvSpPr/>
                <p:nvPr/>
              </p:nvSpPr>
              <p:spPr>
                <a:xfrm>
                  <a:off x="5125254" y="1612647"/>
                  <a:ext cx="1279625" cy="662168"/>
                </a:xfrm>
                <a:prstGeom prst="roundRect">
                  <a:avLst>
                    <a:gd name="adj" fmla="val 10000"/>
                  </a:avLst>
                </a:prstGeom>
              </p:spPr>
              <p:style>
                <a:lnRef idx="2">
                  <a:schemeClr val="accent3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lt1">
                    <a:alpha val="90000"/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lt1">
                    <a:alpha val="90000"/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</p:sp>
            <p:sp>
              <p:nvSpPr>
                <p:cNvPr id="5" name="Rounded Rectangle 8">
                  <a:extLst>
                    <a:ext uri="{FF2B5EF4-FFF2-40B4-BE49-F238E27FC236}">
                      <a16:creationId xmlns:a16="http://schemas.microsoft.com/office/drawing/2014/main" id="{D93AD5DA-FB4A-20D5-36DE-AFBCBF9AEE5A}"/>
                    </a:ext>
                  </a:extLst>
                </p:cNvPr>
                <p:cNvSpPr txBox="1"/>
                <p:nvPr/>
              </p:nvSpPr>
              <p:spPr>
                <a:xfrm>
                  <a:off x="5149504" y="1636897"/>
                  <a:ext cx="1255382" cy="779465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34290" tIns="34290" rIns="34290" bIns="34290" numCol="1" spcCol="1270" anchor="ctr" anchorCtr="0">
                  <a:noAutofit/>
                </a:bodyPr>
                <a:lstStyle/>
                <a:p>
                  <a:pPr marL="0" lvl="0" indent="0" algn="ctr" defTabSz="4000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en-IN" sz="1400" b="1" dirty="0">
                      <a:latin typeface="Garamond" panose="02020404030301010803" pitchFamily="18" charset="0"/>
                    </a:rPr>
                    <a:t>R&amp;D </a:t>
                  </a:r>
                </a:p>
                <a:p>
                  <a:pPr marL="0" lvl="0" indent="0" algn="ctr" defTabSz="4000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en-IN" sz="1400" b="1" dirty="0">
                      <a:latin typeface="Garamond" panose="02020404030301010803" pitchFamily="18" charset="0"/>
                    </a:rPr>
                    <a:t>01</a:t>
                  </a:r>
                </a:p>
                <a:p>
                  <a:pPr marL="0" lvl="0" indent="0" algn="ctr" defTabSz="4000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endParaRPr lang="en-IN" sz="1400" b="1" kern="1200" dirty="0">
                    <a:latin typeface="Garamond" panose="02020404030301010803" pitchFamily="18" charset="0"/>
                  </a:endParaRPr>
                </a:p>
              </p:txBody>
            </p:sp>
          </p:grpSp>
          <p:grpSp>
            <p:nvGrpSpPr>
              <p:cNvPr id="6" name="Group 5">
                <a:extLst>
                  <a:ext uri="{FF2B5EF4-FFF2-40B4-BE49-F238E27FC236}">
                    <a16:creationId xmlns:a16="http://schemas.microsoft.com/office/drawing/2014/main" id="{DD3ACB4A-29C3-720E-4C1C-84F0FC76B928}"/>
                  </a:ext>
                </a:extLst>
              </p:cNvPr>
              <p:cNvGrpSpPr/>
              <p:nvPr/>
            </p:nvGrpSpPr>
            <p:grpSpPr>
              <a:xfrm>
                <a:off x="7082611" y="5798521"/>
                <a:ext cx="1255382" cy="803714"/>
                <a:chOff x="6697130" y="1612648"/>
                <a:chExt cx="1255382" cy="803714"/>
              </a:xfrm>
            </p:grpSpPr>
            <p:sp>
              <p:nvSpPr>
                <p:cNvPr id="7" name="Rounded Rectangle 32">
                  <a:extLst>
                    <a:ext uri="{FF2B5EF4-FFF2-40B4-BE49-F238E27FC236}">
                      <a16:creationId xmlns:a16="http://schemas.microsoft.com/office/drawing/2014/main" id="{A94B772E-0847-04A4-6C82-40E83D855DBD}"/>
                    </a:ext>
                  </a:extLst>
                </p:cNvPr>
                <p:cNvSpPr/>
                <p:nvPr/>
              </p:nvSpPr>
              <p:spPr>
                <a:xfrm>
                  <a:off x="6776400" y="1612648"/>
                  <a:ext cx="1094975" cy="615016"/>
                </a:xfrm>
                <a:prstGeom prst="roundRect">
                  <a:avLst>
                    <a:gd name="adj" fmla="val 10000"/>
                  </a:avLst>
                </a:prstGeom>
              </p:spPr>
              <p:style>
                <a:lnRef idx="2">
                  <a:schemeClr val="accent3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lt1">
                    <a:alpha val="90000"/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lt1">
                    <a:alpha val="90000"/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/>
                <a:lstStyle/>
                <a:p>
                  <a:endParaRPr lang="en-IN" dirty="0"/>
                </a:p>
              </p:txBody>
            </p:sp>
            <p:sp>
              <p:nvSpPr>
                <p:cNvPr id="9" name="Rounded Rectangle 10">
                  <a:extLst>
                    <a:ext uri="{FF2B5EF4-FFF2-40B4-BE49-F238E27FC236}">
                      <a16:creationId xmlns:a16="http://schemas.microsoft.com/office/drawing/2014/main" id="{67C54A32-CE33-2A5E-64E9-5D0FDBE48050}"/>
                    </a:ext>
                  </a:extLst>
                </p:cNvPr>
                <p:cNvSpPr txBox="1"/>
                <p:nvPr/>
              </p:nvSpPr>
              <p:spPr>
                <a:xfrm>
                  <a:off x="6697130" y="1636897"/>
                  <a:ext cx="1255382" cy="779465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34290" tIns="34290" rIns="34290" bIns="34290" numCol="1" spcCol="1270" anchor="ctr" anchorCtr="0">
                  <a:noAutofit/>
                </a:bodyPr>
                <a:lstStyle/>
                <a:p>
                  <a:pPr marL="0" lvl="0" indent="0" algn="ctr" defTabSz="4000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en-IN" sz="1400" b="1" dirty="0">
                      <a:latin typeface="Garamond" panose="02020404030301010803" pitchFamily="18" charset="0"/>
                    </a:rPr>
                    <a:t>ARP</a:t>
                  </a:r>
                </a:p>
                <a:p>
                  <a:pPr marL="0" lvl="0" indent="0" algn="ctr" defTabSz="4000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en-IN" sz="1400" b="1" kern="1200" dirty="0">
                      <a:latin typeface="Garamond" panose="02020404030301010803" pitchFamily="18" charset="0"/>
                    </a:rPr>
                    <a:t>18</a:t>
                  </a:r>
                </a:p>
                <a:p>
                  <a:pPr marL="0" lvl="0" indent="0" algn="ctr" defTabSz="4000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endParaRPr lang="en-IN" sz="1400" b="1" kern="1200" dirty="0">
                    <a:latin typeface="Garamond" panose="02020404030301010803" pitchFamily="18" charset="0"/>
                  </a:endParaRPr>
                </a:p>
              </p:txBody>
            </p:sp>
          </p:grpSp>
          <p:grpSp>
            <p:nvGrpSpPr>
              <p:cNvPr id="10" name="Group 9">
                <a:extLst>
                  <a:ext uri="{FF2B5EF4-FFF2-40B4-BE49-F238E27FC236}">
                    <a16:creationId xmlns:a16="http://schemas.microsoft.com/office/drawing/2014/main" id="{9FC1AB33-F389-EDA0-19BE-BE0DDAA69B86}"/>
                  </a:ext>
                </a:extLst>
              </p:cNvPr>
              <p:cNvGrpSpPr/>
              <p:nvPr/>
            </p:nvGrpSpPr>
            <p:grpSpPr>
              <a:xfrm>
                <a:off x="5397388" y="5798521"/>
                <a:ext cx="1279632" cy="803715"/>
                <a:chOff x="5125254" y="1612647"/>
                <a:chExt cx="1279632" cy="803715"/>
              </a:xfrm>
            </p:grpSpPr>
            <p:sp>
              <p:nvSpPr>
                <p:cNvPr id="11" name="Rounded Rectangle 35">
                  <a:extLst>
                    <a:ext uri="{FF2B5EF4-FFF2-40B4-BE49-F238E27FC236}">
                      <a16:creationId xmlns:a16="http://schemas.microsoft.com/office/drawing/2014/main" id="{CCCA2952-5B48-408C-180C-42A609E2BFBD}"/>
                    </a:ext>
                  </a:extLst>
                </p:cNvPr>
                <p:cNvSpPr/>
                <p:nvPr/>
              </p:nvSpPr>
              <p:spPr>
                <a:xfrm>
                  <a:off x="5125254" y="1612647"/>
                  <a:ext cx="1255381" cy="667463"/>
                </a:xfrm>
                <a:prstGeom prst="roundRect">
                  <a:avLst>
                    <a:gd name="adj" fmla="val 10000"/>
                  </a:avLst>
                </a:prstGeom>
              </p:spPr>
              <p:style>
                <a:lnRef idx="2">
                  <a:schemeClr val="accent3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lt1">
                    <a:alpha val="90000"/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lt1">
                    <a:alpha val="90000"/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</p:sp>
            <p:sp>
              <p:nvSpPr>
                <p:cNvPr id="12" name="Rounded Rectangle 8">
                  <a:extLst>
                    <a:ext uri="{FF2B5EF4-FFF2-40B4-BE49-F238E27FC236}">
                      <a16:creationId xmlns:a16="http://schemas.microsoft.com/office/drawing/2014/main" id="{D40EFEEB-D3FF-51EE-B0E9-7AF703710A8C}"/>
                    </a:ext>
                  </a:extLst>
                </p:cNvPr>
                <p:cNvSpPr txBox="1"/>
                <p:nvPr/>
              </p:nvSpPr>
              <p:spPr>
                <a:xfrm>
                  <a:off x="5149504" y="1636897"/>
                  <a:ext cx="1255382" cy="779465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34290" tIns="34290" rIns="34290" bIns="34290" numCol="1" spcCol="1270" anchor="ctr" anchorCtr="0">
                  <a:noAutofit/>
                </a:bodyPr>
                <a:lstStyle/>
                <a:p>
                  <a:pPr marL="0" lvl="0" indent="0" algn="ctr" defTabSz="4000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en-IN" sz="1400" b="1" kern="1200" dirty="0">
                      <a:latin typeface="Garamond" panose="02020404030301010803" pitchFamily="18" charset="0"/>
                    </a:rPr>
                    <a:t>Working Group</a:t>
                  </a:r>
                </a:p>
                <a:p>
                  <a:pPr marL="0" lvl="0" indent="0" algn="ctr" defTabSz="4000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en-IN" sz="1400" b="1" kern="1200" dirty="0">
                      <a:latin typeface="Garamond" panose="02020404030301010803" pitchFamily="18" charset="0"/>
                    </a:rPr>
                    <a:t>03</a:t>
                  </a:r>
                </a:p>
              </p:txBody>
            </p:sp>
          </p:grpSp>
          <p:sp>
            <p:nvSpPr>
              <p:cNvPr id="13" name="Left Brace 12">
                <a:extLst>
                  <a:ext uri="{FF2B5EF4-FFF2-40B4-BE49-F238E27FC236}">
                    <a16:creationId xmlns:a16="http://schemas.microsoft.com/office/drawing/2014/main" id="{F956280D-72EF-91CE-118A-AF452674ED59}"/>
                  </a:ext>
                </a:extLst>
              </p:cNvPr>
              <p:cNvSpPr/>
              <p:nvPr/>
            </p:nvSpPr>
            <p:spPr>
              <a:xfrm rot="5400000">
                <a:off x="5921066" y="3861282"/>
                <a:ext cx="271055" cy="3328157"/>
              </a:xfrm>
              <a:prstGeom prst="leftBrac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4" name="Straight Arrow Connector 13">
                <a:extLst>
                  <a:ext uri="{FF2B5EF4-FFF2-40B4-BE49-F238E27FC236}">
                    <a16:creationId xmlns:a16="http://schemas.microsoft.com/office/drawing/2014/main" id="{602500EF-AB55-0122-174F-DB07775023B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63972" y="5533380"/>
                <a:ext cx="0" cy="297411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Arrow Connector 14">
                <a:extLst>
                  <a:ext uri="{FF2B5EF4-FFF2-40B4-BE49-F238E27FC236}">
                    <a16:creationId xmlns:a16="http://schemas.microsoft.com/office/drawing/2014/main" id="{81DB7BF2-223E-1599-61C1-363BCD2BF42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392515" y="5525360"/>
                <a:ext cx="0" cy="29741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Arrow Connector 17">
                <a:extLst>
                  <a:ext uri="{FF2B5EF4-FFF2-40B4-BE49-F238E27FC236}">
                    <a16:creationId xmlns:a16="http://schemas.microsoft.com/office/drawing/2014/main" id="{9BA36E7C-94DA-76F7-0DD6-5C382E376DAF}"/>
                  </a:ext>
                </a:extLst>
              </p:cNvPr>
              <p:cNvCxnSpPr/>
              <p:nvPr/>
            </p:nvCxnSpPr>
            <p:spPr>
              <a:xfrm>
                <a:off x="7725492" y="5501109"/>
                <a:ext cx="0" cy="297411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74536006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BE7EB1-D8F0-19B6-5CBE-2A139300CC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6DF7011-994A-A701-2A9C-E89DCA6371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829" y="770697"/>
            <a:ext cx="11306342" cy="565532"/>
          </a:xfrm>
        </p:spPr>
        <p:txBody>
          <a:bodyPr>
            <a:normAutofit fontScale="90000"/>
          </a:bodyPr>
          <a:lstStyle/>
          <a:p>
            <a:pPr algn="ctr">
              <a:lnSpc>
                <a:spcPct val="90000"/>
              </a:lnSpc>
            </a:pPr>
            <a:r>
              <a:rPr lang="en-US" sz="2400" b="1" dirty="0">
                <a:solidFill>
                  <a:schemeClr val="tx1"/>
                </a:solidFill>
                <a:latin typeface="Garamond" panose="02020404030301010803" pitchFamily="18" charset="0"/>
              </a:rPr>
              <a:t>STATUS of carried over standards – PCD 01</a:t>
            </a:r>
            <a:br>
              <a:rPr lang="en-US" sz="2400" b="1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r>
              <a:rPr lang="en-US" sz="2400" b="1" dirty="0">
                <a:solidFill>
                  <a:schemeClr val="tx1"/>
                </a:solidFill>
                <a:latin typeface="Garamond" panose="02020404030301010803" pitchFamily="18" charset="0"/>
              </a:rPr>
              <a:t>(Due for review)</a:t>
            </a:r>
            <a:endParaRPr lang="en-US" sz="2400" b="1" i="0" dirty="0">
              <a:solidFill>
                <a:srgbClr val="212529"/>
              </a:solidFill>
              <a:effectLst/>
              <a:latin typeface="Garamond" panose="02020404030301010803" pitchFamily="18" charset="0"/>
            </a:endParaRPr>
          </a:p>
        </p:txBody>
      </p:sp>
      <p:sp>
        <p:nvSpPr>
          <p:cNvPr id="26" name="Title 3">
            <a:extLst>
              <a:ext uri="{FF2B5EF4-FFF2-40B4-BE49-F238E27FC236}">
                <a16:creationId xmlns:a16="http://schemas.microsoft.com/office/drawing/2014/main" id="{0461781A-A139-3FB1-406F-B1AEEC3552BE}"/>
              </a:ext>
            </a:extLst>
          </p:cNvPr>
          <p:cNvSpPr txBox="1">
            <a:spLocks/>
          </p:cNvSpPr>
          <p:nvPr/>
        </p:nvSpPr>
        <p:spPr>
          <a:xfrm>
            <a:off x="4065427" y="1348166"/>
            <a:ext cx="4061146" cy="61357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en-US" b="1" dirty="0">
              <a:latin typeface="Garamond" panose="02020404030301010803" pitchFamily="18" charset="0"/>
            </a:endParaRP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1B0FEB84-59FC-A52A-0229-43AAE9DAD648}"/>
              </a:ext>
            </a:extLst>
          </p:cNvPr>
          <p:cNvGrpSpPr/>
          <p:nvPr/>
        </p:nvGrpSpPr>
        <p:grpSpPr>
          <a:xfrm>
            <a:off x="771291" y="1477789"/>
            <a:ext cx="10166998" cy="3712855"/>
            <a:chOff x="4172926" y="3147469"/>
            <a:chExt cx="4913172" cy="3386079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23699948-96BC-0F35-2666-C71D848E16CF}"/>
                </a:ext>
              </a:extLst>
            </p:cNvPr>
            <p:cNvGrpSpPr/>
            <p:nvPr/>
          </p:nvGrpSpPr>
          <p:grpSpPr>
            <a:xfrm>
              <a:off x="6330032" y="3147469"/>
              <a:ext cx="1255382" cy="745152"/>
              <a:chOff x="6210298" y="488281"/>
              <a:chExt cx="1255382" cy="745152"/>
            </a:xfrm>
          </p:grpSpPr>
          <p:sp>
            <p:nvSpPr>
              <p:cNvPr id="24" name="Rounded Rectangle 23">
                <a:extLst>
                  <a:ext uri="{FF2B5EF4-FFF2-40B4-BE49-F238E27FC236}">
                    <a16:creationId xmlns:a16="http://schemas.microsoft.com/office/drawing/2014/main" id="{808AC469-FD00-236A-B1F0-E42A1598E342}"/>
                  </a:ext>
                </a:extLst>
              </p:cNvPr>
              <p:cNvSpPr/>
              <p:nvPr/>
            </p:nvSpPr>
            <p:spPr>
              <a:xfrm>
                <a:off x="6210298" y="488281"/>
                <a:ext cx="1255382" cy="745152"/>
              </a:xfrm>
              <a:prstGeom prst="roundRect">
                <a:avLst>
                  <a:gd name="adj" fmla="val 10000"/>
                </a:avLst>
              </a:prstGeom>
              <a:ln>
                <a:solidFill>
                  <a:schemeClr val="accent3"/>
                </a:solidFill>
              </a:ln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endParaRPr lang="en-IN" dirty="0"/>
              </a:p>
            </p:txBody>
          </p:sp>
          <p:sp>
            <p:nvSpPr>
              <p:cNvPr id="25" name="Rounded Rectangle 6">
                <a:extLst>
                  <a:ext uri="{FF2B5EF4-FFF2-40B4-BE49-F238E27FC236}">
                    <a16:creationId xmlns:a16="http://schemas.microsoft.com/office/drawing/2014/main" id="{3929D73B-A709-E0EA-F8EC-12D55309B7D3}"/>
                  </a:ext>
                </a:extLst>
              </p:cNvPr>
              <p:cNvSpPr txBox="1"/>
              <p:nvPr/>
            </p:nvSpPr>
            <p:spPr>
              <a:xfrm>
                <a:off x="6295686" y="503149"/>
                <a:ext cx="1025435" cy="643466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34290" tIns="34290" rIns="34290" bIns="34290" numCol="1" spcCol="1270" anchor="ctr" anchorCtr="0">
                <a:noAutofit/>
              </a:bodyPr>
              <a:lstStyle/>
              <a:p>
                <a:pPr marL="0" lvl="0" indent="0" algn="ctr" defTabSz="4000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en-IN" sz="2000" b="1" kern="1200" dirty="0">
                    <a:latin typeface="Garamond" panose="02020404030301010803" pitchFamily="18" charset="0"/>
                  </a:rPr>
                  <a:t>TOTAL </a:t>
                </a:r>
                <a:r>
                  <a:rPr lang="en-IN" sz="2000" b="1" dirty="0">
                    <a:latin typeface="Garamond" panose="02020404030301010803" pitchFamily="18" charset="0"/>
                  </a:rPr>
                  <a:t>25</a:t>
                </a:r>
                <a:endParaRPr lang="en-IN" sz="2000" b="1" kern="1200" dirty="0">
                  <a:latin typeface="Garamond" panose="02020404030301010803" pitchFamily="18" charset="0"/>
                </a:endParaRPr>
              </a:p>
            </p:txBody>
          </p:sp>
        </p:grpSp>
        <p:sp>
          <p:nvSpPr>
            <p:cNvPr id="34" name="Rounded Rectangle 10">
              <a:extLst>
                <a:ext uri="{FF2B5EF4-FFF2-40B4-BE49-F238E27FC236}">
                  <a16:creationId xmlns:a16="http://schemas.microsoft.com/office/drawing/2014/main" id="{72B56244-6CEB-9640-DFFE-40E5759C6A11}"/>
                </a:ext>
              </a:extLst>
            </p:cNvPr>
            <p:cNvSpPr txBox="1"/>
            <p:nvPr/>
          </p:nvSpPr>
          <p:spPr>
            <a:xfrm>
              <a:off x="5785403" y="5686290"/>
              <a:ext cx="1401233" cy="84725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algn="ctr"/>
              <a:endParaRPr lang="en-US" sz="1100" b="1" i="0" dirty="0">
                <a:solidFill>
                  <a:srgbClr val="212529"/>
                </a:solidFill>
                <a:effectLst/>
                <a:latin typeface="Garamond" panose="02020404030301010803" pitchFamily="18" charset="0"/>
              </a:endParaRPr>
            </a:p>
          </p:txBody>
        </p: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45E5334E-8878-E50A-8663-F40152A364A3}"/>
                </a:ext>
              </a:extLst>
            </p:cNvPr>
            <p:cNvGrpSpPr/>
            <p:nvPr/>
          </p:nvGrpSpPr>
          <p:grpSpPr>
            <a:xfrm>
              <a:off x="4172926" y="3917584"/>
              <a:ext cx="4913172" cy="1252479"/>
              <a:chOff x="3741601" y="5389832"/>
              <a:chExt cx="4913172" cy="1252479"/>
            </a:xfrm>
          </p:grpSpPr>
          <p:grpSp>
            <p:nvGrpSpPr>
              <p:cNvPr id="2" name="Group 1">
                <a:extLst>
                  <a:ext uri="{FF2B5EF4-FFF2-40B4-BE49-F238E27FC236}">
                    <a16:creationId xmlns:a16="http://schemas.microsoft.com/office/drawing/2014/main" id="{EC3585C5-D034-6CCC-8BCF-C3960C63C7A6}"/>
                  </a:ext>
                </a:extLst>
              </p:cNvPr>
              <p:cNvGrpSpPr/>
              <p:nvPr/>
            </p:nvGrpSpPr>
            <p:grpSpPr>
              <a:xfrm>
                <a:off x="3741601" y="5803815"/>
                <a:ext cx="1279632" cy="803715"/>
                <a:chOff x="5125254" y="1612647"/>
                <a:chExt cx="1279632" cy="803715"/>
              </a:xfrm>
            </p:grpSpPr>
            <p:sp>
              <p:nvSpPr>
                <p:cNvPr id="3" name="Rounded Rectangle 29">
                  <a:extLst>
                    <a:ext uri="{FF2B5EF4-FFF2-40B4-BE49-F238E27FC236}">
                      <a16:creationId xmlns:a16="http://schemas.microsoft.com/office/drawing/2014/main" id="{8A65D847-13E6-57CE-15B7-EF960D3FE234}"/>
                    </a:ext>
                  </a:extLst>
                </p:cNvPr>
                <p:cNvSpPr/>
                <p:nvPr/>
              </p:nvSpPr>
              <p:spPr>
                <a:xfrm>
                  <a:off x="5125254" y="1612647"/>
                  <a:ext cx="1279625" cy="662168"/>
                </a:xfrm>
                <a:prstGeom prst="roundRect">
                  <a:avLst>
                    <a:gd name="adj" fmla="val 10000"/>
                  </a:avLst>
                </a:prstGeom>
              </p:spPr>
              <p:style>
                <a:lnRef idx="2">
                  <a:schemeClr val="accent3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lt1">
                    <a:alpha val="90000"/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lt1">
                    <a:alpha val="90000"/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</p:sp>
            <p:sp>
              <p:nvSpPr>
                <p:cNvPr id="5" name="Rounded Rectangle 8">
                  <a:extLst>
                    <a:ext uri="{FF2B5EF4-FFF2-40B4-BE49-F238E27FC236}">
                      <a16:creationId xmlns:a16="http://schemas.microsoft.com/office/drawing/2014/main" id="{401CB037-69A5-BF8D-6EB2-374131300C4D}"/>
                    </a:ext>
                  </a:extLst>
                </p:cNvPr>
                <p:cNvSpPr txBox="1"/>
                <p:nvPr/>
              </p:nvSpPr>
              <p:spPr>
                <a:xfrm>
                  <a:off x="5149504" y="1636897"/>
                  <a:ext cx="1255382" cy="779465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34290" tIns="34290" rIns="34290" bIns="34290" numCol="1" spcCol="1270" anchor="ctr" anchorCtr="0">
                  <a:noAutofit/>
                </a:bodyPr>
                <a:lstStyle/>
                <a:p>
                  <a:pPr marL="0" lvl="0" indent="0" algn="ctr" defTabSz="4000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en-IN" sz="1400" b="1" dirty="0">
                      <a:latin typeface="Garamond" panose="02020404030301010803" pitchFamily="18" charset="0"/>
                    </a:rPr>
                    <a:t>BIS </a:t>
                  </a:r>
                  <a:r>
                    <a:rPr lang="en-IN" sz="1400" b="1" dirty="0" err="1">
                      <a:latin typeface="Garamond" panose="02020404030301010803" pitchFamily="18" charset="0"/>
                    </a:rPr>
                    <a:t>Sectt</a:t>
                  </a:r>
                  <a:r>
                    <a:rPr lang="en-IN" sz="1400" b="1" dirty="0">
                      <a:latin typeface="Garamond" panose="02020404030301010803" pitchFamily="18" charset="0"/>
                    </a:rPr>
                    <a:t>.</a:t>
                  </a:r>
                </a:p>
                <a:p>
                  <a:pPr marL="0" lvl="0" indent="0" algn="ctr" defTabSz="4000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en-IN" sz="1400" b="1" dirty="0">
                      <a:latin typeface="Garamond" panose="02020404030301010803" pitchFamily="18" charset="0"/>
                    </a:rPr>
                    <a:t>5</a:t>
                  </a:r>
                </a:p>
                <a:p>
                  <a:pPr marL="0" lvl="0" indent="0" algn="ctr" defTabSz="4000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endParaRPr lang="en-IN" sz="1400" b="1" kern="1200" dirty="0">
                    <a:latin typeface="Garamond" panose="02020404030301010803" pitchFamily="18" charset="0"/>
                  </a:endParaRPr>
                </a:p>
              </p:txBody>
            </p:sp>
          </p:grpSp>
          <p:grpSp>
            <p:nvGrpSpPr>
              <p:cNvPr id="6" name="Group 5">
                <a:extLst>
                  <a:ext uri="{FF2B5EF4-FFF2-40B4-BE49-F238E27FC236}">
                    <a16:creationId xmlns:a16="http://schemas.microsoft.com/office/drawing/2014/main" id="{F5957224-EC4D-1E80-31B8-E68E1A314D3D}"/>
                  </a:ext>
                </a:extLst>
              </p:cNvPr>
              <p:cNvGrpSpPr/>
              <p:nvPr/>
            </p:nvGrpSpPr>
            <p:grpSpPr>
              <a:xfrm>
                <a:off x="6758911" y="5802304"/>
                <a:ext cx="1255382" cy="840007"/>
                <a:chOff x="6373430" y="1616431"/>
                <a:chExt cx="1255382" cy="840007"/>
              </a:xfrm>
            </p:grpSpPr>
            <p:sp>
              <p:nvSpPr>
                <p:cNvPr id="7" name="Rounded Rectangle 32">
                  <a:extLst>
                    <a:ext uri="{FF2B5EF4-FFF2-40B4-BE49-F238E27FC236}">
                      <a16:creationId xmlns:a16="http://schemas.microsoft.com/office/drawing/2014/main" id="{EEB16237-CAC5-492F-BAE8-B5C1F41884BB}"/>
                    </a:ext>
                  </a:extLst>
                </p:cNvPr>
                <p:cNvSpPr/>
                <p:nvPr/>
              </p:nvSpPr>
              <p:spPr>
                <a:xfrm>
                  <a:off x="6490744" y="1616431"/>
                  <a:ext cx="1094975" cy="615016"/>
                </a:xfrm>
                <a:prstGeom prst="roundRect">
                  <a:avLst>
                    <a:gd name="adj" fmla="val 10000"/>
                  </a:avLst>
                </a:prstGeom>
              </p:spPr>
              <p:style>
                <a:lnRef idx="2">
                  <a:schemeClr val="accent3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lt1">
                    <a:alpha val="90000"/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lt1">
                    <a:alpha val="90000"/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/>
                <a:lstStyle/>
                <a:p>
                  <a:endParaRPr lang="en-IN" dirty="0"/>
                </a:p>
              </p:txBody>
            </p:sp>
            <p:sp>
              <p:nvSpPr>
                <p:cNvPr id="9" name="Rounded Rectangle 10">
                  <a:extLst>
                    <a:ext uri="{FF2B5EF4-FFF2-40B4-BE49-F238E27FC236}">
                      <a16:creationId xmlns:a16="http://schemas.microsoft.com/office/drawing/2014/main" id="{D1EA1D72-4800-206F-BFC7-A07F731BDD80}"/>
                    </a:ext>
                  </a:extLst>
                </p:cNvPr>
                <p:cNvSpPr txBox="1"/>
                <p:nvPr/>
              </p:nvSpPr>
              <p:spPr>
                <a:xfrm>
                  <a:off x="6373430" y="1676973"/>
                  <a:ext cx="1255382" cy="779465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34290" tIns="34290" rIns="34290" bIns="34290" numCol="1" spcCol="1270" anchor="ctr" anchorCtr="0">
                  <a:noAutofit/>
                </a:bodyPr>
                <a:lstStyle/>
                <a:p>
                  <a:pPr marL="0" lvl="0" indent="0" algn="ctr" defTabSz="4000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en-IN" sz="1400" b="1" dirty="0">
                      <a:latin typeface="Garamond" panose="02020404030301010803" pitchFamily="18" charset="0"/>
                    </a:rPr>
                    <a:t>ARP</a:t>
                  </a:r>
                </a:p>
                <a:p>
                  <a:pPr marL="0" lvl="0" indent="0" algn="ctr" defTabSz="4000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en-IN" sz="1400" b="1" kern="1200" dirty="0">
                      <a:latin typeface="Garamond" panose="02020404030301010803" pitchFamily="18" charset="0"/>
                    </a:rPr>
                    <a:t>10</a:t>
                  </a:r>
                </a:p>
                <a:p>
                  <a:pPr marL="0" lvl="0" indent="0" algn="ctr" defTabSz="4000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endParaRPr lang="en-IN" sz="1400" b="1" kern="1200" dirty="0">
                    <a:latin typeface="Garamond" panose="02020404030301010803" pitchFamily="18" charset="0"/>
                  </a:endParaRPr>
                </a:p>
              </p:txBody>
            </p:sp>
          </p:grpSp>
          <p:grpSp>
            <p:nvGrpSpPr>
              <p:cNvPr id="10" name="Group 9">
                <a:extLst>
                  <a:ext uri="{FF2B5EF4-FFF2-40B4-BE49-F238E27FC236}">
                    <a16:creationId xmlns:a16="http://schemas.microsoft.com/office/drawing/2014/main" id="{A5123B0B-0D20-4A99-0A19-06A5C7C8FA30}"/>
                  </a:ext>
                </a:extLst>
              </p:cNvPr>
              <p:cNvGrpSpPr/>
              <p:nvPr/>
            </p:nvGrpSpPr>
            <p:grpSpPr>
              <a:xfrm>
                <a:off x="5397388" y="5798521"/>
                <a:ext cx="1279632" cy="803715"/>
                <a:chOff x="5125254" y="1612647"/>
                <a:chExt cx="1279632" cy="803715"/>
              </a:xfrm>
            </p:grpSpPr>
            <p:sp>
              <p:nvSpPr>
                <p:cNvPr id="11" name="Rounded Rectangle 35">
                  <a:extLst>
                    <a:ext uri="{FF2B5EF4-FFF2-40B4-BE49-F238E27FC236}">
                      <a16:creationId xmlns:a16="http://schemas.microsoft.com/office/drawing/2014/main" id="{622B64E9-03F2-2190-71EA-998AB93E06D5}"/>
                    </a:ext>
                  </a:extLst>
                </p:cNvPr>
                <p:cNvSpPr/>
                <p:nvPr/>
              </p:nvSpPr>
              <p:spPr>
                <a:xfrm>
                  <a:off x="5125254" y="1612647"/>
                  <a:ext cx="1255381" cy="667463"/>
                </a:xfrm>
                <a:prstGeom prst="roundRect">
                  <a:avLst>
                    <a:gd name="adj" fmla="val 10000"/>
                  </a:avLst>
                </a:prstGeom>
              </p:spPr>
              <p:style>
                <a:lnRef idx="2">
                  <a:schemeClr val="accent3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lt1">
                    <a:alpha val="90000"/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lt1">
                    <a:alpha val="90000"/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</p:sp>
            <p:sp>
              <p:nvSpPr>
                <p:cNvPr id="12" name="Rounded Rectangle 8">
                  <a:extLst>
                    <a:ext uri="{FF2B5EF4-FFF2-40B4-BE49-F238E27FC236}">
                      <a16:creationId xmlns:a16="http://schemas.microsoft.com/office/drawing/2014/main" id="{AEB2D5D1-ED8D-6014-5CBE-F8CC532ECB64}"/>
                    </a:ext>
                  </a:extLst>
                </p:cNvPr>
                <p:cNvSpPr txBox="1"/>
                <p:nvPr/>
              </p:nvSpPr>
              <p:spPr>
                <a:xfrm>
                  <a:off x="5149504" y="1636897"/>
                  <a:ext cx="1255382" cy="779465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34290" tIns="34290" rIns="34290" bIns="34290" numCol="1" spcCol="1270" anchor="ctr" anchorCtr="0">
                  <a:noAutofit/>
                </a:bodyPr>
                <a:lstStyle/>
                <a:p>
                  <a:pPr marL="0" lvl="0" indent="0" algn="ctr" defTabSz="4000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en-IN" sz="1400" b="1" kern="1200" dirty="0">
                      <a:latin typeface="Garamond" panose="02020404030301010803" pitchFamily="18" charset="0"/>
                    </a:rPr>
                    <a:t>Working Group</a:t>
                  </a:r>
                </a:p>
                <a:p>
                  <a:pPr marL="0" lvl="0" indent="0" algn="ctr" defTabSz="4000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en-IN" sz="1400" b="1" kern="1200" dirty="0">
                      <a:latin typeface="Garamond" panose="02020404030301010803" pitchFamily="18" charset="0"/>
                    </a:rPr>
                    <a:t>09</a:t>
                  </a:r>
                </a:p>
              </p:txBody>
            </p:sp>
          </p:grpSp>
          <p:sp>
            <p:nvSpPr>
              <p:cNvPr id="13" name="Left Brace 12">
                <a:extLst>
                  <a:ext uri="{FF2B5EF4-FFF2-40B4-BE49-F238E27FC236}">
                    <a16:creationId xmlns:a16="http://schemas.microsoft.com/office/drawing/2014/main" id="{D5944ADD-F50A-C387-0E3E-B6C6176862D5}"/>
                  </a:ext>
                </a:extLst>
              </p:cNvPr>
              <p:cNvSpPr/>
              <p:nvPr/>
            </p:nvSpPr>
            <p:spPr>
              <a:xfrm rot="5400000">
                <a:off x="6388116" y="3394231"/>
                <a:ext cx="271055" cy="4262258"/>
              </a:xfrm>
              <a:prstGeom prst="leftBrac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cxnSp>
            <p:nvCxnSpPr>
              <p:cNvPr id="14" name="Straight Arrow Connector 13">
                <a:extLst>
                  <a:ext uri="{FF2B5EF4-FFF2-40B4-BE49-F238E27FC236}">
                    <a16:creationId xmlns:a16="http://schemas.microsoft.com/office/drawing/2014/main" id="{733852CB-69A6-52B4-9C36-6C956018086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63972" y="5533380"/>
                <a:ext cx="0" cy="297411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Arrow Connector 14">
                <a:extLst>
                  <a:ext uri="{FF2B5EF4-FFF2-40B4-BE49-F238E27FC236}">
                    <a16:creationId xmlns:a16="http://schemas.microsoft.com/office/drawing/2014/main" id="{7F997CBD-DB40-5856-D0C3-4FB5BF43176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392515" y="5525360"/>
                <a:ext cx="0" cy="29741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Arrow Connector 17">
                <a:extLst>
                  <a:ext uri="{FF2B5EF4-FFF2-40B4-BE49-F238E27FC236}">
                    <a16:creationId xmlns:a16="http://schemas.microsoft.com/office/drawing/2014/main" id="{5A88763C-F5B7-BB3F-672D-CA5CFA758555}"/>
                  </a:ext>
                </a:extLst>
              </p:cNvPr>
              <p:cNvCxnSpPr/>
              <p:nvPr/>
            </p:nvCxnSpPr>
            <p:spPr>
              <a:xfrm>
                <a:off x="7419878" y="5501110"/>
                <a:ext cx="0" cy="297411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1" name="Rounded Rectangle 32">
            <a:extLst>
              <a:ext uri="{FF2B5EF4-FFF2-40B4-BE49-F238E27FC236}">
                <a16:creationId xmlns:a16="http://schemas.microsoft.com/office/drawing/2014/main" id="{DB6C54CE-58FB-6091-23F3-93DA406F55A1}"/>
              </a:ext>
            </a:extLst>
          </p:cNvPr>
          <p:cNvSpPr/>
          <p:nvPr/>
        </p:nvSpPr>
        <p:spPr>
          <a:xfrm>
            <a:off x="9970284" y="2770354"/>
            <a:ext cx="1864711" cy="658646"/>
          </a:xfrm>
          <a:prstGeom prst="roundRect">
            <a:avLst>
              <a:gd name="adj" fmla="val 10000"/>
            </a:avLst>
          </a:prstGeom>
        </p:spPr>
        <p:style>
          <a:lnRef idx="2">
            <a:schemeClr val="accent3"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pPr algn="ctr"/>
            <a:r>
              <a:rPr lang="en-IN" sz="1400" b="1" dirty="0">
                <a:latin typeface="Garamond" panose="02020404030301010803" pitchFamily="18" charset="0"/>
              </a:rPr>
              <a:t>Intern </a:t>
            </a:r>
          </a:p>
          <a:p>
            <a:pPr algn="ctr"/>
            <a:r>
              <a:rPr lang="en-IN" sz="1400" b="1" dirty="0">
                <a:latin typeface="Garamond" panose="02020404030301010803" pitchFamily="18" charset="0"/>
              </a:rPr>
              <a:t>01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63699BCC-2000-20E0-5882-54CC13194F4F}"/>
              </a:ext>
            </a:extLst>
          </p:cNvPr>
          <p:cNvCxnSpPr/>
          <p:nvPr/>
        </p:nvCxnSpPr>
        <p:spPr>
          <a:xfrm>
            <a:off x="10933237" y="2481620"/>
            <a:ext cx="0" cy="3261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465715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B61F2D-B0C8-FCC7-742E-74B2FB6B42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2881B52-A44F-C8CE-03F3-228DB0010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829" y="770697"/>
            <a:ext cx="11306342" cy="565532"/>
          </a:xfrm>
        </p:spPr>
        <p:txBody>
          <a:bodyPr>
            <a:normAutofit fontScale="90000"/>
          </a:bodyPr>
          <a:lstStyle/>
          <a:p>
            <a:pPr algn="ctr">
              <a:lnSpc>
                <a:spcPct val="90000"/>
              </a:lnSpc>
            </a:pPr>
            <a:r>
              <a:rPr lang="en-US" sz="2400" b="1" dirty="0">
                <a:solidFill>
                  <a:schemeClr val="tx1"/>
                </a:solidFill>
                <a:latin typeface="Garamond" panose="02020404030301010803" pitchFamily="18" charset="0"/>
              </a:rPr>
              <a:t>STATUS of  standards under review– PCD 01</a:t>
            </a:r>
            <a:br>
              <a:rPr lang="en-US" sz="2400" b="1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endParaRPr lang="en-US" sz="2400" b="1" i="0" dirty="0">
              <a:solidFill>
                <a:srgbClr val="212529"/>
              </a:solidFill>
              <a:effectLst/>
              <a:latin typeface="Garamond" panose="02020404030301010803" pitchFamily="18" charset="0"/>
            </a:endParaRPr>
          </a:p>
        </p:txBody>
      </p:sp>
      <p:sp>
        <p:nvSpPr>
          <p:cNvPr id="26" name="Title 3">
            <a:extLst>
              <a:ext uri="{FF2B5EF4-FFF2-40B4-BE49-F238E27FC236}">
                <a16:creationId xmlns:a16="http://schemas.microsoft.com/office/drawing/2014/main" id="{6814CD5C-FBF6-5F6B-924A-B27EC3963647}"/>
              </a:ext>
            </a:extLst>
          </p:cNvPr>
          <p:cNvSpPr txBox="1">
            <a:spLocks/>
          </p:cNvSpPr>
          <p:nvPr/>
        </p:nvSpPr>
        <p:spPr>
          <a:xfrm>
            <a:off x="4065427" y="1348166"/>
            <a:ext cx="4061146" cy="61357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en-US" b="1" dirty="0">
              <a:latin typeface="Garamond" panose="02020404030301010803" pitchFamily="18" charset="0"/>
            </a:endParaRP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BDF383D2-D90E-008C-1958-90920F1CA205}"/>
              </a:ext>
            </a:extLst>
          </p:cNvPr>
          <p:cNvGrpSpPr/>
          <p:nvPr/>
        </p:nvGrpSpPr>
        <p:grpSpPr>
          <a:xfrm>
            <a:off x="1016875" y="1402162"/>
            <a:ext cx="9594735" cy="3777067"/>
            <a:chOff x="4132690" y="3088907"/>
            <a:chExt cx="4636628" cy="3444641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72F98DBC-AB4A-36F8-E8A4-17ECBD87DFB8}"/>
                </a:ext>
              </a:extLst>
            </p:cNvPr>
            <p:cNvGrpSpPr/>
            <p:nvPr/>
          </p:nvGrpSpPr>
          <p:grpSpPr>
            <a:xfrm>
              <a:off x="5852022" y="3088907"/>
              <a:ext cx="1279632" cy="882785"/>
              <a:chOff x="5732288" y="429719"/>
              <a:chExt cx="1279632" cy="882785"/>
            </a:xfrm>
          </p:grpSpPr>
          <p:sp>
            <p:nvSpPr>
              <p:cNvPr id="24" name="Rounded Rectangle 23">
                <a:extLst>
                  <a:ext uri="{FF2B5EF4-FFF2-40B4-BE49-F238E27FC236}">
                    <a16:creationId xmlns:a16="http://schemas.microsoft.com/office/drawing/2014/main" id="{F34B2FC4-DEBC-5D00-87A5-7B156377B047}"/>
                  </a:ext>
                </a:extLst>
              </p:cNvPr>
              <p:cNvSpPr/>
              <p:nvPr/>
            </p:nvSpPr>
            <p:spPr>
              <a:xfrm>
                <a:off x="5732288" y="488281"/>
                <a:ext cx="1255382" cy="745152"/>
              </a:xfrm>
              <a:prstGeom prst="roundRect">
                <a:avLst>
                  <a:gd name="adj" fmla="val 10000"/>
                </a:avLst>
              </a:prstGeom>
              <a:ln>
                <a:solidFill>
                  <a:schemeClr val="accent3"/>
                </a:solidFill>
              </a:ln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endParaRPr lang="en-IN" dirty="0"/>
              </a:p>
            </p:txBody>
          </p:sp>
          <p:sp>
            <p:nvSpPr>
              <p:cNvPr id="25" name="Rounded Rectangle 6">
                <a:extLst>
                  <a:ext uri="{FF2B5EF4-FFF2-40B4-BE49-F238E27FC236}">
                    <a16:creationId xmlns:a16="http://schemas.microsoft.com/office/drawing/2014/main" id="{2774922B-B5F4-5257-A619-879A1EB031E3}"/>
                  </a:ext>
                </a:extLst>
              </p:cNvPr>
              <p:cNvSpPr txBox="1"/>
              <p:nvPr/>
            </p:nvSpPr>
            <p:spPr>
              <a:xfrm>
                <a:off x="5756538" y="429719"/>
                <a:ext cx="1255382" cy="882785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34290" tIns="34290" rIns="34290" bIns="34290" numCol="1" spcCol="1270" anchor="ctr" anchorCtr="0">
                <a:noAutofit/>
              </a:bodyPr>
              <a:lstStyle/>
              <a:p>
                <a:pPr marL="0" lvl="0" indent="0" algn="ctr" defTabSz="4000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en-IN" sz="2000" b="1" kern="1200" dirty="0">
                    <a:latin typeface="Garamond" panose="02020404030301010803" pitchFamily="18" charset="0"/>
                  </a:rPr>
                  <a:t>TOTAL 18</a:t>
                </a:r>
              </a:p>
            </p:txBody>
          </p:sp>
        </p:grpSp>
        <p:sp>
          <p:nvSpPr>
            <p:cNvPr id="34" name="Rounded Rectangle 10">
              <a:extLst>
                <a:ext uri="{FF2B5EF4-FFF2-40B4-BE49-F238E27FC236}">
                  <a16:creationId xmlns:a16="http://schemas.microsoft.com/office/drawing/2014/main" id="{A5887003-8F3D-363B-87C9-7B70A9199DE1}"/>
                </a:ext>
              </a:extLst>
            </p:cNvPr>
            <p:cNvSpPr txBox="1"/>
            <p:nvPr/>
          </p:nvSpPr>
          <p:spPr>
            <a:xfrm>
              <a:off x="5785403" y="5686290"/>
              <a:ext cx="1401233" cy="84725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algn="ctr"/>
              <a:endParaRPr lang="en-US" sz="1100" b="1" i="0" dirty="0">
                <a:solidFill>
                  <a:srgbClr val="212529"/>
                </a:solidFill>
                <a:effectLst/>
                <a:latin typeface="Garamond" panose="02020404030301010803" pitchFamily="18" charset="0"/>
              </a:endParaRPr>
            </a:p>
          </p:txBody>
        </p: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A0D2461B-11EC-3D17-32B9-A256F5C0B4F9}"/>
                </a:ext>
              </a:extLst>
            </p:cNvPr>
            <p:cNvGrpSpPr/>
            <p:nvPr/>
          </p:nvGrpSpPr>
          <p:grpSpPr>
            <a:xfrm>
              <a:off x="4132690" y="3917585"/>
              <a:ext cx="4636628" cy="1212403"/>
              <a:chOff x="3701365" y="5389833"/>
              <a:chExt cx="4636628" cy="1212403"/>
            </a:xfrm>
          </p:grpSpPr>
          <p:grpSp>
            <p:nvGrpSpPr>
              <p:cNvPr id="6" name="Group 5">
                <a:extLst>
                  <a:ext uri="{FF2B5EF4-FFF2-40B4-BE49-F238E27FC236}">
                    <a16:creationId xmlns:a16="http://schemas.microsoft.com/office/drawing/2014/main" id="{0769531F-9C4C-7466-FD71-5576FF62CACC}"/>
                  </a:ext>
                </a:extLst>
              </p:cNvPr>
              <p:cNvGrpSpPr/>
              <p:nvPr/>
            </p:nvGrpSpPr>
            <p:grpSpPr>
              <a:xfrm>
                <a:off x="7082611" y="5798521"/>
                <a:ext cx="1255382" cy="803714"/>
                <a:chOff x="6697130" y="1612648"/>
                <a:chExt cx="1255382" cy="803714"/>
              </a:xfrm>
            </p:grpSpPr>
            <p:sp>
              <p:nvSpPr>
                <p:cNvPr id="7" name="Rounded Rectangle 32">
                  <a:extLst>
                    <a:ext uri="{FF2B5EF4-FFF2-40B4-BE49-F238E27FC236}">
                      <a16:creationId xmlns:a16="http://schemas.microsoft.com/office/drawing/2014/main" id="{3D7D579F-6F54-F9F1-EA3A-66CCA657CFEE}"/>
                    </a:ext>
                  </a:extLst>
                </p:cNvPr>
                <p:cNvSpPr/>
                <p:nvPr/>
              </p:nvSpPr>
              <p:spPr>
                <a:xfrm>
                  <a:off x="6776400" y="1612648"/>
                  <a:ext cx="1094975" cy="615016"/>
                </a:xfrm>
                <a:prstGeom prst="roundRect">
                  <a:avLst>
                    <a:gd name="adj" fmla="val 10000"/>
                  </a:avLst>
                </a:prstGeom>
              </p:spPr>
              <p:style>
                <a:lnRef idx="2">
                  <a:schemeClr val="accent3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lt1">
                    <a:alpha val="90000"/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lt1">
                    <a:alpha val="90000"/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/>
                <a:lstStyle/>
                <a:p>
                  <a:endParaRPr lang="en-IN" dirty="0"/>
                </a:p>
              </p:txBody>
            </p:sp>
            <p:sp>
              <p:nvSpPr>
                <p:cNvPr id="9" name="Rounded Rectangle 10">
                  <a:extLst>
                    <a:ext uri="{FF2B5EF4-FFF2-40B4-BE49-F238E27FC236}">
                      <a16:creationId xmlns:a16="http://schemas.microsoft.com/office/drawing/2014/main" id="{C1443836-651D-469A-8BEE-311FBC8E478C}"/>
                    </a:ext>
                  </a:extLst>
                </p:cNvPr>
                <p:cNvSpPr txBox="1"/>
                <p:nvPr/>
              </p:nvSpPr>
              <p:spPr>
                <a:xfrm>
                  <a:off x="6697130" y="1636897"/>
                  <a:ext cx="1255382" cy="779465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34290" tIns="34290" rIns="34290" bIns="34290" numCol="1" spcCol="1270" anchor="ctr" anchorCtr="0">
                  <a:noAutofit/>
                </a:bodyPr>
                <a:lstStyle/>
                <a:p>
                  <a:pPr marL="0" lvl="0" indent="0" algn="ctr" defTabSz="4000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en-IN" sz="1400" b="1" dirty="0">
                      <a:latin typeface="Garamond" panose="02020404030301010803" pitchFamily="18" charset="0"/>
                    </a:rPr>
                    <a:t>ARP</a:t>
                  </a:r>
                </a:p>
                <a:p>
                  <a:pPr marL="0" lvl="0" indent="0" algn="ctr" defTabSz="4000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en-IN" sz="1400" b="1" kern="1200" dirty="0">
                      <a:latin typeface="Garamond" panose="02020404030301010803" pitchFamily="18" charset="0"/>
                    </a:rPr>
                    <a:t>2</a:t>
                  </a:r>
                </a:p>
              </p:txBody>
            </p:sp>
          </p:grpSp>
          <p:grpSp>
            <p:nvGrpSpPr>
              <p:cNvPr id="10" name="Group 9">
                <a:extLst>
                  <a:ext uri="{FF2B5EF4-FFF2-40B4-BE49-F238E27FC236}">
                    <a16:creationId xmlns:a16="http://schemas.microsoft.com/office/drawing/2014/main" id="{56C9AD7A-7D0C-B63A-B5DC-2F8992C64992}"/>
                  </a:ext>
                </a:extLst>
              </p:cNvPr>
              <p:cNvGrpSpPr/>
              <p:nvPr/>
            </p:nvGrpSpPr>
            <p:grpSpPr>
              <a:xfrm>
                <a:off x="3701365" y="5798521"/>
                <a:ext cx="1322840" cy="803715"/>
                <a:chOff x="3429231" y="1612647"/>
                <a:chExt cx="1322840" cy="803715"/>
              </a:xfrm>
            </p:grpSpPr>
            <p:sp>
              <p:nvSpPr>
                <p:cNvPr id="11" name="Rounded Rectangle 35">
                  <a:extLst>
                    <a:ext uri="{FF2B5EF4-FFF2-40B4-BE49-F238E27FC236}">
                      <a16:creationId xmlns:a16="http://schemas.microsoft.com/office/drawing/2014/main" id="{4C560264-EB01-A80E-5577-61B50CFA7362}"/>
                    </a:ext>
                  </a:extLst>
                </p:cNvPr>
                <p:cNvSpPr/>
                <p:nvPr/>
              </p:nvSpPr>
              <p:spPr>
                <a:xfrm>
                  <a:off x="3496690" y="1612647"/>
                  <a:ext cx="1255381" cy="667463"/>
                </a:xfrm>
                <a:prstGeom prst="roundRect">
                  <a:avLst>
                    <a:gd name="adj" fmla="val 10000"/>
                  </a:avLst>
                </a:prstGeom>
              </p:spPr>
              <p:style>
                <a:lnRef idx="2">
                  <a:schemeClr val="accent3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lt1">
                    <a:alpha val="90000"/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lt1">
                    <a:alpha val="90000"/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/>
                <a:lstStyle/>
                <a:p>
                  <a:endParaRPr lang="en-IN" dirty="0"/>
                </a:p>
              </p:txBody>
            </p:sp>
            <p:sp>
              <p:nvSpPr>
                <p:cNvPr id="12" name="Rounded Rectangle 8">
                  <a:extLst>
                    <a:ext uri="{FF2B5EF4-FFF2-40B4-BE49-F238E27FC236}">
                      <a16:creationId xmlns:a16="http://schemas.microsoft.com/office/drawing/2014/main" id="{A669D4E7-C042-90E2-5944-6BAC11A4BF87}"/>
                    </a:ext>
                  </a:extLst>
                </p:cNvPr>
                <p:cNvSpPr txBox="1"/>
                <p:nvPr/>
              </p:nvSpPr>
              <p:spPr>
                <a:xfrm>
                  <a:off x="3429231" y="1636897"/>
                  <a:ext cx="1255382" cy="779465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34290" tIns="34290" rIns="34290" bIns="34290" numCol="1" spcCol="1270" anchor="ctr" anchorCtr="0">
                  <a:noAutofit/>
                </a:bodyPr>
                <a:lstStyle/>
                <a:p>
                  <a:pPr marL="0" lvl="0" indent="0" algn="ctr" defTabSz="4000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en-IN" sz="1400" b="1" kern="1200" dirty="0">
                      <a:latin typeface="Garamond" panose="02020404030301010803" pitchFamily="18" charset="0"/>
                    </a:rPr>
                    <a:t>Working Group</a:t>
                  </a:r>
                </a:p>
                <a:p>
                  <a:pPr marL="0" lvl="0" indent="0" algn="ctr" defTabSz="4000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en-IN" sz="1400" b="1" dirty="0">
                      <a:latin typeface="Garamond" panose="02020404030301010803" pitchFamily="18" charset="0"/>
                    </a:rPr>
                    <a:t>16</a:t>
                  </a:r>
                  <a:endParaRPr lang="en-IN" sz="1400" b="1" kern="1200" dirty="0">
                    <a:latin typeface="Garamond" panose="02020404030301010803" pitchFamily="18" charset="0"/>
                  </a:endParaRPr>
                </a:p>
              </p:txBody>
            </p:sp>
          </p:grpSp>
          <p:sp>
            <p:nvSpPr>
              <p:cNvPr id="13" name="Left Brace 12">
                <a:extLst>
                  <a:ext uri="{FF2B5EF4-FFF2-40B4-BE49-F238E27FC236}">
                    <a16:creationId xmlns:a16="http://schemas.microsoft.com/office/drawing/2014/main" id="{257DADF7-D3E3-8EBE-46D6-A4ED38443295}"/>
                  </a:ext>
                </a:extLst>
              </p:cNvPr>
              <p:cNvSpPr/>
              <p:nvPr/>
            </p:nvSpPr>
            <p:spPr>
              <a:xfrm rot="5400000">
                <a:off x="5921066" y="3861282"/>
                <a:ext cx="271055" cy="3328157"/>
              </a:xfrm>
              <a:prstGeom prst="leftBrac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5" name="Straight Arrow Connector 14">
                <a:extLst>
                  <a:ext uri="{FF2B5EF4-FFF2-40B4-BE49-F238E27FC236}">
                    <a16:creationId xmlns:a16="http://schemas.microsoft.com/office/drawing/2014/main" id="{C93B69D2-4915-635A-9457-4283CE8E5E9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392515" y="5525360"/>
                <a:ext cx="0" cy="29741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Arrow Connector 17">
                <a:extLst>
                  <a:ext uri="{FF2B5EF4-FFF2-40B4-BE49-F238E27FC236}">
                    <a16:creationId xmlns:a16="http://schemas.microsoft.com/office/drawing/2014/main" id="{EFDC7AE5-6CDB-27C3-BA35-1826D5E9ADBE}"/>
                  </a:ext>
                </a:extLst>
              </p:cNvPr>
              <p:cNvCxnSpPr/>
              <p:nvPr/>
            </p:nvCxnSpPr>
            <p:spPr>
              <a:xfrm>
                <a:off x="7725492" y="5501109"/>
                <a:ext cx="0" cy="297411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92355535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A073AEB-32F6-8113-1555-C15EF61DD2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B25183-471C-EF19-AB99-45FCD04D2A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5954" y="621675"/>
            <a:ext cx="4805996" cy="1297115"/>
          </a:xfrm>
        </p:spPr>
        <p:txBody>
          <a:bodyPr anchor="t">
            <a:normAutofit/>
          </a:bodyPr>
          <a:lstStyle/>
          <a:p>
            <a:r>
              <a:rPr lang="en-US" sz="2400" b="1" dirty="0">
                <a:solidFill>
                  <a:schemeClr val="tx2"/>
                </a:solidFill>
              </a:rPr>
              <a:t>Status of Process Reform measures</a:t>
            </a:r>
            <a:endParaRPr lang="en-US" sz="2400" dirty="0">
              <a:solidFill>
                <a:schemeClr val="tx2"/>
              </a:solidFill>
            </a:endParaRPr>
          </a:p>
        </p:txBody>
      </p:sp>
      <p:pic>
        <p:nvPicPr>
          <p:cNvPr id="7" name="Graphic 6" descr="Board Room">
            <a:extLst>
              <a:ext uri="{FF2B5EF4-FFF2-40B4-BE49-F238E27FC236}">
                <a16:creationId xmlns:a16="http://schemas.microsoft.com/office/drawing/2014/main" id="{97DCD430-C536-0E0F-56F4-3668E037FC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0470" y="1815320"/>
            <a:ext cx="4141760" cy="4141760"/>
          </a:xfrm>
          <a:custGeom>
            <a:avLst/>
            <a:gdLst/>
            <a:ahLst/>
            <a:cxnLst/>
            <a:rect l="l" t="t" r="r" b="b"/>
            <a:pathLst>
              <a:path w="4141760" h="4377846">
                <a:moveTo>
                  <a:pt x="0" y="0"/>
                </a:moveTo>
                <a:lnTo>
                  <a:pt x="4141760" y="0"/>
                </a:lnTo>
                <a:lnTo>
                  <a:pt x="4141760" y="4377846"/>
                </a:lnTo>
                <a:lnTo>
                  <a:pt x="0" y="4377846"/>
                </a:lnTo>
                <a:close/>
              </a:path>
            </a:pathLst>
          </a:custGeom>
        </p:spPr>
      </p:pic>
      <p:sp>
        <p:nvSpPr>
          <p:cNvPr id="8" name="Subtitle 7">
            <a:extLst>
              <a:ext uri="{FF2B5EF4-FFF2-40B4-BE49-F238E27FC236}">
                <a16:creationId xmlns:a16="http://schemas.microsoft.com/office/drawing/2014/main" id="{05A4B97A-2CFC-FF0E-3A90-1C212D486A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277434" y="621675"/>
            <a:ext cx="4805997" cy="2205608"/>
          </a:xfrm>
        </p:spPr>
        <p:txBody>
          <a:bodyPr>
            <a:normAutofit/>
          </a:bodyPr>
          <a:lstStyle/>
          <a:p>
            <a:pPr algn="l"/>
            <a:r>
              <a:rPr lang="en-US" sz="2400" dirty="0">
                <a:solidFill>
                  <a:schemeClr val="tx1"/>
                </a:solidFill>
              </a:rPr>
              <a:t>Resolutions:</a:t>
            </a:r>
          </a:p>
          <a:p>
            <a:pPr algn="l"/>
            <a:endParaRPr lang="en-US" sz="2400" dirty="0">
              <a:solidFill>
                <a:schemeClr val="tx1"/>
              </a:solidFill>
            </a:endParaRPr>
          </a:p>
          <a:p>
            <a:pPr marL="342900" indent="-342900" algn="l">
              <a:buFont typeface="Wingdings" pitchFamily="2" charset="2"/>
              <a:buChar char="v"/>
            </a:pPr>
            <a:r>
              <a:rPr lang="en-US" sz="2400" dirty="0">
                <a:solidFill>
                  <a:schemeClr val="tx1"/>
                </a:solidFill>
              </a:rPr>
              <a:t>Resolution are always sent within 24 h of the meeting</a:t>
            </a:r>
          </a:p>
          <a:p>
            <a:pPr algn="l"/>
            <a:endParaRPr lang="en-US" sz="2400" dirty="0">
              <a:solidFill>
                <a:schemeClr val="tx1"/>
              </a:solidFill>
            </a:endParaRPr>
          </a:p>
          <a:p>
            <a:pPr algn="l"/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714039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562972-3449-42D1-8185-B4BEFD52AB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228" y="1037967"/>
            <a:ext cx="3054091" cy="4709131"/>
          </a:xfrm>
        </p:spPr>
        <p:txBody>
          <a:bodyPr anchor="ctr">
            <a:normAutofit/>
          </a:bodyPr>
          <a:lstStyle/>
          <a:p>
            <a:r>
              <a:rPr lang="en-IN" b="1" dirty="0">
                <a:latin typeface="Garamond" panose="02020404030301010803" pitchFamily="18" charset="0"/>
              </a:rPr>
              <a:t>MoU partners </a:t>
            </a:r>
            <a:endParaRPr lang="en-US" b="1" dirty="0">
              <a:latin typeface="Garamond" panose="02020404030301010803" pitchFamily="18" charset="0"/>
            </a:endParaRPr>
          </a:p>
        </p:txBody>
      </p:sp>
      <p:graphicFrame>
        <p:nvGraphicFramePr>
          <p:cNvPr id="12" name="Content Placeholder 11">
            <a:extLst>
              <a:ext uri="{FF2B5EF4-FFF2-40B4-BE49-F238E27FC236}">
                <a16:creationId xmlns:a16="http://schemas.microsoft.com/office/drawing/2014/main" id="{2D28E816-07EA-DC99-DE9C-1A97A7A5B66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3779376"/>
              </p:ext>
            </p:extLst>
          </p:nvPr>
        </p:nvGraphicFramePr>
        <p:xfrm>
          <a:off x="4598438" y="1207783"/>
          <a:ext cx="7012370" cy="47091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3402548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05729A4-6F0F-4423-AD0C-EF27345E61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04CB79E-F775-42E6-994C-D5FA8C176B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AAB5B94-95EF-4963-859C-1FA406D62C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5" name="Content Placeholder 4" descr="A chalkboard with a message on it&#10;&#10;Description automatically generated">
            <a:extLst>
              <a:ext uri="{FF2B5EF4-FFF2-40B4-BE49-F238E27FC236}">
                <a16:creationId xmlns:a16="http://schemas.microsoft.com/office/drawing/2014/main" id="{741E7400-5F3C-A8CA-F842-FD0FF50AB0C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b="1573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7188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51E97C-4AA4-4F86-A906-D275E755B5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77E11E0-7F07-3A87-BF57-BFB08882B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5766" y="460075"/>
            <a:ext cx="11306342" cy="1207700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b="1" dirty="0">
                <a:solidFill>
                  <a:schemeClr val="tx1"/>
                </a:solidFill>
                <a:latin typeface="Garamond" panose="02020404030301010803" pitchFamily="18" charset="0"/>
              </a:rPr>
              <a:t>PCD 06 -</a:t>
            </a:r>
            <a:r>
              <a:rPr lang="en-US" b="1" i="0" dirty="0">
                <a:solidFill>
                  <a:srgbClr val="212529"/>
                </a:solidFill>
                <a:effectLst/>
                <a:latin typeface="Garamond" panose="02020404030301010803" pitchFamily="18" charset="0"/>
              </a:rPr>
              <a:t>Bitumen, Tar and Related Products</a:t>
            </a:r>
            <a:r>
              <a:rPr lang="en-US" sz="2000" b="1" i="0" dirty="0">
                <a:solidFill>
                  <a:srgbClr val="212529"/>
                </a:solidFill>
                <a:effectLst/>
                <a:latin typeface="Garamond" panose="02020404030301010803" pitchFamily="18" charset="0"/>
              </a:rPr>
              <a:t> </a:t>
            </a:r>
            <a:br>
              <a:rPr lang="en-US" sz="2000" b="1" i="0" dirty="0">
                <a:solidFill>
                  <a:srgbClr val="212529"/>
                </a:solidFill>
                <a:effectLst/>
                <a:latin typeface="Garamond" panose="02020404030301010803" pitchFamily="18" charset="0"/>
              </a:rPr>
            </a:br>
            <a:br>
              <a:rPr lang="en-US" sz="2000" b="1" i="0" dirty="0">
                <a:solidFill>
                  <a:srgbClr val="212529"/>
                </a:solidFill>
                <a:effectLst/>
                <a:latin typeface="Garamond" panose="02020404030301010803" pitchFamily="18" charset="0"/>
              </a:rPr>
            </a:br>
            <a:r>
              <a:rPr lang="en-US" sz="2000" b="1" dirty="0">
                <a:solidFill>
                  <a:srgbClr val="212529"/>
                </a:solidFill>
                <a:latin typeface="Garamond" panose="02020404030301010803" pitchFamily="18" charset="0"/>
              </a:rPr>
              <a:t>(</a:t>
            </a:r>
            <a:r>
              <a:rPr lang="en-US" sz="2000" b="1" i="0" dirty="0">
                <a:solidFill>
                  <a:srgbClr val="212529"/>
                </a:solidFill>
                <a:effectLst/>
                <a:latin typeface="Garamond" panose="02020404030301010803" pitchFamily="18" charset="0"/>
              </a:rPr>
              <a:t>Product std 14 	                  test methods 40)</a:t>
            </a:r>
          </a:p>
        </p:txBody>
      </p:sp>
      <p:sp>
        <p:nvSpPr>
          <p:cNvPr id="26" name="Title 3">
            <a:extLst>
              <a:ext uri="{FF2B5EF4-FFF2-40B4-BE49-F238E27FC236}">
                <a16:creationId xmlns:a16="http://schemas.microsoft.com/office/drawing/2014/main" id="{EB31BD5F-7D31-82EB-336C-67EA2F1EA73E}"/>
              </a:ext>
            </a:extLst>
          </p:cNvPr>
          <p:cNvSpPr txBox="1">
            <a:spLocks/>
          </p:cNvSpPr>
          <p:nvPr/>
        </p:nvSpPr>
        <p:spPr>
          <a:xfrm>
            <a:off x="4051301" y="1333500"/>
            <a:ext cx="4075272" cy="62823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en-US" b="1" dirty="0">
              <a:latin typeface="Garamond" panose="02020404030301010803" pitchFamily="18" charset="0"/>
            </a:endParaRP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4D20876D-3142-ABF4-E27C-C9109CCC2668}"/>
              </a:ext>
            </a:extLst>
          </p:cNvPr>
          <p:cNvSpPr txBox="1">
            <a:spLocks/>
          </p:cNvSpPr>
          <p:nvPr/>
        </p:nvSpPr>
        <p:spPr>
          <a:xfrm>
            <a:off x="511207" y="1722298"/>
            <a:ext cx="11029616" cy="5175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2000" b="1" dirty="0">
                <a:latin typeface="Garamond" panose="02020404030301010803" pitchFamily="18" charset="0"/>
              </a:rPr>
              <a:t>Working Groups:	  (Total WG :09	Created :06	    abolished: 03 )</a:t>
            </a:r>
          </a:p>
        </p:txBody>
      </p:sp>
      <p:graphicFrame>
        <p:nvGraphicFramePr>
          <p:cNvPr id="20" name="Content Placeholder 3">
            <a:extLst>
              <a:ext uri="{FF2B5EF4-FFF2-40B4-BE49-F238E27FC236}">
                <a16:creationId xmlns:a16="http://schemas.microsoft.com/office/drawing/2014/main" id="{F9DBC70B-2B63-C20D-06F8-804D724757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1299711"/>
              </p:ext>
            </p:extLst>
          </p:nvPr>
        </p:nvGraphicFramePr>
        <p:xfrm>
          <a:off x="757686" y="2293191"/>
          <a:ext cx="10642601" cy="45085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32191">
                  <a:extLst>
                    <a:ext uri="{9D8B030D-6E8A-4147-A177-3AD203B41FA5}">
                      <a16:colId xmlns:a16="http://schemas.microsoft.com/office/drawing/2014/main" val="2444979876"/>
                    </a:ext>
                  </a:extLst>
                </a:gridCol>
                <a:gridCol w="1314109">
                  <a:extLst>
                    <a:ext uri="{9D8B030D-6E8A-4147-A177-3AD203B41FA5}">
                      <a16:colId xmlns:a16="http://schemas.microsoft.com/office/drawing/2014/main" val="2911107914"/>
                    </a:ext>
                  </a:extLst>
                </a:gridCol>
                <a:gridCol w="6337300">
                  <a:extLst>
                    <a:ext uri="{9D8B030D-6E8A-4147-A177-3AD203B41FA5}">
                      <a16:colId xmlns:a16="http://schemas.microsoft.com/office/drawing/2014/main" val="472576080"/>
                    </a:ext>
                  </a:extLst>
                </a:gridCol>
                <a:gridCol w="2159001">
                  <a:extLst>
                    <a:ext uri="{9D8B030D-6E8A-4147-A177-3AD203B41FA5}">
                      <a16:colId xmlns:a16="http://schemas.microsoft.com/office/drawing/2014/main" val="2411906057"/>
                    </a:ext>
                  </a:extLst>
                </a:gridCol>
              </a:tblGrid>
              <a:tr h="71500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Garamond" panose="02020404030301010803" pitchFamily="18" charset="0"/>
                        </a:rPr>
                        <a:t>S. No.</a:t>
                      </a:r>
                      <a:endParaRPr lang="en-US" sz="14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469" marR="6846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  <a:latin typeface="Garamond" panose="02020404030301010803" pitchFamily="18" charset="0"/>
                        </a:rPr>
                        <a:t>Working Group Number</a:t>
                      </a:r>
                      <a:endParaRPr lang="en-US" sz="14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469" marR="6846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  <a:latin typeface="Garamond" panose="02020404030301010803" pitchFamily="18" charset="0"/>
                        </a:rPr>
                        <a:t>Working Group Name</a:t>
                      </a:r>
                      <a:endParaRPr lang="en-US" sz="14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469" marR="68469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  <a:latin typeface="Garamond" panose="02020404030301010803" pitchFamily="18" charset="0"/>
                        </a:rPr>
                        <a:t>Remark</a:t>
                      </a:r>
                      <a:endParaRPr lang="en-US" sz="14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469" marR="68469" marT="0" marB="0"/>
                </a:tc>
                <a:extLst>
                  <a:ext uri="{0D108BD9-81ED-4DB2-BD59-A6C34878D82A}">
                    <a16:rowId xmlns:a16="http://schemas.microsoft.com/office/drawing/2014/main" val="2156445245"/>
                  </a:ext>
                </a:extLst>
              </a:tr>
              <a:tr h="23066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Garamond" panose="02020404030301010803" pitchFamily="18" charset="0"/>
                        </a:rPr>
                        <a:t>1</a:t>
                      </a:r>
                      <a:endParaRPr lang="en-US" sz="14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469" marR="6846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  <a:latin typeface="Garamond" panose="02020404030301010803" pitchFamily="18" charset="0"/>
                        </a:rPr>
                        <a:t>PCD 06: P2</a:t>
                      </a:r>
                      <a:endParaRPr lang="en-US" sz="14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469" marR="6846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  <a:latin typeface="Garamond" panose="02020404030301010803" pitchFamily="18" charset="0"/>
                        </a:rPr>
                        <a:t>Preparation of Code of Practice for bitumen handling</a:t>
                      </a:r>
                      <a:endParaRPr lang="en-US" sz="14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469" marR="68469" marT="0" marB="0"/>
                </a:tc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  <a:latin typeface="Garamond" panose="02020404030301010803" pitchFamily="18" charset="0"/>
                        </a:rPr>
                        <a:t>Existing Working Groups 03</a:t>
                      </a:r>
                      <a:endParaRPr lang="en-US" sz="14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469" marR="68469" marT="0" marB="0"/>
                </a:tc>
                <a:extLst>
                  <a:ext uri="{0D108BD9-81ED-4DB2-BD59-A6C34878D82A}">
                    <a16:rowId xmlns:a16="http://schemas.microsoft.com/office/drawing/2014/main" val="3253437267"/>
                  </a:ext>
                </a:extLst>
              </a:tr>
              <a:tr h="47260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Garamond" panose="02020404030301010803" pitchFamily="18" charset="0"/>
                        </a:rPr>
                        <a:t>2</a:t>
                      </a:r>
                      <a:endParaRPr lang="en-US" sz="14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469" marR="6846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  <a:latin typeface="Garamond" panose="02020404030301010803" pitchFamily="18" charset="0"/>
                        </a:rPr>
                        <a:t>PCD 06: P3</a:t>
                      </a:r>
                      <a:endParaRPr lang="en-US" sz="14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469" marR="6846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  <a:latin typeface="Garamond" panose="02020404030301010803" pitchFamily="18" charset="0"/>
                        </a:rPr>
                        <a:t>Review of IS 1213:2020 Method for Testing Tar and Bituminous Materials: Distillation Test</a:t>
                      </a:r>
                      <a:endParaRPr lang="en-US" sz="14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469" marR="68469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1981471"/>
                  </a:ext>
                </a:extLst>
              </a:tr>
              <a:tr h="25458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6700" algn="l"/>
                        </a:tabLst>
                      </a:pPr>
                      <a:r>
                        <a:rPr lang="en-US" sz="1400">
                          <a:effectLst/>
                          <a:latin typeface="Garamond" panose="02020404030301010803" pitchFamily="18" charset="0"/>
                        </a:rPr>
                        <a:t>3</a:t>
                      </a:r>
                      <a:endParaRPr lang="en-US" sz="14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469" marR="6846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  <a:latin typeface="Garamond" panose="02020404030301010803" pitchFamily="18" charset="0"/>
                        </a:rPr>
                        <a:t>PCD 06: WG4</a:t>
                      </a:r>
                      <a:endParaRPr lang="en-US" sz="14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469" marR="6846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  <a:latin typeface="Garamond" panose="02020404030301010803" pitchFamily="18" charset="0"/>
                        </a:rPr>
                        <a:t>Review the comments on IS 15462, IS 73 &amp; IS 1203</a:t>
                      </a:r>
                      <a:endParaRPr lang="en-US" sz="14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469" marR="68469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897248"/>
                  </a:ext>
                </a:extLst>
              </a:tr>
              <a:tr h="47260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Garamond" panose="02020404030301010803" pitchFamily="18" charset="0"/>
                        </a:rPr>
                        <a:t>4</a:t>
                      </a:r>
                      <a:endParaRPr lang="en-US" sz="14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469" marR="6846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  <a:latin typeface="Garamond" panose="02020404030301010803" pitchFamily="18" charset="0"/>
                        </a:rPr>
                        <a:t>PCD 06: WG6</a:t>
                      </a:r>
                      <a:endParaRPr lang="en-US" sz="14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469" marR="6846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  <a:latin typeface="Garamond" panose="02020404030301010803" pitchFamily="18" charset="0"/>
                        </a:rPr>
                        <a:t>Preparation of Indian Standard on High Resilient Bitumen Binder</a:t>
                      </a:r>
                      <a:endParaRPr lang="en-US" sz="14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469" marR="68469" marT="0" marB="0"/>
                </a:tc>
                <a:tc rowSpan="6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  <a:latin typeface="Garamond" panose="02020404030301010803" pitchFamily="18" charset="0"/>
                        </a:rPr>
                        <a:t>Created Working Groups 06</a:t>
                      </a:r>
                      <a:endParaRPr lang="en-US" sz="14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469" marR="68469" marT="0" marB="0"/>
                </a:tc>
                <a:extLst>
                  <a:ext uri="{0D108BD9-81ED-4DB2-BD59-A6C34878D82A}">
                    <a16:rowId xmlns:a16="http://schemas.microsoft.com/office/drawing/2014/main" val="2187906231"/>
                  </a:ext>
                </a:extLst>
              </a:tr>
              <a:tr h="47260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  <a:latin typeface="Garamond" panose="02020404030301010803" pitchFamily="18" charset="0"/>
                        </a:rPr>
                        <a:t>5</a:t>
                      </a:r>
                      <a:endParaRPr lang="en-US" sz="14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469" marR="6846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  <a:latin typeface="Garamond" panose="02020404030301010803" pitchFamily="18" charset="0"/>
                        </a:rPr>
                        <a:t>PCD 06: WG7</a:t>
                      </a:r>
                      <a:endParaRPr lang="en-US" sz="14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469" marR="6846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  <a:latin typeface="Garamond" panose="02020404030301010803" pitchFamily="18" charset="0"/>
                        </a:rPr>
                        <a:t>Review of IS 17335: 2020 Apparent viscosity of bituminous binders at elevated temperature</a:t>
                      </a:r>
                      <a:endParaRPr lang="en-US" sz="14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469" marR="68469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5615233"/>
                  </a:ext>
                </a:extLst>
              </a:tr>
              <a:tr h="47260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  <a:latin typeface="Garamond" panose="02020404030301010803" pitchFamily="18" charset="0"/>
                        </a:rPr>
                        <a:t>6</a:t>
                      </a:r>
                      <a:endParaRPr lang="en-US" sz="14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469" marR="6846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  <a:latin typeface="Garamond" panose="02020404030301010803" pitchFamily="18" charset="0"/>
                        </a:rPr>
                        <a:t>PCD 06: WG8</a:t>
                      </a:r>
                      <a:endParaRPr lang="en-US" sz="14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469" marR="6846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  <a:latin typeface="Garamond" panose="02020404030301010803" pitchFamily="18" charset="0"/>
                        </a:rPr>
                        <a:t>Review of comments IS 6241: 2024 Stripping value of road aggregates</a:t>
                      </a:r>
                      <a:endParaRPr lang="en-US" sz="14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469" marR="68469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8814861"/>
                  </a:ext>
                </a:extLst>
              </a:tr>
              <a:tr h="47260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Garamond" panose="02020404030301010803" pitchFamily="18" charset="0"/>
                        </a:rPr>
                        <a:t>7</a:t>
                      </a:r>
                      <a:endParaRPr lang="en-US" sz="14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469" marR="6846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  <a:latin typeface="Garamond" panose="02020404030301010803" pitchFamily="18" charset="0"/>
                        </a:rPr>
                        <a:t>PCD 06: WG9</a:t>
                      </a:r>
                      <a:endParaRPr lang="en-US" sz="14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469" marR="6846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  <a:latin typeface="Garamond" panose="02020404030301010803" pitchFamily="18" charset="0"/>
                        </a:rPr>
                        <a:t>Review of cross reference of IS 15462, IS 17016, IS 17079, IS 3117 &amp; IS 73</a:t>
                      </a:r>
                      <a:endParaRPr lang="en-US" sz="14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469" marR="68469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0320714"/>
                  </a:ext>
                </a:extLst>
              </a:tr>
              <a:tr h="47260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Garamond" panose="02020404030301010803" pitchFamily="18" charset="0"/>
                        </a:rPr>
                        <a:t>8</a:t>
                      </a:r>
                      <a:endParaRPr lang="en-US" sz="14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469" marR="6846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  <a:latin typeface="Garamond" panose="02020404030301010803" pitchFamily="18" charset="0"/>
                        </a:rPr>
                        <a:t>PCD 06: WG10</a:t>
                      </a:r>
                      <a:endParaRPr lang="en-US" sz="14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469" marR="6846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  <a:latin typeface="Garamond" panose="02020404030301010803" pitchFamily="18" charset="0"/>
                        </a:rPr>
                        <a:t>Review of cross reference of IS 15808, IS 17052, IS 17124 &amp; IS 3116</a:t>
                      </a:r>
                      <a:endParaRPr lang="en-US" sz="14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469" marR="68469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9152769"/>
                  </a:ext>
                </a:extLst>
              </a:tr>
              <a:tr h="47260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Garamond" panose="02020404030301010803" pitchFamily="18" charset="0"/>
                        </a:rPr>
                        <a:t>9</a:t>
                      </a:r>
                      <a:endParaRPr lang="en-US" sz="14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469" marR="6846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>
                          <a:effectLst/>
                          <a:latin typeface="Garamond" panose="02020404030301010803" pitchFamily="18" charset="0"/>
                        </a:rPr>
                        <a:t>PCD 06: WG11</a:t>
                      </a:r>
                      <a:endParaRPr lang="en-US" sz="14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469" marR="68469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400" dirty="0">
                          <a:effectLst/>
                          <a:latin typeface="Garamond" panose="02020404030301010803" pitchFamily="18" charset="0"/>
                        </a:rPr>
                        <a:t>Review of cross reference of IS 217, IS 8887, IS 14982 &amp; IS 702</a:t>
                      </a:r>
                      <a:endParaRPr lang="en-US" sz="14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469" marR="68469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9610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22920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4DBCF-3F8F-4C8A-9E6F-83BE098B05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5136" y="684362"/>
            <a:ext cx="8476544" cy="659058"/>
          </a:xfrm>
        </p:spPr>
        <p:txBody>
          <a:bodyPr>
            <a:normAutofit/>
          </a:bodyPr>
          <a:lstStyle/>
          <a:p>
            <a:pPr algn="ctr"/>
            <a:r>
              <a:rPr lang="en-US" b="1" dirty="0">
                <a:latin typeface="Garamond" panose="02020404030301010803" pitchFamily="18" charset="0"/>
              </a:rPr>
              <a:t>		PCD 06 - Working Groups Abolished</a:t>
            </a:r>
            <a:endParaRPr lang="en-US" dirty="0">
              <a:latin typeface="Garamond" panose="02020404030301010803" pitchFamily="18" charset="0"/>
            </a:endParaRP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C9D7A384-F54D-442F-9788-DA8319CB05D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0521149"/>
              </p:ext>
            </p:extLst>
          </p:nvPr>
        </p:nvGraphicFramePr>
        <p:xfrm>
          <a:off x="1410662" y="1733184"/>
          <a:ext cx="9055099" cy="32341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6135">
                  <a:extLst>
                    <a:ext uri="{9D8B030D-6E8A-4147-A177-3AD203B41FA5}">
                      <a16:colId xmlns:a16="http://schemas.microsoft.com/office/drawing/2014/main" val="1691375680"/>
                    </a:ext>
                  </a:extLst>
                </a:gridCol>
                <a:gridCol w="1531613">
                  <a:extLst>
                    <a:ext uri="{9D8B030D-6E8A-4147-A177-3AD203B41FA5}">
                      <a16:colId xmlns:a16="http://schemas.microsoft.com/office/drawing/2014/main" val="993952520"/>
                    </a:ext>
                  </a:extLst>
                </a:gridCol>
                <a:gridCol w="4426112">
                  <a:extLst>
                    <a:ext uri="{9D8B030D-6E8A-4147-A177-3AD203B41FA5}">
                      <a16:colId xmlns:a16="http://schemas.microsoft.com/office/drawing/2014/main" val="3903565431"/>
                    </a:ext>
                  </a:extLst>
                </a:gridCol>
                <a:gridCol w="2371239">
                  <a:extLst>
                    <a:ext uri="{9D8B030D-6E8A-4147-A177-3AD203B41FA5}">
                      <a16:colId xmlns:a16="http://schemas.microsoft.com/office/drawing/2014/main" val="873624166"/>
                    </a:ext>
                  </a:extLst>
                </a:gridCol>
              </a:tblGrid>
              <a:tr h="90683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Garamond" panose="02020404030301010803" pitchFamily="18" charset="0"/>
                        </a:rPr>
                        <a:t>S. No.</a:t>
                      </a:r>
                      <a:endParaRPr lang="en-US" sz="16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>
                          <a:effectLst/>
                          <a:latin typeface="Garamond" panose="02020404030301010803" pitchFamily="18" charset="0"/>
                        </a:rPr>
                        <a:t>Working Panel Number</a:t>
                      </a:r>
                      <a:endParaRPr lang="en-US" sz="16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" algn="l"/>
                        </a:tabLst>
                      </a:pPr>
                      <a:r>
                        <a:rPr lang="en-IN" sz="1600" dirty="0">
                          <a:effectLst/>
                          <a:latin typeface="Garamond" panose="02020404030301010803" pitchFamily="18" charset="0"/>
                        </a:rPr>
                        <a:t>Working Group Name</a:t>
                      </a:r>
                      <a:endParaRPr lang="en-US" sz="16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20040" algn="l"/>
                        </a:tabLst>
                      </a:pPr>
                      <a:r>
                        <a:rPr lang="en-IN" sz="1600">
                          <a:effectLst/>
                          <a:latin typeface="Garamond" panose="02020404030301010803" pitchFamily="18" charset="0"/>
                        </a:rPr>
                        <a:t>Remark</a:t>
                      </a:r>
                      <a:endParaRPr lang="en-US" sz="16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926355"/>
                  </a:ext>
                </a:extLst>
              </a:tr>
              <a:tr h="44179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6700" algn="l"/>
                        </a:tabLst>
                      </a:pPr>
                      <a:r>
                        <a:rPr lang="en-US" sz="1600">
                          <a:effectLst/>
                          <a:latin typeface="Garamond" panose="02020404030301010803" pitchFamily="18" charset="0"/>
                        </a:rPr>
                        <a:t>1</a:t>
                      </a:r>
                      <a:endParaRPr lang="en-US" sz="16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>
                          <a:effectLst/>
                          <a:latin typeface="Garamond" panose="02020404030301010803" pitchFamily="18" charset="0"/>
                        </a:rPr>
                        <a:t>PCD 06: P4</a:t>
                      </a:r>
                      <a:endParaRPr lang="en-US" sz="16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>
                          <a:effectLst/>
                          <a:latin typeface="Garamond" panose="02020404030301010803" pitchFamily="18" charset="0"/>
                        </a:rPr>
                        <a:t>Formulation of Indian Standard on Trackless Emulsion</a:t>
                      </a:r>
                      <a:endParaRPr lang="en-US" sz="16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>
                          <a:effectLst/>
                          <a:latin typeface="Garamond" panose="02020404030301010803" pitchFamily="18" charset="0"/>
                        </a:rPr>
                        <a:t>Doc. Under printing</a:t>
                      </a:r>
                      <a:endParaRPr lang="en-US" sz="16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84495428"/>
                  </a:ext>
                </a:extLst>
              </a:tr>
              <a:tr h="90683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6700" algn="l"/>
                        </a:tabLst>
                      </a:pPr>
                      <a:r>
                        <a:rPr lang="en-US" sz="1600">
                          <a:effectLst/>
                          <a:latin typeface="Garamond" panose="02020404030301010803" pitchFamily="18" charset="0"/>
                        </a:rPr>
                        <a:t>2</a:t>
                      </a:r>
                      <a:endParaRPr lang="en-US" sz="16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>
                          <a:effectLst/>
                          <a:latin typeface="Garamond" panose="02020404030301010803" pitchFamily="18" charset="0"/>
                        </a:rPr>
                        <a:t>PCD 06: WG3</a:t>
                      </a:r>
                      <a:endParaRPr lang="en-US" sz="16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>
                          <a:effectLst/>
                          <a:latin typeface="Garamond" panose="02020404030301010803" pitchFamily="18" charset="0"/>
                        </a:rPr>
                        <a:t>Review of </a:t>
                      </a:r>
                      <a:r>
                        <a:rPr lang="en-IN" sz="1600" dirty="0" err="1">
                          <a:effectLst/>
                          <a:latin typeface="Garamond" panose="02020404030301010803" pitchFamily="18" charset="0"/>
                        </a:rPr>
                        <a:t>MoRTH</a:t>
                      </a:r>
                      <a:r>
                        <a:rPr lang="en-IN" sz="1600" dirty="0">
                          <a:effectLst/>
                          <a:latin typeface="Garamond" panose="02020404030301010803" pitchFamily="18" charset="0"/>
                        </a:rPr>
                        <a:t> comments for an amendment to IS 73:2013</a:t>
                      </a:r>
                      <a:endParaRPr lang="en-US" sz="16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>
                          <a:effectLst/>
                          <a:latin typeface="Garamond" panose="02020404030301010803" pitchFamily="18" charset="0"/>
                        </a:rPr>
                        <a:t>Amendment Published</a:t>
                      </a:r>
                      <a:endParaRPr lang="en-US" sz="16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83198201"/>
                  </a:ext>
                </a:extLst>
              </a:tr>
              <a:tr h="90683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Garamond" panose="02020404030301010803" pitchFamily="18" charset="0"/>
                        </a:rPr>
                        <a:t>3</a:t>
                      </a:r>
                      <a:endParaRPr lang="en-US" sz="16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>
                          <a:effectLst/>
                          <a:latin typeface="Garamond" panose="02020404030301010803" pitchFamily="18" charset="0"/>
                        </a:rPr>
                        <a:t>PCD 06: P1</a:t>
                      </a:r>
                      <a:endParaRPr lang="en-US" sz="16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>
                          <a:effectLst/>
                          <a:latin typeface="Garamond" panose="02020404030301010803" pitchFamily="18" charset="0"/>
                        </a:rPr>
                        <a:t>Formulation of Indian standard on High Resilient Modulus Bitumen (HMB)</a:t>
                      </a:r>
                      <a:endParaRPr lang="en-US" sz="16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600" dirty="0">
                          <a:effectLst/>
                          <a:latin typeface="Garamond" panose="02020404030301010803" pitchFamily="18" charset="0"/>
                        </a:rPr>
                        <a:t>Subject Dropped</a:t>
                      </a:r>
                      <a:endParaRPr lang="en-US" sz="16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9079396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92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9CB678-12B9-62C5-61D8-3C353BBEBE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3">
            <a:extLst>
              <a:ext uri="{FF2B5EF4-FFF2-40B4-BE49-F238E27FC236}">
                <a16:creationId xmlns:a16="http://schemas.microsoft.com/office/drawing/2014/main" id="{EE9BCD2F-3474-0273-01C3-2F9F49335FB5}"/>
              </a:ext>
            </a:extLst>
          </p:cNvPr>
          <p:cNvSpPr txBox="1">
            <a:spLocks/>
          </p:cNvSpPr>
          <p:nvPr/>
        </p:nvSpPr>
        <p:spPr>
          <a:xfrm>
            <a:off x="508892" y="643426"/>
            <a:ext cx="11306342" cy="966838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>
              <a:lnSpc>
                <a:spcPct val="90000"/>
              </a:lnSpc>
            </a:pPr>
            <a:r>
              <a:rPr lang="en-US" b="1" dirty="0">
                <a:solidFill>
                  <a:schemeClr val="tx1"/>
                </a:solidFill>
                <a:latin typeface="Garamond" panose="02020404030301010803" pitchFamily="18" charset="0"/>
              </a:rPr>
              <a:t>PCD 18 -</a:t>
            </a:r>
            <a:r>
              <a:rPr lang="en-US" b="1" dirty="0">
                <a:solidFill>
                  <a:srgbClr val="212529"/>
                </a:solidFill>
                <a:latin typeface="Garamond" panose="02020404030301010803" pitchFamily="18" charset="0"/>
              </a:rPr>
              <a:t> Fragrance and Flavour</a:t>
            </a:r>
          </a:p>
          <a:p>
            <a:pPr algn="ctr">
              <a:lnSpc>
                <a:spcPct val="90000"/>
              </a:lnSpc>
            </a:pPr>
            <a:r>
              <a:rPr lang="en-US" sz="2000" b="1" dirty="0">
                <a:solidFill>
                  <a:srgbClr val="212529"/>
                </a:solidFill>
                <a:latin typeface="Garamond" panose="02020404030301010803" pitchFamily="18" charset="0"/>
              </a:rPr>
              <a:t> </a:t>
            </a:r>
          </a:p>
          <a:p>
            <a:pPr algn="ctr">
              <a:lnSpc>
                <a:spcPct val="90000"/>
              </a:lnSpc>
            </a:pPr>
            <a:r>
              <a:rPr lang="en-US" sz="2000" b="1" dirty="0">
                <a:solidFill>
                  <a:srgbClr val="212529"/>
                </a:solidFill>
                <a:latin typeface="Garamond" panose="02020404030301010803" pitchFamily="18" charset="0"/>
              </a:rPr>
              <a:t>(Product std 70 	test methods 33         OTHERS 7)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3C3AA96C-359B-E6D1-1FF3-BBFCE35AEB2F}"/>
              </a:ext>
            </a:extLst>
          </p:cNvPr>
          <p:cNvSpPr txBox="1">
            <a:spLocks/>
          </p:cNvSpPr>
          <p:nvPr/>
        </p:nvSpPr>
        <p:spPr>
          <a:xfrm>
            <a:off x="532574" y="1678427"/>
            <a:ext cx="11029616" cy="51758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n-US" sz="2000" b="1" dirty="0">
                <a:latin typeface="Garamond" panose="02020404030301010803" pitchFamily="18" charset="0"/>
              </a:rPr>
              <a:t>Working Groups:	  (Total WG :07	Created :03	    abolished: NIL )</a:t>
            </a:r>
          </a:p>
        </p:txBody>
      </p:sp>
      <p:graphicFrame>
        <p:nvGraphicFramePr>
          <p:cNvPr id="21" name="Content Placeholder 3">
            <a:extLst>
              <a:ext uri="{FF2B5EF4-FFF2-40B4-BE49-F238E27FC236}">
                <a16:creationId xmlns:a16="http://schemas.microsoft.com/office/drawing/2014/main" id="{932D9901-3C36-9A8A-8C1B-C6288986769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26582860"/>
              </p:ext>
            </p:extLst>
          </p:nvPr>
        </p:nvGraphicFramePr>
        <p:xfrm>
          <a:off x="609946" y="2410456"/>
          <a:ext cx="10891672" cy="42323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39586">
                  <a:extLst>
                    <a:ext uri="{9D8B030D-6E8A-4147-A177-3AD203B41FA5}">
                      <a16:colId xmlns:a16="http://schemas.microsoft.com/office/drawing/2014/main" val="632176887"/>
                    </a:ext>
                  </a:extLst>
                </a:gridCol>
                <a:gridCol w="1650180">
                  <a:extLst>
                    <a:ext uri="{9D8B030D-6E8A-4147-A177-3AD203B41FA5}">
                      <a16:colId xmlns:a16="http://schemas.microsoft.com/office/drawing/2014/main" val="2201305099"/>
                    </a:ext>
                  </a:extLst>
                </a:gridCol>
                <a:gridCol w="6202068">
                  <a:extLst>
                    <a:ext uri="{9D8B030D-6E8A-4147-A177-3AD203B41FA5}">
                      <a16:colId xmlns:a16="http://schemas.microsoft.com/office/drawing/2014/main" val="1058026915"/>
                    </a:ext>
                  </a:extLst>
                </a:gridCol>
                <a:gridCol w="2199838">
                  <a:extLst>
                    <a:ext uri="{9D8B030D-6E8A-4147-A177-3AD203B41FA5}">
                      <a16:colId xmlns:a16="http://schemas.microsoft.com/office/drawing/2014/main" val="1851527548"/>
                    </a:ext>
                  </a:extLst>
                </a:gridCol>
              </a:tblGrid>
              <a:tr h="4998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Garamond" panose="02020404030301010803" pitchFamily="18" charset="0"/>
                        </a:rPr>
                        <a:t>S. No.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>
                          <a:effectLst/>
                          <a:latin typeface="Garamond" panose="02020404030301010803" pitchFamily="18" charset="0"/>
                        </a:rPr>
                        <a:t>Working Group Number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  <a:latin typeface="Garamond" panose="02020404030301010803" pitchFamily="18" charset="0"/>
                        </a:rPr>
                        <a:t>Working Group Name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>
                          <a:effectLst/>
                          <a:latin typeface="Garamond" panose="02020404030301010803" pitchFamily="18" charset="0"/>
                        </a:rPr>
                        <a:t>Remark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9433804"/>
                  </a:ext>
                </a:extLst>
              </a:tr>
              <a:tr h="4998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Garamond" panose="02020404030301010803" pitchFamily="18" charset="0"/>
                        </a:rPr>
                        <a:t>1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>
                          <a:effectLst/>
                          <a:latin typeface="Garamond" panose="02020404030301010803" pitchFamily="18" charset="0"/>
                        </a:rPr>
                        <a:t>PCD 18 : P2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  <a:latin typeface="Garamond" panose="02020404030301010803" pitchFamily="18" charset="0"/>
                        </a:rPr>
                        <a:t>To prepare a list of Permitted/Prohibited/Restricted Ingredients for use in Fragrances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>
                          <a:effectLst/>
                          <a:latin typeface="Garamond" panose="02020404030301010803" pitchFamily="18" charset="0"/>
                        </a:rPr>
                        <a:t>Existing Working Groups 04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11036404"/>
                  </a:ext>
                </a:extLst>
              </a:tr>
              <a:tr h="4998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Garamond" panose="02020404030301010803" pitchFamily="18" charset="0"/>
                        </a:rPr>
                        <a:t>2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  <a:latin typeface="Garamond" panose="02020404030301010803" pitchFamily="18" charset="0"/>
                        </a:rPr>
                        <a:t>PCD 18 : WG1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  <a:latin typeface="Garamond" panose="02020404030301010803" pitchFamily="18" charset="0"/>
                        </a:rPr>
                        <a:t>Review of pre-2000 Indian Standards of PCD 18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8292838"/>
                  </a:ext>
                </a:extLst>
              </a:tr>
              <a:tr h="4998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66700" algn="l"/>
                        </a:tabLst>
                      </a:pPr>
                      <a:r>
                        <a:rPr lang="en-US" sz="1800">
                          <a:effectLst/>
                          <a:latin typeface="Garamond" panose="02020404030301010803" pitchFamily="18" charset="0"/>
                        </a:rPr>
                        <a:t>3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42900" algn="l"/>
                        </a:tabLst>
                      </a:pPr>
                      <a:r>
                        <a:rPr lang="en-IN" sz="1800">
                          <a:effectLst/>
                          <a:latin typeface="Garamond" panose="02020404030301010803" pitchFamily="18" charset="0"/>
                        </a:rPr>
                        <a:t>PCD 18 : WG2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  <a:latin typeface="Garamond" panose="02020404030301010803" pitchFamily="18" charset="0"/>
                        </a:rPr>
                        <a:t>Formulation of an Indian Standard on </a:t>
                      </a:r>
                      <a:r>
                        <a:rPr lang="en-IN" sz="1800" dirty="0" err="1">
                          <a:effectLst/>
                          <a:latin typeface="Garamond" panose="02020404030301010803" pitchFamily="18" charset="0"/>
                        </a:rPr>
                        <a:t>Agarbatti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0408425"/>
                  </a:ext>
                </a:extLst>
              </a:tr>
              <a:tr h="4998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Garamond" panose="02020404030301010803" pitchFamily="18" charset="0"/>
                        </a:rPr>
                        <a:t>4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>
                          <a:effectLst/>
                          <a:latin typeface="Garamond" panose="02020404030301010803" pitchFamily="18" charset="0"/>
                        </a:rPr>
                        <a:t>PCD 18 : WG3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  <a:latin typeface="Garamond" panose="02020404030301010803" pitchFamily="18" charset="0"/>
                        </a:rPr>
                        <a:t>Formulation of an Indian Standard on Oil of frankincense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628901"/>
                  </a:ext>
                </a:extLst>
              </a:tr>
              <a:tr h="4998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>
                          <a:effectLst/>
                          <a:latin typeface="Garamond" panose="02020404030301010803" pitchFamily="18" charset="0"/>
                        </a:rPr>
                        <a:t>5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>
                          <a:effectLst/>
                          <a:latin typeface="Garamond" panose="02020404030301010803" pitchFamily="18" charset="0"/>
                        </a:rPr>
                        <a:t>PCD 18 : WG4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 dirty="0">
                          <a:effectLst/>
                          <a:latin typeface="Garamond" panose="02020404030301010803" pitchFamily="18" charset="0"/>
                        </a:rPr>
                        <a:t>Review of comments on Synthetic Menthol and Menthol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>
                          <a:effectLst/>
                          <a:latin typeface="Garamond" panose="02020404030301010803" pitchFamily="18" charset="0"/>
                        </a:rPr>
                        <a:t>Created Working Groups 03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49264812"/>
                  </a:ext>
                </a:extLst>
              </a:tr>
              <a:tr h="4998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>
                          <a:effectLst/>
                          <a:latin typeface="Garamond" panose="02020404030301010803" pitchFamily="18" charset="0"/>
                        </a:rPr>
                        <a:t>6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1800">
                          <a:effectLst/>
                          <a:latin typeface="Garamond" panose="02020404030301010803" pitchFamily="18" charset="0"/>
                        </a:rPr>
                        <a:t>PCD 18 : WG5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906780" algn="l"/>
                        </a:tabLst>
                      </a:pPr>
                      <a:r>
                        <a:rPr lang="en-IN" sz="1800" dirty="0">
                          <a:effectLst/>
                          <a:latin typeface="Garamond" panose="02020404030301010803" pitchFamily="18" charset="0"/>
                        </a:rPr>
                        <a:t>Review of Code of practices for cultivation of aromatic plants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0214747"/>
                  </a:ext>
                </a:extLst>
              </a:tr>
              <a:tr h="49980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Garamond" panose="02020404030301010803" pitchFamily="18" charset="0"/>
                        </a:rPr>
                        <a:t>7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12420" algn="l"/>
                        </a:tabLst>
                      </a:pPr>
                      <a:r>
                        <a:rPr lang="en-IN" sz="1800">
                          <a:effectLst/>
                          <a:latin typeface="Garamond" panose="02020404030301010803" pitchFamily="18" charset="0"/>
                        </a:rPr>
                        <a:t>PCD 18 : WG6</a:t>
                      </a:r>
                      <a:endParaRPr lang="en-US" sz="180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502920" algn="l"/>
                        </a:tabLst>
                      </a:pPr>
                      <a:r>
                        <a:rPr lang="en-IN" sz="1800" dirty="0">
                          <a:effectLst/>
                          <a:latin typeface="Garamond" panose="02020404030301010803" pitchFamily="18" charset="0"/>
                        </a:rPr>
                        <a:t>Formulation of an Indian Standard on Nagpur Orange Essential Oil</a:t>
                      </a:r>
                      <a:endParaRPr lang="en-US" sz="1800" dirty="0">
                        <a:effectLst/>
                        <a:latin typeface="Garamond" panose="02020404030301010803" pitchFamily="18" charset="0"/>
                        <a:ea typeface="Calibri" panose="020F0502020204030204" pitchFamily="34" charset="0"/>
                        <a:cs typeface="Mangal" panose="02040503050203030202" pitchFamily="18" charset="0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62060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40440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9CB678-12B9-62C5-61D8-3C353BBEBE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E5318D5-7BFF-C4DE-0ACE-0B622394AB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2829" y="695934"/>
            <a:ext cx="11306342" cy="565532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</a:pPr>
            <a:r>
              <a:rPr lang="en-US" sz="2400" b="1" dirty="0">
                <a:solidFill>
                  <a:schemeClr val="tx1"/>
                </a:solidFill>
                <a:latin typeface="Garamond" panose="02020404030301010803" pitchFamily="18" charset="0"/>
              </a:rPr>
              <a:t>STATUS OF NWIPs – PCD 01</a:t>
            </a:r>
            <a:endParaRPr lang="en-US" sz="2400" b="1" i="0" dirty="0">
              <a:solidFill>
                <a:srgbClr val="212529"/>
              </a:solidFill>
              <a:effectLst/>
              <a:latin typeface="Garamond" panose="02020404030301010803" pitchFamily="18" charset="0"/>
            </a:endParaRPr>
          </a:p>
        </p:txBody>
      </p:sp>
      <p:sp>
        <p:nvSpPr>
          <p:cNvPr id="26" name="Title 3">
            <a:extLst>
              <a:ext uri="{FF2B5EF4-FFF2-40B4-BE49-F238E27FC236}">
                <a16:creationId xmlns:a16="http://schemas.microsoft.com/office/drawing/2014/main" id="{9FF77341-F4EF-D604-8CA4-7161FA65AF30}"/>
              </a:ext>
            </a:extLst>
          </p:cNvPr>
          <p:cNvSpPr txBox="1">
            <a:spLocks/>
          </p:cNvSpPr>
          <p:nvPr/>
        </p:nvSpPr>
        <p:spPr>
          <a:xfrm>
            <a:off x="4065427" y="1348166"/>
            <a:ext cx="4061146" cy="61357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en-US" b="1" dirty="0">
              <a:latin typeface="Garamond" panose="02020404030301010803" pitchFamily="18" charset="0"/>
            </a:endParaRPr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C9F01DCD-79A5-E4B8-2A4A-35C6D5781409}"/>
              </a:ext>
            </a:extLst>
          </p:cNvPr>
          <p:cNvGrpSpPr/>
          <p:nvPr/>
        </p:nvGrpSpPr>
        <p:grpSpPr>
          <a:xfrm>
            <a:off x="1100138" y="1402162"/>
            <a:ext cx="9511474" cy="3777067"/>
            <a:chOff x="4172926" y="3088907"/>
            <a:chExt cx="4596392" cy="3444641"/>
          </a:xfrm>
        </p:grpSpPr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8C26579A-EDA4-3C6E-B047-16E27B7E7969}"/>
                </a:ext>
              </a:extLst>
            </p:cNvPr>
            <p:cNvGrpSpPr/>
            <p:nvPr/>
          </p:nvGrpSpPr>
          <p:grpSpPr>
            <a:xfrm>
              <a:off x="5852022" y="3088907"/>
              <a:ext cx="1279632" cy="882785"/>
              <a:chOff x="5732288" y="429719"/>
              <a:chExt cx="1279632" cy="882785"/>
            </a:xfrm>
          </p:grpSpPr>
          <p:sp>
            <p:nvSpPr>
              <p:cNvPr id="24" name="Rounded Rectangle 23">
                <a:extLst>
                  <a:ext uri="{FF2B5EF4-FFF2-40B4-BE49-F238E27FC236}">
                    <a16:creationId xmlns:a16="http://schemas.microsoft.com/office/drawing/2014/main" id="{F6040AB9-DFF2-72C8-743B-64252C6C9AF0}"/>
                  </a:ext>
                </a:extLst>
              </p:cNvPr>
              <p:cNvSpPr/>
              <p:nvPr/>
            </p:nvSpPr>
            <p:spPr>
              <a:xfrm>
                <a:off x="5732288" y="488281"/>
                <a:ext cx="1255382" cy="745152"/>
              </a:xfrm>
              <a:prstGeom prst="roundRect">
                <a:avLst>
                  <a:gd name="adj" fmla="val 10000"/>
                </a:avLst>
              </a:prstGeom>
              <a:ln>
                <a:solidFill>
                  <a:schemeClr val="accent3"/>
                </a:solidFill>
              </a:ln>
            </p:spPr>
            <p:style>
              <a:lnRef idx="2">
                <a:schemeClr val="accent1">
                  <a:hueOff val="0"/>
                  <a:satOff val="0"/>
                  <a:lumOff val="0"/>
                  <a:alphaOff val="0"/>
                </a:schemeClr>
              </a:lnRef>
              <a:fillRef idx="1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fillRef>
              <a:effectRef idx="0">
                <a:schemeClr val="lt1">
                  <a:alpha val="90000"/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/>
              <a:lstStyle/>
              <a:p>
                <a:endParaRPr lang="en-IN" dirty="0"/>
              </a:p>
            </p:txBody>
          </p:sp>
          <p:sp>
            <p:nvSpPr>
              <p:cNvPr id="25" name="Rounded Rectangle 6">
                <a:extLst>
                  <a:ext uri="{FF2B5EF4-FFF2-40B4-BE49-F238E27FC236}">
                    <a16:creationId xmlns:a16="http://schemas.microsoft.com/office/drawing/2014/main" id="{57386684-A82E-8CBC-4226-78564FF16417}"/>
                  </a:ext>
                </a:extLst>
              </p:cNvPr>
              <p:cNvSpPr txBox="1"/>
              <p:nvPr/>
            </p:nvSpPr>
            <p:spPr>
              <a:xfrm>
                <a:off x="5756538" y="429719"/>
                <a:ext cx="1255382" cy="882785"/>
              </a:xfrm>
              <a:prstGeom prst="rect">
                <a:avLst/>
              </a:prstGeom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>
                  <a:hueOff val="0"/>
                  <a:satOff val="0"/>
                  <a:lumOff val="0"/>
                  <a:alphaOff val="0"/>
                </a:schemeClr>
              </a:fontRef>
            </p:style>
            <p:txBody>
              <a:bodyPr spcFirstLastPara="0" vert="horz" wrap="square" lIns="34290" tIns="34290" rIns="34290" bIns="34290" numCol="1" spcCol="1270" anchor="ctr" anchorCtr="0">
                <a:noAutofit/>
              </a:bodyPr>
              <a:lstStyle/>
              <a:p>
                <a:pPr marL="0" lvl="0" indent="0" algn="ctr" defTabSz="400050">
                  <a:lnSpc>
                    <a:spcPct val="90000"/>
                  </a:lnSpc>
                  <a:spcBef>
                    <a:spcPct val="0"/>
                  </a:spcBef>
                  <a:spcAft>
                    <a:spcPct val="35000"/>
                  </a:spcAft>
                  <a:buNone/>
                </a:pPr>
                <a:r>
                  <a:rPr lang="en-IN" sz="2000" b="1" kern="1200" dirty="0">
                    <a:latin typeface="Garamond" panose="02020404030301010803" pitchFamily="18" charset="0"/>
                  </a:rPr>
                  <a:t>TOTAL 18</a:t>
                </a:r>
              </a:p>
            </p:txBody>
          </p:sp>
        </p:grpSp>
        <p:sp>
          <p:nvSpPr>
            <p:cNvPr id="34" name="Rounded Rectangle 10">
              <a:extLst>
                <a:ext uri="{FF2B5EF4-FFF2-40B4-BE49-F238E27FC236}">
                  <a16:creationId xmlns:a16="http://schemas.microsoft.com/office/drawing/2014/main" id="{D5F28744-D9A7-FE36-24AC-AAEF9083D6FD}"/>
                </a:ext>
              </a:extLst>
            </p:cNvPr>
            <p:cNvSpPr txBox="1"/>
            <p:nvPr/>
          </p:nvSpPr>
          <p:spPr>
            <a:xfrm>
              <a:off x="5785403" y="5686290"/>
              <a:ext cx="1401233" cy="84725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4290" tIns="34290" rIns="34290" bIns="34290" numCol="1" spcCol="1270" anchor="ctr" anchorCtr="0">
              <a:noAutofit/>
            </a:bodyPr>
            <a:lstStyle/>
            <a:p>
              <a:pPr algn="ctr"/>
              <a:endParaRPr lang="en-US" sz="1100" b="1" i="0" dirty="0">
                <a:solidFill>
                  <a:srgbClr val="212529"/>
                </a:solidFill>
                <a:effectLst/>
                <a:latin typeface="Garamond" panose="02020404030301010803" pitchFamily="18" charset="0"/>
              </a:endParaRPr>
            </a:p>
          </p:txBody>
        </p:sp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0D34359F-6C80-315C-FC33-DFC93FF0488A}"/>
                </a:ext>
              </a:extLst>
            </p:cNvPr>
            <p:cNvGrpSpPr/>
            <p:nvPr/>
          </p:nvGrpSpPr>
          <p:grpSpPr>
            <a:xfrm>
              <a:off x="4172926" y="3917585"/>
              <a:ext cx="4596392" cy="1217697"/>
              <a:chOff x="3741601" y="5389833"/>
              <a:chExt cx="4596392" cy="1217697"/>
            </a:xfrm>
          </p:grpSpPr>
          <p:grpSp>
            <p:nvGrpSpPr>
              <p:cNvPr id="2" name="Group 1">
                <a:extLst>
                  <a:ext uri="{FF2B5EF4-FFF2-40B4-BE49-F238E27FC236}">
                    <a16:creationId xmlns:a16="http://schemas.microsoft.com/office/drawing/2014/main" id="{02225F86-6EC1-4389-2E1E-AF72F3A7B59B}"/>
                  </a:ext>
                </a:extLst>
              </p:cNvPr>
              <p:cNvGrpSpPr/>
              <p:nvPr/>
            </p:nvGrpSpPr>
            <p:grpSpPr>
              <a:xfrm>
                <a:off x="3741601" y="5803815"/>
                <a:ext cx="1279632" cy="803715"/>
                <a:chOff x="5125254" y="1612647"/>
                <a:chExt cx="1279632" cy="803715"/>
              </a:xfrm>
            </p:grpSpPr>
            <p:sp>
              <p:nvSpPr>
                <p:cNvPr id="3" name="Rounded Rectangle 29">
                  <a:extLst>
                    <a:ext uri="{FF2B5EF4-FFF2-40B4-BE49-F238E27FC236}">
                      <a16:creationId xmlns:a16="http://schemas.microsoft.com/office/drawing/2014/main" id="{83A6BDFE-DBB0-FE90-9E27-D26C9673A89A}"/>
                    </a:ext>
                  </a:extLst>
                </p:cNvPr>
                <p:cNvSpPr/>
                <p:nvPr/>
              </p:nvSpPr>
              <p:spPr>
                <a:xfrm>
                  <a:off x="5125254" y="1612647"/>
                  <a:ext cx="1279625" cy="662168"/>
                </a:xfrm>
                <a:prstGeom prst="roundRect">
                  <a:avLst>
                    <a:gd name="adj" fmla="val 10000"/>
                  </a:avLst>
                </a:prstGeom>
              </p:spPr>
              <p:style>
                <a:lnRef idx="2">
                  <a:schemeClr val="accent3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lt1">
                    <a:alpha val="90000"/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lt1">
                    <a:alpha val="90000"/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</p:sp>
            <p:sp>
              <p:nvSpPr>
                <p:cNvPr id="5" name="Rounded Rectangle 8">
                  <a:extLst>
                    <a:ext uri="{FF2B5EF4-FFF2-40B4-BE49-F238E27FC236}">
                      <a16:creationId xmlns:a16="http://schemas.microsoft.com/office/drawing/2014/main" id="{CA924334-C81A-481F-EFEA-AE3D1D605A84}"/>
                    </a:ext>
                  </a:extLst>
                </p:cNvPr>
                <p:cNvSpPr txBox="1"/>
                <p:nvPr/>
              </p:nvSpPr>
              <p:spPr>
                <a:xfrm>
                  <a:off x="5149504" y="1636897"/>
                  <a:ext cx="1255382" cy="779465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34290" tIns="34290" rIns="34290" bIns="34290" numCol="1" spcCol="1270" anchor="ctr" anchorCtr="0">
                  <a:noAutofit/>
                </a:bodyPr>
                <a:lstStyle/>
                <a:p>
                  <a:pPr marL="0" lvl="0" indent="0" algn="ctr" defTabSz="4000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en-IN" sz="1400" b="1" dirty="0">
                      <a:latin typeface="Garamond" panose="02020404030301010803" pitchFamily="18" charset="0"/>
                    </a:rPr>
                    <a:t>R&amp;D </a:t>
                  </a:r>
                </a:p>
                <a:p>
                  <a:pPr marL="0" lvl="0" indent="0" algn="ctr" defTabSz="4000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en-IN" sz="1400" b="1" dirty="0">
                      <a:latin typeface="Garamond" panose="02020404030301010803" pitchFamily="18" charset="0"/>
                    </a:rPr>
                    <a:t>02</a:t>
                  </a:r>
                </a:p>
                <a:p>
                  <a:pPr marL="0" lvl="0" indent="0" algn="ctr" defTabSz="4000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endParaRPr lang="en-IN" sz="1400" b="1" kern="1200" dirty="0">
                    <a:latin typeface="Garamond" panose="02020404030301010803" pitchFamily="18" charset="0"/>
                  </a:endParaRPr>
                </a:p>
              </p:txBody>
            </p:sp>
          </p:grpSp>
          <p:grpSp>
            <p:nvGrpSpPr>
              <p:cNvPr id="6" name="Group 5">
                <a:extLst>
                  <a:ext uri="{FF2B5EF4-FFF2-40B4-BE49-F238E27FC236}">
                    <a16:creationId xmlns:a16="http://schemas.microsoft.com/office/drawing/2014/main" id="{9464485A-E845-0739-D1AB-B6BDFC1C4B3F}"/>
                  </a:ext>
                </a:extLst>
              </p:cNvPr>
              <p:cNvGrpSpPr/>
              <p:nvPr/>
            </p:nvGrpSpPr>
            <p:grpSpPr>
              <a:xfrm>
                <a:off x="7082611" y="5798521"/>
                <a:ext cx="1255382" cy="803714"/>
                <a:chOff x="6697130" y="1612648"/>
                <a:chExt cx="1255382" cy="803714"/>
              </a:xfrm>
            </p:grpSpPr>
            <p:sp>
              <p:nvSpPr>
                <p:cNvPr id="7" name="Rounded Rectangle 32">
                  <a:extLst>
                    <a:ext uri="{FF2B5EF4-FFF2-40B4-BE49-F238E27FC236}">
                      <a16:creationId xmlns:a16="http://schemas.microsoft.com/office/drawing/2014/main" id="{9CD0D496-D86E-97D3-4898-2DBBE6A5EFBE}"/>
                    </a:ext>
                  </a:extLst>
                </p:cNvPr>
                <p:cNvSpPr/>
                <p:nvPr/>
              </p:nvSpPr>
              <p:spPr>
                <a:xfrm>
                  <a:off x="6776400" y="1612648"/>
                  <a:ext cx="1094975" cy="615016"/>
                </a:xfrm>
                <a:prstGeom prst="roundRect">
                  <a:avLst>
                    <a:gd name="adj" fmla="val 10000"/>
                  </a:avLst>
                </a:prstGeom>
              </p:spPr>
              <p:style>
                <a:lnRef idx="2">
                  <a:schemeClr val="accent3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lt1">
                    <a:alpha val="90000"/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lt1">
                    <a:alpha val="90000"/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/>
                <a:lstStyle/>
                <a:p>
                  <a:endParaRPr lang="en-IN" dirty="0"/>
                </a:p>
              </p:txBody>
            </p:sp>
            <p:sp>
              <p:nvSpPr>
                <p:cNvPr id="9" name="Rounded Rectangle 10">
                  <a:extLst>
                    <a:ext uri="{FF2B5EF4-FFF2-40B4-BE49-F238E27FC236}">
                      <a16:creationId xmlns:a16="http://schemas.microsoft.com/office/drawing/2014/main" id="{AFDB330E-C3F9-3244-D17D-3BFC8FFEBD6C}"/>
                    </a:ext>
                  </a:extLst>
                </p:cNvPr>
                <p:cNvSpPr txBox="1"/>
                <p:nvPr/>
              </p:nvSpPr>
              <p:spPr>
                <a:xfrm>
                  <a:off x="6697130" y="1636897"/>
                  <a:ext cx="1255382" cy="779465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34290" tIns="34290" rIns="34290" bIns="34290" numCol="1" spcCol="1270" anchor="ctr" anchorCtr="0">
                  <a:noAutofit/>
                </a:bodyPr>
                <a:lstStyle/>
                <a:p>
                  <a:pPr marL="0" lvl="0" indent="0" algn="ctr" defTabSz="4000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en-IN" sz="1400" b="1" dirty="0">
                      <a:latin typeface="Garamond" panose="02020404030301010803" pitchFamily="18" charset="0"/>
                    </a:rPr>
                    <a:t>ARP</a:t>
                  </a:r>
                </a:p>
                <a:p>
                  <a:pPr marL="0" lvl="0" indent="0" algn="ctr" defTabSz="4000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en-IN" sz="1400" b="1" dirty="0">
                      <a:latin typeface="Garamond" panose="02020404030301010803" pitchFamily="18" charset="0"/>
                    </a:rPr>
                    <a:t>04</a:t>
                  </a:r>
                  <a:endParaRPr lang="en-IN" sz="1400" b="1" kern="1200" dirty="0">
                    <a:latin typeface="Garamond" panose="02020404030301010803" pitchFamily="18" charset="0"/>
                  </a:endParaRPr>
                </a:p>
                <a:p>
                  <a:pPr marL="0" lvl="0" indent="0" algn="ctr" defTabSz="4000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endParaRPr lang="en-IN" sz="1400" b="1" kern="1200" dirty="0">
                    <a:latin typeface="Garamond" panose="02020404030301010803" pitchFamily="18" charset="0"/>
                  </a:endParaRPr>
                </a:p>
              </p:txBody>
            </p:sp>
          </p:grpSp>
          <p:grpSp>
            <p:nvGrpSpPr>
              <p:cNvPr id="10" name="Group 9">
                <a:extLst>
                  <a:ext uri="{FF2B5EF4-FFF2-40B4-BE49-F238E27FC236}">
                    <a16:creationId xmlns:a16="http://schemas.microsoft.com/office/drawing/2014/main" id="{5245C27E-B62C-4240-95C9-10824ED53810}"/>
                  </a:ext>
                </a:extLst>
              </p:cNvPr>
              <p:cNvGrpSpPr/>
              <p:nvPr/>
            </p:nvGrpSpPr>
            <p:grpSpPr>
              <a:xfrm>
                <a:off x="5397388" y="5798521"/>
                <a:ext cx="1279632" cy="803715"/>
                <a:chOff x="5125254" y="1612647"/>
                <a:chExt cx="1279632" cy="803715"/>
              </a:xfrm>
            </p:grpSpPr>
            <p:sp>
              <p:nvSpPr>
                <p:cNvPr id="11" name="Rounded Rectangle 35">
                  <a:extLst>
                    <a:ext uri="{FF2B5EF4-FFF2-40B4-BE49-F238E27FC236}">
                      <a16:creationId xmlns:a16="http://schemas.microsoft.com/office/drawing/2014/main" id="{B5A30809-2CC3-6C42-8001-2231C6F3BFD6}"/>
                    </a:ext>
                  </a:extLst>
                </p:cNvPr>
                <p:cNvSpPr/>
                <p:nvPr/>
              </p:nvSpPr>
              <p:spPr>
                <a:xfrm>
                  <a:off x="5125254" y="1612647"/>
                  <a:ext cx="1255381" cy="667463"/>
                </a:xfrm>
                <a:prstGeom prst="roundRect">
                  <a:avLst>
                    <a:gd name="adj" fmla="val 10000"/>
                  </a:avLst>
                </a:prstGeom>
              </p:spPr>
              <p:style>
                <a:lnRef idx="2">
                  <a:schemeClr val="accent3">
                    <a:hueOff val="0"/>
                    <a:satOff val="0"/>
                    <a:lumOff val="0"/>
                    <a:alphaOff val="0"/>
                  </a:schemeClr>
                </a:lnRef>
                <a:fillRef idx="1">
                  <a:schemeClr val="lt1">
                    <a:alpha val="90000"/>
                    <a:hueOff val="0"/>
                    <a:satOff val="0"/>
                    <a:lumOff val="0"/>
                    <a:alphaOff val="0"/>
                  </a:schemeClr>
                </a:fillRef>
                <a:effectRef idx="0">
                  <a:schemeClr val="lt1">
                    <a:alpha val="90000"/>
                    <a:hueOff val="0"/>
                    <a:satOff val="0"/>
                    <a:lumOff val="0"/>
                    <a:alphaOff val="0"/>
                  </a:schemeClr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</p:sp>
            <p:sp>
              <p:nvSpPr>
                <p:cNvPr id="12" name="Rounded Rectangle 8">
                  <a:extLst>
                    <a:ext uri="{FF2B5EF4-FFF2-40B4-BE49-F238E27FC236}">
                      <a16:creationId xmlns:a16="http://schemas.microsoft.com/office/drawing/2014/main" id="{FD4FE220-A7CB-543E-2CD3-10EFE993346D}"/>
                    </a:ext>
                  </a:extLst>
                </p:cNvPr>
                <p:cNvSpPr txBox="1"/>
                <p:nvPr/>
              </p:nvSpPr>
              <p:spPr>
                <a:xfrm>
                  <a:off x="5149504" y="1636897"/>
                  <a:ext cx="1255382" cy="779465"/>
                </a:xfrm>
                <a:prstGeom prst="rect">
                  <a:avLst/>
                </a:prstGeom>
              </p:spPr>
              <p:style>
                <a:lnRef idx="0">
                  <a:scrgbClr r="0" g="0" b="0"/>
                </a:lnRef>
                <a:fillRef idx="0">
                  <a:scrgbClr r="0" g="0" b="0"/>
                </a:fillRef>
                <a:effectRef idx="0">
                  <a:scrgbClr r="0" g="0" b="0"/>
                </a:effectRef>
                <a:fontRef idx="minor">
                  <a:schemeClr val="dk1">
                    <a:hueOff val="0"/>
                    <a:satOff val="0"/>
                    <a:lumOff val="0"/>
                    <a:alphaOff val="0"/>
                  </a:schemeClr>
                </a:fontRef>
              </p:style>
              <p:txBody>
                <a:bodyPr spcFirstLastPara="0" vert="horz" wrap="square" lIns="34290" tIns="34290" rIns="34290" bIns="34290" numCol="1" spcCol="1270" anchor="ctr" anchorCtr="0">
                  <a:noAutofit/>
                </a:bodyPr>
                <a:lstStyle/>
                <a:p>
                  <a:pPr marL="0" lvl="0" indent="0" algn="ctr" defTabSz="4000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en-IN" sz="1400" b="1" kern="1200" dirty="0">
                      <a:latin typeface="Garamond" panose="02020404030301010803" pitchFamily="18" charset="0"/>
                    </a:rPr>
                    <a:t>Working Group</a:t>
                  </a:r>
                </a:p>
                <a:p>
                  <a:pPr marL="0" lvl="0" indent="0" algn="ctr" defTabSz="400050">
                    <a:lnSpc>
                      <a:spcPct val="90000"/>
                    </a:lnSpc>
                    <a:spcBef>
                      <a:spcPct val="0"/>
                    </a:spcBef>
                    <a:spcAft>
                      <a:spcPct val="35000"/>
                    </a:spcAft>
                    <a:buNone/>
                  </a:pPr>
                  <a:r>
                    <a:rPr lang="en-IN" sz="1400" b="1" dirty="0">
                      <a:latin typeface="Garamond" panose="02020404030301010803" pitchFamily="18" charset="0"/>
                    </a:rPr>
                    <a:t>12</a:t>
                  </a:r>
                  <a:endParaRPr lang="en-IN" sz="1400" b="1" kern="1200" dirty="0">
                    <a:latin typeface="Garamond" panose="02020404030301010803" pitchFamily="18" charset="0"/>
                  </a:endParaRPr>
                </a:p>
              </p:txBody>
            </p:sp>
          </p:grpSp>
          <p:sp>
            <p:nvSpPr>
              <p:cNvPr id="13" name="Left Brace 12">
                <a:extLst>
                  <a:ext uri="{FF2B5EF4-FFF2-40B4-BE49-F238E27FC236}">
                    <a16:creationId xmlns:a16="http://schemas.microsoft.com/office/drawing/2014/main" id="{6D65E47E-26DB-CB67-7F49-C969BD36608A}"/>
                  </a:ext>
                </a:extLst>
              </p:cNvPr>
              <p:cNvSpPr/>
              <p:nvPr/>
            </p:nvSpPr>
            <p:spPr>
              <a:xfrm rot="5400000">
                <a:off x="5921066" y="3861282"/>
                <a:ext cx="271055" cy="3328157"/>
              </a:xfrm>
              <a:prstGeom prst="leftBrac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4" name="Straight Arrow Connector 13">
                <a:extLst>
                  <a:ext uri="{FF2B5EF4-FFF2-40B4-BE49-F238E27FC236}">
                    <a16:creationId xmlns:a16="http://schemas.microsoft.com/office/drawing/2014/main" id="{6C16D1F4-0B7C-089D-2ACA-02CA88E8FB8E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6063972" y="5533380"/>
                <a:ext cx="0" cy="297411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Arrow Connector 14">
                <a:extLst>
                  <a:ext uri="{FF2B5EF4-FFF2-40B4-BE49-F238E27FC236}">
                    <a16:creationId xmlns:a16="http://schemas.microsoft.com/office/drawing/2014/main" id="{0D6A66AC-8655-9F9F-EB7A-22CBD25F9B9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4392515" y="5525360"/>
                <a:ext cx="0" cy="297410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Arrow Connector 17">
                <a:extLst>
                  <a:ext uri="{FF2B5EF4-FFF2-40B4-BE49-F238E27FC236}">
                    <a16:creationId xmlns:a16="http://schemas.microsoft.com/office/drawing/2014/main" id="{DD8C5F30-8264-0656-C0F4-AB026F64D918}"/>
                  </a:ext>
                </a:extLst>
              </p:cNvPr>
              <p:cNvCxnSpPr/>
              <p:nvPr/>
            </p:nvCxnSpPr>
            <p:spPr>
              <a:xfrm>
                <a:off x="7725492" y="5501109"/>
                <a:ext cx="0" cy="297411"/>
              </a:xfrm>
              <a:prstGeom prst="straightConnector1">
                <a:avLst/>
              </a:prstGeom>
              <a:ln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8" name="Title 1">
            <a:extLst>
              <a:ext uri="{FF2B5EF4-FFF2-40B4-BE49-F238E27FC236}">
                <a16:creationId xmlns:a16="http://schemas.microsoft.com/office/drawing/2014/main" id="{481067A8-5ED5-4C99-E9EB-EACC322D2584}"/>
              </a:ext>
            </a:extLst>
          </p:cNvPr>
          <p:cNvSpPr txBox="1">
            <a:spLocks/>
          </p:cNvSpPr>
          <p:nvPr/>
        </p:nvSpPr>
        <p:spPr>
          <a:xfrm>
            <a:off x="391093" y="3117316"/>
            <a:ext cx="11029616" cy="118872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sz="2800" b="0" kern="1200" cap="all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000" b="1" dirty="0">
                <a:latin typeface="Garamond" panose="02020404030301010803" pitchFamily="18" charset="0"/>
              </a:rPr>
              <a:t>Stages of the PROJECTS – PCD1						TOTAL 18</a:t>
            </a:r>
          </a:p>
        </p:txBody>
      </p:sp>
      <p:graphicFrame>
        <p:nvGraphicFramePr>
          <p:cNvPr id="17" name="Table 16">
            <a:extLst>
              <a:ext uri="{FF2B5EF4-FFF2-40B4-BE49-F238E27FC236}">
                <a16:creationId xmlns:a16="http://schemas.microsoft.com/office/drawing/2014/main" id="{119CF69A-74D4-F01F-07DF-882CCBAB7A3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9747798"/>
              </p:ext>
            </p:extLst>
          </p:nvPr>
        </p:nvGraphicFramePr>
        <p:xfrm>
          <a:off x="442829" y="4565132"/>
          <a:ext cx="11029949" cy="1987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5707">
                  <a:extLst>
                    <a:ext uri="{9D8B030D-6E8A-4147-A177-3AD203B41FA5}">
                      <a16:colId xmlns:a16="http://schemas.microsoft.com/office/drawing/2014/main" val="151026525"/>
                    </a:ext>
                  </a:extLst>
                </a:gridCol>
                <a:gridCol w="1575707">
                  <a:extLst>
                    <a:ext uri="{9D8B030D-6E8A-4147-A177-3AD203B41FA5}">
                      <a16:colId xmlns:a16="http://schemas.microsoft.com/office/drawing/2014/main" val="1517753096"/>
                    </a:ext>
                  </a:extLst>
                </a:gridCol>
                <a:gridCol w="1575707">
                  <a:extLst>
                    <a:ext uri="{9D8B030D-6E8A-4147-A177-3AD203B41FA5}">
                      <a16:colId xmlns:a16="http://schemas.microsoft.com/office/drawing/2014/main" val="3638608024"/>
                    </a:ext>
                  </a:extLst>
                </a:gridCol>
                <a:gridCol w="1575707">
                  <a:extLst>
                    <a:ext uri="{9D8B030D-6E8A-4147-A177-3AD203B41FA5}">
                      <a16:colId xmlns:a16="http://schemas.microsoft.com/office/drawing/2014/main" val="3730146960"/>
                    </a:ext>
                  </a:extLst>
                </a:gridCol>
                <a:gridCol w="1575707">
                  <a:extLst>
                    <a:ext uri="{9D8B030D-6E8A-4147-A177-3AD203B41FA5}">
                      <a16:colId xmlns:a16="http://schemas.microsoft.com/office/drawing/2014/main" val="201128310"/>
                    </a:ext>
                  </a:extLst>
                </a:gridCol>
                <a:gridCol w="1575707">
                  <a:extLst>
                    <a:ext uri="{9D8B030D-6E8A-4147-A177-3AD203B41FA5}">
                      <a16:colId xmlns:a16="http://schemas.microsoft.com/office/drawing/2014/main" val="3857152463"/>
                    </a:ext>
                  </a:extLst>
                </a:gridCol>
                <a:gridCol w="1575707">
                  <a:extLst>
                    <a:ext uri="{9D8B030D-6E8A-4147-A177-3AD203B41FA5}">
                      <a16:colId xmlns:a16="http://schemas.microsoft.com/office/drawing/2014/main" val="3644220089"/>
                    </a:ext>
                  </a:extLst>
                </a:gridCol>
              </a:tblGrid>
              <a:tr h="993776"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Garamond" panose="02020404030301010803" pitchFamily="18" charset="0"/>
                        </a:rPr>
                        <a:t>R&amp;D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Garamond" panose="02020404030301010803" pitchFamily="18" charset="0"/>
                        </a:rPr>
                        <a:t>Under Printing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Garamond" panose="02020404030301010803" pitchFamily="18" charset="0"/>
                        </a:rPr>
                        <a:t>F-Draft Stage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Garamond" panose="02020404030301010803" pitchFamily="18" charset="0"/>
                        </a:rPr>
                        <a:t>WC Stage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Garamond" panose="02020404030301010803" pitchFamily="18" charset="0"/>
                        </a:rPr>
                        <a:t>P-Draft Stage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Garamond" panose="02020404030301010803" pitchFamily="18" charset="0"/>
                        </a:rPr>
                        <a:t>WD Stage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>
                          <a:latin typeface="Garamond" panose="02020404030301010803" pitchFamily="18" charset="0"/>
                        </a:rPr>
                        <a:t>Under Consideration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51497574"/>
                  </a:ext>
                </a:extLst>
              </a:tr>
              <a:tr h="993776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Garamond" panose="02020404030301010803" pitchFamily="18" charset="0"/>
                        </a:rPr>
                        <a:t>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Garamond" panose="02020404030301010803" pitchFamily="18" charset="0"/>
                        </a:rPr>
                        <a:t>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Garamond" panose="02020404030301010803" pitchFamily="18" charset="0"/>
                        </a:rPr>
                        <a:t>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Garamond" panose="02020404030301010803" pitchFamily="18" charset="0"/>
                        </a:rPr>
                        <a:t>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Garamond" panose="02020404030301010803" pitchFamily="18" charset="0"/>
                        </a:rPr>
                        <a:t>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Garamond" panose="02020404030301010803" pitchFamily="18" charset="0"/>
                        </a:rPr>
                        <a:t>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Garamond" panose="02020404030301010803" pitchFamily="18" charset="0"/>
                        </a:rPr>
                        <a:t>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855703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80081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037F46-EDE2-8CB3-7366-8CFBB5F4FDA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484F1E46-339F-5C9B-4D9F-89F4C903AF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2756561"/>
              </p:ext>
            </p:extLst>
          </p:nvPr>
        </p:nvGraphicFramePr>
        <p:xfrm>
          <a:off x="194212" y="1329642"/>
          <a:ext cx="11859900" cy="50609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2223">
                  <a:extLst>
                    <a:ext uri="{9D8B030D-6E8A-4147-A177-3AD203B41FA5}">
                      <a16:colId xmlns:a16="http://schemas.microsoft.com/office/drawing/2014/main" val="4203604743"/>
                    </a:ext>
                  </a:extLst>
                </a:gridCol>
                <a:gridCol w="5533528">
                  <a:extLst>
                    <a:ext uri="{9D8B030D-6E8A-4147-A177-3AD203B41FA5}">
                      <a16:colId xmlns:a16="http://schemas.microsoft.com/office/drawing/2014/main" val="663274801"/>
                    </a:ext>
                  </a:extLst>
                </a:gridCol>
                <a:gridCol w="1833606">
                  <a:extLst>
                    <a:ext uri="{9D8B030D-6E8A-4147-A177-3AD203B41FA5}">
                      <a16:colId xmlns:a16="http://schemas.microsoft.com/office/drawing/2014/main" val="2993804636"/>
                    </a:ext>
                  </a:extLst>
                </a:gridCol>
                <a:gridCol w="3720543">
                  <a:extLst>
                    <a:ext uri="{9D8B030D-6E8A-4147-A177-3AD203B41FA5}">
                      <a16:colId xmlns:a16="http://schemas.microsoft.com/office/drawing/2014/main" val="2879570698"/>
                    </a:ext>
                  </a:extLst>
                </a:gridCol>
              </a:tblGrid>
              <a:tr h="519419">
                <a:tc>
                  <a:txBody>
                    <a:bodyPr/>
                    <a:lstStyle/>
                    <a:p>
                      <a:pPr algn="ctr" fontAlgn="t"/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S. No.</a:t>
                      </a:r>
                    </a:p>
                    <a:p>
                      <a:pPr algn="ctr" fontAlgn="t"/>
                      <a:endParaRPr lang="en-IN" sz="1600" dirty="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600" b="1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Subject</a:t>
                      </a:r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*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Process Adopted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600" b="1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Current Status</a:t>
                      </a:r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*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1532820"/>
                  </a:ext>
                </a:extLst>
              </a:tr>
              <a:tr h="1129023">
                <a:tc>
                  <a:txBody>
                    <a:bodyPr/>
                    <a:lstStyle/>
                    <a:p>
                      <a:pPr algn="ctr"/>
                      <a:r>
                        <a:rPr lang="en-IN" sz="1600" dirty="0">
                          <a:latin typeface="Garamond" panose="02020404030301010803" pitchFamily="18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fontAlgn="t">
                        <a:buFont typeface="+mj-lt"/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Development of test method for determination of wide-range FAME (C8 &amp; above) as total FAME content in Aviation Turbine Fuels containing synthesized hydrocarbons using High-Performance Liquid Chromatography (HPLC)</a:t>
                      </a:r>
                      <a:endParaRPr lang="en-IN" sz="1600" kern="1200" dirty="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1600" b="0" i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R&amp;D /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PCD 01 : 1 : P1</a:t>
                      </a:r>
                      <a:endParaRPr lang="en-IN" sz="1600" b="0" i="0" kern="1200" dirty="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1600" b="0" i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MNIT Jaipur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362873"/>
                  </a:ext>
                </a:extLst>
              </a:tr>
              <a:tr h="985520">
                <a:tc>
                  <a:txBody>
                    <a:bodyPr/>
                    <a:lstStyle/>
                    <a:p>
                      <a:pPr algn="ctr"/>
                      <a:r>
                        <a:rPr lang="en-IN" sz="1600" dirty="0">
                          <a:latin typeface="Garamond" panose="02020404030301010803" pitchFamily="18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defTabSz="457200" rtl="0" eaLnBrk="1" fontAlgn="t" latinLnBrk="0" hangingPunct="1">
                        <a:buFont typeface="+mj-lt"/>
                        <a:buNone/>
                      </a:pP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Development of test method for determination of triglyceride (vegetable oils and used cooking oils (UCO)) in diesel and diesel-biodiesel blends using High Performance Liquid Chromatography (HPLC)</a:t>
                      </a:r>
                      <a:endParaRPr lang="en-IN" sz="1600" kern="1200" dirty="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1600" dirty="0">
                          <a:latin typeface="Garamond" panose="02020404030301010803" pitchFamily="18" charset="0"/>
                        </a:rPr>
                        <a:t>R&amp;D /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PCD 01 : 1 : P1</a:t>
                      </a:r>
                      <a:endParaRPr lang="en-IN" sz="1600" dirty="0">
                        <a:latin typeface="Garamond" panose="02020404030301010803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latin typeface="Garamond" panose="02020404030301010803" pitchFamily="18" charset="0"/>
                        </a:rPr>
                        <a:t>SRM Institute of Science and Technology, Chennai</a:t>
                      </a:r>
                    </a:p>
                    <a:p>
                      <a:endParaRPr lang="en-IN" sz="1600" dirty="0">
                        <a:latin typeface="Garamond" panose="02020404030301010803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199910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IN" sz="1600" dirty="0">
                          <a:latin typeface="Garamond" panose="02020404030301010803" pitchFamily="18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fontAlgn="t">
                        <a:buFont typeface="+mj-lt"/>
                        <a:buNone/>
                      </a:pPr>
                      <a:r>
                        <a:rPr lang="en-US" sz="1600" b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Alternate test methods for Cetane Number Measurement:</a:t>
                      </a:r>
                    </a:p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dk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Determination of Indicated Cetane Number of middle distillate fuels</a:t>
                      </a:r>
                    </a:p>
                    <a:p>
                      <a:pPr marL="285750" marR="0" lvl="0" indent="-28575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AutoNum type="romanLcParenR"/>
                        <a:tabLst/>
                        <a:defRPr/>
                      </a:pPr>
                      <a:endParaRPr lang="en-US" sz="1600" b="0" dirty="0">
                        <a:effectLst/>
                        <a:latin typeface="Garamond" panose="02020404030301010803" pitchFamily="18" charset="0"/>
                      </a:endParaRPr>
                    </a:p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600" b="0" kern="1200" dirty="0">
                          <a:solidFill>
                            <a:schemeClr val="dk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I) determination of derived cetane number (DCN) of middle distillate fuels using a constant volume combustion chamber, ignition delay and combustion delay</a:t>
                      </a:r>
                      <a:endParaRPr lang="en-US" sz="1600" b="0" dirty="0">
                        <a:effectLst/>
                        <a:latin typeface="Garamond" panose="02020404030301010803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1600" dirty="0">
                          <a:latin typeface="Garamond" panose="02020404030301010803" pitchFamily="18" charset="0"/>
                        </a:rPr>
                        <a:t>WG - </a:t>
                      </a:r>
                      <a:r>
                        <a:rPr lang="en-US" sz="1600" dirty="0">
                          <a:latin typeface="Garamond" panose="02020404030301010803" pitchFamily="18" charset="0"/>
                        </a:rPr>
                        <a:t>PCD 01 : 2 : P1</a:t>
                      </a:r>
                      <a:endParaRPr lang="en-IN" sz="1600" dirty="0">
                        <a:latin typeface="Garamond" panose="02020404030301010803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i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WD Stage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i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45 Samples have been tested by IOCL R&amp;D &amp; BPCL R&amp;D using the DCN engine to establish repeatability and reproducibility.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600" b="0" i="0" kern="1200" dirty="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i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ICN Engine is not available in India. Therefore, Analysis of Indian OMCs crude samples yet to be tested by ICN engine OEM </a:t>
                      </a:r>
                      <a:r>
                        <a:rPr lang="en-US" sz="1600" dirty="0">
                          <a:latin typeface="Garamond" panose="02020404030301010803" pitchFamily="18" charset="0"/>
                        </a:rPr>
                        <a:t>Stanhope Seta Ltd, UK </a:t>
                      </a:r>
                      <a:endParaRPr lang="en-IN" sz="1600" dirty="0">
                        <a:latin typeface="Garamond" panose="02020404030301010803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4144427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42A041BE-9D12-DC7D-3E6D-FC87B076823B}"/>
              </a:ext>
            </a:extLst>
          </p:cNvPr>
          <p:cNvSpPr txBox="1"/>
          <p:nvPr/>
        </p:nvSpPr>
        <p:spPr>
          <a:xfrm>
            <a:off x="3234519" y="678552"/>
            <a:ext cx="519297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en-US" sz="2800" b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PCD 1 - 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Progress of NWIPs</a:t>
            </a:r>
            <a:endParaRPr lang="en-IN" sz="28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2871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420F98-4365-C7DE-6C0F-2F339EC87B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DEDE1341-226A-7D83-4216-F28F07C6DA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7203239"/>
              </p:ext>
            </p:extLst>
          </p:nvPr>
        </p:nvGraphicFramePr>
        <p:xfrm>
          <a:off x="176959" y="1243377"/>
          <a:ext cx="11859900" cy="5252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72223">
                  <a:extLst>
                    <a:ext uri="{9D8B030D-6E8A-4147-A177-3AD203B41FA5}">
                      <a16:colId xmlns:a16="http://schemas.microsoft.com/office/drawing/2014/main" val="4203604743"/>
                    </a:ext>
                  </a:extLst>
                </a:gridCol>
                <a:gridCol w="5533528">
                  <a:extLst>
                    <a:ext uri="{9D8B030D-6E8A-4147-A177-3AD203B41FA5}">
                      <a16:colId xmlns:a16="http://schemas.microsoft.com/office/drawing/2014/main" val="663274801"/>
                    </a:ext>
                  </a:extLst>
                </a:gridCol>
                <a:gridCol w="1833606">
                  <a:extLst>
                    <a:ext uri="{9D8B030D-6E8A-4147-A177-3AD203B41FA5}">
                      <a16:colId xmlns:a16="http://schemas.microsoft.com/office/drawing/2014/main" val="2993804636"/>
                    </a:ext>
                  </a:extLst>
                </a:gridCol>
                <a:gridCol w="3720543">
                  <a:extLst>
                    <a:ext uri="{9D8B030D-6E8A-4147-A177-3AD203B41FA5}">
                      <a16:colId xmlns:a16="http://schemas.microsoft.com/office/drawing/2014/main" val="2879570698"/>
                    </a:ext>
                  </a:extLst>
                </a:gridCol>
              </a:tblGrid>
              <a:tr h="519419">
                <a:tc>
                  <a:txBody>
                    <a:bodyPr/>
                    <a:lstStyle/>
                    <a:p>
                      <a:pPr algn="ctr" fontAlgn="t"/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S. No.</a:t>
                      </a:r>
                    </a:p>
                    <a:p>
                      <a:pPr algn="ctr" fontAlgn="t"/>
                      <a:endParaRPr lang="en-IN" sz="1600" dirty="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600" b="1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Subject</a:t>
                      </a:r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*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Process Adopted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IN" sz="1600" b="1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Current Status</a:t>
                      </a:r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*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1532820"/>
                  </a:ext>
                </a:extLst>
              </a:tr>
              <a:tr h="1129023">
                <a:tc>
                  <a:txBody>
                    <a:bodyPr/>
                    <a:lstStyle/>
                    <a:p>
                      <a:r>
                        <a:rPr lang="en-IN" sz="1600" dirty="0">
                          <a:latin typeface="Garamond" panose="02020404030301010803" pitchFamily="18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Fourier Transform Infrared (FTIR) Spectroscopy as an alternative for RON Testing</a:t>
                      </a:r>
                      <a:endParaRPr lang="en-IN" sz="1600" dirty="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i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WG - </a:t>
                      </a:r>
                      <a:r>
                        <a:rPr lang="en-IN" sz="1600" kern="1200" dirty="0">
                          <a:solidFill>
                            <a:schemeClr val="dk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PCD 01 : 1 : P3</a:t>
                      </a:r>
                      <a:endParaRPr lang="en-IN" sz="1600" b="0" i="0" kern="1200" dirty="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i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WD Stage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i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300 samples were tested to create a data library for different crud. Homogeneity was not found in the data analysis.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IN" sz="1600" b="0" i="0" kern="1200" dirty="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i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Three International OEMs have been identified to install their equipment in Indian OMCs to assist the WG in establishing the data library.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58362873"/>
                  </a:ext>
                </a:extLst>
              </a:tr>
              <a:tr h="985520">
                <a:tc>
                  <a:txBody>
                    <a:bodyPr/>
                    <a:lstStyle/>
                    <a:p>
                      <a:r>
                        <a:rPr lang="en-IN" sz="1600" dirty="0">
                          <a:latin typeface="Garamond" panose="02020404030301010803" pitchFamily="18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fontAlgn="t">
                        <a:buFont typeface="+mj-lt"/>
                        <a:buNone/>
                      </a:pPr>
                      <a:r>
                        <a:rPr lang="en-US" sz="1600" dirty="0">
                          <a:latin typeface="Garamond" panose="02020404030301010803" pitchFamily="18" charset="0"/>
                        </a:rPr>
                        <a:t>Determination of the leakage tendencies of automotive wheel bearing greases</a:t>
                      </a:r>
                      <a:endParaRPr lang="en-IN" sz="1600" dirty="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IN" sz="16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</a:rPr>
                        <a:t>WG – IIP &amp; BPCL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 sz="1600" b="0" i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Under publication</a:t>
                      </a:r>
                      <a:endParaRPr lang="en-IN" sz="1600" dirty="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199910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IN" sz="1600" dirty="0">
                          <a:latin typeface="Garamond" panose="02020404030301010803" pitchFamily="18" charset="0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fontAlgn="t">
                        <a:buFont typeface="+mj-lt"/>
                        <a:buNone/>
                      </a:pPr>
                      <a:r>
                        <a:rPr lang="en-US" sz="1600" dirty="0">
                          <a:latin typeface="Garamond" panose="02020404030301010803" pitchFamily="18" charset="0"/>
                        </a:rPr>
                        <a:t>DME blended liquified petroleum gas (LPG) fuel quantitative determination of dimethyl ether (DME) content by gas chromatography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1600" b="0" i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WG – NCL &amp; IOCL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1600" b="0" i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Under Publication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414442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IN" sz="1600" dirty="0">
                          <a:latin typeface="Garamond" panose="02020404030301010803" pitchFamily="18" charset="0"/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 defTabSz="457200" rtl="0" eaLnBrk="1" fontAlgn="t" latinLnBrk="0" hangingPunct="1">
                        <a:buFont typeface="+mj-lt"/>
                        <a:buNone/>
                      </a:pPr>
                      <a:r>
                        <a:rPr lang="en-US" sz="1600" dirty="0">
                          <a:latin typeface="Garamond" panose="02020404030301010803" pitchFamily="18" charset="0"/>
                        </a:rPr>
                        <a:t>Determination of hydrocarbons and non-hydrocarbon gases in refinery gas streams by gas chromatography</a:t>
                      </a:r>
                      <a:endParaRPr lang="en-IN" sz="1600" kern="1200" dirty="0">
                        <a:solidFill>
                          <a:schemeClr val="tx1"/>
                        </a:solidFill>
                        <a:effectLst/>
                        <a:latin typeface="Garamond" panose="02020404030301010803" pitchFamily="18" charset="0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sz="1600" dirty="0">
                          <a:latin typeface="Garamond" panose="02020404030301010803" pitchFamily="18" charset="0"/>
                        </a:rPr>
                        <a:t>WG - </a:t>
                      </a:r>
                      <a:r>
                        <a:rPr lang="en-US" sz="1600" kern="1200" dirty="0">
                          <a:solidFill>
                            <a:schemeClr val="dk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PCD 01 : 1 : P1</a:t>
                      </a:r>
                      <a:endParaRPr lang="en-IN" sz="1600" dirty="0">
                        <a:latin typeface="Garamond" panose="02020404030301010803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0" i="0" kern="1200" dirty="0">
                          <a:solidFill>
                            <a:schemeClr val="tx1"/>
                          </a:solidFill>
                          <a:effectLst/>
                          <a:latin typeface="Garamond" panose="02020404030301010803" pitchFamily="18" charset="0"/>
                          <a:ea typeface="+mn-ea"/>
                          <a:cs typeface="+mn-cs"/>
                        </a:rPr>
                        <a:t>F-Draft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26403433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38F06317-EA30-B814-E87C-8AE4E469756B}"/>
              </a:ext>
            </a:extLst>
          </p:cNvPr>
          <p:cNvSpPr txBox="1"/>
          <p:nvPr/>
        </p:nvSpPr>
        <p:spPr>
          <a:xfrm>
            <a:off x="3234519" y="678552"/>
            <a:ext cx="519297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en-US" sz="2800" b="1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PCD 1 - </a:t>
            </a: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Progress of NWIPs</a:t>
            </a:r>
            <a:endParaRPr lang="en-IN" sz="28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4464869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Dividend">
      <a:majorFont>
        <a:latin typeface="Franklin Gothic Demi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Override1.xml><?xml version="1.0" encoding="utf-8"?>
<a:themeOverride xmlns:a="http://schemas.openxmlformats.org/drawingml/2006/main">
  <a:clrScheme name="Blue II">
    <a:dk1>
      <a:sysClr val="windowText" lastClr="000000"/>
    </a:dk1>
    <a:lt1>
      <a:sysClr val="window" lastClr="FFFFFF"/>
    </a:lt1>
    <a:dk2>
      <a:srgbClr val="335B74"/>
    </a:dk2>
    <a:lt2>
      <a:srgbClr val="DFE3E5"/>
    </a:lt2>
    <a:accent1>
      <a:srgbClr val="1CADE4"/>
    </a:accent1>
    <a:accent2>
      <a:srgbClr val="2683C6"/>
    </a:accent2>
    <a:accent3>
      <a:srgbClr val="27CED7"/>
    </a:accent3>
    <a:accent4>
      <a:srgbClr val="42BA97"/>
    </a:accent4>
    <a:accent5>
      <a:srgbClr val="3E8853"/>
    </a:accent5>
    <a:accent6>
      <a:srgbClr val="62A39F"/>
    </a:accent6>
    <a:hlink>
      <a:srgbClr val="6EAC1C"/>
    </a:hlink>
    <a:folHlink>
      <a:srgbClr val="B26B02"/>
    </a:folHlink>
  </a:clrScheme>
</a:themeOverride>
</file>

<file path=ppt/theme/themeOverride2.xml><?xml version="1.0" encoding="utf-8"?>
<a:themeOverride xmlns:a="http://schemas.openxmlformats.org/drawingml/2006/main">
  <a:clrScheme name="Blue II">
    <a:dk1>
      <a:sysClr val="windowText" lastClr="000000"/>
    </a:dk1>
    <a:lt1>
      <a:sysClr val="window" lastClr="FFFFFF"/>
    </a:lt1>
    <a:dk2>
      <a:srgbClr val="335B74"/>
    </a:dk2>
    <a:lt2>
      <a:srgbClr val="DFE3E5"/>
    </a:lt2>
    <a:accent1>
      <a:srgbClr val="1CADE4"/>
    </a:accent1>
    <a:accent2>
      <a:srgbClr val="2683C6"/>
    </a:accent2>
    <a:accent3>
      <a:srgbClr val="27CED7"/>
    </a:accent3>
    <a:accent4>
      <a:srgbClr val="42BA97"/>
    </a:accent4>
    <a:accent5>
      <a:srgbClr val="3E8853"/>
    </a:accent5>
    <a:accent6>
      <a:srgbClr val="62A39F"/>
    </a:accent6>
    <a:hlink>
      <a:srgbClr val="6EAC1C"/>
    </a:hlink>
    <a:folHlink>
      <a:srgbClr val="B26B0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41E7CA09-9778-4414-AE97-8064B12DA30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27BD4C1-B6B1-4715-ABF9-E660A51A4EA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D289AE2-D2AE-49D1-AFAC-3A79F6794255}">
  <ds:schemaRefs>
    <ds:schemaRef ds:uri="http://purl.org/dc/elements/1.1/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schemas.openxmlformats.org/package/2006/metadata/core-properties"/>
    <ds:schemaRef ds:uri="http://purl.org/dc/terms/"/>
    <ds:schemaRef ds:uri="71af3243-3dd4-4a8d-8c0d-dd76da1f02a5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2314</TotalTime>
  <Words>5126</Words>
  <Application>Microsoft Office PowerPoint</Application>
  <PresentationFormat>Widescreen</PresentationFormat>
  <Paragraphs>1071</Paragraphs>
  <Slides>38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8" baseType="lpstr">
      <vt:lpstr>Aptos</vt:lpstr>
      <vt:lpstr>Calibri</vt:lpstr>
      <vt:lpstr>Franklin Gothic Book</vt:lpstr>
      <vt:lpstr>Franklin Gothic Demi</vt:lpstr>
      <vt:lpstr>Garamond</vt:lpstr>
      <vt:lpstr>Mangal</vt:lpstr>
      <vt:lpstr>Times New Roman</vt:lpstr>
      <vt:lpstr>Wingdings</vt:lpstr>
      <vt:lpstr>Wingdings 2</vt:lpstr>
      <vt:lpstr>DividendVTI</vt:lpstr>
      <vt:lpstr> Review OF SECTIONAL COMMITTEES     –   PCD1, PCD6 &amp; PCD18 </vt:lpstr>
      <vt:lpstr>PowerPoint Presentation</vt:lpstr>
      <vt:lpstr>PCD 01  - Methods of sampling and test for petroleum and related                   products of natural or synthetic origin   Working Groups:   (Total WG :11 Created :06     abolished: Nil )</vt:lpstr>
      <vt:lpstr>PCD 06 -Bitumen, Tar and Related Products   (Product std 14                    test methods 40)</vt:lpstr>
      <vt:lpstr>  PCD 06 - Working Groups Abolished</vt:lpstr>
      <vt:lpstr>PowerPoint Presentation</vt:lpstr>
      <vt:lpstr>STATUS OF NWIPs – PCD 01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STATUS OF NWIPs – PCD 06</vt:lpstr>
      <vt:lpstr>PowerPoint Presentation</vt:lpstr>
      <vt:lpstr>STATUS OF NWIPs – PCD 18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RATIONALIZATION OF SECTIONAL COMMITTEES</vt:lpstr>
      <vt:lpstr>SC meetings </vt:lpstr>
      <vt:lpstr>Status of Process Reform measures</vt:lpstr>
      <vt:lpstr>PowerPoint Presentation</vt:lpstr>
      <vt:lpstr>PowerPoint Presentation</vt:lpstr>
      <vt:lpstr> PROGRESS AND PROCESS ADOPTED FOR REVIEW BITUMEN, TAR AND RELATED PRODUCTS PCD 6</vt:lpstr>
      <vt:lpstr> PROGRESS AND PROCESS ADOPTED FOR REVIEW Fragrance and flavour PCD 18</vt:lpstr>
      <vt:lpstr> PROGRESS AND PROCESS ADOPTED FOR REVIEW Test methods of petroleum products PCD1</vt:lpstr>
      <vt:lpstr>STATUS of carried over standards – PCD 01 (Pre 2000)</vt:lpstr>
      <vt:lpstr>STATUS of carried over standards – PCD 01 (Due for review)</vt:lpstr>
      <vt:lpstr>STATUS of  standards under review– PCD 01 </vt:lpstr>
      <vt:lpstr>Status of Process Reform measures</vt:lpstr>
      <vt:lpstr>MoU partners </vt:lpstr>
      <vt:lpstr>PowerPoint Presentation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Review</dc:title>
  <dc:creator>Aditi Choudhary</dc:creator>
  <cp:lastModifiedBy>hp</cp:lastModifiedBy>
  <cp:revision>105</cp:revision>
  <dcterms:created xsi:type="dcterms:W3CDTF">2024-10-10T04:29:57Z</dcterms:created>
  <dcterms:modified xsi:type="dcterms:W3CDTF">2024-10-17T09:26:58Z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