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67" r:id="rId4"/>
    <p:sldId id="275" r:id="rId5"/>
    <p:sldId id="276" r:id="rId6"/>
    <p:sldId id="277" r:id="rId7"/>
    <p:sldId id="260" r:id="rId8"/>
    <p:sldId id="269" r:id="rId9"/>
    <p:sldId id="272" r:id="rId10"/>
    <p:sldId id="273" r:id="rId11"/>
    <p:sldId id="270" r:id="rId12"/>
    <p:sldId id="278" r:id="rId13"/>
    <p:sldId id="280" r:id="rId14"/>
    <p:sldId id="281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766F6F-9330-4F69-A754-E81466F868B9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7DD666B9-E82D-4D7F-87E3-F193C9210FF1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/>
            <a:t>Flow</a:t>
          </a:r>
        </a:p>
      </dgm:t>
    </dgm:pt>
    <dgm:pt modelId="{20423F55-6F0B-4717-AE15-6F93FC87D735}" type="parTrans" cxnId="{4D08D672-8C5B-4745-98C9-AB716A10ECC5}">
      <dgm:prSet/>
      <dgm:spPr/>
      <dgm:t>
        <a:bodyPr/>
        <a:lstStyle/>
        <a:p>
          <a:endParaRPr lang="en-US"/>
        </a:p>
      </dgm:t>
    </dgm:pt>
    <dgm:pt modelId="{98B3A473-309F-4467-AE1C-AD73FB7DDBB2}" type="sibTrans" cxnId="{4D08D672-8C5B-4745-98C9-AB716A10ECC5}">
      <dgm:prSet/>
      <dgm:spPr/>
      <dgm:t>
        <a:bodyPr/>
        <a:lstStyle/>
        <a:p>
          <a:endParaRPr lang="en-US"/>
        </a:p>
      </dgm:t>
    </dgm:pt>
    <dgm:pt modelId="{EF2EEE70-9E6D-4CE1-B672-D4E78A95F0FF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dirty="0"/>
            <a:t>Utilities</a:t>
          </a:r>
        </a:p>
      </dgm:t>
    </dgm:pt>
    <dgm:pt modelId="{9B06921B-BD5C-42C1-80DE-D7E79B862B69}" type="parTrans" cxnId="{7B10C5F1-5F75-449F-A675-0A121DEF1C1A}">
      <dgm:prSet/>
      <dgm:spPr/>
      <dgm:t>
        <a:bodyPr/>
        <a:lstStyle/>
        <a:p>
          <a:endParaRPr lang="en-US"/>
        </a:p>
      </dgm:t>
    </dgm:pt>
    <dgm:pt modelId="{EFD526C0-6285-4CF3-89C2-A92DB5DE93AA}" type="sibTrans" cxnId="{7B10C5F1-5F75-449F-A675-0A121DEF1C1A}">
      <dgm:prSet/>
      <dgm:spPr/>
      <dgm:t>
        <a:bodyPr/>
        <a:lstStyle/>
        <a:p>
          <a:endParaRPr lang="en-US"/>
        </a:p>
      </dgm:t>
    </dgm:pt>
    <dgm:pt modelId="{6025158F-630B-4A5C-94A5-397E2A040C42}">
      <dgm:prSet phldrT="[Text]"/>
      <dgm:spPr/>
      <dgm:t>
        <a:bodyPr/>
        <a:lstStyle/>
        <a:p>
          <a:r>
            <a:rPr lang="en-US" dirty="0"/>
            <a:t>Sources</a:t>
          </a:r>
        </a:p>
      </dgm:t>
    </dgm:pt>
    <dgm:pt modelId="{D11C894C-E511-4176-BE75-0E7E655061DF}" type="parTrans" cxnId="{2E16EB8E-9E5F-4306-8C48-9C100B799ABF}">
      <dgm:prSet/>
      <dgm:spPr/>
      <dgm:t>
        <a:bodyPr/>
        <a:lstStyle/>
        <a:p>
          <a:endParaRPr lang="en-US"/>
        </a:p>
      </dgm:t>
    </dgm:pt>
    <dgm:pt modelId="{42D27EC1-88BB-4BE5-AFAF-5ADDCB12EE71}" type="sibTrans" cxnId="{2E16EB8E-9E5F-4306-8C48-9C100B799ABF}">
      <dgm:prSet/>
      <dgm:spPr/>
      <dgm:t>
        <a:bodyPr/>
        <a:lstStyle/>
        <a:p>
          <a:endParaRPr lang="en-US"/>
        </a:p>
      </dgm:t>
    </dgm:pt>
    <dgm:pt modelId="{9F74D71A-8D54-4E33-BEE8-75FB004E21A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/>
            <a:t>Recycle</a:t>
          </a:r>
        </a:p>
      </dgm:t>
    </dgm:pt>
    <dgm:pt modelId="{B82B8DC0-36D3-44F9-B6D9-F6FE1A0DAF4F}" type="parTrans" cxnId="{1470B48F-1A26-4AF5-BC13-2FFAE7E97034}">
      <dgm:prSet/>
      <dgm:spPr/>
      <dgm:t>
        <a:bodyPr/>
        <a:lstStyle/>
        <a:p>
          <a:endParaRPr lang="en-US"/>
        </a:p>
      </dgm:t>
    </dgm:pt>
    <dgm:pt modelId="{FC9A407D-F03C-443C-A5A7-B654494FEA64}" type="sibTrans" cxnId="{1470B48F-1A26-4AF5-BC13-2FFAE7E97034}">
      <dgm:prSet/>
      <dgm:spPr/>
      <dgm:t>
        <a:bodyPr/>
        <a:lstStyle/>
        <a:p>
          <a:endParaRPr lang="en-US"/>
        </a:p>
      </dgm:t>
    </dgm:pt>
    <dgm:pt modelId="{1E5E618D-F28D-4B0C-A6D4-12666EB753BD}" type="pres">
      <dgm:prSet presAssocID="{91766F6F-9330-4F69-A754-E81466F868B9}" presName="compositeShape" presStyleCnt="0">
        <dgm:presLayoutVars>
          <dgm:chMax val="7"/>
          <dgm:dir/>
          <dgm:resizeHandles val="exact"/>
        </dgm:presLayoutVars>
      </dgm:prSet>
      <dgm:spPr/>
    </dgm:pt>
    <dgm:pt modelId="{71A9F6E2-9BBA-4603-BA5F-B3FDCF824C50}" type="pres">
      <dgm:prSet presAssocID="{91766F6F-9330-4F69-A754-E81466F868B9}" presName="wedge1" presStyleLbl="node1" presStyleIdx="0" presStyleCnt="4" custLinFactNeighborX="1015" custLinFactNeighborY="14969"/>
      <dgm:spPr/>
      <dgm:t>
        <a:bodyPr/>
        <a:lstStyle/>
        <a:p>
          <a:endParaRPr lang="en-US"/>
        </a:p>
      </dgm:t>
    </dgm:pt>
    <dgm:pt modelId="{E15FEB98-6AA8-435C-9FF8-C8F01BF1F315}" type="pres">
      <dgm:prSet presAssocID="{91766F6F-9330-4F69-A754-E81466F868B9}" presName="dummy1a" presStyleCnt="0"/>
      <dgm:spPr/>
    </dgm:pt>
    <dgm:pt modelId="{AC02A087-ECC1-4E1E-BB62-86236A0E20EA}" type="pres">
      <dgm:prSet presAssocID="{91766F6F-9330-4F69-A754-E81466F868B9}" presName="dummy1b" presStyleCnt="0"/>
      <dgm:spPr/>
    </dgm:pt>
    <dgm:pt modelId="{3128BC23-93F4-4C81-9ADF-2FD999F143D6}" type="pres">
      <dgm:prSet presAssocID="{91766F6F-9330-4F69-A754-E81466F868B9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83291-83D1-4760-9993-D8AC0C124DF9}" type="pres">
      <dgm:prSet presAssocID="{91766F6F-9330-4F69-A754-E81466F868B9}" presName="wedge2" presStyleLbl="node1" presStyleIdx="1" presStyleCnt="4" custLinFactNeighborX="1015" custLinFactNeighborY="14969"/>
      <dgm:spPr/>
      <dgm:t>
        <a:bodyPr/>
        <a:lstStyle/>
        <a:p>
          <a:endParaRPr lang="en-US"/>
        </a:p>
      </dgm:t>
    </dgm:pt>
    <dgm:pt modelId="{5978C23D-3EC4-4C19-BB47-A9F5301CB11A}" type="pres">
      <dgm:prSet presAssocID="{91766F6F-9330-4F69-A754-E81466F868B9}" presName="dummy2a" presStyleCnt="0"/>
      <dgm:spPr/>
    </dgm:pt>
    <dgm:pt modelId="{3C45608A-C11E-484B-969A-BBA6B3844D73}" type="pres">
      <dgm:prSet presAssocID="{91766F6F-9330-4F69-A754-E81466F868B9}" presName="dummy2b" presStyleCnt="0"/>
      <dgm:spPr/>
    </dgm:pt>
    <dgm:pt modelId="{FE351799-30BA-425F-8FE2-CB178081E963}" type="pres">
      <dgm:prSet presAssocID="{91766F6F-9330-4F69-A754-E81466F868B9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FB00F2-4869-44B6-B74E-5002BDCD8161}" type="pres">
      <dgm:prSet presAssocID="{91766F6F-9330-4F69-A754-E81466F868B9}" presName="wedge3" presStyleLbl="node1" presStyleIdx="2" presStyleCnt="4" custLinFactNeighborX="1015" custLinFactNeighborY="14969"/>
      <dgm:spPr/>
      <dgm:t>
        <a:bodyPr/>
        <a:lstStyle/>
        <a:p>
          <a:endParaRPr lang="en-US"/>
        </a:p>
      </dgm:t>
    </dgm:pt>
    <dgm:pt modelId="{0865E141-52B2-4752-B7D0-71D5479C4E1D}" type="pres">
      <dgm:prSet presAssocID="{91766F6F-9330-4F69-A754-E81466F868B9}" presName="dummy3a" presStyleCnt="0"/>
      <dgm:spPr/>
    </dgm:pt>
    <dgm:pt modelId="{17441070-8B95-4C25-B9D0-3A196ADE65FA}" type="pres">
      <dgm:prSet presAssocID="{91766F6F-9330-4F69-A754-E81466F868B9}" presName="dummy3b" presStyleCnt="0"/>
      <dgm:spPr/>
    </dgm:pt>
    <dgm:pt modelId="{23C27D4B-E57B-494E-8F2C-829A98FE1569}" type="pres">
      <dgm:prSet presAssocID="{91766F6F-9330-4F69-A754-E81466F868B9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97959-4DD0-430D-975F-E2A7BB16949C}" type="pres">
      <dgm:prSet presAssocID="{91766F6F-9330-4F69-A754-E81466F868B9}" presName="wedge4" presStyleLbl="node1" presStyleIdx="3" presStyleCnt="4" custLinFactNeighborX="1015" custLinFactNeighborY="14969"/>
      <dgm:spPr/>
      <dgm:t>
        <a:bodyPr/>
        <a:lstStyle/>
        <a:p>
          <a:endParaRPr lang="en-US"/>
        </a:p>
      </dgm:t>
    </dgm:pt>
    <dgm:pt modelId="{D4D713D9-170C-44D8-89B5-EFBB706754C8}" type="pres">
      <dgm:prSet presAssocID="{91766F6F-9330-4F69-A754-E81466F868B9}" presName="dummy4a" presStyleCnt="0"/>
      <dgm:spPr/>
    </dgm:pt>
    <dgm:pt modelId="{EDB65006-B4CF-4107-8223-BA573D3762A9}" type="pres">
      <dgm:prSet presAssocID="{91766F6F-9330-4F69-A754-E81466F868B9}" presName="dummy4b" presStyleCnt="0"/>
      <dgm:spPr/>
    </dgm:pt>
    <dgm:pt modelId="{DF8F5B2A-34BF-45A2-96B3-4CC4CBBEA451}" type="pres">
      <dgm:prSet presAssocID="{91766F6F-9330-4F69-A754-E81466F868B9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D78A4-7B9B-434A-AFBA-0FE7DFA3374C}" type="pres">
      <dgm:prSet presAssocID="{98B3A473-309F-4467-AE1C-AD73FB7DDBB2}" presName="arrowWedge1" presStyleLbl="fgSibTrans2D1" presStyleIdx="0" presStyleCnt="4"/>
      <dgm:spPr/>
    </dgm:pt>
    <dgm:pt modelId="{5CF8F1E1-EDA5-4F8E-A7C8-FE3E70648B57}" type="pres">
      <dgm:prSet presAssocID="{EFD526C0-6285-4CF3-89C2-A92DB5DE93AA}" presName="arrowWedge2" presStyleLbl="fgSibTrans2D1" presStyleIdx="1" presStyleCnt="4"/>
      <dgm:spPr/>
    </dgm:pt>
    <dgm:pt modelId="{AD8B12FD-FB59-493F-B6EA-CAAF299C3869}" type="pres">
      <dgm:prSet presAssocID="{FC9A407D-F03C-443C-A5A7-B654494FEA64}" presName="arrowWedge3" presStyleLbl="fgSibTrans2D1" presStyleIdx="2" presStyleCnt="4"/>
      <dgm:spPr/>
    </dgm:pt>
    <dgm:pt modelId="{41430070-B330-4B92-AE6D-2F1AE6DF3DCA}" type="pres">
      <dgm:prSet presAssocID="{42D27EC1-88BB-4BE5-AFAF-5ADDCB12EE71}" presName="arrowWedge4" presStyleLbl="fgSibTrans2D1" presStyleIdx="3" presStyleCnt="4"/>
      <dgm:spPr/>
    </dgm:pt>
  </dgm:ptLst>
  <dgm:cxnLst>
    <dgm:cxn modelId="{ED9855A5-CE2F-4167-9D5B-C2D65FDECA11}" type="presOf" srcId="{EF2EEE70-9E6D-4CE1-B672-D4E78A95F0FF}" destId="{FE351799-30BA-425F-8FE2-CB178081E963}" srcOrd="1" destOrd="0" presId="urn:microsoft.com/office/officeart/2005/8/layout/cycle8"/>
    <dgm:cxn modelId="{1470B48F-1A26-4AF5-BC13-2FFAE7E97034}" srcId="{91766F6F-9330-4F69-A754-E81466F868B9}" destId="{9F74D71A-8D54-4E33-BEE8-75FB004E21AD}" srcOrd="2" destOrd="0" parTransId="{B82B8DC0-36D3-44F9-B6D9-F6FE1A0DAF4F}" sibTransId="{FC9A407D-F03C-443C-A5A7-B654494FEA64}"/>
    <dgm:cxn modelId="{056A52D6-35E9-43D4-AF61-49A9944CA893}" type="presOf" srcId="{6025158F-630B-4A5C-94A5-397E2A040C42}" destId="{25797959-4DD0-430D-975F-E2A7BB16949C}" srcOrd="0" destOrd="0" presId="urn:microsoft.com/office/officeart/2005/8/layout/cycle8"/>
    <dgm:cxn modelId="{60A036EB-F358-4FFE-A820-63039AA0C5CF}" type="presOf" srcId="{7DD666B9-E82D-4D7F-87E3-F193C9210FF1}" destId="{3128BC23-93F4-4C81-9ADF-2FD999F143D6}" srcOrd="1" destOrd="0" presId="urn:microsoft.com/office/officeart/2005/8/layout/cycle8"/>
    <dgm:cxn modelId="{F0219159-8E67-4171-B918-9EFAE5A7C7FF}" type="presOf" srcId="{6025158F-630B-4A5C-94A5-397E2A040C42}" destId="{DF8F5B2A-34BF-45A2-96B3-4CC4CBBEA451}" srcOrd="1" destOrd="0" presId="urn:microsoft.com/office/officeart/2005/8/layout/cycle8"/>
    <dgm:cxn modelId="{6C8D74DB-6E1A-492B-A72E-58A09D1F9406}" type="presOf" srcId="{91766F6F-9330-4F69-A754-E81466F868B9}" destId="{1E5E618D-F28D-4B0C-A6D4-12666EB753BD}" srcOrd="0" destOrd="0" presId="urn:microsoft.com/office/officeart/2005/8/layout/cycle8"/>
    <dgm:cxn modelId="{57F84564-C690-43E2-948A-D002D37DA6E5}" type="presOf" srcId="{9F74D71A-8D54-4E33-BEE8-75FB004E21AD}" destId="{9CFB00F2-4869-44B6-B74E-5002BDCD8161}" srcOrd="0" destOrd="0" presId="urn:microsoft.com/office/officeart/2005/8/layout/cycle8"/>
    <dgm:cxn modelId="{A91703B8-B3DA-441E-8CE6-FA3996C2D971}" type="presOf" srcId="{9F74D71A-8D54-4E33-BEE8-75FB004E21AD}" destId="{23C27D4B-E57B-494E-8F2C-829A98FE1569}" srcOrd="1" destOrd="0" presId="urn:microsoft.com/office/officeart/2005/8/layout/cycle8"/>
    <dgm:cxn modelId="{890DC62B-FCE3-431A-A975-DDC4734FD52F}" type="presOf" srcId="{7DD666B9-E82D-4D7F-87E3-F193C9210FF1}" destId="{71A9F6E2-9BBA-4603-BA5F-B3FDCF824C50}" srcOrd="0" destOrd="0" presId="urn:microsoft.com/office/officeart/2005/8/layout/cycle8"/>
    <dgm:cxn modelId="{2E16EB8E-9E5F-4306-8C48-9C100B799ABF}" srcId="{91766F6F-9330-4F69-A754-E81466F868B9}" destId="{6025158F-630B-4A5C-94A5-397E2A040C42}" srcOrd="3" destOrd="0" parTransId="{D11C894C-E511-4176-BE75-0E7E655061DF}" sibTransId="{42D27EC1-88BB-4BE5-AFAF-5ADDCB12EE71}"/>
    <dgm:cxn modelId="{7B10C5F1-5F75-449F-A675-0A121DEF1C1A}" srcId="{91766F6F-9330-4F69-A754-E81466F868B9}" destId="{EF2EEE70-9E6D-4CE1-B672-D4E78A95F0FF}" srcOrd="1" destOrd="0" parTransId="{9B06921B-BD5C-42C1-80DE-D7E79B862B69}" sibTransId="{EFD526C0-6285-4CF3-89C2-A92DB5DE93AA}"/>
    <dgm:cxn modelId="{B79976AA-88FB-4199-9B54-3099BF4D0B65}" type="presOf" srcId="{EF2EEE70-9E6D-4CE1-B672-D4E78A95F0FF}" destId="{BEE83291-83D1-4760-9993-D8AC0C124DF9}" srcOrd="0" destOrd="0" presId="urn:microsoft.com/office/officeart/2005/8/layout/cycle8"/>
    <dgm:cxn modelId="{4D08D672-8C5B-4745-98C9-AB716A10ECC5}" srcId="{91766F6F-9330-4F69-A754-E81466F868B9}" destId="{7DD666B9-E82D-4D7F-87E3-F193C9210FF1}" srcOrd="0" destOrd="0" parTransId="{20423F55-6F0B-4717-AE15-6F93FC87D735}" sibTransId="{98B3A473-309F-4467-AE1C-AD73FB7DDBB2}"/>
    <dgm:cxn modelId="{7E166641-BED3-4BB7-AE30-DFE96163B809}" type="presParOf" srcId="{1E5E618D-F28D-4B0C-A6D4-12666EB753BD}" destId="{71A9F6E2-9BBA-4603-BA5F-B3FDCF824C50}" srcOrd="0" destOrd="0" presId="urn:microsoft.com/office/officeart/2005/8/layout/cycle8"/>
    <dgm:cxn modelId="{F53846EC-4BE5-4CF6-9893-266504C6B9A3}" type="presParOf" srcId="{1E5E618D-F28D-4B0C-A6D4-12666EB753BD}" destId="{E15FEB98-6AA8-435C-9FF8-C8F01BF1F315}" srcOrd="1" destOrd="0" presId="urn:microsoft.com/office/officeart/2005/8/layout/cycle8"/>
    <dgm:cxn modelId="{DEBC646E-C13A-4A58-A2B4-0FABE7FCCA35}" type="presParOf" srcId="{1E5E618D-F28D-4B0C-A6D4-12666EB753BD}" destId="{AC02A087-ECC1-4E1E-BB62-86236A0E20EA}" srcOrd="2" destOrd="0" presId="urn:microsoft.com/office/officeart/2005/8/layout/cycle8"/>
    <dgm:cxn modelId="{022F65E4-D3B3-4950-A692-18BB6278B0C9}" type="presParOf" srcId="{1E5E618D-F28D-4B0C-A6D4-12666EB753BD}" destId="{3128BC23-93F4-4C81-9ADF-2FD999F143D6}" srcOrd="3" destOrd="0" presId="urn:microsoft.com/office/officeart/2005/8/layout/cycle8"/>
    <dgm:cxn modelId="{3275D84F-3D2C-46BD-BC58-E5078CE3ABEC}" type="presParOf" srcId="{1E5E618D-F28D-4B0C-A6D4-12666EB753BD}" destId="{BEE83291-83D1-4760-9993-D8AC0C124DF9}" srcOrd="4" destOrd="0" presId="urn:microsoft.com/office/officeart/2005/8/layout/cycle8"/>
    <dgm:cxn modelId="{642F361E-DAE7-4A43-8493-FEC82F01B679}" type="presParOf" srcId="{1E5E618D-F28D-4B0C-A6D4-12666EB753BD}" destId="{5978C23D-3EC4-4C19-BB47-A9F5301CB11A}" srcOrd="5" destOrd="0" presId="urn:microsoft.com/office/officeart/2005/8/layout/cycle8"/>
    <dgm:cxn modelId="{A6912ACA-2AF9-45CC-B7FD-EFB4DDD95ABB}" type="presParOf" srcId="{1E5E618D-F28D-4B0C-A6D4-12666EB753BD}" destId="{3C45608A-C11E-484B-969A-BBA6B3844D73}" srcOrd="6" destOrd="0" presId="urn:microsoft.com/office/officeart/2005/8/layout/cycle8"/>
    <dgm:cxn modelId="{892944BA-DD1A-4A74-9877-558DB0998887}" type="presParOf" srcId="{1E5E618D-F28D-4B0C-A6D4-12666EB753BD}" destId="{FE351799-30BA-425F-8FE2-CB178081E963}" srcOrd="7" destOrd="0" presId="urn:microsoft.com/office/officeart/2005/8/layout/cycle8"/>
    <dgm:cxn modelId="{7CE17A53-7A53-456F-BE58-46E3EA8302DB}" type="presParOf" srcId="{1E5E618D-F28D-4B0C-A6D4-12666EB753BD}" destId="{9CFB00F2-4869-44B6-B74E-5002BDCD8161}" srcOrd="8" destOrd="0" presId="urn:microsoft.com/office/officeart/2005/8/layout/cycle8"/>
    <dgm:cxn modelId="{307B282D-6951-444B-90FC-32CAA921BF68}" type="presParOf" srcId="{1E5E618D-F28D-4B0C-A6D4-12666EB753BD}" destId="{0865E141-52B2-4752-B7D0-71D5479C4E1D}" srcOrd="9" destOrd="0" presId="urn:microsoft.com/office/officeart/2005/8/layout/cycle8"/>
    <dgm:cxn modelId="{BE6B5F5D-7302-4179-9D66-C78CD7614BA2}" type="presParOf" srcId="{1E5E618D-F28D-4B0C-A6D4-12666EB753BD}" destId="{17441070-8B95-4C25-B9D0-3A196ADE65FA}" srcOrd="10" destOrd="0" presId="urn:microsoft.com/office/officeart/2005/8/layout/cycle8"/>
    <dgm:cxn modelId="{375749C4-0976-4F6A-8FB1-7E1598CDAA16}" type="presParOf" srcId="{1E5E618D-F28D-4B0C-A6D4-12666EB753BD}" destId="{23C27D4B-E57B-494E-8F2C-829A98FE1569}" srcOrd="11" destOrd="0" presId="urn:microsoft.com/office/officeart/2005/8/layout/cycle8"/>
    <dgm:cxn modelId="{729F7A5D-047D-41B0-9CDD-3D65235D55DA}" type="presParOf" srcId="{1E5E618D-F28D-4B0C-A6D4-12666EB753BD}" destId="{25797959-4DD0-430D-975F-E2A7BB16949C}" srcOrd="12" destOrd="0" presId="urn:microsoft.com/office/officeart/2005/8/layout/cycle8"/>
    <dgm:cxn modelId="{3B79F303-6A51-4716-BBE5-AD4D758F1A5F}" type="presParOf" srcId="{1E5E618D-F28D-4B0C-A6D4-12666EB753BD}" destId="{D4D713D9-170C-44D8-89B5-EFBB706754C8}" srcOrd="13" destOrd="0" presId="urn:microsoft.com/office/officeart/2005/8/layout/cycle8"/>
    <dgm:cxn modelId="{A2166BD2-0568-45D8-8EB5-1A1C4B75A173}" type="presParOf" srcId="{1E5E618D-F28D-4B0C-A6D4-12666EB753BD}" destId="{EDB65006-B4CF-4107-8223-BA573D3762A9}" srcOrd="14" destOrd="0" presId="urn:microsoft.com/office/officeart/2005/8/layout/cycle8"/>
    <dgm:cxn modelId="{5E580A8C-B7F7-4060-9296-AC99F9D1436C}" type="presParOf" srcId="{1E5E618D-F28D-4B0C-A6D4-12666EB753BD}" destId="{DF8F5B2A-34BF-45A2-96B3-4CC4CBBEA451}" srcOrd="15" destOrd="0" presId="urn:microsoft.com/office/officeart/2005/8/layout/cycle8"/>
    <dgm:cxn modelId="{7AA724EA-D188-4EFD-AD34-A4900BD10D93}" type="presParOf" srcId="{1E5E618D-F28D-4B0C-A6D4-12666EB753BD}" destId="{E3ED78A4-7B9B-434A-AFBA-0FE7DFA3374C}" srcOrd="16" destOrd="0" presId="urn:microsoft.com/office/officeart/2005/8/layout/cycle8"/>
    <dgm:cxn modelId="{C0E21BCC-749D-46C2-981D-EEDA281762CF}" type="presParOf" srcId="{1E5E618D-F28D-4B0C-A6D4-12666EB753BD}" destId="{5CF8F1E1-EDA5-4F8E-A7C8-FE3E70648B57}" srcOrd="17" destOrd="0" presId="urn:microsoft.com/office/officeart/2005/8/layout/cycle8"/>
    <dgm:cxn modelId="{428C23F1-7F1C-4CD0-AF10-FDED8E055AD5}" type="presParOf" srcId="{1E5E618D-F28D-4B0C-A6D4-12666EB753BD}" destId="{AD8B12FD-FB59-493F-B6EA-CAAF299C3869}" srcOrd="18" destOrd="0" presId="urn:microsoft.com/office/officeart/2005/8/layout/cycle8"/>
    <dgm:cxn modelId="{EA17BEA0-3440-4784-8CA5-F994A884C235}" type="presParOf" srcId="{1E5E618D-F28D-4B0C-A6D4-12666EB753BD}" destId="{41430070-B330-4B92-AE6D-2F1AE6DF3DCA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9F6E2-9BBA-4603-BA5F-B3FDCF824C50}">
      <dsp:nvSpPr>
        <dsp:cNvPr id="0" name=""/>
        <dsp:cNvSpPr/>
      </dsp:nvSpPr>
      <dsp:spPr>
        <a:xfrm>
          <a:off x="1485892" y="781026"/>
          <a:ext cx="3502314" cy="3502314"/>
        </a:xfrm>
        <a:prstGeom prst="pie">
          <a:avLst>
            <a:gd name="adj1" fmla="val 16200000"/>
            <a:gd name="adj2" fmla="val 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Flow</a:t>
          </a:r>
        </a:p>
      </dsp:txBody>
      <dsp:txXfrm>
        <a:off x="3345037" y="1506922"/>
        <a:ext cx="1292520" cy="958967"/>
      </dsp:txXfrm>
    </dsp:sp>
    <dsp:sp modelId="{BEE83291-83D1-4760-9993-D8AC0C124DF9}">
      <dsp:nvSpPr>
        <dsp:cNvPr id="0" name=""/>
        <dsp:cNvSpPr/>
      </dsp:nvSpPr>
      <dsp:spPr>
        <a:xfrm>
          <a:off x="1485892" y="898604"/>
          <a:ext cx="3502314" cy="3502314"/>
        </a:xfrm>
        <a:prstGeom prst="pie">
          <a:avLst>
            <a:gd name="adj1" fmla="val 0"/>
            <a:gd name="adj2" fmla="val 5400000"/>
          </a:avLst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Utilities</a:t>
          </a:r>
        </a:p>
      </dsp:txBody>
      <dsp:txXfrm>
        <a:off x="3345037" y="2716055"/>
        <a:ext cx="1292520" cy="958967"/>
      </dsp:txXfrm>
    </dsp:sp>
    <dsp:sp modelId="{9CFB00F2-4869-44B6-B74E-5002BDCD8161}">
      <dsp:nvSpPr>
        <dsp:cNvPr id="0" name=""/>
        <dsp:cNvSpPr/>
      </dsp:nvSpPr>
      <dsp:spPr>
        <a:xfrm>
          <a:off x="1368314" y="898604"/>
          <a:ext cx="3502314" cy="3502314"/>
        </a:xfrm>
        <a:prstGeom prst="pie">
          <a:avLst>
            <a:gd name="adj1" fmla="val 5400000"/>
            <a:gd name="adj2" fmla="val 1080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Recycle</a:t>
          </a:r>
        </a:p>
      </dsp:txBody>
      <dsp:txXfrm>
        <a:off x="1718963" y="2716055"/>
        <a:ext cx="1292520" cy="958967"/>
      </dsp:txXfrm>
    </dsp:sp>
    <dsp:sp modelId="{25797959-4DD0-430D-975F-E2A7BB16949C}">
      <dsp:nvSpPr>
        <dsp:cNvPr id="0" name=""/>
        <dsp:cNvSpPr/>
      </dsp:nvSpPr>
      <dsp:spPr>
        <a:xfrm>
          <a:off x="1368314" y="781026"/>
          <a:ext cx="3502314" cy="3502314"/>
        </a:xfrm>
        <a:prstGeom prst="pie">
          <a:avLst>
            <a:gd name="adj1" fmla="val 108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Sources</a:t>
          </a:r>
        </a:p>
      </dsp:txBody>
      <dsp:txXfrm>
        <a:off x="1718963" y="1506922"/>
        <a:ext cx="1292520" cy="958967"/>
      </dsp:txXfrm>
    </dsp:sp>
    <dsp:sp modelId="{E3ED78A4-7B9B-434A-AFBA-0FE7DFA3374C}">
      <dsp:nvSpPr>
        <dsp:cNvPr id="0" name=""/>
        <dsp:cNvSpPr/>
      </dsp:nvSpPr>
      <dsp:spPr>
        <a:xfrm>
          <a:off x="1269082" y="564216"/>
          <a:ext cx="3935934" cy="3935934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8F1E1-EDA5-4F8E-A7C8-FE3E70648B57}">
      <dsp:nvSpPr>
        <dsp:cNvPr id="0" name=""/>
        <dsp:cNvSpPr/>
      </dsp:nvSpPr>
      <dsp:spPr>
        <a:xfrm>
          <a:off x="1269082" y="681794"/>
          <a:ext cx="3935934" cy="3935934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8B12FD-FB59-493F-B6EA-CAAF299C3869}">
      <dsp:nvSpPr>
        <dsp:cNvPr id="0" name=""/>
        <dsp:cNvSpPr/>
      </dsp:nvSpPr>
      <dsp:spPr>
        <a:xfrm>
          <a:off x="1151504" y="681794"/>
          <a:ext cx="3935934" cy="3935934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30070-B330-4B92-AE6D-2F1AE6DF3DCA}">
      <dsp:nvSpPr>
        <dsp:cNvPr id="0" name=""/>
        <dsp:cNvSpPr/>
      </dsp:nvSpPr>
      <dsp:spPr>
        <a:xfrm>
          <a:off x="1151504" y="564216"/>
          <a:ext cx="3935934" cy="3935934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BD424-F8DF-4409-BC6D-77CEEB426784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01A86-5901-4BD5-B967-B4A0F1F49B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91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9302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01A86-5901-4BD5-B967-B4A0F1F49BF7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0024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01A86-5901-4BD5-B967-B4A0F1F49BF7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382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299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062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659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040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400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07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97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790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651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46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106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2CC86-C65E-4370-B065-FCEFB546A8CE}" type="datetimeFigureOut">
              <a:rPr lang="en-IN" smtClean="0"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F9523-9B64-4B7A-82F7-4105CF9F8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0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parajita" panose="02020603050405020304" pitchFamily="18" charset="0"/>
              </a:rPr>
              <a:t/>
            </a:r>
            <a:b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parajita" panose="02020603050405020304" pitchFamily="18" charset="0"/>
              </a:rPr>
            </a:b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parajita" panose="02020603050405020304" pitchFamily="18" charset="0"/>
              </a:rPr>
              <a:t> Water Resources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parajita" panose="02020603050405020304" pitchFamily="18" charset="0"/>
              </a:rPr>
              <a:t>Department</a:t>
            </a:r>
            <a:endParaRPr lang="en-IN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cs typeface="Aparajita" panose="02020603050405020304" pitchFamily="18" charset="0"/>
            </a:endParaRPr>
          </a:p>
        </p:txBody>
      </p:sp>
      <p:sp>
        <p:nvSpPr>
          <p:cNvPr id="3" name="Google Shape;170;p27"/>
          <p:cNvSpPr txBox="1">
            <a:spLocks/>
          </p:cNvSpPr>
          <p:nvPr/>
        </p:nvSpPr>
        <p:spPr>
          <a:xfrm>
            <a:off x="4202144" y="5502380"/>
            <a:ext cx="9043340" cy="86847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4400"/>
              <a:buFont typeface="Calibri"/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Bodoni MT Black" panose="02070A03080606020203" pitchFamily="18" charset="0"/>
              </a:rPr>
              <a:t>Half Yearly Review 2024-25 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507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099" y="498291"/>
            <a:ext cx="10515600" cy="32733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  <a:t>Programmes Organized/Scheduled</a:t>
            </a:r>
            <a:r>
              <a:rPr lang="en-IN" dirty="0"/>
              <a:t>:</a:t>
            </a:r>
            <a:br>
              <a:rPr lang="en-IN" dirty="0"/>
            </a:b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118"/>
            <a:ext cx="10515600" cy="4989251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ISO/TC 113 Plenary meeting hosted by BIS in April 2024 at New Delhi from 22</a:t>
            </a:r>
            <a:r>
              <a:rPr lang="en-IN" baseline="30000" dirty="0" smtClean="0">
                <a:solidFill>
                  <a:schemeClr val="accent2">
                    <a:lumMod val="75000"/>
                  </a:schemeClr>
                </a:solidFill>
              </a:rPr>
              <a:t>nd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 to 26 April 2024 at IHC</a:t>
            </a:r>
          </a:p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Lets Talk about Standards in July 2024 with MoU Institutions</a:t>
            </a:r>
          </a:p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National Seminar through Balmer Lawrie on </a:t>
            </a:r>
            <a:r>
              <a:rPr lang="en-IN" u="sng" dirty="0" smtClean="0">
                <a:solidFill>
                  <a:schemeClr val="accent2">
                    <a:lumMod val="75000"/>
                  </a:schemeClr>
                </a:solidFill>
              </a:rPr>
              <a:t>Small Hydropower Plants 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at Kerala</a:t>
            </a:r>
          </a:p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Workshop/Lecture by 2 Officers at IIT Indore in Jun 2024</a:t>
            </a:r>
          </a:p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2 Seminar on Flood mitigation is planned on </a:t>
            </a:r>
          </a:p>
          <a:p>
            <a:pPr lvl="1"/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Flood Mitigation Koshi and Brahmaputra river with WRD Assam and WRD Bihar.</a:t>
            </a:r>
          </a:p>
          <a:p>
            <a:pPr lvl="1"/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Optimizing Geological Investigations in RVP along with NEEPCO at </a:t>
            </a:r>
            <a:r>
              <a:rPr lang="en-IN" dirty="0" err="1" smtClean="0">
                <a:solidFill>
                  <a:schemeClr val="accent2">
                    <a:lumMod val="75000"/>
                  </a:schemeClr>
                </a:solidFill>
              </a:rPr>
              <a:t>Shilong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lvl="1"/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Webinar on CFRD (IS 18662)</a:t>
            </a:r>
          </a:p>
          <a:p>
            <a:pPr lvl="1"/>
            <a:endParaRPr lang="en-IN" dirty="0" smtClean="0"/>
          </a:p>
          <a:p>
            <a:r>
              <a:rPr lang="en-IN" dirty="0" smtClean="0">
                <a:solidFill>
                  <a:schemeClr val="accent5">
                    <a:lumMod val="75000"/>
                  </a:schemeClr>
                </a:solidFill>
              </a:rPr>
              <a:t>Participation of 2 Officers in 4 days workshop/Conference at Vadodara on Dam Safety in Sept 2024.</a:t>
            </a:r>
          </a:p>
          <a:p>
            <a:r>
              <a:rPr lang="en-IN" dirty="0" smtClean="0">
                <a:solidFill>
                  <a:schemeClr val="accent5">
                    <a:lumMod val="75000"/>
                  </a:schemeClr>
                </a:solidFill>
              </a:rPr>
              <a:t>Participation of HWRD and 2 Officers in ICOLD (International Congress on Large Dams) at New Delhi in Oct 2024.</a:t>
            </a:r>
          </a:p>
          <a:p>
            <a:r>
              <a:rPr lang="en-IN" dirty="0" smtClean="0">
                <a:solidFill>
                  <a:schemeClr val="accent5">
                    <a:lumMod val="75000"/>
                  </a:schemeClr>
                </a:solidFill>
              </a:rPr>
              <a:t>2 Officers will participate in 2 days workshop at CSMRS New Delhi on Instrumentation and Testing in Water Resources Sector.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5091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562"/>
          </a:xfrm>
        </p:spPr>
        <p:txBody>
          <a:bodyPr>
            <a:normAutofit/>
          </a:bodyPr>
          <a:lstStyle/>
          <a:p>
            <a:pPr algn="ctr"/>
            <a:r>
              <a:rPr lang="en-IN" sz="4000" dirty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  <a:t>R&amp;D Projects under WRD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474" y="1145219"/>
            <a:ext cx="11025326" cy="50317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2:</a:t>
            </a:r>
          </a:p>
          <a:p>
            <a:pPr marL="0" indent="0">
              <a:buNone/>
            </a:pPr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Projects have been allotted.</a:t>
            </a:r>
          </a:p>
          <a:p>
            <a:pPr marL="0" indent="0">
              <a:buNone/>
            </a:pPr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200" dirty="0"/>
              <a:t>Safety </a:t>
            </a:r>
            <a:r>
              <a:rPr lang="en-IN" sz="2200" dirty="0" smtClean="0"/>
              <a:t>Practices </a:t>
            </a:r>
            <a:r>
              <a:rPr lang="en-IN" sz="2200" dirty="0"/>
              <a:t>in Operation and </a:t>
            </a:r>
            <a:r>
              <a:rPr lang="en-IN" sz="2200" dirty="0" smtClean="0"/>
              <a:t>Maintenance </a:t>
            </a:r>
            <a:r>
              <a:rPr lang="en-IN" sz="2200" dirty="0"/>
              <a:t>of Canals </a:t>
            </a:r>
            <a:r>
              <a:rPr lang="en-IN" sz="2200" dirty="0" smtClean="0"/>
              <a:t>and Cross drainage works</a:t>
            </a:r>
          </a:p>
          <a:p>
            <a:pPr marL="0" indent="0">
              <a:buNone/>
            </a:pPr>
            <a:r>
              <a:rPr lang="en-IN" sz="2200" dirty="0"/>
              <a:t>	</a:t>
            </a:r>
            <a:r>
              <a:rPr lang="en-IN" sz="2200" dirty="0" smtClean="0"/>
              <a:t>- Filter for Roof top rainwater harvesting</a:t>
            </a:r>
          </a:p>
          <a:p>
            <a:pPr marL="0" indent="0">
              <a:buNone/>
            </a:pPr>
            <a:r>
              <a:rPr lang="en-IN" sz="2200" dirty="0"/>
              <a:t>	</a:t>
            </a:r>
            <a:r>
              <a:rPr lang="en-IN" sz="2200" dirty="0" smtClean="0"/>
              <a:t>- </a:t>
            </a:r>
            <a:r>
              <a:rPr lang="en-US" sz="2200" dirty="0"/>
              <a:t>Mitigation Strategies for Coastal </a:t>
            </a:r>
            <a:r>
              <a:rPr lang="en-US" sz="2200" dirty="0" smtClean="0"/>
              <a:t>Hazards for Indian Coastlines</a:t>
            </a:r>
            <a:endParaRPr lang="en-IN" sz="2200" dirty="0"/>
          </a:p>
          <a:p>
            <a:pPr marL="0" indent="0">
              <a:buNone/>
            </a:pPr>
            <a:endParaRPr lang="en-IN" sz="2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3: </a:t>
            </a:r>
          </a:p>
          <a:p>
            <a:pPr marL="0" indent="0">
              <a:buNone/>
            </a:pPr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Projects are under process of evaluation.</a:t>
            </a:r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sz="2200" dirty="0" smtClean="0"/>
              <a:t>Study </a:t>
            </a:r>
            <a:r>
              <a:rPr lang="en-US" sz="2200" dirty="0"/>
              <a:t>of Structural Design of </a:t>
            </a:r>
            <a:r>
              <a:rPr lang="en-US" sz="2200" dirty="0" smtClean="0"/>
              <a:t>Stop-logs</a:t>
            </a:r>
            <a:r>
              <a:rPr lang="en-US" sz="2200" dirty="0"/>
              <a:t>. (Project code: WRD 0282 , WRD 12)</a:t>
            </a:r>
            <a:br>
              <a:rPr lang="en-US" sz="2200" dirty="0"/>
            </a:br>
            <a:r>
              <a:rPr lang="en-US" sz="2200" dirty="0" smtClean="0"/>
              <a:t>	-Study </a:t>
            </a:r>
            <a:r>
              <a:rPr lang="en-US" sz="2200" dirty="0"/>
              <a:t>of Automation of Radial Gates. (Project code: WRD 0281, WRD 12)</a:t>
            </a:r>
            <a:br>
              <a:rPr lang="en-US" sz="2200" dirty="0"/>
            </a:br>
            <a:r>
              <a:rPr lang="en-US" sz="2200" dirty="0" smtClean="0"/>
              <a:t>	-Study </a:t>
            </a:r>
            <a:r>
              <a:rPr lang="en-US" sz="2200" dirty="0"/>
              <a:t>of Water-stops Used at Transverse Contraction Joints in Masonry and </a:t>
            </a:r>
            <a:r>
              <a:rPr lang="en-US" sz="2200" dirty="0" smtClean="0"/>
              <a:t>Concrete dams</a:t>
            </a:r>
            <a:r>
              <a:rPr lang="en-US" sz="2200" dirty="0"/>
              <a:t>. (Project code: WRD 0270 , WRD 09</a:t>
            </a:r>
            <a:r>
              <a:rPr lang="en-US" sz="2200" dirty="0" smtClean="0"/>
              <a:t>)</a:t>
            </a:r>
          </a:p>
          <a:p>
            <a:pPr marL="0" indent="0">
              <a:buNone/>
            </a:pPr>
            <a:r>
              <a:rPr lang="en-US" sz="2200" dirty="0"/>
              <a:t/>
            </a:r>
            <a:br>
              <a:rPr lang="en-US" sz="2200" dirty="0"/>
            </a:b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PHASE 4: </a:t>
            </a:r>
          </a:p>
          <a:p>
            <a:pPr marL="0" indent="0">
              <a:buNone/>
            </a:pPr>
            <a:r>
              <a:rPr lang="en-IN" sz="2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Projects identified</a:t>
            </a:r>
          </a:p>
          <a:p>
            <a:pPr marL="0" indent="0">
              <a:buNone/>
            </a:pPr>
            <a:r>
              <a:rPr lang="en-IN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Development of Manual (SP) for Canals</a:t>
            </a:r>
          </a:p>
          <a:p>
            <a:pPr marL="0" indent="0">
              <a:buNone/>
            </a:pP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endParaRPr lang="en-IN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N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02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820482"/>
              </p:ext>
            </p:extLst>
          </p:nvPr>
        </p:nvGraphicFramePr>
        <p:xfrm>
          <a:off x="692151" y="789351"/>
          <a:ext cx="10807698" cy="5215242"/>
        </p:xfrm>
        <a:graphic>
          <a:graphicData uri="http://schemas.openxmlformats.org/drawingml/2006/table">
            <a:tbl>
              <a:tblPr/>
              <a:tblGrid>
                <a:gridCol w="1422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2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0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1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250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Sr. No.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 Technical Committee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61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National Mirror Committee</a:t>
                      </a:r>
                      <a:endParaRPr lang="en-US" sz="7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41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7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Project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3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Experts Designated </a:t>
                      </a:r>
                      <a:endParaRPr lang="en-US" sz="7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25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Organization Name </a:t>
                      </a:r>
                      <a:endParaRPr lang="en-US" sz="7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25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128">
                <a:tc rowSpan="2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 spc="44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1.</a:t>
                      </a:r>
                      <a:endParaRPr lang="en-US" sz="9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 spc="44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ISO/TC 113</a:t>
                      </a:r>
                      <a:endParaRPr lang="en-US" sz="9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9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WRD 01</a:t>
                      </a:r>
                      <a:endParaRPr lang="en-US" sz="9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9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Revision of SBP</a:t>
                      </a:r>
                      <a:endParaRPr lang="en-US" sz="9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9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 spc="44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Ballot Circulated</a:t>
                      </a:r>
                      <a:endParaRPr lang="en-US" sz="9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9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9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651"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1" spc="44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1.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1" spc="44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ISO/TC 113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1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WRD 01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Dilution Gauging</a:t>
                      </a:r>
                      <a:endParaRPr lang="en-US" sz="9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 spc="44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Dr. G. A. Panvalkar</a:t>
                      </a:r>
                      <a:endParaRPr lang="en-US" sz="9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9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 spc="44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CWPRS, Pune</a:t>
                      </a:r>
                      <a:endParaRPr lang="en-US" sz="9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659">
                <a:tc rowSpan="2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>
                          <a:solidFill>
                            <a:srgbClr val="191919"/>
                          </a:solidFill>
                          <a:latin typeface="Aileron"/>
                          <a:ea typeface="Aileron"/>
                          <a:cs typeface="Aileron"/>
                          <a:sym typeface="Aileron"/>
                        </a:rPr>
                        <a:t>2.</a:t>
                      </a:r>
                      <a:endParaRPr lang="en-US" sz="9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ISO/TC 113/SC 1</a:t>
                      </a:r>
                      <a:endParaRPr lang="en-US" sz="9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9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WRD 01</a:t>
                      </a:r>
                      <a:endParaRPr lang="en-US" sz="9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Revision of ISO/TR 11330</a:t>
                      </a:r>
                      <a:endParaRPr lang="en-US" sz="9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9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Mrs. </a:t>
                      </a:r>
                      <a:r>
                        <a:rPr lang="en-US" sz="1100" b="1" dirty="0" err="1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Neena</a:t>
                      </a:r>
                      <a:r>
                        <a:rPr lang="en-US" sz="11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 Isaac</a:t>
                      </a:r>
                      <a:endParaRPr lang="en-US" sz="9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9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191919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CWPRS, Pune</a:t>
                      </a:r>
                      <a:endParaRPr lang="en-US" sz="9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5027"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>
                          <a:solidFill>
                            <a:srgbClr val="191919"/>
                          </a:solidFill>
                          <a:latin typeface="Aileron"/>
                          <a:ea typeface="Aileron"/>
                          <a:cs typeface="Aileron"/>
                          <a:sym typeface="Aileron"/>
                        </a:rPr>
                        <a:t>2.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1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ISO/TC 113/SC 1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499" b="1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WRD 01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Non- Contact Methods for measuring water surface velocity and discharge</a:t>
                      </a:r>
                      <a:endParaRPr lang="en-US" sz="9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9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Prof. J Indu</a:t>
                      </a:r>
                      <a:endParaRPr lang="en-US" sz="9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IIT Bombay</a:t>
                      </a:r>
                      <a:endParaRPr lang="en-US" sz="9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2209602" y="242274"/>
            <a:ext cx="7852696" cy="1194782"/>
            <a:chOff x="0" y="-988712"/>
            <a:chExt cx="15705392" cy="2389564"/>
          </a:xfrm>
        </p:grpSpPr>
        <p:sp>
          <p:nvSpPr>
            <p:cNvPr id="4" name="TextBox 4"/>
            <p:cNvSpPr txBox="1"/>
            <p:nvPr/>
          </p:nvSpPr>
          <p:spPr>
            <a:xfrm>
              <a:off x="0" y="887892"/>
              <a:ext cx="15545594" cy="5129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0"/>
                </a:lnSpc>
              </a:pPr>
              <a:endParaRPr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159798" y="-988712"/>
              <a:ext cx="15545594" cy="7950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43"/>
                </a:lnSpc>
                <a:spcBef>
                  <a:spcPct val="0"/>
                </a:spcBef>
              </a:pPr>
              <a:r>
                <a:rPr lang="en-US" sz="2399" b="1" i="1" spc="71" dirty="0">
                  <a:solidFill>
                    <a:srgbClr val="191919"/>
                  </a:solidFill>
                  <a:latin typeface="Aileron Ultra-Bold Italics"/>
                  <a:ea typeface="Aileron Ultra-Bold Italics"/>
                  <a:cs typeface="Aileron Ultra-Bold Italics"/>
                  <a:sym typeface="Aileron Ultra-Bold Italics"/>
                </a:rPr>
                <a:t>EXPERTS DESIGNATED FOR SUBJECTS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2965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87354"/>
              </p:ext>
            </p:extLst>
          </p:nvPr>
        </p:nvGraphicFramePr>
        <p:xfrm>
          <a:off x="698500" y="1242112"/>
          <a:ext cx="10807698" cy="4718476"/>
        </p:xfrm>
        <a:graphic>
          <a:graphicData uri="http://schemas.openxmlformats.org/drawingml/2006/table">
            <a:tbl>
              <a:tblPr/>
              <a:tblGrid>
                <a:gridCol w="1422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1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19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Sr. No.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 Technical Committee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61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National Mirror Committee</a:t>
                      </a:r>
                      <a:endParaRPr lang="en-US" sz="7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41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7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Project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3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Experts Designated </a:t>
                      </a:r>
                      <a:endParaRPr lang="en-US" sz="7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25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Organization Name </a:t>
                      </a:r>
                      <a:endParaRPr lang="en-US" sz="7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25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804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spc="44" dirty="0">
                          <a:solidFill>
                            <a:srgbClr val="191919"/>
                          </a:solidFill>
                          <a:latin typeface="Aileron"/>
                          <a:ea typeface="Aileron"/>
                          <a:cs typeface="Aileron"/>
                          <a:sym typeface="Aileron"/>
                        </a:rPr>
                        <a:t>3.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spc="44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ISO/TC 113/ SC 5</a:t>
                      </a:r>
                      <a:endParaRPr lang="en-US" sz="7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WRD 01</a:t>
                      </a:r>
                      <a:endParaRPr lang="en-US" sz="7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Radioactive Methods</a:t>
                      </a:r>
                      <a:endParaRPr lang="en-US" sz="7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spc="44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Dr. H. J. Pant</a:t>
                      </a:r>
                      <a:endParaRPr lang="en-US" sz="7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7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spc="44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BARC</a:t>
                      </a:r>
                      <a:endParaRPr lang="en-US" sz="7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923">
                <a:tc rowSpan="3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>
                          <a:solidFill>
                            <a:srgbClr val="191919"/>
                          </a:solidFill>
                          <a:latin typeface="Aileron"/>
                          <a:ea typeface="Aileron"/>
                          <a:cs typeface="Aileron"/>
                          <a:sym typeface="Aileron"/>
                        </a:rPr>
                        <a:t>4.</a:t>
                      </a:r>
                      <a:endParaRPr lang="en-US" sz="7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ISO/TC 113/SC 8</a:t>
                      </a:r>
                      <a:endParaRPr lang="en-US" sz="7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WRD 03</a:t>
                      </a:r>
                      <a:endParaRPr lang="en-US" sz="700"/>
                    </a:p>
                    <a:p>
                      <a:pPr algn="ctr">
                        <a:lnSpc>
                          <a:spcPts val="2099"/>
                        </a:lnSpc>
                      </a:pPr>
                      <a:endParaRPr lang="en-US" sz="7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Test Pumping of Water </a:t>
                      </a:r>
                      <a:r>
                        <a:rPr lang="en-US" sz="1000" b="1" dirty="0" smtClean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Wells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Mr. Ranjan Ray</a:t>
                      </a:r>
                      <a:endParaRPr lang="en-US" sz="7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7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000" b="1">
                          <a:solidFill>
                            <a:srgbClr val="191919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CGWB</a:t>
                      </a:r>
                      <a:endParaRPr lang="en-US" sz="700"/>
                    </a:p>
                    <a:p>
                      <a:pPr algn="ctr">
                        <a:lnSpc>
                          <a:spcPts val="2099"/>
                        </a:lnSpc>
                      </a:pPr>
                      <a:endParaRPr lang="en-US" sz="7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296"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>
                          <a:solidFill>
                            <a:srgbClr val="191919"/>
                          </a:solidFill>
                          <a:latin typeface="Aileron"/>
                          <a:ea typeface="Aileron"/>
                          <a:cs typeface="Aileron"/>
                          <a:sym typeface="Aileron"/>
                        </a:rPr>
                        <a:t>4.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1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ISO/TC 113/SC 8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499" b="1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WRD 03</a:t>
                      </a:r>
                      <a:endParaRPr lang="en-US" sz="1100"/>
                    </a:p>
                    <a:p>
                      <a:pPr algn="ctr">
                        <a:lnSpc>
                          <a:spcPts val="2099"/>
                        </a:lnSpc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Manual Methods for the measurement of the Groundwater level in a </a:t>
                      </a:r>
                      <a:r>
                        <a:rPr lang="en-US" sz="1000" b="1" dirty="0" smtClean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well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Mr.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Tapan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 Chakraborty</a:t>
                      </a:r>
                      <a:endParaRPr lang="en-US" sz="700" dirty="0"/>
                    </a:p>
                    <a:p>
                      <a:pPr algn="ctr">
                        <a:lnSpc>
                          <a:spcPts val="2099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CGWB</a:t>
                      </a:r>
                      <a:endParaRPr lang="en-US" sz="7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648"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>
                          <a:solidFill>
                            <a:srgbClr val="191919"/>
                          </a:solidFill>
                          <a:latin typeface="Aileron"/>
                          <a:ea typeface="Aileron"/>
                          <a:cs typeface="Aileron"/>
                          <a:sym typeface="Aileron"/>
                        </a:rPr>
                        <a:t>4.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1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ISO/TC 113/SC 8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499" b="1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WRD 03</a:t>
                      </a:r>
                      <a:endParaRPr lang="en-US" sz="1100"/>
                    </a:p>
                    <a:p>
                      <a:pPr algn="ctr">
                        <a:lnSpc>
                          <a:spcPts val="2099"/>
                        </a:lnSpc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Well Management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9"/>
                        </a:lnSpc>
                        <a:defRPr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Under Consideration</a:t>
                      </a:r>
                      <a:endParaRPr lang="en-US" sz="700"/>
                    </a:p>
                    <a:p>
                      <a:pPr algn="ctr">
                        <a:lnSpc>
                          <a:spcPts val="2099"/>
                        </a:lnSpc>
                      </a:pPr>
                      <a:endParaRPr lang="en-US" sz="70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2209602" y="712791"/>
            <a:ext cx="7772797" cy="724265"/>
            <a:chOff x="0" y="-47678"/>
            <a:chExt cx="15545594" cy="1448530"/>
          </a:xfrm>
        </p:grpSpPr>
        <p:sp>
          <p:nvSpPr>
            <p:cNvPr id="4" name="TextBox 4"/>
            <p:cNvSpPr txBox="1"/>
            <p:nvPr/>
          </p:nvSpPr>
          <p:spPr>
            <a:xfrm>
              <a:off x="0" y="887892"/>
              <a:ext cx="15545594" cy="5129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0"/>
                </a:lnSpc>
              </a:pPr>
              <a:endParaRPr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78"/>
              <a:ext cx="15545594" cy="7950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43"/>
                </a:lnSpc>
                <a:spcBef>
                  <a:spcPct val="0"/>
                </a:spcBef>
              </a:pPr>
              <a:r>
                <a:rPr lang="en-US" sz="2399" b="1" i="1" spc="71">
                  <a:solidFill>
                    <a:srgbClr val="191919"/>
                  </a:solidFill>
                  <a:latin typeface="Aileron Ultra-Bold Italics"/>
                  <a:ea typeface="Aileron Ultra-Bold Italics"/>
                  <a:cs typeface="Aileron Ultra-Bold Italics"/>
                  <a:sym typeface="Aileron Ultra-Bold Italics"/>
                </a:rPr>
                <a:t>EXPERTS DESIGNATED FOR SUBJECTS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5401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628934"/>
              </p:ext>
            </p:extLst>
          </p:nvPr>
        </p:nvGraphicFramePr>
        <p:xfrm>
          <a:off x="662989" y="496388"/>
          <a:ext cx="10807698" cy="2044700"/>
        </p:xfrm>
        <a:graphic>
          <a:graphicData uri="http://schemas.openxmlformats.org/drawingml/2006/table">
            <a:tbl>
              <a:tblPr/>
              <a:tblGrid>
                <a:gridCol w="1422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1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19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Sr. No.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 Technical Committee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61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National Mirror Committee</a:t>
                      </a:r>
                      <a:endParaRPr lang="en-US" sz="7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41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7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Project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3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Experts Designated </a:t>
                      </a:r>
                      <a:endParaRPr lang="en-US" sz="7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25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Organization Name </a:t>
                      </a:r>
                      <a:endParaRPr lang="en-US" sz="7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25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804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spc="44" dirty="0" smtClean="0">
                          <a:solidFill>
                            <a:srgbClr val="191919"/>
                          </a:solidFill>
                          <a:latin typeface="Aileron"/>
                          <a:ea typeface="Aileron"/>
                          <a:cs typeface="Aileron"/>
                          <a:sym typeface="Aileron"/>
                        </a:rPr>
                        <a:t>5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spc="44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ISO/TC </a:t>
                      </a:r>
                      <a:r>
                        <a:rPr lang="en-US" sz="1000" b="1" spc="44" dirty="0" smtClean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339</a:t>
                      </a:r>
                      <a:endParaRPr lang="en-US" sz="7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WRD </a:t>
                      </a:r>
                      <a:r>
                        <a:rPr lang="en-US" sz="1000" b="1" dirty="0" smtClean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29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000" b="1" dirty="0" smtClean="0">
                        <a:solidFill>
                          <a:srgbClr val="191919"/>
                        </a:solidFill>
                        <a:latin typeface="Aileron Bold"/>
                        <a:ea typeface="Aileron Bold"/>
                        <a:cs typeface="Aileron Bold"/>
                        <a:sym typeface="Aileron Bold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dirty="0" smtClean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Small Hydropower Plants- Vocabulary</a:t>
                      </a:r>
                      <a:r>
                        <a:rPr lang="en-US" sz="1000" b="1" baseline="0" dirty="0" smtClean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 </a:t>
                      </a:r>
                      <a:endParaRPr lang="en-US" sz="7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000" b="1" spc="44" dirty="0" smtClean="0">
                        <a:solidFill>
                          <a:srgbClr val="191919"/>
                        </a:solidFill>
                        <a:latin typeface="Aileron Bold"/>
                        <a:ea typeface="Aileron Bold"/>
                        <a:cs typeface="Aileron Bold"/>
                        <a:sym typeface="Aileron Bold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spc="44" dirty="0" smtClean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Prof S.K. </a:t>
                      </a:r>
                      <a:r>
                        <a:rPr lang="en-US" sz="1000" b="1" spc="44" dirty="0" err="1" smtClean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Singal</a:t>
                      </a:r>
                      <a:endParaRPr lang="en-US" sz="700" dirty="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000" b="1" spc="44" dirty="0" smtClean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IIT </a:t>
                      </a:r>
                      <a:r>
                        <a:rPr lang="en-US" sz="1000" b="1" spc="44" dirty="0" err="1" smtClean="0">
                          <a:solidFill>
                            <a:srgbClr val="191919"/>
                          </a:solidFill>
                          <a:latin typeface="Aileron Bold"/>
                          <a:ea typeface="Aileron Bold"/>
                          <a:cs typeface="Aileron Bold"/>
                          <a:sym typeface="Aileron Bold"/>
                        </a:rPr>
                        <a:t>Roorkee</a:t>
                      </a:r>
                      <a:endParaRPr lang="en-US" sz="700" dirty="0"/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41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985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805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  <a:t>Proposal from India on New Subject Areas</a:t>
            </a:r>
            <a:endParaRPr lang="en-IN" sz="3600" dirty="0">
              <a:solidFill>
                <a:schemeClr val="accent1">
                  <a:lumMod val="75000"/>
                </a:schemeClr>
              </a:solidFill>
              <a:latin typeface="Bodoni MT Black" panose="02070A03080606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5736"/>
            <a:ext cx="10515600" cy="4561227"/>
          </a:xfrm>
        </p:spPr>
        <p:txBody>
          <a:bodyPr/>
          <a:lstStyle/>
          <a:p>
            <a:r>
              <a:rPr lang="en-US" dirty="0" smtClean="0"/>
              <a:t>WRD (BIS) is proposing new </a:t>
            </a:r>
            <a:r>
              <a:rPr lang="en-US" dirty="0"/>
              <a:t>T</a:t>
            </a:r>
            <a:r>
              <a:rPr lang="en-US" dirty="0" smtClean="0"/>
              <a:t>echnical Committee on </a:t>
            </a:r>
            <a:r>
              <a:rPr lang="en-US" b="1" dirty="0" smtClean="0"/>
              <a:t>Groundwater</a:t>
            </a:r>
            <a:r>
              <a:rPr lang="en-US" dirty="0" smtClean="0"/>
              <a:t> . Subject matter is approved in the last ISO/TC 113 </a:t>
            </a:r>
            <a:r>
              <a:rPr lang="en-US" dirty="0" err="1" smtClean="0"/>
              <a:t>Planery</a:t>
            </a:r>
            <a:r>
              <a:rPr lang="en-US" dirty="0" smtClean="0"/>
              <a:t> meeting as well as WRDC meeting.</a:t>
            </a:r>
          </a:p>
          <a:p>
            <a:r>
              <a:rPr lang="en-US" dirty="0" smtClean="0"/>
              <a:t>Recently updated the BIS Membership of ISO/TC 30/SC 05 from ‘O’ to ‘P’ Membership </a:t>
            </a:r>
          </a:p>
          <a:p>
            <a:r>
              <a:rPr lang="en-US" dirty="0" smtClean="0"/>
              <a:t>WRD is also working for proposing the Technical Committee on Dams (Design and Construction). Presently ISO do not hold any standard related to Water Resources Sector except for Hydrometry.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582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 17"/>
          <p:cNvGraphicFramePr/>
          <p:nvPr>
            <p:extLst/>
          </p:nvPr>
        </p:nvGraphicFramePr>
        <p:xfrm>
          <a:off x="796037" y="1024573"/>
          <a:ext cx="6321425" cy="4169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0" name="Google Shape;170;p27"/>
          <p:cNvSpPr txBox="1">
            <a:spLocks noGrp="1"/>
          </p:cNvSpPr>
          <p:nvPr>
            <p:ph type="title"/>
          </p:nvPr>
        </p:nvSpPr>
        <p:spPr>
          <a:xfrm>
            <a:off x="1023937" y="282310"/>
            <a:ext cx="10515600" cy="868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  <a:t>Water Resources – Landscape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</a:br>
            <a:endParaRPr sz="3600" dirty="0">
              <a:solidFill>
                <a:schemeClr val="accent1">
                  <a:lumMod val="75000"/>
                </a:schemeClr>
              </a:solidFill>
              <a:latin typeface="Bodoni MT Black" panose="02070A03080606020203" pitchFamily="18" charset="0"/>
            </a:endParaRPr>
          </a:p>
        </p:txBody>
      </p:sp>
      <p:sp>
        <p:nvSpPr>
          <p:cNvPr id="2" name="Donut 1"/>
          <p:cNvSpPr/>
          <p:nvPr/>
        </p:nvSpPr>
        <p:spPr>
          <a:xfrm>
            <a:off x="1199834" y="926318"/>
            <a:ext cx="5513832" cy="5270034"/>
          </a:xfrm>
          <a:prstGeom prst="donut">
            <a:avLst>
              <a:gd name="adj" fmla="val 782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00437" y="5762405"/>
            <a:ext cx="1472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dirty="0">
                <a:solidFill>
                  <a:schemeClr val="accent6">
                    <a:lumMod val="75000"/>
                  </a:schemeClr>
                </a:solidFill>
              </a:rPr>
              <a:t>Environment</a:t>
            </a:r>
            <a:endParaRPr lang="en-IN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80785" y="2153138"/>
            <a:ext cx="4558109" cy="32624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EXCLUDES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</a:p>
          <a:p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8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Waster-water Treatment/Management</a:t>
            </a:r>
          </a:p>
          <a:p>
            <a:pPr marL="342900" indent="-342900">
              <a:buAutoNum type="arabicPeriod"/>
            </a:pPr>
            <a:r>
              <a:rPr lang="en-US" sz="28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Supply of treated water to households</a:t>
            </a:r>
          </a:p>
          <a:p>
            <a:pPr marL="342900" indent="-342900">
              <a:buAutoNum type="arabicPeriod"/>
            </a:pPr>
            <a:r>
              <a:rPr lang="en-US" sz="28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Water quality</a:t>
            </a:r>
          </a:p>
          <a:p>
            <a:endParaRPr lang="en-US" dirty="0"/>
          </a:p>
          <a:p>
            <a:pPr marL="342900" indent="-342900"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7306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7586595">
            <a:off x="4187321" y="2618992"/>
            <a:ext cx="3817356" cy="3817356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4996760" y="284563"/>
            <a:ext cx="2198481" cy="2072131"/>
            <a:chOff x="0" y="0"/>
            <a:chExt cx="812800" cy="766087"/>
          </a:xfrm>
        </p:grpSpPr>
        <p:sp>
          <p:nvSpPr>
            <p:cNvPr id="4" name="Freeform 4"/>
            <p:cNvSpPr/>
            <p:nvPr/>
          </p:nvSpPr>
          <p:spPr>
            <a:xfrm>
              <a:off x="8322" y="15537"/>
              <a:ext cx="796157" cy="750551"/>
            </a:xfrm>
            <a:custGeom>
              <a:avLst/>
              <a:gdLst/>
              <a:ahLst/>
              <a:cxnLst/>
              <a:rect l="l" t="t" r="r" b="b"/>
              <a:pathLst>
                <a:path w="796157" h="750551">
                  <a:moveTo>
                    <a:pt x="451661" y="23044"/>
                  </a:moveTo>
                  <a:lnTo>
                    <a:pt x="750895" y="238501"/>
                  </a:lnTo>
                  <a:cubicBezTo>
                    <a:pt x="782801" y="261474"/>
                    <a:pt x="796156" y="302464"/>
                    <a:pt x="783908" y="339824"/>
                  </a:cubicBezTo>
                  <a:lnTo>
                    <a:pt x="669818" y="687809"/>
                  </a:lnTo>
                  <a:cubicBezTo>
                    <a:pt x="657545" y="725240"/>
                    <a:pt x="622612" y="750550"/>
                    <a:pt x="583219" y="750550"/>
                  </a:cubicBezTo>
                  <a:lnTo>
                    <a:pt x="212937" y="750550"/>
                  </a:lnTo>
                  <a:cubicBezTo>
                    <a:pt x="173544" y="750550"/>
                    <a:pt x="138611" y="725240"/>
                    <a:pt x="126338" y="687809"/>
                  </a:cubicBezTo>
                  <a:lnTo>
                    <a:pt x="12248" y="339824"/>
                  </a:lnTo>
                  <a:cubicBezTo>
                    <a:pt x="0" y="302464"/>
                    <a:pt x="13355" y="261474"/>
                    <a:pt x="45261" y="238501"/>
                  </a:cubicBezTo>
                  <a:lnTo>
                    <a:pt x="344495" y="23044"/>
                  </a:lnTo>
                  <a:cubicBezTo>
                    <a:pt x="376500" y="0"/>
                    <a:pt x="419656" y="0"/>
                    <a:pt x="451661" y="23044"/>
                  </a:cubicBezTo>
                  <a:close/>
                </a:path>
              </a:pathLst>
            </a:custGeom>
            <a:solidFill>
              <a:srgbClr val="B9BD76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127000" y="162947"/>
              <a:ext cx="558800" cy="555260"/>
            </a:xfrm>
            <a:prstGeom prst="rect">
              <a:avLst/>
            </a:prstGeom>
          </p:spPr>
          <p:txBody>
            <a:bodyPr lIns="47625" tIns="47625" rIns="47625" bIns="47625" rtlCol="0" anchor="ctr"/>
            <a:lstStyle/>
            <a:p>
              <a:pPr algn="ctr">
                <a:lnSpc>
                  <a:spcPts val="1838"/>
                </a:lnSpc>
              </a:pPr>
              <a:endParaRPr sz="1688"/>
            </a:p>
          </p:txBody>
        </p:sp>
      </p:grpSp>
      <p:grpSp>
        <p:nvGrpSpPr>
          <p:cNvPr id="6" name="Group 6"/>
          <p:cNvGrpSpPr/>
          <p:nvPr/>
        </p:nvGrpSpPr>
        <p:grpSpPr>
          <a:xfrm rot="-2176570">
            <a:off x="3075956" y="878613"/>
            <a:ext cx="2198481" cy="2072131"/>
            <a:chOff x="0" y="0"/>
            <a:chExt cx="812800" cy="766087"/>
          </a:xfrm>
        </p:grpSpPr>
        <p:sp>
          <p:nvSpPr>
            <p:cNvPr id="7" name="Freeform 7"/>
            <p:cNvSpPr/>
            <p:nvPr/>
          </p:nvSpPr>
          <p:spPr>
            <a:xfrm>
              <a:off x="8322" y="15537"/>
              <a:ext cx="796157" cy="750551"/>
            </a:xfrm>
            <a:custGeom>
              <a:avLst/>
              <a:gdLst/>
              <a:ahLst/>
              <a:cxnLst/>
              <a:rect l="l" t="t" r="r" b="b"/>
              <a:pathLst>
                <a:path w="796157" h="750551">
                  <a:moveTo>
                    <a:pt x="451661" y="23044"/>
                  </a:moveTo>
                  <a:lnTo>
                    <a:pt x="750895" y="238501"/>
                  </a:lnTo>
                  <a:cubicBezTo>
                    <a:pt x="782801" y="261474"/>
                    <a:pt x="796156" y="302464"/>
                    <a:pt x="783908" y="339824"/>
                  </a:cubicBezTo>
                  <a:lnTo>
                    <a:pt x="669818" y="687809"/>
                  </a:lnTo>
                  <a:cubicBezTo>
                    <a:pt x="657545" y="725240"/>
                    <a:pt x="622612" y="750550"/>
                    <a:pt x="583219" y="750550"/>
                  </a:cubicBezTo>
                  <a:lnTo>
                    <a:pt x="212937" y="750550"/>
                  </a:lnTo>
                  <a:cubicBezTo>
                    <a:pt x="173544" y="750550"/>
                    <a:pt x="138611" y="725240"/>
                    <a:pt x="126338" y="687809"/>
                  </a:cubicBezTo>
                  <a:lnTo>
                    <a:pt x="12248" y="339824"/>
                  </a:lnTo>
                  <a:cubicBezTo>
                    <a:pt x="0" y="302464"/>
                    <a:pt x="13355" y="261474"/>
                    <a:pt x="45261" y="238501"/>
                  </a:cubicBezTo>
                  <a:lnTo>
                    <a:pt x="344495" y="23044"/>
                  </a:lnTo>
                  <a:cubicBezTo>
                    <a:pt x="376500" y="0"/>
                    <a:pt x="419656" y="0"/>
                    <a:pt x="451661" y="23044"/>
                  </a:cubicBezTo>
                  <a:close/>
                </a:path>
              </a:pathLst>
            </a:custGeom>
            <a:solidFill>
              <a:srgbClr val="CF8C80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127000" y="162947"/>
              <a:ext cx="558800" cy="555260"/>
            </a:xfrm>
            <a:prstGeom prst="rect">
              <a:avLst/>
            </a:prstGeom>
          </p:spPr>
          <p:txBody>
            <a:bodyPr lIns="47625" tIns="47625" rIns="47625" bIns="47625" rtlCol="0" anchor="ctr"/>
            <a:lstStyle/>
            <a:p>
              <a:pPr algn="ctr">
                <a:lnSpc>
                  <a:spcPts val="1838"/>
                </a:lnSpc>
              </a:pPr>
              <a:endParaRPr sz="1688"/>
            </a:p>
          </p:txBody>
        </p:sp>
      </p:grpSp>
      <p:grpSp>
        <p:nvGrpSpPr>
          <p:cNvPr id="9" name="Group 9"/>
          <p:cNvGrpSpPr/>
          <p:nvPr/>
        </p:nvGrpSpPr>
        <p:grpSpPr>
          <a:xfrm rot="2187752">
            <a:off x="6919352" y="877733"/>
            <a:ext cx="2198481" cy="2072131"/>
            <a:chOff x="0" y="0"/>
            <a:chExt cx="812800" cy="766087"/>
          </a:xfrm>
        </p:grpSpPr>
        <p:sp>
          <p:nvSpPr>
            <p:cNvPr id="10" name="Freeform 10"/>
            <p:cNvSpPr/>
            <p:nvPr/>
          </p:nvSpPr>
          <p:spPr>
            <a:xfrm>
              <a:off x="8322" y="15537"/>
              <a:ext cx="796157" cy="750551"/>
            </a:xfrm>
            <a:custGeom>
              <a:avLst/>
              <a:gdLst/>
              <a:ahLst/>
              <a:cxnLst/>
              <a:rect l="l" t="t" r="r" b="b"/>
              <a:pathLst>
                <a:path w="796157" h="750551">
                  <a:moveTo>
                    <a:pt x="451661" y="23044"/>
                  </a:moveTo>
                  <a:lnTo>
                    <a:pt x="750895" y="238501"/>
                  </a:lnTo>
                  <a:cubicBezTo>
                    <a:pt x="782801" y="261474"/>
                    <a:pt x="796156" y="302464"/>
                    <a:pt x="783908" y="339824"/>
                  </a:cubicBezTo>
                  <a:lnTo>
                    <a:pt x="669818" y="687809"/>
                  </a:lnTo>
                  <a:cubicBezTo>
                    <a:pt x="657545" y="725240"/>
                    <a:pt x="622612" y="750550"/>
                    <a:pt x="583219" y="750550"/>
                  </a:cubicBezTo>
                  <a:lnTo>
                    <a:pt x="212937" y="750550"/>
                  </a:lnTo>
                  <a:cubicBezTo>
                    <a:pt x="173544" y="750550"/>
                    <a:pt x="138611" y="725240"/>
                    <a:pt x="126338" y="687809"/>
                  </a:cubicBezTo>
                  <a:lnTo>
                    <a:pt x="12248" y="339824"/>
                  </a:lnTo>
                  <a:cubicBezTo>
                    <a:pt x="0" y="302464"/>
                    <a:pt x="13355" y="261474"/>
                    <a:pt x="45261" y="238501"/>
                  </a:cubicBezTo>
                  <a:lnTo>
                    <a:pt x="344495" y="23044"/>
                  </a:lnTo>
                  <a:cubicBezTo>
                    <a:pt x="376500" y="0"/>
                    <a:pt x="419656" y="0"/>
                    <a:pt x="451661" y="23044"/>
                  </a:cubicBezTo>
                  <a:close/>
                </a:path>
              </a:pathLst>
            </a:custGeom>
            <a:solidFill>
              <a:srgbClr val="CF8C80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127000" y="162947"/>
              <a:ext cx="558800" cy="555260"/>
            </a:xfrm>
            <a:prstGeom prst="rect">
              <a:avLst/>
            </a:prstGeom>
          </p:spPr>
          <p:txBody>
            <a:bodyPr lIns="47625" tIns="47625" rIns="47625" bIns="47625" rtlCol="0" anchor="ctr"/>
            <a:lstStyle/>
            <a:p>
              <a:pPr algn="ctr">
                <a:lnSpc>
                  <a:spcPts val="1838"/>
                </a:lnSpc>
              </a:pPr>
              <a:endParaRPr sz="1688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957388" y="2393065"/>
            <a:ext cx="2198481" cy="2072131"/>
            <a:chOff x="0" y="0"/>
            <a:chExt cx="812800" cy="766087"/>
          </a:xfrm>
        </p:grpSpPr>
        <p:sp>
          <p:nvSpPr>
            <p:cNvPr id="13" name="Freeform 13"/>
            <p:cNvSpPr/>
            <p:nvPr/>
          </p:nvSpPr>
          <p:spPr>
            <a:xfrm>
              <a:off x="8322" y="15537"/>
              <a:ext cx="796157" cy="750551"/>
            </a:xfrm>
            <a:custGeom>
              <a:avLst/>
              <a:gdLst/>
              <a:ahLst/>
              <a:cxnLst/>
              <a:rect l="l" t="t" r="r" b="b"/>
              <a:pathLst>
                <a:path w="796157" h="750551">
                  <a:moveTo>
                    <a:pt x="451661" y="23044"/>
                  </a:moveTo>
                  <a:lnTo>
                    <a:pt x="750895" y="238501"/>
                  </a:lnTo>
                  <a:cubicBezTo>
                    <a:pt x="782801" y="261474"/>
                    <a:pt x="796156" y="302464"/>
                    <a:pt x="783908" y="339824"/>
                  </a:cubicBezTo>
                  <a:lnTo>
                    <a:pt x="669818" y="687809"/>
                  </a:lnTo>
                  <a:cubicBezTo>
                    <a:pt x="657545" y="725240"/>
                    <a:pt x="622612" y="750550"/>
                    <a:pt x="583219" y="750550"/>
                  </a:cubicBezTo>
                  <a:lnTo>
                    <a:pt x="212937" y="750550"/>
                  </a:lnTo>
                  <a:cubicBezTo>
                    <a:pt x="173544" y="750550"/>
                    <a:pt x="138611" y="725240"/>
                    <a:pt x="126338" y="687809"/>
                  </a:cubicBezTo>
                  <a:lnTo>
                    <a:pt x="12248" y="339824"/>
                  </a:lnTo>
                  <a:cubicBezTo>
                    <a:pt x="0" y="302464"/>
                    <a:pt x="13355" y="261474"/>
                    <a:pt x="45261" y="238501"/>
                  </a:cubicBezTo>
                  <a:lnTo>
                    <a:pt x="344495" y="23044"/>
                  </a:lnTo>
                  <a:cubicBezTo>
                    <a:pt x="376500" y="0"/>
                    <a:pt x="419656" y="0"/>
                    <a:pt x="451661" y="23044"/>
                  </a:cubicBezTo>
                  <a:close/>
                </a:path>
              </a:pathLst>
            </a:custGeom>
            <a:solidFill>
              <a:srgbClr val="DDD4CC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127000" y="162947"/>
              <a:ext cx="558800" cy="555260"/>
            </a:xfrm>
            <a:prstGeom prst="rect">
              <a:avLst/>
            </a:prstGeom>
          </p:spPr>
          <p:txBody>
            <a:bodyPr lIns="47625" tIns="47625" rIns="47625" bIns="47625" rtlCol="0" anchor="ctr"/>
            <a:lstStyle/>
            <a:p>
              <a:pPr algn="ctr">
                <a:lnSpc>
                  <a:spcPts val="1838"/>
                </a:lnSpc>
              </a:pPr>
              <a:endParaRPr sz="1688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026160" y="2364259"/>
            <a:ext cx="2198481" cy="2072131"/>
            <a:chOff x="0" y="0"/>
            <a:chExt cx="812800" cy="766087"/>
          </a:xfrm>
        </p:grpSpPr>
        <p:sp>
          <p:nvSpPr>
            <p:cNvPr id="16" name="Freeform 16"/>
            <p:cNvSpPr/>
            <p:nvPr/>
          </p:nvSpPr>
          <p:spPr>
            <a:xfrm>
              <a:off x="8322" y="15537"/>
              <a:ext cx="796157" cy="750551"/>
            </a:xfrm>
            <a:custGeom>
              <a:avLst/>
              <a:gdLst/>
              <a:ahLst/>
              <a:cxnLst/>
              <a:rect l="l" t="t" r="r" b="b"/>
              <a:pathLst>
                <a:path w="796157" h="750551">
                  <a:moveTo>
                    <a:pt x="451661" y="23044"/>
                  </a:moveTo>
                  <a:lnTo>
                    <a:pt x="750895" y="238501"/>
                  </a:lnTo>
                  <a:cubicBezTo>
                    <a:pt x="782801" y="261474"/>
                    <a:pt x="796156" y="302464"/>
                    <a:pt x="783908" y="339824"/>
                  </a:cubicBezTo>
                  <a:lnTo>
                    <a:pt x="669818" y="687809"/>
                  </a:lnTo>
                  <a:cubicBezTo>
                    <a:pt x="657545" y="725240"/>
                    <a:pt x="622612" y="750550"/>
                    <a:pt x="583219" y="750550"/>
                  </a:cubicBezTo>
                  <a:lnTo>
                    <a:pt x="212937" y="750550"/>
                  </a:lnTo>
                  <a:cubicBezTo>
                    <a:pt x="173544" y="750550"/>
                    <a:pt x="138611" y="725240"/>
                    <a:pt x="126338" y="687809"/>
                  </a:cubicBezTo>
                  <a:lnTo>
                    <a:pt x="12248" y="339824"/>
                  </a:lnTo>
                  <a:cubicBezTo>
                    <a:pt x="0" y="302464"/>
                    <a:pt x="13355" y="261474"/>
                    <a:pt x="45261" y="238501"/>
                  </a:cubicBezTo>
                  <a:lnTo>
                    <a:pt x="344495" y="23044"/>
                  </a:lnTo>
                  <a:cubicBezTo>
                    <a:pt x="376500" y="0"/>
                    <a:pt x="419656" y="0"/>
                    <a:pt x="451661" y="23044"/>
                  </a:cubicBezTo>
                  <a:close/>
                </a:path>
              </a:pathLst>
            </a:custGeom>
            <a:solidFill>
              <a:srgbClr val="DDD4CC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127000" y="162947"/>
              <a:ext cx="558800" cy="555260"/>
            </a:xfrm>
            <a:prstGeom prst="rect">
              <a:avLst/>
            </a:prstGeom>
          </p:spPr>
          <p:txBody>
            <a:bodyPr lIns="47625" tIns="47625" rIns="47625" bIns="47625" rtlCol="0" anchor="ctr"/>
            <a:lstStyle/>
            <a:p>
              <a:pPr algn="ctr">
                <a:lnSpc>
                  <a:spcPts val="1838"/>
                </a:lnSpc>
              </a:pPr>
              <a:endParaRPr sz="1688"/>
            </a:p>
          </p:txBody>
        </p:sp>
      </p:grpSp>
      <p:grpSp>
        <p:nvGrpSpPr>
          <p:cNvPr id="18" name="Group 18"/>
          <p:cNvGrpSpPr/>
          <p:nvPr/>
        </p:nvGrpSpPr>
        <p:grpSpPr>
          <a:xfrm rot="-10800000">
            <a:off x="1976716" y="4536600"/>
            <a:ext cx="2198481" cy="2072131"/>
            <a:chOff x="0" y="0"/>
            <a:chExt cx="812800" cy="766087"/>
          </a:xfrm>
        </p:grpSpPr>
        <p:sp>
          <p:nvSpPr>
            <p:cNvPr id="19" name="Freeform 19"/>
            <p:cNvSpPr/>
            <p:nvPr/>
          </p:nvSpPr>
          <p:spPr>
            <a:xfrm>
              <a:off x="8322" y="15537"/>
              <a:ext cx="796157" cy="750551"/>
            </a:xfrm>
            <a:custGeom>
              <a:avLst/>
              <a:gdLst/>
              <a:ahLst/>
              <a:cxnLst/>
              <a:rect l="l" t="t" r="r" b="b"/>
              <a:pathLst>
                <a:path w="796157" h="750551">
                  <a:moveTo>
                    <a:pt x="451661" y="23044"/>
                  </a:moveTo>
                  <a:lnTo>
                    <a:pt x="750895" y="238501"/>
                  </a:lnTo>
                  <a:cubicBezTo>
                    <a:pt x="782801" y="261474"/>
                    <a:pt x="796156" y="302464"/>
                    <a:pt x="783908" y="339824"/>
                  </a:cubicBezTo>
                  <a:lnTo>
                    <a:pt x="669818" y="687809"/>
                  </a:lnTo>
                  <a:cubicBezTo>
                    <a:pt x="657545" y="725240"/>
                    <a:pt x="622612" y="750550"/>
                    <a:pt x="583219" y="750550"/>
                  </a:cubicBezTo>
                  <a:lnTo>
                    <a:pt x="212937" y="750550"/>
                  </a:lnTo>
                  <a:cubicBezTo>
                    <a:pt x="173544" y="750550"/>
                    <a:pt x="138611" y="725240"/>
                    <a:pt x="126338" y="687809"/>
                  </a:cubicBezTo>
                  <a:lnTo>
                    <a:pt x="12248" y="339824"/>
                  </a:lnTo>
                  <a:cubicBezTo>
                    <a:pt x="0" y="302464"/>
                    <a:pt x="13355" y="261474"/>
                    <a:pt x="45261" y="238501"/>
                  </a:cubicBezTo>
                  <a:lnTo>
                    <a:pt x="344495" y="23044"/>
                  </a:lnTo>
                  <a:cubicBezTo>
                    <a:pt x="376500" y="0"/>
                    <a:pt x="419656" y="0"/>
                    <a:pt x="451661" y="23044"/>
                  </a:cubicBezTo>
                  <a:close/>
                </a:path>
              </a:pathLst>
            </a:custGeom>
            <a:solidFill>
              <a:srgbClr val="9DBBA4"/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127000" y="162947"/>
              <a:ext cx="558800" cy="555260"/>
            </a:xfrm>
            <a:prstGeom prst="rect">
              <a:avLst/>
            </a:prstGeom>
          </p:spPr>
          <p:txBody>
            <a:bodyPr lIns="47625" tIns="47625" rIns="47625" bIns="47625" rtlCol="0" anchor="ctr"/>
            <a:lstStyle/>
            <a:p>
              <a:pPr algn="ctr">
                <a:lnSpc>
                  <a:spcPts val="1838"/>
                </a:lnSpc>
              </a:pPr>
              <a:endParaRPr sz="1688"/>
            </a:p>
          </p:txBody>
        </p:sp>
      </p:grpSp>
      <p:grpSp>
        <p:nvGrpSpPr>
          <p:cNvPr id="21" name="Group 21"/>
          <p:cNvGrpSpPr/>
          <p:nvPr/>
        </p:nvGrpSpPr>
        <p:grpSpPr>
          <a:xfrm rot="-10800000">
            <a:off x="8026160" y="4536600"/>
            <a:ext cx="2198481" cy="2072131"/>
            <a:chOff x="0" y="0"/>
            <a:chExt cx="812800" cy="766087"/>
          </a:xfrm>
        </p:grpSpPr>
        <p:sp>
          <p:nvSpPr>
            <p:cNvPr id="22" name="Freeform 22"/>
            <p:cNvSpPr/>
            <p:nvPr/>
          </p:nvSpPr>
          <p:spPr>
            <a:xfrm>
              <a:off x="8322" y="15537"/>
              <a:ext cx="796157" cy="750551"/>
            </a:xfrm>
            <a:custGeom>
              <a:avLst/>
              <a:gdLst/>
              <a:ahLst/>
              <a:cxnLst/>
              <a:rect l="l" t="t" r="r" b="b"/>
              <a:pathLst>
                <a:path w="796157" h="750551">
                  <a:moveTo>
                    <a:pt x="451661" y="23044"/>
                  </a:moveTo>
                  <a:lnTo>
                    <a:pt x="750895" y="238501"/>
                  </a:lnTo>
                  <a:cubicBezTo>
                    <a:pt x="782801" y="261474"/>
                    <a:pt x="796156" y="302464"/>
                    <a:pt x="783908" y="339824"/>
                  </a:cubicBezTo>
                  <a:lnTo>
                    <a:pt x="669818" y="687809"/>
                  </a:lnTo>
                  <a:cubicBezTo>
                    <a:pt x="657545" y="725240"/>
                    <a:pt x="622612" y="750550"/>
                    <a:pt x="583219" y="750550"/>
                  </a:cubicBezTo>
                  <a:lnTo>
                    <a:pt x="212937" y="750550"/>
                  </a:lnTo>
                  <a:cubicBezTo>
                    <a:pt x="173544" y="750550"/>
                    <a:pt x="138611" y="725240"/>
                    <a:pt x="126338" y="687809"/>
                  </a:cubicBezTo>
                  <a:lnTo>
                    <a:pt x="12248" y="339824"/>
                  </a:lnTo>
                  <a:cubicBezTo>
                    <a:pt x="0" y="302464"/>
                    <a:pt x="13355" y="261474"/>
                    <a:pt x="45261" y="238501"/>
                  </a:cubicBezTo>
                  <a:lnTo>
                    <a:pt x="344495" y="23044"/>
                  </a:lnTo>
                  <a:cubicBezTo>
                    <a:pt x="376500" y="0"/>
                    <a:pt x="419656" y="0"/>
                    <a:pt x="451661" y="23044"/>
                  </a:cubicBezTo>
                  <a:close/>
                </a:path>
              </a:pathLst>
            </a:custGeom>
            <a:solidFill>
              <a:srgbClr val="9DBBA4"/>
            </a:solidFill>
          </p:spPr>
        </p:sp>
        <p:sp>
          <p:nvSpPr>
            <p:cNvPr id="23" name="TextBox 23"/>
            <p:cNvSpPr txBox="1"/>
            <p:nvPr/>
          </p:nvSpPr>
          <p:spPr>
            <a:xfrm>
              <a:off x="127000" y="162947"/>
              <a:ext cx="558800" cy="555260"/>
            </a:xfrm>
            <a:prstGeom prst="rect">
              <a:avLst/>
            </a:prstGeom>
          </p:spPr>
          <p:txBody>
            <a:bodyPr lIns="47625" tIns="47625" rIns="47625" bIns="47625" rtlCol="0" anchor="ctr"/>
            <a:lstStyle/>
            <a:p>
              <a:pPr algn="ctr">
                <a:lnSpc>
                  <a:spcPts val="1838"/>
                </a:lnSpc>
              </a:pPr>
              <a:endParaRPr sz="1688"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4909485" y="3350082"/>
            <a:ext cx="2373029" cy="2373029"/>
            <a:chOff x="0" y="0"/>
            <a:chExt cx="812800" cy="81280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4CA7D"/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7625" tIns="47625" rIns="47625" bIns="47625" rtlCol="0" anchor="ctr"/>
            <a:lstStyle/>
            <a:p>
              <a:pPr algn="ctr">
                <a:lnSpc>
                  <a:spcPts val="1838"/>
                </a:lnSpc>
              </a:pPr>
              <a:endParaRPr sz="1688"/>
            </a:p>
          </p:txBody>
        </p:sp>
      </p:grpSp>
      <p:sp>
        <p:nvSpPr>
          <p:cNvPr id="27" name="AutoShape 27"/>
          <p:cNvSpPr/>
          <p:nvPr/>
        </p:nvSpPr>
        <p:spPr>
          <a:xfrm flipV="1">
            <a:off x="3964044" y="5000916"/>
            <a:ext cx="635984" cy="170411"/>
          </a:xfrm>
          <a:prstGeom prst="line">
            <a:avLst/>
          </a:prstGeom>
          <a:ln w="19050" cap="rnd">
            <a:solidFill>
              <a:srgbClr val="40404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28" name="TextBox 28"/>
          <p:cNvSpPr txBox="1"/>
          <p:nvPr/>
        </p:nvSpPr>
        <p:spPr>
          <a:xfrm>
            <a:off x="4993541" y="4257447"/>
            <a:ext cx="2204920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66"/>
              </a:lnSpc>
            </a:pPr>
            <a:r>
              <a:rPr lang="en-US" sz="1969" b="1" dirty="0" smtClean="0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Landscape</a:t>
            </a:r>
            <a:endParaRPr lang="en-US" sz="1969" b="1" dirty="0">
              <a:solidFill>
                <a:srgbClr val="404040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sp>
        <p:nvSpPr>
          <p:cNvPr id="29" name="AutoShape 29"/>
          <p:cNvSpPr/>
          <p:nvPr/>
        </p:nvSpPr>
        <p:spPr>
          <a:xfrm>
            <a:off x="3961733" y="3842269"/>
            <a:ext cx="640606" cy="173040"/>
          </a:xfrm>
          <a:prstGeom prst="line">
            <a:avLst/>
          </a:prstGeom>
          <a:ln w="19050" cap="rnd">
            <a:solidFill>
              <a:srgbClr val="40404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30" name="AutoShape 30"/>
          <p:cNvSpPr/>
          <p:nvPr/>
        </p:nvSpPr>
        <p:spPr>
          <a:xfrm>
            <a:off x="4788214" y="2749929"/>
            <a:ext cx="362948" cy="498219"/>
          </a:xfrm>
          <a:prstGeom prst="line">
            <a:avLst/>
          </a:prstGeom>
          <a:ln w="19050" cap="rnd">
            <a:solidFill>
              <a:srgbClr val="40404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31" name="AutoShape 31"/>
          <p:cNvSpPr/>
          <p:nvPr/>
        </p:nvSpPr>
        <p:spPr>
          <a:xfrm flipH="1">
            <a:off x="6096000" y="2356694"/>
            <a:ext cx="0" cy="578059"/>
          </a:xfrm>
          <a:prstGeom prst="line">
            <a:avLst/>
          </a:prstGeom>
          <a:ln w="19050" cap="rnd">
            <a:solidFill>
              <a:srgbClr val="40404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32" name="AutoShape 32"/>
          <p:cNvSpPr/>
          <p:nvPr/>
        </p:nvSpPr>
        <p:spPr>
          <a:xfrm flipH="1">
            <a:off x="6998046" y="2747050"/>
            <a:ext cx="404816" cy="506288"/>
          </a:xfrm>
          <a:prstGeom prst="line">
            <a:avLst/>
          </a:prstGeom>
          <a:ln w="19050" cap="rnd">
            <a:solidFill>
              <a:srgbClr val="40404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33" name="AutoShape 33"/>
          <p:cNvSpPr/>
          <p:nvPr/>
        </p:nvSpPr>
        <p:spPr>
          <a:xfrm flipV="1">
            <a:off x="7602476" y="3928789"/>
            <a:ext cx="682166" cy="142711"/>
          </a:xfrm>
          <a:prstGeom prst="line">
            <a:avLst/>
          </a:prstGeom>
          <a:ln w="19050" cap="rnd">
            <a:solidFill>
              <a:srgbClr val="40404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34" name="AutoShape 34"/>
          <p:cNvSpPr/>
          <p:nvPr/>
        </p:nvSpPr>
        <p:spPr>
          <a:xfrm>
            <a:off x="7600647" y="4992291"/>
            <a:ext cx="617917" cy="187662"/>
          </a:xfrm>
          <a:prstGeom prst="line">
            <a:avLst/>
          </a:prstGeom>
          <a:ln w="19050" cap="rnd">
            <a:solidFill>
              <a:srgbClr val="40404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35" name="TextBox 35"/>
          <p:cNvSpPr txBox="1"/>
          <p:nvPr/>
        </p:nvSpPr>
        <p:spPr>
          <a:xfrm>
            <a:off x="2681138" y="4781935"/>
            <a:ext cx="789636" cy="2564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9"/>
              </a:lnSpc>
            </a:pPr>
            <a:r>
              <a:rPr lang="en-US" sz="1969" b="1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01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2661810" y="2762598"/>
            <a:ext cx="789636" cy="2564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9"/>
              </a:lnSpc>
            </a:pPr>
            <a:r>
              <a:rPr lang="en-US" sz="1969" b="1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02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3838754" y="1311698"/>
            <a:ext cx="789636" cy="2564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9"/>
              </a:lnSpc>
            </a:pPr>
            <a:r>
              <a:rPr lang="en-US" sz="1969" b="1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03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5701182" y="650679"/>
            <a:ext cx="789636" cy="2564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9"/>
              </a:lnSpc>
            </a:pPr>
            <a:r>
              <a:rPr lang="en-US" sz="1969" b="1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04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57670" y="1311698"/>
            <a:ext cx="789636" cy="2564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9"/>
              </a:lnSpc>
            </a:pPr>
            <a:r>
              <a:rPr lang="en-US" sz="1969" b="1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05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8748442" y="2762598"/>
            <a:ext cx="789636" cy="2564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9"/>
              </a:lnSpc>
            </a:pPr>
            <a:r>
              <a:rPr lang="en-US" sz="1969" b="1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06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8730583" y="4781935"/>
            <a:ext cx="789636" cy="2564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9"/>
              </a:lnSpc>
            </a:pPr>
            <a:r>
              <a:rPr lang="en-US" sz="1969" b="1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07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429806" y="3675502"/>
            <a:ext cx="1332389" cy="5257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25"/>
              </a:lnSpc>
            </a:pPr>
            <a:r>
              <a:rPr lang="en-US" sz="3750" b="1" dirty="0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WRD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2331351" y="5263996"/>
            <a:ext cx="1349468" cy="820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49"/>
              </a:lnSpc>
            </a:pPr>
            <a:r>
              <a:rPr lang="en-US" sz="1499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Flow Measurments</a:t>
            </a:r>
          </a:p>
          <a:p>
            <a:pPr algn="ctr">
              <a:lnSpc>
                <a:spcPts val="1649"/>
              </a:lnSpc>
            </a:pPr>
            <a:r>
              <a:rPr lang="en-US" sz="1499">
                <a:solidFill>
                  <a:srgbClr val="FF5757"/>
                </a:solidFill>
                <a:latin typeface="Public Sans"/>
                <a:ea typeface="Public Sans"/>
                <a:cs typeface="Public Sans"/>
                <a:sym typeface="Public Sans"/>
              </a:rPr>
              <a:t>WRD 01 &amp; ISO TC 113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2451765" y="3168554"/>
            <a:ext cx="1241280" cy="820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0"/>
              </a:lnSpc>
            </a:pPr>
            <a:r>
              <a:rPr lang="en-US" sz="1428" dirty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Planning &amp; Management</a:t>
            </a:r>
          </a:p>
          <a:p>
            <a:pPr algn="ctr">
              <a:lnSpc>
                <a:spcPts val="1570"/>
              </a:lnSpc>
            </a:pPr>
            <a:r>
              <a:rPr lang="en-US" sz="1428" dirty="0">
                <a:solidFill>
                  <a:srgbClr val="FF5757"/>
                </a:solidFill>
                <a:latin typeface="Public Sans"/>
                <a:ea typeface="Public Sans"/>
                <a:cs typeface="Public Sans"/>
                <a:sym typeface="Public Sans"/>
              </a:rPr>
              <a:t>WRD 03,06,10, 23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3529080" y="1689845"/>
            <a:ext cx="1467680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49"/>
              </a:lnSpc>
            </a:pPr>
            <a:r>
              <a:rPr lang="en-US" sz="1499" dirty="0" smtClean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 </a:t>
            </a:r>
            <a:r>
              <a:rPr lang="en-US" sz="1499" dirty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Investigations</a:t>
            </a:r>
          </a:p>
          <a:p>
            <a:pPr algn="ctr">
              <a:lnSpc>
                <a:spcPts val="1649"/>
              </a:lnSpc>
            </a:pPr>
            <a:r>
              <a:rPr lang="en-US" sz="1499" dirty="0">
                <a:solidFill>
                  <a:srgbClr val="43C6E4"/>
                </a:solidFill>
                <a:latin typeface="Public Sans"/>
                <a:ea typeface="Public Sans"/>
                <a:cs typeface="Public Sans"/>
                <a:sym typeface="Public Sans"/>
              </a:rPr>
              <a:t>WRD 05, 08. 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5244564" y="941787"/>
            <a:ext cx="1702873" cy="11798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49"/>
              </a:lnSpc>
            </a:pPr>
            <a:r>
              <a:rPr lang="en-US" sz="1499" dirty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Construction</a:t>
            </a:r>
          </a:p>
          <a:p>
            <a:pPr algn="ctr">
              <a:lnSpc>
                <a:spcPts val="1649"/>
              </a:lnSpc>
            </a:pPr>
            <a:r>
              <a:rPr lang="en-US" sz="1499" dirty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Design and Safety</a:t>
            </a:r>
          </a:p>
          <a:p>
            <a:pPr algn="ctr">
              <a:lnSpc>
                <a:spcPts val="1547"/>
              </a:lnSpc>
            </a:pPr>
            <a:r>
              <a:rPr lang="en-US" sz="1406" dirty="0">
                <a:solidFill>
                  <a:srgbClr val="FF5757"/>
                </a:solidFill>
                <a:latin typeface="Public Sans"/>
                <a:ea typeface="Public Sans"/>
                <a:cs typeface="Public Sans"/>
                <a:sym typeface="Public Sans"/>
              </a:rPr>
              <a:t>WRD </a:t>
            </a:r>
            <a:r>
              <a:rPr lang="en-US" sz="1406" dirty="0" smtClean="0">
                <a:solidFill>
                  <a:srgbClr val="FF5757"/>
                </a:solidFill>
                <a:latin typeface="Public Sans"/>
                <a:ea typeface="Public Sans"/>
                <a:cs typeface="Public Sans"/>
                <a:sym typeface="Public Sans"/>
              </a:rPr>
              <a:t>08,09,13</a:t>
            </a:r>
            <a:r>
              <a:rPr lang="en-US" sz="1406" dirty="0">
                <a:solidFill>
                  <a:srgbClr val="FF5757"/>
                </a:solidFill>
                <a:latin typeface="Public Sans"/>
                <a:ea typeface="Public Sans"/>
                <a:cs typeface="Public Sans"/>
                <a:sym typeface="Public Sans"/>
              </a:rPr>
              <a:t>,,15,21.28,29</a:t>
            </a:r>
          </a:p>
          <a:p>
            <a:pPr algn="ctr">
              <a:lnSpc>
                <a:spcPts val="1547"/>
              </a:lnSpc>
            </a:pPr>
            <a:endParaRPr lang="en-US" sz="1406" dirty="0">
              <a:solidFill>
                <a:srgbClr val="FF5757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47" name="TextBox 47"/>
          <p:cNvSpPr txBox="1"/>
          <p:nvPr/>
        </p:nvSpPr>
        <p:spPr>
          <a:xfrm>
            <a:off x="8354981" y="3184842"/>
            <a:ext cx="1576558" cy="10259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49"/>
              </a:lnSpc>
            </a:pPr>
            <a:r>
              <a:rPr lang="en-US" sz="1499" dirty="0" err="1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Env</a:t>
            </a:r>
            <a:r>
              <a:rPr lang="en-US" sz="1499" dirty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. Impact</a:t>
            </a:r>
          </a:p>
          <a:p>
            <a:pPr algn="ctr">
              <a:lnSpc>
                <a:spcPts val="1649"/>
              </a:lnSpc>
            </a:pPr>
            <a:r>
              <a:rPr lang="en-US" sz="1499" dirty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&amp; Mitigation</a:t>
            </a:r>
          </a:p>
          <a:p>
            <a:pPr algn="ctr">
              <a:lnSpc>
                <a:spcPts val="1649"/>
              </a:lnSpc>
            </a:pPr>
            <a:endParaRPr lang="en-US" sz="1499" dirty="0">
              <a:solidFill>
                <a:srgbClr val="404040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algn="ctr">
              <a:lnSpc>
                <a:spcPts val="1649"/>
              </a:lnSpc>
            </a:pPr>
            <a:r>
              <a:rPr lang="en-US" sz="1499" dirty="0">
                <a:solidFill>
                  <a:srgbClr val="FF5757"/>
                </a:solidFill>
                <a:latin typeface="Public Sans"/>
                <a:ea typeface="Public Sans"/>
                <a:cs typeface="Public Sans"/>
                <a:sym typeface="Public Sans"/>
              </a:rPr>
              <a:t>WRD 03,</a:t>
            </a:r>
            <a:r>
              <a:rPr lang="en-US" sz="1499" dirty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 </a:t>
            </a:r>
            <a:r>
              <a:rPr lang="en-US" sz="1499" dirty="0">
                <a:solidFill>
                  <a:srgbClr val="FF5757"/>
                </a:solidFill>
                <a:latin typeface="Public Sans"/>
                <a:ea typeface="Public Sans"/>
                <a:cs typeface="Public Sans"/>
                <a:sym typeface="Public Sans"/>
              </a:rPr>
              <a:t>24, 22,31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507884" y="5263996"/>
            <a:ext cx="1415981" cy="820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49"/>
              </a:lnSpc>
            </a:pPr>
            <a:r>
              <a:rPr lang="en-US" sz="1499" dirty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Supporting </a:t>
            </a:r>
            <a:r>
              <a:rPr lang="en-US" sz="1499" dirty="0" smtClean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Technology </a:t>
            </a:r>
            <a:r>
              <a:rPr lang="en-US" sz="1499" dirty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and Infrastructures</a:t>
            </a:r>
          </a:p>
          <a:p>
            <a:pPr algn="ctr">
              <a:lnSpc>
                <a:spcPts val="1649"/>
              </a:lnSpc>
            </a:pPr>
            <a:r>
              <a:rPr lang="en-US" sz="1499" dirty="0">
                <a:solidFill>
                  <a:srgbClr val="FF5757"/>
                </a:solidFill>
                <a:latin typeface="Public Sans"/>
                <a:ea typeface="Public Sans"/>
                <a:cs typeface="Public Sans"/>
                <a:sym typeface="Public Sans"/>
              </a:rPr>
              <a:t>WRD </a:t>
            </a:r>
            <a:r>
              <a:rPr lang="en-US" sz="1499" dirty="0" smtClean="0">
                <a:solidFill>
                  <a:srgbClr val="FF5757"/>
                </a:solidFill>
                <a:latin typeface="Public Sans"/>
                <a:ea typeface="Public Sans"/>
                <a:cs typeface="Public Sans"/>
                <a:sym typeface="Public Sans"/>
              </a:rPr>
              <a:t>12,14.16</a:t>
            </a:r>
            <a:endParaRPr lang="en-US" sz="1499" dirty="0">
              <a:solidFill>
                <a:srgbClr val="FF5757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49" name="TextBox 49"/>
          <p:cNvSpPr txBox="1"/>
          <p:nvPr/>
        </p:nvSpPr>
        <p:spPr>
          <a:xfrm>
            <a:off x="7340360" y="1802061"/>
            <a:ext cx="1390223" cy="820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49"/>
              </a:lnSpc>
            </a:pPr>
            <a:r>
              <a:rPr lang="en-US" sz="1499" dirty="0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Repair&amp; Retrofitting</a:t>
            </a:r>
          </a:p>
          <a:p>
            <a:pPr algn="ctr">
              <a:lnSpc>
                <a:spcPts val="1649"/>
              </a:lnSpc>
            </a:pPr>
            <a:r>
              <a:rPr lang="en-US" sz="1499" dirty="0">
                <a:solidFill>
                  <a:srgbClr val="75DBC5"/>
                </a:solidFill>
                <a:latin typeface="Public Sans"/>
                <a:ea typeface="Public Sans"/>
                <a:cs typeface="Public Sans"/>
                <a:sym typeface="Public Sans"/>
              </a:rPr>
              <a:t>WRD 30</a:t>
            </a:r>
          </a:p>
          <a:p>
            <a:pPr algn="ctr">
              <a:lnSpc>
                <a:spcPts val="1649"/>
              </a:lnSpc>
            </a:pPr>
            <a:endParaRPr lang="en-US" sz="1499" dirty="0">
              <a:solidFill>
                <a:srgbClr val="75DBC5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  <p:extLst>
      <p:ext uri="{BB962C8B-B14F-4D97-AF65-F5344CB8AC3E}">
        <p14:creationId xmlns:p14="http://schemas.microsoft.com/office/powerpoint/2010/main" val="383621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035939"/>
              </p:ext>
            </p:extLst>
          </p:nvPr>
        </p:nvGraphicFramePr>
        <p:xfrm>
          <a:off x="0" y="0"/>
          <a:ext cx="11709647" cy="6786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878">
                  <a:extLst>
                    <a:ext uri="{9D8B030D-6E8A-4147-A177-3AD203B41FA5}">
                      <a16:colId xmlns:a16="http://schemas.microsoft.com/office/drawing/2014/main" val="193730253"/>
                    </a:ext>
                  </a:extLst>
                </a:gridCol>
                <a:gridCol w="1853968">
                  <a:extLst>
                    <a:ext uri="{9D8B030D-6E8A-4147-A177-3AD203B41FA5}">
                      <a16:colId xmlns:a16="http://schemas.microsoft.com/office/drawing/2014/main" val="2539340659"/>
                    </a:ext>
                  </a:extLst>
                </a:gridCol>
                <a:gridCol w="3876481">
                  <a:extLst>
                    <a:ext uri="{9D8B030D-6E8A-4147-A177-3AD203B41FA5}">
                      <a16:colId xmlns:a16="http://schemas.microsoft.com/office/drawing/2014/main" val="3837227246"/>
                    </a:ext>
                  </a:extLst>
                </a:gridCol>
                <a:gridCol w="4694320">
                  <a:extLst>
                    <a:ext uri="{9D8B030D-6E8A-4147-A177-3AD203B41FA5}">
                      <a16:colId xmlns:a16="http://schemas.microsoft.com/office/drawing/2014/main" val="2920947728"/>
                    </a:ext>
                  </a:extLst>
                </a:gridCol>
              </a:tblGrid>
              <a:tr h="363984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S. No.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Sector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Sub-sector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Existing</a:t>
                      </a:r>
                      <a:r>
                        <a:rPr lang="en-IN" sz="1400" baseline="0" dirty="0" smtClean="0"/>
                        <a:t> Panels/Working Groups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729739"/>
                  </a:ext>
                </a:extLst>
              </a:tr>
              <a:tr h="1373174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IN" sz="1200" dirty="0" smtClean="0"/>
                        <a:t>1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IN" sz="1200" dirty="0" smtClean="0"/>
                        <a:t>Flow Measurement</a:t>
                      </a:r>
                      <a:endParaRPr lang="en-IN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Hydrometry</a:t>
                      </a:r>
                      <a:endParaRPr lang="en-IN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200" dirty="0" smtClean="0"/>
                        <a:t>Flow Measurement in Open Channels (P-1)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 smtClean="0"/>
                        <a:t>Fluid Flow in Closed Conduits (P-2)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 smtClean="0"/>
                        <a:t>Sediment Transport and Sampling(P-3)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 smtClean="0"/>
                        <a:t>Hydrometric and Meteorological Instruments(P-4)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 smtClean="0"/>
                        <a:t>Acoustic and Doppler Methods(P-5)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 smtClean="0"/>
                        <a:t>Water Level and Flow Instruments(P-6)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200" dirty="0" smtClean="0">
                          <a:solidFill>
                            <a:srgbClr val="FF0000"/>
                          </a:solidFill>
                        </a:rPr>
                        <a:t>Automation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ISO/TC</a:t>
                      </a:r>
                      <a:r>
                        <a:rPr lang="en-US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 113/SC 01 ----- (P-1)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ISO/TC</a:t>
                      </a:r>
                      <a:r>
                        <a:rPr lang="en-US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 113/SC 02 ----- (P-1)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ISO/TC</a:t>
                      </a:r>
                      <a:r>
                        <a:rPr lang="en-US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 113/SC 05 ----- (P-6)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ISO/TC</a:t>
                      </a:r>
                      <a:r>
                        <a:rPr lang="en-US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 113/SC 06 ----- (P-3)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200" dirty="0" smtClean="0"/>
                        <a:t>WG- 1 Revision of IS 3911: 1994 Surface floats - Functional requirements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dirty="0" smtClean="0"/>
                        <a:t>WG- 2 Revision of IS 9118: 1979 Method for measurement of pressure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dirty="0" smtClean="0"/>
                        <a:t>WG- 3 Revision OF IS 15454:2004 ISO/TR 9823:1990 Liquid Flow Measurement </a:t>
                      </a:r>
                      <a:endParaRPr lang="en-US" sz="1200" dirty="0" smtClean="0"/>
                    </a:p>
                    <a:p>
                      <a:pPr marL="0" indent="0">
                        <a:buNone/>
                      </a:pPr>
                      <a:endParaRPr lang="en-US" sz="1200" dirty="0" smtClean="0"/>
                    </a:p>
                    <a:p>
                      <a:pPr marL="0" indent="0">
                        <a:buNone/>
                      </a:pPr>
                      <a:endParaRPr lang="en-US" sz="1200" dirty="0" smtClean="0"/>
                    </a:p>
                    <a:p>
                      <a:pPr marL="0" indent="0">
                        <a:buNone/>
                      </a:pPr>
                      <a:endParaRPr lang="en-US" sz="1200" dirty="0" smtClean="0"/>
                    </a:p>
                    <a:p>
                      <a:pPr marL="0" indent="0">
                        <a:buNone/>
                      </a:pPr>
                      <a:endParaRPr lang="en-US" sz="1200" dirty="0" smtClean="0"/>
                    </a:p>
                    <a:p>
                      <a:pPr marL="0" indent="0">
                        <a:buNone/>
                      </a:pPr>
                      <a:endParaRPr lang="en-US" sz="1200" dirty="0" smtClean="0"/>
                    </a:p>
                    <a:p>
                      <a:pPr marL="0" indent="0">
                        <a:buNone/>
                      </a:pPr>
                      <a:endParaRPr lang="en-US" sz="1200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761304"/>
                  </a:ext>
                </a:extLst>
              </a:tr>
              <a:tr h="710496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Public Sans"/>
                        </a:rPr>
                        <a:t>Planning &amp; Management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Water Resources Planning, Management</a:t>
                      </a:r>
                      <a:endParaRPr lang="en-IN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200" dirty="0" smtClean="0"/>
                        <a:t>Project reports (P-1)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200" dirty="0" smtClean="0"/>
                        <a:t>Management &amp; evaluation of water resources</a:t>
                      </a:r>
                      <a:r>
                        <a:rPr lang="en-IN" sz="1200" baseline="0" dirty="0" smtClean="0"/>
                        <a:t> project progress (P-2)</a:t>
                      </a:r>
                      <a:endParaRPr lang="en-IN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rtl="0" fontAlgn="t">
                        <a:buFont typeface="Arial" panose="020B0604020202020204" pitchFamily="34" charset="0"/>
                        <a:buChar char="•"/>
                      </a:pPr>
                      <a:r>
                        <a:rPr lang="en-IN" sz="1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IN" sz="12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  <a:r>
                        <a:rPr lang="en-IN" sz="1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WG 1 </a:t>
                      </a:r>
                      <a:r>
                        <a:rPr lang="en-IN" sz="1200" b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Improving</a:t>
                      </a:r>
                      <a:r>
                        <a:rPr lang="en-IN" sz="1200" b="0" baseline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Water Use Efficiency in Irrigation Sector</a:t>
                      </a:r>
                    </a:p>
                    <a:p>
                      <a:pPr marL="171450" indent="-171450" algn="l" rtl="0" fontAlgn="t">
                        <a:buFont typeface="Arial" panose="020B0604020202020204" pitchFamily="34" charset="0"/>
                        <a:buChar char="•"/>
                      </a:pPr>
                      <a:r>
                        <a:rPr lang="en-IN" sz="1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WRD 06: WG</a:t>
                      </a:r>
                      <a:r>
                        <a:rPr lang="en-IN" sz="12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IN" sz="1200" b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Piped</a:t>
                      </a:r>
                      <a:r>
                        <a:rPr lang="en-IN" sz="1200" b="0" baseline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Irrigation Network</a:t>
                      </a:r>
                      <a:endParaRPr lang="en-IN" sz="1200" b="0" dirty="0" smtClean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WRD 06 Canal Automation Panel</a:t>
                      </a:r>
                      <a:endParaRPr lang="en-IN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038190"/>
                  </a:ext>
                </a:extLst>
              </a:tr>
              <a:tr h="673533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Reservoirs and Lakes</a:t>
                      </a:r>
                      <a:endParaRPr lang="en-IN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200" dirty="0" smtClean="0"/>
                        <a:t>Planning</a:t>
                      </a:r>
                      <a:r>
                        <a:rPr lang="en-IN" sz="1200" baseline="0" dirty="0" smtClean="0"/>
                        <a:t> and design(P-1)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200" baseline="0" dirty="0" smtClean="0"/>
                        <a:t>Operation and maintenance (including sediment management) (P-2)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IN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91949"/>
                  </a:ext>
                </a:extLst>
              </a:tr>
              <a:tr h="443540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Groundwater</a:t>
                      </a:r>
                      <a:endParaRPr lang="en-IN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200" dirty="0" smtClean="0"/>
                        <a:t>Exploration</a:t>
                      </a:r>
                      <a:r>
                        <a:rPr lang="en-IN" sz="1200" baseline="0" dirty="0" smtClean="0"/>
                        <a:t> and measurement (P-1)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IN" sz="1200" baseline="0" dirty="0" smtClean="0"/>
                        <a:t>Harvesting and recharge (P-2)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IN" sz="1200" dirty="0" smtClean="0"/>
                        <a:t>WRD</a:t>
                      </a:r>
                      <a:r>
                        <a:rPr lang="en-IN" sz="1200" baseline="0" dirty="0" smtClean="0"/>
                        <a:t> 03: Groundwater (ISO/TC 113/SC 08) (P-3)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IN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/>
                        <a:t>WG- 1 Revision of IS 15797 : 2008 &amp; IS 15792 : 2008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/>
                        <a:t>WG- 2 Hydro-fracturing and Bore-well Blasting Techniques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/>
                        <a:t>WG- 3 Springs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/>
                        <a:t> WG-04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 Subsurface</a:t>
                      </a:r>
                      <a:r>
                        <a:rPr lang="en-US" sz="1200" baseline="0" dirty="0" smtClean="0"/>
                        <a:t> Dykes</a:t>
                      </a:r>
                      <a:endParaRPr lang="en-US" sz="120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dirty="0" smtClean="0">
                          <a:solidFill>
                            <a:srgbClr val="FF0000"/>
                          </a:solidFill>
                        </a:rPr>
                        <a:t>Panel</a:t>
                      </a:r>
                      <a:r>
                        <a:rPr lang="en-IN" sz="1200" baseline="0" dirty="0" smtClean="0">
                          <a:solidFill>
                            <a:srgbClr val="FF0000"/>
                          </a:solidFill>
                        </a:rPr>
                        <a:t> constituted for Development of Standard on Sustainable Groundwater Management</a:t>
                      </a:r>
                      <a:endParaRPr lang="en-IN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77467"/>
                  </a:ext>
                </a:extLst>
              </a:tr>
              <a:tr h="443540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Cost Estimation Proforma</a:t>
                      </a:r>
                      <a:endParaRPr lang="en-IN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200" baseline="0" dirty="0" smtClean="0"/>
                        <a:t>Geological Investigation (P-1)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IN" sz="1200" baseline="0" dirty="0" smtClean="0"/>
                        <a:t>Dam and Appurtenant Structures (P-2)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IN" sz="1200" baseline="0" dirty="0" smtClean="0"/>
                        <a:t>Canals and CD works(P-3)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b="0" dirty="0" smtClean="0">
                          <a:effectLst/>
                          <a:latin typeface="Times New Roman" panose="02020603050405020304" pitchFamily="18" charset="0"/>
                        </a:rPr>
                        <a:t>WRD 23 : WG 01 Revision of IS 11590:1995</a:t>
                      </a:r>
                    </a:p>
                    <a:p>
                      <a:pPr marL="0" indent="0">
                        <a:buNone/>
                      </a:pPr>
                      <a:endParaRPr lang="en-IN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651588"/>
                  </a:ext>
                </a:extLst>
              </a:tr>
              <a:tr h="452761"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IN" sz="1200" dirty="0" smtClean="0"/>
                        <a:t>3  Investigations</a:t>
                      </a:r>
                      <a:endParaRPr lang="en-IN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Foundation and Foundation Treatment</a:t>
                      </a:r>
                      <a:endParaRPr lang="en-IN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200" dirty="0" smtClean="0"/>
                        <a:t>Investigation</a:t>
                      </a:r>
                      <a:r>
                        <a:rPr lang="en-IN" sz="1200" baseline="0" dirty="0" smtClean="0"/>
                        <a:t> (P-1)</a:t>
                      </a:r>
                      <a:endParaRPr lang="en-IN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IN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415590"/>
                  </a:ext>
                </a:extLst>
              </a:tr>
              <a:tr h="710496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Geological Investigation and Subsurface Exploration</a:t>
                      </a:r>
                      <a:endParaRPr lang="en-IN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200" dirty="0" smtClean="0"/>
                        <a:t>Presentation</a:t>
                      </a:r>
                      <a:r>
                        <a:rPr lang="en-IN" sz="1200" baseline="0" dirty="0" smtClean="0"/>
                        <a:t> of data (P-1)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200" baseline="0" dirty="0" smtClean="0"/>
                        <a:t>Investigation &amp; Subsurface exploration (P-2)</a:t>
                      </a:r>
                      <a:endParaRPr lang="en-IN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200" dirty="0" smtClean="0"/>
                        <a:t>WG</a:t>
                      </a:r>
                      <a:r>
                        <a:rPr lang="en-US" sz="1200" baseline="0" dirty="0" smtClean="0"/>
                        <a:t> 01 </a:t>
                      </a:r>
                      <a:r>
                        <a:rPr lang="en-US" sz="1200" dirty="0" smtClean="0"/>
                        <a:t>Revision of IS 6955 : 2008</a:t>
                      </a:r>
                    </a:p>
                    <a:p>
                      <a:pPr marL="0" indent="0">
                        <a:buNone/>
                      </a:pPr>
                      <a:endParaRPr lang="en-IN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75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552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631774"/>
              </p:ext>
            </p:extLst>
          </p:nvPr>
        </p:nvGraphicFramePr>
        <p:xfrm>
          <a:off x="332509" y="121715"/>
          <a:ext cx="11526982" cy="6489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179">
                  <a:extLst>
                    <a:ext uri="{9D8B030D-6E8A-4147-A177-3AD203B41FA5}">
                      <a16:colId xmlns:a16="http://schemas.microsoft.com/office/drawing/2014/main" val="193730253"/>
                    </a:ext>
                  </a:extLst>
                </a:gridCol>
                <a:gridCol w="1329398">
                  <a:extLst>
                    <a:ext uri="{9D8B030D-6E8A-4147-A177-3AD203B41FA5}">
                      <a16:colId xmlns:a16="http://schemas.microsoft.com/office/drawing/2014/main" val="2539340659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3837227246"/>
                    </a:ext>
                  </a:extLst>
                </a:gridCol>
                <a:gridCol w="6393716">
                  <a:extLst>
                    <a:ext uri="{9D8B030D-6E8A-4147-A177-3AD203B41FA5}">
                      <a16:colId xmlns:a16="http://schemas.microsoft.com/office/drawing/2014/main" val="2951575783"/>
                    </a:ext>
                  </a:extLst>
                </a:gridCol>
              </a:tblGrid>
              <a:tr h="384092">
                <a:tc>
                  <a:txBody>
                    <a:bodyPr/>
                    <a:lstStyle/>
                    <a:p>
                      <a:r>
                        <a:rPr lang="en-IN" dirty="0" smtClean="0"/>
                        <a:t>S. No.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Sector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Sub-sector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Existing Panels/Working Groups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729739"/>
                  </a:ext>
                </a:extLst>
              </a:tr>
              <a:tr h="1040243">
                <a:tc rowSpan="6">
                  <a:txBody>
                    <a:bodyPr/>
                    <a:lstStyle/>
                    <a:p>
                      <a:pPr algn="ctr">
                        <a:lnSpc>
                          <a:spcPts val="1649"/>
                        </a:lnSpc>
                      </a:pPr>
                      <a:r>
                        <a:rPr lang="en-IN" sz="1200" dirty="0" smtClean="0"/>
                        <a:t>4 </a:t>
                      </a:r>
                      <a:r>
                        <a:rPr lang="en-US" sz="1200" dirty="0" smtClean="0">
                          <a:solidFill>
                            <a:srgbClr val="404040"/>
                          </a:solidFill>
                          <a:latin typeface="Public Sans"/>
                          <a:ea typeface="Public Sans"/>
                          <a:cs typeface="Public Sans"/>
                          <a:sym typeface="Public Sans"/>
                        </a:rPr>
                        <a:t>Construction</a:t>
                      </a:r>
                    </a:p>
                    <a:p>
                      <a:pPr algn="ctr">
                        <a:lnSpc>
                          <a:spcPts val="1649"/>
                        </a:lnSpc>
                      </a:pPr>
                      <a:r>
                        <a:rPr lang="en-US" sz="1200" dirty="0" smtClean="0">
                          <a:solidFill>
                            <a:srgbClr val="404040"/>
                          </a:solidFill>
                          <a:latin typeface="Public Sans"/>
                          <a:ea typeface="Public Sans"/>
                          <a:cs typeface="Public Sans"/>
                          <a:sym typeface="Public Sans"/>
                        </a:rPr>
                        <a:t>Design and Safety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Dams</a:t>
                      </a:r>
                      <a:r>
                        <a:rPr lang="en-IN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Spillways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(P-1)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 (P-2)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 and maintenance (P-3)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09 Review of IS 9296 Working Group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09 Review of standards on PVC water stops Working Group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09 Review of IS 13551 : 1992 and IS 6512 : 2019 Working Group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09 Design of Piano Key Weir Working Group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09 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Review of IS 7894 Working Group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09 Review of IS 12169 Working Group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09 Dam Break Analysis Working Group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09  </a:t>
                      </a:r>
                      <a:r>
                        <a:rPr lang="en-IN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Review of IS 8605:1977 and Review of IS 13645:1993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Working Group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09 Roller Compacted Dams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09 Rubber Dams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Treatment</a:t>
                      </a:r>
                      <a:r>
                        <a:rPr lang="en-US" sz="1050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 Dam Body</a:t>
                      </a:r>
                      <a:endParaRPr lang="en-US" sz="1050" kern="120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761304"/>
                  </a:ext>
                </a:extLst>
              </a:tr>
              <a:tr h="616552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 &amp; Foundation Treatment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  <a:r>
                        <a:rPr lang="en-IN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Foundation ( P-1)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 of Foundation ( P-2)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 (P-3)</a:t>
                      </a:r>
                      <a:endParaRPr lang="en-IN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rtl="0" fontAlgn="t">
                        <a:buFont typeface="Arial" panose="020B0604020202020204" pitchFamily="34" charset="0"/>
                        <a:buChar char="•"/>
                      </a:pPr>
                      <a:r>
                        <a:rPr lang="en-IN" sz="105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08: WG 01 </a:t>
                      </a:r>
                      <a:r>
                        <a:rPr lang="en-IN" sz="1050" b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Foundation treatment for barrages on gravelly and boundary reaches</a:t>
                      </a:r>
                    </a:p>
                    <a:p>
                      <a:pPr marL="171450" indent="-171450" algn="l" rtl="0" fontAlgn="t">
                        <a:buFont typeface="Arial" panose="020B0604020202020204" pitchFamily="34" charset="0"/>
                        <a:buChar char="•"/>
                      </a:pPr>
                      <a:r>
                        <a:rPr lang="en-IN" sz="105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08: WG 02 </a:t>
                      </a:r>
                      <a:r>
                        <a:rPr lang="en-IN" sz="1050" b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 of IS 6066: 1994</a:t>
                      </a:r>
                      <a:endParaRPr lang="en-IN" sz="1050" b="0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325644"/>
                  </a:ext>
                </a:extLst>
              </a:tr>
              <a:tr h="630314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Canals And Cross Drainage Works</a:t>
                      </a: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and design </a:t>
                      </a:r>
                      <a:r>
                        <a:rPr lang="en-IN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(P-1)</a:t>
                      </a:r>
                      <a:endParaRPr lang="en-IN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 &amp; Linings</a:t>
                      </a:r>
                      <a:r>
                        <a:rPr lang="en-IN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(P-2)</a:t>
                      </a:r>
                      <a:endParaRPr lang="en-IN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Inspection</a:t>
                      </a:r>
                      <a:r>
                        <a:rPr lang="en-IN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maintenance (P-3)</a:t>
                      </a: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853217"/>
                  </a:ext>
                </a:extLst>
              </a:tr>
              <a:tr h="656948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Hydroelectric Power House Structures</a:t>
                      </a: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</a:t>
                      </a:r>
                      <a:r>
                        <a:rPr lang="en-IN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Works (P-1)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Electro-mechanical Works (P-2)</a:t>
                      </a: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15  First Revision of IS 12800 (Part 1): 1993 Panel</a:t>
                      </a:r>
                      <a:endParaRPr lang="en-IN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15  First Revision of IS 7418: 1991 Panel</a:t>
                      </a:r>
                      <a:endParaRPr lang="en-IN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15  </a:t>
                      </a: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 of Practice for Ventilation of Underground Hydro - Electric Power Stations Panel</a:t>
                      </a:r>
                      <a:endParaRPr lang="en-IN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71272"/>
                  </a:ext>
                </a:extLst>
              </a:tr>
              <a:tr h="621437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Coastal Zone Water Management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Erosion Protection (P-1)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Salt</a:t>
                      </a:r>
                      <a:r>
                        <a:rPr lang="en-IN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Water Intrusion </a:t>
                      </a: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(P-2)</a:t>
                      </a:r>
                      <a:endParaRPr lang="en-IN" sz="105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Coastal Hazards (P-3)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WRD 28 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Coastal Erosion Protection Using Gabions - Guidelines Working Group</a:t>
                      </a:r>
                      <a:endParaRPr lang="en-IN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WRD 28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Prevention of Sea Water Intrusion in Coastal Aquifers Working Group</a:t>
                      </a:r>
                      <a:endParaRPr lang="en-IN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WRD 28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Prevention of Coastal Hazards in Coastal Area - Guidelines Working Group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WRD 28 </a:t>
                      </a:r>
                      <a:r>
                        <a:rPr lang="en-IN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Action of  Waves &amp; Current on Coastal Structures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78955"/>
                  </a:ext>
                </a:extLst>
              </a:tr>
              <a:tr h="568171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Hydropower Plants</a:t>
                      </a:r>
                      <a:endParaRPr lang="en-IN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(P-1)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 Works (P-2)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Electro-mechanical Works (P-3)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05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Pumped Storage Plants(PSP) </a:t>
                      </a: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(P-4)</a:t>
                      </a:r>
                      <a:endParaRPr lang="en-IN" sz="105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WRD 29 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Hydropower Plants – General Panel</a:t>
                      </a:r>
                      <a:endParaRPr lang="en-IN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WRD 29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Small Hydropower Plants- Civil Works Panel</a:t>
                      </a:r>
                      <a:endParaRPr lang="en-IN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IN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WRD 29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Small Hydropower plants – Electro-mechanical Works Panel</a:t>
                      </a:r>
                      <a:endParaRPr lang="en-IN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499309"/>
                  </a:ext>
                </a:extLst>
              </a:tr>
              <a:tr h="886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 smtClean="0"/>
                        <a:t>5 </a:t>
                      </a:r>
                      <a:r>
                        <a:rPr lang="en-US" sz="1100" dirty="0" smtClean="0">
                          <a:solidFill>
                            <a:srgbClr val="404040"/>
                          </a:solidFill>
                          <a:latin typeface="Public Sans"/>
                          <a:ea typeface="Public Sans"/>
                          <a:cs typeface="Public Sans"/>
                          <a:sym typeface="Public Sans"/>
                        </a:rPr>
                        <a:t>Repair&amp; Retrofitting</a:t>
                      </a:r>
                      <a:endParaRPr lang="en-US" sz="1200" dirty="0" smtClean="0">
                        <a:solidFill>
                          <a:srgbClr val="404040"/>
                        </a:solidFill>
                        <a:latin typeface="Public Sans"/>
                        <a:ea typeface="Public Sans"/>
                        <a:cs typeface="Public Sans"/>
                        <a:sym typeface="Public San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IN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Repair and Retrofitting</a:t>
                      </a:r>
                      <a:r>
                        <a:rPr lang="en-IN" sz="1200" baseline="0" dirty="0" smtClean="0"/>
                        <a:t> of Dams</a:t>
                      </a:r>
                      <a:endParaRPr lang="en-IN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200" baseline="0" dirty="0" smtClean="0"/>
                        <a:t>Assessment of the Structure (P-1)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200" baseline="0" dirty="0" smtClean="0"/>
                        <a:t>Materials and Methods for R&amp;R (P-2)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IN" sz="1200" baseline="0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IN" sz="1400" baseline="0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06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90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5957"/>
            <a:ext cx="10515600" cy="1034731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274863"/>
              </p:ext>
            </p:extLst>
          </p:nvPr>
        </p:nvGraphicFramePr>
        <p:xfrm>
          <a:off x="0" y="0"/>
          <a:ext cx="12129857" cy="6784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511">
                  <a:extLst>
                    <a:ext uri="{9D8B030D-6E8A-4147-A177-3AD203B41FA5}">
                      <a16:colId xmlns:a16="http://schemas.microsoft.com/office/drawing/2014/main" val="193730253"/>
                    </a:ext>
                  </a:extLst>
                </a:gridCol>
                <a:gridCol w="2140104">
                  <a:extLst>
                    <a:ext uri="{9D8B030D-6E8A-4147-A177-3AD203B41FA5}">
                      <a16:colId xmlns:a16="http://schemas.microsoft.com/office/drawing/2014/main" val="2539340659"/>
                    </a:ext>
                  </a:extLst>
                </a:gridCol>
                <a:gridCol w="2530136">
                  <a:extLst>
                    <a:ext uri="{9D8B030D-6E8A-4147-A177-3AD203B41FA5}">
                      <a16:colId xmlns:a16="http://schemas.microsoft.com/office/drawing/2014/main" val="3837227246"/>
                    </a:ext>
                  </a:extLst>
                </a:gridCol>
                <a:gridCol w="6306106">
                  <a:extLst>
                    <a:ext uri="{9D8B030D-6E8A-4147-A177-3AD203B41FA5}">
                      <a16:colId xmlns:a16="http://schemas.microsoft.com/office/drawing/2014/main" val="2951575783"/>
                    </a:ext>
                  </a:extLst>
                </a:gridCol>
              </a:tblGrid>
              <a:tr h="314236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S. No.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Sector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Sub-sector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Existing Panels/Working Groups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729739"/>
                  </a:ext>
                </a:extLst>
              </a:tr>
              <a:tr h="285669">
                <a:tc rowSpan="5">
                  <a:txBody>
                    <a:bodyPr/>
                    <a:lstStyle/>
                    <a:p>
                      <a:pPr algn="ctr">
                        <a:lnSpc>
                          <a:spcPts val="1649"/>
                        </a:lnSpc>
                      </a:pPr>
                      <a:r>
                        <a:rPr lang="en-IN" sz="1400" dirty="0" smtClean="0"/>
                        <a:t>6 </a:t>
                      </a:r>
                    </a:p>
                    <a:p>
                      <a:pPr algn="ctr">
                        <a:lnSpc>
                          <a:spcPts val="1649"/>
                        </a:lnSpc>
                      </a:pPr>
                      <a:r>
                        <a:rPr lang="en-US" sz="1200" dirty="0" err="1" smtClean="0">
                          <a:solidFill>
                            <a:srgbClr val="404040"/>
                          </a:solidFill>
                          <a:latin typeface="Public Sans"/>
                          <a:ea typeface="Public Sans"/>
                          <a:cs typeface="Public Sans"/>
                          <a:sym typeface="Public Sans"/>
                        </a:rPr>
                        <a:t>Env</a:t>
                      </a:r>
                      <a:r>
                        <a:rPr lang="en-US" sz="1200" dirty="0" smtClean="0">
                          <a:solidFill>
                            <a:srgbClr val="404040"/>
                          </a:solidFill>
                          <a:latin typeface="Public Sans"/>
                          <a:ea typeface="Public Sans"/>
                          <a:cs typeface="Public Sans"/>
                          <a:sym typeface="Public Sans"/>
                        </a:rPr>
                        <a:t>. Impact</a:t>
                      </a:r>
                    </a:p>
                    <a:p>
                      <a:pPr algn="ctr">
                        <a:lnSpc>
                          <a:spcPts val="1649"/>
                        </a:lnSpc>
                      </a:pPr>
                      <a:r>
                        <a:rPr lang="en-US" sz="1200" dirty="0" smtClean="0">
                          <a:solidFill>
                            <a:srgbClr val="404040"/>
                          </a:solidFill>
                          <a:latin typeface="Public Sans"/>
                          <a:ea typeface="Public Sans"/>
                          <a:cs typeface="Public Sans"/>
                          <a:sym typeface="Public Sans"/>
                        </a:rPr>
                        <a:t>&amp; Mitigation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IN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solidFill>
                            <a:srgbClr val="FF0000"/>
                          </a:solidFill>
                        </a:rPr>
                        <a:t>Groundwater</a:t>
                      </a:r>
                      <a:endParaRPr lang="en-IN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400" baseline="0" dirty="0" smtClean="0">
                          <a:solidFill>
                            <a:srgbClr val="FF0000"/>
                          </a:solidFill>
                        </a:rPr>
                        <a:t>Impact Assessment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IN" sz="1400" baseline="0" dirty="0" smtClean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707770"/>
                  </a:ext>
                </a:extLst>
              </a:tr>
              <a:tr h="771306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Flood Management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Design and Construction of Training Works (P-1)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Design and Construction of Diversion Works (P-2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 -1  Revision of IS 8408 :1994, IS 10751 :1994, IS 14262 : 1995 and New Formulation of IS 6966 : 1989 /Pt-2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674412"/>
                  </a:ext>
                </a:extLst>
              </a:tr>
              <a:tr h="771306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Environmental Impact Assessment</a:t>
                      </a:r>
                    </a:p>
                    <a:p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Environmental Assessment and Management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Socioeconomic Impact Assessment and Management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dirty="0" smtClean="0"/>
                        <a:t>WRD 24 </a:t>
                      </a:r>
                      <a:r>
                        <a:rPr lang="en-US" sz="1200" dirty="0" smtClean="0">
                          <a:solidFill>
                            <a:schemeClr val="dk1"/>
                          </a:solidFill>
                        </a:rPr>
                        <a:t>Preparation of Guidelines for Environmental Impact Assessment and Environmental Management Plan for Water Resources Projects Panel (P01)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/>
                        <a:t>WRD 24 Preparation</a:t>
                      </a:r>
                      <a:r>
                        <a:rPr lang="en-US" sz="1200" baseline="0" dirty="0" smtClean="0"/>
                        <a:t> of guidelines on environmental and socioeconomic impacts due to river training works working group (WG01)</a:t>
                      </a:r>
                      <a:endParaRPr lang="en-IN" sz="1200" dirty="0" smtClean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320956"/>
                  </a:ext>
                </a:extLst>
              </a:tr>
              <a:tr h="285669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Urban Flooding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IN" sz="1400" baseline="0" dirty="0" smtClean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480801"/>
                  </a:ext>
                </a:extLst>
              </a:tr>
              <a:tr h="1799714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GLOFs &amp; LLOFs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AutoNum type="arabicPeriod"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Mapping of Existing Lakes (P-1)</a:t>
                      </a:r>
                    </a:p>
                    <a:p>
                      <a:pPr marL="342900" indent="-342900" algn="l" defTabSz="914400" rtl="0" eaLnBrk="1" latinLnBrk="0" hangingPunct="1">
                        <a:buAutoNum type="arabicPeriod"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Mitigation Measures (P-2)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Panel-1 for the Standard practice of nomenclature and standardization of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glacier and glacial  lakes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Panel-2 for the Delineation and mapping of existing glacier and glacial lakes and potential lake sites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Panel-3 for the Estimation of glacial/landslide lake volume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Panel-4 for the Estimation of glacier Ice thickness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Panel-5 for the Hydrodynamic modelling to estimate the potential of flash floods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Panel-6 for the Standardization of glacial mass balance estimation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Panel-7 for the Guidelines for risk assessment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Panel-8 for the Early warning system assessment and installation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Panel-9 for the Mitigation planning and implementation procedures</a:t>
                      </a:r>
                      <a:endParaRPr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467729"/>
                  </a:ext>
                </a:extLst>
              </a:tr>
              <a:tr h="599905">
                <a:tc rowSpan="3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Public Sans"/>
                        </a:rPr>
                        <a:t>Supporting Technology and Infrastructures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Hydraulic Gates and Valves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Selection and design(P-1)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Construction, operation, maintenance and testing(P-2)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 01Quality Assurance Plan for Hydraulic Gates Valves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 02 Recommendations for Structural Design Criteria for Stop-logs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P-1 Automation of Radial Gates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156968"/>
                  </a:ext>
                </a:extLst>
              </a:tr>
              <a:tr h="771306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Water Conductor Systems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Planning and design (P-1)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Construction and maintenance (P-2)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WRD 14 Revision of IS 4880 (Part 4) Working Group</a:t>
                      </a:r>
                      <a:endParaRPr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WRD 14 Revision of IS 9761 Working Group</a:t>
                      </a:r>
                      <a:endParaRPr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WRD 14 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Review and revision of pre-2000 standards Panel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14: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</a:t>
                      </a:r>
                      <a:r>
                        <a:rPr lang="en-IN" sz="12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IS 11639 on Penstocks &amp; Design of Branching in </a:t>
                      </a:r>
                      <a:r>
                        <a:rPr lang="en-IN" sz="12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Penstocks</a:t>
                      </a:r>
                      <a:endParaRPr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375172"/>
                  </a:ext>
                </a:extLst>
              </a:tr>
              <a:tr h="810569"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Hydraulic Structures Instrumentation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Selection (P-1)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Installation and maintenance (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P-1)</a:t>
                      </a:r>
                      <a:endParaRPr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200" b="0" dirty="0" smtClean="0">
                          <a:effectLst/>
                          <a:latin typeface="Times New Roman" panose="02020603050405020304" pitchFamily="18" charset="0"/>
                        </a:rPr>
                        <a:t>WRD 16 : WG 01 Guidelines for Performance, Monitoring, and Surveillance of Hydraulic </a:t>
                      </a:r>
                      <a:r>
                        <a:rPr lang="en-IN" sz="1200" b="0" dirty="0" smtClean="0">
                          <a:effectLst/>
                          <a:latin typeface="Times New Roman" panose="02020603050405020304" pitchFamily="18" charset="0"/>
                        </a:rPr>
                        <a:t>Structures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038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44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70;p27"/>
          <p:cNvSpPr txBox="1">
            <a:spLocks noGrp="1"/>
          </p:cNvSpPr>
          <p:nvPr>
            <p:ph type="title"/>
          </p:nvPr>
        </p:nvSpPr>
        <p:spPr>
          <a:xfrm>
            <a:off x="1023937" y="282310"/>
            <a:ext cx="10515600" cy="868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  <a:t>Engagement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  <a:t>with the partner institutions</a:t>
            </a:r>
            <a:endParaRPr sz="3600" dirty="0">
              <a:solidFill>
                <a:schemeClr val="accent1">
                  <a:lumMod val="75000"/>
                </a:schemeClr>
              </a:solidFill>
              <a:latin typeface="Bodoni MT Black" panose="02070A03080606020203" pitchFamily="18" charset="0"/>
            </a:endParaRPr>
          </a:p>
        </p:txBody>
      </p:sp>
      <p:sp>
        <p:nvSpPr>
          <p:cNvPr id="7" name="Google Shape;170;p27"/>
          <p:cNvSpPr txBox="1">
            <a:spLocks/>
          </p:cNvSpPr>
          <p:nvPr/>
        </p:nvSpPr>
        <p:spPr>
          <a:xfrm>
            <a:off x="452582" y="1311564"/>
            <a:ext cx="11086955" cy="427643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spcBef>
                <a:spcPts val="0"/>
              </a:spcBef>
              <a:buClr>
                <a:schemeClr val="dk1"/>
              </a:buClr>
              <a:buSzPts val="4400"/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accent1">
                  <a:lumMod val="75000"/>
                </a:schemeClr>
              </a:solidFill>
              <a:latin typeface="Bodoni MT Black" panose="02070A03080606020203" pitchFamily="18" charset="0"/>
            </a:endParaRPr>
          </a:p>
          <a:p>
            <a:pPr marL="571500" indent="-571500">
              <a:spcBef>
                <a:spcPts val="0"/>
              </a:spcBef>
              <a:buClr>
                <a:schemeClr val="dk1"/>
              </a:buClr>
              <a:buSzPts val="4400"/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1">
                  <a:lumMod val="75000"/>
                </a:schemeClr>
              </a:solidFill>
              <a:latin typeface="Bodoni MT Black" panose="02070A03080606020203" pitchFamily="18" charset="0"/>
            </a:endParaRPr>
          </a:p>
          <a:p>
            <a:pPr marL="571500" indent="-571500">
              <a:spcBef>
                <a:spcPts val="0"/>
              </a:spcBef>
              <a:buClr>
                <a:schemeClr val="dk1"/>
              </a:buClr>
              <a:buSzPts val="4400"/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accent1">
                  <a:lumMod val="75000"/>
                </a:schemeClr>
              </a:solidFill>
              <a:latin typeface="Bodoni MT Black" panose="02070A03080606020203" pitchFamily="18" charset="0"/>
            </a:endParaRPr>
          </a:p>
          <a:p>
            <a:pPr marL="571500" indent="-571500">
              <a:spcBef>
                <a:spcPts val="0"/>
              </a:spcBef>
              <a:buClr>
                <a:schemeClr val="dk1"/>
              </a:buClr>
              <a:buSzPts val="4400"/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1">
                  <a:lumMod val="75000"/>
                </a:schemeClr>
              </a:solidFill>
              <a:latin typeface="Bodoni MT Black" panose="02070A03080606020203" pitchFamily="18" charset="0"/>
            </a:endParaRPr>
          </a:p>
          <a:p>
            <a:pPr marL="571500" indent="-571500">
              <a:spcBef>
                <a:spcPts val="0"/>
              </a:spcBef>
              <a:buClr>
                <a:schemeClr val="dk1"/>
              </a:buClr>
              <a:buSzPts val="4400"/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1">
                  <a:lumMod val="75000"/>
                </a:schemeClr>
              </a:solidFill>
              <a:latin typeface="Bodoni MT Black" panose="02070A030806060202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2582" y="1231665"/>
            <a:ext cx="1095432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92 MoU Institutions were approached through  Google form sharing the WRD Standards and seeking interest areas</a:t>
            </a:r>
          </a:p>
          <a:p>
            <a:r>
              <a:rPr lang="en-IN" dirty="0" smtClean="0"/>
              <a:t>: </a:t>
            </a:r>
            <a:r>
              <a:rPr lang="en-IN" dirty="0" smtClean="0">
                <a:solidFill>
                  <a:schemeClr val="accent1">
                    <a:lumMod val="75000"/>
                  </a:schemeClr>
                </a:solidFill>
              </a:rPr>
              <a:t>29 Responses</a:t>
            </a:r>
          </a:p>
          <a:p>
            <a:endParaRPr lang="en-IN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N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IN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10" name="AutoShape 6" descr="Forms response chart. Question title: Name of the institution. Number of responses: 29 responses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122" y="2100411"/>
            <a:ext cx="5837606" cy="42898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7344" y="2100411"/>
            <a:ext cx="4944608" cy="21125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7344" y="4300917"/>
            <a:ext cx="4944608" cy="20759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31456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183" y="365125"/>
            <a:ext cx="11296072" cy="74323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  <a:t>Engagement with the partner institutions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068599"/>
          </a:xfrm>
        </p:spPr>
        <p:txBody>
          <a:bodyPr/>
          <a:lstStyle/>
          <a:p>
            <a:r>
              <a:rPr lang="en-IN" dirty="0" smtClean="0"/>
              <a:t>Sharing of WC documents with the MoU institutions</a:t>
            </a:r>
          </a:p>
          <a:p>
            <a:r>
              <a:rPr lang="en-IN" dirty="0" smtClean="0"/>
              <a:t>Opportunities to the Interested Academia for participation in Working Groups/Panels and Sectional Committees.</a:t>
            </a:r>
          </a:p>
          <a:p>
            <a:r>
              <a:rPr lang="en-IN" dirty="0" smtClean="0"/>
              <a:t>Active involvements with IIT </a:t>
            </a:r>
            <a:r>
              <a:rPr lang="en-IN" dirty="0" err="1" smtClean="0"/>
              <a:t>Roorkee</a:t>
            </a:r>
            <a:r>
              <a:rPr lang="en-IN" dirty="0" smtClean="0"/>
              <a:t>, IIT Indore, MNIT Jaipur, IIT Guwahati, IIT Madras, IISC Bangalore, ISM </a:t>
            </a:r>
            <a:r>
              <a:rPr lang="en-IN" dirty="0" err="1" smtClean="0"/>
              <a:t>Dhanbad</a:t>
            </a:r>
            <a:r>
              <a:rPr lang="en-IN" dirty="0" smtClean="0"/>
              <a:t>. Other Institutes are also being approached for participation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84717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244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  <a:t>Progress on </a:t>
            </a:r>
            <a:r>
              <a:rPr lang="en-IN" sz="2800" u="sng" dirty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  <a:t>Sustainable Groundwater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725" y="1162975"/>
            <a:ext cx="10901778" cy="5134831"/>
          </a:xfrm>
        </p:spPr>
        <p:txBody>
          <a:bodyPr/>
          <a:lstStyle/>
          <a:p>
            <a:pPr marL="0" indent="0">
              <a:buNone/>
            </a:pPr>
            <a:r>
              <a:rPr lang="en-IN" sz="2400" dirty="0" smtClean="0"/>
              <a:t>Two </a:t>
            </a:r>
            <a:r>
              <a:rPr lang="en-IN" sz="2400" dirty="0" smtClean="0"/>
              <a:t>Consultative </a:t>
            </a:r>
            <a:r>
              <a:rPr lang="en-IN" sz="2400" dirty="0"/>
              <a:t>Group Meeting </a:t>
            </a:r>
            <a:r>
              <a:rPr lang="en-IN" sz="2400" dirty="0" smtClean="0"/>
              <a:t>Meetings: The outcome has been sketched down as below:</a:t>
            </a:r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200668"/>
              </p:ext>
            </p:extLst>
          </p:nvPr>
        </p:nvGraphicFramePr>
        <p:xfrm>
          <a:off x="745724" y="1873762"/>
          <a:ext cx="10901779" cy="4424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1774">
                  <a:extLst>
                    <a:ext uri="{9D8B030D-6E8A-4147-A177-3AD203B41FA5}">
                      <a16:colId xmlns:a16="http://schemas.microsoft.com/office/drawing/2014/main" val="2461600168"/>
                    </a:ext>
                  </a:extLst>
                </a:gridCol>
                <a:gridCol w="2734323">
                  <a:extLst>
                    <a:ext uri="{9D8B030D-6E8A-4147-A177-3AD203B41FA5}">
                      <a16:colId xmlns:a16="http://schemas.microsoft.com/office/drawing/2014/main" val="427678646"/>
                    </a:ext>
                  </a:extLst>
                </a:gridCol>
                <a:gridCol w="2709700">
                  <a:extLst>
                    <a:ext uri="{9D8B030D-6E8A-4147-A177-3AD203B41FA5}">
                      <a16:colId xmlns:a16="http://schemas.microsoft.com/office/drawing/2014/main" val="2919217701"/>
                    </a:ext>
                  </a:extLst>
                </a:gridCol>
                <a:gridCol w="2465982">
                  <a:extLst>
                    <a:ext uri="{9D8B030D-6E8A-4147-A177-3AD203B41FA5}">
                      <a16:colId xmlns:a16="http://schemas.microsoft.com/office/drawing/2014/main" val="918804927"/>
                    </a:ext>
                  </a:extLst>
                </a:gridCol>
              </a:tblGrid>
              <a:tr h="354868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P-1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P-2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P-3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P-4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73627"/>
                  </a:ext>
                </a:extLst>
              </a:tr>
              <a:tr h="6457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Extraction of Groundwater:</a:t>
                      </a:r>
                      <a:endParaRPr lang="en-IN" sz="18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Extracted water</a:t>
                      </a:r>
                      <a:endParaRPr lang="en-IN" sz="18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Recharge to Groundwater</a:t>
                      </a:r>
                      <a:endParaRPr lang="en-IN" sz="18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and Testing</a:t>
                      </a:r>
                      <a:endParaRPr lang="en-IN" sz="18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653623"/>
                  </a:ext>
                </a:extLst>
              </a:tr>
              <a:tr h="341256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Natural Sources/Manmade bodies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Methods/Indirect Methods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Urban Area//Rural Areas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Addressing the involvement of local bodies to address implementation aspect through standards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approx. Energy efficient technologies for groundwater extraction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Addressing the mechanism to stop puncturing of deep/confined aquifers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efficient use of groundwater in Agriculture, Domestic and Industrial use.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Addressing the guidelines of regulators like CGWB and CPCB for treatment of used water before discharge specially to groundwater.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Addressing the min. requirements of water quality of recharged water back to aquifer.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Natural/Artificial recharge processes and engineering systems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Methods and processes of recharge, their efficacy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Addressing the target so as to achieve net water neutrality/balance in a area/catchment. (</a:t>
                      </a: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will give an approach to address balancing the supply and demand of groundwater in area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Mechanism to map the aquifers and testing of the water quality at regular interval.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Mechanism for the local bodies for quantifying the amount of recharge in a specified area</a:t>
                      </a:r>
                      <a:endParaRPr lang="en-IN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175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528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1656</Words>
  <Application>Microsoft Office PowerPoint</Application>
  <PresentationFormat>Widescreen</PresentationFormat>
  <Paragraphs>349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Aileron</vt:lpstr>
      <vt:lpstr>Aileron Bold</vt:lpstr>
      <vt:lpstr>Aileron Ultra-Bold Italics</vt:lpstr>
      <vt:lpstr>Aparajita</vt:lpstr>
      <vt:lpstr>Arial</vt:lpstr>
      <vt:lpstr>Arial Black</vt:lpstr>
      <vt:lpstr>Arimo Bold</vt:lpstr>
      <vt:lpstr>Bodoni MT Black</vt:lpstr>
      <vt:lpstr>Calibri</vt:lpstr>
      <vt:lpstr>Calibri Light</vt:lpstr>
      <vt:lpstr>Public Sans</vt:lpstr>
      <vt:lpstr>Public Sans Bold</vt:lpstr>
      <vt:lpstr>Times New Roman</vt:lpstr>
      <vt:lpstr>Office Theme</vt:lpstr>
      <vt:lpstr>  Water Resources Department</vt:lpstr>
      <vt:lpstr>Water Resources – Landscape </vt:lpstr>
      <vt:lpstr>PowerPoint Presentation</vt:lpstr>
      <vt:lpstr>PowerPoint Presentation</vt:lpstr>
      <vt:lpstr>PowerPoint Presentation</vt:lpstr>
      <vt:lpstr>PowerPoint Presentation</vt:lpstr>
      <vt:lpstr>Engagement with the partner institutions</vt:lpstr>
      <vt:lpstr>Engagement with the partner institutions</vt:lpstr>
      <vt:lpstr>Progress on Sustainable Groundwater Management</vt:lpstr>
      <vt:lpstr> Programmes Organized/Scheduled:  </vt:lpstr>
      <vt:lpstr>R&amp;D Projects under WRD</vt:lpstr>
      <vt:lpstr>PowerPoint Presentation</vt:lpstr>
      <vt:lpstr>PowerPoint Presentation</vt:lpstr>
      <vt:lpstr>PowerPoint Presentation</vt:lpstr>
      <vt:lpstr>Proposal from India on New Subject Areas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BIS</cp:lastModifiedBy>
  <cp:revision>75</cp:revision>
  <dcterms:created xsi:type="dcterms:W3CDTF">2024-09-02T10:01:26Z</dcterms:created>
  <dcterms:modified xsi:type="dcterms:W3CDTF">2024-10-25T10:51:40Z</dcterms:modified>
</cp:coreProperties>
</file>