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4" r:id="rId6"/>
    <p:sldId id="269" r:id="rId7"/>
    <p:sldId id="306" r:id="rId8"/>
    <p:sldId id="281" r:id="rId9"/>
    <p:sldId id="284" r:id="rId10"/>
    <p:sldId id="291" r:id="rId11"/>
    <p:sldId id="292" r:id="rId12"/>
    <p:sldId id="295" r:id="rId1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B22A2-01C6-4258-B795-603F9968B8D7}">
  <a:tblStyle styleId="{92CB22A2-01C6-4258-B795-603F9968B8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2A07CF7-CADF-4D32-8E4C-D522DDA71AD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F453476-F0C8-420A-BE18-5042DB46B632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dc0fa2acb_2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30dc0fa2ac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0dc0fa2acb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0dc0fa2acb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0dc0fa2acb_2_2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g30dc0fa2acb_2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0dc0fa2acb_2_30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g30dc0fa2acb_2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dc0fa2acb_5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dc0fa2acb_5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dc0fa2acb_5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dc0fa2acb_5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dc0fa2acb_5_24:notes"/>
          <p:cNvSpPr txBox="1">
            <a:spLocks noGrp="1"/>
          </p:cNvSpPr>
          <p:nvPr>
            <p:ph type="body" idx="1"/>
          </p:nvPr>
        </p:nvSpPr>
        <p:spPr>
          <a:xfrm>
            <a:off x="686421" y="4400238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89600" rIns="89600" bIns="896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g30dc0fa2acb_5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dc0fa2acb_2_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30dc0fa2acb_2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dc0fa2acb_2_1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30dc0fa2acb_2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dc0fa2acb_2_1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30dc0fa2acb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831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0dc0fa2acb_2_1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30dc0fa2acb_2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0dc0fa2acb_2_1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30dc0fa2acb_2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135803" y="190123"/>
            <a:ext cx="8827128" cy="4698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imes New Roman"/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Management and Systems Department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Committee on Consumer Policy, MSD 15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9"/>
          <p:cNvSpPr txBox="1">
            <a:spLocks noGrp="1"/>
          </p:cNvSpPr>
          <p:nvPr>
            <p:ph type="title"/>
          </p:nvPr>
        </p:nvSpPr>
        <p:spPr>
          <a:xfrm>
            <a:off x="480768" y="0"/>
            <a:ext cx="8220172" cy="494101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in ISO Projects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9" name="Google Shape;269;p49"/>
          <p:cNvGraphicFramePr/>
          <p:nvPr>
            <p:extLst>
              <p:ext uri="{D42A27DB-BD31-4B8C-83A1-F6EECF244321}">
                <p14:modId xmlns:p14="http://schemas.microsoft.com/office/powerpoint/2010/main" val="577333785"/>
              </p:ext>
            </p:extLst>
          </p:nvPr>
        </p:nvGraphicFramePr>
        <p:xfrm>
          <a:off x="480768" y="494101"/>
          <a:ext cx="8220172" cy="1005780"/>
        </p:xfrm>
        <a:graphic>
          <a:graphicData uri="http://schemas.openxmlformats.org/drawingml/2006/table">
            <a:tbl>
              <a:tblPr>
                <a:noFill/>
                <a:tableStyleId>{92CB22A2-01C6-4258-B795-603F9968B8D7}</a:tableStyleId>
              </a:tblPr>
              <a:tblGrid>
                <a:gridCol w="712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3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Projects 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Experts Identified (Y/N)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 15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- NA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- NA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0"/>
          <p:cNvSpPr txBox="1">
            <a:spLocks noGrp="1"/>
          </p:cNvSpPr>
          <p:nvPr>
            <p:ph type="title"/>
          </p:nvPr>
        </p:nvSpPr>
        <p:spPr>
          <a:xfrm>
            <a:off x="471340" y="0"/>
            <a:ext cx="8220172" cy="33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700" b="0" i="0" u="none" strike="noStrike" dirty="0"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  <a:endParaRPr sz="2700" dirty="0"/>
          </a:p>
        </p:txBody>
      </p:sp>
      <p:graphicFrame>
        <p:nvGraphicFramePr>
          <p:cNvPr id="275" name="Google Shape;275;p50"/>
          <p:cNvGraphicFramePr/>
          <p:nvPr>
            <p:extLst>
              <p:ext uri="{D42A27DB-BD31-4B8C-83A1-F6EECF244321}">
                <p14:modId xmlns:p14="http://schemas.microsoft.com/office/powerpoint/2010/main" val="3120782786"/>
              </p:ext>
            </p:extLst>
          </p:nvPr>
        </p:nvGraphicFramePr>
        <p:xfrm>
          <a:off x="471340" y="434257"/>
          <a:ext cx="8220172" cy="877965"/>
        </p:xfrm>
        <a:graphic>
          <a:graphicData uri="http://schemas.openxmlformats.org/drawingml/2006/table">
            <a:tbl>
              <a:tblPr firstRow="1" bandRow="1">
                <a:noFill/>
                <a:tableStyleId>{DF453476-F0C8-420A-BE18-5042DB46B632}</a:tableStyleId>
              </a:tblPr>
              <a:tblGrid>
                <a:gridCol w="123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7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Attendance</a:t>
                      </a:r>
                      <a:endParaRPr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Inactive Members Removed</a:t>
                      </a:r>
                      <a:endParaRPr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Members trained</a:t>
                      </a:r>
                      <a:endParaRPr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Reform in </a:t>
                      </a:r>
                      <a:r>
                        <a:rPr lang="en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2023</a:t>
                      </a:r>
                      <a:endParaRPr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Reform in </a:t>
                      </a:r>
                      <a:r>
                        <a:rPr lang="en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2024</a:t>
                      </a:r>
                      <a:endParaRPr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 15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68 %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5" marR="5142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73 %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5" marR="5142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3"/>
          <p:cNvSpPr txBox="1">
            <a:spLocks noGrp="1"/>
          </p:cNvSpPr>
          <p:nvPr>
            <p:ph type="title"/>
          </p:nvPr>
        </p:nvSpPr>
        <p:spPr>
          <a:xfrm>
            <a:off x="471338" y="0"/>
            <a:ext cx="8229601" cy="39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Sectors, Sub-sectors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3" name="Google Shape;293;p53"/>
          <p:cNvGraphicFramePr/>
          <p:nvPr>
            <p:extLst>
              <p:ext uri="{D42A27DB-BD31-4B8C-83A1-F6EECF244321}">
                <p14:modId xmlns:p14="http://schemas.microsoft.com/office/powerpoint/2010/main" val="2277590855"/>
              </p:ext>
            </p:extLst>
          </p:nvPr>
        </p:nvGraphicFramePr>
        <p:xfrm>
          <a:off x="471338" y="395925"/>
          <a:ext cx="8229601" cy="602961"/>
        </p:xfrm>
        <a:graphic>
          <a:graphicData uri="http://schemas.openxmlformats.org/drawingml/2006/table">
            <a:tbl>
              <a:tblPr firstRow="1" bandRow="1">
                <a:noFill/>
                <a:tableStyleId>{DF453476-F0C8-420A-BE18-5042DB46B632}</a:tableStyleId>
              </a:tblPr>
              <a:tblGrid>
                <a:gridCol w="609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46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Sectors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Sectors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Sub Sectors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b="0" i="0" u="none" strike="noStrike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MSD 15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Sector</a:t>
                      </a: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16986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Consumer Policy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227013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Guides on Consumer Awareness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659013" y="0"/>
            <a:ext cx="7825975" cy="4650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Annual Program for Standardization (APS) 2024-2025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2" name="Google Shape;72;p16"/>
          <p:cNvGraphicFramePr/>
          <p:nvPr>
            <p:extLst>
              <p:ext uri="{D42A27DB-BD31-4B8C-83A1-F6EECF244321}">
                <p14:modId xmlns:p14="http://schemas.microsoft.com/office/powerpoint/2010/main" val="3171968632"/>
              </p:ext>
            </p:extLst>
          </p:nvPr>
        </p:nvGraphicFramePr>
        <p:xfrm>
          <a:off x="659013" y="465000"/>
          <a:ext cx="7825975" cy="1432500"/>
        </p:xfrm>
        <a:graphic>
          <a:graphicData uri="http://schemas.openxmlformats.org/drawingml/2006/table">
            <a:tbl>
              <a:tblPr>
                <a:noFill/>
                <a:tableStyleId>{92CB22A2-01C6-4258-B795-603F9968B8D7}</a:tableStyleId>
              </a:tblPr>
              <a:tblGrid>
                <a:gridCol w="69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3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Sl. No.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TC No.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NWIP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 under Review </a:t>
                      </a:r>
                      <a:endParaRPr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 under Review 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(Post 2000)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 under Review 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(Pre 2000)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 under Review 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(Post 2000)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  <a:endParaRPr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MSD 15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body" idx="4294967295"/>
          </p:nvPr>
        </p:nvSpPr>
        <p:spPr>
          <a:xfrm>
            <a:off x="628650" y="601025"/>
            <a:ext cx="7886700" cy="41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Details of Officers and Staff in MSD</a:t>
            </a:r>
            <a:endParaRPr sz="3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400"/>
              <a:buFont typeface="Times New Roman"/>
              <a:buChar char="❖"/>
            </a:pPr>
            <a:r>
              <a:rPr lang="en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 of Officers - Head + 3 officers</a:t>
            </a:r>
            <a:endParaRPr sz="24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400"/>
              <a:buFont typeface="Times New Roman"/>
              <a:buChar char="❖"/>
            </a:pPr>
            <a:r>
              <a:rPr lang="en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 of Staff - 01 (PS) + 02 (Exe. Asst.) + 02 (DEO)</a:t>
            </a:r>
            <a:endParaRPr sz="24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400"/>
              <a:buFont typeface="Times New Roman"/>
              <a:buChar char="❖"/>
            </a:pPr>
            <a:r>
              <a:rPr lang="en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 of Consultants - 02</a:t>
            </a:r>
            <a:endParaRPr sz="24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187800" y="0"/>
            <a:ext cx="8768400" cy="8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Calibri"/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PROGRESS OF REVIEWS AGAINST THE ANNUAL ACTION PLAN FOR 2024-2025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9" name="Google Shape;89;p19"/>
          <p:cNvGraphicFramePr/>
          <p:nvPr>
            <p:extLst>
              <p:ext uri="{D42A27DB-BD31-4B8C-83A1-F6EECF244321}">
                <p14:modId xmlns:p14="http://schemas.microsoft.com/office/powerpoint/2010/main" val="1968808302"/>
              </p:ext>
            </p:extLst>
          </p:nvPr>
        </p:nvGraphicFramePr>
        <p:xfrm>
          <a:off x="187825" y="804600"/>
          <a:ext cx="8768375" cy="1725670"/>
        </p:xfrm>
        <a:graphic>
          <a:graphicData uri="http://schemas.openxmlformats.org/drawingml/2006/table">
            <a:tbl>
              <a:tblPr>
                <a:noFill/>
                <a:tableStyleId>{D2A07CF7-CADF-4D32-8E4C-D522DDA71AD7}</a:tableStyleId>
              </a:tblPr>
              <a:tblGrid>
                <a:gridCol w="105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3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2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6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5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17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2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2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3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038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03475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Sectional Committee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due for Review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Review Completed</a:t>
                      </a:r>
                      <a:endParaRPr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Review under Progress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Outcome of Review</a:t>
                      </a:r>
                      <a:endParaRPr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Revised</a:t>
                      </a:r>
                      <a:endParaRPr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Reaffirmed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Amended</a:t>
                      </a:r>
                      <a:endParaRPr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Withdrawal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Archived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Post 2K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MSD 15</a:t>
                      </a:r>
                      <a:endParaRPr b="1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232681" y="0"/>
            <a:ext cx="8692200" cy="440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AAP 2024-25 NWIP STATUS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07" name="Google Shape;107;p22"/>
          <p:cNvGraphicFramePr/>
          <p:nvPr>
            <p:extLst>
              <p:ext uri="{D42A27DB-BD31-4B8C-83A1-F6EECF244321}">
                <p14:modId xmlns:p14="http://schemas.microsoft.com/office/powerpoint/2010/main" val="143102214"/>
              </p:ext>
            </p:extLst>
          </p:nvPr>
        </p:nvGraphicFramePr>
        <p:xfrm>
          <a:off x="232737" y="440787"/>
          <a:ext cx="8692144" cy="1073550"/>
        </p:xfrm>
        <a:graphic>
          <a:graphicData uri="http://schemas.openxmlformats.org/drawingml/2006/table">
            <a:tbl>
              <a:tblPr firstRow="1" bandRow="1">
                <a:noFill/>
                <a:tableStyleId>{DF453476-F0C8-420A-BE18-5042DB46B632}</a:tableStyleId>
              </a:tblPr>
              <a:tblGrid>
                <a:gridCol w="97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8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Sectional Committee</a:t>
                      </a:r>
                      <a:endParaRPr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NWIP as per APS 2024-2025</a:t>
                      </a:r>
                      <a:endParaRPr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 of NWIP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Process adopted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MSD 15</a:t>
                      </a:r>
                      <a:endParaRPr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227013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Guide for Prevention against Misleading Advertisement</a:t>
                      </a:r>
                      <a:endParaRPr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 under Preparation</a:t>
                      </a:r>
                      <a:endParaRPr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WG</a:t>
                      </a:r>
                      <a:endParaRPr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Google Shape;136;p27"/>
          <p:cNvGraphicFramePr/>
          <p:nvPr>
            <p:extLst>
              <p:ext uri="{D42A27DB-BD31-4B8C-83A1-F6EECF244321}">
                <p14:modId xmlns:p14="http://schemas.microsoft.com/office/powerpoint/2010/main" val="2367386268"/>
              </p:ext>
            </p:extLst>
          </p:nvPr>
        </p:nvGraphicFramePr>
        <p:xfrm>
          <a:off x="222885" y="433015"/>
          <a:ext cx="8675350" cy="1890250"/>
        </p:xfrm>
        <a:graphic>
          <a:graphicData uri="http://schemas.openxmlformats.org/drawingml/2006/table">
            <a:tbl>
              <a:tblPr firstRow="1" bandRow="1">
                <a:noFill/>
                <a:tableStyleId>{DF453476-F0C8-420A-BE18-5042DB46B632}</a:tableStyleId>
              </a:tblPr>
              <a:tblGrid>
                <a:gridCol w="10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Sectional Committee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5" marR="21425" marT="14300" marB="1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5" marR="21425" marT="14300" marB="1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Current Status of Review Standards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5" marR="21425" marT="14300" marB="1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u="none" strike="noStrike" cap="none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Progress of Reviews with break-up of Archived, Withdrawn, Reaffirmed, Amended and Revised.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5" marR="21425" marT="14300" marB="1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u="none" strike="noStrike" cap="none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Process adopted for the Reviews - ARP, WG, R&amp;D, Workshop.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5" marR="21425" marT="14300" marB="1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MSD 15</a:t>
                      </a:r>
                      <a:endParaRPr sz="1400" dirty="0"/>
                    </a:p>
                  </a:txBody>
                  <a:tcPr marL="21425" marR="21425" marT="14300" marB="143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r>
                        <a:rPr lang="en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dirty="0"/>
                    </a:p>
                  </a:txBody>
                  <a:tcPr marL="21425" marR="21425" marT="14300" marB="1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Review Completed – 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Under Review – 0</a:t>
                      </a:r>
                      <a:endParaRPr lang="en-US" sz="1400" b="0" u="none" strike="noStrike" cap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endParaRPr>
                    </a:p>
                  </a:txBody>
                  <a:tcPr marL="21425" marR="21425" marT="14300" marB="14300" anchor="ctr"/>
                </a:tc>
                <a:tc>
                  <a:txBody>
                    <a:bodyPr/>
                    <a:lstStyle/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Archived  – 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Withdrawn – 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Reaffirmed – 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Amended – 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Revised – 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5" marR="21425" marT="14300" marB="14300"/>
                </a:tc>
                <a:tc>
                  <a:txBody>
                    <a:bodyPr/>
                    <a:lstStyle/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WG 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2713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21425" marR="21425" marT="14300" marB="14300" anchor="ctr"/>
                </a:tc>
                <a:extLst>
                  <a:ext uri="{0D108BD9-81ED-4DB2-BD59-A6C34878D82A}">
                    <a16:rowId xmlns:a16="http://schemas.microsoft.com/office/drawing/2014/main" val="1550730246"/>
                  </a:ext>
                </a:extLst>
              </a:tr>
            </a:tbl>
          </a:graphicData>
        </a:graphic>
      </p:graphicFrame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222885" y="0"/>
            <a:ext cx="8675350" cy="433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AAP 2024-25 DUE FOR REVIEW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>
            <a:spLocks noGrp="1"/>
          </p:cNvSpPr>
          <p:nvPr>
            <p:ph type="title"/>
          </p:nvPr>
        </p:nvSpPr>
        <p:spPr>
          <a:xfrm>
            <a:off x="172334" y="754611"/>
            <a:ext cx="8701050" cy="40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lvl="0" algn="ctr">
              <a:buSzPts val="2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STATUS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33323"/>
              </p:ext>
            </p:extLst>
          </p:nvPr>
        </p:nvGraphicFramePr>
        <p:xfrm>
          <a:off x="3128755" y="1760595"/>
          <a:ext cx="2788207" cy="2415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8755" y="1760595"/>
                        <a:ext cx="2788207" cy="2415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988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" name="Google Shape;208;p39"/>
          <p:cNvGraphicFramePr/>
          <p:nvPr>
            <p:extLst>
              <p:ext uri="{D42A27DB-BD31-4B8C-83A1-F6EECF244321}">
                <p14:modId xmlns:p14="http://schemas.microsoft.com/office/powerpoint/2010/main" val="1308383398"/>
              </p:ext>
            </p:extLst>
          </p:nvPr>
        </p:nvGraphicFramePr>
        <p:xfrm>
          <a:off x="245098" y="450675"/>
          <a:ext cx="8597244" cy="1417435"/>
        </p:xfrm>
        <a:graphic>
          <a:graphicData uri="http://schemas.openxmlformats.org/drawingml/2006/table">
            <a:tbl>
              <a:tblPr firstRow="1" bandRow="1">
                <a:noFill/>
                <a:tableStyleId>{DF453476-F0C8-420A-BE18-5042DB46B632}</a:tableStyleId>
              </a:tblPr>
              <a:tblGrid>
                <a:gridCol w="43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7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54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9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Times New Roman"/>
                        <a:buNone/>
                      </a:pPr>
                      <a:r>
                        <a:rPr lang="en" sz="140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Sectional Committee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Active Working Panel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Active Working Groups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strike="noStrike" cap="none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Abolished SC/WG/WP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8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1.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Times New Roman"/>
                        <a:buNone/>
                      </a:pPr>
                      <a:r>
                        <a:rPr lang="en" sz="1400" b="0" i="0" u="none" strike="noStrike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MSD 15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227013" marR="0" lvl="0" indent="-227013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Times New Roman"/>
                        <a:buAutoNum type="arabicPeriod"/>
                      </a:pPr>
                      <a:r>
                        <a:rPr lang="en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MSD 15 : P 01 - Panel to scrutinize ISO COPOLCO Ballots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Calibri"/>
                        <a:buNone/>
                      </a:pPr>
                      <a:r>
                        <a:rPr lang="en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MSD 15 : WG 1- Drafting Standards on Misleading Advertisement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227013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Calibri"/>
                        <a:buNone/>
                      </a:pPr>
                      <a:r>
                        <a:rPr lang="en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MSD 15 : P1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9" name="Google Shape;209;p39"/>
          <p:cNvSpPr txBox="1">
            <a:spLocks noGrp="1"/>
          </p:cNvSpPr>
          <p:nvPr>
            <p:ph type="title"/>
          </p:nvPr>
        </p:nvSpPr>
        <p:spPr>
          <a:xfrm>
            <a:off x="245098" y="0"/>
            <a:ext cx="8597244" cy="45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" sz="24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Panels and Working Groups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2"/>
          <p:cNvSpPr txBox="1">
            <a:spLocks noGrp="1"/>
          </p:cNvSpPr>
          <p:nvPr>
            <p:ph type="title"/>
          </p:nvPr>
        </p:nvSpPr>
        <p:spPr>
          <a:xfrm>
            <a:off x="491264" y="0"/>
            <a:ext cx="8161425" cy="4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" sz="24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SC/WP meetings planned and held outside HQ.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27" name="Google Shape;227;p42"/>
          <p:cNvGraphicFramePr/>
          <p:nvPr>
            <p:extLst>
              <p:ext uri="{D42A27DB-BD31-4B8C-83A1-F6EECF244321}">
                <p14:modId xmlns:p14="http://schemas.microsoft.com/office/powerpoint/2010/main" val="709053921"/>
              </p:ext>
            </p:extLst>
          </p:nvPr>
        </p:nvGraphicFramePr>
        <p:xfrm>
          <a:off x="491263" y="461914"/>
          <a:ext cx="8161425" cy="598367"/>
        </p:xfrm>
        <a:graphic>
          <a:graphicData uri="http://schemas.openxmlformats.org/drawingml/2006/table">
            <a:tbl>
              <a:tblPr firstRow="1" bandRow="1">
                <a:noFill/>
                <a:tableStyleId>{DF453476-F0C8-420A-BE18-5042DB46B632}</a:tableStyleId>
              </a:tblPr>
              <a:tblGrid>
                <a:gridCol w="70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64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Sl. No.</a:t>
                      </a:r>
                      <a:endParaRPr sz="1100" dirty="0"/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Sectional Committee</a:t>
                      </a:r>
                      <a:endParaRPr sz="1100" dirty="0"/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Meetings Date</a:t>
                      </a:r>
                      <a:endParaRPr sz="1100" dirty="0"/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Partner Institute</a:t>
                      </a:r>
                      <a:endParaRPr sz="1100"/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None/>
                      </a:pPr>
                      <a:r>
                        <a:rPr lang="en-US" sz="1400" dirty="0"/>
                        <a:t>1.</a:t>
                      </a:r>
                      <a:endParaRPr sz="1400" dirty="0"/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MSD 15</a:t>
                      </a:r>
                      <a:endParaRPr sz="1400" dirty="0"/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February 2025</a:t>
                      </a:r>
                      <a:endParaRPr sz="1400" dirty="0"/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TBC </a:t>
                      </a:r>
                      <a:endParaRPr sz="1400" dirty="0"/>
                    </a:p>
                  </a:txBody>
                  <a:tcPr marL="68600" marR="6860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472</Words>
  <Application>Microsoft Macintosh PowerPoint</Application>
  <PresentationFormat>On-screen Show (16:9)</PresentationFormat>
  <Paragraphs>157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Times New Roman</vt:lpstr>
      <vt:lpstr>Simple Light</vt:lpstr>
      <vt:lpstr>Worksheet</vt:lpstr>
      <vt:lpstr>Management and Systems Department  Committee on Consumer Policy, MSD 15</vt:lpstr>
      <vt:lpstr>Annual Program for Standardization (APS) 2024-2025</vt:lpstr>
      <vt:lpstr>PowerPoint Presentation</vt:lpstr>
      <vt:lpstr>PROGRESS OF REVIEWS AGAINST THE ANNUAL ACTION PLAN FOR 2024-2025</vt:lpstr>
      <vt:lpstr>AAP 2024-25 NWIP STATUS</vt:lpstr>
      <vt:lpstr>AAP 2024-25 DUE FOR REVIEW</vt:lpstr>
      <vt:lpstr>DUE FOR REVIEW STATUS</vt:lpstr>
      <vt:lpstr>Working Panels and Working Groups</vt:lpstr>
      <vt:lpstr>SC/WP meetings planned and held outside HQ.</vt:lpstr>
      <vt:lpstr>Experts in ISO Projects </vt:lpstr>
      <vt:lpstr>Status of Process Reform measures</vt:lpstr>
      <vt:lpstr>Identification of Sectors, Sub-sectors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and Systems Department</dc:title>
  <cp:lastModifiedBy>Microsoft Office User</cp:lastModifiedBy>
  <cp:revision>27</cp:revision>
  <dcterms:modified xsi:type="dcterms:W3CDTF">2024-10-25T09:38:34Z</dcterms:modified>
</cp:coreProperties>
</file>