
<file path=[Content_Types].xml><?xml version="1.0" encoding="utf-8"?>
<Types xmlns="http://schemas.openxmlformats.org/package/2006/content-types">
  <Default Extension="bin" ContentType="application/vnd.openxmlformats-officedocument.oleObject"/>
  <Default Extension="fntdata" ContentType="application/x-fontdata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4"/>
  </p:notesMasterIdLst>
  <p:sldIdLst>
    <p:sldId id="256" r:id="rId2"/>
    <p:sldId id="258" r:id="rId3"/>
    <p:sldId id="259" r:id="rId4"/>
    <p:sldId id="261" r:id="rId5"/>
    <p:sldId id="264" r:id="rId6"/>
    <p:sldId id="269" r:id="rId7"/>
    <p:sldId id="306" r:id="rId8"/>
    <p:sldId id="281" r:id="rId9"/>
    <p:sldId id="284" r:id="rId10"/>
    <p:sldId id="291" r:id="rId11"/>
    <p:sldId id="292" r:id="rId12"/>
    <p:sldId id="295" r:id="rId13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2CB22A2-01C6-4258-B795-603F9968B8D7}">
  <a:tblStyle styleId="{92CB22A2-01C6-4258-B795-603F9968B8D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2A07CF7-CADF-4D32-8E4C-D522DDA71AD7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F453476-F0C8-420A-BE18-5042DB46B632}" styleName="Table_2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6"/>
  </p:normalViewPr>
  <p:slideViewPr>
    <p:cSldViewPr snapToGrid="0">
      <p:cViewPr varScale="1">
        <p:scale>
          <a:sx n="141" d="100"/>
          <a:sy n="141" d="100"/>
        </p:scale>
        <p:origin x="80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0dc0fa2acb_2_7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g30dc0fa2acb_2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30dc0fa2acb_0_2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30dc0fa2acb_0_2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30dc0fa2acb_2_29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g30dc0fa2acb_2_2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30dc0fa2acb_2_30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g30dc0fa2acb_2_3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0dc0fa2acb_5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0dc0fa2acb_5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0dc0fa2acb_5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30dc0fa2acb_5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0dc0fa2acb_5_24:notes"/>
          <p:cNvSpPr txBox="1">
            <a:spLocks noGrp="1"/>
          </p:cNvSpPr>
          <p:nvPr>
            <p:ph type="body" idx="1"/>
          </p:nvPr>
        </p:nvSpPr>
        <p:spPr>
          <a:xfrm>
            <a:off x="686421" y="4400238"/>
            <a:ext cx="5485200" cy="36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00" tIns="89600" rIns="89600" bIns="896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86" name="Google Shape;86;g30dc0fa2acb_5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0dc0fa2acb_2_8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g30dc0fa2acb_2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0dc0fa2acb_2_1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g30dc0fa2acb_2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30dc0fa2acb_2_1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g30dc0fa2acb_2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8316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30dc0fa2acb_2_18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g30dc0fa2acb_2_1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30dc0fa2acb_2_19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g30dc0fa2acb_2_1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marL="914400" lvl="1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marL="1371600" lvl="2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marL="1828800" lvl="3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marL="2286000" lvl="4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marL="2743200" lvl="5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C5E8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ctrTitle"/>
          </p:nvPr>
        </p:nvSpPr>
        <p:spPr>
          <a:xfrm>
            <a:off x="135803" y="190123"/>
            <a:ext cx="8827128" cy="46987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Times New Roman"/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Management and Systems Department</a:t>
            </a:r>
            <a:b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Committee on Consumer Policy, MSD 15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C5E8"/>
        </a:solidFill>
        <a:effectLst/>
      </p:bgPr>
    </p:bg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49"/>
          <p:cNvSpPr txBox="1">
            <a:spLocks noGrp="1"/>
          </p:cNvSpPr>
          <p:nvPr>
            <p:ph type="title"/>
          </p:nvPr>
        </p:nvSpPr>
        <p:spPr>
          <a:xfrm>
            <a:off x="480768" y="0"/>
            <a:ext cx="8220172" cy="494101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Experts in ISO Projects 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9" name="Google Shape;269;p49"/>
          <p:cNvGraphicFramePr/>
          <p:nvPr>
            <p:extLst>
              <p:ext uri="{D42A27DB-BD31-4B8C-83A1-F6EECF244321}">
                <p14:modId xmlns:p14="http://schemas.microsoft.com/office/powerpoint/2010/main" val="577333785"/>
              </p:ext>
            </p:extLst>
          </p:nvPr>
        </p:nvGraphicFramePr>
        <p:xfrm>
          <a:off x="480768" y="494101"/>
          <a:ext cx="8220172" cy="1005780"/>
        </p:xfrm>
        <a:graphic>
          <a:graphicData uri="http://schemas.openxmlformats.org/drawingml/2006/table">
            <a:tbl>
              <a:tblPr>
                <a:noFill/>
                <a:tableStyleId>{92CB22A2-01C6-4258-B795-603F9968B8D7}</a:tableStyleId>
              </a:tblPr>
              <a:tblGrid>
                <a:gridCol w="712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33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52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9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6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834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  <a:endParaRPr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  <a:endParaRPr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ISO/TC</a:t>
                      </a:r>
                      <a:endParaRPr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Projects </a:t>
                      </a:r>
                      <a:endParaRPr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Priority</a:t>
                      </a:r>
                      <a:endParaRPr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Experts Identified (Y/N)</a:t>
                      </a:r>
                      <a:endParaRPr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MSD 15</a:t>
                      </a:r>
                      <a:endParaRPr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NIL</a:t>
                      </a:r>
                      <a:endParaRPr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NIL</a:t>
                      </a:r>
                      <a:endParaRPr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 - NA</a:t>
                      </a:r>
                      <a:endParaRPr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Medium - NA</a:t>
                      </a:r>
                      <a:endParaRPr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</a:t>
                      </a:r>
                      <a:endParaRPr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C5E8"/>
        </a:solidFill>
        <a:effectLst/>
      </p:bgPr>
    </p:bg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50"/>
          <p:cNvSpPr txBox="1">
            <a:spLocks noGrp="1"/>
          </p:cNvSpPr>
          <p:nvPr>
            <p:ph type="title"/>
          </p:nvPr>
        </p:nvSpPr>
        <p:spPr>
          <a:xfrm>
            <a:off x="471340" y="0"/>
            <a:ext cx="8220172" cy="339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lang="en" sz="2700" b="0" i="0" u="none" strike="noStrike" dirty="0">
                <a:latin typeface="Times New Roman"/>
                <a:ea typeface="Times New Roman"/>
                <a:cs typeface="Times New Roman"/>
                <a:sym typeface="Times New Roman"/>
              </a:rPr>
              <a:t>Status of Process Reform measures</a:t>
            </a:r>
            <a:endParaRPr sz="2700" dirty="0"/>
          </a:p>
        </p:txBody>
      </p:sp>
      <p:graphicFrame>
        <p:nvGraphicFramePr>
          <p:cNvPr id="275" name="Google Shape;275;p50"/>
          <p:cNvGraphicFramePr/>
          <p:nvPr>
            <p:extLst>
              <p:ext uri="{D42A27DB-BD31-4B8C-83A1-F6EECF244321}">
                <p14:modId xmlns:p14="http://schemas.microsoft.com/office/powerpoint/2010/main" val="3120782786"/>
              </p:ext>
            </p:extLst>
          </p:nvPr>
        </p:nvGraphicFramePr>
        <p:xfrm>
          <a:off x="471340" y="434257"/>
          <a:ext cx="8220172" cy="877965"/>
        </p:xfrm>
        <a:graphic>
          <a:graphicData uri="http://schemas.openxmlformats.org/drawingml/2006/table">
            <a:tbl>
              <a:tblPr firstRow="1" bandRow="1">
                <a:noFill/>
                <a:tableStyleId>{DF453476-F0C8-420A-BE18-5042DB46B632}</a:tableStyleId>
              </a:tblPr>
              <a:tblGrid>
                <a:gridCol w="1234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31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79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5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88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470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</a:t>
                      </a:r>
                      <a:endParaRPr sz="11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600" marR="68600" marT="34300" marB="34300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0" i="0" u="none" strike="noStrike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Attendance</a:t>
                      </a:r>
                      <a:endParaRPr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600" marR="68600" marT="34300" marB="3430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0" i="0" u="none" strike="noStrike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Inactive Members Removed</a:t>
                      </a:r>
                      <a:endParaRPr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600" marR="68600" marT="34300" marB="34300"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0" i="0" u="none" strike="noStrike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Members trained</a:t>
                      </a:r>
                      <a:endParaRPr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600" marR="68600" marT="34300" marB="343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5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 Reform in </a:t>
                      </a:r>
                      <a:r>
                        <a:rPr lang="en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Calibri"/>
                        </a:rPr>
                        <a:t>2023</a:t>
                      </a:r>
                      <a:endParaRPr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600" marR="68600" marT="34300" marB="34300"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 Reform in </a:t>
                      </a:r>
                      <a:r>
                        <a:rPr lang="en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Calibri"/>
                        </a:rPr>
                        <a:t>2024</a:t>
                      </a:r>
                      <a:endParaRPr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7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MSD 15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Calibri"/>
                        </a:rPr>
                        <a:t>68 %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5" marR="51425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Calibri"/>
                        </a:rPr>
                        <a:t>73 %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25" marR="51425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600" marR="68600" marT="34300" marB="3430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C5E8"/>
        </a:solidFill>
        <a:effectLst/>
      </p:bgPr>
    </p:bg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53"/>
          <p:cNvSpPr txBox="1">
            <a:spLocks noGrp="1"/>
          </p:cNvSpPr>
          <p:nvPr>
            <p:ph type="title"/>
          </p:nvPr>
        </p:nvSpPr>
        <p:spPr>
          <a:xfrm>
            <a:off x="471338" y="0"/>
            <a:ext cx="8229601" cy="39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 of Sectors, Sub-sectors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93" name="Google Shape;293;p53"/>
          <p:cNvGraphicFramePr/>
          <p:nvPr>
            <p:extLst>
              <p:ext uri="{D42A27DB-BD31-4B8C-83A1-F6EECF244321}">
                <p14:modId xmlns:p14="http://schemas.microsoft.com/office/powerpoint/2010/main" val="2277590855"/>
              </p:ext>
            </p:extLst>
          </p:nvPr>
        </p:nvGraphicFramePr>
        <p:xfrm>
          <a:off x="471338" y="395925"/>
          <a:ext cx="8229601" cy="602961"/>
        </p:xfrm>
        <a:graphic>
          <a:graphicData uri="http://schemas.openxmlformats.org/drawingml/2006/table">
            <a:tbl>
              <a:tblPr firstRow="1" bandRow="1">
                <a:noFill/>
                <a:tableStyleId>{DF453476-F0C8-420A-BE18-5042DB46B632}</a:tableStyleId>
              </a:tblPr>
              <a:tblGrid>
                <a:gridCol w="609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8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44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465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74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 No.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Sectors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 Sectors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 Sub Sectors 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600" marR="68600" marT="34300" marB="343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00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400" b="0" i="0" u="none" strike="noStrike" cap="non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Calibri"/>
                        </a:rPr>
                        <a:t>MSD 15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Service Sector</a:t>
                      </a: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169863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0" i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Calibri"/>
                        </a:rPr>
                        <a:t>Consumer Policy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227013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0" i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Calibri"/>
                        </a:rPr>
                        <a:t>Guides on Consumer Awareness 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600" marR="68600" marT="34300" marB="343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C5E8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659013" y="0"/>
            <a:ext cx="7825975" cy="4650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Annual Program for Standardization (APS) 2024-2025</a:t>
            </a: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72" name="Google Shape;72;p16"/>
          <p:cNvGraphicFramePr/>
          <p:nvPr>
            <p:extLst>
              <p:ext uri="{D42A27DB-BD31-4B8C-83A1-F6EECF244321}">
                <p14:modId xmlns:p14="http://schemas.microsoft.com/office/powerpoint/2010/main" val="3171968632"/>
              </p:ext>
            </p:extLst>
          </p:nvPr>
        </p:nvGraphicFramePr>
        <p:xfrm>
          <a:off x="659013" y="465000"/>
          <a:ext cx="7825975" cy="1432500"/>
        </p:xfrm>
        <a:graphic>
          <a:graphicData uri="http://schemas.openxmlformats.org/drawingml/2006/table">
            <a:tbl>
              <a:tblPr>
                <a:noFill/>
                <a:tableStyleId>{92CB22A2-01C6-4258-B795-603F9968B8D7}</a:tableStyleId>
              </a:tblPr>
              <a:tblGrid>
                <a:gridCol w="696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8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9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8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3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Sl. No.</a:t>
                      </a:r>
                      <a:endParaRPr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TC No.</a:t>
                      </a:r>
                      <a:endParaRPr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NWIP</a:t>
                      </a:r>
                      <a:endParaRPr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Standard under Review </a:t>
                      </a:r>
                      <a:endParaRPr b="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Carried Over</a:t>
                      </a:r>
                      <a:endParaRPr b="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2000</a:t>
                      </a:r>
                      <a:endParaRPr b="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Standard under Review </a:t>
                      </a:r>
                      <a:endParaRPr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Carried Over</a:t>
                      </a:r>
                      <a:endParaRPr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(Post 2000)</a:t>
                      </a:r>
                      <a:endParaRPr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Standard under Review </a:t>
                      </a:r>
                      <a:endParaRPr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Current</a:t>
                      </a:r>
                      <a:endParaRPr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(Pre 2000)</a:t>
                      </a:r>
                      <a:endParaRPr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Standard under Review </a:t>
                      </a:r>
                      <a:endParaRPr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Current</a:t>
                      </a:r>
                      <a:endParaRPr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(Post 2000)</a:t>
                      </a:r>
                      <a:endParaRPr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</a:t>
                      </a:r>
                      <a:endParaRPr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MSD 15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C5E8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>
            <a:spLocks noGrp="1"/>
          </p:cNvSpPr>
          <p:nvPr>
            <p:ph type="body" idx="4294967295"/>
          </p:nvPr>
        </p:nvSpPr>
        <p:spPr>
          <a:xfrm>
            <a:off x="628650" y="601025"/>
            <a:ext cx="7886700" cy="413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Details of Officers and Staff in MSD</a:t>
            </a:r>
            <a:endParaRPr sz="3000" b="1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ts val="2400"/>
              <a:buFont typeface="Times New Roman"/>
              <a:buChar char="❖"/>
            </a:pPr>
            <a:r>
              <a:rPr lang="en" sz="24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No. of Officers - Head + 3 officers</a:t>
            </a:r>
            <a:endParaRPr sz="240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ts val="2400"/>
              <a:buFont typeface="Times New Roman"/>
              <a:buChar char="❖"/>
            </a:pPr>
            <a:r>
              <a:rPr lang="en" sz="24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No. of Staff - 01 (PS) + 02 (Exe. Asst.) + 02 (DEO)</a:t>
            </a:r>
            <a:endParaRPr sz="240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ts val="2400"/>
              <a:buFont typeface="Times New Roman"/>
              <a:buChar char="❖"/>
            </a:pPr>
            <a:r>
              <a:rPr lang="en" sz="24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No. of Consultants - 02</a:t>
            </a:r>
            <a:endParaRPr sz="240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60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C5E8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>
            <a:spLocks noGrp="1"/>
          </p:cNvSpPr>
          <p:nvPr>
            <p:ph type="title"/>
          </p:nvPr>
        </p:nvSpPr>
        <p:spPr>
          <a:xfrm>
            <a:off x="187800" y="0"/>
            <a:ext cx="8768400" cy="80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Calibri"/>
              <a:buNone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PROGRESS OF REVIEWS AGAINST THE ANNUAL ACTION PLAN FOR 2024-2025</a:t>
            </a: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89" name="Google Shape;89;p19"/>
          <p:cNvGraphicFramePr/>
          <p:nvPr>
            <p:extLst>
              <p:ext uri="{D42A27DB-BD31-4B8C-83A1-F6EECF244321}">
                <p14:modId xmlns:p14="http://schemas.microsoft.com/office/powerpoint/2010/main" val="1968808302"/>
              </p:ext>
            </p:extLst>
          </p:nvPr>
        </p:nvGraphicFramePr>
        <p:xfrm>
          <a:off x="187825" y="804600"/>
          <a:ext cx="8768375" cy="1725670"/>
        </p:xfrm>
        <a:graphic>
          <a:graphicData uri="http://schemas.openxmlformats.org/drawingml/2006/table">
            <a:tbl>
              <a:tblPr>
                <a:noFill/>
                <a:tableStyleId>{D2A07CF7-CADF-4D32-8E4C-D522DDA71AD7}</a:tableStyleId>
              </a:tblPr>
              <a:tblGrid>
                <a:gridCol w="1054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9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0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27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3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23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22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68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251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50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817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142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142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139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50385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403475">
                <a:tc row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Sectional Committee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Standards due for Review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" b="1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Review Completed</a:t>
                      </a:r>
                      <a:endParaRPr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Review under Progress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Outcome of Review</a:t>
                      </a:r>
                      <a:endParaRPr b="1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Revised</a:t>
                      </a:r>
                      <a:endParaRPr b="1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Reaffirmed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Amended</a:t>
                      </a:r>
                      <a:endParaRPr b="1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Withdrawal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Archived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7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2K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Post 2K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2K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Post 2K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2K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Post 2K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2K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Post 2K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2K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Post 2K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2K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Post 2K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2K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Post 2K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 2K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Post 2K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1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" b="1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MSD 15</a:t>
                      </a:r>
                      <a:endParaRPr b="1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Times New Roman"/>
                        <a:buNone/>
                      </a:pPr>
                      <a:r>
                        <a:rPr lang="en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C5E8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2"/>
          <p:cNvSpPr txBox="1">
            <a:spLocks noGrp="1"/>
          </p:cNvSpPr>
          <p:nvPr>
            <p:ph type="title"/>
          </p:nvPr>
        </p:nvSpPr>
        <p:spPr>
          <a:xfrm>
            <a:off x="232681" y="0"/>
            <a:ext cx="8692200" cy="440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AAP 2024-25 NWIP STATUS</a:t>
            </a: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07" name="Google Shape;107;p22"/>
          <p:cNvGraphicFramePr/>
          <p:nvPr>
            <p:extLst>
              <p:ext uri="{D42A27DB-BD31-4B8C-83A1-F6EECF244321}">
                <p14:modId xmlns:p14="http://schemas.microsoft.com/office/powerpoint/2010/main" val="143102214"/>
              </p:ext>
            </p:extLst>
          </p:nvPr>
        </p:nvGraphicFramePr>
        <p:xfrm>
          <a:off x="232737" y="440787"/>
          <a:ext cx="8692144" cy="1073550"/>
        </p:xfrm>
        <a:graphic>
          <a:graphicData uri="http://schemas.openxmlformats.org/drawingml/2006/table">
            <a:tbl>
              <a:tblPr firstRow="1" bandRow="1">
                <a:noFill/>
                <a:tableStyleId>{DF453476-F0C8-420A-BE18-5042DB46B632}</a:tableStyleId>
              </a:tblPr>
              <a:tblGrid>
                <a:gridCol w="976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3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64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48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088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Sectional Committee</a:t>
                      </a:r>
                      <a:endParaRPr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No. of NWIP as per APS 2024-2025</a:t>
                      </a:r>
                      <a:endParaRPr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Status of NWIP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u="none" strike="noStrike" cap="none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Process adopted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MSD 15</a:t>
                      </a:r>
                      <a:endParaRPr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 anchor="ctr"/>
                </a:tc>
                <a:tc>
                  <a:txBody>
                    <a:bodyPr/>
                    <a:lstStyle/>
                    <a:p>
                      <a:pPr marL="227013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Guide for Prevention against Misleading Advertisement</a:t>
                      </a:r>
                      <a:endParaRPr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Working Draft under Preparation</a:t>
                      </a:r>
                      <a:endParaRPr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WG</a:t>
                      </a:r>
                      <a:endParaRPr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C5E8"/>
        </a:solidFill>
        <a:effectLst/>
      </p:bgPr>
    </p:bg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6" name="Google Shape;136;p27"/>
          <p:cNvGraphicFramePr/>
          <p:nvPr>
            <p:extLst>
              <p:ext uri="{D42A27DB-BD31-4B8C-83A1-F6EECF244321}">
                <p14:modId xmlns:p14="http://schemas.microsoft.com/office/powerpoint/2010/main" val="2367386268"/>
              </p:ext>
            </p:extLst>
          </p:nvPr>
        </p:nvGraphicFramePr>
        <p:xfrm>
          <a:off x="222885" y="433015"/>
          <a:ext cx="8675350" cy="1890250"/>
        </p:xfrm>
        <a:graphic>
          <a:graphicData uri="http://schemas.openxmlformats.org/drawingml/2006/table">
            <a:tbl>
              <a:tblPr firstRow="1" bandRow="1">
                <a:noFill/>
                <a:tableStyleId>{DF453476-F0C8-420A-BE18-5042DB46B632}</a:tableStyleId>
              </a:tblPr>
              <a:tblGrid>
                <a:gridCol w="105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6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8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4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4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u="none" strike="noStrike" cap="none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Sectional Committee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5" marR="21425" marT="14300" marB="1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1" u="none" strike="noStrike" cap="none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Due for Review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5" marR="21425" marT="14300" marB="1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1" u="none" strike="noStrike" cap="none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Current Status of Review Standards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5" marR="21425" marT="14300" marB="1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1" u="none" strike="noStrike" cap="none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Progress of Reviews with break-up of Archived, Withdrawn, Reaffirmed, Amended and Revised.</a:t>
                      </a:r>
                      <a:endPara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5" marR="21425" marT="14300" marB="1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1" u="none" strike="noStrike" cap="none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Process adopted for the Reviews - ARP, WG, R&amp;D, Workshop.</a:t>
                      </a:r>
                      <a:endPara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5" marR="21425" marT="14300" marB="143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63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MSD 15</a:t>
                      </a:r>
                      <a:endParaRPr sz="1400" dirty="0"/>
                    </a:p>
                  </a:txBody>
                  <a:tcPr marL="21425" marR="21425" marT="14300" marB="1430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r>
                        <a:rPr lang="en" sz="14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400" dirty="0"/>
                    </a:p>
                  </a:txBody>
                  <a:tcPr marL="21425" marR="21425" marT="14300" marB="143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Review Completed – 04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Under Review – 0</a:t>
                      </a:r>
                      <a:endParaRPr lang="en-US" sz="1400" b="0" u="none" strike="noStrike" cap="none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  <a:sym typeface="Times New Roman"/>
                      </a:endParaRPr>
                    </a:p>
                  </a:txBody>
                  <a:tcPr marL="21425" marR="21425" marT="14300" marB="14300" anchor="ctr"/>
                </a:tc>
                <a:tc>
                  <a:txBody>
                    <a:bodyPr/>
                    <a:lstStyle/>
                    <a:p>
                      <a:pPr marL="112713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Archived  – 0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12713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Withdrawn – 0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12713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Reaffirmed – 4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12713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Amended – 0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12713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Revised – 0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425" marR="21425" marT="14300" marB="14300"/>
                </a:tc>
                <a:tc>
                  <a:txBody>
                    <a:bodyPr/>
                    <a:lstStyle/>
                    <a:p>
                      <a:pPr marL="112713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12713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0" u="none" strike="noStrike" cap="none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WG 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12713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21425" marR="21425" marT="14300" marB="14300" anchor="ctr"/>
                </a:tc>
                <a:extLst>
                  <a:ext uri="{0D108BD9-81ED-4DB2-BD59-A6C34878D82A}">
                    <a16:rowId xmlns:a16="http://schemas.microsoft.com/office/drawing/2014/main" val="1550730246"/>
                  </a:ext>
                </a:extLst>
              </a:tr>
            </a:tbl>
          </a:graphicData>
        </a:graphic>
      </p:graphicFrame>
      <p:sp>
        <p:nvSpPr>
          <p:cNvPr id="137" name="Google Shape;137;p27"/>
          <p:cNvSpPr txBox="1">
            <a:spLocks noGrp="1"/>
          </p:cNvSpPr>
          <p:nvPr>
            <p:ph type="title"/>
          </p:nvPr>
        </p:nvSpPr>
        <p:spPr>
          <a:xfrm>
            <a:off x="222885" y="0"/>
            <a:ext cx="8675350" cy="433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" sz="2400" b="1" dirty="0">
                <a:latin typeface="Times New Roman"/>
                <a:ea typeface="Times New Roman"/>
                <a:cs typeface="Times New Roman"/>
                <a:sym typeface="Times New Roman"/>
              </a:rPr>
              <a:t>AAP 2024-25 DUE FOR REVIEW</a:t>
            </a: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C5E8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8"/>
          <p:cNvSpPr txBox="1">
            <a:spLocks noGrp="1"/>
          </p:cNvSpPr>
          <p:nvPr>
            <p:ph type="title"/>
          </p:nvPr>
        </p:nvSpPr>
        <p:spPr>
          <a:xfrm>
            <a:off x="172334" y="754611"/>
            <a:ext cx="8701050" cy="40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lvl="0" algn="ctr">
              <a:buSzPts val="2000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 FOR REVIEW STATUS</a:t>
            </a: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333323"/>
              </p:ext>
            </p:extLst>
          </p:nvPr>
        </p:nvGraphicFramePr>
        <p:xfrm>
          <a:off x="3128755" y="1760595"/>
          <a:ext cx="2788207" cy="2415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3" imgW="914400" imgH="792360" progId="Excel.Sheet.12">
                  <p:embed/>
                </p:oleObj>
              </mc:Choice>
              <mc:Fallback>
                <p:oleObj name="Worksheet" showAsIcon="1" r:id="rId3" imgW="914400" imgH="792360" progId="Excel.Sheet.12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8755" y="1760595"/>
                        <a:ext cx="2788207" cy="24154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9888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C5E8"/>
        </a:solidFill>
        <a:effectLst/>
      </p:bgPr>
    </p:bg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8" name="Google Shape;208;p39"/>
          <p:cNvGraphicFramePr/>
          <p:nvPr>
            <p:extLst>
              <p:ext uri="{D42A27DB-BD31-4B8C-83A1-F6EECF244321}">
                <p14:modId xmlns:p14="http://schemas.microsoft.com/office/powerpoint/2010/main" val="1308383398"/>
              </p:ext>
            </p:extLst>
          </p:nvPr>
        </p:nvGraphicFramePr>
        <p:xfrm>
          <a:off x="245098" y="450675"/>
          <a:ext cx="8597244" cy="1417435"/>
        </p:xfrm>
        <a:graphic>
          <a:graphicData uri="http://schemas.openxmlformats.org/drawingml/2006/table">
            <a:tbl>
              <a:tblPr firstRow="1" bandRow="1">
                <a:noFill/>
                <a:tableStyleId>{DF453476-F0C8-420A-BE18-5042DB46B632}</a:tableStyleId>
              </a:tblPr>
              <a:tblGrid>
                <a:gridCol w="433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0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7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16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54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539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u="none" strike="noStrike" cap="none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Sl. No.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Times New Roman"/>
                        <a:buNone/>
                      </a:pPr>
                      <a:r>
                        <a:rPr lang="en" sz="1400" u="none" strike="noStrike" cap="none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Sectional Committee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u="none" strike="noStrike" cap="none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Active Working Panel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u="none" strike="noStrike" cap="none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Active Working Groups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u="none" strike="noStrike" cap="none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Abolished SC/WG/WP</a:t>
                      </a:r>
                      <a:endPara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600" marR="68600" marT="34300" marB="343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881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Calibri"/>
                        <a:buNone/>
                      </a:pP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1.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Times New Roman"/>
                        <a:buNone/>
                      </a:pPr>
                      <a:r>
                        <a:rPr lang="en" sz="1400" b="0" i="0" u="none" strike="noStrike" cap="non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MSD 15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227013" marR="0" lvl="0" indent="-227013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Times New Roman"/>
                        <a:buAutoNum type="arabicPeriod"/>
                      </a:pPr>
                      <a:r>
                        <a:rPr lang="en" sz="14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MSD 15 : P 01 - Panel to scrutinize ISO COPOLCO Ballots 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  <a:sym typeface="Times New Roman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Calibri"/>
                        <a:buNone/>
                      </a:pPr>
                      <a:r>
                        <a:rPr lang="en" sz="14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MSD 15 : WG 1- Drafting Standards on Misleading Advertisement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227013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Calibri"/>
                        <a:buNone/>
                      </a:pPr>
                      <a:r>
                        <a:rPr lang="en" sz="14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MSD 15 : P1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600" marR="68600" marT="34300" marB="343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9" name="Google Shape;209;p39"/>
          <p:cNvSpPr txBox="1">
            <a:spLocks noGrp="1"/>
          </p:cNvSpPr>
          <p:nvPr>
            <p:ph type="title"/>
          </p:nvPr>
        </p:nvSpPr>
        <p:spPr>
          <a:xfrm>
            <a:off x="245098" y="0"/>
            <a:ext cx="8597244" cy="45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</a:pPr>
            <a:r>
              <a:rPr lang="en" sz="2400" b="0" i="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Working Panels and Working Groups</a:t>
            </a: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C5E8"/>
        </a:solidFill>
        <a:effectLst/>
      </p:bgPr>
    </p:bg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2"/>
          <p:cNvSpPr txBox="1">
            <a:spLocks noGrp="1"/>
          </p:cNvSpPr>
          <p:nvPr>
            <p:ph type="title"/>
          </p:nvPr>
        </p:nvSpPr>
        <p:spPr>
          <a:xfrm>
            <a:off x="491264" y="0"/>
            <a:ext cx="8161425" cy="4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</a:pPr>
            <a:r>
              <a:rPr lang="en" sz="2400" b="0" i="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SC/WP meetings planned and held outside HQ.</a:t>
            </a: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227" name="Google Shape;227;p42"/>
          <p:cNvGraphicFramePr/>
          <p:nvPr>
            <p:extLst>
              <p:ext uri="{D42A27DB-BD31-4B8C-83A1-F6EECF244321}">
                <p14:modId xmlns:p14="http://schemas.microsoft.com/office/powerpoint/2010/main" val="709053921"/>
              </p:ext>
            </p:extLst>
          </p:nvPr>
        </p:nvGraphicFramePr>
        <p:xfrm>
          <a:off x="491263" y="461914"/>
          <a:ext cx="8161425" cy="598367"/>
        </p:xfrm>
        <a:graphic>
          <a:graphicData uri="http://schemas.openxmlformats.org/drawingml/2006/table">
            <a:tbl>
              <a:tblPr firstRow="1" bandRow="1">
                <a:noFill/>
                <a:tableStyleId>{DF453476-F0C8-420A-BE18-5042DB46B632}</a:tableStyleId>
              </a:tblPr>
              <a:tblGrid>
                <a:gridCol w="704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3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0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640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Sl. No.</a:t>
                      </a:r>
                      <a:endParaRPr sz="1100" dirty="0"/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Sectional Committee</a:t>
                      </a:r>
                      <a:endParaRPr sz="1100" dirty="0"/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Meetings Date</a:t>
                      </a:r>
                      <a:endParaRPr sz="1100" dirty="0"/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Partner Institute</a:t>
                      </a:r>
                      <a:endParaRPr sz="1100"/>
                    </a:p>
                  </a:txBody>
                  <a:tcPr marL="68600" marR="68600" marT="34300" marB="343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82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+mj-lt"/>
                        <a:buNone/>
                      </a:pPr>
                      <a:r>
                        <a:rPr lang="en-US" sz="1400" dirty="0"/>
                        <a:t>1.</a:t>
                      </a:r>
                      <a:endParaRPr sz="1400" dirty="0"/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MSD 15</a:t>
                      </a:r>
                      <a:endParaRPr sz="1400" dirty="0"/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February 2025</a:t>
                      </a:r>
                      <a:endParaRPr sz="1400" dirty="0"/>
                    </a:p>
                  </a:txBody>
                  <a:tcPr marL="68600" marR="68600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TBC </a:t>
                      </a:r>
                      <a:endParaRPr sz="1400" dirty="0"/>
                    </a:p>
                  </a:txBody>
                  <a:tcPr marL="68600" marR="68600" marT="34300" marB="343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472</Words>
  <Application>Microsoft Macintosh PowerPoint</Application>
  <PresentationFormat>On-screen Show (16:9)</PresentationFormat>
  <Paragraphs>157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Arial</vt:lpstr>
      <vt:lpstr>Times New Roman</vt:lpstr>
      <vt:lpstr>Simple Light</vt:lpstr>
      <vt:lpstr>Worksheet</vt:lpstr>
      <vt:lpstr>Management and Systems Department  Committee on Consumer Policy, MSD 15</vt:lpstr>
      <vt:lpstr>Annual Program for Standardization (APS) 2024-2025</vt:lpstr>
      <vt:lpstr>PowerPoint Presentation</vt:lpstr>
      <vt:lpstr>PROGRESS OF REVIEWS AGAINST THE ANNUAL ACTION PLAN FOR 2024-2025</vt:lpstr>
      <vt:lpstr>AAP 2024-25 NWIP STATUS</vt:lpstr>
      <vt:lpstr>AAP 2024-25 DUE FOR REVIEW</vt:lpstr>
      <vt:lpstr>DUE FOR REVIEW STATUS</vt:lpstr>
      <vt:lpstr>Working Panels and Working Groups</vt:lpstr>
      <vt:lpstr>SC/WP meetings planned and held outside HQ.</vt:lpstr>
      <vt:lpstr>Experts in ISO Projects </vt:lpstr>
      <vt:lpstr>Status of Process Reform measures</vt:lpstr>
      <vt:lpstr>Identification of Sectors, Sub-sectors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and Systems Department</dc:title>
  <cp:lastModifiedBy>Microsoft Office User</cp:lastModifiedBy>
  <cp:revision>27</cp:revision>
  <dcterms:modified xsi:type="dcterms:W3CDTF">2024-10-25T09:38:34Z</dcterms:modified>
</cp:coreProperties>
</file>