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4" r:id="rId7"/>
    <p:sldId id="283" r:id="rId8"/>
    <p:sldId id="265" r:id="rId9"/>
    <p:sldId id="266" r:id="rId10"/>
  </p:sldIdLst>
  <p:sldSz cx="9144000" cy="5143500" type="screen16x9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8E12CF8-FAFA-43B9-AA98-3F996421C891}">
  <a:tblStyle styleId="{98E12CF8-FAFA-43B9-AA98-3F996421C89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1682EEA-DB0D-46CE-8AAF-3EF4B03D86A6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JIT KUMAR" userId="65b89c9dbaca2330" providerId="LiveId" clId="{38E6758F-349C-40DE-BF2E-A7BB14BCC57E}"/>
    <pc:docChg chg="modSld">
      <pc:chgData name="AJIT KUMAR" userId="65b89c9dbaca2330" providerId="LiveId" clId="{38E6758F-349C-40DE-BF2E-A7BB14BCC57E}" dt="2024-10-25T09:10:42.873" v="17" actId="20577"/>
      <pc:docMkLst>
        <pc:docMk/>
      </pc:docMkLst>
      <pc:sldChg chg="modSp mod">
        <pc:chgData name="AJIT KUMAR" userId="65b89c9dbaca2330" providerId="LiveId" clId="{38E6758F-349C-40DE-BF2E-A7BB14BCC57E}" dt="2024-10-25T09:10:42.873" v="17" actId="20577"/>
        <pc:sldMkLst>
          <pc:docMk/>
          <pc:sldMk cId="0" sldId="256"/>
        </pc:sldMkLst>
        <pc:spChg chg="mod">
          <ac:chgData name="AJIT KUMAR" userId="65b89c9dbaca2330" providerId="LiveId" clId="{38E6758F-349C-40DE-BF2E-A7BB14BCC57E}" dt="2024-10-25T09:10:42.873" v="17" actId="20577"/>
          <ac:spMkLst>
            <pc:docMk/>
            <pc:sldMk cId="0" sldId="256"/>
            <ac:spMk id="54" creationId="{00000000-0000-0000-0000-000000000000}"/>
          </ac:spMkLst>
        </pc:spChg>
      </pc:sldChg>
      <pc:sldChg chg="modSp mod">
        <pc:chgData name="AJIT KUMAR" userId="65b89c9dbaca2330" providerId="LiveId" clId="{38E6758F-349C-40DE-BF2E-A7BB14BCC57E}" dt="2024-10-25T09:09:52.172" v="16" actId="20577"/>
        <pc:sldMkLst>
          <pc:docMk/>
          <pc:sldMk cId="0" sldId="259"/>
        </pc:sldMkLst>
        <pc:graphicFrameChg chg="modGraphic">
          <ac:chgData name="AJIT KUMAR" userId="65b89c9dbaca2330" providerId="LiveId" clId="{38E6758F-349C-40DE-BF2E-A7BB14BCC57E}" dt="2024-10-25T09:09:52.172" v="16" actId="20577"/>
          <ac:graphicFrameMkLst>
            <pc:docMk/>
            <pc:sldMk cId="0" sldId="259"/>
            <ac:graphicFrameMk id="73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fa39bbcc8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fa39bbcc8c_0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0b5860626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0b58606263_1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fa39bbcc8c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fa39bbcc8c_0_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a39bbcc8c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a39bbcc8c_0_1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fa39bbcc8c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fa39bbcc8c_0_2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g30bfeaa05d8_3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0" name="Google Shape;470;g30bfeaa05d8_3_3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fa39bbcc8c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fa39bbcc8c_0_3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fa39bbcc8c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fa39bbcc8c_0_4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2E9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185225" y="795150"/>
            <a:ext cx="8520600" cy="1180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b="1" u="sng" dirty="0"/>
              <a:t>Review Meeting, BIS</a:t>
            </a:r>
            <a:endParaRPr sz="2700" b="1" u="sng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dirty="0"/>
              <a:t>(18.10.2024)</a:t>
            </a:r>
            <a:endParaRPr sz="19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185225" y="2379410"/>
            <a:ext cx="8520600" cy="23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chemeClr val="tx1"/>
                </a:solidFill>
              </a:rPr>
              <a:t>TED 04: </a:t>
            </a:r>
            <a:r>
              <a:rPr lang="en-US" sz="2200" b="1" dirty="0">
                <a:solidFill>
                  <a:schemeClr val="tx1"/>
                </a:solidFill>
              </a:rPr>
              <a:t>Automotive Braking Systems</a:t>
            </a: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b="1"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chemeClr val="tx1"/>
                </a:solidFill>
              </a:rPr>
              <a:t>TED 06: Automotive body, chassis and accessories</a:t>
            </a: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b="1"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chemeClr val="tx1"/>
                </a:solidFill>
              </a:rPr>
              <a:t>TED 29: Automotive </a:t>
            </a:r>
            <a:r>
              <a:rPr lang="en-US" sz="2200" b="1" dirty="0">
                <a:solidFill>
                  <a:schemeClr val="tx1"/>
                </a:solidFill>
              </a:rPr>
              <a:t>Passive safety</a:t>
            </a: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b="1"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chemeClr val="tx1"/>
                </a:solidFill>
              </a:rPr>
              <a:t>TED 34: </a:t>
            </a:r>
            <a:r>
              <a:rPr lang="en-US" sz="2200" b="1" dirty="0">
                <a:solidFill>
                  <a:schemeClr val="tx1"/>
                </a:solidFill>
              </a:rPr>
              <a:t>Springs and Suspension System</a:t>
            </a:r>
            <a:endParaRPr sz="2200" b="1"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dirty="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 (Half Year 2024-25) </a:t>
            </a:r>
            <a:endParaRPr/>
          </a:p>
        </p:txBody>
      </p:sp>
      <p:graphicFrame>
        <p:nvGraphicFramePr>
          <p:cNvPr id="61" name="Google Shape;61;p14"/>
          <p:cNvGraphicFramePr/>
          <p:nvPr>
            <p:extLst>
              <p:ext uri="{D42A27DB-BD31-4B8C-83A1-F6EECF244321}">
                <p14:modId xmlns:p14="http://schemas.microsoft.com/office/powerpoint/2010/main" val="2072281987"/>
              </p:ext>
            </p:extLst>
          </p:nvPr>
        </p:nvGraphicFramePr>
        <p:xfrm>
          <a:off x="227375" y="1619250"/>
          <a:ext cx="8244625" cy="1501155"/>
        </p:xfrm>
        <a:graphic>
          <a:graphicData uri="http://schemas.openxmlformats.org/drawingml/2006/table">
            <a:tbl>
              <a:tblPr>
                <a:noFill/>
                <a:tableStyleId>{98E12CF8-FAFA-43B9-AA98-3F996421C891}</a:tableStyleId>
              </a:tblPr>
              <a:tblGrid>
                <a:gridCol w="1262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0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4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8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63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Total Sectional Committees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New Subjects Undertaken</a:t>
                      </a:r>
                      <a:endParaRPr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/>
                    </a:p>
                  </a:txBody>
                  <a:tcPr marL="91425" marR="91425" marT="91425" marB="91425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Review undertaken</a:t>
                      </a:r>
                      <a:endParaRPr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b="1"/>
                    </a:p>
                  </a:txBody>
                  <a:tcPr marL="91425" marR="91425" marT="91425" marB="91425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/>
                        <a:t> Standards Published</a:t>
                      </a:r>
                      <a:endParaRPr b="1" dirty="0"/>
                    </a:p>
                  </a:txBody>
                  <a:tcPr marL="91425" marR="91425" marT="91425" marB="91425"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4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/>
                        <a:t>27</a:t>
                      </a:r>
                      <a:endParaRPr b="1" dirty="0"/>
                    </a:p>
                  </a:txBody>
                  <a:tcPr marL="91425" marR="91425" marT="91425" marB="91425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41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/>
                        <a:t>35</a:t>
                      </a:r>
                      <a:endParaRPr b="1" dirty="0"/>
                    </a:p>
                  </a:txBody>
                  <a:tcPr marL="91425" marR="91425" marT="91425" marB="91425"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102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Progress of NWIP 2024-25</a:t>
            </a:r>
            <a:endParaRPr dirty="0"/>
          </a:p>
        </p:txBody>
      </p:sp>
      <p:graphicFrame>
        <p:nvGraphicFramePr>
          <p:cNvPr id="67" name="Google Shape;67;p15"/>
          <p:cNvGraphicFramePr/>
          <p:nvPr>
            <p:extLst>
              <p:ext uri="{D42A27DB-BD31-4B8C-83A1-F6EECF244321}">
                <p14:modId xmlns:p14="http://schemas.microsoft.com/office/powerpoint/2010/main" val="752632921"/>
              </p:ext>
            </p:extLst>
          </p:nvPr>
        </p:nvGraphicFramePr>
        <p:xfrm>
          <a:off x="201975" y="713365"/>
          <a:ext cx="8630325" cy="4328010"/>
        </p:xfrm>
        <a:graphic>
          <a:graphicData uri="http://schemas.openxmlformats.org/drawingml/2006/table">
            <a:tbl>
              <a:tblPr>
                <a:noFill/>
                <a:tableStyleId>{98E12CF8-FAFA-43B9-AA98-3F996421C891}</a:tableStyleId>
              </a:tblPr>
              <a:tblGrid>
                <a:gridCol w="67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2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8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2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8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8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8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950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/>
                        <a:t>Sr No</a:t>
                      </a:r>
                      <a:endParaRPr b="1"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/>
                        <a:t>Sectional Committee</a:t>
                      </a:r>
                      <a:endParaRPr b="1"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No. of Subjects Taken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Process adopted/ Allotted to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Working Draft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/>
                        <a:t>P Draft</a:t>
                      </a:r>
                      <a:endParaRPr b="1"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WC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Under Pub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Published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Automotive Braking Systems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05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Panel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-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-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02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-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-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Automotive body, chassis and accessories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02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Panel-1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Committee Member -1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1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-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-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-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 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Automotive Passive safety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17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Panel 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-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-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-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16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Springs and Suspension System</a:t>
                      </a:r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03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Panel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-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-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-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2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102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Progress of Reviews 2024-25</a:t>
            </a:r>
            <a:endParaRPr dirty="0"/>
          </a:p>
        </p:txBody>
      </p:sp>
      <p:graphicFrame>
        <p:nvGraphicFramePr>
          <p:cNvPr id="73" name="Google Shape;73;p16"/>
          <p:cNvGraphicFramePr/>
          <p:nvPr>
            <p:extLst>
              <p:ext uri="{D42A27DB-BD31-4B8C-83A1-F6EECF244321}">
                <p14:modId xmlns:p14="http://schemas.microsoft.com/office/powerpoint/2010/main" val="237352148"/>
              </p:ext>
            </p:extLst>
          </p:nvPr>
        </p:nvGraphicFramePr>
        <p:xfrm>
          <a:off x="193599" y="674825"/>
          <a:ext cx="8448954" cy="3047850"/>
        </p:xfrm>
        <a:graphic>
          <a:graphicData uri="http://schemas.openxmlformats.org/drawingml/2006/table">
            <a:tbl>
              <a:tblPr>
                <a:noFill/>
                <a:tableStyleId>{98E12CF8-FAFA-43B9-AA98-3F996421C891}</a:tableStyleId>
              </a:tblPr>
              <a:tblGrid>
                <a:gridCol w="887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7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6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24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25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08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6364">
                  <a:extLst>
                    <a:ext uri="{9D8B030D-6E8A-4147-A177-3AD203B41FA5}">
                      <a16:colId xmlns:a16="http://schemas.microsoft.com/office/drawing/2014/main" val="987785366"/>
                    </a:ext>
                  </a:extLst>
                </a:gridCol>
                <a:gridCol w="766364">
                  <a:extLst>
                    <a:ext uri="{9D8B030D-6E8A-4147-A177-3AD203B41FA5}">
                      <a16:colId xmlns:a16="http://schemas.microsoft.com/office/drawing/2014/main" val="1886401742"/>
                    </a:ext>
                  </a:extLst>
                </a:gridCol>
                <a:gridCol w="766364">
                  <a:extLst>
                    <a:ext uri="{9D8B030D-6E8A-4147-A177-3AD203B41FA5}">
                      <a16:colId xmlns:a16="http://schemas.microsoft.com/office/drawing/2014/main" val="618625606"/>
                    </a:ext>
                  </a:extLst>
                </a:gridCol>
                <a:gridCol w="766364">
                  <a:extLst>
                    <a:ext uri="{9D8B030D-6E8A-4147-A177-3AD203B41FA5}">
                      <a16:colId xmlns:a16="http://schemas.microsoft.com/office/drawing/2014/main" val="4091102961"/>
                    </a:ext>
                  </a:extLst>
                </a:gridCol>
                <a:gridCol w="766364">
                  <a:extLst>
                    <a:ext uri="{9D8B030D-6E8A-4147-A177-3AD203B41FA5}">
                      <a16:colId xmlns:a16="http://schemas.microsoft.com/office/drawing/2014/main" val="419147268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/>
                        <a:t>Sectional Committee</a:t>
                      </a:r>
                      <a:endParaRPr b="1"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/>
                        <a:t>Total</a:t>
                      </a:r>
                      <a:endParaRPr b="1"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Process Adopted/ Allotted to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/>
                        <a:t>Reaffirmed</a:t>
                      </a:r>
                      <a:endParaRPr b="1"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WC</a:t>
                      </a:r>
                      <a:endParaRPr b="1"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Under Publication</a:t>
                      </a:r>
                      <a:endParaRPr b="1"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 err="1"/>
                        <a:t>Amd</a:t>
                      </a:r>
                      <a:endParaRPr b="1"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Withdraw</a:t>
                      </a:r>
                      <a:endParaRPr b="1"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Archive</a:t>
                      </a:r>
                      <a:endParaRPr b="1"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Under Review</a:t>
                      </a:r>
                      <a:endParaRPr b="1"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/>
                        <a:t>Revised Std Published</a:t>
                      </a:r>
                      <a:endParaRPr b="1"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TED 04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37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ARP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2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3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2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1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-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18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10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TED 06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8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ARP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-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-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-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-</a:t>
                      </a:r>
                      <a:endParaRPr kumimoji="0" lang="en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-</a:t>
                      </a:r>
                      <a:endParaRPr kumimoji="0" lang="en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-</a:t>
                      </a:r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2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6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TED 29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4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ARP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1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1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" dirty="0"/>
                        <a:t>-</a:t>
                      </a:r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1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-</a:t>
                      </a:r>
                      <a:endParaRPr kumimoji="0" lang="en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-</a:t>
                      </a:r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1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-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23168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TED 34</a:t>
                      </a:r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18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ARP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5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8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-</a:t>
                      </a:r>
                      <a:endParaRPr kumimoji="0" lang="en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-</a:t>
                      </a:r>
                      <a:endParaRPr kumimoji="0" lang="en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-</a:t>
                      </a:r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4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1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-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35614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24908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Working Panels under SCs</a:t>
            </a:r>
            <a:endParaRPr dirty="0"/>
          </a:p>
        </p:txBody>
      </p:sp>
      <p:graphicFrame>
        <p:nvGraphicFramePr>
          <p:cNvPr id="79" name="Google Shape;79;p17"/>
          <p:cNvGraphicFramePr/>
          <p:nvPr>
            <p:extLst>
              <p:ext uri="{D42A27DB-BD31-4B8C-83A1-F6EECF244321}">
                <p14:modId xmlns:p14="http://schemas.microsoft.com/office/powerpoint/2010/main" val="1254638283"/>
              </p:ext>
            </p:extLst>
          </p:nvPr>
        </p:nvGraphicFramePr>
        <p:xfrm>
          <a:off x="311700" y="1193395"/>
          <a:ext cx="8067350" cy="3505080"/>
        </p:xfrm>
        <a:graphic>
          <a:graphicData uri="http://schemas.openxmlformats.org/drawingml/2006/table">
            <a:tbl>
              <a:tblPr>
                <a:noFill/>
                <a:tableStyleId>{98E12CF8-FAFA-43B9-AA98-3F996421C891}</a:tableStyleId>
              </a:tblPr>
              <a:tblGrid>
                <a:gridCol w="106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6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2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Sr No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Sectional Committee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No. of WP at present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WP new Created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WP abolished 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TED 04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2 (Ride and handling, IS 17132)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 (Test procedure for braking S/M)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2 (Brake liners, replacement brake lining)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TED 06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 (Flamability)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 (treated laminated windshield)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1 (tapered windshield)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TED 29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3 (GNRS, CRS, Crash barriers)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 (2 wheeler safety)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2 (head restraint, steering control and impact protection)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311700" y="13478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SC/WP Meetings </a:t>
            </a:r>
            <a:endParaRPr dirty="0"/>
          </a:p>
        </p:txBody>
      </p:sp>
      <p:graphicFrame>
        <p:nvGraphicFramePr>
          <p:cNvPr id="103" name="Google Shape;103;p21"/>
          <p:cNvGraphicFramePr/>
          <p:nvPr>
            <p:extLst>
              <p:ext uri="{D42A27DB-BD31-4B8C-83A1-F6EECF244321}">
                <p14:modId xmlns:p14="http://schemas.microsoft.com/office/powerpoint/2010/main" val="1720281453"/>
              </p:ext>
            </p:extLst>
          </p:nvPr>
        </p:nvGraphicFramePr>
        <p:xfrm>
          <a:off x="311700" y="1145721"/>
          <a:ext cx="7957775" cy="3687930"/>
        </p:xfrm>
        <a:graphic>
          <a:graphicData uri="http://schemas.openxmlformats.org/drawingml/2006/table">
            <a:tbl>
              <a:tblPr>
                <a:noFill/>
                <a:tableStyleId>{98E12CF8-FAFA-43B9-AA98-3F996421C891}</a:tableStyleId>
              </a:tblPr>
              <a:tblGrid>
                <a:gridCol w="93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1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6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6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6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6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Sr No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/>
                        <a:t>Sectional Committee</a:t>
                      </a:r>
                      <a:endParaRPr b="1"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Meetings Held 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Meetings held outside HQ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Meetings Planned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Meetings Planned outside HQ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Automotive Braking Systems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2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2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Automotive body, chassis and accessories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2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-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Automotive Passive safety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2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Springs and Suspension System</a:t>
                      </a:r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2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40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ISO/IEC Projects Priority &amp; Experts</a:t>
            </a:r>
            <a:endParaRPr/>
          </a:p>
        </p:txBody>
      </p:sp>
      <p:graphicFrame>
        <p:nvGraphicFramePr>
          <p:cNvPr id="473" name="Google Shape;473;p40"/>
          <p:cNvGraphicFramePr/>
          <p:nvPr>
            <p:extLst>
              <p:ext uri="{D42A27DB-BD31-4B8C-83A1-F6EECF244321}">
                <p14:modId xmlns:p14="http://schemas.microsoft.com/office/powerpoint/2010/main" val="4210225181"/>
              </p:ext>
            </p:extLst>
          </p:nvPr>
        </p:nvGraphicFramePr>
        <p:xfrm>
          <a:off x="387804" y="1423450"/>
          <a:ext cx="8368392" cy="266127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261507">
                  <a:extLst>
                    <a:ext uri="{9D8B030D-6E8A-4147-A177-3AD203B41FA5}">
                      <a16:colId xmlns:a16="http://schemas.microsoft.com/office/drawing/2014/main" val="1794899337"/>
                    </a:ext>
                  </a:extLst>
                </a:gridCol>
                <a:gridCol w="15962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6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</a:t>
                      </a:r>
                      <a:endParaRPr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Priority</a:t>
                      </a:r>
                      <a:endParaRPr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Experts Identified</a:t>
                      </a:r>
                      <a:endParaRPr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Brief Description</a:t>
                      </a:r>
                      <a:endParaRPr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>
                    <a:lnT w="10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Road vehicles — Safety glazing materials </a:t>
                      </a: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Vocabulary (TED 06)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Medium</a:t>
                      </a: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Sonali 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Tambolkar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Automotive Research Association of India.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Kiran Kumar, M/s. </a:t>
                      </a:r>
                      <a:r>
                        <a:rPr lang="en-US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Pilkington India Ltd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This International Standard defines terms relating to safety glazing materials for road vehicles.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Status of Process Reforms Measures</a:t>
            </a:r>
            <a:endParaRPr/>
          </a:p>
        </p:txBody>
      </p:sp>
      <p:graphicFrame>
        <p:nvGraphicFramePr>
          <p:cNvPr id="109" name="Google Shape;109;p22"/>
          <p:cNvGraphicFramePr/>
          <p:nvPr>
            <p:extLst>
              <p:ext uri="{D42A27DB-BD31-4B8C-83A1-F6EECF244321}">
                <p14:modId xmlns:p14="http://schemas.microsoft.com/office/powerpoint/2010/main" val="1205035868"/>
              </p:ext>
            </p:extLst>
          </p:nvPr>
        </p:nvGraphicFramePr>
        <p:xfrm>
          <a:off x="311699" y="1619250"/>
          <a:ext cx="8187322" cy="2366390"/>
        </p:xfrm>
        <a:graphic>
          <a:graphicData uri="http://schemas.openxmlformats.org/drawingml/2006/table">
            <a:tbl>
              <a:tblPr>
                <a:noFill/>
                <a:tableStyleId>{98E12CF8-FAFA-43B9-AA98-3F996421C891}</a:tableStyleId>
              </a:tblPr>
              <a:tblGrid>
                <a:gridCol w="2127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0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5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44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301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Attendance</a:t>
                      </a:r>
                      <a:endParaRPr b="1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(Average) 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Inactive Members Removed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/>
                        <a:t>Comments on P Drafts</a:t>
                      </a:r>
                      <a:endParaRPr b="1"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/>
                        <a:t>Members attended training program</a:t>
                      </a:r>
                      <a:endParaRPr b="1"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TED 04 – 58.0%</a:t>
                      </a: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TED 06 – 89.4 %</a:t>
                      </a:r>
                      <a:endParaRPr lang="en-US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TED 29 – 71.0 %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TED 34 – 74.1%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21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10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14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2E9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ctrTitle"/>
          </p:nvPr>
        </p:nvSpPr>
        <p:spPr>
          <a:xfrm>
            <a:off x="185225" y="2127125"/>
            <a:ext cx="8520600" cy="55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b="1"/>
              <a:t> THANK YOU</a:t>
            </a:r>
            <a:endParaRPr sz="1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467</Words>
  <Application>Microsoft Office PowerPoint</Application>
  <PresentationFormat>On-screen Show (16:9)</PresentationFormat>
  <Paragraphs>198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Simple Light</vt:lpstr>
      <vt:lpstr>Review Meeting, BIS (18.10.2024)</vt:lpstr>
      <vt:lpstr>Summary (Half Year 2024-25) </vt:lpstr>
      <vt:lpstr>Progress of NWIP 2024-25</vt:lpstr>
      <vt:lpstr>Progress of Reviews 2024-25</vt:lpstr>
      <vt:lpstr>Working Panels under SCs</vt:lpstr>
      <vt:lpstr>SC/WP Meetings </vt:lpstr>
      <vt:lpstr>ISO/IEC Projects Priority &amp; Experts</vt:lpstr>
      <vt:lpstr>Status of Process Reforms Measures</vt:lpstr>
      <vt:lpstr> 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lenovo</dc:creator>
  <cp:lastModifiedBy>AJIT KUMAR</cp:lastModifiedBy>
  <cp:revision>2</cp:revision>
  <cp:lastPrinted>2024-10-18T03:58:13Z</cp:lastPrinted>
  <dcterms:modified xsi:type="dcterms:W3CDTF">2024-10-25T09:10:46Z</dcterms:modified>
</cp:coreProperties>
</file>