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2" r:id="rId1"/>
  </p:sldMasterIdLst>
  <p:notesMasterIdLst>
    <p:notesMasterId r:id="rId18"/>
  </p:notesMasterIdLst>
  <p:sldIdLst>
    <p:sldId id="256" r:id="rId2"/>
    <p:sldId id="281" r:id="rId3"/>
    <p:sldId id="265" r:id="rId4"/>
    <p:sldId id="284" r:id="rId5"/>
    <p:sldId id="283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87" r:id="rId14"/>
    <p:sldId id="288" r:id="rId15"/>
    <p:sldId id="275" r:id="rId16"/>
    <p:sldId id="285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8E30EF8-EA71-436C-B3FE-9D9351E8AECB}" v="487" dt="2024-10-17T08:45:32.328"/>
    <p1510:client id="{A05A8361-F5F8-48FA-A096-AA98414D798E}" v="3" dt="2024-10-17T09:02:14.83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–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–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–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012ECD-51FC-41F1-AA8D-1B2483CD663E}" styleName="Light Style 2 –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29"/>
    <p:restoredTop sz="84915" autoAdjust="0"/>
  </p:normalViewPr>
  <p:slideViewPr>
    <p:cSldViewPr snapToGrid="0">
      <p:cViewPr varScale="1">
        <p:scale>
          <a:sx n="74" d="100"/>
          <a:sy n="74" d="100"/>
        </p:scale>
        <p:origin x="52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mol Agarwal" userId="6645130f77f32919" providerId="LiveId" clId="{A05A8361-F5F8-48FA-A096-AA98414D798E}"/>
    <pc:docChg chg="modSld">
      <pc:chgData name="Anmol Agarwal" userId="6645130f77f32919" providerId="LiveId" clId="{A05A8361-F5F8-48FA-A096-AA98414D798E}" dt="2024-10-17T09:02:43.732" v="16" actId="14100"/>
      <pc:docMkLst>
        <pc:docMk/>
      </pc:docMkLst>
      <pc:sldChg chg="addSp modSp mod">
        <pc:chgData name="Anmol Agarwal" userId="6645130f77f32919" providerId="LiveId" clId="{A05A8361-F5F8-48FA-A096-AA98414D798E}" dt="2024-10-17T09:02:43.732" v="16" actId="14100"/>
        <pc:sldMkLst>
          <pc:docMk/>
          <pc:sldMk cId="314973661" sldId="256"/>
        </pc:sldMkLst>
        <pc:picChg chg="add mod">
          <ac:chgData name="Anmol Agarwal" userId="6645130f77f32919" providerId="LiveId" clId="{A05A8361-F5F8-48FA-A096-AA98414D798E}" dt="2024-10-17T09:02:37.679" v="14" actId="14100"/>
          <ac:picMkLst>
            <pc:docMk/>
            <pc:sldMk cId="314973661" sldId="256"/>
            <ac:picMk id="5" creationId="{2AAAA5C8-B295-18DB-3154-0BC94C9E172A}"/>
          </ac:picMkLst>
        </pc:picChg>
        <pc:picChg chg="add mod">
          <ac:chgData name="Anmol Agarwal" userId="6645130f77f32919" providerId="LiveId" clId="{A05A8361-F5F8-48FA-A096-AA98414D798E}" dt="2024-10-17T09:02:40.534" v="15" actId="14100"/>
          <ac:picMkLst>
            <pc:docMk/>
            <pc:sldMk cId="314973661" sldId="256"/>
            <ac:picMk id="7" creationId="{A887232D-0B8D-FBD5-45EC-9E94258EDFBF}"/>
          </ac:picMkLst>
        </pc:picChg>
        <pc:picChg chg="add mod">
          <ac:chgData name="Anmol Agarwal" userId="6645130f77f32919" providerId="LiveId" clId="{A05A8361-F5F8-48FA-A096-AA98414D798E}" dt="2024-10-17T09:02:43.732" v="16" actId="14100"/>
          <ac:picMkLst>
            <pc:docMk/>
            <pc:sldMk cId="314973661" sldId="256"/>
            <ac:picMk id="9" creationId="{66B64E97-6E4B-66CE-9722-41737FE949D7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C7B34B0-D7B9-49A0-9FD6-EE5AF30ADCAC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90D88732-F1CE-4DCC-9FFD-4D444B3F6DB5}">
      <dgm:prSet phldrT="[Text]" custT="1"/>
      <dgm:spPr/>
      <dgm:t>
        <a:bodyPr/>
        <a:lstStyle/>
        <a:p>
          <a:r>
            <a:rPr lang="en-IN" sz="4000" dirty="0">
              <a:latin typeface="Times New Roman" panose="02020603050405020304" pitchFamily="18" charset="0"/>
              <a:cs typeface="Times New Roman" panose="02020603050405020304" pitchFamily="18" charset="0"/>
            </a:rPr>
            <a:t>Subject Examined by Committee </a:t>
          </a:r>
          <a:r>
            <a:rPr lang="en-IN" sz="1500" dirty="0"/>
            <a:t> </a:t>
          </a:r>
        </a:p>
      </dgm:t>
    </dgm:pt>
    <dgm:pt modelId="{9E5847FE-F204-48FE-977D-175FA6CDDCC2}" type="parTrans" cxnId="{B752C00B-8809-4E57-8D12-07D795B2B582}">
      <dgm:prSet/>
      <dgm:spPr/>
      <dgm:t>
        <a:bodyPr/>
        <a:lstStyle/>
        <a:p>
          <a:endParaRPr lang="en-IN"/>
        </a:p>
      </dgm:t>
    </dgm:pt>
    <dgm:pt modelId="{7897D044-6CEF-4953-BC57-1C152656F7C1}" type="sibTrans" cxnId="{B752C00B-8809-4E57-8D12-07D795B2B582}">
      <dgm:prSet/>
      <dgm:spPr/>
      <dgm:t>
        <a:bodyPr/>
        <a:lstStyle/>
        <a:p>
          <a:endParaRPr lang="en-IN"/>
        </a:p>
      </dgm:t>
    </dgm:pt>
    <dgm:pt modelId="{26613615-9BA7-40EA-8232-0941248EDDFB}">
      <dgm:prSet phldrT="[Text]"/>
      <dgm:spPr/>
      <dgm:t>
        <a:bodyPr/>
        <a:lstStyle/>
        <a:p>
          <a:r>
            <a:rPr lang="en-IN" dirty="0"/>
            <a:t>Manufacturer/ User</a:t>
          </a:r>
        </a:p>
      </dgm:t>
    </dgm:pt>
    <dgm:pt modelId="{F2B98920-E088-4A6C-8CF5-BF4C1E27BDF3}" type="parTrans" cxnId="{77DBB6D7-4657-4418-8606-FB6235C9535F}">
      <dgm:prSet/>
      <dgm:spPr/>
      <dgm:t>
        <a:bodyPr/>
        <a:lstStyle/>
        <a:p>
          <a:endParaRPr lang="en-IN"/>
        </a:p>
      </dgm:t>
    </dgm:pt>
    <dgm:pt modelId="{864D44FD-B84F-4C89-965F-2BBB778458CF}" type="sibTrans" cxnId="{77DBB6D7-4657-4418-8606-FB6235C9535F}">
      <dgm:prSet/>
      <dgm:spPr/>
      <dgm:t>
        <a:bodyPr/>
        <a:lstStyle/>
        <a:p>
          <a:endParaRPr lang="en-IN"/>
        </a:p>
      </dgm:t>
    </dgm:pt>
    <dgm:pt modelId="{0CB44CAD-AE88-4D21-9E03-D9D31CDB7B8E}">
      <dgm:prSet phldrT="[Text]" custT="1"/>
      <dgm:spPr/>
      <dgm:t>
        <a:bodyPr/>
        <a:lstStyle/>
        <a:p>
          <a:r>
            <a:rPr lang="en-IN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ROUND ROBBIN TEST (Working Panel – 9 stakeholders)</a:t>
          </a:r>
        </a:p>
        <a:p>
          <a:endParaRPr lang="en-IN" sz="15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11A074E-5F09-4849-99D2-99C1A98F3945}" type="parTrans" cxnId="{BFD5D542-07DC-4FEA-B90A-B56F3C80A397}">
      <dgm:prSet/>
      <dgm:spPr/>
      <dgm:t>
        <a:bodyPr/>
        <a:lstStyle/>
        <a:p>
          <a:endParaRPr lang="en-IN"/>
        </a:p>
      </dgm:t>
    </dgm:pt>
    <dgm:pt modelId="{0F2E9681-FB63-4120-B709-FDFAC690D27B}" type="sibTrans" cxnId="{BFD5D542-07DC-4FEA-B90A-B56F3C80A397}">
      <dgm:prSet/>
      <dgm:spPr/>
      <dgm:t>
        <a:bodyPr/>
        <a:lstStyle/>
        <a:p>
          <a:endParaRPr lang="en-IN"/>
        </a:p>
      </dgm:t>
    </dgm:pt>
    <dgm:pt modelId="{C7EDF7F6-E4BF-4AC7-967B-983DC96E0591}">
      <dgm:prSet phldrT="[Text]" custT="1"/>
      <dgm:spPr/>
      <dgm:t>
        <a:bodyPr/>
        <a:lstStyle/>
        <a:p>
          <a:r>
            <a:rPr lang="en-IN" sz="3200" dirty="0"/>
            <a:t>RRT report Received in Working Panel</a:t>
          </a:r>
        </a:p>
      </dgm:t>
    </dgm:pt>
    <dgm:pt modelId="{E6CBCE2C-A618-487B-A6DC-4514CEA4C77B}" type="parTrans" cxnId="{83B00223-BE58-4776-9E69-2C98E55B303B}">
      <dgm:prSet/>
      <dgm:spPr/>
      <dgm:t>
        <a:bodyPr/>
        <a:lstStyle/>
        <a:p>
          <a:endParaRPr lang="en-IN"/>
        </a:p>
      </dgm:t>
    </dgm:pt>
    <dgm:pt modelId="{F1FC52C3-70FE-4DBD-9EEB-2D58D97DA507}" type="sibTrans" cxnId="{83B00223-BE58-4776-9E69-2C98E55B303B}">
      <dgm:prSet/>
      <dgm:spPr/>
      <dgm:t>
        <a:bodyPr/>
        <a:lstStyle/>
        <a:p>
          <a:endParaRPr lang="en-IN"/>
        </a:p>
      </dgm:t>
    </dgm:pt>
    <dgm:pt modelId="{71C5566E-D41D-4015-91AA-1C182C196A82}">
      <dgm:prSet phldrT="[Text]"/>
      <dgm:spPr/>
      <dgm:t>
        <a:bodyPr/>
        <a:lstStyle/>
        <a:p>
          <a:r>
            <a:rPr lang="en-IN" dirty="0"/>
            <a:t>Draft prepared by Working Panel based on RRT report and data collected </a:t>
          </a:r>
        </a:p>
      </dgm:t>
    </dgm:pt>
    <dgm:pt modelId="{DDDEAEFA-1349-461B-9D0F-47339FE81A78}" type="parTrans" cxnId="{8C0B2128-E676-4B9F-AA39-0C2BCE49A3B7}">
      <dgm:prSet/>
      <dgm:spPr/>
      <dgm:t>
        <a:bodyPr/>
        <a:lstStyle/>
        <a:p>
          <a:endParaRPr lang="en-IN"/>
        </a:p>
      </dgm:t>
    </dgm:pt>
    <dgm:pt modelId="{8D407A50-AD4D-400F-A81C-9C2675A20151}" type="sibTrans" cxnId="{8C0B2128-E676-4B9F-AA39-0C2BCE49A3B7}">
      <dgm:prSet/>
      <dgm:spPr/>
      <dgm:t>
        <a:bodyPr/>
        <a:lstStyle/>
        <a:p>
          <a:endParaRPr lang="en-IN"/>
        </a:p>
      </dgm:t>
    </dgm:pt>
    <dgm:pt modelId="{86BEFD1C-2EC1-4844-B991-1A9102D1B48D}">
      <dgm:prSet phldrT="[Text]"/>
      <dgm:spPr/>
      <dgm:t>
        <a:bodyPr/>
        <a:lstStyle/>
        <a:p>
          <a:r>
            <a:rPr lang="en-IN" dirty="0"/>
            <a:t>Submission to Committee</a:t>
          </a:r>
        </a:p>
      </dgm:t>
    </dgm:pt>
    <dgm:pt modelId="{2445E406-4BC0-494B-8857-2591B487EAF5}" type="parTrans" cxnId="{AC786CCD-EDA8-482D-B013-276D9C931EEC}">
      <dgm:prSet/>
      <dgm:spPr/>
      <dgm:t>
        <a:bodyPr/>
        <a:lstStyle/>
        <a:p>
          <a:endParaRPr lang="en-IN"/>
        </a:p>
      </dgm:t>
    </dgm:pt>
    <dgm:pt modelId="{4D4EAFFC-26BD-475F-A9EA-69845A405646}" type="sibTrans" cxnId="{AC786CCD-EDA8-482D-B013-276D9C931EEC}">
      <dgm:prSet/>
      <dgm:spPr/>
      <dgm:t>
        <a:bodyPr/>
        <a:lstStyle/>
        <a:p>
          <a:endParaRPr lang="en-IN"/>
        </a:p>
      </dgm:t>
    </dgm:pt>
    <dgm:pt modelId="{6DD85006-3E13-4144-8CA2-6705B316BF2E}" type="pres">
      <dgm:prSet presAssocID="{1C7B34B0-D7B9-49A0-9FD6-EE5AF30ADCAC}" presName="Name0" presStyleCnt="0">
        <dgm:presLayoutVars>
          <dgm:dir/>
          <dgm:animLvl val="lvl"/>
          <dgm:resizeHandles val="exact"/>
        </dgm:presLayoutVars>
      </dgm:prSet>
      <dgm:spPr/>
    </dgm:pt>
    <dgm:pt modelId="{68EC91CB-A7C5-4B3B-B37B-635C95979F59}" type="pres">
      <dgm:prSet presAssocID="{71C5566E-D41D-4015-91AA-1C182C196A82}" presName="boxAndChildren" presStyleCnt="0"/>
      <dgm:spPr/>
    </dgm:pt>
    <dgm:pt modelId="{9636B56F-7B2A-4A22-8D2B-F61317B3FB89}" type="pres">
      <dgm:prSet presAssocID="{71C5566E-D41D-4015-91AA-1C182C196A82}" presName="parentTextBox" presStyleLbl="node1" presStyleIdx="0" presStyleCnt="3"/>
      <dgm:spPr/>
    </dgm:pt>
    <dgm:pt modelId="{B8E5991A-0D07-4C95-8A2F-73683266AE81}" type="pres">
      <dgm:prSet presAssocID="{71C5566E-D41D-4015-91AA-1C182C196A82}" presName="entireBox" presStyleLbl="node1" presStyleIdx="0" presStyleCnt="3"/>
      <dgm:spPr/>
    </dgm:pt>
    <dgm:pt modelId="{87EDAE4A-56F8-447B-A066-7548EF27D7C0}" type="pres">
      <dgm:prSet presAssocID="{71C5566E-D41D-4015-91AA-1C182C196A82}" presName="descendantBox" presStyleCnt="0"/>
      <dgm:spPr/>
    </dgm:pt>
    <dgm:pt modelId="{533847C9-1767-4A45-A10A-4EFD62510168}" type="pres">
      <dgm:prSet presAssocID="{86BEFD1C-2EC1-4844-B991-1A9102D1B48D}" presName="childTextBox" presStyleLbl="fgAccFollowNode1" presStyleIdx="0" presStyleCnt="3">
        <dgm:presLayoutVars>
          <dgm:bulletEnabled val="1"/>
        </dgm:presLayoutVars>
      </dgm:prSet>
      <dgm:spPr/>
    </dgm:pt>
    <dgm:pt modelId="{D013445F-B603-4467-BF65-720EC7FF58ED}" type="pres">
      <dgm:prSet presAssocID="{0F2E9681-FB63-4120-B709-FDFAC690D27B}" presName="sp" presStyleCnt="0"/>
      <dgm:spPr/>
    </dgm:pt>
    <dgm:pt modelId="{1BDC377B-302B-4E15-A5A8-6944035BB831}" type="pres">
      <dgm:prSet presAssocID="{0CB44CAD-AE88-4D21-9E03-D9D31CDB7B8E}" presName="arrowAndChildren" presStyleCnt="0"/>
      <dgm:spPr/>
    </dgm:pt>
    <dgm:pt modelId="{53DC8A63-6E7D-43E7-9F46-AC993439497F}" type="pres">
      <dgm:prSet presAssocID="{0CB44CAD-AE88-4D21-9E03-D9D31CDB7B8E}" presName="parentTextArrow" presStyleLbl="node1" presStyleIdx="0" presStyleCnt="3"/>
      <dgm:spPr/>
    </dgm:pt>
    <dgm:pt modelId="{34ACF3DA-3B95-4333-9823-C0B62E79AF5F}" type="pres">
      <dgm:prSet presAssocID="{0CB44CAD-AE88-4D21-9E03-D9D31CDB7B8E}" presName="arrow" presStyleLbl="node1" presStyleIdx="1" presStyleCnt="3"/>
      <dgm:spPr/>
    </dgm:pt>
    <dgm:pt modelId="{5B42458F-4BDC-4786-A118-6D0B12AABFE6}" type="pres">
      <dgm:prSet presAssocID="{0CB44CAD-AE88-4D21-9E03-D9D31CDB7B8E}" presName="descendantArrow" presStyleCnt="0"/>
      <dgm:spPr/>
    </dgm:pt>
    <dgm:pt modelId="{2C2350D0-0207-4128-9B36-5EAEDF82C28B}" type="pres">
      <dgm:prSet presAssocID="{C7EDF7F6-E4BF-4AC7-967B-983DC96E0591}" presName="childTextArrow" presStyleLbl="fgAccFollowNode1" presStyleIdx="1" presStyleCnt="3">
        <dgm:presLayoutVars>
          <dgm:bulletEnabled val="1"/>
        </dgm:presLayoutVars>
      </dgm:prSet>
      <dgm:spPr/>
    </dgm:pt>
    <dgm:pt modelId="{E3C85401-0CB1-4571-9665-74840FBA04D2}" type="pres">
      <dgm:prSet presAssocID="{7897D044-6CEF-4953-BC57-1C152656F7C1}" presName="sp" presStyleCnt="0"/>
      <dgm:spPr/>
    </dgm:pt>
    <dgm:pt modelId="{A3B9D684-B3AA-4CA2-9032-30BD6453478B}" type="pres">
      <dgm:prSet presAssocID="{90D88732-F1CE-4DCC-9FFD-4D444B3F6DB5}" presName="arrowAndChildren" presStyleCnt="0"/>
      <dgm:spPr/>
    </dgm:pt>
    <dgm:pt modelId="{55C6A9D0-AA05-49AC-B366-B27E49EAB574}" type="pres">
      <dgm:prSet presAssocID="{90D88732-F1CE-4DCC-9FFD-4D444B3F6DB5}" presName="parentTextArrow" presStyleLbl="node1" presStyleIdx="1" presStyleCnt="3"/>
      <dgm:spPr/>
    </dgm:pt>
    <dgm:pt modelId="{7CAF911A-38FB-4E9D-9D59-4A14A965C4B0}" type="pres">
      <dgm:prSet presAssocID="{90D88732-F1CE-4DCC-9FFD-4D444B3F6DB5}" presName="arrow" presStyleLbl="node1" presStyleIdx="2" presStyleCnt="3" custLinFactNeighborY="-838"/>
      <dgm:spPr/>
    </dgm:pt>
    <dgm:pt modelId="{1A41AFD8-ED46-4079-A74D-8C489B1305EC}" type="pres">
      <dgm:prSet presAssocID="{90D88732-F1CE-4DCC-9FFD-4D444B3F6DB5}" presName="descendantArrow" presStyleCnt="0"/>
      <dgm:spPr/>
    </dgm:pt>
    <dgm:pt modelId="{676CB5C7-117A-4D73-8A70-34E22EE449BF}" type="pres">
      <dgm:prSet presAssocID="{26613615-9BA7-40EA-8232-0941248EDDFB}" presName="childTextArrow" presStyleLbl="fgAccFollowNode1" presStyleIdx="2" presStyleCnt="3">
        <dgm:presLayoutVars>
          <dgm:bulletEnabled val="1"/>
        </dgm:presLayoutVars>
      </dgm:prSet>
      <dgm:spPr/>
    </dgm:pt>
  </dgm:ptLst>
  <dgm:cxnLst>
    <dgm:cxn modelId="{B752C00B-8809-4E57-8D12-07D795B2B582}" srcId="{1C7B34B0-D7B9-49A0-9FD6-EE5AF30ADCAC}" destId="{90D88732-F1CE-4DCC-9FFD-4D444B3F6DB5}" srcOrd="0" destOrd="0" parTransId="{9E5847FE-F204-48FE-977D-175FA6CDDCC2}" sibTransId="{7897D044-6CEF-4953-BC57-1C152656F7C1}"/>
    <dgm:cxn modelId="{83B00223-BE58-4776-9E69-2C98E55B303B}" srcId="{0CB44CAD-AE88-4D21-9E03-D9D31CDB7B8E}" destId="{C7EDF7F6-E4BF-4AC7-967B-983DC96E0591}" srcOrd="0" destOrd="0" parTransId="{E6CBCE2C-A618-487B-A6DC-4514CEA4C77B}" sibTransId="{F1FC52C3-70FE-4DBD-9EEB-2D58D97DA507}"/>
    <dgm:cxn modelId="{8C0B2128-E676-4B9F-AA39-0C2BCE49A3B7}" srcId="{1C7B34B0-D7B9-49A0-9FD6-EE5AF30ADCAC}" destId="{71C5566E-D41D-4015-91AA-1C182C196A82}" srcOrd="2" destOrd="0" parTransId="{DDDEAEFA-1349-461B-9D0F-47339FE81A78}" sibTransId="{8D407A50-AD4D-400F-A81C-9C2675A20151}"/>
    <dgm:cxn modelId="{25A39737-EA18-4BE7-B268-A0E1E875F614}" type="presOf" srcId="{90D88732-F1CE-4DCC-9FFD-4D444B3F6DB5}" destId="{7CAF911A-38FB-4E9D-9D59-4A14A965C4B0}" srcOrd="1" destOrd="0" presId="urn:microsoft.com/office/officeart/2005/8/layout/process4"/>
    <dgm:cxn modelId="{61D7A43D-962D-43F2-AAA1-867418207762}" type="presOf" srcId="{86BEFD1C-2EC1-4844-B991-1A9102D1B48D}" destId="{533847C9-1767-4A45-A10A-4EFD62510168}" srcOrd="0" destOrd="0" presId="urn:microsoft.com/office/officeart/2005/8/layout/process4"/>
    <dgm:cxn modelId="{99E33F5D-7BC3-42BB-8942-28760498D2DF}" type="presOf" srcId="{0CB44CAD-AE88-4D21-9E03-D9D31CDB7B8E}" destId="{34ACF3DA-3B95-4333-9823-C0B62E79AF5F}" srcOrd="1" destOrd="0" presId="urn:microsoft.com/office/officeart/2005/8/layout/process4"/>
    <dgm:cxn modelId="{BAC5095E-A7FD-42B3-9FA1-757A1424693B}" type="presOf" srcId="{71C5566E-D41D-4015-91AA-1C182C196A82}" destId="{9636B56F-7B2A-4A22-8D2B-F61317B3FB89}" srcOrd="0" destOrd="0" presId="urn:microsoft.com/office/officeart/2005/8/layout/process4"/>
    <dgm:cxn modelId="{BFD5D542-07DC-4FEA-B90A-B56F3C80A397}" srcId="{1C7B34B0-D7B9-49A0-9FD6-EE5AF30ADCAC}" destId="{0CB44CAD-AE88-4D21-9E03-D9D31CDB7B8E}" srcOrd="1" destOrd="0" parTransId="{711A074E-5F09-4849-99D2-99C1A98F3945}" sibTransId="{0F2E9681-FB63-4120-B709-FDFAC690D27B}"/>
    <dgm:cxn modelId="{85601963-B76E-4667-8A8E-BEA544A6CC26}" type="presOf" srcId="{1C7B34B0-D7B9-49A0-9FD6-EE5AF30ADCAC}" destId="{6DD85006-3E13-4144-8CA2-6705B316BF2E}" srcOrd="0" destOrd="0" presId="urn:microsoft.com/office/officeart/2005/8/layout/process4"/>
    <dgm:cxn modelId="{E3B72B53-8E9D-4562-86AD-424B2DAC1351}" type="presOf" srcId="{C7EDF7F6-E4BF-4AC7-967B-983DC96E0591}" destId="{2C2350D0-0207-4128-9B36-5EAEDF82C28B}" srcOrd="0" destOrd="0" presId="urn:microsoft.com/office/officeart/2005/8/layout/process4"/>
    <dgm:cxn modelId="{59527490-0AF3-4EC5-A780-5C82CAAC8DB3}" type="presOf" srcId="{26613615-9BA7-40EA-8232-0941248EDDFB}" destId="{676CB5C7-117A-4D73-8A70-34E22EE449BF}" srcOrd="0" destOrd="0" presId="urn:microsoft.com/office/officeart/2005/8/layout/process4"/>
    <dgm:cxn modelId="{B0F83497-F0E6-4B2F-B618-DE5753FD86A2}" type="presOf" srcId="{0CB44CAD-AE88-4D21-9E03-D9D31CDB7B8E}" destId="{53DC8A63-6E7D-43E7-9F46-AC993439497F}" srcOrd="0" destOrd="0" presId="urn:microsoft.com/office/officeart/2005/8/layout/process4"/>
    <dgm:cxn modelId="{1C9F0DC5-EBFE-4E23-BE9A-54A317AC02E4}" type="presOf" srcId="{90D88732-F1CE-4DCC-9FFD-4D444B3F6DB5}" destId="{55C6A9D0-AA05-49AC-B366-B27E49EAB574}" srcOrd="0" destOrd="0" presId="urn:microsoft.com/office/officeart/2005/8/layout/process4"/>
    <dgm:cxn modelId="{AC786CCD-EDA8-482D-B013-276D9C931EEC}" srcId="{71C5566E-D41D-4015-91AA-1C182C196A82}" destId="{86BEFD1C-2EC1-4844-B991-1A9102D1B48D}" srcOrd="0" destOrd="0" parTransId="{2445E406-4BC0-494B-8857-2591B487EAF5}" sibTransId="{4D4EAFFC-26BD-475F-A9EA-69845A405646}"/>
    <dgm:cxn modelId="{77DBB6D7-4657-4418-8606-FB6235C9535F}" srcId="{90D88732-F1CE-4DCC-9FFD-4D444B3F6DB5}" destId="{26613615-9BA7-40EA-8232-0941248EDDFB}" srcOrd="0" destOrd="0" parTransId="{F2B98920-E088-4A6C-8CF5-BF4C1E27BDF3}" sibTransId="{864D44FD-B84F-4C89-965F-2BBB778458CF}"/>
    <dgm:cxn modelId="{9C3BDDEB-38C1-4BAD-A2DF-A1D2D4FB2F0C}" type="presOf" srcId="{71C5566E-D41D-4015-91AA-1C182C196A82}" destId="{B8E5991A-0D07-4C95-8A2F-73683266AE81}" srcOrd="1" destOrd="0" presId="urn:microsoft.com/office/officeart/2005/8/layout/process4"/>
    <dgm:cxn modelId="{585D55A8-14A6-4DCE-807B-631448FDAC68}" type="presParOf" srcId="{6DD85006-3E13-4144-8CA2-6705B316BF2E}" destId="{68EC91CB-A7C5-4B3B-B37B-635C95979F59}" srcOrd="0" destOrd="0" presId="urn:microsoft.com/office/officeart/2005/8/layout/process4"/>
    <dgm:cxn modelId="{C9B11FDB-CFA9-438A-AF32-BA11B51DDF2A}" type="presParOf" srcId="{68EC91CB-A7C5-4B3B-B37B-635C95979F59}" destId="{9636B56F-7B2A-4A22-8D2B-F61317B3FB89}" srcOrd="0" destOrd="0" presId="urn:microsoft.com/office/officeart/2005/8/layout/process4"/>
    <dgm:cxn modelId="{0E0B84B3-2833-4210-B880-4699C7E2B9DC}" type="presParOf" srcId="{68EC91CB-A7C5-4B3B-B37B-635C95979F59}" destId="{B8E5991A-0D07-4C95-8A2F-73683266AE81}" srcOrd="1" destOrd="0" presId="urn:microsoft.com/office/officeart/2005/8/layout/process4"/>
    <dgm:cxn modelId="{16104544-5958-44CC-80DC-7A727C7ECD22}" type="presParOf" srcId="{68EC91CB-A7C5-4B3B-B37B-635C95979F59}" destId="{87EDAE4A-56F8-447B-A066-7548EF27D7C0}" srcOrd="2" destOrd="0" presId="urn:microsoft.com/office/officeart/2005/8/layout/process4"/>
    <dgm:cxn modelId="{55E3EDD1-7B95-44B4-97B8-C165F53A6BAC}" type="presParOf" srcId="{87EDAE4A-56F8-447B-A066-7548EF27D7C0}" destId="{533847C9-1767-4A45-A10A-4EFD62510168}" srcOrd="0" destOrd="0" presId="urn:microsoft.com/office/officeart/2005/8/layout/process4"/>
    <dgm:cxn modelId="{E3034A41-4673-482D-8E44-9E749D8FA882}" type="presParOf" srcId="{6DD85006-3E13-4144-8CA2-6705B316BF2E}" destId="{D013445F-B603-4467-BF65-720EC7FF58ED}" srcOrd="1" destOrd="0" presId="urn:microsoft.com/office/officeart/2005/8/layout/process4"/>
    <dgm:cxn modelId="{D4925A5C-1D97-468F-9BB6-94C63517510B}" type="presParOf" srcId="{6DD85006-3E13-4144-8CA2-6705B316BF2E}" destId="{1BDC377B-302B-4E15-A5A8-6944035BB831}" srcOrd="2" destOrd="0" presId="urn:microsoft.com/office/officeart/2005/8/layout/process4"/>
    <dgm:cxn modelId="{05B95237-224C-464D-A699-AABBFC73D881}" type="presParOf" srcId="{1BDC377B-302B-4E15-A5A8-6944035BB831}" destId="{53DC8A63-6E7D-43E7-9F46-AC993439497F}" srcOrd="0" destOrd="0" presId="urn:microsoft.com/office/officeart/2005/8/layout/process4"/>
    <dgm:cxn modelId="{53CA800B-3674-4295-A896-C029E75AC3C7}" type="presParOf" srcId="{1BDC377B-302B-4E15-A5A8-6944035BB831}" destId="{34ACF3DA-3B95-4333-9823-C0B62E79AF5F}" srcOrd="1" destOrd="0" presId="urn:microsoft.com/office/officeart/2005/8/layout/process4"/>
    <dgm:cxn modelId="{7EBDF22C-3339-42A8-A197-D65E5E8EF6A8}" type="presParOf" srcId="{1BDC377B-302B-4E15-A5A8-6944035BB831}" destId="{5B42458F-4BDC-4786-A118-6D0B12AABFE6}" srcOrd="2" destOrd="0" presId="urn:microsoft.com/office/officeart/2005/8/layout/process4"/>
    <dgm:cxn modelId="{79D66DEE-0B95-47C3-B737-F18D38A224E6}" type="presParOf" srcId="{5B42458F-4BDC-4786-A118-6D0B12AABFE6}" destId="{2C2350D0-0207-4128-9B36-5EAEDF82C28B}" srcOrd="0" destOrd="0" presId="urn:microsoft.com/office/officeart/2005/8/layout/process4"/>
    <dgm:cxn modelId="{68153A25-5263-4D30-96CF-62ADC62E8FA2}" type="presParOf" srcId="{6DD85006-3E13-4144-8CA2-6705B316BF2E}" destId="{E3C85401-0CB1-4571-9665-74840FBA04D2}" srcOrd="3" destOrd="0" presId="urn:microsoft.com/office/officeart/2005/8/layout/process4"/>
    <dgm:cxn modelId="{931308E3-C47E-40C1-9C2A-D9056FA299F9}" type="presParOf" srcId="{6DD85006-3E13-4144-8CA2-6705B316BF2E}" destId="{A3B9D684-B3AA-4CA2-9032-30BD6453478B}" srcOrd="4" destOrd="0" presId="urn:microsoft.com/office/officeart/2005/8/layout/process4"/>
    <dgm:cxn modelId="{4ABB6C91-B45B-48CD-8488-415A2B78D114}" type="presParOf" srcId="{A3B9D684-B3AA-4CA2-9032-30BD6453478B}" destId="{55C6A9D0-AA05-49AC-B366-B27E49EAB574}" srcOrd="0" destOrd="0" presId="urn:microsoft.com/office/officeart/2005/8/layout/process4"/>
    <dgm:cxn modelId="{5B8F3296-762D-42A8-AA06-E7CE77D29113}" type="presParOf" srcId="{A3B9D684-B3AA-4CA2-9032-30BD6453478B}" destId="{7CAF911A-38FB-4E9D-9D59-4A14A965C4B0}" srcOrd="1" destOrd="0" presId="urn:microsoft.com/office/officeart/2005/8/layout/process4"/>
    <dgm:cxn modelId="{5A1BBD53-A76D-4986-9B6D-D9EAF64F4380}" type="presParOf" srcId="{A3B9D684-B3AA-4CA2-9032-30BD6453478B}" destId="{1A41AFD8-ED46-4079-A74D-8C489B1305EC}" srcOrd="2" destOrd="0" presId="urn:microsoft.com/office/officeart/2005/8/layout/process4"/>
    <dgm:cxn modelId="{CC2363F9-B786-418A-9C31-62FF6E64FECD}" type="presParOf" srcId="{1A41AFD8-ED46-4079-A74D-8C489B1305EC}" destId="{676CB5C7-117A-4D73-8A70-34E22EE449BF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E5991A-0D07-4C95-8A2F-73683266AE81}">
      <dsp:nvSpPr>
        <dsp:cNvPr id="0" name=""/>
        <dsp:cNvSpPr/>
      </dsp:nvSpPr>
      <dsp:spPr>
        <a:xfrm>
          <a:off x="0" y="3692070"/>
          <a:ext cx="8017774" cy="121181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700" kern="1200" dirty="0"/>
            <a:t>Draft prepared by Working Panel based on RRT report and data collected </a:t>
          </a:r>
        </a:p>
      </dsp:txBody>
      <dsp:txXfrm>
        <a:off x="0" y="3692070"/>
        <a:ext cx="8017774" cy="654382"/>
      </dsp:txXfrm>
    </dsp:sp>
    <dsp:sp modelId="{533847C9-1767-4A45-A10A-4EFD62510168}">
      <dsp:nvSpPr>
        <dsp:cNvPr id="0" name=""/>
        <dsp:cNvSpPr/>
      </dsp:nvSpPr>
      <dsp:spPr>
        <a:xfrm>
          <a:off x="0" y="4322216"/>
          <a:ext cx="8017774" cy="55743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41910" rIns="234696" bIns="4191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300" kern="1200" dirty="0"/>
            <a:t>Submission to Committee</a:t>
          </a:r>
        </a:p>
      </dsp:txBody>
      <dsp:txXfrm>
        <a:off x="0" y="4322216"/>
        <a:ext cx="8017774" cy="557437"/>
      </dsp:txXfrm>
    </dsp:sp>
    <dsp:sp modelId="{34ACF3DA-3B95-4333-9823-C0B62E79AF5F}">
      <dsp:nvSpPr>
        <dsp:cNvPr id="0" name=""/>
        <dsp:cNvSpPr/>
      </dsp:nvSpPr>
      <dsp:spPr>
        <a:xfrm rot="10800000">
          <a:off x="0" y="1846468"/>
          <a:ext cx="8017774" cy="1863778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ROUND ROBBIN TEST (Working Panel – 9 stakeholders)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1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10800000">
        <a:off x="0" y="1846468"/>
        <a:ext cx="8017774" cy="654186"/>
      </dsp:txXfrm>
    </dsp:sp>
    <dsp:sp modelId="{2C2350D0-0207-4128-9B36-5EAEDF82C28B}">
      <dsp:nvSpPr>
        <dsp:cNvPr id="0" name=""/>
        <dsp:cNvSpPr/>
      </dsp:nvSpPr>
      <dsp:spPr>
        <a:xfrm>
          <a:off x="0" y="2500654"/>
          <a:ext cx="8017774" cy="55726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40640" rIns="227584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200" kern="1200" dirty="0"/>
            <a:t>RRT report Received in Working Panel</a:t>
          </a:r>
        </a:p>
      </dsp:txBody>
      <dsp:txXfrm>
        <a:off x="0" y="2500654"/>
        <a:ext cx="8017774" cy="557269"/>
      </dsp:txXfrm>
    </dsp:sp>
    <dsp:sp modelId="{7CAF911A-38FB-4E9D-9D59-4A14A965C4B0}">
      <dsp:nvSpPr>
        <dsp:cNvPr id="0" name=""/>
        <dsp:cNvSpPr/>
      </dsp:nvSpPr>
      <dsp:spPr>
        <a:xfrm rot="10800000">
          <a:off x="0" y="0"/>
          <a:ext cx="8017774" cy="1863778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4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Subject Examined by Committee </a:t>
          </a:r>
          <a:r>
            <a:rPr lang="en-IN" sz="1500" kern="1200" dirty="0"/>
            <a:t> </a:t>
          </a:r>
        </a:p>
      </dsp:txBody>
      <dsp:txXfrm rot="-10800000">
        <a:off x="0" y="0"/>
        <a:ext cx="8017774" cy="654186"/>
      </dsp:txXfrm>
    </dsp:sp>
    <dsp:sp modelId="{676CB5C7-117A-4D73-8A70-34E22EE449BF}">
      <dsp:nvSpPr>
        <dsp:cNvPr id="0" name=""/>
        <dsp:cNvSpPr/>
      </dsp:nvSpPr>
      <dsp:spPr>
        <a:xfrm>
          <a:off x="0" y="655053"/>
          <a:ext cx="8017774" cy="55726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41910" rIns="234696" bIns="4191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300" kern="1200" dirty="0"/>
            <a:t>Manufacturer/ User</a:t>
          </a:r>
        </a:p>
      </dsp:txBody>
      <dsp:txXfrm>
        <a:off x="0" y="655053"/>
        <a:ext cx="8017774" cy="5572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930F94-9236-42FB-B203-AE60B6F0249D}" type="datetimeFigureOut">
              <a:rPr lang="en-IN" smtClean="0"/>
              <a:t>17-10-2024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7CC204-7A06-4D60-BD2B-7759F560E8B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82542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7CC204-7A06-4D60-BD2B-7759F560E8BB}" type="slidenum">
              <a:rPr lang="en-IN" smtClean="0"/>
              <a:t>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13987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7CC204-7A06-4D60-BD2B-7759F560E8BB}" type="slidenum">
              <a:rPr lang="en-IN" smtClean="0"/>
              <a:t>10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748911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7CC204-7A06-4D60-BD2B-7759F560E8BB}" type="slidenum">
              <a:rPr lang="en-IN" smtClean="0"/>
              <a:t>11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365680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7CC204-7A06-4D60-BD2B-7759F560E8BB}" type="slidenum">
              <a:rPr lang="en-IN" smtClean="0"/>
              <a:t>12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462507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01DB2E-E86C-BEFA-DF04-1BCEE7FD6B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62C8536-0E2B-6D38-7656-5C507F7DCA7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75485CD-5189-CE80-C836-94125D20891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234D64-87C5-B7B4-F18E-B11EE4F5A9D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7CC204-7A06-4D60-BD2B-7759F560E8BB}" type="slidenum">
              <a:rPr lang="en-IN" smtClean="0"/>
              <a:t>13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265340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7CC204-7A06-4D60-BD2B-7759F560E8BB}" type="slidenum">
              <a:rPr lang="en-IN" smtClean="0"/>
              <a:t>15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67727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581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10/17/2024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051230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370454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31490644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970520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10/17/2024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79437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10/17/2024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8356386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0760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99536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36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096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248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70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410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593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640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10/17/2024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203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240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3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5.png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4342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43" r:id="rId1"/>
    <p:sldLayoutId id="2147483844" r:id="rId2"/>
    <p:sldLayoutId id="2147483845" r:id="rId3"/>
    <p:sldLayoutId id="2147483846" r:id="rId4"/>
    <p:sldLayoutId id="2147483847" r:id="rId5"/>
    <p:sldLayoutId id="2147483848" r:id="rId6"/>
    <p:sldLayoutId id="2147483849" r:id="rId7"/>
    <p:sldLayoutId id="2147483850" r:id="rId8"/>
    <p:sldLayoutId id="2147483851" r:id="rId9"/>
    <p:sldLayoutId id="2147483852" r:id="rId10"/>
    <p:sldLayoutId id="2147483853" r:id="rId11"/>
    <p:sldLayoutId id="2147483854" r:id="rId12"/>
    <p:sldLayoutId id="2147483855" r:id="rId13"/>
    <p:sldLayoutId id="2147483856" r:id="rId14"/>
    <p:sldLayoutId id="2147483857" r:id="rId15"/>
    <p:sldLayoutId id="2147483858" r:id="rId16"/>
    <p:sldLayoutId id="2147483859" r:id="rId17"/>
    <p:sldLayoutId id="2147483860" r:id="rId18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E3AA51-90CF-4B8F-FF57-0B7D4FD849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Half yearly review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CED660-E679-E58D-3E69-689D3D1F70F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ANMOL AGARWAL</a:t>
            </a:r>
          </a:p>
          <a:p>
            <a:r>
              <a:rPr lang="en-US" dirty="0"/>
              <a:t>MEMBER SECRETARY- PCD 21, PCD 26 &amp; PCD 30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AAAA5C8-B295-18DB-3154-0BC94C9E17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560" y="378843"/>
            <a:ext cx="3881198" cy="273097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887232D-0B8D-FBD5-45EC-9E94258EDF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6234" y="457200"/>
            <a:ext cx="2941607" cy="265262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6B64E97-6E4B-66CE-9722-41737FE949D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17813" y="457200"/>
            <a:ext cx="2941607" cy="2652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736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17B45-9E94-AF08-1259-9254E52E4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703" y="175173"/>
            <a:ext cx="10364451" cy="992074"/>
          </a:xfrm>
        </p:spPr>
        <p:txBody>
          <a:bodyPr>
            <a:normAutofit/>
          </a:bodyPr>
          <a:lstStyle/>
          <a:p>
            <a:r>
              <a:rPr lang="en-US" sz="2400" dirty="0"/>
              <a:t>PROGRESS OF REVIEWS AGAINST THE ANNUAL ACTION PLAN FOR 2024-2025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B44F1CE-5455-9CCE-ACAA-206C14A8D141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469065546"/>
              </p:ext>
            </p:extLst>
          </p:nvPr>
        </p:nvGraphicFramePr>
        <p:xfrm>
          <a:off x="190137" y="1167247"/>
          <a:ext cx="11811726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4838">
                  <a:extLst>
                    <a:ext uri="{9D8B030D-6E8A-4147-A177-3AD203B41FA5}">
                      <a16:colId xmlns:a16="http://schemas.microsoft.com/office/drawing/2014/main" val="1465081921"/>
                    </a:ext>
                  </a:extLst>
                </a:gridCol>
                <a:gridCol w="622418">
                  <a:extLst>
                    <a:ext uri="{9D8B030D-6E8A-4147-A177-3AD203B41FA5}">
                      <a16:colId xmlns:a16="http://schemas.microsoft.com/office/drawing/2014/main" val="770015854"/>
                    </a:ext>
                  </a:extLst>
                </a:gridCol>
                <a:gridCol w="622418">
                  <a:extLst>
                    <a:ext uri="{9D8B030D-6E8A-4147-A177-3AD203B41FA5}">
                      <a16:colId xmlns:a16="http://schemas.microsoft.com/office/drawing/2014/main" val="1946328305"/>
                    </a:ext>
                  </a:extLst>
                </a:gridCol>
                <a:gridCol w="633244">
                  <a:extLst>
                    <a:ext uri="{9D8B030D-6E8A-4147-A177-3AD203B41FA5}">
                      <a16:colId xmlns:a16="http://schemas.microsoft.com/office/drawing/2014/main" val="2435201273"/>
                    </a:ext>
                  </a:extLst>
                </a:gridCol>
                <a:gridCol w="616969">
                  <a:extLst>
                    <a:ext uri="{9D8B030D-6E8A-4147-A177-3AD203B41FA5}">
                      <a16:colId xmlns:a16="http://schemas.microsoft.com/office/drawing/2014/main" val="4077542796"/>
                    </a:ext>
                  </a:extLst>
                </a:gridCol>
                <a:gridCol w="546645">
                  <a:extLst>
                    <a:ext uri="{9D8B030D-6E8A-4147-A177-3AD203B41FA5}">
                      <a16:colId xmlns:a16="http://schemas.microsoft.com/office/drawing/2014/main" val="1323378842"/>
                    </a:ext>
                  </a:extLst>
                </a:gridCol>
                <a:gridCol w="617464">
                  <a:extLst>
                    <a:ext uri="{9D8B030D-6E8A-4147-A177-3AD203B41FA5}">
                      <a16:colId xmlns:a16="http://schemas.microsoft.com/office/drawing/2014/main" val="2710143978"/>
                    </a:ext>
                  </a:extLst>
                </a:gridCol>
                <a:gridCol w="407252">
                  <a:extLst>
                    <a:ext uri="{9D8B030D-6E8A-4147-A177-3AD203B41FA5}">
                      <a16:colId xmlns:a16="http://schemas.microsoft.com/office/drawing/2014/main" val="1677342924"/>
                    </a:ext>
                  </a:extLst>
                </a:gridCol>
                <a:gridCol w="712691">
                  <a:extLst>
                    <a:ext uri="{9D8B030D-6E8A-4147-A177-3AD203B41FA5}">
                      <a16:colId xmlns:a16="http://schemas.microsoft.com/office/drawing/2014/main" val="3557519278"/>
                    </a:ext>
                  </a:extLst>
                </a:gridCol>
                <a:gridCol w="509066">
                  <a:extLst>
                    <a:ext uri="{9D8B030D-6E8A-4147-A177-3AD203B41FA5}">
                      <a16:colId xmlns:a16="http://schemas.microsoft.com/office/drawing/2014/main" val="4022876071"/>
                    </a:ext>
                  </a:extLst>
                </a:gridCol>
                <a:gridCol w="602394">
                  <a:extLst>
                    <a:ext uri="{9D8B030D-6E8A-4147-A177-3AD203B41FA5}">
                      <a16:colId xmlns:a16="http://schemas.microsoft.com/office/drawing/2014/main" val="990242923"/>
                    </a:ext>
                  </a:extLst>
                </a:gridCol>
                <a:gridCol w="563910">
                  <a:extLst>
                    <a:ext uri="{9D8B030D-6E8A-4147-A177-3AD203B41FA5}">
                      <a16:colId xmlns:a16="http://schemas.microsoft.com/office/drawing/2014/main" val="3782620949"/>
                    </a:ext>
                  </a:extLst>
                </a:gridCol>
                <a:gridCol w="582900">
                  <a:extLst>
                    <a:ext uri="{9D8B030D-6E8A-4147-A177-3AD203B41FA5}">
                      <a16:colId xmlns:a16="http://schemas.microsoft.com/office/drawing/2014/main" val="4048279661"/>
                    </a:ext>
                  </a:extLst>
                </a:gridCol>
                <a:gridCol w="439474">
                  <a:extLst>
                    <a:ext uri="{9D8B030D-6E8A-4147-A177-3AD203B41FA5}">
                      <a16:colId xmlns:a16="http://schemas.microsoft.com/office/drawing/2014/main" val="1859632121"/>
                    </a:ext>
                  </a:extLst>
                </a:gridCol>
                <a:gridCol w="700441">
                  <a:extLst>
                    <a:ext uri="{9D8B030D-6E8A-4147-A177-3AD203B41FA5}">
                      <a16:colId xmlns:a16="http://schemas.microsoft.com/office/drawing/2014/main" val="4128539124"/>
                    </a:ext>
                  </a:extLst>
                </a:gridCol>
                <a:gridCol w="535820">
                  <a:extLst>
                    <a:ext uri="{9D8B030D-6E8A-4147-A177-3AD203B41FA5}">
                      <a16:colId xmlns:a16="http://schemas.microsoft.com/office/drawing/2014/main" val="3280595639"/>
                    </a:ext>
                  </a:extLst>
                </a:gridCol>
                <a:gridCol w="652244">
                  <a:extLst>
                    <a:ext uri="{9D8B030D-6E8A-4147-A177-3AD203B41FA5}">
                      <a16:colId xmlns:a16="http://schemas.microsoft.com/office/drawing/2014/main" val="2788770025"/>
                    </a:ext>
                  </a:extLst>
                </a:gridCol>
                <a:gridCol w="562882">
                  <a:extLst>
                    <a:ext uri="{9D8B030D-6E8A-4147-A177-3AD203B41FA5}">
                      <a16:colId xmlns:a16="http://schemas.microsoft.com/office/drawing/2014/main" val="3192241843"/>
                    </a:ext>
                  </a:extLst>
                </a:gridCol>
                <a:gridCol w="638656">
                  <a:extLst>
                    <a:ext uri="{9D8B030D-6E8A-4147-A177-3AD203B41FA5}">
                      <a16:colId xmlns:a16="http://schemas.microsoft.com/office/drawing/2014/main" val="3228799327"/>
                    </a:ext>
                  </a:extLst>
                </a:gridCol>
              </a:tblGrid>
              <a:tr h="352797">
                <a:tc rowSpan="3">
                  <a:txBody>
                    <a:bodyPr/>
                    <a:lstStyle/>
                    <a:p>
                      <a:r>
                        <a:rPr lang="en-US" dirty="0"/>
                        <a:t>Sectional Committee</a:t>
                      </a:r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r>
                        <a:rPr lang="en-US" dirty="0"/>
                        <a:t>Standards for Review</a:t>
                      </a:r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endParaRPr lang="en-US" dirty="0"/>
                    </a:p>
                    <a:p>
                      <a:r>
                        <a:rPr lang="en-US" dirty="0"/>
                        <a:t>Review under Progress</a:t>
                      </a:r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dirty="0"/>
                        <a:t>CURRENT STATUS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en-US" dirty="0"/>
                        <a:t>OUTCOME OF REVIEWS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3721942"/>
                  </a:ext>
                </a:extLst>
              </a:tr>
              <a:tr h="114658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P-DRAFT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WC DRAFT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F-DRAFT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REAFFIRM AND ARCHIVE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Withdraw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Printing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REVISED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3287075"/>
                  </a:ext>
                </a:extLst>
              </a:tr>
              <a:tr h="1675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Pre 2K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Due for Review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Pre 2K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Due for Review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Pre 2K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Due for Review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Pre 2K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Due for Review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Pre 2K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Due for Review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Pre 2K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Due for Review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Pre 2K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Due for Review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Pre 2K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Due for Review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Pre 2K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Due for Review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0623802"/>
                  </a:ext>
                </a:extLst>
              </a:tr>
              <a:tr h="617394">
                <a:tc>
                  <a:txBody>
                    <a:bodyPr/>
                    <a:lstStyle/>
                    <a:p>
                      <a:r>
                        <a:rPr lang="en-US" dirty="0"/>
                        <a:t>PCD 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02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3782880"/>
                  </a:ext>
                </a:extLst>
              </a:tr>
              <a:tr h="617394">
                <a:tc>
                  <a:txBody>
                    <a:bodyPr/>
                    <a:lstStyle/>
                    <a:p>
                      <a:r>
                        <a:rPr lang="en-US" dirty="0"/>
                        <a:t>PCD 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01+2R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343339"/>
                  </a:ext>
                </a:extLst>
              </a:tr>
              <a:tr h="617394">
                <a:tc>
                  <a:txBody>
                    <a:bodyPr/>
                    <a:lstStyle/>
                    <a:p>
                      <a:r>
                        <a:rPr lang="en-US" dirty="0"/>
                        <a:t>PCD 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01 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73909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06278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32D3F-CE6B-F3E4-3B18-0DD4638221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971292"/>
          </a:xfrm>
        </p:spPr>
        <p:txBody>
          <a:bodyPr>
            <a:normAutofit fontScale="90000"/>
          </a:bodyPr>
          <a:lstStyle/>
          <a:p>
            <a:r>
              <a:rPr lang="en-US" dirty="0"/>
              <a:t>Process adopted for review of standards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50737C5-8B28-A543-816F-F75C0F9B546F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356491175"/>
              </p:ext>
            </p:extLst>
          </p:nvPr>
        </p:nvGraphicFramePr>
        <p:xfrm>
          <a:off x="913775" y="1982429"/>
          <a:ext cx="10774746" cy="393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7143">
                  <a:extLst>
                    <a:ext uri="{9D8B030D-6E8A-4147-A177-3AD203B41FA5}">
                      <a16:colId xmlns:a16="http://schemas.microsoft.com/office/drawing/2014/main" val="406989206"/>
                    </a:ext>
                  </a:extLst>
                </a:gridCol>
                <a:gridCol w="1631373">
                  <a:extLst>
                    <a:ext uri="{9D8B030D-6E8A-4147-A177-3AD203B41FA5}">
                      <a16:colId xmlns:a16="http://schemas.microsoft.com/office/drawing/2014/main" val="3482033618"/>
                    </a:ext>
                  </a:extLst>
                </a:gridCol>
                <a:gridCol w="1796376">
                  <a:extLst>
                    <a:ext uri="{9D8B030D-6E8A-4147-A177-3AD203B41FA5}">
                      <a16:colId xmlns:a16="http://schemas.microsoft.com/office/drawing/2014/main" val="3114697448"/>
                    </a:ext>
                  </a:extLst>
                </a:gridCol>
                <a:gridCol w="1350818">
                  <a:extLst>
                    <a:ext uri="{9D8B030D-6E8A-4147-A177-3AD203B41FA5}">
                      <a16:colId xmlns:a16="http://schemas.microsoft.com/office/drawing/2014/main" val="1438900265"/>
                    </a:ext>
                  </a:extLst>
                </a:gridCol>
                <a:gridCol w="4759036">
                  <a:extLst>
                    <a:ext uri="{9D8B030D-6E8A-4147-A177-3AD203B41FA5}">
                      <a16:colId xmlns:a16="http://schemas.microsoft.com/office/drawing/2014/main" val="36852947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Sectional 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No. of Standards taken up for Review as per APS (2024-2025)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Process Adopted for Review (ARP/WG/WP/R&amp;D/</a:t>
                      </a:r>
                    </a:p>
                    <a:p>
                      <a:r>
                        <a:rPr lang="en-US" dirty="0"/>
                        <a:t>Workshop/Interns)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No. of Projects done without ARP or WG/WP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Process adopted for projects done without ARP or WG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59328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PCD 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WG -  20</a:t>
                      </a:r>
                    </a:p>
                    <a:p>
                      <a:r>
                        <a:rPr lang="en-US" dirty="0"/>
                        <a:t>R&amp; D- 01</a:t>
                      </a:r>
                    </a:p>
                    <a:p>
                      <a:r>
                        <a:rPr lang="en-US" dirty="0"/>
                        <a:t>Interns- 04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just"/>
                      <a:r>
                        <a:rPr lang="en-US" dirty="0"/>
                        <a:t>The standards under Column 4 are adopted from ISO. These have been reviewed by the committee and the committee decided that no change is required in those standards.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47007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PCD 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WP- 41</a:t>
                      </a:r>
                    </a:p>
                    <a:p>
                      <a:r>
                        <a:rPr lang="en-US" dirty="0"/>
                        <a:t>ARP- 01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64282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PCD 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     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  06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20380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21236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85ECE-C98E-D832-3757-159DACA81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4757" y="165937"/>
            <a:ext cx="10364451" cy="536027"/>
          </a:xfrm>
        </p:spPr>
        <p:txBody>
          <a:bodyPr>
            <a:norm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WORKING PANELS AND WORKING GROUPS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8A2AB33-FC49-0C83-7912-D536BEBF3BCC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767809225"/>
              </p:ext>
            </p:extLst>
          </p:nvPr>
        </p:nvGraphicFramePr>
        <p:xfrm>
          <a:off x="327914" y="1121731"/>
          <a:ext cx="11536172" cy="54947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4657">
                  <a:extLst>
                    <a:ext uri="{9D8B030D-6E8A-4147-A177-3AD203B41FA5}">
                      <a16:colId xmlns:a16="http://schemas.microsoft.com/office/drawing/2014/main" val="1499521963"/>
                    </a:ext>
                  </a:extLst>
                </a:gridCol>
                <a:gridCol w="1962073">
                  <a:extLst>
                    <a:ext uri="{9D8B030D-6E8A-4147-A177-3AD203B41FA5}">
                      <a16:colId xmlns:a16="http://schemas.microsoft.com/office/drawing/2014/main" val="1919909080"/>
                    </a:ext>
                  </a:extLst>
                </a:gridCol>
                <a:gridCol w="3015779">
                  <a:extLst>
                    <a:ext uri="{9D8B030D-6E8A-4147-A177-3AD203B41FA5}">
                      <a16:colId xmlns:a16="http://schemas.microsoft.com/office/drawing/2014/main" val="3460091569"/>
                    </a:ext>
                  </a:extLst>
                </a:gridCol>
                <a:gridCol w="1853069">
                  <a:extLst>
                    <a:ext uri="{9D8B030D-6E8A-4147-A177-3AD203B41FA5}">
                      <a16:colId xmlns:a16="http://schemas.microsoft.com/office/drawing/2014/main" val="2021152910"/>
                    </a:ext>
                  </a:extLst>
                </a:gridCol>
                <a:gridCol w="1689563">
                  <a:extLst>
                    <a:ext uri="{9D8B030D-6E8A-4147-A177-3AD203B41FA5}">
                      <a16:colId xmlns:a16="http://schemas.microsoft.com/office/drawing/2014/main" val="1047058704"/>
                    </a:ext>
                  </a:extLst>
                </a:gridCol>
                <a:gridCol w="2071031">
                  <a:extLst>
                    <a:ext uri="{9D8B030D-6E8A-4147-A177-3AD203B41FA5}">
                      <a16:colId xmlns:a16="http://schemas.microsoft.com/office/drawing/2014/main" val="3940679996"/>
                    </a:ext>
                  </a:extLst>
                </a:gridCol>
              </a:tblGrid>
              <a:tr h="1180843">
                <a:tc>
                  <a:txBody>
                    <a:bodyPr/>
                    <a:lstStyle/>
                    <a:p>
                      <a:r>
                        <a:rPr lang="en-US" sz="1400" dirty="0"/>
                        <a:t>Sectional 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No. of existing Working Panels and Working Groups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Title of Working Panels (WP) and Working Groups (WG)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No. of Working Panels/Groups created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No. of Working Panels/Groups abolished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Plan of Action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927983"/>
                  </a:ext>
                </a:extLst>
              </a:tr>
              <a:tr h="4313886">
                <a:tc>
                  <a:txBody>
                    <a:bodyPr/>
                    <a:lstStyle/>
                    <a:p>
                      <a:r>
                        <a:rPr lang="en-US" sz="1400" dirty="0"/>
                        <a:t>PCD 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Working Groups-08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0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2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 Polyethylene Films for Packaging of Polymer Materials</a:t>
                      </a:r>
                    </a:p>
                    <a:p>
                      <a:r>
                        <a:rPr lang="en-IN" sz="12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2) </a:t>
                      </a:r>
                      <a:r>
                        <a:rPr lang="en-US" sz="12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With a task to provide draft revision of standards of IS 12395:1988, IS 8747: 1977, IS 7803 (Part 1): 1975 &amp; IS 7803 (Part 2): 1975  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3)</a:t>
                      </a:r>
                      <a:r>
                        <a:rPr lang="en-US" sz="12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Working Draft on plastic feeding and drinking containers, accessories and cutleries for infant and child use </a:t>
                      </a:r>
                    </a:p>
                    <a:p>
                      <a:r>
                        <a:rPr lang="en-US" sz="12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4) Provide recommendations for amalgamation/upgradation/ amendment of IS 12887:1989, IS 13123:2000 and IS 14764:2000, IS 14537. </a:t>
                      </a:r>
                    </a:p>
                    <a:p>
                      <a:r>
                        <a:rPr lang="en-US" sz="12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en-US" sz="12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New Work Item for formulation of Indian Standard on ‘Flexible Packaging’ in food sector, covering Snacks food. 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6)</a:t>
                      </a:r>
                      <a:r>
                        <a:rPr lang="en-US" sz="12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New Work Item for the packaging of dairy products made of HDPE/PP containers. 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7)</a:t>
                      </a:r>
                      <a:r>
                        <a:rPr lang="en-US" sz="12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To provide the draft revision of IS 15410 and IS 2798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2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8) Test method for determination of Bisphenol A content in simulants of packaging material.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Groups-08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Groups-08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Panels/Groups will be restructured in line with the sectorial classification of the Sectional Committees.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29487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59577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E448B8-8500-0D62-4C93-F4951E96FE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3DD44-8C5D-9CC9-730F-66FDF0583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4757" y="165937"/>
            <a:ext cx="10364451" cy="536027"/>
          </a:xfrm>
        </p:spPr>
        <p:txBody>
          <a:bodyPr>
            <a:norm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WORKING PANELS AND WORKING GROUPS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7BE42C3-E49A-9DC5-3483-7EE503E5B2FB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974992473"/>
              </p:ext>
            </p:extLst>
          </p:nvPr>
        </p:nvGraphicFramePr>
        <p:xfrm>
          <a:off x="407620" y="1484040"/>
          <a:ext cx="11536172" cy="45199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4657">
                  <a:extLst>
                    <a:ext uri="{9D8B030D-6E8A-4147-A177-3AD203B41FA5}">
                      <a16:colId xmlns:a16="http://schemas.microsoft.com/office/drawing/2014/main" val="1499521963"/>
                    </a:ext>
                  </a:extLst>
                </a:gridCol>
                <a:gridCol w="1962073">
                  <a:extLst>
                    <a:ext uri="{9D8B030D-6E8A-4147-A177-3AD203B41FA5}">
                      <a16:colId xmlns:a16="http://schemas.microsoft.com/office/drawing/2014/main" val="1919909080"/>
                    </a:ext>
                  </a:extLst>
                </a:gridCol>
                <a:gridCol w="3015779">
                  <a:extLst>
                    <a:ext uri="{9D8B030D-6E8A-4147-A177-3AD203B41FA5}">
                      <a16:colId xmlns:a16="http://schemas.microsoft.com/office/drawing/2014/main" val="3460091569"/>
                    </a:ext>
                  </a:extLst>
                </a:gridCol>
                <a:gridCol w="1853069">
                  <a:extLst>
                    <a:ext uri="{9D8B030D-6E8A-4147-A177-3AD203B41FA5}">
                      <a16:colId xmlns:a16="http://schemas.microsoft.com/office/drawing/2014/main" val="2021152910"/>
                    </a:ext>
                  </a:extLst>
                </a:gridCol>
                <a:gridCol w="1689563">
                  <a:extLst>
                    <a:ext uri="{9D8B030D-6E8A-4147-A177-3AD203B41FA5}">
                      <a16:colId xmlns:a16="http://schemas.microsoft.com/office/drawing/2014/main" val="1047058704"/>
                    </a:ext>
                  </a:extLst>
                </a:gridCol>
                <a:gridCol w="2071031">
                  <a:extLst>
                    <a:ext uri="{9D8B030D-6E8A-4147-A177-3AD203B41FA5}">
                      <a16:colId xmlns:a16="http://schemas.microsoft.com/office/drawing/2014/main" val="3940679996"/>
                    </a:ext>
                  </a:extLst>
                </a:gridCol>
              </a:tblGrid>
              <a:tr h="1556870">
                <a:tc>
                  <a:txBody>
                    <a:bodyPr/>
                    <a:lstStyle/>
                    <a:p>
                      <a:r>
                        <a:rPr lang="en-US" sz="1400" dirty="0"/>
                        <a:t>Sectional 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No. of existing Working Panels and Working Groups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Title of Working Panels (WP) and Working Groups (WG)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No. of Working Panels/Groups created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No. of Working Panels/Groups abolished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Plan of Action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927983"/>
                  </a:ext>
                </a:extLst>
              </a:tr>
              <a:tr h="2963075">
                <a:tc>
                  <a:txBody>
                    <a:bodyPr/>
                    <a:lstStyle/>
                    <a:p>
                      <a:r>
                        <a:rPr lang="en-US" sz="1400" dirty="0"/>
                        <a:t>PCD 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Working Panels- 01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To conduct Round Robin Test, review drafts received from Industry and identify new area for formulation of Indian Standards. </a:t>
                      </a:r>
                    </a:p>
                    <a:p>
                      <a:pPr marL="0" indent="0">
                        <a:buNone/>
                      </a:pP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Panel-01</a:t>
                      </a:r>
                    </a:p>
                    <a:p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Groups-01</a:t>
                      </a:r>
                    </a:p>
                    <a:p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Panels/Groups will be restructured in line with the sectorial classification of the Sectional Committees.</a:t>
                      </a:r>
                    </a:p>
                    <a:p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67683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87184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E386A-E2A3-38CE-EF8A-196172A2C6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9305" y="1420449"/>
            <a:ext cx="3942898" cy="1400530"/>
          </a:xfrm>
        </p:spPr>
        <p:txBody>
          <a:bodyPr/>
          <a:lstStyle/>
          <a:p>
            <a:br>
              <a:rPr lang="en-IN" sz="1800" b="0" i="0" u="none" strike="noStrike" baseline="0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</a:rPr>
            </a:br>
            <a:r>
              <a:rPr lang="en-IN" sz="1800" b="0" i="0" u="none" strike="noStrike" baseline="0" dirty="0">
                <a:solidFill>
                  <a:schemeClr val="bg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PCD 21</a:t>
            </a:r>
            <a:br>
              <a:rPr lang="en-IN" sz="1800" b="0" i="0" u="none" strike="noStrike" baseline="0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</a:rPr>
            </a:br>
            <a:br>
              <a:rPr lang="en-IN" sz="1800" b="0" i="0" u="none" strike="noStrike" baseline="0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</a:rPr>
            </a:br>
            <a:r>
              <a:rPr lang="en-IN" sz="1800" b="0" i="0" u="none" strike="noStrike" baseline="0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</a:rPr>
              <a:t>Industry –– 10 (33.3%) </a:t>
            </a:r>
            <a:br>
              <a:rPr lang="en-IN" sz="1800" b="0" i="0" u="none" strike="noStrike" baseline="0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</a:rPr>
            </a:br>
            <a:r>
              <a:rPr lang="en-IN" sz="1800" b="0" i="0" u="none" strike="noStrike" baseline="0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</a:rPr>
              <a:t>Association –– 07 (23.3%) </a:t>
            </a:r>
            <a:br>
              <a:rPr lang="en-IN" sz="1800" b="0" i="0" u="none" strike="noStrike" baseline="0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</a:rPr>
            </a:br>
            <a:r>
              <a:rPr lang="en-IN" sz="1800" b="0" i="0" u="none" strike="noStrike" baseline="0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</a:rPr>
              <a:t>Consumer –– 06 (20%) </a:t>
            </a:r>
            <a:br>
              <a:rPr lang="en-IN" sz="1800" b="0" i="0" u="none" strike="noStrike" baseline="0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</a:rPr>
            </a:br>
            <a:r>
              <a:rPr lang="en-US" sz="1800" b="0" i="0" u="none" strike="noStrike" baseline="0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</a:rPr>
              <a:t>Labs and Research Institute –– 05 (16.7%) </a:t>
            </a:r>
            <a:br>
              <a:rPr lang="en-US" sz="1800" b="0" i="0" u="none" strike="noStrike" baseline="0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</a:rPr>
            </a:br>
            <a:r>
              <a:rPr lang="en-US" sz="1800" b="0" i="0" u="none" strike="noStrike" baseline="0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</a:rPr>
              <a:t>Personal capacity- 01 (3%)</a:t>
            </a:r>
            <a:br>
              <a:rPr lang="en-US" sz="1800" b="0" i="0" u="none" strike="noStrike" baseline="0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</a:rPr>
            </a:br>
            <a:r>
              <a:rPr lang="en-IN" sz="1800" b="0" i="0" u="none" strike="noStrike" baseline="0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</a:rPr>
              <a:t>NGO –– 01 (3%) </a:t>
            </a:r>
            <a:br>
              <a:rPr lang="en-IN" sz="1800" b="0" i="0" u="none" strike="noStrike" baseline="0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</a:rPr>
            </a:br>
            <a:r>
              <a:rPr lang="en-IN" sz="1800" b="0" i="0" u="none" strike="noStrike" baseline="0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</a:rPr>
              <a:t>Total- 30</a:t>
            </a:r>
            <a:endParaRPr lang="en-IN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DBD1B6-F01C-B4E5-710E-F84F98B5231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138061" y="728073"/>
            <a:ext cx="2433275" cy="591769"/>
          </a:xfrm>
        </p:spPr>
        <p:txBody>
          <a:bodyPr/>
          <a:lstStyle/>
          <a:p>
            <a:r>
              <a:rPr lang="en-IN" dirty="0"/>
              <a:t>Rationalisation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C240308-E0DC-9A13-BF1A-89CAF7E8AB6C}"/>
              </a:ext>
            </a:extLst>
          </p:cNvPr>
          <p:cNvSpPr txBox="1"/>
          <p:nvPr/>
        </p:nvSpPr>
        <p:spPr>
          <a:xfrm>
            <a:off x="4410974" y="1595227"/>
            <a:ext cx="4011283" cy="2693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PCD 26 </a:t>
            </a: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Industry: 73% (Committee in its last meeting decided to seek representation from IITs,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CoE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Laboratories)</a:t>
            </a:r>
            <a:endParaRPr lang="en-IN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Research Organization : 7.6%</a:t>
            </a:r>
            <a:endParaRPr lang="en-IN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Laboratory: 3.3%</a:t>
            </a:r>
            <a:endParaRPr lang="en-IN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IN" dirty="0"/>
              <a:t>Total - 27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F557675-9E37-BF75-645D-AAB480FF9BC4}"/>
              </a:ext>
            </a:extLst>
          </p:cNvPr>
          <p:cNvSpPr txBox="1"/>
          <p:nvPr/>
        </p:nvSpPr>
        <p:spPr>
          <a:xfrm>
            <a:off x="8422257" y="1587260"/>
            <a:ext cx="368060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PCD 30 </a:t>
            </a:r>
          </a:p>
          <a:p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Industry: 9 (45%)</a:t>
            </a:r>
            <a:endParaRPr lang="en-IN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Lab: 2 (10%)</a:t>
            </a:r>
            <a:endParaRPr lang="en-IN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Research: 3 (15%)</a:t>
            </a:r>
            <a:endParaRPr lang="en-IN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Consumer: 2 (10%)</a:t>
            </a:r>
            <a:endParaRPr lang="en-IN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Government body: 4 (20%)</a:t>
            </a:r>
          </a:p>
          <a:p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Total: 20</a:t>
            </a:r>
            <a:endParaRPr lang="en-IN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IN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IN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525386D-EB9D-D7A0-4E88-A4DCD1FC1502}"/>
              </a:ext>
            </a:extLst>
          </p:cNvPr>
          <p:cNvSpPr txBox="1"/>
          <p:nvPr/>
        </p:nvSpPr>
        <p:spPr>
          <a:xfrm>
            <a:off x="845389" y="5529532"/>
            <a:ext cx="97823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Rationalisation of membership in the Committee is the continuing process. In every meeting, review of composition is done. </a:t>
            </a:r>
          </a:p>
        </p:txBody>
      </p:sp>
    </p:spTree>
    <p:extLst>
      <p:ext uri="{BB962C8B-B14F-4D97-AF65-F5344CB8AC3E}">
        <p14:creationId xmlns:p14="http://schemas.microsoft.com/office/powerpoint/2010/main" val="39995411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A808F-EF2F-A18A-3C4C-620BA8DEC9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898556"/>
          </a:xfrm>
        </p:spPr>
        <p:txBody>
          <a:bodyPr>
            <a:normAutofit/>
          </a:bodyPr>
          <a:lstStyle/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SC/WP Meetings planned and held outside HQRS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4FD81A-D5C0-E3F8-41FB-C785F4751D3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16973" y="1517074"/>
            <a:ext cx="10848109" cy="4722408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SC Meetings held outside HQRS- NIL</a:t>
            </a:r>
          </a:p>
          <a:p>
            <a:r>
              <a:rPr lang="en-US" dirty="0"/>
              <a:t>SC Meeting planned outside HQRS- 02 (PCD 26, PCD 30)</a:t>
            </a:r>
          </a:p>
          <a:p>
            <a:pPr marL="0" indent="0">
              <a:buNone/>
            </a:pPr>
            <a:r>
              <a:rPr lang="en-US" dirty="0"/>
              <a:t>PCD 26- 29/01/2025 Sardar Vallabhbhai National Institute of Technology, Surat</a:t>
            </a:r>
          </a:p>
          <a:p>
            <a:pPr marL="0" indent="0">
              <a:buNone/>
            </a:pPr>
            <a:r>
              <a:rPr lang="en-US" dirty="0"/>
              <a:t>PCD 30- 27/11/2024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ATTENDANCE IN LAST MEETINGS </a:t>
            </a:r>
          </a:p>
          <a:p>
            <a:r>
              <a:rPr lang="en-US" dirty="0"/>
              <a:t>PCD 21-  87% (In physical mode)</a:t>
            </a:r>
          </a:p>
          <a:p>
            <a:r>
              <a:rPr lang="en-US" dirty="0"/>
              <a:t>PCD 26- 55% (In physical mode)</a:t>
            </a:r>
          </a:p>
          <a:p>
            <a:r>
              <a:rPr lang="en-US" dirty="0"/>
              <a:t>PCD 30- 60% (In physical mode)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Removal of inactive members is a continued process followed in all the sectional committees</a:t>
            </a:r>
          </a:p>
          <a:p>
            <a:pPr marL="0" indent="0">
              <a:buNone/>
            </a:pPr>
            <a:r>
              <a:rPr lang="en-US" dirty="0"/>
              <a:t>PCD 26- 04</a:t>
            </a:r>
          </a:p>
          <a:p>
            <a:pPr marL="0" indent="0">
              <a:buNone/>
            </a:pPr>
            <a:r>
              <a:rPr lang="en-US" dirty="0"/>
              <a:t>PCD 21- 06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Resolutions are sent within 24hours of completion of meeting 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dirty="0"/>
              <a:t> </a:t>
            </a:r>
            <a:endParaRPr lang="en-US" strike="sngStrike" dirty="0"/>
          </a:p>
        </p:txBody>
      </p:sp>
    </p:spTree>
    <p:extLst>
      <p:ext uri="{BB962C8B-B14F-4D97-AF65-F5344CB8AC3E}">
        <p14:creationId xmlns:p14="http://schemas.microsoft.com/office/powerpoint/2010/main" val="22460404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0C86D-51AF-5C1D-8B10-C92B873A1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3325" y="2868115"/>
            <a:ext cx="9404723" cy="1400530"/>
          </a:xfrm>
        </p:spPr>
        <p:txBody>
          <a:bodyPr/>
          <a:lstStyle/>
          <a:p>
            <a:pPr algn="ctr"/>
            <a:r>
              <a:rPr lang="en-IN" sz="4800" dirty="0"/>
              <a:t>THANK YOU </a:t>
            </a:r>
          </a:p>
        </p:txBody>
      </p:sp>
    </p:spTree>
    <p:extLst>
      <p:ext uri="{BB962C8B-B14F-4D97-AF65-F5344CB8AC3E}">
        <p14:creationId xmlns:p14="http://schemas.microsoft.com/office/powerpoint/2010/main" val="101188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4BF1B85-33BE-0B26-3719-94127EDB9D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4D51C-142D-C240-A5A1-54BA96DEEF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4" y="1447800"/>
            <a:ext cx="10711925" cy="3329581"/>
          </a:xfrm>
        </p:spPr>
        <p:txBody>
          <a:bodyPr/>
          <a:lstStyle/>
          <a:p>
            <a:r>
              <a:rPr lang="en-US" sz="6000" dirty="0"/>
              <a:t>SECTORS AND SUB-SECTORS </a:t>
            </a:r>
          </a:p>
        </p:txBody>
      </p:sp>
    </p:spTree>
    <p:extLst>
      <p:ext uri="{BB962C8B-B14F-4D97-AF65-F5344CB8AC3E}">
        <p14:creationId xmlns:p14="http://schemas.microsoft.com/office/powerpoint/2010/main" val="1126791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6350" y="0"/>
            <a:ext cx="3730157" cy="6858000"/>
          </a:xfrm>
          <a:prstGeom prst="rect">
            <a:avLst/>
          </a:prstGeom>
          <a:solidFill>
            <a:srgbClr val="ACE3F9"/>
          </a:solidFill>
        </p:spPr>
      </p:sp>
      <p:grpSp>
        <p:nvGrpSpPr>
          <p:cNvPr id="3" name="Group 3"/>
          <p:cNvGrpSpPr/>
          <p:nvPr/>
        </p:nvGrpSpPr>
        <p:grpSpPr>
          <a:xfrm>
            <a:off x="329542" y="1985196"/>
            <a:ext cx="3206574" cy="851921"/>
            <a:chOff x="0" y="0"/>
            <a:chExt cx="1266795" cy="336562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1266795" cy="336562"/>
            </a:xfrm>
            <a:custGeom>
              <a:avLst/>
              <a:gdLst/>
              <a:ahLst/>
              <a:cxnLst/>
              <a:rect l="l" t="t" r="r" b="b"/>
              <a:pathLst>
                <a:path w="1266795" h="336562">
                  <a:moveTo>
                    <a:pt x="82089" y="0"/>
                  </a:moveTo>
                  <a:lnTo>
                    <a:pt x="1184705" y="0"/>
                  </a:lnTo>
                  <a:cubicBezTo>
                    <a:pt x="1230042" y="0"/>
                    <a:pt x="1266795" y="36753"/>
                    <a:pt x="1266795" y="82089"/>
                  </a:cubicBezTo>
                  <a:lnTo>
                    <a:pt x="1266795" y="254472"/>
                  </a:lnTo>
                  <a:cubicBezTo>
                    <a:pt x="1266795" y="299809"/>
                    <a:pt x="1230042" y="336562"/>
                    <a:pt x="1184705" y="336562"/>
                  </a:cubicBezTo>
                  <a:lnTo>
                    <a:pt x="82089" y="336562"/>
                  </a:lnTo>
                  <a:cubicBezTo>
                    <a:pt x="36753" y="336562"/>
                    <a:pt x="0" y="299809"/>
                    <a:pt x="0" y="254472"/>
                  </a:cubicBezTo>
                  <a:lnTo>
                    <a:pt x="0" y="82089"/>
                  </a:lnTo>
                  <a:cubicBezTo>
                    <a:pt x="0" y="36753"/>
                    <a:pt x="36753" y="0"/>
                    <a:pt x="82089" y="0"/>
                  </a:cubicBezTo>
                  <a:close/>
                </a:path>
              </a:pathLst>
            </a:custGeom>
            <a:solidFill>
              <a:srgbClr val="004AAD"/>
            </a:solidFill>
          </p:spPr>
        </p:sp>
        <p:sp>
          <p:nvSpPr>
            <p:cNvPr id="5" name="TextBox 5"/>
            <p:cNvSpPr txBox="1"/>
            <p:nvPr/>
          </p:nvSpPr>
          <p:spPr>
            <a:xfrm>
              <a:off x="0" y="-114300"/>
              <a:ext cx="1266795" cy="450862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5693"/>
                </a:lnSpc>
                <a:spcBef>
                  <a:spcPct val="0"/>
                </a:spcBef>
              </a:pPr>
              <a:r>
                <a:rPr lang="en-US" sz="4066" b="1">
                  <a:solidFill>
                    <a:srgbClr val="FFFFFF"/>
                  </a:solidFill>
                  <a:latin typeface="Canva Sans Bold"/>
                  <a:ea typeface="Canva Sans Bold"/>
                  <a:cs typeface="Canva Sans Bold"/>
                  <a:sym typeface="Canva Sans Bold"/>
                </a:rPr>
                <a:t>PCD 21</a:t>
              </a:r>
            </a:p>
          </p:txBody>
        </p:sp>
      </p:grpSp>
      <p:grpSp>
        <p:nvGrpSpPr>
          <p:cNvPr id="10" name="Group 10"/>
          <p:cNvGrpSpPr/>
          <p:nvPr/>
        </p:nvGrpSpPr>
        <p:grpSpPr>
          <a:xfrm>
            <a:off x="136348" y="206718"/>
            <a:ext cx="3727522" cy="1779312"/>
            <a:chOff x="0" y="-85725"/>
            <a:chExt cx="7455044" cy="3558623"/>
          </a:xfrm>
        </p:grpSpPr>
        <p:sp>
          <p:nvSpPr>
            <p:cNvPr id="11" name="TextBox 11"/>
            <p:cNvSpPr txBox="1"/>
            <p:nvPr/>
          </p:nvSpPr>
          <p:spPr>
            <a:xfrm>
              <a:off x="0" y="-85725"/>
              <a:ext cx="7455044" cy="314804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987"/>
                </a:lnSpc>
              </a:pPr>
              <a:r>
                <a:rPr lang="en-US" sz="2133" b="1" spc="-43">
                  <a:solidFill>
                    <a:srgbClr val="004AAD"/>
                  </a:solidFill>
                  <a:latin typeface="Helveticish Bold"/>
                  <a:ea typeface="Helveticish Bold"/>
                  <a:cs typeface="Helveticish Bold"/>
                  <a:sym typeface="Helveticish Bold"/>
                </a:rPr>
                <a:t>IDENTIFICATION OF</a:t>
              </a:r>
            </a:p>
            <a:p>
              <a:pPr algn="ctr">
                <a:lnSpc>
                  <a:spcPts val="4853"/>
                </a:lnSpc>
              </a:pPr>
              <a:r>
                <a:rPr lang="en-US" sz="3466" b="1" spc="-69">
                  <a:solidFill>
                    <a:srgbClr val="004AAD"/>
                  </a:solidFill>
                  <a:latin typeface="Helveticish Bold"/>
                  <a:ea typeface="Helveticish Bold"/>
                  <a:cs typeface="Helveticish Bold"/>
                  <a:sym typeface="Helveticish Bold"/>
                </a:rPr>
                <a:t>SECTORS AND </a:t>
              </a:r>
            </a:p>
            <a:p>
              <a:pPr algn="ctr">
                <a:lnSpc>
                  <a:spcPts val="4760"/>
                </a:lnSpc>
              </a:pPr>
              <a:r>
                <a:rPr lang="en-US" sz="3400" b="1" spc="-67">
                  <a:solidFill>
                    <a:srgbClr val="004AAD"/>
                  </a:solidFill>
                  <a:latin typeface="Helveticish Bold"/>
                  <a:ea typeface="Helveticish Bold"/>
                  <a:cs typeface="Helveticish Bold"/>
                  <a:sym typeface="Helveticish Bold"/>
                </a:rPr>
                <a:t>SUB-SECTORS</a:t>
              </a:r>
              <a:r>
                <a:rPr lang="en-US" sz="3400" b="1" i="1" spc="-67">
                  <a:solidFill>
                    <a:srgbClr val="004AAD"/>
                  </a:solidFill>
                  <a:latin typeface="Helveticish Bold Italics"/>
                  <a:ea typeface="Helveticish Bold Italics"/>
                  <a:cs typeface="Helveticish Bold Italics"/>
                  <a:sym typeface="Helveticish Bold Italics"/>
                </a:rPr>
                <a:t> </a:t>
              </a:r>
            </a:p>
          </p:txBody>
        </p:sp>
        <p:sp>
          <p:nvSpPr>
            <p:cNvPr id="12" name="TextBox 12"/>
            <p:cNvSpPr txBox="1"/>
            <p:nvPr/>
          </p:nvSpPr>
          <p:spPr>
            <a:xfrm>
              <a:off x="0" y="3190770"/>
              <a:ext cx="7455044" cy="28212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1083"/>
                </a:lnSpc>
              </a:pPr>
              <a:endParaRPr sz="1200"/>
            </a:p>
          </p:txBody>
        </p:sp>
      </p:grpSp>
      <p:grpSp>
        <p:nvGrpSpPr>
          <p:cNvPr id="13" name="Group 13"/>
          <p:cNvGrpSpPr/>
          <p:nvPr/>
        </p:nvGrpSpPr>
        <p:grpSpPr>
          <a:xfrm>
            <a:off x="4631251" y="685801"/>
            <a:ext cx="6556010" cy="5113831"/>
            <a:chOff x="0" y="0"/>
            <a:chExt cx="13112019" cy="10227662"/>
          </a:xfrm>
        </p:grpSpPr>
        <p:grpSp>
          <p:nvGrpSpPr>
            <p:cNvPr id="14" name="Group 14"/>
            <p:cNvGrpSpPr/>
            <p:nvPr/>
          </p:nvGrpSpPr>
          <p:grpSpPr>
            <a:xfrm>
              <a:off x="3788070" y="837030"/>
              <a:ext cx="9323949" cy="1703843"/>
              <a:chOff x="0" y="0"/>
              <a:chExt cx="1841768" cy="336562"/>
            </a:xfrm>
          </p:grpSpPr>
          <p:sp>
            <p:nvSpPr>
              <p:cNvPr id="15" name="Freeform 15"/>
              <p:cNvSpPr/>
              <p:nvPr/>
            </p:nvSpPr>
            <p:spPr>
              <a:xfrm>
                <a:off x="0" y="0"/>
                <a:ext cx="1841768" cy="336562"/>
              </a:xfrm>
              <a:custGeom>
                <a:avLst/>
                <a:gdLst/>
                <a:ahLst/>
                <a:cxnLst/>
                <a:rect l="l" t="t" r="r" b="b"/>
                <a:pathLst>
                  <a:path w="1841768" h="336562">
                    <a:moveTo>
                      <a:pt x="56462" y="0"/>
                    </a:moveTo>
                    <a:lnTo>
                      <a:pt x="1785306" y="0"/>
                    </a:lnTo>
                    <a:cubicBezTo>
                      <a:pt x="1800280" y="0"/>
                      <a:pt x="1814642" y="5949"/>
                      <a:pt x="1825230" y="16537"/>
                    </a:cubicBezTo>
                    <a:cubicBezTo>
                      <a:pt x="1835819" y="27126"/>
                      <a:pt x="1841768" y="41487"/>
                      <a:pt x="1841768" y="56462"/>
                    </a:cubicBezTo>
                    <a:lnTo>
                      <a:pt x="1841768" y="280099"/>
                    </a:lnTo>
                    <a:cubicBezTo>
                      <a:pt x="1841768" y="295074"/>
                      <a:pt x="1835819" y="309435"/>
                      <a:pt x="1825230" y="320024"/>
                    </a:cubicBezTo>
                    <a:cubicBezTo>
                      <a:pt x="1814642" y="330613"/>
                      <a:pt x="1800280" y="336562"/>
                      <a:pt x="1785306" y="336562"/>
                    </a:cubicBezTo>
                    <a:lnTo>
                      <a:pt x="56462" y="336562"/>
                    </a:lnTo>
                    <a:cubicBezTo>
                      <a:pt x="41487" y="336562"/>
                      <a:pt x="27126" y="330613"/>
                      <a:pt x="16537" y="320024"/>
                    </a:cubicBezTo>
                    <a:cubicBezTo>
                      <a:pt x="5949" y="309435"/>
                      <a:pt x="0" y="295074"/>
                      <a:pt x="0" y="280099"/>
                    </a:cubicBezTo>
                    <a:lnTo>
                      <a:pt x="0" y="56462"/>
                    </a:lnTo>
                    <a:cubicBezTo>
                      <a:pt x="0" y="41487"/>
                      <a:pt x="5949" y="27126"/>
                      <a:pt x="16537" y="16537"/>
                    </a:cubicBezTo>
                    <a:cubicBezTo>
                      <a:pt x="27126" y="5949"/>
                      <a:pt x="41487" y="0"/>
                      <a:pt x="56462" y="0"/>
                    </a:cubicBezTo>
                    <a:close/>
                  </a:path>
                </a:pathLst>
              </a:custGeom>
              <a:solidFill>
                <a:srgbClr val="004AAD"/>
              </a:solidFill>
            </p:spPr>
          </p:sp>
          <p:sp>
            <p:nvSpPr>
              <p:cNvPr id="16" name="TextBox 16"/>
              <p:cNvSpPr txBox="1"/>
              <p:nvPr/>
            </p:nvSpPr>
            <p:spPr>
              <a:xfrm>
                <a:off x="0" y="-85725"/>
                <a:ext cx="1841768" cy="422287"/>
              </a:xfrm>
              <a:prstGeom prst="rect">
                <a:avLst/>
              </a:prstGeom>
            </p:spPr>
            <p:txBody>
              <a:bodyPr lIns="33867" tIns="33867" rIns="33867" bIns="33867" rtlCol="0" anchor="ctr"/>
              <a:lstStyle/>
              <a:p>
                <a:pPr algn="ctr">
                  <a:lnSpc>
                    <a:spcPts val="4386"/>
                  </a:lnSpc>
                  <a:spcBef>
                    <a:spcPct val="0"/>
                  </a:spcBef>
                </a:pPr>
                <a:r>
                  <a:rPr lang="en-US" sz="3133" b="1">
                    <a:solidFill>
                      <a:srgbClr val="FFFFFF"/>
                    </a:solidFill>
                    <a:latin typeface="Canva Sans Bold"/>
                    <a:ea typeface="Canva Sans Bold"/>
                    <a:cs typeface="Canva Sans Bold"/>
                    <a:sym typeface="Canva Sans Bold"/>
                  </a:rPr>
                  <a:t>PLASTIC PACKAGING</a:t>
                </a:r>
              </a:p>
            </p:txBody>
          </p:sp>
        </p:grpSp>
        <p:grpSp>
          <p:nvGrpSpPr>
            <p:cNvPr id="17" name="Group 17"/>
            <p:cNvGrpSpPr/>
            <p:nvPr/>
          </p:nvGrpSpPr>
          <p:grpSpPr>
            <a:xfrm>
              <a:off x="7125541" y="0"/>
              <a:ext cx="2649008" cy="783090"/>
              <a:chOff x="0" y="0"/>
              <a:chExt cx="1081247" cy="406400"/>
            </a:xfrm>
          </p:grpSpPr>
          <p:sp>
            <p:nvSpPr>
              <p:cNvPr id="18" name="Freeform 18"/>
              <p:cNvSpPr/>
              <p:nvPr/>
            </p:nvSpPr>
            <p:spPr>
              <a:xfrm>
                <a:off x="17780" y="22855"/>
                <a:ext cx="1055847" cy="312305"/>
              </a:xfrm>
              <a:custGeom>
                <a:avLst/>
                <a:gdLst/>
                <a:ahLst/>
                <a:cxnLst/>
                <a:rect l="l" t="t" r="r" b="b"/>
                <a:pathLst>
                  <a:path w="1055847" h="312305">
                    <a:moveTo>
                      <a:pt x="1055847" y="156152"/>
                    </a:moveTo>
                    <a:cubicBezTo>
                      <a:pt x="1055847" y="70378"/>
                      <a:pt x="975838" y="0"/>
                      <a:pt x="875507" y="0"/>
                    </a:cubicBezTo>
                    <a:lnTo>
                      <a:pt x="172720" y="0"/>
                    </a:lnTo>
                    <a:lnTo>
                      <a:pt x="172720" y="1100"/>
                    </a:lnTo>
                    <a:cubicBezTo>
                      <a:pt x="76200" y="4399"/>
                      <a:pt x="0" y="72578"/>
                      <a:pt x="0" y="156152"/>
                    </a:cubicBezTo>
                    <a:cubicBezTo>
                      <a:pt x="0" y="239727"/>
                      <a:pt x="77470" y="307906"/>
                      <a:pt x="172720" y="311205"/>
                    </a:cubicBezTo>
                    <a:lnTo>
                      <a:pt x="172720" y="312305"/>
                    </a:lnTo>
                    <a:lnTo>
                      <a:pt x="875507" y="312305"/>
                    </a:lnTo>
                    <a:cubicBezTo>
                      <a:pt x="974567" y="312305"/>
                      <a:pt x="1055847" y="241926"/>
                      <a:pt x="1055847" y="156152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</p:sp>
        </p:grpSp>
        <p:sp>
          <p:nvSpPr>
            <p:cNvPr id="19" name="TextBox 19"/>
            <p:cNvSpPr txBox="1"/>
            <p:nvPr/>
          </p:nvSpPr>
          <p:spPr>
            <a:xfrm>
              <a:off x="7552359" y="164004"/>
              <a:ext cx="2222190" cy="40485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1733"/>
                </a:lnSpc>
              </a:pPr>
              <a:r>
                <a:rPr lang="en-US" sz="1333" b="1" spc="-40">
                  <a:solidFill>
                    <a:srgbClr val="2B2929"/>
                  </a:solidFill>
                  <a:latin typeface="Helveticish Bold"/>
                  <a:ea typeface="Helveticish Bold"/>
                  <a:cs typeface="Helveticish Bold"/>
                  <a:sym typeface="Helveticish Bold"/>
                </a:rPr>
                <a:t>SECTOR</a:t>
              </a:r>
            </a:p>
          </p:txBody>
        </p:sp>
        <p:grpSp>
          <p:nvGrpSpPr>
            <p:cNvPr id="20" name="Group 20"/>
            <p:cNvGrpSpPr/>
            <p:nvPr/>
          </p:nvGrpSpPr>
          <p:grpSpPr>
            <a:xfrm>
              <a:off x="4655372" y="2885855"/>
              <a:ext cx="3888736" cy="1983722"/>
              <a:chOff x="0" y="0"/>
              <a:chExt cx="768145" cy="391846"/>
            </a:xfrm>
          </p:grpSpPr>
          <p:sp>
            <p:nvSpPr>
              <p:cNvPr id="21" name="Freeform 21"/>
              <p:cNvSpPr/>
              <p:nvPr/>
            </p:nvSpPr>
            <p:spPr>
              <a:xfrm>
                <a:off x="0" y="0"/>
                <a:ext cx="768145" cy="391846"/>
              </a:xfrm>
              <a:custGeom>
                <a:avLst/>
                <a:gdLst/>
                <a:ahLst/>
                <a:cxnLst/>
                <a:rect l="l" t="t" r="r" b="b"/>
                <a:pathLst>
                  <a:path w="768145" h="391846">
                    <a:moveTo>
                      <a:pt x="135378" y="0"/>
                    </a:moveTo>
                    <a:lnTo>
                      <a:pt x="632767" y="0"/>
                    </a:lnTo>
                    <a:cubicBezTo>
                      <a:pt x="707534" y="0"/>
                      <a:pt x="768145" y="60611"/>
                      <a:pt x="768145" y="135378"/>
                    </a:cubicBezTo>
                    <a:lnTo>
                      <a:pt x="768145" y="256468"/>
                    </a:lnTo>
                    <a:cubicBezTo>
                      <a:pt x="768145" y="331235"/>
                      <a:pt x="707534" y="391846"/>
                      <a:pt x="632767" y="391846"/>
                    </a:cubicBezTo>
                    <a:lnTo>
                      <a:pt x="135378" y="391846"/>
                    </a:lnTo>
                    <a:cubicBezTo>
                      <a:pt x="60611" y="391846"/>
                      <a:pt x="0" y="331235"/>
                      <a:pt x="0" y="256468"/>
                    </a:cubicBezTo>
                    <a:lnTo>
                      <a:pt x="0" y="135378"/>
                    </a:lnTo>
                    <a:cubicBezTo>
                      <a:pt x="0" y="60611"/>
                      <a:pt x="60611" y="0"/>
                      <a:pt x="135378" y="0"/>
                    </a:cubicBezTo>
                    <a:close/>
                  </a:path>
                </a:pathLst>
              </a:custGeom>
              <a:solidFill>
                <a:srgbClr val="FFDE59"/>
              </a:solidFill>
            </p:spPr>
          </p:sp>
          <p:sp>
            <p:nvSpPr>
              <p:cNvPr id="22" name="TextBox 22"/>
              <p:cNvSpPr txBox="1"/>
              <p:nvPr/>
            </p:nvSpPr>
            <p:spPr>
              <a:xfrm>
                <a:off x="0" y="-76200"/>
                <a:ext cx="768145" cy="468046"/>
              </a:xfrm>
              <a:prstGeom prst="rect">
                <a:avLst/>
              </a:prstGeom>
            </p:spPr>
            <p:txBody>
              <a:bodyPr lIns="33867" tIns="33867" rIns="33867" bIns="33867" rtlCol="0" anchor="ctr"/>
              <a:lstStyle/>
              <a:p>
                <a:pPr algn="ctr">
                  <a:lnSpc>
                    <a:spcPts val="3546"/>
                  </a:lnSpc>
                  <a:spcBef>
                    <a:spcPct val="0"/>
                  </a:spcBef>
                </a:pPr>
                <a:r>
                  <a:rPr lang="en-US" sz="2533" b="1">
                    <a:solidFill>
                      <a:srgbClr val="004AAD"/>
                    </a:solidFill>
                    <a:latin typeface="Canva Sans Bold"/>
                    <a:ea typeface="Canva Sans Bold"/>
                    <a:cs typeface="Canva Sans Bold"/>
                    <a:sym typeface="Canva Sans Bold"/>
                  </a:rPr>
                  <a:t>Flexible Packaging</a:t>
                </a:r>
              </a:p>
            </p:txBody>
          </p:sp>
        </p:grpSp>
        <p:grpSp>
          <p:nvGrpSpPr>
            <p:cNvPr id="23" name="Group 23"/>
            <p:cNvGrpSpPr/>
            <p:nvPr/>
          </p:nvGrpSpPr>
          <p:grpSpPr>
            <a:xfrm>
              <a:off x="8785408" y="2885855"/>
              <a:ext cx="3566551" cy="1983722"/>
              <a:chOff x="0" y="0"/>
              <a:chExt cx="704504" cy="391846"/>
            </a:xfrm>
          </p:grpSpPr>
          <p:sp>
            <p:nvSpPr>
              <p:cNvPr id="24" name="Freeform 24"/>
              <p:cNvSpPr/>
              <p:nvPr/>
            </p:nvSpPr>
            <p:spPr>
              <a:xfrm>
                <a:off x="0" y="0"/>
                <a:ext cx="704504" cy="391846"/>
              </a:xfrm>
              <a:custGeom>
                <a:avLst/>
                <a:gdLst/>
                <a:ahLst/>
                <a:cxnLst/>
                <a:rect l="l" t="t" r="r" b="b"/>
                <a:pathLst>
                  <a:path w="704504" h="391846">
                    <a:moveTo>
                      <a:pt x="147608" y="0"/>
                    </a:moveTo>
                    <a:lnTo>
                      <a:pt x="556896" y="0"/>
                    </a:lnTo>
                    <a:cubicBezTo>
                      <a:pt x="596044" y="0"/>
                      <a:pt x="633589" y="15551"/>
                      <a:pt x="661271" y="43233"/>
                    </a:cubicBezTo>
                    <a:cubicBezTo>
                      <a:pt x="688952" y="70915"/>
                      <a:pt x="704504" y="108460"/>
                      <a:pt x="704504" y="147608"/>
                    </a:cubicBezTo>
                    <a:lnTo>
                      <a:pt x="704504" y="244239"/>
                    </a:lnTo>
                    <a:cubicBezTo>
                      <a:pt x="704504" y="283387"/>
                      <a:pt x="688952" y="320931"/>
                      <a:pt x="661271" y="348613"/>
                    </a:cubicBezTo>
                    <a:cubicBezTo>
                      <a:pt x="633589" y="376295"/>
                      <a:pt x="596044" y="391846"/>
                      <a:pt x="556896" y="391846"/>
                    </a:cubicBezTo>
                    <a:lnTo>
                      <a:pt x="147608" y="391846"/>
                    </a:lnTo>
                    <a:cubicBezTo>
                      <a:pt x="108460" y="391846"/>
                      <a:pt x="70915" y="376295"/>
                      <a:pt x="43233" y="348613"/>
                    </a:cubicBezTo>
                    <a:cubicBezTo>
                      <a:pt x="15551" y="320931"/>
                      <a:pt x="0" y="283387"/>
                      <a:pt x="0" y="244239"/>
                    </a:cubicBezTo>
                    <a:lnTo>
                      <a:pt x="0" y="147608"/>
                    </a:lnTo>
                    <a:cubicBezTo>
                      <a:pt x="0" y="108460"/>
                      <a:pt x="15551" y="70915"/>
                      <a:pt x="43233" y="43233"/>
                    </a:cubicBezTo>
                    <a:cubicBezTo>
                      <a:pt x="70915" y="15551"/>
                      <a:pt x="108460" y="0"/>
                      <a:pt x="147608" y="0"/>
                    </a:cubicBezTo>
                    <a:close/>
                  </a:path>
                </a:pathLst>
              </a:custGeom>
              <a:solidFill>
                <a:srgbClr val="FFDE59"/>
              </a:solidFill>
            </p:spPr>
          </p:sp>
          <p:sp>
            <p:nvSpPr>
              <p:cNvPr id="25" name="TextBox 25"/>
              <p:cNvSpPr txBox="1"/>
              <p:nvPr/>
            </p:nvSpPr>
            <p:spPr>
              <a:xfrm>
                <a:off x="0" y="-76200"/>
                <a:ext cx="704504" cy="468046"/>
              </a:xfrm>
              <a:prstGeom prst="rect">
                <a:avLst/>
              </a:prstGeom>
            </p:spPr>
            <p:txBody>
              <a:bodyPr lIns="33867" tIns="33867" rIns="33867" bIns="33867" rtlCol="0" anchor="ctr"/>
              <a:lstStyle/>
              <a:p>
                <a:pPr algn="ctr">
                  <a:lnSpc>
                    <a:spcPts val="3546"/>
                  </a:lnSpc>
                  <a:spcBef>
                    <a:spcPct val="0"/>
                  </a:spcBef>
                </a:pPr>
                <a:r>
                  <a:rPr lang="en-US" sz="2533" b="1">
                    <a:solidFill>
                      <a:srgbClr val="004AAD"/>
                    </a:solidFill>
                    <a:latin typeface="Canva Sans Bold"/>
                    <a:ea typeface="Canva Sans Bold"/>
                    <a:cs typeface="Canva Sans Bold"/>
                    <a:sym typeface="Canva Sans Bold"/>
                  </a:rPr>
                  <a:t>Rigid Packaging</a:t>
                </a:r>
              </a:p>
            </p:txBody>
          </p:sp>
        </p:grpSp>
        <p:grpSp>
          <p:nvGrpSpPr>
            <p:cNvPr id="26" name="Group 26"/>
            <p:cNvGrpSpPr/>
            <p:nvPr/>
          </p:nvGrpSpPr>
          <p:grpSpPr>
            <a:xfrm>
              <a:off x="4745299" y="8823818"/>
              <a:ext cx="3708880" cy="1284962"/>
              <a:chOff x="0" y="0"/>
              <a:chExt cx="732618" cy="253820"/>
            </a:xfrm>
          </p:grpSpPr>
          <p:sp>
            <p:nvSpPr>
              <p:cNvPr id="27" name="Freeform 27"/>
              <p:cNvSpPr/>
              <p:nvPr/>
            </p:nvSpPr>
            <p:spPr>
              <a:xfrm>
                <a:off x="0" y="0"/>
                <a:ext cx="732618" cy="253820"/>
              </a:xfrm>
              <a:custGeom>
                <a:avLst/>
                <a:gdLst/>
                <a:ahLst/>
                <a:cxnLst/>
                <a:rect l="l" t="t" r="r" b="b"/>
                <a:pathLst>
                  <a:path w="732618" h="253820">
                    <a:moveTo>
                      <a:pt x="126910" y="0"/>
                    </a:moveTo>
                    <a:lnTo>
                      <a:pt x="605709" y="0"/>
                    </a:lnTo>
                    <a:cubicBezTo>
                      <a:pt x="675799" y="0"/>
                      <a:pt x="732618" y="56819"/>
                      <a:pt x="732618" y="126910"/>
                    </a:cubicBezTo>
                    <a:lnTo>
                      <a:pt x="732618" y="126910"/>
                    </a:lnTo>
                    <a:cubicBezTo>
                      <a:pt x="732618" y="197000"/>
                      <a:pt x="675799" y="253820"/>
                      <a:pt x="605709" y="253820"/>
                    </a:cubicBezTo>
                    <a:lnTo>
                      <a:pt x="126910" y="253820"/>
                    </a:lnTo>
                    <a:cubicBezTo>
                      <a:pt x="56819" y="253820"/>
                      <a:pt x="0" y="197000"/>
                      <a:pt x="0" y="126910"/>
                    </a:cubicBezTo>
                    <a:lnTo>
                      <a:pt x="0" y="126910"/>
                    </a:lnTo>
                    <a:cubicBezTo>
                      <a:pt x="0" y="56819"/>
                      <a:pt x="56819" y="0"/>
                      <a:pt x="126910" y="0"/>
                    </a:cubicBezTo>
                    <a:close/>
                  </a:path>
                </a:pathLst>
              </a:custGeom>
              <a:solidFill>
                <a:srgbClr val="FFC398"/>
              </a:solidFill>
            </p:spPr>
          </p:sp>
          <p:sp>
            <p:nvSpPr>
              <p:cNvPr id="28" name="TextBox 28"/>
              <p:cNvSpPr txBox="1"/>
              <p:nvPr/>
            </p:nvSpPr>
            <p:spPr>
              <a:xfrm>
                <a:off x="0" y="-38100"/>
                <a:ext cx="732618" cy="291920"/>
              </a:xfrm>
              <a:prstGeom prst="rect">
                <a:avLst/>
              </a:prstGeom>
            </p:spPr>
            <p:txBody>
              <a:bodyPr lIns="33867" tIns="33867" rIns="33867" bIns="33867" rtlCol="0" anchor="ctr"/>
              <a:lstStyle/>
              <a:p>
                <a:pPr marL="345455" lvl="1" indent="-172727">
                  <a:lnSpc>
                    <a:spcPts val="2239"/>
                  </a:lnSpc>
                  <a:buFont typeface="Arial"/>
                  <a:buChar char="•"/>
                </a:pPr>
                <a:r>
                  <a:rPr lang="en-US" sz="1599" b="1">
                    <a:solidFill>
                      <a:srgbClr val="F80052"/>
                    </a:solidFill>
                    <a:latin typeface="Canva Sans Bold"/>
                    <a:ea typeface="Canva Sans Bold"/>
                    <a:cs typeface="Canva Sans Bold"/>
                    <a:sym typeface="Canva Sans Bold"/>
                  </a:rPr>
                  <a:t>Films and Sheets</a:t>
                </a:r>
              </a:p>
            </p:txBody>
          </p:sp>
        </p:grpSp>
        <p:grpSp>
          <p:nvGrpSpPr>
            <p:cNvPr id="29" name="Group 29"/>
            <p:cNvGrpSpPr/>
            <p:nvPr/>
          </p:nvGrpSpPr>
          <p:grpSpPr>
            <a:xfrm>
              <a:off x="4745299" y="5136277"/>
              <a:ext cx="3708880" cy="1323079"/>
              <a:chOff x="0" y="0"/>
              <a:chExt cx="732618" cy="261349"/>
            </a:xfrm>
          </p:grpSpPr>
          <p:sp>
            <p:nvSpPr>
              <p:cNvPr id="30" name="Freeform 30"/>
              <p:cNvSpPr/>
              <p:nvPr/>
            </p:nvSpPr>
            <p:spPr>
              <a:xfrm>
                <a:off x="0" y="0"/>
                <a:ext cx="732618" cy="261349"/>
              </a:xfrm>
              <a:custGeom>
                <a:avLst/>
                <a:gdLst/>
                <a:ahLst/>
                <a:cxnLst/>
                <a:rect l="l" t="t" r="r" b="b"/>
                <a:pathLst>
                  <a:path w="732618" h="261349">
                    <a:moveTo>
                      <a:pt x="130674" y="0"/>
                    </a:moveTo>
                    <a:lnTo>
                      <a:pt x="601944" y="0"/>
                    </a:lnTo>
                    <a:cubicBezTo>
                      <a:pt x="636601" y="0"/>
                      <a:pt x="669838" y="13767"/>
                      <a:pt x="694345" y="38274"/>
                    </a:cubicBezTo>
                    <a:cubicBezTo>
                      <a:pt x="718851" y="62780"/>
                      <a:pt x="732618" y="96017"/>
                      <a:pt x="732618" y="130674"/>
                    </a:cubicBezTo>
                    <a:lnTo>
                      <a:pt x="732618" y="130674"/>
                    </a:lnTo>
                    <a:cubicBezTo>
                      <a:pt x="732618" y="202844"/>
                      <a:pt x="674113" y="261349"/>
                      <a:pt x="601944" y="261349"/>
                    </a:cubicBezTo>
                    <a:lnTo>
                      <a:pt x="130674" y="261349"/>
                    </a:lnTo>
                    <a:cubicBezTo>
                      <a:pt x="96017" y="261349"/>
                      <a:pt x="62780" y="247582"/>
                      <a:pt x="38274" y="223075"/>
                    </a:cubicBezTo>
                    <a:cubicBezTo>
                      <a:pt x="13767" y="198569"/>
                      <a:pt x="0" y="165332"/>
                      <a:pt x="0" y="130674"/>
                    </a:cubicBezTo>
                    <a:lnTo>
                      <a:pt x="0" y="130674"/>
                    </a:lnTo>
                    <a:cubicBezTo>
                      <a:pt x="0" y="96017"/>
                      <a:pt x="13767" y="62780"/>
                      <a:pt x="38274" y="38274"/>
                    </a:cubicBezTo>
                    <a:cubicBezTo>
                      <a:pt x="62780" y="13767"/>
                      <a:pt x="96017" y="0"/>
                      <a:pt x="130674" y="0"/>
                    </a:cubicBezTo>
                    <a:close/>
                  </a:path>
                </a:pathLst>
              </a:custGeom>
              <a:solidFill>
                <a:srgbClr val="FFC398"/>
              </a:solidFill>
            </p:spPr>
          </p:sp>
          <p:sp>
            <p:nvSpPr>
              <p:cNvPr id="31" name="TextBox 31"/>
              <p:cNvSpPr txBox="1"/>
              <p:nvPr/>
            </p:nvSpPr>
            <p:spPr>
              <a:xfrm>
                <a:off x="0" y="-38100"/>
                <a:ext cx="732618" cy="299449"/>
              </a:xfrm>
              <a:prstGeom prst="rect">
                <a:avLst/>
              </a:prstGeom>
            </p:spPr>
            <p:txBody>
              <a:bodyPr lIns="33867" tIns="33867" rIns="33867" bIns="33867" rtlCol="0" anchor="ctr"/>
              <a:lstStyle/>
              <a:p>
                <a:pPr marL="345455" lvl="1" indent="-172727">
                  <a:lnSpc>
                    <a:spcPts val="2239"/>
                  </a:lnSpc>
                  <a:spcBef>
                    <a:spcPct val="0"/>
                  </a:spcBef>
                  <a:buFont typeface="Arial"/>
                  <a:buChar char="•"/>
                </a:pPr>
                <a:r>
                  <a:rPr lang="en-US" sz="1599" b="1">
                    <a:solidFill>
                      <a:srgbClr val="F80052"/>
                    </a:solidFill>
                    <a:latin typeface="Canva Sans Bold"/>
                    <a:ea typeface="Canva Sans Bold"/>
                    <a:cs typeface="Canva Sans Bold"/>
                    <a:sym typeface="Canva Sans Bold"/>
                  </a:rPr>
                  <a:t>Food Contact Applications</a:t>
                </a:r>
              </a:p>
            </p:txBody>
          </p:sp>
        </p:grpSp>
        <p:grpSp>
          <p:nvGrpSpPr>
            <p:cNvPr id="32" name="Group 32"/>
            <p:cNvGrpSpPr/>
            <p:nvPr/>
          </p:nvGrpSpPr>
          <p:grpSpPr>
            <a:xfrm>
              <a:off x="4770699" y="6726057"/>
              <a:ext cx="3708880" cy="1843762"/>
              <a:chOff x="0" y="0"/>
              <a:chExt cx="732618" cy="364200"/>
            </a:xfrm>
          </p:grpSpPr>
          <p:sp>
            <p:nvSpPr>
              <p:cNvPr id="33" name="Freeform 33"/>
              <p:cNvSpPr/>
              <p:nvPr/>
            </p:nvSpPr>
            <p:spPr>
              <a:xfrm>
                <a:off x="0" y="0"/>
                <a:ext cx="732618" cy="364200"/>
              </a:xfrm>
              <a:custGeom>
                <a:avLst/>
                <a:gdLst/>
                <a:ahLst/>
                <a:cxnLst/>
                <a:rect l="l" t="t" r="r" b="b"/>
                <a:pathLst>
                  <a:path w="732618" h="364200">
                    <a:moveTo>
                      <a:pt x="141943" y="0"/>
                    </a:moveTo>
                    <a:lnTo>
                      <a:pt x="590675" y="0"/>
                    </a:lnTo>
                    <a:cubicBezTo>
                      <a:pt x="628321" y="0"/>
                      <a:pt x="664425" y="14955"/>
                      <a:pt x="691044" y="41574"/>
                    </a:cubicBezTo>
                    <a:cubicBezTo>
                      <a:pt x="717664" y="68194"/>
                      <a:pt x="732618" y="104298"/>
                      <a:pt x="732618" y="141943"/>
                    </a:cubicBezTo>
                    <a:lnTo>
                      <a:pt x="732618" y="222257"/>
                    </a:lnTo>
                    <a:cubicBezTo>
                      <a:pt x="732618" y="259902"/>
                      <a:pt x="717664" y="296006"/>
                      <a:pt x="691044" y="322626"/>
                    </a:cubicBezTo>
                    <a:cubicBezTo>
                      <a:pt x="664425" y="349245"/>
                      <a:pt x="628321" y="364200"/>
                      <a:pt x="590675" y="364200"/>
                    </a:cubicBezTo>
                    <a:lnTo>
                      <a:pt x="141943" y="364200"/>
                    </a:lnTo>
                    <a:cubicBezTo>
                      <a:pt x="104298" y="364200"/>
                      <a:pt x="68194" y="349245"/>
                      <a:pt x="41574" y="322626"/>
                    </a:cubicBezTo>
                    <a:cubicBezTo>
                      <a:pt x="14955" y="296006"/>
                      <a:pt x="0" y="259902"/>
                      <a:pt x="0" y="222257"/>
                    </a:cubicBezTo>
                    <a:lnTo>
                      <a:pt x="0" y="141943"/>
                    </a:lnTo>
                    <a:cubicBezTo>
                      <a:pt x="0" y="104298"/>
                      <a:pt x="14955" y="68194"/>
                      <a:pt x="41574" y="41574"/>
                    </a:cubicBezTo>
                    <a:cubicBezTo>
                      <a:pt x="68194" y="14955"/>
                      <a:pt x="104298" y="0"/>
                      <a:pt x="141943" y="0"/>
                    </a:cubicBezTo>
                    <a:close/>
                  </a:path>
                </a:pathLst>
              </a:custGeom>
              <a:solidFill>
                <a:srgbClr val="FFC398"/>
              </a:solidFill>
            </p:spPr>
          </p:sp>
          <p:sp>
            <p:nvSpPr>
              <p:cNvPr id="34" name="TextBox 34"/>
              <p:cNvSpPr txBox="1"/>
              <p:nvPr/>
            </p:nvSpPr>
            <p:spPr>
              <a:xfrm>
                <a:off x="0" y="-38100"/>
                <a:ext cx="732618" cy="402300"/>
              </a:xfrm>
              <a:prstGeom prst="rect">
                <a:avLst/>
              </a:prstGeom>
            </p:spPr>
            <p:txBody>
              <a:bodyPr lIns="33867" tIns="33867" rIns="33867" bIns="33867" rtlCol="0" anchor="ctr"/>
              <a:lstStyle/>
              <a:p>
                <a:pPr marL="345455" lvl="1" indent="-172727">
                  <a:lnSpc>
                    <a:spcPts val="2239"/>
                  </a:lnSpc>
                  <a:spcBef>
                    <a:spcPct val="0"/>
                  </a:spcBef>
                  <a:buFont typeface="Arial"/>
                  <a:buChar char="•"/>
                </a:pPr>
                <a:r>
                  <a:rPr lang="en-US" sz="1599" b="1">
                    <a:solidFill>
                      <a:srgbClr val="F80052"/>
                    </a:solidFill>
                    <a:latin typeface="Canva Sans Bold"/>
                    <a:ea typeface="Canva Sans Bold"/>
                    <a:cs typeface="Canva Sans Bold"/>
                    <a:sym typeface="Canva Sans Bold"/>
                  </a:rPr>
                  <a:t>Other than Food Contact Applications</a:t>
                </a:r>
              </a:p>
            </p:txBody>
          </p:sp>
        </p:grpSp>
        <p:grpSp>
          <p:nvGrpSpPr>
            <p:cNvPr id="35" name="Group 35"/>
            <p:cNvGrpSpPr/>
            <p:nvPr/>
          </p:nvGrpSpPr>
          <p:grpSpPr>
            <a:xfrm>
              <a:off x="8785408" y="5136277"/>
              <a:ext cx="3655451" cy="1323079"/>
              <a:chOff x="0" y="0"/>
              <a:chExt cx="722064" cy="261349"/>
            </a:xfrm>
          </p:grpSpPr>
          <p:sp>
            <p:nvSpPr>
              <p:cNvPr id="36" name="Freeform 36"/>
              <p:cNvSpPr/>
              <p:nvPr/>
            </p:nvSpPr>
            <p:spPr>
              <a:xfrm>
                <a:off x="0" y="0"/>
                <a:ext cx="722064" cy="261349"/>
              </a:xfrm>
              <a:custGeom>
                <a:avLst/>
                <a:gdLst/>
                <a:ahLst/>
                <a:cxnLst/>
                <a:rect l="l" t="t" r="r" b="b"/>
                <a:pathLst>
                  <a:path w="722064" h="261349">
                    <a:moveTo>
                      <a:pt x="130674" y="0"/>
                    </a:moveTo>
                    <a:lnTo>
                      <a:pt x="591390" y="0"/>
                    </a:lnTo>
                    <a:cubicBezTo>
                      <a:pt x="626047" y="0"/>
                      <a:pt x="659285" y="13767"/>
                      <a:pt x="683791" y="38274"/>
                    </a:cubicBezTo>
                    <a:cubicBezTo>
                      <a:pt x="708297" y="62780"/>
                      <a:pt x="722064" y="96017"/>
                      <a:pt x="722064" y="130674"/>
                    </a:cubicBezTo>
                    <a:lnTo>
                      <a:pt x="722064" y="130674"/>
                    </a:lnTo>
                    <a:cubicBezTo>
                      <a:pt x="722064" y="202844"/>
                      <a:pt x="663559" y="261349"/>
                      <a:pt x="591390" y="261349"/>
                    </a:cubicBezTo>
                    <a:lnTo>
                      <a:pt x="130674" y="261349"/>
                    </a:lnTo>
                    <a:cubicBezTo>
                      <a:pt x="96017" y="261349"/>
                      <a:pt x="62780" y="247582"/>
                      <a:pt x="38274" y="223075"/>
                    </a:cubicBezTo>
                    <a:cubicBezTo>
                      <a:pt x="13767" y="198569"/>
                      <a:pt x="0" y="165332"/>
                      <a:pt x="0" y="130674"/>
                    </a:cubicBezTo>
                    <a:lnTo>
                      <a:pt x="0" y="130674"/>
                    </a:lnTo>
                    <a:cubicBezTo>
                      <a:pt x="0" y="96017"/>
                      <a:pt x="13767" y="62780"/>
                      <a:pt x="38274" y="38274"/>
                    </a:cubicBezTo>
                    <a:cubicBezTo>
                      <a:pt x="62780" y="13767"/>
                      <a:pt x="96017" y="0"/>
                      <a:pt x="130674" y="0"/>
                    </a:cubicBezTo>
                    <a:close/>
                  </a:path>
                </a:pathLst>
              </a:custGeom>
              <a:solidFill>
                <a:srgbClr val="FFC398"/>
              </a:solidFill>
            </p:spPr>
          </p:sp>
          <p:sp>
            <p:nvSpPr>
              <p:cNvPr id="37" name="TextBox 37"/>
              <p:cNvSpPr txBox="1"/>
              <p:nvPr/>
            </p:nvSpPr>
            <p:spPr>
              <a:xfrm>
                <a:off x="0" y="-38100"/>
                <a:ext cx="722064" cy="299449"/>
              </a:xfrm>
              <a:prstGeom prst="rect">
                <a:avLst/>
              </a:prstGeom>
            </p:spPr>
            <p:txBody>
              <a:bodyPr lIns="33867" tIns="33867" rIns="33867" bIns="33867" rtlCol="0" anchor="ctr"/>
              <a:lstStyle/>
              <a:p>
                <a:pPr marL="345455" lvl="1" indent="-172727">
                  <a:lnSpc>
                    <a:spcPts val="2239"/>
                  </a:lnSpc>
                  <a:spcBef>
                    <a:spcPct val="0"/>
                  </a:spcBef>
                  <a:buFont typeface="Arial"/>
                  <a:buChar char="•"/>
                </a:pPr>
                <a:r>
                  <a:rPr lang="en-US" sz="1599" b="1">
                    <a:solidFill>
                      <a:srgbClr val="F80052"/>
                    </a:solidFill>
                    <a:latin typeface="Canva Sans Bold"/>
                    <a:ea typeface="Canva Sans Bold"/>
                    <a:cs typeface="Canva Sans Bold"/>
                    <a:sym typeface="Canva Sans Bold"/>
                  </a:rPr>
                  <a:t>Food Contact Applications</a:t>
                </a:r>
              </a:p>
            </p:txBody>
          </p:sp>
        </p:grpSp>
        <p:grpSp>
          <p:nvGrpSpPr>
            <p:cNvPr id="38" name="Group 38"/>
            <p:cNvGrpSpPr/>
            <p:nvPr/>
          </p:nvGrpSpPr>
          <p:grpSpPr>
            <a:xfrm>
              <a:off x="8742692" y="6726057"/>
              <a:ext cx="3766283" cy="1843762"/>
              <a:chOff x="0" y="0"/>
              <a:chExt cx="743957" cy="364200"/>
            </a:xfrm>
          </p:grpSpPr>
          <p:sp>
            <p:nvSpPr>
              <p:cNvPr id="39" name="Freeform 39"/>
              <p:cNvSpPr/>
              <p:nvPr/>
            </p:nvSpPr>
            <p:spPr>
              <a:xfrm>
                <a:off x="0" y="0"/>
                <a:ext cx="743957" cy="364200"/>
              </a:xfrm>
              <a:custGeom>
                <a:avLst/>
                <a:gdLst/>
                <a:ahLst/>
                <a:cxnLst/>
                <a:rect l="l" t="t" r="r" b="b"/>
                <a:pathLst>
                  <a:path w="743957" h="364200">
                    <a:moveTo>
                      <a:pt x="139780" y="0"/>
                    </a:moveTo>
                    <a:lnTo>
                      <a:pt x="604177" y="0"/>
                    </a:lnTo>
                    <a:cubicBezTo>
                      <a:pt x="641249" y="0"/>
                      <a:pt x="676803" y="14727"/>
                      <a:pt x="703016" y="40941"/>
                    </a:cubicBezTo>
                    <a:cubicBezTo>
                      <a:pt x="729230" y="67154"/>
                      <a:pt x="743957" y="102708"/>
                      <a:pt x="743957" y="139780"/>
                    </a:cubicBezTo>
                    <a:lnTo>
                      <a:pt x="743957" y="224420"/>
                    </a:lnTo>
                    <a:cubicBezTo>
                      <a:pt x="743957" y="261492"/>
                      <a:pt x="729230" y="297045"/>
                      <a:pt x="703016" y="323259"/>
                    </a:cubicBezTo>
                    <a:cubicBezTo>
                      <a:pt x="676803" y="349473"/>
                      <a:pt x="641249" y="364200"/>
                      <a:pt x="604177" y="364200"/>
                    </a:cubicBezTo>
                    <a:lnTo>
                      <a:pt x="139780" y="364200"/>
                    </a:lnTo>
                    <a:cubicBezTo>
                      <a:pt x="102708" y="364200"/>
                      <a:pt x="67154" y="349473"/>
                      <a:pt x="40941" y="323259"/>
                    </a:cubicBezTo>
                    <a:cubicBezTo>
                      <a:pt x="14727" y="297045"/>
                      <a:pt x="0" y="261492"/>
                      <a:pt x="0" y="224420"/>
                    </a:cubicBezTo>
                    <a:lnTo>
                      <a:pt x="0" y="139780"/>
                    </a:lnTo>
                    <a:cubicBezTo>
                      <a:pt x="0" y="102708"/>
                      <a:pt x="14727" y="67154"/>
                      <a:pt x="40941" y="40941"/>
                    </a:cubicBezTo>
                    <a:cubicBezTo>
                      <a:pt x="67154" y="14727"/>
                      <a:pt x="102708" y="0"/>
                      <a:pt x="139780" y="0"/>
                    </a:cubicBezTo>
                    <a:close/>
                  </a:path>
                </a:pathLst>
              </a:custGeom>
              <a:solidFill>
                <a:srgbClr val="FFC398"/>
              </a:solidFill>
            </p:spPr>
          </p:sp>
          <p:sp>
            <p:nvSpPr>
              <p:cNvPr id="40" name="TextBox 40"/>
              <p:cNvSpPr txBox="1"/>
              <p:nvPr/>
            </p:nvSpPr>
            <p:spPr>
              <a:xfrm>
                <a:off x="0" y="-38100"/>
                <a:ext cx="743957" cy="402300"/>
              </a:xfrm>
              <a:prstGeom prst="rect">
                <a:avLst/>
              </a:prstGeom>
            </p:spPr>
            <p:txBody>
              <a:bodyPr lIns="33867" tIns="33867" rIns="33867" bIns="33867" rtlCol="0" anchor="ctr"/>
              <a:lstStyle/>
              <a:p>
                <a:pPr marL="345455" lvl="1" indent="-172727">
                  <a:lnSpc>
                    <a:spcPts val="2239"/>
                  </a:lnSpc>
                  <a:spcBef>
                    <a:spcPct val="0"/>
                  </a:spcBef>
                  <a:buFont typeface="Arial"/>
                  <a:buChar char="•"/>
                </a:pPr>
                <a:r>
                  <a:rPr lang="en-US" sz="1599" b="1">
                    <a:solidFill>
                      <a:srgbClr val="F80052"/>
                    </a:solidFill>
                    <a:latin typeface="Canva Sans Bold"/>
                    <a:ea typeface="Canva Sans Bold"/>
                    <a:cs typeface="Canva Sans Bold"/>
                    <a:sym typeface="Canva Sans Bold"/>
                  </a:rPr>
                  <a:t>Other than Food Contact Applications</a:t>
                </a:r>
              </a:p>
            </p:txBody>
          </p:sp>
        </p:grpSp>
        <p:grpSp>
          <p:nvGrpSpPr>
            <p:cNvPr id="41" name="Group 41"/>
            <p:cNvGrpSpPr/>
            <p:nvPr/>
          </p:nvGrpSpPr>
          <p:grpSpPr>
            <a:xfrm>
              <a:off x="626933" y="3437056"/>
              <a:ext cx="4220326" cy="881320"/>
              <a:chOff x="0" y="0"/>
              <a:chExt cx="1551199" cy="406400"/>
            </a:xfrm>
          </p:grpSpPr>
          <p:sp>
            <p:nvSpPr>
              <p:cNvPr id="42" name="Freeform 42"/>
              <p:cNvSpPr/>
              <p:nvPr/>
            </p:nvSpPr>
            <p:spPr>
              <a:xfrm>
                <a:off x="17780" y="22860"/>
                <a:ext cx="1525799" cy="360680"/>
              </a:xfrm>
              <a:custGeom>
                <a:avLst/>
                <a:gdLst/>
                <a:ahLst/>
                <a:cxnLst/>
                <a:rect l="l" t="t" r="r" b="b"/>
                <a:pathLst>
                  <a:path w="1525799" h="360680">
                    <a:moveTo>
                      <a:pt x="1525799" y="180340"/>
                    </a:moveTo>
                    <a:cubicBezTo>
                      <a:pt x="1525799" y="81280"/>
                      <a:pt x="1445789" y="0"/>
                      <a:pt x="1345459" y="0"/>
                    </a:cubicBezTo>
                    <a:lnTo>
                      <a:pt x="172720" y="0"/>
                    </a:lnTo>
                    <a:lnTo>
                      <a:pt x="172720" y="1270"/>
                    </a:lnTo>
                    <a:cubicBezTo>
                      <a:pt x="76200" y="5080"/>
                      <a:pt x="0" y="83820"/>
                      <a:pt x="0" y="180340"/>
                    </a:cubicBezTo>
                    <a:cubicBezTo>
                      <a:pt x="0" y="276860"/>
                      <a:pt x="77470" y="355600"/>
                      <a:pt x="172720" y="359410"/>
                    </a:cubicBezTo>
                    <a:lnTo>
                      <a:pt x="172720" y="360680"/>
                    </a:lnTo>
                    <a:lnTo>
                      <a:pt x="1345459" y="360680"/>
                    </a:lnTo>
                    <a:cubicBezTo>
                      <a:pt x="1444519" y="360680"/>
                      <a:pt x="1525799" y="279400"/>
                      <a:pt x="1525799" y="180340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</p:sp>
        </p:grpSp>
        <p:sp>
          <p:nvSpPr>
            <p:cNvPr id="43" name="TextBox 43"/>
            <p:cNvSpPr txBox="1"/>
            <p:nvPr/>
          </p:nvSpPr>
          <p:spPr>
            <a:xfrm>
              <a:off x="1256404" y="3637474"/>
              <a:ext cx="3680028" cy="40485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1733"/>
                </a:lnSpc>
              </a:pPr>
              <a:r>
                <a:rPr lang="en-US" sz="1333" b="1" spc="-40">
                  <a:solidFill>
                    <a:srgbClr val="2B2929"/>
                  </a:solidFill>
                  <a:latin typeface="Helveticish Bold"/>
                  <a:ea typeface="Helveticish Bold"/>
                  <a:cs typeface="Helveticish Bold"/>
                  <a:sym typeface="Helveticish Bold"/>
                </a:rPr>
                <a:t>SUB-SECTORS</a:t>
              </a:r>
            </a:p>
          </p:txBody>
        </p:sp>
        <p:grpSp>
          <p:nvGrpSpPr>
            <p:cNvPr id="44" name="Group 44"/>
            <p:cNvGrpSpPr/>
            <p:nvPr/>
          </p:nvGrpSpPr>
          <p:grpSpPr>
            <a:xfrm>
              <a:off x="0" y="7440509"/>
              <a:ext cx="3741813" cy="775487"/>
              <a:chOff x="0" y="0"/>
              <a:chExt cx="1375320" cy="406400"/>
            </a:xfrm>
          </p:grpSpPr>
          <p:sp>
            <p:nvSpPr>
              <p:cNvPr id="45" name="Freeform 45"/>
              <p:cNvSpPr/>
              <p:nvPr/>
            </p:nvSpPr>
            <p:spPr>
              <a:xfrm>
                <a:off x="17780" y="22840"/>
                <a:ext cx="1349920" cy="175108"/>
              </a:xfrm>
              <a:custGeom>
                <a:avLst/>
                <a:gdLst/>
                <a:ahLst/>
                <a:cxnLst/>
                <a:rect l="l" t="t" r="r" b="b"/>
                <a:pathLst>
                  <a:path w="1349920" h="175108">
                    <a:moveTo>
                      <a:pt x="1349920" y="87554"/>
                    </a:moveTo>
                    <a:cubicBezTo>
                      <a:pt x="1349920" y="39461"/>
                      <a:pt x="1269910" y="0"/>
                      <a:pt x="1169580" y="0"/>
                    </a:cubicBezTo>
                    <a:lnTo>
                      <a:pt x="172720" y="0"/>
                    </a:lnTo>
                    <a:lnTo>
                      <a:pt x="172720" y="617"/>
                    </a:lnTo>
                    <a:cubicBezTo>
                      <a:pt x="76200" y="2467"/>
                      <a:pt x="0" y="40694"/>
                      <a:pt x="0" y="87554"/>
                    </a:cubicBezTo>
                    <a:cubicBezTo>
                      <a:pt x="0" y="134414"/>
                      <a:pt x="77470" y="172642"/>
                      <a:pt x="172720" y="174491"/>
                    </a:cubicBezTo>
                    <a:lnTo>
                      <a:pt x="172720" y="175108"/>
                    </a:lnTo>
                    <a:lnTo>
                      <a:pt x="1169580" y="175108"/>
                    </a:lnTo>
                    <a:cubicBezTo>
                      <a:pt x="1268640" y="175108"/>
                      <a:pt x="1349920" y="135647"/>
                      <a:pt x="1349920" y="87554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</p:sp>
        </p:grpSp>
        <p:sp>
          <p:nvSpPr>
            <p:cNvPr id="46" name="TextBox 46"/>
            <p:cNvSpPr txBox="1"/>
            <p:nvPr/>
          </p:nvSpPr>
          <p:spPr>
            <a:xfrm>
              <a:off x="511534" y="7484094"/>
              <a:ext cx="3084072" cy="40485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1733"/>
                </a:lnSpc>
              </a:pPr>
              <a:r>
                <a:rPr lang="en-US" sz="1333" b="1" spc="-40" dirty="0">
                  <a:solidFill>
                    <a:srgbClr val="2B2929"/>
                  </a:solidFill>
                  <a:latin typeface="Helveticish Bold"/>
                  <a:ea typeface="Helveticish Bold"/>
                  <a:cs typeface="Helveticish Bold"/>
                  <a:sym typeface="Helveticish Bold"/>
                </a:rPr>
                <a:t>SUB-SUBSECTORS</a:t>
              </a:r>
            </a:p>
          </p:txBody>
        </p:sp>
        <p:sp>
          <p:nvSpPr>
            <p:cNvPr id="47" name="Freeform 47"/>
            <p:cNvSpPr/>
            <p:nvPr/>
          </p:nvSpPr>
          <p:spPr>
            <a:xfrm>
              <a:off x="3932658" y="2904269"/>
              <a:ext cx="481414" cy="1946895"/>
            </a:xfrm>
            <a:custGeom>
              <a:avLst/>
              <a:gdLst/>
              <a:ahLst/>
              <a:cxnLst/>
              <a:rect l="l" t="t" r="r" b="b"/>
              <a:pathLst>
                <a:path w="481414" h="1946895">
                  <a:moveTo>
                    <a:pt x="0" y="0"/>
                  </a:moveTo>
                  <a:lnTo>
                    <a:pt x="481414" y="0"/>
                  </a:lnTo>
                  <a:lnTo>
                    <a:pt x="481414" y="1946895"/>
                  </a:lnTo>
                  <a:lnTo>
                    <a:pt x="0" y="194689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48" name="Freeform 48"/>
            <p:cNvSpPr/>
            <p:nvPr/>
          </p:nvSpPr>
          <p:spPr>
            <a:xfrm>
              <a:off x="3805428" y="5109552"/>
              <a:ext cx="939871" cy="5118110"/>
            </a:xfrm>
            <a:custGeom>
              <a:avLst/>
              <a:gdLst/>
              <a:ahLst/>
              <a:cxnLst/>
              <a:rect l="l" t="t" r="r" b="b"/>
              <a:pathLst>
                <a:path w="939871" h="5118110">
                  <a:moveTo>
                    <a:pt x="0" y="0"/>
                  </a:moveTo>
                  <a:lnTo>
                    <a:pt x="939871" y="0"/>
                  </a:lnTo>
                  <a:lnTo>
                    <a:pt x="939871" y="5118110"/>
                  </a:lnTo>
                  <a:lnTo>
                    <a:pt x="0" y="511811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a:blipFill>
          </p:spPr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4F20E9AF-D424-694D-EE18-454D3EC0072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79647645"/>
              </p:ext>
            </p:extLst>
          </p:nvPr>
        </p:nvGraphicFramePr>
        <p:xfrm>
          <a:off x="2087113" y="1659946"/>
          <a:ext cx="8017774" cy="49047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91674AC-5B30-3366-6E1F-A63D7F3087D1}"/>
              </a:ext>
            </a:extLst>
          </p:cNvPr>
          <p:cNvSpPr txBox="1"/>
          <p:nvPr/>
        </p:nvSpPr>
        <p:spPr>
          <a:xfrm>
            <a:off x="2355011" y="672860"/>
            <a:ext cx="75739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400" u="sng" dirty="0"/>
              <a:t>DYE INTERMEDIATES </a:t>
            </a:r>
          </a:p>
        </p:txBody>
      </p:sp>
    </p:spTree>
    <p:extLst>
      <p:ext uri="{BB962C8B-B14F-4D97-AF65-F5344CB8AC3E}">
        <p14:creationId xmlns:p14="http://schemas.microsoft.com/office/powerpoint/2010/main" val="656891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B2C1819-4873-EA5F-0EF1-18D1E111B72F}"/>
              </a:ext>
            </a:extLst>
          </p:cNvPr>
          <p:cNvSpPr txBox="1"/>
          <p:nvPr/>
        </p:nvSpPr>
        <p:spPr>
          <a:xfrm>
            <a:off x="512064" y="731520"/>
            <a:ext cx="1121054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 OF EXECUTION (PCD 26)</a:t>
            </a:r>
          </a:p>
          <a:p>
            <a:endParaRPr lang="en-I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standard / new work item is allotted to an industry. It reviews the standard / work item. </a:t>
            </a:r>
          </a:p>
          <a:p>
            <a:endParaRPr lang="en-I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arranges sample and send to other members of Working panel and ROUND ROBBIN TEST is performed within working panel. As of now, 9 Industries are performing RRT. </a:t>
            </a:r>
          </a:p>
          <a:p>
            <a:endParaRPr lang="en-I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 submission of RRT report, a meeting of WORKING PANEL is organised which reviews draft revision/ working draft and RRT report provided by the expert and submits to the Committee </a:t>
            </a:r>
          </a:p>
        </p:txBody>
      </p:sp>
    </p:spTree>
    <p:extLst>
      <p:ext uri="{BB962C8B-B14F-4D97-AF65-F5344CB8AC3E}">
        <p14:creationId xmlns:p14="http://schemas.microsoft.com/office/powerpoint/2010/main" val="4161731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240A1-1B6F-B1AC-89FA-8427F846FD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92365"/>
            <a:ext cx="10364451" cy="969817"/>
          </a:xfrm>
        </p:spPr>
        <p:txBody>
          <a:bodyPr>
            <a:normAutofit/>
          </a:bodyPr>
          <a:lstStyle/>
          <a:p>
            <a:r>
              <a:rPr lang="en-US" sz="2400" dirty="0"/>
              <a:t>PROGRESS OF NWIP’S AGAINST THE ANNUAL ACTION PLAN FOR 2024-2025 AND THE PROCESS ADOPTED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524C9A3-E465-6C01-CC52-35C6B783ADB5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841797483"/>
              </p:ext>
            </p:extLst>
          </p:nvPr>
        </p:nvGraphicFramePr>
        <p:xfrm>
          <a:off x="267855" y="877455"/>
          <a:ext cx="11813310" cy="57377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9737">
                  <a:extLst>
                    <a:ext uri="{9D8B030D-6E8A-4147-A177-3AD203B41FA5}">
                      <a16:colId xmlns:a16="http://schemas.microsoft.com/office/drawing/2014/main" val="945072964"/>
                    </a:ext>
                  </a:extLst>
                </a:gridCol>
                <a:gridCol w="5218982">
                  <a:extLst>
                    <a:ext uri="{9D8B030D-6E8A-4147-A177-3AD203B41FA5}">
                      <a16:colId xmlns:a16="http://schemas.microsoft.com/office/drawing/2014/main" val="772072813"/>
                    </a:ext>
                  </a:extLst>
                </a:gridCol>
                <a:gridCol w="2049862">
                  <a:extLst>
                    <a:ext uri="{9D8B030D-6E8A-4147-A177-3AD203B41FA5}">
                      <a16:colId xmlns:a16="http://schemas.microsoft.com/office/drawing/2014/main" val="4029387215"/>
                    </a:ext>
                  </a:extLst>
                </a:gridCol>
                <a:gridCol w="2724729">
                  <a:extLst>
                    <a:ext uri="{9D8B030D-6E8A-4147-A177-3AD203B41FA5}">
                      <a16:colId xmlns:a16="http://schemas.microsoft.com/office/drawing/2014/main" val="24949994"/>
                    </a:ext>
                  </a:extLst>
                </a:gridCol>
              </a:tblGrid>
              <a:tr h="1198365">
                <a:tc>
                  <a:txBody>
                    <a:bodyPr/>
                    <a:lstStyle/>
                    <a:p>
                      <a:r>
                        <a:rPr lang="en-US" dirty="0"/>
                        <a:t>SECTIONAL COMMITTEE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SUBJECT/TITLE OF NWIP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STATUS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6235330"/>
                  </a:ext>
                </a:extLst>
              </a:tr>
              <a:tr h="961187">
                <a:tc rowSpan="5">
                  <a:txBody>
                    <a:bodyPr/>
                    <a:lstStyle/>
                    <a:p>
                      <a:r>
                        <a:rPr lang="en-US" dirty="0"/>
                        <a:t>PCD 21 PLASTICS PACKAGING SECTIONAL COMMITTEE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Plastic Feeding and Drinking Containers, Accessories and Cutleries for infant and child use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Under Printing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Working Group 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3398303"/>
                  </a:ext>
                </a:extLst>
              </a:tr>
              <a:tr h="78652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Formulation of Indian Standard on Flexible Packaging for snack food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Under Review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Working Group 05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7861145"/>
                  </a:ext>
                </a:extLst>
              </a:tr>
              <a:tr h="92181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Formulation of Indian Standard for the packaging of dairy products made of HDPE or PP containers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Under Review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Working Group 06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7329207"/>
                  </a:ext>
                </a:extLst>
              </a:tr>
              <a:tr h="94803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Test method for determination of Bisphenol A content in packaging material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Working draft under preparation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Working Group 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4840772"/>
                  </a:ext>
                </a:extLst>
              </a:tr>
              <a:tr h="92181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Coloured</a:t>
                      </a:r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feeding bottles using pigments and colorants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Research and Development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Indian Institute of Toxicological Research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43816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4536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1D8D99-1538-811C-6311-8B326A1FC5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894B31-5883-FA9E-B3E1-0DFAABCF6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499873"/>
            <a:ext cx="10364451" cy="285218"/>
          </a:xfrm>
        </p:spPr>
        <p:txBody>
          <a:bodyPr>
            <a:noAutofit/>
          </a:bodyPr>
          <a:lstStyle/>
          <a:p>
            <a:r>
              <a:rPr lang="en-US" sz="2400" dirty="0"/>
              <a:t>PROGRESS OF NWIP’S AGAINST THE ANNUAL ACTION PLAN FOR 2024-2025 AND THE PROCESS ADOPTED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57A4197-65D2-0D10-921C-01B4C6F2130D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072377758"/>
              </p:ext>
            </p:extLst>
          </p:nvPr>
        </p:nvGraphicFramePr>
        <p:xfrm>
          <a:off x="915026" y="1758918"/>
          <a:ext cx="10363200" cy="48306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4540">
                  <a:extLst>
                    <a:ext uri="{9D8B030D-6E8A-4147-A177-3AD203B41FA5}">
                      <a16:colId xmlns:a16="http://schemas.microsoft.com/office/drawing/2014/main" val="945072964"/>
                    </a:ext>
                  </a:extLst>
                </a:gridCol>
                <a:gridCol w="4442691">
                  <a:extLst>
                    <a:ext uri="{9D8B030D-6E8A-4147-A177-3AD203B41FA5}">
                      <a16:colId xmlns:a16="http://schemas.microsoft.com/office/drawing/2014/main" val="772072813"/>
                    </a:ext>
                  </a:extLst>
                </a:gridCol>
                <a:gridCol w="2189018">
                  <a:extLst>
                    <a:ext uri="{9D8B030D-6E8A-4147-A177-3AD203B41FA5}">
                      <a16:colId xmlns:a16="http://schemas.microsoft.com/office/drawing/2014/main" val="4029387215"/>
                    </a:ext>
                  </a:extLst>
                </a:gridCol>
                <a:gridCol w="2126951">
                  <a:extLst>
                    <a:ext uri="{9D8B030D-6E8A-4147-A177-3AD203B41FA5}">
                      <a16:colId xmlns:a16="http://schemas.microsoft.com/office/drawing/2014/main" val="24949994"/>
                    </a:ext>
                  </a:extLst>
                </a:gridCol>
              </a:tblGrid>
              <a:tr h="941446">
                <a:tc>
                  <a:txBody>
                    <a:bodyPr/>
                    <a:lstStyle/>
                    <a:p>
                      <a:r>
                        <a:rPr lang="en-US" dirty="0"/>
                        <a:t>SECTIONAL COMMITTEE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SUBJECT/TITLE OF NWIP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STATUS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6235330"/>
                  </a:ext>
                </a:extLst>
              </a:tr>
              <a:tr h="1223879">
                <a:tc>
                  <a:txBody>
                    <a:bodyPr/>
                    <a:lstStyle/>
                    <a:p>
                      <a:r>
                        <a:rPr lang="en-US" dirty="0"/>
                        <a:t>PCD 21</a:t>
                      </a:r>
                    </a:p>
                    <a:p>
                      <a:r>
                        <a:rPr lang="en-US" dirty="0"/>
                        <a:t>PLASTICS PACKAGING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POLYETHYLENE FLEXIBLE POUCHES FOR THE PACKING OF NATURAL MINERAL WATER AND PACKAGED DRINKING WATER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Working draft under preparation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Working group P07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3398303"/>
                  </a:ext>
                </a:extLst>
              </a:tr>
              <a:tr h="782402">
                <a:tc rowSpan="3">
                  <a:txBody>
                    <a:bodyPr/>
                    <a:lstStyle/>
                    <a:p>
                      <a:r>
                        <a:rPr lang="en-US" dirty="0"/>
                        <a:t>PCD 26 </a:t>
                      </a:r>
                    </a:p>
                    <a:p>
                      <a:r>
                        <a:rPr lang="en-US" dirty="0"/>
                        <a:t>DYES INTERMEDIATES SECTIONAL COMMITTEE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Vinyl sulphone ester of 2,5-dimethoxy aniline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F-Draft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Working panel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0576399"/>
                  </a:ext>
                </a:extLst>
              </a:tr>
              <a:tr h="941446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4,4-Diaminobenzanilide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Working draft received 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Working panel 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5362920"/>
                  </a:ext>
                </a:extLst>
              </a:tr>
              <a:tr h="941446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4,4-Diaminosulfanilide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Working draft received 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Working panel 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76628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84833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1DD084-1DCD-92E5-F704-4FC2B21921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983931-6D5C-626F-FCD5-3A5C44C90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499873"/>
            <a:ext cx="10364451" cy="841248"/>
          </a:xfrm>
        </p:spPr>
        <p:txBody>
          <a:bodyPr>
            <a:normAutofit fontScale="90000"/>
          </a:bodyPr>
          <a:lstStyle/>
          <a:p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PROGRESS OF NWIP’S AGAINST THE ANNUAL ACTION PLAN FOR 2024-2025 AND THE PROCESS ADOPTED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BDE372C-75C1-D645-B019-7F5ACC23FDFC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767096645"/>
              </p:ext>
            </p:extLst>
          </p:nvPr>
        </p:nvGraphicFramePr>
        <p:xfrm>
          <a:off x="963169" y="1672019"/>
          <a:ext cx="10363200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2079">
                  <a:extLst>
                    <a:ext uri="{9D8B030D-6E8A-4147-A177-3AD203B41FA5}">
                      <a16:colId xmlns:a16="http://schemas.microsoft.com/office/drawing/2014/main" val="945072964"/>
                    </a:ext>
                  </a:extLst>
                </a:gridCol>
                <a:gridCol w="3779521">
                  <a:extLst>
                    <a:ext uri="{9D8B030D-6E8A-4147-A177-3AD203B41FA5}">
                      <a16:colId xmlns:a16="http://schemas.microsoft.com/office/drawing/2014/main" val="772072813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4029387215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4949994"/>
                    </a:ext>
                  </a:extLst>
                </a:gridCol>
              </a:tblGrid>
              <a:tr h="531947">
                <a:tc>
                  <a:txBody>
                    <a:bodyPr/>
                    <a:lstStyle/>
                    <a:p>
                      <a:r>
                        <a:rPr lang="en-US" dirty="0"/>
                        <a:t>SECTIONAL COMMITTEE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SUBJECT/TITLE OF NWIP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STATUS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6235330"/>
                  </a:ext>
                </a:extLst>
              </a:tr>
              <a:tr h="759925">
                <a:tc rowSpan="2">
                  <a:txBody>
                    <a:bodyPr/>
                    <a:lstStyle/>
                    <a:p>
                      <a:r>
                        <a:rPr lang="en-US" dirty="0"/>
                        <a:t>PCD 30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Toys and Related Test methods Sectional Committee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Safety of toys part 10: Experimental sets for chemistry and related activities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Published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Committee (ISO Adoption)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3398303"/>
                  </a:ext>
                </a:extLst>
              </a:tr>
              <a:tr h="531947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Safety of toys part 11: Chemical toys sets other than experimental sets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Published 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Committee (ISO Adoption)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78611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70962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7693C-C1FB-30CF-EC2B-F099A0683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960901"/>
          </a:xfrm>
        </p:spPr>
        <p:txBody>
          <a:bodyPr>
            <a:normAutofit/>
          </a:bodyPr>
          <a:lstStyle/>
          <a:p>
            <a:r>
              <a:rPr lang="en-US" dirty="0"/>
              <a:t>NWIP STATUS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74F0A96-A860-14BE-4C80-379FDC576E94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070652832"/>
              </p:ext>
            </p:extLst>
          </p:nvPr>
        </p:nvGraphicFramePr>
        <p:xfrm>
          <a:off x="1018309" y="1816245"/>
          <a:ext cx="10363200" cy="311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2546">
                  <a:extLst>
                    <a:ext uri="{9D8B030D-6E8A-4147-A177-3AD203B41FA5}">
                      <a16:colId xmlns:a16="http://schemas.microsoft.com/office/drawing/2014/main" val="2164932120"/>
                    </a:ext>
                  </a:extLst>
                </a:gridCol>
                <a:gridCol w="3595254">
                  <a:extLst>
                    <a:ext uri="{9D8B030D-6E8A-4147-A177-3AD203B41FA5}">
                      <a16:colId xmlns:a16="http://schemas.microsoft.com/office/drawing/2014/main" val="3238257131"/>
                    </a:ext>
                  </a:extLst>
                </a:gridCol>
                <a:gridCol w="5105400">
                  <a:extLst>
                    <a:ext uri="{9D8B030D-6E8A-4147-A177-3AD203B41FA5}">
                      <a16:colId xmlns:a16="http://schemas.microsoft.com/office/drawing/2014/main" val="1363974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Sectional 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No. of NWIP as per APS 2024-2025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Status of NWIP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22009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PCD 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Printing -01</a:t>
                      </a:r>
                    </a:p>
                    <a:p>
                      <a:r>
                        <a:rPr lang="en-US" dirty="0"/>
                        <a:t>Under Review-02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Working Draft under Preparation-02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Research and development- 01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489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PCD 26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03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F-draft- 01 </a:t>
                      </a:r>
                    </a:p>
                    <a:p>
                      <a:r>
                        <a:rPr lang="en-US" dirty="0"/>
                        <a:t>Working Draft received- 02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04637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PCD 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02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Published – 02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24417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68057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1139</TotalTime>
  <Words>1332</Words>
  <Application>Microsoft Office PowerPoint</Application>
  <PresentationFormat>Widescreen</PresentationFormat>
  <Paragraphs>291</Paragraphs>
  <Slides>16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6" baseType="lpstr">
      <vt:lpstr>Arial</vt:lpstr>
      <vt:lpstr>Calibri</vt:lpstr>
      <vt:lpstr>Canva Sans Bold</vt:lpstr>
      <vt:lpstr>Century Gothic</vt:lpstr>
      <vt:lpstr>Helveticish Bold</vt:lpstr>
      <vt:lpstr>Helveticish Bold Italics</vt:lpstr>
      <vt:lpstr>Times New Roman</vt:lpstr>
      <vt:lpstr>Wingdings</vt:lpstr>
      <vt:lpstr>Wingdings 3</vt:lpstr>
      <vt:lpstr>Ion</vt:lpstr>
      <vt:lpstr>Half yearly review</vt:lpstr>
      <vt:lpstr>SECTORS AND SUB-SECTORS </vt:lpstr>
      <vt:lpstr>PowerPoint Presentation</vt:lpstr>
      <vt:lpstr>PowerPoint Presentation</vt:lpstr>
      <vt:lpstr>PowerPoint Presentation</vt:lpstr>
      <vt:lpstr>PROGRESS OF NWIP’S AGAINST THE ANNUAL ACTION PLAN FOR 2024-2025 AND THE PROCESS ADOPTED</vt:lpstr>
      <vt:lpstr>PROGRESS OF NWIP’S AGAINST THE ANNUAL ACTION PLAN FOR 2024-2025 AND THE PROCESS ADOPTED</vt:lpstr>
      <vt:lpstr>PROGRESS OF NWIP’S AGAINST THE ANNUAL ACTION PLAN FOR 2024-2025 AND THE PROCESS ADOPTED</vt:lpstr>
      <vt:lpstr>NWIP STATUS</vt:lpstr>
      <vt:lpstr>PROGRESS OF REVIEWS AGAINST THE ANNUAL ACTION PLAN FOR 2024-2025</vt:lpstr>
      <vt:lpstr>Process adopted for review of standards</vt:lpstr>
      <vt:lpstr>WORKING PANELS AND WORKING GROUPS</vt:lpstr>
      <vt:lpstr>WORKING PANELS AND WORKING GROUPS</vt:lpstr>
      <vt:lpstr> PCD 21  Industry –– 10 (33.3%)  Association –– 07 (23.3%)  Consumer –– 06 (20%)  Labs and Research Institute –– 05 (16.7%)  Personal capacity- 01 (3%) NGO –– 01 (3%)  Total- 30</vt:lpstr>
      <vt:lpstr>SC/WP Meetings planned and held outside HQRS</vt:lpstr>
      <vt:lpstr>THANK YOU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Abinash</dc:creator>
  <cp:lastModifiedBy>Anmol Agarwal</cp:lastModifiedBy>
  <cp:revision>27</cp:revision>
  <dcterms:created xsi:type="dcterms:W3CDTF">2024-10-14T15:20:14Z</dcterms:created>
  <dcterms:modified xsi:type="dcterms:W3CDTF">2024-10-17T09:02:46Z</dcterms:modified>
</cp:coreProperties>
</file>