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3952B04-8667-4F40-AD53-BB0ACC4FD6C0}">
  <a:tblStyle styleId="{13952B04-8667-4F40-AD53-BB0ACC4FD6C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E37F68A9-7086-4CEE-A780-E0F165EFD3C3}"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0b58606263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0b58606263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fa39bbcc8c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fa39bbcc8c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0b58606263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0b58606263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fa39bbcc8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fa39bbcc8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faa69d00b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faa69d00b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0b58606263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0b58606263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0b58606263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0b58606263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fa39bbcc8c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fa39bbcc8c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fa39bbcc8c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fa39bbcc8c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fa39bbcc8c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fa39bbcc8c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185225" y="795150"/>
            <a:ext cx="8520600" cy="1180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2700" u="sng"/>
              <a:t>Half Yearly Review </a:t>
            </a:r>
            <a:endParaRPr b="1" sz="2700" u="sng"/>
          </a:p>
          <a:p>
            <a:pPr indent="0" lvl="0" marL="0" rtl="0" algn="ctr">
              <a:spcBef>
                <a:spcPts val="0"/>
              </a:spcBef>
              <a:spcAft>
                <a:spcPts val="0"/>
              </a:spcAft>
              <a:buNone/>
            </a:pPr>
            <a:r>
              <a:rPr lang="en" sz="1900"/>
              <a:t>(</a:t>
            </a:r>
            <a:r>
              <a:rPr lang="en" sz="1900"/>
              <a:t>18.10.2024)</a:t>
            </a:r>
            <a:endParaRPr sz="1900"/>
          </a:p>
        </p:txBody>
      </p:sp>
      <p:sp>
        <p:nvSpPr>
          <p:cNvPr id="55" name="Google Shape;55;p13"/>
          <p:cNvSpPr txBox="1"/>
          <p:nvPr>
            <p:ph idx="1" type="subTitle"/>
          </p:nvPr>
        </p:nvSpPr>
        <p:spPr>
          <a:xfrm>
            <a:off x="261125" y="2101825"/>
            <a:ext cx="8520600" cy="2377800"/>
          </a:xfrm>
          <a:prstGeom prst="rect">
            <a:avLst/>
          </a:prstGeom>
        </p:spPr>
        <p:txBody>
          <a:bodyPr anchorCtr="0" anchor="t" bIns="91425" lIns="91425" spcFirstLastPara="1" rIns="91425" wrap="square" tIns="91425">
            <a:normAutofit/>
          </a:bodyPr>
          <a:lstStyle/>
          <a:p>
            <a:pPr indent="0" lvl="0" marL="0" rtl="0" algn="l">
              <a:lnSpc>
                <a:spcPct val="80000"/>
              </a:lnSpc>
              <a:spcBef>
                <a:spcPts val="0"/>
              </a:spcBef>
              <a:spcAft>
                <a:spcPts val="0"/>
              </a:spcAft>
              <a:buNone/>
            </a:pPr>
            <a:r>
              <a:rPr b="1" lang="en" sz="2200"/>
              <a:t>TED 14 : Air and Space Vehicles</a:t>
            </a:r>
            <a:endParaRPr b="1" sz="2200"/>
          </a:p>
          <a:p>
            <a:pPr indent="0" lvl="0" marL="0" rtl="0" algn="l">
              <a:lnSpc>
                <a:spcPct val="80000"/>
              </a:lnSpc>
              <a:spcBef>
                <a:spcPts val="0"/>
              </a:spcBef>
              <a:spcAft>
                <a:spcPts val="0"/>
              </a:spcAft>
              <a:buNone/>
            </a:pPr>
            <a:r>
              <a:rPr b="1" lang="en" sz="2200"/>
              <a:t>TED 16:  Bicycles</a:t>
            </a:r>
            <a:endParaRPr b="1" sz="2200"/>
          </a:p>
          <a:p>
            <a:pPr indent="0" lvl="0" marL="0" rtl="0" algn="l">
              <a:lnSpc>
                <a:spcPct val="80000"/>
              </a:lnSpc>
              <a:spcBef>
                <a:spcPts val="0"/>
              </a:spcBef>
              <a:spcAft>
                <a:spcPts val="0"/>
              </a:spcAft>
              <a:buNone/>
            </a:pPr>
            <a:r>
              <a:rPr b="1" lang="en" sz="2200"/>
              <a:t>TED 32:  Unmanned Aerial Vehicles</a:t>
            </a:r>
            <a:endParaRPr b="1" sz="2200"/>
          </a:p>
          <a:p>
            <a:pPr indent="0" lvl="0" marL="0" rtl="0" algn="l">
              <a:lnSpc>
                <a:spcPct val="80000"/>
              </a:lnSpc>
              <a:spcBef>
                <a:spcPts val="0"/>
              </a:spcBef>
              <a:spcAft>
                <a:spcPts val="0"/>
              </a:spcAft>
              <a:buNone/>
            </a:pPr>
            <a:r>
              <a:rPr b="1" lang="en" sz="2200"/>
              <a:t>TED 35:  Road Safety</a:t>
            </a:r>
            <a:endParaRPr b="1" sz="2200"/>
          </a:p>
          <a:p>
            <a:pPr indent="0" lvl="0" marL="0" rtl="0" algn="l">
              <a:lnSpc>
                <a:spcPct val="80000"/>
              </a:lnSpc>
              <a:spcBef>
                <a:spcPts val="0"/>
              </a:spcBef>
              <a:spcAft>
                <a:spcPts val="0"/>
              </a:spcAft>
              <a:buNone/>
            </a:pPr>
            <a:r>
              <a:t/>
            </a:r>
            <a:endParaRPr sz="2200"/>
          </a:p>
          <a:p>
            <a:pPr indent="0" lvl="0" marL="0" rtl="0" algn="l">
              <a:lnSpc>
                <a:spcPct val="80000"/>
              </a:lnSpc>
              <a:spcBef>
                <a:spcPts val="0"/>
              </a:spcBef>
              <a:spcAft>
                <a:spcPts val="0"/>
              </a:spcAft>
              <a:buNone/>
            </a:pPr>
            <a:r>
              <a:t/>
            </a:r>
            <a:endParaRPr sz="2200"/>
          </a:p>
          <a:p>
            <a:pPr indent="0" lvl="0" marL="0" rtl="0" algn="r">
              <a:lnSpc>
                <a:spcPct val="80000"/>
              </a:lnSpc>
              <a:spcBef>
                <a:spcPts val="0"/>
              </a:spcBef>
              <a:spcAft>
                <a:spcPts val="0"/>
              </a:spcAft>
              <a:buNone/>
            </a:pPr>
            <a:r>
              <a:rPr lang="en" sz="1800"/>
              <a:t>Ravindra Beniwal</a:t>
            </a:r>
            <a:endParaRPr sz="1800"/>
          </a:p>
          <a:p>
            <a:pPr indent="0" lvl="0" marL="0" rtl="0" algn="r">
              <a:lnSpc>
                <a:spcPct val="80000"/>
              </a:lnSpc>
              <a:spcBef>
                <a:spcPts val="0"/>
              </a:spcBef>
              <a:spcAft>
                <a:spcPts val="0"/>
              </a:spcAft>
              <a:buNone/>
            </a:pPr>
            <a:r>
              <a:rPr lang="en" sz="1800"/>
              <a:t>Scientist D</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Major Events Planned</a:t>
            </a:r>
            <a:endParaRPr/>
          </a:p>
        </p:txBody>
      </p:sp>
      <p:sp>
        <p:nvSpPr>
          <p:cNvPr id="109" name="Google Shape;109;p22"/>
          <p:cNvSpPr txBox="1"/>
          <p:nvPr>
            <p:ph idx="1" type="body"/>
          </p:nvPr>
        </p:nvSpPr>
        <p:spPr>
          <a:xfrm>
            <a:off x="311700" y="1152475"/>
            <a:ext cx="8520600" cy="3416400"/>
          </a:xfrm>
          <a:prstGeom prst="rect">
            <a:avLst/>
          </a:prstGeom>
          <a:solidFill>
            <a:srgbClr val="EAD1DC"/>
          </a:solidFill>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b="1" lang="en">
                <a:solidFill>
                  <a:srgbClr val="000000"/>
                </a:solidFill>
              </a:rPr>
              <a:t>Hosting of Plenary meeting of ISO TC 20/SC 14  Space Systems in 2026 in India -</a:t>
            </a:r>
            <a:r>
              <a:rPr lang="en">
                <a:solidFill>
                  <a:srgbClr val="000000"/>
                </a:solidFill>
              </a:rPr>
              <a:t> </a:t>
            </a:r>
            <a:endParaRPr>
              <a:solidFill>
                <a:srgbClr val="000000"/>
              </a:solidFill>
            </a:endParaRPr>
          </a:p>
          <a:p>
            <a:pPr indent="0" lvl="0" marL="0" rtl="0" algn="l">
              <a:spcBef>
                <a:spcPts val="1200"/>
              </a:spcBef>
              <a:spcAft>
                <a:spcPts val="1200"/>
              </a:spcAft>
              <a:buNone/>
            </a:pPr>
            <a:r>
              <a:rPr lang="en"/>
              <a:t>Meeting held with SC/14 Chairman Mr Frederick and Committee Secretary Mr Nick on 17.10.2024 to discuss the requirements. Proposal is under preparation based on </a:t>
            </a:r>
            <a:r>
              <a:rPr lang="en"/>
              <a:t>inputs received and then it will be intimated to ISO for consideration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113" name="Shape 113"/>
        <p:cNvGrpSpPr/>
        <p:nvPr/>
      </p:nvGrpSpPr>
      <p:grpSpPr>
        <a:xfrm>
          <a:off x="0" y="0"/>
          <a:ext cx="0" cy="0"/>
          <a:chOff x="0" y="0"/>
          <a:chExt cx="0" cy="0"/>
        </a:xfrm>
      </p:grpSpPr>
      <p:sp>
        <p:nvSpPr>
          <p:cNvPr id="114" name="Google Shape;114;p23"/>
          <p:cNvSpPr txBox="1"/>
          <p:nvPr>
            <p:ph type="ctrTitle"/>
          </p:nvPr>
        </p:nvSpPr>
        <p:spPr>
          <a:xfrm>
            <a:off x="185225" y="2127125"/>
            <a:ext cx="8520600" cy="556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en" sz="2700"/>
              <a:t> THANK YOU</a:t>
            </a:r>
            <a:endParaRPr sz="1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Progress of NWIP 2024-25</a:t>
            </a:r>
            <a:endParaRPr/>
          </a:p>
        </p:txBody>
      </p:sp>
      <p:graphicFrame>
        <p:nvGraphicFramePr>
          <p:cNvPr id="61" name="Google Shape;61;p14"/>
          <p:cNvGraphicFramePr/>
          <p:nvPr/>
        </p:nvGraphicFramePr>
        <p:xfrm>
          <a:off x="311700" y="1121750"/>
          <a:ext cx="3000000" cy="3000000"/>
        </p:xfrm>
        <a:graphic>
          <a:graphicData uri="http://schemas.openxmlformats.org/drawingml/2006/table">
            <a:tbl>
              <a:tblPr>
                <a:noFill/>
                <a:tableStyleId>{13952B04-8667-4F40-AD53-BB0ACC4FD6C0}</a:tableStyleId>
              </a:tblPr>
              <a:tblGrid>
                <a:gridCol w="672975"/>
                <a:gridCol w="1185850"/>
                <a:gridCol w="925200"/>
                <a:gridCol w="1102275"/>
                <a:gridCol w="908325"/>
                <a:gridCol w="958925"/>
                <a:gridCol w="883000"/>
                <a:gridCol w="798750"/>
                <a:gridCol w="1195025"/>
              </a:tblGrid>
              <a:tr h="381000">
                <a:tc>
                  <a:txBody>
                    <a:bodyPr/>
                    <a:lstStyle/>
                    <a:p>
                      <a:pPr indent="0" lvl="0" marL="0" rtl="0" algn="l">
                        <a:spcBef>
                          <a:spcPts val="0"/>
                        </a:spcBef>
                        <a:spcAft>
                          <a:spcPts val="0"/>
                        </a:spcAft>
                        <a:buNone/>
                      </a:pPr>
                      <a:r>
                        <a:rPr b="1" lang="en"/>
                        <a:t>Sr No</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Sectional Committee</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No. of Subjects Taken</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Process adopted/ Allotted to</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Working Draft</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P Draft</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WC</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Under Pub</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Published</a:t>
                      </a:r>
                      <a:endParaRPr b="1"/>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Air and Space Vehicles</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55</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Panel - 55</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39</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16</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Bicycles</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4</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R &amp; D - 2, Panel-2</a:t>
                      </a:r>
                      <a:endParaRPr/>
                    </a:p>
                  </a:txBody>
                  <a:tcPr marT="91425" marB="91425" marR="91425" marL="91425">
                    <a:solidFill>
                      <a:srgbClr val="EAD1DC"/>
                    </a:solidFill>
                  </a:tcPr>
                </a:tc>
                <a:tc>
                  <a:txBody>
                    <a:bodyPr/>
                    <a:lstStyle/>
                    <a:p>
                      <a:pPr indent="0" lvl="0" marL="0" rtl="0" algn="l">
                        <a:spcBef>
                          <a:spcPts val="0"/>
                        </a:spcBef>
                        <a:spcAft>
                          <a:spcPts val="0"/>
                        </a:spcAft>
                        <a:buNone/>
                      </a:pPr>
                      <a:r>
                        <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 </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3</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UAV</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9</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Panel - 9</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5</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4</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Road Safety</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Committee Member -1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Progress of Reviews 2024-25</a:t>
            </a:r>
            <a:endParaRPr/>
          </a:p>
        </p:txBody>
      </p:sp>
      <p:graphicFrame>
        <p:nvGraphicFramePr>
          <p:cNvPr id="67" name="Google Shape;67;p15"/>
          <p:cNvGraphicFramePr/>
          <p:nvPr/>
        </p:nvGraphicFramePr>
        <p:xfrm>
          <a:off x="311700" y="1619250"/>
          <a:ext cx="3000000" cy="3000000"/>
        </p:xfrm>
        <a:graphic>
          <a:graphicData uri="http://schemas.openxmlformats.org/drawingml/2006/table">
            <a:tbl>
              <a:tblPr>
                <a:noFill/>
                <a:tableStyleId>{13952B04-8667-4F40-AD53-BB0ACC4FD6C0}</a:tableStyleId>
              </a:tblPr>
              <a:tblGrid>
                <a:gridCol w="448850"/>
                <a:gridCol w="1207725"/>
                <a:gridCol w="867500"/>
                <a:gridCol w="1070775"/>
                <a:gridCol w="1146675"/>
                <a:gridCol w="980275"/>
                <a:gridCol w="1024275"/>
                <a:gridCol w="967600"/>
                <a:gridCol w="1043125"/>
              </a:tblGrid>
              <a:tr h="381000">
                <a:tc>
                  <a:txBody>
                    <a:bodyPr/>
                    <a:lstStyle/>
                    <a:p>
                      <a:pPr indent="0" lvl="0" marL="0" rtl="0" algn="l">
                        <a:spcBef>
                          <a:spcPts val="0"/>
                        </a:spcBef>
                        <a:spcAft>
                          <a:spcPts val="0"/>
                        </a:spcAft>
                        <a:buNone/>
                      </a:pPr>
                      <a:r>
                        <a:rPr b="1" lang="en"/>
                        <a:t>Sr No</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Sectional Committee</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No of Std Under Review</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Process </a:t>
                      </a:r>
                      <a:r>
                        <a:rPr b="1" lang="en"/>
                        <a:t>Adopted</a:t>
                      </a:r>
                      <a:r>
                        <a:rPr b="1" lang="en"/>
                        <a:t>/ </a:t>
                      </a:r>
                      <a:r>
                        <a:rPr b="1" lang="en"/>
                        <a:t>Allotted</a:t>
                      </a:r>
                      <a:r>
                        <a:rPr b="1" lang="en"/>
                        <a:t> to</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Reaffirmed</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Revision </a:t>
                      </a:r>
                      <a:endParaRPr b="1"/>
                    </a:p>
                    <a:p>
                      <a:pPr indent="0" lvl="0" marL="0" rtl="0" algn="l">
                        <a:spcBef>
                          <a:spcPts val="0"/>
                        </a:spcBef>
                        <a:spcAft>
                          <a:spcPts val="0"/>
                        </a:spcAft>
                        <a:buNone/>
                      </a:pPr>
                      <a:r>
                        <a:rPr b="1" lang="en"/>
                        <a:t>P Draft</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Revision</a:t>
                      </a:r>
                      <a:endParaRPr b="1"/>
                    </a:p>
                    <a:p>
                      <a:pPr indent="0" lvl="0" marL="0" rtl="0" algn="l">
                        <a:spcBef>
                          <a:spcPts val="0"/>
                        </a:spcBef>
                        <a:spcAft>
                          <a:spcPts val="0"/>
                        </a:spcAft>
                        <a:buNone/>
                      </a:pPr>
                      <a:r>
                        <a:rPr b="1" lang="en"/>
                        <a:t>WC</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Revision</a:t>
                      </a:r>
                      <a:endParaRPr b="1"/>
                    </a:p>
                    <a:p>
                      <a:pPr indent="0" lvl="0" marL="0" rtl="0" algn="l">
                        <a:spcBef>
                          <a:spcPts val="0"/>
                        </a:spcBef>
                        <a:spcAft>
                          <a:spcPts val="0"/>
                        </a:spcAft>
                        <a:buNone/>
                      </a:pPr>
                      <a:r>
                        <a:rPr b="1" lang="en"/>
                        <a:t>Under Publication</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Revised </a:t>
                      </a:r>
                      <a:r>
                        <a:rPr b="1" lang="en"/>
                        <a:t>Std Published</a:t>
                      </a:r>
                      <a:endParaRPr b="1"/>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Air and Space Vehicles</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33</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 Officer</a:t>
                      </a:r>
                      <a:endParaRPr/>
                    </a:p>
                    <a:p>
                      <a:pPr indent="0" lvl="0" marL="0" rtl="0" algn="l">
                        <a:spcBef>
                          <a:spcPts val="0"/>
                        </a:spcBef>
                        <a:spcAft>
                          <a:spcPts val="0"/>
                        </a:spcAft>
                        <a:buNone/>
                      </a:pPr>
                      <a:r>
                        <a:rPr lang="en"/>
                        <a:t>31- Intern</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20</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11</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Bicycles</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8</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 Officer 7- Panel</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3</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ISO/IEC Projects Priority &amp; Experts</a:t>
            </a:r>
            <a:endParaRPr/>
          </a:p>
        </p:txBody>
      </p:sp>
      <p:graphicFrame>
        <p:nvGraphicFramePr>
          <p:cNvPr id="73" name="Google Shape;73;p16"/>
          <p:cNvGraphicFramePr/>
          <p:nvPr/>
        </p:nvGraphicFramePr>
        <p:xfrm>
          <a:off x="440875" y="1128350"/>
          <a:ext cx="3000000" cy="3000000"/>
        </p:xfrm>
        <a:graphic>
          <a:graphicData uri="http://schemas.openxmlformats.org/drawingml/2006/table">
            <a:tbl>
              <a:tblPr>
                <a:noFill/>
                <a:tableStyleId>{E37F68A9-7086-4CEE-A780-E0F165EFD3C3}</a:tableStyleId>
              </a:tblPr>
              <a:tblGrid>
                <a:gridCol w="1128300"/>
                <a:gridCol w="602925"/>
                <a:gridCol w="1316575"/>
                <a:gridCol w="5214425"/>
              </a:tblGrid>
              <a:tr h="695325">
                <a:tc>
                  <a:txBody>
                    <a:bodyPr/>
                    <a:lstStyle/>
                    <a:p>
                      <a:pPr indent="0" lvl="0" marL="0" rtl="0" algn="l">
                        <a:spcBef>
                          <a:spcPts val="0"/>
                        </a:spcBef>
                        <a:spcAft>
                          <a:spcPts val="0"/>
                        </a:spcAft>
                        <a:buNone/>
                      </a:pPr>
                      <a:r>
                        <a:rPr b="1" lang="en" sz="1000"/>
                        <a:t>Document/Sectional Committee</a:t>
                      </a:r>
                      <a:endParaRPr b="1" sz="1000"/>
                    </a:p>
                  </a:txBody>
                  <a:tcPr marT="9525" marB="91425" marR="9525" marL="9525" anchor="ctr">
                    <a:solidFill>
                      <a:srgbClr val="EAD1DC"/>
                    </a:solidFill>
                  </a:tcPr>
                </a:tc>
                <a:tc>
                  <a:txBody>
                    <a:bodyPr/>
                    <a:lstStyle/>
                    <a:p>
                      <a:pPr indent="0" lvl="0" marL="0" rtl="0" algn="l">
                        <a:spcBef>
                          <a:spcPts val="0"/>
                        </a:spcBef>
                        <a:spcAft>
                          <a:spcPts val="0"/>
                        </a:spcAft>
                        <a:buNone/>
                      </a:pPr>
                      <a:r>
                        <a:rPr b="1" lang="en" sz="1000"/>
                        <a:t>Priority</a:t>
                      </a:r>
                      <a:endParaRPr b="1" sz="1000"/>
                    </a:p>
                  </a:txBody>
                  <a:tcPr marT="9525" marB="91425" marR="9525" marL="9525" anchor="ctr">
                    <a:solidFill>
                      <a:srgbClr val="EAD1DC"/>
                    </a:solidFill>
                  </a:tcPr>
                </a:tc>
                <a:tc>
                  <a:txBody>
                    <a:bodyPr/>
                    <a:lstStyle/>
                    <a:p>
                      <a:pPr indent="0" lvl="0" marL="0" rtl="0" algn="l">
                        <a:spcBef>
                          <a:spcPts val="0"/>
                        </a:spcBef>
                        <a:spcAft>
                          <a:spcPts val="0"/>
                        </a:spcAft>
                        <a:buNone/>
                      </a:pPr>
                      <a:r>
                        <a:rPr b="1" lang="en" sz="1000"/>
                        <a:t>Expert</a:t>
                      </a:r>
                      <a:endParaRPr b="1" sz="1000"/>
                    </a:p>
                  </a:txBody>
                  <a:tcPr marT="9525" marB="91425" marR="9525" marL="9525" anchor="ctr">
                    <a:solidFill>
                      <a:srgbClr val="EAD1DC"/>
                    </a:solidFill>
                  </a:tcPr>
                </a:tc>
                <a:tc>
                  <a:txBody>
                    <a:bodyPr/>
                    <a:lstStyle/>
                    <a:p>
                      <a:pPr indent="0" lvl="0" marL="0" rtl="0" algn="l">
                        <a:spcBef>
                          <a:spcPts val="0"/>
                        </a:spcBef>
                        <a:spcAft>
                          <a:spcPts val="0"/>
                        </a:spcAft>
                        <a:buNone/>
                      </a:pPr>
                      <a:r>
                        <a:t/>
                      </a:r>
                      <a:endParaRPr sz="1000"/>
                    </a:p>
                  </a:txBody>
                  <a:tcPr marT="9525" marB="91425" marR="9525" marL="9525" anchor="b">
                    <a:solidFill>
                      <a:srgbClr val="EAD1DC"/>
                    </a:solidFill>
                  </a:tcPr>
                </a:tc>
              </a:tr>
              <a:tr h="695325">
                <a:tc>
                  <a:txBody>
                    <a:bodyPr/>
                    <a:lstStyle/>
                    <a:p>
                      <a:pPr indent="0" lvl="0" marL="0" rtl="0" algn="l">
                        <a:spcBef>
                          <a:spcPts val="0"/>
                        </a:spcBef>
                        <a:spcAft>
                          <a:spcPts val="0"/>
                        </a:spcAft>
                        <a:buNone/>
                      </a:pPr>
                      <a:r>
                        <a:rPr lang="en" sz="1000"/>
                        <a:t>Space Systems - Environment Control TED 14</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Medium</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Prof Tanmay Mathur, IIT Kanpur</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This document Specifies the technical requirements for the control of environmental parameters in the whole process of spacecraft system level assembly, integration, and test. This standard is applicable to spacecraft system level assembly, integration, and test processes.</a:t>
                      </a:r>
                      <a:endParaRPr sz="1000"/>
                    </a:p>
                  </a:txBody>
                  <a:tcPr marT="9525" marB="91425" marR="9525" marL="9525" anchor="b">
                    <a:solidFill>
                      <a:srgbClr val="EAD1DC"/>
                    </a:solidFill>
                  </a:tcPr>
                </a:tc>
              </a:tr>
              <a:tr h="1171575">
                <a:tc>
                  <a:txBody>
                    <a:bodyPr/>
                    <a:lstStyle/>
                    <a:p>
                      <a:pPr indent="0" lvl="0" marL="0" rtl="0" algn="l">
                        <a:spcBef>
                          <a:spcPts val="0"/>
                        </a:spcBef>
                        <a:spcAft>
                          <a:spcPts val="0"/>
                        </a:spcAft>
                        <a:buNone/>
                      </a:pPr>
                      <a:r>
                        <a:rPr lang="en" sz="1000"/>
                        <a:t>Space Systems- Propulsion Module TED 14</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Medium</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Sh Paragjyoti Garg , IN-SPACe</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Micro-cathode arc propulsion module (μCAPM) is a miniature electric propulsion system that generates impulse for satellite attitude and orbit control. It defines the requirements of the product, including the function, interface, performance indication, etc. It provides testing items and requirements of the products. It also provides suggestions for product delivery, transportation and storage and related activities.</a:t>
                      </a:r>
                      <a:endParaRPr sz="1000"/>
                    </a:p>
                  </a:txBody>
                  <a:tcPr marT="9525" marB="91425" marR="9525" marL="9525" anchor="b">
                    <a:solidFill>
                      <a:srgbClr val="EAD1DC"/>
                    </a:solidFill>
                  </a:tcPr>
                </a:tc>
              </a:tr>
              <a:tr h="590550">
                <a:tc>
                  <a:txBody>
                    <a:bodyPr/>
                    <a:lstStyle/>
                    <a:p>
                      <a:pPr indent="0" lvl="0" marL="0" rtl="0" algn="l">
                        <a:spcBef>
                          <a:spcPts val="0"/>
                        </a:spcBef>
                        <a:spcAft>
                          <a:spcPts val="0"/>
                        </a:spcAft>
                        <a:buNone/>
                      </a:pPr>
                      <a:r>
                        <a:rPr lang="en" sz="1000"/>
                        <a:t>Space Environment- Earth Std Atmosphere TED 14</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Medium</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Sh Manish Saxena, ISRO</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This document Specifies the structure and properties of the Earth’s atmosphere from 30 km to 120 km for aerospace use. It provides internationally accepted empirical models that specify the details of the atmosphere. Additionally, it describes assimilative models widely used for meteorological forecasting. It also refers to widely-accepted physical models providing insight into the physical and chemical processes driving the response of the atmosphere.</a:t>
                      </a:r>
                      <a:endParaRPr sz="1000"/>
                    </a:p>
                  </a:txBody>
                  <a:tcPr marT="9525" marB="91425" marR="9525" marL="9525" anchor="b">
                    <a:solidFill>
                      <a:srgbClr val="EAD1DC"/>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ISO/IEC Projects Priority &amp; Experts</a:t>
            </a:r>
            <a:endParaRPr/>
          </a:p>
        </p:txBody>
      </p:sp>
      <p:graphicFrame>
        <p:nvGraphicFramePr>
          <p:cNvPr id="79" name="Google Shape;79;p17"/>
          <p:cNvGraphicFramePr/>
          <p:nvPr/>
        </p:nvGraphicFramePr>
        <p:xfrm>
          <a:off x="393125" y="1064750"/>
          <a:ext cx="3000000" cy="3000000"/>
        </p:xfrm>
        <a:graphic>
          <a:graphicData uri="http://schemas.openxmlformats.org/drawingml/2006/table">
            <a:tbl>
              <a:tblPr>
                <a:noFill/>
                <a:tableStyleId>{E37F68A9-7086-4CEE-A780-E0F165EFD3C3}</a:tableStyleId>
              </a:tblPr>
              <a:tblGrid>
                <a:gridCol w="869775"/>
                <a:gridCol w="890700"/>
                <a:gridCol w="1330825"/>
                <a:gridCol w="5281375"/>
              </a:tblGrid>
              <a:tr h="496575">
                <a:tc>
                  <a:txBody>
                    <a:bodyPr/>
                    <a:lstStyle/>
                    <a:p>
                      <a:pPr indent="0" lvl="0" marL="0" rtl="0" algn="l">
                        <a:spcBef>
                          <a:spcPts val="0"/>
                        </a:spcBef>
                        <a:spcAft>
                          <a:spcPts val="0"/>
                        </a:spcAft>
                        <a:buNone/>
                      </a:pPr>
                      <a:r>
                        <a:rPr b="1" lang="en" sz="1000"/>
                        <a:t>Document/Sectional Committee</a:t>
                      </a:r>
                      <a:endParaRPr b="1" sz="1000"/>
                    </a:p>
                  </a:txBody>
                  <a:tcPr marT="9525" marB="91425" marR="9525" marL="9525" anchor="ctr">
                    <a:solidFill>
                      <a:srgbClr val="EAD1DC"/>
                    </a:solidFill>
                  </a:tcPr>
                </a:tc>
                <a:tc>
                  <a:txBody>
                    <a:bodyPr/>
                    <a:lstStyle/>
                    <a:p>
                      <a:pPr indent="0" lvl="0" marL="0" rtl="0" algn="l">
                        <a:spcBef>
                          <a:spcPts val="0"/>
                        </a:spcBef>
                        <a:spcAft>
                          <a:spcPts val="0"/>
                        </a:spcAft>
                        <a:buNone/>
                      </a:pPr>
                      <a:r>
                        <a:rPr b="1" lang="en" sz="1000"/>
                        <a:t>Priority</a:t>
                      </a:r>
                      <a:endParaRPr b="1" sz="1000"/>
                    </a:p>
                  </a:txBody>
                  <a:tcPr marT="9525" marB="91425" marR="9525" marL="9525" anchor="ctr">
                    <a:solidFill>
                      <a:srgbClr val="EAD1DC"/>
                    </a:solidFill>
                  </a:tcPr>
                </a:tc>
                <a:tc>
                  <a:txBody>
                    <a:bodyPr/>
                    <a:lstStyle/>
                    <a:p>
                      <a:pPr indent="0" lvl="0" marL="0" rtl="0" algn="l">
                        <a:spcBef>
                          <a:spcPts val="0"/>
                        </a:spcBef>
                        <a:spcAft>
                          <a:spcPts val="0"/>
                        </a:spcAft>
                        <a:buNone/>
                      </a:pPr>
                      <a:r>
                        <a:rPr b="1" lang="en" sz="1000"/>
                        <a:t>Expert</a:t>
                      </a:r>
                      <a:endParaRPr b="1" sz="1000"/>
                    </a:p>
                  </a:txBody>
                  <a:tcPr marT="9525" marB="91425" marR="9525" marL="9525" anchor="ctr">
                    <a:solidFill>
                      <a:srgbClr val="EAD1DC"/>
                    </a:solidFill>
                  </a:tcPr>
                </a:tc>
                <a:tc>
                  <a:txBody>
                    <a:bodyPr/>
                    <a:lstStyle/>
                    <a:p>
                      <a:pPr indent="0" lvl="0" marL="0" rtl="0" algn="l">
                        <a:spcBef>
                          <a:spcPts val="0"/>
                        </a:spcBef>
                        <a:spcAft>
                          <a:spcPts val="0"/>
                        </a:spcAft>
                        <a:buNone/>
                      </a:pPr>
                      <a:r>
                        <a:t/>
                      </a:r>
                      <a:endParaRPr sz="1000"/>
                    </a:p>
                  </a:txBody>
                  <a:tcPr marT="9525" marB="91425" marR="9525" marL="9525" anchor="ctr">
                    <a:solidFill>
                      <a:srgbClr val="EAD1DC"/>
                    </a:solidFill>
                  </a:tcPr>
                </a:tc>
              </a:tr>
              <a:tr h="1929975">
                <a:tc>
                  <a:txBody>
                    <a:bodyPr/>
                    <a:lstStyle/>
                    <a:p>
                      <a:pPr indent="0" lvl="0" marL="0" rtl="0" algn="l">
                        <a:spcBef>
                          <a:spcPts val="0"/>
                        </a:spcBef>
                        <a:spcAft>
                          <a:spcPts val="0"/>
                        </a:spcAft>
                        <a:buNone/>
                      </a:pPr>
                      <a:r>
                        <a:rPr lang="en" sz="1000"/>
                        <a:t>Space Traffic Coordination  TED 14</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Medium</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Sh Paragjyoti Garg , IN-SPACe</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This document outlines the essential elements and protocols required for Space Traffic Coordination (STC) to enhance the safety, stability, and sustainability of space operations. STC is crucial for ensuring flight safety, reducing collision risks for maneuverable spacecraft, and mitigating Radio Frequency Interference (RFI) throughout all flight phases, from pre-launch assessments to mission disposal. The coordination involves collaboration between spacecraft, launch service providers, and Space Situational Awareness (SSA) service providers, relying on data exchange, communication, interoperability, and flight safety analysis. </a:t>
                      </a:r>
                      <a:endParaRPr sz="1000"/>
                    </a:p>
                  </a:txBody>
                  <a:tcPr marT="9525" marB="91425" marR="9525" marL="9525" anchor="ctr">
                    <a:solidFill>
                      <a:srgbClr val="EAD1DC"/>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ISO/IEC Projects Priority &amp; Experts</a:t>
            </a:r>
            <a:endParaRPr/>
          </a:p>
        </p:txBody>
      </p:sp>
      <p:graphicFrame>
        <p:nvGraphicFramePr>
          <p:cNvPr id="85" name="Google Shape;85;p18"/>
          <p:cNvGraphicFramePr/>
          <p:nvPr/>
        </p:nvGraphicFramePr>
        <p:xfrm>
          <a:off x="431988" y="1056925"/>
          <a:ext cx="3000000" cy="3000000"/>
        </p:xfrm>
        <a:graphic>
          <a:graphicData uri="http://schemas.openxmlformats.org/drawingml/2006/table">
            <a:tbl>
              <a:tblPr>
                <a:noFill/>
                <a:tableStyleId>{E37F68A9-7086-4CEE-A780-E0F165EFD3C3}</a:tableStyleId>
              </a:tblPr>
              <a:tblGrid>
                <a:gridCol w="893875"/>
                <a:gridCol w="926625"/>
                <a:gridCol w="1384450"/>
                <a:gridCol w="5075050"/>
              </a:tblGrid>
              <a:tr h="802575">
                <a:tc>
                  <a:txBody>
                    <a:bodyPr/>
                    <a:lstStyle/>
                    <a:p>
                      <a:pPr indent="0" lvl="0" marL="0" rtl="0" algn="l">
                        <a:spcBef>
                          <a:spcPts val="0"/>
                        </a:spcBef>
                        <a:spcAft>
                          <a:spcPts val="0"/>
                        </a:spcAft>
                        <a:buNone/>
                      </a:pPr>
                      <a:r>
                        <a:rPr b="1" lang="en" sz="1000"/>
                        <a:t>Document/Sectional Committee</a:t>
                      </a:r>
                      <a:endParaRPr b="1" sz="1000"/>
                    </a:p>
                  </a:txBody>
                  <a:tcPr marT="9525" marB="91425" marR="9525" marL="9525" anchor="ctr">
                    <a:solidFill>
                      <a:srgbClr val="EAD1DC"/>
                    </a:solidFill>
                  </a:tcPr>
                </a:tc>
                <a:tc>
                  <a:txBody>
                    <a:bodyPr/>
                    <a:lstStyle/>
                    <a:p>
                      <a:pPr indent="0" lvl="0" marL="0" rtl="0" algn="l">
                        <a:spcBef>
                          <a:spcPts val="0"/>
                        </a:spcBef>
                        <a:spcAft>
                          <a:spcPts val="0"/>
                        </a:spcAft>
                        <a:buNone/>
                      </a:pPr>
                      <a:r>
                        <a:rPr b="1" lang="en" sz="1000"/>
                        <a:t> Priority</a:t>
                      </a:r>
                      <a:endParaRPr b="1" sz="1000"/>
                    </a:p>
                  </a:txBody>
                  <a:tcPr marT="9525" marB="91425" marR="9525" marL="9525" anchor="ctr">
                    <a:solidFill>
                      <a:srgbClr val="EAD1DC"/>
                    </a:solidFill>
                  </a:tcPr>
                </a:tc>
                <a:tc>
                  <a:txBody>
                    <a:bodyPr/>
                    <a:lstStyle/>
                    <a:p>
                      <a:pPr indent="0" lvl="0" marL="0" rtl="0" algn="l">
                        <a:spcBef>
                          <a:spcPts val="0"/>
                        </a:spcBef>
                        <a:spcAft>
                          <a:spcPts val="0"/>
                        </a:spcAft>
                        <a:buNone/>
                      </a:pPr>
                      <a:r>
                        <a:rPr b="1" lang="en" sz="1000"/>
                        <a:t>Expert</a:t>
                      </a:r>
                      <a:endParaRPr b="1" sz="1000"/>
                    </a:p>
                  </a:txBody>
                  <a:tcPr marT="9525" marB="91425" marR="9525" marL="9525" anchor="ctr">
                    <a:solidFill>
                      <a:srgbClr val="EAD1DC"/>
                    </a:solidFill>
                  </a:tcPr>
                </a:tc>
                <a:tc>
                  <a:txBody>
                    <a:bodyPr/>
                    <a:lstStyle/>
                    <a:p>
                      <a:pPr indent="0" lvl="0" marL="0" rtl="0" algn="l">
                        <a:spcBef>
                          <a:spcPts val="0"/>
                        </a:spcBef>
                        <a:spcAft>
                          <a:spcPts val="0"/>
                        </a:spcAft>
                        <a:buNone/>
                      </a:pPr>
                      <a:r>
                        <a:t/>
                      </a:r>
                      <a:endParaRPr sz="1000"/>
                    </a:p>
                  </a:txBody>
                  <a:tcPr marT="9525" marB="91425" marR="9525" marL="9525" anchor="ctr">
                    <a:solidFill>
                      <a:srgbClr val="EAD1DC"/>
                    </a:solidFill>
                  </a:tcPr>
                </a:tc>
              </a:tr>
              <a:tr h="893350">
                <a:tc>
                  <a:txBody>
                    <a:bodyPr/>
                    <a:lstStyle/>
                    <a:p>
                      <a:pPr indent="0" lvl="0" marL="0" rtl="0" algn="l">
                        <a:spcBef>
                          <a:spcPts val="0"/>
                        </a:spcBef>
                        <a:spcAft>
                          <a:spcPts val="0"/>
                        </a:spcAft>
                        <a:buNone/>
                      </a:pPr>
                      <a:r>
                        <a:rPr lang="en" sz="1000"/>
                        <a:t>Space Systems-  Polarity Check TED 14</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Medium</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Sh Arun Devanathan, Agnikul Cosmos</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This document outlines the requirements for polarity checks, which involve inspecting overall parameter polarity during the design phase and verifying installation, plug-in, inner-system, inter-system, and ground launch support system polarity during the integration and launch phases of a launch vehicle. It is applicable to the polarity checks of entire rocket stages, including upper stages, and can also serve as a reference for satellites and other spacecraft.</a:t>
                      </a:r>
                      <a:endParaRPr sz="1000"/>
                    </a:p>
                  </a:txBody>
                  <a:tcPr marT="9525" marB="91425" marR="9525" marL="9525" anchor="ctr">
                    <a:solidFill>
                      <a:srgbClr val="EAD1DC"/>
                    </a:solidFill>
                  </a:tcPr>
                </a:tc>
              </a:tr>
              <a:tr h="957200">
                <a:tc>
                  <a:txBody>
                    <a:bodyPr/>
                    <a:lstStyle/>
                    <a:p>
                      <a:pPr indent="0" lvl="0" marL="0" rtl="0" algn="l">
                        <a:spcBef>
                          <a:spcPts val="0"/>
                        </a:spcBef>
                        <a:spcAft>
                          <a:spcPts val="0"/>
                        </a:spcAft>
                        <a:buNone/>
                      </a:pPr>
                      <a:r>
                        <a:rPr lang="en" sz="1000"/>
                        <a:t>Space Systems- Components Assurance TED 14</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Medium</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Sh Paragjyoti Garg , IN-SPACe</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This document Establishes technical guidelines for the key elements for components assurance, to ensure that performance, quality, schedule, cost and other requirements are met during the entire life cycle of the aerospace mission. The family includes electro-optical components. This document does not cover specific test items for different types of components</a:t>
                      </a:r>
                      <a:endParaRPr sz="1000"/>
                    </a:p>
                  </a:txBody>
                  <a:tcPr marT="9525" marB="91425" marR="9525" marL="9525" anchor="ctr">
                    <a:solidFill>
                      <a:srgbClr val="EAD1DC"/>
                    </a:solidFill>
                  </a:tcPr>
                </a:tc>
              </a:tr>
              <a:tr h="927750">
                <a:tc>
                  <a:txBody>
                    <a:bodyPr/>
                    <a:lstStyle/>
                    <a:p>
                      <a:pPr indent="0" lvl="0" marL="0" rtl="0" algn="l">
                        <a:spcBef>
                          <a:spcPts val="0"/>
                        </a:spcBef>
                        <a:spcAft>
                          <a:spcPts val="0"/>
                        </a:spcAft>
                        <a:buNone/>
                      </a:pPr>
                      <a:r>
                        <a:rPr lang="en" sz="1000"/>
                        <a:t>Human Space Flight TED 14</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Medium</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Sh Manish Saxena, ISRO</a:t>
                      </a:r>
                      <a:endParaRPr sz="1000"/>
                    </a:p>
                  </a:txBody>
                  <a:tcPr marT="9525" marB="91425" marR="9525" marL="9525" anchor="ctr">
                    <a:solidFill>
                      <a:srgbClr val="EAD1DC"/>
                    </a:solidFill>
                  </a:tcPr>
                </a:tc>
                <a:tc>
                  <a:txBody>
                    <a:bodyPr/>
                    <a:lstStyle/>
                    <a:p>
                      <a:pPr indent="0" lvl="0" marL="0" rtl="0" algn="l">
                        <a:spcBef>
                          <a:spcPts val="0"/>
                        </a:spcBef>
                        <a:spcAft>
                          <a:spcPts val="0"/>
                        </a:spcAft>
                        <a:buNone/>
                      </a:pPr>
                      <a:r>
                        <a:rPr lang="en" sz="1000"/>
                        <a:t>This document Defines safety management requirements and technical requirements for human rated spacecraft system during the development phase and flight process, and specifies the safety requirements for payloads of human rated spacecraft and the safety requirements for operation, to ensure the safe of crews and human rated spacecraft in orbit. </a:t>
                      </a:r>
                      <a:endParaRPr sz="1000"/>
                    </a:p>
                  </a:txBody>
                  <a:tcPr marT="9525" marB="91425" marR="9525" marL="9525" anchor="ctr">
                    <a:solidFill>
                      <a:srgbClr val="EAD1DC"/>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SC/WP Meetings </a:t>
            </a:r>
            <a:endParaRPr/>
          </a:p>
        </p:txBody>
      </p:sp>
      <p:graphicFrame>
        <p:nvGraphicFramePr>
          <p:cNvPr id="91" name="Google Shape;91;p19"/>
          <p:cNvGraphicFramePr/>
          <p:nvPr/>
        </p:nvGraphicFramePr>
        <p:xfrm>
          <a:off x="353875" y="1138625"/>
          <a:ext cx="3000000" cy="3000000"/>
        </p:xfrm>
        <a:graphic>
          <a:graphicData uri="http://schemas.openxmlformats.org/drawingml/2006/table">
            <a:tbl>
              <a:tblPr>
                <a:noFill/>
                <a:tableStyleId>{13952B04-8667-4F40-AD53-BB0ACC4FD6C0}</a:tableStyleId>
              </a:tblPr>
              <a:tblGrid>
                <a:gridCol w="930800"/>
                <a:gridCol w="1721775"/>
                <a:gridCol w="1326300"/>
                <a:gridCol w="1326300"/>
                <a:gridCol w="1326300"/>
                <a:gridCol w="1326300"/>
              </a:tblGrid>
              <a:tr h="381000">
                <a:tc>
                  <a:txBody>
                    <a:bodyPr/>
                    <a:lstStyle/>
                    <a:p>
                      <a:pPr indent="0" lvl="0" marL="0" rtl="0" algn="l">
                        <a:spcBef>
                          <a:spcPts val="0"/>
                        </a:spcBef>
                        <a:spcAft>
                          <a:spcPts val="0"/>
                        </a:spcAft>
                        <a:buNone/>
                      </a:pPr>
                      <a:r>
                        <a:rPr b="1" lang="en"/>
                        <a:t>Sr No</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Sectional Committee</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Meetings Held </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Meetings held outside HQ</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Meetings Planned</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Meetings Planned outside HQ</a:t>
                      </a:r>
                      <a:endParaRPr b="1"/>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Air and Space Vehicles</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 (Ahmedabad)</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Bicycles</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 (MSME Development Institute, Ludhiana)</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 </a:t>
                      </a:r>
                      <a:endParaRPr/>
                    </a:p>
                    <a:p>
                      <a:pPr indent="0" lvl="0" marL="0" rtl="0" algn="l">
                        <a:spcBef>
                          <a:spcPts val="0"/>
                        </a:spcBef>
                        <a:spcAft>
                          <a:spcPts val="0"/>
                        </a:spcAft>
                        <a:buNone/>
                      </a:pPr>
                      <a:r>
                        <a:rPr lang="en"/>
                        <a:t>( Ludhiana)</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3</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UAV</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 (IISc Bengaluru)</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p>
                      <a:pPr indent="0" lvl="0" marL="0" rtl="0" algn="l">
                        <a:spcBef>
                          <a:spcPts val="0"/>
                        </a:spcBef>
                        <a:spcAft>
                          <a:spcPts val="0"/>
                        </a:spcAft>
                        <a:buNone/>
                      </a:pPr>
                      <a:r>
                        <a:rPr lang="en"/>
                        <a:t>(Bengaluru)</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4</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Road Safety</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 (NSIT Delhi)</a:t>
                      </a:r>
                      <a:endParaRPr/>
                    </a:p>
                  </a:txBody>
                  <a:tcPr marT="91425" marB="91425" marR="91425" marL="91425">
                    <a:solidFill>
                      <a:srgbClr val="EAD1DC"/>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Working Panels under SCs</a:t>
            </a:r>
            <a:endParaRPr/>
          </a:p>
        </p:txBody>
      </p:sp>
      <p:graphicFrame>
        <p:nvGraphicFramePr>
          <p:cNvPr id="97" name="Google Shape;97;p20"/>
          <p:cNvGraphicFramePr/>
          <p:nvPr/>
        </p:nvGraphicFramePr>
        <p:xfrm>
          <a:off x="311700" y="1619250"/>
          <a:ext cx="3000000" cy="3000000"/>
        </p:xfrm>
        <a:graphic>
          <a:graphicData uri="http://schemas.openxmlformats.org/drawingml/2006/table">
            <a:tbl>
              <a:tblPr>
                <a:noFill/>
                <a:tableStyleId>{13952B04-8667-4F40-AD53-BB0ACC4FD6C0}</a:tableStyleId>
              </a:tblPr>
              <a:tblGrid>
                <a:gridCol w="1068600"/>
                <a:gridCol w="1976700"/>
                <a:gridCol w="1976700"/>
                <a:gridCol w="1522675"/>
                <a:gridCol w="1522675"/>
              </a:tblGrid>
              <a:tr h="381000">
                <a:tc>
                  <a:txBody>
                    <a:bodyPr/>
                    <a:lstStyle/>
                    <a:p>
                      <a:pPr indent="0" lvl="0" marL="0" rtl="0" algn="l">
                        <a:spcBef>
                          <a:spcPts val="0"/>
                        </a:spcBef>
                        <a:spcAft>
                          <a:spcPts val="0"/>
                        </a:spcAft>
                        <a:buNone/>
                      </a:pPr>
                      <a:r>
                        <a:rPr b="1" lang="en"/>
                        <a:t>Sr No</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Sectional Committee</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No. of WP at present</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WP new Created</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WP abolished </a:t>
                      </a:r>
                      <a:endParaRPr b="1"/>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Air and Space Vehicles</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2</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Bicycles</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3</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UAV</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4</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4</a:t>
                      </a:r>
                      <a:endParaRPr/>
                    </a:p>
                  </a:txBody>
                  <a:tcPr marT="91425" marB="91425" marR="91425" marL="91425">
                    <a:solidFill>
                      <a:srgbClr val="EAD1DC"/>
                    </a:solidFill>
                  </a:tcPr>
                </a:tc>
              </a:tr>
              <a:tr h="381000">
                <a:tc>
                  <a:txBody>
                    <a:bodyPr/>
                    <a:lstStyle/>
                    <a:p>
                      <a:pPr indent="0" lvl="0" marL="0" rtl="0" algn="l">
                        <a:spcBef>
                          <a:spcPts val="0"/>
                        </a:spcBef>
                        <a:spcAft>
                          <a:spcPts val="0"/>
                        </a:spcAft>
                        <a:buNone/>
                      </a:pPr>
                      <a:r>
                        <a:rPr lang="en"/>
                        <a:t>4</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Road Safety</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1</a:t>
                      </a:r>
                      <a:endParaRPr/>
                    </a:p>
                  </a:txBody>
                  <a:tcPr marT="91425" marB="91425" marR="91425" marL="91425">
                    <a:solidFill>
                      <a:srgbClr val="EAD1DC"/>
                    </a:solidFill>
                  </a:tcPr>
                </a:tc>
                <a:tc>
                  <a:txBody>
                    <a:bodyPr/>
                    <a:lstStyle/>
                    <a:p>
                      <a:pPr indent="0" lvl="0" marL="0" rtl="0" algn="l">
                        <a:spcBef>
                          <a:spcPts val="0"/>
                        </a:spcBef>
                        <a:spcAft>
                          <a:spcPts val="0"/>
                        </a:spcAft>
                        <a:buNone/>
                      </a:pPr>
                      <a:r>
                        <a:rPr lang="en"/>
                        <a:t>-</a:t>
                      </a:r>
                      <a:endParaRPr/>
                    </a:p>
                  </a:txBody>
                  <a:tcPr marT="91425" marB="91425" marR="91425" marL="91425">
                    <a:solidFill>
                      <a:srgbClr val="EAD1DC"/>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Status of Process Reforms Measures</a:t>
            </a:r>
            <a:endParaRPr/>
          </a:p>
        </p:txBody>
      </p:sp>
      <p:graphicFrame>
        <p:nvGraphicFramePr>
          <p:cNvPr id="103" name="Google Shape;103;p21"/>
          <p:cNvGraphicFramePr/>
          <p:nvPr/>
        </p:nvGraphicFramePr>
        <p:xfrm>
          <a:off x="311700" y="1619250"/>
          <a:ext cx="3000000" cy="3000000"/>
        </p:xfrm>
        <a:graphic>
          <a:graphicData uri="http://schemas.openxmlformats.org/drawingml/2006/table">
            <a:tbl>
              <a:tblPr>
                <a:noFill/>
                <a:tableStyleId>{13952B04-8667-4F40-AD53-BB0ACC4FD6C0}</a:tableStyleId>
              </a:tblPr>
              <a:tblGrid>
                <a:gridCol w="1462925"/>
                <a:gridCol w="1209750"/>
                <a:gridCol w="1505125"/>
                <a:gridCol w="1410175"/>
                <a:gridCol w="2447350"/>
              </a:tblGrid>
              <a:tr h="1330100">
                <a:tc>
                  <a:txBody>
                    <a:bodyPr/>
                    <a:lstStyle/>
                    <a:p>
                      <a:pPr indent="0" lvl="0" marL="0" rtl="0" algn="l">
                        <a:spcBef>
                          <a:spcPts val="0"/>
                        </a:spcBef>
                        <a:spcAft>
                          <a:spcPts val="0"/>
                        </a:spcAft>
                        <a:buNone/>
                      </a:pPr>
                      <a:r>
                        <a:rPr b="1" lang="en"/>
                        <a:t>Attendance</a:t>
                      </a:r>
                      <a:endParaRPr b="1"/>
                    </a:p>
                    <a:p>
                      <a:pPr indent="0" lvl="0" marL="0" rtl="0" algn="l">
                        <a:spcBef>
                          <a:spcPts val="0"/>
                        </a:spcBef>
                        <a:spcAft>
                          <a:spcPts val="0"/>
                        </a:spcAft>
                        <a:buNone/>
                      </a:pPr>
                      <a:r>
                        <a:rPr b="1" lang="en"/>
                        <a:t>(Average) </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Inactive Members Removed</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Comments on P Drafts</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Resolutions</a:t>
                      </a:r>
                      <a:endParaRPr b="1"/>
                    </a:p>
                  </a:txBody>
                  <a:tcPr marT="91425" marB="91425" marR="91425" marL="91425">
                    <a:solidFill>
                      <a:srgbClr val="EAD1DC"/>
                    </a:solidFill>
                  </a:tcPr>
                </a:tc>
                <a:tc>
                  <a:txBody>
                    <a:bodyPr/>
                    <a:lstStyle/>
                    <a:p>
                      <a:pPr indent="0" lvl="0" marL="0" rtl="0" algn="l">
                        <a:spcBef>
                          <a:spcPts val="0"/>
                        </a:spcBef>
                        <a:spcAft>
                          <a:spcPts val="0"/>
                        </a:spcAft>
                        <a:buNone/>
                      </a:pPr>
                      <a:r>
                        <a:rPr b="1" lang="en"/>
                        <a:t>New Members Trained</a:t>
                      </a:r>
                      <a:endParaRPr b="1"/>
                    </a:p>
                  </a:txBody>
                  <a:tcPr marT="91425" marB="91425" marR="91425" marL="91425">
                    <a:solidFill>
                      <a:srgbClr val="EAD1DC"/>
                    </a:solidFill>
                  </a:tcPr>
                </a:tc>
              </a:tr>
              <a:tr h="615825">
                <a:tc>
                  <a:txBody>
                    <a:bodyPr/>
                    <a:lstStyle/>
                    <a:p>
                      <a:pPr indent="0" lvl="0" marL="0" rtl="0" algn="ctr">
                        <a:spcBef>
                          <a:spcPts val="0"/>
                        </a:spcBef>
                        <a:spcAft>
                          <a:spcPts val="0"/>
                        </a:spcAft>
                        <a:buNone/>
                      </a:pPr>
                      <a:r>
                        <a:rPr lang="en"/>
                        <a:t>TED 14 - 80%</a:t>
                      </a:r>
                      <a:endParaRPr/>
                    </a:p>
                    <a:p>
                      <a:pPr indent="0" lvl="0" marL="0" rtl="0" algn="ctr">
                        <a:spcBef>
                          <a:spcPts val="0"/>
                        </a:spcBef>
                        <a:spcAft>
                          <a:spcPts val="0"/>
                        </a:spcAft>
                        <a:buNone/>
                      </a:pPr>
                      <a:r>
                        <a:rPr lang="en"/>
                        <a:t>TED 16 - 61 %</a:t>
                      </a:r>
                      <a:endParaRPr/>
                    </a:p>
                    <a:p>
                      <a:pPr indent="0" lvl="0" marL="0" rtl="0" algn="ctr">
                        <a:spcBef>
                          <a:spcPts val="0"/>
                        </a:spcBef>
                        <a:spcAft>
                          <a:spcPts val="0"/>
                        </a:spcAft>
                        <a:buNone/>
                      </a:pPr>
                      <a:r>
                        <a:rPr lang="en"/>
                        <a:t>TED 32 - 96 %</a:t>
                      </a:r>
                      <a:endParaRPr/>
                    </a:p>
                    <a:p>
                      <a:pPr indent="0" lvl="0" marL="0" rtl="0" algn="ctr">
                        <a:spcBef>
                          <a:spcPts val="0"/>
                        </a:spcBef>
                        <a:spcAft>
                          <a:spcPts val="0"/>
                        </a:spcAft>
                        <a:buNone/>
                      </a:pPr>
                      <a:r>
                        <a:rPr lang="en"/>
                        <a:t>TED 35 - 76%</a:t>
                      </a:r>
                      <a:endParaRPr/>
                    </a:p>
                  </a:txBody>
                  <a:tcPr marT="91425" marB="91425" marR="91425" marL="91425">
                    <a:solidFill>
                      <a:srgbClr val="EAD1DC"/>
                    </a:solidFill>
                  </a:tcPr>
                </a:tc>
                <a:tc>
                  <a:txBody>
                    <a:bodyPr/>
                    <a:lstStyle/>
                    <a:p>
                      <a:pPr indent="0" lvl="0" marL="0" rtl="0" algn="ctr">
                        <a:spcBef>
                          <a:spcPts val="0"/>
                        </a:spcBef>
                        <a:spcAft>
                          <a:spcPts val="0"/>
                        </a:spcAft>
                        <a:buNone/>
                      </a:pPr>
                      <a:r>
                        <a:rPr lang="en"/>
                        <a:t>3</a:t>
                      </a:r>
                      <a:endParaRPr/>
                    </a:p>
                  </a:txBody>
                  <a:tcPr marT="91425" marB="91425" marR="91425" marL="91425">
                    <a:solidFill>
                      <a:srgbClr val="EAD1DC"/>
                    </a:solidFill>
                  </a:tcPr>
                </a:tc>
                <a:tc>
                  <a:txBody>
                    <a:bodyPr/>
                    <a:lstStyle/>
                    <a:p>
                      <a:pPr indent="0" lvl="0" marL="0" rtl="0" algn="ctr">
                        <a:spcBef>
                          <a:spcPts val="0"/>
                        </a:spcBef>
                        <a:spcAft>
                          <a:spcPts val="0"/>
                        </a:spcAft>
                        <a:buNone/>
                      </a:pPr>
                      <a:r>
                        <a:rPr lang="en"/>
                        <a:t>20</a:t>
                      </a:r>
                      <a:endParaRPr/>
                    </a:p>
                  </a:txBody>
                  <a:tcPr marT="91425" marB="91425" marR="91425" marL="91425">
                    <a:solidFill>
                      <a:srgbClr val="EAD1DC"/>
                    </a:solidFill>
                  </a:tcPr>
                </a:tc>
                <a:tc>
                  <a:txBody>
                    <a:bodyPr/>
                    <a:lstStyle/>
                    <a:p>
                      <a:pPr indent="0" lvl="0" marL="0" rtl="0" algn="ctr">
                        <a:spcBef>
                          <a:spcPts val="0"/>
                        </a:spcBef>
                        <a:spcAft>
                          <a:spcPts val="0"/>
                        </a:spcAft>
                        <a:buNone/>
                      </a:pPr>
                      <a:r>
                        <a:rPr lang="en"/>
                        <a:t>Uploaded for all meetings done</a:t>
                      </a:r>
                      <a:endParaRPr/>
                    </a:p>
                  </a:txBody>
                  <a:tcPr marT="91425" marB="91425" marR="91425" marL="91425">
                    <a:solidFill>
                      <a:srgbClr val="EAD1DC"/>
                    </a:solidFill>
                  </a:tcPr>
                </a:tc>
                <a:tc>
                  <a:txBody>
                    <a:bodyPr/>
                    <a:lstStyle/>
                    <a:p>
                      <a:pPr indent="0" lvl="0" marL="0" rtl="0" algn="ctr">
                        <a:spcBef>
                          <a:spcPts val="0"/>
                        </a:spcBef>
                        <a:spcAft>
                          <a:spcPts val="0"/>
                        </a:spcAft>
                        <a:buNone/>
                      </a:pPr>
                      <a:r>
                        <a:rPr lang="en"/>
                        <a:t>11</a:t>
                      </a:r>
                      <a:endParaRPr/>
                    </a:p>
                  </a:txBody>
                  <a:tcPr marT="91425" marB="91425" marR="91425" marL="91425">
                    <a:solidFill>
                      <a:srgbClr val="EAD1DC"/>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