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  <p:sldMasterId id="2147483664" r:id="rId2"/>
    <p:sldMasterId id="2147483665" r:id="rId3"/>
  </p:sldMasterIdLst>
  <p:notesMasterIdLst>
    <p:notesMasterId r:id="rId23"/>
  </p:notesMasterIdLst>
  <p:sldIdLst>
    <p:sldId id="256" r:id="rId4"/>
    <p:sldId id="325" r:id="rId5"/>
    <p:sldId id="332" r:id="rId6"/>
    <p:sldId id="333" r:id="rId7"/>
    <p:sldId id="340" r:id="rId8"/>
    <p:sldId id="338" r:id="rId9"/>
    <p:sldId id="336" r:id="rId10"/>
    <p:sldId id="337" r:id="rId11"/>
    <p:sldId id="334" r:id="rId12"/>
    <p:sldId id="339" r:id="rId13"/>
    <p:sldId id="341" r:id="rId14"/>
    <p:sldId id="326" r:id="rId15"/>
    <p:sldId id="293" r:id="rId16"/>
    <p:sldId id="329" r:id="rId17"/>
    <p:sldId id="342" r:id="rId18"/>
    <p:sldId id="320" r:id="rId19"/>
    <p:sldId id="330" r:id="rId20"/>
    <p:sldId id="331" r:id="rId21"/>
    <p:sldId id="321" r:id="rId22"/>
  </p:sldIdLst>
  <p:sldSz cx="12192000" cy="6858000"/>
  <p:notesSz cx="6858000" cy="9144000"/>
  <p:embeddedFontLst>
    <p:embeddedFont>
      <p:font typeface="Play" pitchFamily="2" charset="0"/>
      <p:regular r:id="rId24"/>
      <p:bold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67B65A-A99B-48F6-ABE7-11F67FF97E4D}">
  <a:tblStyle styleId="{9367B65A-A99B-48F6-ABE7-11F67FF97E4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2A1A718-AF9D-4E8F-B0B9-5B1561015EB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ADC032D-1F5D-4A7A-B71F-49EA3BAD0539}" styleName="Table_2">
    <a:wholeTbl>
      <a:tcTxStyle b="off" i="off">
        <a:font>
          <a:latin typeface="Aptos"/>
          <a:ea typeface="Aptos"/>
          <a:cs typeface="Aptos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70"/>
    <p:restoredTop sz="94526"/>
  </p:normalViewPr>
  <p:slideViewPr>
    <p:cSldViewPr snapToGrid="0">
      <p:cViewPr varScale="1">
        <p:scale>
          <a:sx n="123" d="100"/>
          <a:sy n="123" d="100"/>
        </p:scale>
        <p:origin x="4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font" Target="fonts/font1.fntdata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5197B875-577C-BD14-48D5-F1A8A0F67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FDFF9854-7CB8-DCA9-8105-393A8EBA402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130E2D1E-F3CF-B0F1-1851-EE7AF3016C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1646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A3CAA1CD-5B9F-D317-DA3D-1CE7F1EA2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4D2A685B-F917-41CC-D0D8-E83855907A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B4614DB1-9C9B-7B2F-BA34-D55D0DB5A44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5668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F5EFE040-1126-607A-9B19-AFF2BBA2E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B18E8C08-1AFA-D171-0231-438F87BFA0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70D625F4-84B1-3AF8-0941-50833BC4C6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2467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0B3248D3-CA8D-EB82-FF74-B093FF313B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50BBA955-D944-BA6B-6DF7-D349BFDAED9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040179CF-7BD7-577D-E64A-7C8DCC904F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909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1CBF44F2-E8AD-93CD-80F9-C23491D65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8651606B-86EA-794D-C753-9146E627CF5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2744DD7E-52D5-D081-0C41-7E5723F4B1F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1039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C94EF966-C8CA-F682-939B-BDCA1F38D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53ACECA1-E6B9-6679-B3C4-90F4D3A33C0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3D750743-DCD7-626A-8FA2-596D807AF3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422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A78379CD-344C-4ED9-6956-74325666D8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0697A82F-9910-1FF9-B083-66BAF79D07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49D5EC14-28FA-02BC-C24A-1B7D5470E8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4002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84D7DBF4-3A30-60FA-88BB-54EE904DC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32F92FF6-698F-DBF0-ECE4-5BB8B8CC0D1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BF939824-DFAC-DEAD-9D66-F5BDFF99E2B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2922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ECF31A65-1545-94B3-BFC0-9B718E56D6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0C46DFF1-1F1B-A9D5-A47F-78956CCBA6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4BAF23FF-206A-B125-7381-D2D3DF42B9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2689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5D6E49B6-C587-3638-9A0B-6CD920DC5E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74B1A2C8-46B6-E7E1-B2C3-1D8641D419D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016F89B5-F1F4-7A14-EF6D-ED65E827A8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3098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322117" y="1861417"/>
            <a:ext cx="11565082" cy="687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8000"/>
              <a:buFont typeface="Times New Roman"/>
              <a:buNone/>
            </a:pPr>
            <a:r>
              <a:rPr lang="en-IN" sz="4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Review Meeting</a:t>
            </a:r>
            <a:endParaRPr sz="4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5" name="Google Shape;125;p19"/>
          <p:cNvSpPr txBox="1"/>
          <p:nvPr/>
        </p:nvSpPr>
        <p:spPr>
          <a:xfrm>
            <a:off x="1" y="2313074"/>
            <a:ext cx="12191999" cy="164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 New Roman"/>
              <a:buNone/>
            </a:pPr>
            <a:r>
              <a:rPr lang="en-IN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Textile Department (TXD)</a:t>
            </a:r>
            <a:endParaRPr sz="2400" dirty="0"/>
          </a:p>
        </p:txBody>
      </p:sp>
      <p:pic>
        <p:nvPicPr>
          <p:cNvPr id="126" name="Google Shape;126;p19" descr="Bureau of Indian Standards - Wikipe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69006" y="0"/>
            <a:ext cx="1322994" cy="93387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5AB9B3-ECD4-4B22-6B19-D8EE1B236BAF}"/>
              </a:ext>
            </a:extLst>
          </p:cNvPr>
          <p:cNvSpPr txBox="1"/>
          <p:nvPr/>
        </p:nvSpPr>
        <p:spPr>
          <a:xfrm>
            <a:off x="8698230" y="5783580"/>
            <a:ext cx="3291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Amit Kumar Pandey, Sc-B,TXD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645BFEB7-1111-C2FF-654B-0B785CBD7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1;p42">
            <a:extLst>
              <a:ext uri="{FF2B5EF4-FFF2-40B4-BE49-F238E27FC236}">
                <a16:creationId xmlns:a16="http://schemas.microsoft.com/office/drawing/2014/main" id="{0340CE46-31E6-9939-AD2B-A8A8C6E59D02}"/>
              </a:ext>
            </a:extLst>
          </p:cNvPr>
          <p:cNvSpPr txBox="1">
            <a:spLocks/>
          </p:cNvSpPr>
          <p:nvPr/>
        </p:nvSpPr>
        <p:spPr>
          <a:xfrm>
            <a:off x="562707" y="183943"/>
            <a:ext cx="11277602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Cordage Sectional Committee, TXD 09</a:t>
            </a:r>
          </a:p>
        </p:txBody>
      </p:sp>
      <p:sp>
        <p:nvSpPr>
          <p:cNvPr id="3" name="Google Shape;271;p42">
            <a:extLst>
              <a:ext uri="{FF2B5EF4-FFF2-40B4-BE49-F238E27FC236}">
                <a16:creationId xmlns:a16="http://schemas.microsoft.com/office/drawing/2014/main" id="{6FEA46FD-677A-F246-499D-B8D0EB5BC27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0366" y="973910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-2000 as per APS – Current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oogle Shape;272;p42">
            <a:extLst>
              <a:ext uri="{FF2B5EF4-FFF2-40B4-BE49-F238E27FC236}">
                <a16:creationId xmlns:a16="http://schemas.microsoft.com/office/drawing/2014/main" id="{51470048-C982-1DAC-B64B-EA600D22E4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317475"/>
              </p:ext>
            </p:extLst>
          </p:nvPr>
        </p:nvGraphicFramePr>
        <p:xfrm>
          <a:off x="180366" y="1544627"/>
          <a:ext cx="11831267" cy="4915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5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6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03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2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3340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3909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2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No. &amp; Title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47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2807 : 1981,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Specification for whipcords (</a:t>
                      </a:r>
                      <a:r>
                        <a:rPr lang="en-IN" sz="1200" b="0" i="1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first revision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) 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Allocated to –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Vijay Chandak, Kohinoor Ropes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Pvt.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Ltd, Aurangabad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Sunil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Bihani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, Kohinoor Ropes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Pvt.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Ltd, Aurangabad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Representatives from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Tufropes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Pvt.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Ltd., Silvassa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468353"/>
                  </a:ext>
                </a:extLst>
              </a:tr>
              <a:tr h="118166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IN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11058 : 1984 Specification for sisal agricultural twines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N. K.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Somani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, Jayshree Fibre Products Ltd, Kolkata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Anand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Majaria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, Delta Ropes Manufacturing Co., Kolkata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Sidhharth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Jhawar,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Chhotanagpur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rope works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Pvt.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Ltd, Ranchi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Committee members</a:t>
                      </a:r>
                      <a:endParaRPr kumimoji="0" lang="en-GB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5252250"/>
                  </a:ext>
                </a:extLst>
              </a:tr>
              <a:tr h="185005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IN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2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3256 : 1980,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Code for inland packaging of ropes and cordages (</a:t>
                      </a:r>
                      <a:r>
                        <a:rPr lang="en-IN" sz="1200" b="0" i="1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first revision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) 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Allocated to –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Sushant Gupta, NTC Tiles LLP, Panchkula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Satish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Chitnis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,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Garware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Technical Fibres Ltd., Pune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Ajay K.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Kapse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, Oil and Natural Gas Corporation, Mumbai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Anand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Majaria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, Delta Ropes Manufacturing Co., Kolkata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Committee members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9419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240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A6BB1C87-DA7A-C25D-889A-2B709CE41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" name="Google Shape;272;p42">
            <a:extLst>
              <a:ext uri="{FF2B5EF4-FFF2-40B4-BE49-F238E27FC236}">
                <a16:creationId xmlns:a16="http://schemas.microsoft.com/office/drawing/2014/main" id="{D9611B28-FE11-AF24-13E2-74FC97012B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4311951"/>
              </p:ext>
            </p:extLst>
          </p:nvPr>
        </p:nvGraphicFramePr>
        <p:xfrm>
          <a:off x="504091" y="4291445"/>
          <a:ext cx="10869056" cy="10984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5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8026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name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12100 : 1987 Specification for high density polyethylene (HDPE) woven sacks for packing flour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revision under preparation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 allocated to BIS officer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</a:tbl>
          </a:graphicData>
        </a:graphic>
      </p:graphicFrame>
      <p:sp>
        <p:nvSpPr>
          <p:cNvPr id="5" name="Google Shape;271;p42">
            <a:extLst>
              <a:ext uri="{FF2B5EF4-FFF2-40B4-BE49-F238E27FC236}">
                <a16:creationId xmlns:a16="http://schemas.microsoft.com/office/drawing/2014/main" id="{6FD9E274-8C55-CE3D-550A-7AF9DD56AD2A}"/>
              </a:ext>
            </a:extLst>
          </p:cNvPr>
          <p:cNvSpPr txBox="1">
            <a:spLocks/>
          </p:cNvSpPr>
          <p:nvPr/>
        </p:nvSpPr>
        <p:spPr>
          <a:xfrm>
            <a:off x="288916" y="3684572"/>
            <a:ext cx="6658709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2000 as per APS - Current</a:t>
            </a:r>
          </a:p>
        </p:txBody>
      </p:sp>
      <p:sp>
        <p:nvSpPr>
          <p:cNvPr id="2" name="Google Shape;271;p42">
            <a:extLst>
              <a:ext uri="{FF2B5EF4-FFF2-40B4-BE49-F238E27FC236}">
                <a16:creationId xmlns:a16="http://schemas.microsoft.com/office/drawing/2014/main" id="{C4B542B2-01D0-A681-8C92-B1CA46512816}"/>
              </a:ext>
            </a:extLst>
          </p:cNvPr>
          <p:cNvSpPr txBox="1">
            <a:spLocks/>
          </p:cNvSpPr>
          <p:nvPr/>
        </p:nvSpPr>
        <p:spPr>
          <a:xfrm>
            <a:off x="504091" y="172258"/>
            <a:ext cx="11277602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Textile Materials made from Polyolefins Sectional Committee, TXD 23</a:t>
            </a:r>
          </a:p>
        </p:txBody>
      </p:sp>
      <p:sp>
        <p:nvSpPr>
          <p:cNvPr id="3" name="Google Shape;271;p42">
            <a:extLst>
              <a:ext uri="{FF2B5EF4-FFF2-40B4-BE49-F238E27FC236}">
                <a16:creationId xmlns:a16="http://schemas.microsoft.com/office/drawing/2014/main" id="{9DE37B7D-8464-45CA-B496-93E310194A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1653" y="945376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for review as per APS – Current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oogle Shape;272;p42">
            <a:extLst>
              <a:ext uri="{FF2B5EF4-FFF2-40B4-BE49-F238E27FC236}">
                <a16:creationId xmlns:a16="http://schemas.microsoft.com/office/drawing/2014/main" id="{4B950AFA-7C15-45CF-EB73-E5E148F0EC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7423869"/>
              </p:ext>
            </p:extLst>
          </p:nvPr>
        </p:nvGraphicFramePr>
        <p:xfrm>
          <a:off x="504091" y="1554975"/>
          <a:ext cx="10869056" cy="19630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5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60962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2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No. &amp; Title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17399 : 2020 Textiles - Polypropylene (PP)/high density polyethylene (HDPE) laminated woven sacks for mail sorting, storage, transport and distribution - Specification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 for further five years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16187 : 2014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Textiles - High density polyethylene (HDPE)/polypropylene (PP) leno woven sacks for packaging and storage of fruits and vegetables - Specification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 under progress, mid-term review conducted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8390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529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3F4A76-F3E4-92D4-B521-B13DCE3F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418" y="124691"/>
            <a:ext cx="11397673" cy="625763"/>
          </a:xfrm>
        </p:spPr>
        <p:txBody>
          <a:bodyPr>
            <a:normAutofit/>
          </a:bodyPr>
          <a:lstStyle/>
          <a:p>
            <a:pPr algn="ctr"/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Reviews done in last 6 Months (Apart from 5 Yearly Reviews)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485ED9AA-0FEA-6621-B951-AFD0878DD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747124"/>
              </p:ext>
            </p:extLst>
          </p:nvPr>
        </p:nvGraphicFramePr>
        <p:xfrm>
          <a:off x="461819" y="856440"/>
          <a:ext cx="11600872" cy="5521640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477733">
                  <a:extLst>
                    <a:ext uri="{9D8B030D-6E8A-4147-A177-3AD203B41FA5}">
                      <a16:colId xmlns:a16="http://schemas.microsoft.com/office/drawing/2014/main" val="3160993331"/>
                    </a:ext>
                  </a:extLst>
                </a:gridCol>
                <a:gridCol w="6627109">
                  <a:extLst>
                    <a:ext uri="{9D8B030D-6E8A-4147-A177-3AD203B41FA5}">
                      <a16:colId xmlns:a16="http://schemas.microsoft.com/office/drawing/2014/main" val="3032400352"/>
                    </a:ext>
                  </a:extLst>
                </a:gridCol>
                <a:gridCol w="2211184">
                  <a:extLst>
                    <a:ext uri="{9D8B030D-6E8A-4147-A177-3AD203B41FA5}">
                      <a16:colId xmlns:a16="http://schemas.microsoft.com/office/drawing/2014/main" val="3522741360"/>
                    </a:ext>
                  </a:extLst>
                </a:gridCol>
                <a:gridCol w="2284846">
                  <a:extLst>
                    <a:ext uri="{9D8B030D-6E8A-4147-A177-3AD203B41FA5}">
                      <a16:colId xmlns:a16="http://schemas.microsoft.com/office/drawing/2014/main" val="1622266025"/>
                    </a:ext>
                  </a:extLst>
                </a:gridCol>
              </a:tblGrid>
              <a:tr h="58304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 adopted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4116001366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3442 : 2023 Textiles – Method for determination of crimp and linear density of  yarn removed from fabric </a:t>
                      </a:r>
                      <a:r>
                        <a:rPr lang="en-IN" sz="1400" b="0" i="1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( second revision ) </a:t>
                      </a:r>
                      <a:endParaRPr lang="en-IN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 on standard &amp; committee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860982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4871 : 1968 Method for determination of lint and trash content of cotton by means of  mechanical-pneumatic machines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ready for gazette and R&amp;D project under technical evaluation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 on standard and R&amp;D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174622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IS 16575 : 2016 /ISO 9087 : 2022 ‘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Textiles — Evaluation of the Wrinkle Recovery of Fabrics — Appearance Method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revision under wide 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 on standard &amp; committee consultation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7198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6490 : 1971 Method for determination of Stiffness of fabrics – Cantilever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revision under wide 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016365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6359 : 2023 Method for conditioning of Textiles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under wide 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 on standard &amp; committee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067404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5176 : 2023 Textiles – Hawser laid hemp ropes - Specifications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Inputs from committee member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234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585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6"/>
          <p:cNvSpPr txBox="1"/>
          <p:nvPr/>
        </p:nvSpPr>
        <p:spPr>
          <a:xfrm>
            <a:off x="105508" y="208057"/>
            <a:ext cx="11887199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Identification of Experts for ISO works under TXD</a:t>
            </a:r>
            <a:endParaRPr sz="3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AF86EBE4-D9E0-7FDF-8754-805F1FB0C0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34650"/>
              </p:ext>
            </p:extLst>
          </p:nvPr>
        </p:nvGraphicFramePr>
        <p:xfrm>
          <a:off x="383822" y="1586343"/>
          <a:ext cx="11334045" cy="2612816"/>
        </p:xfrm>
        <a:graphic>
          <a:graphicData uri="http://schemas.openxmlformats.org/drawingml/2006/table">
            <a:tbl>
              <a:tblPr/>
              <a:tblGrid>
                <a:gridCol w="687370">
                  <a:extLst>
                    <a:ext uri="{9D8B030D-6E8A-4147-A177-3AD203B41FA5}">
                      <a16:colId xmlns:a16="http://schemas.microsoft.com/office/drawing/2014/main" val="3215413247"/>
                    </a:ext>
                  </a:extLst>
                </a:gridCol>
                <a:gridCol w="1756682">
                  <a:extLst>
                    <a:ext uri="{9D8B030D-6E8A-4147-A177-3AD203B41FA5}">
                      <a16:colId xmlns:a16="http://schemas.microsoft.com/office/drawing/2014/main" val="2008120747"/>
                    </a:ext>
                  </a:extLst>
                </a:gridCol>
                <a:gridCol w="3742190">
                  <a:extLst>
                    <a:ext uri="{9D8B030D-6E8A-4147-A177-3AD203B41FA5}">
                      <a16:colId xmlns:a16="http://schemas.microsoft.com/office/drawing/2014/main" val="311015698"/>
                    </a:ext>
                  </a:extLst>
                </a:gridCol>
                <a:gridCol w="5147803">
                  <a:extLst>
                    <a:ext uri="{9D8B030D-6E8A-4147-A177-3AD203B41FA5}">
                      <a16:colId xmlns:a16="http://schemas.microsoft.com/office/drawing/2014/main" val="2431678164"/>
                    </a:ext>
                  </a:extLst>
                </a:gridCol>
              </a:tblGrid>
              <a:tr h="576598">
                <a:tc>
                  <a:txBody>
                    <a:bodyPr/>
                    <a:lstStyle/>
                    <a:p>
                      <a:pPr marR="0" algn="ctr" rtl="0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IN" sz="1400" b="1" i="0" u="none" strike="noStrike" cap="non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Sl. No.</a:t>
                      </a:r>
                    </a:p>
                  </a:txBody>
                  <a:tcPr marL="73304" marR="73304" marT="36652" marB="36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IN" sz="1400" b="1" i="0" u="none" strike="noStrike" cap="non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ISO Committee No.</a:t>
                      </a:r>
                    </a:p>
                  </a:txBody>
                  <a:tcPr marL="73304" marR="73304" marT="36652" marB="36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IN" sz="1400" b="1" i="0" u="none" strike="noStrike" cap="non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 ISO Subject No. &amp; Title</a:t>
                      </a:r>
                    </a:p>
                  </a:txBody>
                  <a:tcPr marL="73304" marR="73304" marT="36652" marB="36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IN" sz="1400" b="1" i="0" u="none" strike="noStrike" cap="non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 Designated Experts</a:t>
                      </a:r>
                    </a:p>
                  </a:txBody>
                  <a:tcPr marL="73304" marR="73304" marT="36652" marB="36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371548"/>
                  </a:ext>
                </a:extLst>
              </a:tr>
              <a:tr h="6296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38/SC 23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method for Pure cashmere content in Cashmere- Near Infrared Spectrometer method</a:t>
                      </a: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 D.B. </a:t>
                      </a:r>
                      <a:r>
                        <a:rPr lang="en-I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Shakyawar</a:t>
                      </a: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ICAR – NINFET, Kolkata</a:t>
                      </a:r>
                    </a:p>
                    <a:p>
                      <a:pPr marL="342900" indent="-342900"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 Asif Hassan Sofi, S.K.U.S.A.T, Jammu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841945"/>
                  </a:ext>
                </a:extLst>
              </a:tr>
              <a:tr h="6296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38/SC 23</a:t>
                      </a: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Textiles – Thermal shrinkage of man-made filament yarns – Part 1 : Determination in boiling water</a:t>
                      </a: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Keshav Pareek, Reliance Industries Ltd., </a:t>
                      </a: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mumbai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680572"/>
                  </a:ext>
                </a:extLst>
              </a:tr>
              <a:tr h="6296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38/SC 23</a:t>
                      </a: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Textiles – Thermal shrinkage of man-made filament yarns – Part 1 : Determination in dry-hot air (measurement after shrinkage)</a:t>
                      </a: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Keshav Pareek, Reliance Industries Ltd., </a:t>
                      </a: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mumbai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309273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F9F94F5-6742-D8B4-2F16-FFFDD85B3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251302"/>
              </p:ext>
            </p:extLst>
          </p:nvPr>
        </p:nvGraphicFramePr>
        <p:xfrm>
          <a:off x="218610" y="582666"/>
          <a:ext cx="11754777" cy="5826088"/>
        </p:xfrm>
        <a:graphic>
          <a:graphicData uri="http://schemas.openxmlformats.org/drawingml/2006/table">
            <a:tbl>
              <a:tblPr/>
              <a:tblGrid>
                <a:gridCol w="1046161">
                  <a:extLst>
                    <a:ext uri="{9D8B030D-6E8A-4147-A177-3AD203B41FA5}">
                      <a16:colId xmlns:a16="http://schemas.microsoft.com/office/drawing/2014/main" val="941363"/>
                    </a:ext>
                  </a:extLst>
                </a:gridCol>
                <a:gridCol w="1488820">
                  <a:extLst>
                    <a:ext uri="{9D8B030D-6E8A-4147-A177-3AD203B41FA5}">
                      <a16:colId xmlns:a16="http://schemas.microsoft.com/office/drawing/2014/main" val="159267133"/>
                    </a:ext>
                  </a:extLst>
                </a:gridCol>
                <a:gridCol w="4520045">
                  <a:extLst>
                    <a:ext uri="{9D8B030D-6E8A-4147-A177-3AD203B41FA5}">
                      <a16:colId xmlns:a16="http://schemas.microsoft.com/office/drawing/2014/main" val="1788692218"/>
                    </a:ext>
                  </a:extLst>
                </a:gridCol>
                <a:gridCol w="2078182">
                  <a:extLst>
                    <a:ext uri="{9D8B030D-6E8A-4147-A177-3AD203B41FA5}">
                      <a16:colId xmlns:a16="http://schemas.microsoft.com/office/drawing/2014/main" val="2773287556"/>
                    </a:ext>
                  </a:extLst>
                </a:gridCol>
                <a:gridCol w="1267691">
                  <a:extLst>
                    <a:ext uri="{9D8B030D-6E8A-4147-A177-3AD203B41FA5}">
                      <a16:colId xmlns:a16="http://schemas.microsoft.com/office/drawing/2014/main" val="2666213308"/>
                    </a:ext>
                  </a:extLst>
                </a:gridCol>
                <a:gridCol w="1353878">
                  <a:extLst>
                    <a:ext uri="{9D8B030D-6E8A-4147-A177-3AD203B41FA5}">
                      <a16:colId xmlns:a16="http://schemas.microsoft.com/office/drawing/2014/main" val="1653746484"/>
                    </a:ext>
                  </a:extLst>
                </a:gridCol>
              </a:tblGrid>
              <a:tr h="30157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Working Group</a:t>
                      </a: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group </a:t>
                      </a: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SECTOR</a:t>
                      </a: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sectors </a:t>
                      </a: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sub sector</a:t>
                      </a: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380263"/>
                  </a:ext>
                </a:extLst>
              </a:tr>
              <a:tr h="74948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01</a:t>
                      </a: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just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for preparation of working draft for Smoothness test for fabrics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 methods of Test </a:t>
                      </a: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Fabrics</a:t>
                      </a: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4687" marR="14687" marT="9791" marB="97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9030096"/>
                  </a:ext>
                </a:extLst>
              </a:tr>
              <a:tr h="3854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09</a:t>
                      </a: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just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for revision of IS 15041 : 2001 </a:t>
                      </a:r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Textiles – Flat woven webbing slings made of man-made fibres for general services</a:t>
                      </a:r>
                      <a:endParaRPr lang="en-IN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for preparation of working drafts for Coir fender and Coir line</a:t>
                      </a: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Cordage</a:t>
                      </a: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just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  <a:buAutoNum type="arabicParenR"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Slings</a:t>
                      </a:r>
                    </a:p>
                    <a:p>
                      <a:pPr marL="342900" indent="-342900" algn="just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  <a:buAutoNum type="arabicParenR"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Lines</a:t>
                      </a: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6207691"/>
                  </a:ext>
                </a:extLst>
              </a:tr>
              <a:tr h="3854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23</a:t>
                      </a: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just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for the study of ash content in HDPE/PP sugar sacks as per IS 14968 : 2015</a:t>
                      </a:r>
                    </a:p>
                    <a:p>
                      <a:pPr marL="342900" indent="-342900" algn="just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for the study of ash content in HDPE/PP cement sacks as per IS 11652 : 2017</a:t>
                      </a:r>
                    </a:p>
                    <a:p>
                      <a:pPr marL="342900" indent="-342900" algn="just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for preparation of working draft for Hermetically sealed woven sacks for packaging of foodgrains</a:t>
                      </a:r>
                    </a:p>
                    <a:p>
                      <a:pPr marL="342900" indent="-342900" algn="just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for review of breaking strength and seam strength of HDPE/PP cement sacks as per IS 11652 : 2017</a:t>
                      </a:r>
                    </a:p>
                    <a:p>
                      <a:pPr marL="342900" indent="-342900" algn="just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for preparation of draft revision of IS 14738 : 2017 </a:t>
                      </a:r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Flexible intermediate bulk containers (FIBCs) - Specification (first revision)</a:t>
                      </a:r>
                      <a:endParaRPr lang="en-IN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Packtech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just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  <a:buAutoNum type="arabicParenR"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HDPE/PP woven sacks</a:t>
                      </a: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0433" marR="10433" marT="6955" marB="6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86454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8AC0016-80DA-5627-CB37-DD15AEDEBEC9}"/>
              </a:ext>
            </a:extLst>
          </p:cNvPr>
          <p:cNvSpPr txBox="1"/>
          <p:nvPr/>
        </p:nvSpPr>
        <p:spPr>
          <a:xfrm>
            <a:off x="3423064" y="38367"/>
            <a:ext cx="4913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WORKING GROUPS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15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498B5-DF3A-5425-935C-4E817F4F7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9">
            <a:extLst>
              <a:ext uri="{FF2B5EF4-FFF2-40B4-BE49-F238E27FC236}">
                <a16:creationId xmlns:a16="http://schemas.microsoft.com/office/drawing/2014/main" id="{81EDEEAD-2958-0354-0D8C-83529861B0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829102"/>
              </p:ext>
            </p:extLst>
          </p:nvPr>
        </p:nvGraphicFramePr>
        <p:xfrm>
          <a:off x="1953491" y="1467373"/>
          <a:ext cx="8125691" cy="34896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41764">
                  <a:extLst>
                    <a:ext uri="{9D8B030D-6E8A-4147-A177-3AD203B41FA5}">
                      <a16:colId xmlns:a16="http://schemas.microsoft.com/office/drawing/2014/main" val="1462055537"/>
                    </a:ext>
                  </a:extLst>
                </a:gridCol>
                <a:gridCol w="1953491">
                  <a:extLst>
                    <a:ext uri="{9D8B030D-6E8A-4147-A177-3AD203B41FA5}">
                      <a16:colId xmlns:a16="http://schemas.microsoft.com/office/drawing/2014/main" val="2239872268"/>
                    </a:ext>
                  </a:extLst>
                </a:gridCol>
                <a:gridCol w="2504209">
                  <a:extLst>
                    <a:ext uri="{9D8B030D-6E8A-4147-A177-3AD203B41FA5}">
                      <a16:colId xmlns:a16="http://schemas.microsoft.com/office/drawing/2014/main" val="2205675758"/>
                    </a:ext>
                  </a:extLst>
                </a:gridCol>
                <a:gridCol w="2026227">
                  <a:extLst>
                    <a:ext uri="{9D8B030D-6E8A-4147-A177-3AD203B41FA5}">
                      <a16:colId xmlns:a16="http://schemas.microsoft.com/office/drawing/2014/main" val="2209750243"/>
                    </a:ext>
                  </a:extLst>
                </a:gridCol>
              </a:tblGrid>
              <a:tr h="39072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17" marR="17517" marT="11678" marB="11678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Sectors</a:t>
                      </a:r>
                      <a:endParaRPr lang="en-IN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17" marR="17517" marT="11678" marB="11678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sectors</a:t>
                      </a:r>
                      <a:endParaRPr lang="en-IN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17" marR="17517" marT="11678" marB="11678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sub sector</a:t>
                      </a:r>
                      <a:endParaRPr lang="en-IN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17" marR="17517" marT="11678" marB="11678" anchor="ctr"/>
                </a:tc>
                <a:extLst>
                  <a:ext uri="{0D108BD9-81ED-4DB2-BD59-A6C34878D82A}">
                    <a16:rowId xmlns:a16="http://schemas.microsoft.com/office/drawing/2014/main" val="1882963420"/>
                  </a:ext>
                </a:extLst>
              </a:tr>
              <a:tr h="957841">
                <a:tc>
                  <a:txBody>
                    <a:bodyPr/>
                    <a:lstStyle/>
                    <a:p>
                      <a:pPr rtl="0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01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17" marR="17517" marT="11678" marB="11678" anchor="ctr"/>
                </a:tc>
                <a:tc>
                  <a:txBody>
                    <a:bodyPr/>
                    <a:lstStyle/>
                    <a:p>
                      <a:pPr rtl="0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 Methods of Test</a:t>
                      </a:r>
                    </a:p>
                  </a:txBody>
                  <a:tcPr marL="17517" marR="17517" marT="11678" marB="11678" anchor="ctr"/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2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Fibres</a:t>
                      </a:r>
                    </a:p>
                    <a:p>
                      <a:pPr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2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Yarns</a:t>
                      </a:r>
                    </a:p>
                    <a:p>
                      <a:pPr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2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Fabrics 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17" marR="17517" marT="11678" marB="11678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50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</a:p>
                  </a:txBody>
                  <a:tcPr marL="17517" marR="17517" marT="11678" marB="11678" anchor="ctr"/>
                </a:tc>
                <a:extLst>
                  <a:ext uri="{0D108BD9-81ED-4DB2-BD59-A6C34878D82A}">
                    <a16:rowId xmlns:a16="http://schemas.microsoft.com/office/drawing/2014/main" val="204660854"/>
                  </a:ext>
                </a:extLst>
              </a:tr>
              <a:tr h="1215737">
                <a:tc>
                  <a:txBody>
                    <a:bodyPr/>
                    <a:lstStyle/>
                    <a:p>
                      <a:pPr rtl="0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09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75" marR="13075" marT="13075" marB="13075" anchor="ctr"/>
                </a:tc>
                <a:tc>
                  <a:txBody>
                    <a:bodyPr/>
                    <a:lstStyle/>
                    <a:p>
                      <a:pPr rtl="0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Cordage</a:t>
                      </a:r>
                    </a:p>
                  </a:txBody>
                  <a:tcPr marL="13075" marR="13075" marT="13075" marB="13075" anchor="ctr"/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2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Nets</a:t>
                      </a:r>
                    </a:p>
                    <a:p>
                      <a:pPr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Ropes</a:t>
                      </a:r>
                    </a:p>
                    <a:p>
                      <a:pPr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Slings</a:t>
                      </a:r>
                    </a:p>
                    <a:p>
                      <a:pPr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Lines</a:t>
                      </a:r>
                    </a:p>
                  </a:txBody>
                  <a:tcPr marL="13075" marR="13075" marT="13075" marB="13075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50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075" marR="13075" marT="13075" marB="13075" anchor="ctr"/>
                </a:tc>
                <a:extLst>
                  <a:ext uri="{0D108BD9-81ED-4DB2-BD59-A6C34878D82A}">
                    <a16:rowId xmlns:a16="http://schemas.microsoft.com/office/drawing/2014/main" val="1743228749"/>
                  </a:ext>
                </a:extLst>
              </a:tr>
              <a:tr h="925384">
                <a:tc>
                  <a:txBody>
                    <a:bodyPr/>
                    <a:lstStyle/>
                    <a:p>
                      <a:pPr rtl="0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23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6" marR="19356" marT="12904" marB="12904" anchor="ctr"/>
                </a:tc>
                <a:tc>
                  <a:txBody>
                    <a:bodyPr/>
                    <a:lstStyle/>
                    <a:p>
                      <a:pPr rtl="0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Packtech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6" marR="19356" marT="12904" marB="12904" anchor="ctr"/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2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HDPE/PP woven sacks</a:t>
                      </a:r>
                    </a:p>
                  </a:txBody>
                  <a:tcPr marL="19356" marR="19356" marT="12904" marB="12904" anchor="ctr"/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9356" marR="19356" marT="12904" marB="12904" anchor="ctr"/>
                </a:tc>
                <a:extLst>
                  <a:ext uri="{0D108BD9-81ED-4DB2-BD59-A6C34878D82A}">
                    <a16:rowId xmlns:a16="http://schemas.microsoft.com/office/drawing/2014/main" val="27083918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293BAF3-CC13-FC74-8ECD-9D6407F72E02}"/>
              </a:ext>
            </a:extLst>
          </p:cNvPr>
          <p:cNvSpPr txBox="1"/>
          <p:nvPr/>
        </p:nvSpPr>
        <p:spPr>
          <a:xfrm>
            <a:off x="93519" y="422241"/>
            <a:ext cx="12191999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None/>
            </a:pPr>
            <a:r>
              <a:rPr lang="en-I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MAPPING OF SECTOR AND SUBSECTORS FOR STANDARDIZATION IN TEXTILES</a:t>
            </a:r>
          </a:p>
        </p:txBody>
      </p:sp>
    </p:spTree>
    <p:extLst>
      <p:ext uri="{BB962C8B-B14F-4D97-AF65-F5344CB8AC3E}">
        <p14:creationId xmlns:p14="http://schemas.microsoft.com/office/powerpoint/2010/main" val="1030760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83"/>
          <p:cNvSpPr txBox="1">
            <a:spLocks noGrp="1"/>
          </p:cNvSpPr>
          <p:nvPr>
            <p:ph type="title"/>
          </p:nvPr>
        </p:nvSpPr>
        <p:spPr>
          <a:xfrm>
            <a:off x="3661410" y="347606"/>
            <a:ext cx="5962650" cy="410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 with MoU institutes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4" name="Google Shape;514;p83"/>
          <p:cNvGraphicFramePr/>
          <p:nvPr>
            <p:extLst>
              <p:ext uri="{D42A27DB-BD31-4B8C-83A1-F6EECF244321}">
                <p14:modId xmlns:p14="http://schemas.microsoft.com/office/powerpoint/2010/main" val="150839904"/>
              </p:ext>
            </p:extLst>
          </p:nvPr>
        </p:nvGraphicFramePr>
        <p:xfrm>
          <a:off x="583781" y="1107250"/>
          <a:ext cx="11326280" cy="2505240"/>
        </p:xfrm>
        <a:graphic>
          <a:graphicData uri="http://schemas.openxmlformats.org/drawingml/2006/table">
            <a:tbl>
              <a:tblPr firstRow="1" bandRow="1">
                <a:noFill/>
                <a:tableStyleId>{9367B65A-A99B-48F6-ABE7-11F67FF97E4D}</a:tableStyleId>
              </a:tblPr>
              <a:tblGrid>
                <a:gridCol w="566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7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MoU Institute</a:t>
                      </a:r>
                      <a:endParaRPr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 allocated/TC meeting planned/Guest Lecture delivered/Members in Technical committees</a:t>
                      </a: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VJTI, Mumbai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in TXD 01 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UPTTI, Kanpur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Conducted Guest Lecture on Standardization in the field of Rope and cordages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2991237148"/>
                  </a:ext>
                </a:extLst>
              </a:tr>
              <a:tr h="558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 Jalandhar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 commissioned under TXD 23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91198200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EA899D-3830-005D-347C-5A272E760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86342"/>
              </p:ext>
            </p:extLst>
          </p:nvPr>
        </p:nvGraphicFramePr>
        <p:xfrm>
          <a:off x="583781" y="4718721"/>
          <a:ext cx="11505668" cy="1616146"/>
        </p:xfrm>
        <a:graphic>
          <a:graphicData uri="http://schemas.openxmlformats.org/drawingml/2006/table">
            <a:tbl>
              <a:tblPr/>
              <a:tblGrid>
                <a:gridCol w="585319">
                  <a:extLst>
                    <a:ext uri="{9D8B030D-6E8A-4147-A177-3AD203B41FA5}">
                      <a16:colId xmlns:a16="http://schemas.microsoft.com/office/drawing/2014/main" val="2109472320"/>
                    </a:ext>
                  </a:extLst>
                </a:gridCol>
                <a:gridCol w="2277853">
                  <a:extLst>
                    <a:ext uri="{9D8B030D-6E8A-4147-A177-3AD203B41FA5}">
                      <a16:colId xmlns:a16="http://schemas.microsoft.com/office/drawing/2014/main" val="3775051444"/>
                    </a:ext>
                  </a:extLst>
                </a:gridCol>
                <a:gridCol w="2006930">
                  <a:extLst>
                    <a:ext uri="{9D8B030D-6E8A-4147-A177-3AD203B41FA5}">
                      <a16:colId xmlns:a16="http://schemas.microsoft.com/office/drawing/2014/main" val="1412757816"/>
                    </a:ext>
                  </a:extLst>
                </a:gridCol>
                <a:gridCol w="6635566">
                  <a:extLst>
                    <a:ext uri="{9D8B030D-6E8A-4147-A177-3AD203B41FA5}">
                      <a16:colId xmlns:a16="http://schemas.microsoft.com/office/drawing/2014/main" val="2462944123"/>
                    </a:ext>
                  </a:extLst>
                </a:gridCol>
              </a:tblGrid>
              <a:tr h="51475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  <a:endParaRPr lang="en-IN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Institute</a:t>
                      </a:r>
                      <a:endParaRPr lang="en-IN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Planned on</a:t>
                      </a:r>
                      <a:endParaRPr lang="en-IN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512032"/>
                  </a:ext>
                </a:extLst>
              </a:tr>
              <a:tr h="75889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dirty="0">
                          <a:effectLst/>
                        </a:rPr>
                        <a:t>1.</a:t>
                      </a: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dirty="0">
                          <a:effectLst/>
                        </a:rPr>
                        <a:t>TXD 23</a:t>
                      </a: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dirty="0">
                          <a:effectLst/>
                        </a:rPr>
                        <a:t>Indian Institute of Packaging, New Delhi</a:t>
                      </a: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37th meeting of TXD 23 planned on 20 December 2024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585587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F930AC-F0F4-8ACC-8F4A-EFA8A4847FAB}"/>
              </a:ext>
            </a:extLst>
          </p:cNvPr>
          <p:cNvSpPr txBox="1"/>
          <p:nvPr/>
        </p:nvSpPr>
        <p:spPr>
          <a:xfrm>
            <a:off x="3661410" y="4133483"/>
            <a:ext cx="680370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 meetings planned outside HQ</a:t>
            </a:r>
            <a:endParaRPr lang="en-US"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5D83440-977D-79EF-E6F5-0EB507DA3D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61139"/>
              </p:ext>
            </p:extLst>
          </p:nvPr>
        </p:nvGraphicFramePr>
        <p:xfrm>
          <a:off x="417368" y="1317010"/>
          <a:ext cx="10825596" cy="2568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2772">
                  <a:extLst>
                    <a:ext uri="{9D8B030D-6E8A-4147-A177-3AD203B41FA5}">
                      <a16:colId xmlns:a16="http://schemas.microsoft.com/office/drawing/2014/main" val="2178459965"/>
                    </a:ext>
                  </a:extLst>
                </a:gridCol>
                <a:gridCol w="1598469">
                  <a:extLst>
                    <a:ext uri="{9D8B030D-6E8A-4147-A177-3AD203B41FA5}">
                      <a16:colId xmlns:a16="http://schemas.microsoft.com/office/drawing/2014/main" val="11164701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394193386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356224554"/>
                    </a:ext>
                  </a:extLst>
                </a:gridCol>
                <a:gridCol w="2952750">
                  <a:extLst>
                    <a:ext uri="{9D8B030D-6E8A-4147-A177-3AD203B41FA5}">
                      <a16:colId xmlns:a16="http://schemas.microsoft.com/office/drawing/2014/main" val="561512268"/>
                    </a:ext>
                  </a:extLst>
                </a:gridCol>
                <a:gridCol w="1548245">
                  <a:extLst>
                    <a:ext uri="{9D8B030D-6E8A-4147-A177-3AD203B41FA5}">
                      <a16:colId xmlns:a16="http://schemas.microsoft.com/office/drawing/2014/main" val="810090438"/>
                    </a:ext>
                  </a:extLst>
                </a:gridCol>
                <a:gridCol w="1525733">
                  <a:extLst>
                    <a:ext uri="{9D8B030D-6E8A-4147-A177-3AD203B41FA5}">
                      <a16:colId xmlns:a16="http://schemas.microsoft.com/office/drawing/2014/main" val="74047870"/>
                    </a:ext>
                  </a:extLst>
                </a:gridCol>
              </a:tblGrid>
              <a:tr h="740390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Meeting Held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Attendance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IN" sz="16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Q1             Q2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Inactive members removed</a:t>
                      </a:r>
                      <a:endParaRPr lang="en-IN" sz="16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Resolutions</a:t>
                      </a:r>
                      <a:endParaRPr lang="en-IN" sz="16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Members Inducted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024610"/>
                  </a:ext>
                </a:extLst>
              </a:tr>
              <a:tr h="6754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  <a:endParaRPr kumimoji="0" lang="en-IN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63.33%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68.90 %</a:t>
                      </a:r>
                    </a:p>
                    <a:p>
                      <a:pPr algn="ctr"/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Sent in all meetings</a:t>
                      </a:r>
                      <a:endParaRPr kumimoji="0" lang="en-IN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699392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TXD 09</a:t>
                      </a:r>
                      <a:endParaRPr kumimoji="0" lang="en-IN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72.22%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73.68%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200" b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Sent in all meetings</a:t>
                      </a:r>
                      <a:endParaRPr kumimoji="0" lang="en-IN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584945"/>
                  </a:ext>
                </a:extLst>
              </a:tr>
              <a:tr h="498763"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70.73%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71.79%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Sent in all meetings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2193295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04810F0-C9EB-AD72-CC77-63551DA68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2309" y="206259"/>
            <a:ext cx="6511751" cy="66913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 of Process Reform measures</a:t>
            </a:r>
            <a:endParaRPr lang="en-IN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613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71A879-84EA-C462-B53C-7659A922E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893881"/>
              </p:ext>
            </p:extLst>
          </p:nvPr>
        </p:nvGraphicFramePr>
        <p:xfrm>
          <a:off x="249382" y="935181"/>
          <a:ext cx="11035145" cy="559085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1109">
                  <a:extLst>
                    <a:ext uri="{9D8B030D-6E8A-4147-A177-3AD203B41FA5}">
                      <a16:colId xmlns:a16="http://schemas.microsoft.com/office/drawing/2014/main" val="791295046"/>
                    </a:ext>
                  </a:extLst>
                </a:gridCol>
                <a:gridCol w="10474036">
                  <a:extLst>
                    <a:ext uri="{9D8B030D-6E8A-4147-A177-3AD203B41FA5}">
                      <a16:colId xmlns:a16="http://schemas.microsoft.com/office/drawing/2014/main" val="3561957310"/>
                    </a:ext>
                  </a:extLst>
                </a:gridCol>
              </a:tblGrid>
              <a:tr h="342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and Organization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9683384"/>
                  </a:ext>
                </a:extLst>
              </a:tr>
              <a:tr h="36232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Shri Amit Rana, M/s NTC Tiles LLP, Panchkula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6267506"/>
                  </a:ext>
                </a:extLst>
              </a:tr>
              <a:tr h="25828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Smt. Ashwani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Sudam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SASMIRA Mumbai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6253875"/>
                  </a:ext>
                </a:extLst>
              </a:tr>
              <a:tr h="35375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Soumyadipta</a:t>
                      </a: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Dutta, Office of Jute commission, Kolkata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61977"/>
                  </a:ext>
                </a:extLst>
              </a:tr>
              <a:tr h="35375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Shri. S. Vijay Kumar, Food Corporation of India, New Delhi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5490755"/>
                  </a:ext>
                </a:extLst>
              </a:tr>
              <a:tr h="3447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Dr.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Karthikayan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K, SGS India Pvt. Ltd. 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6865362"/>
                  </a:ext>
                </a:extLst>
              </a:tr>
              <a:tr h="3447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Shri R. K. </a:t>
                      </a: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Bourah</a:t>
                      </a: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DGQA (Stores), New Delhi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6180609"/>
                  </a:ext>
                </a:extLst>
              </a:tr>
              <a:tr h="3447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Shri Amartya </a:t>
                      </a: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Maity</a:t>
                      </a: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Haldia Petrochemicals Ltd., Kolkata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6024809"/>
                  </a:ext>
                </a:extLst>
              </a:tr>
              <a:tr h="3447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Shri Tushar Dongre, Nayara Energy Ltd.,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940208"/>
                  </a:ext>
                </a:extLst>
              </a:tr>
              <a:tr h="3447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Smt. Deepali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Plawat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ATIRA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908803"/>
                  </a:ext>
                </a:extLst>
              </a:tr>
              <a:tr h="3447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Shri S.V. Raju, Reliance Industries ltd., Mumbai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1137599"/>
                  </a:ext>
                </a:extLst>
              </a:tr>
              <a:tr h="3447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Bhudipta</a:t>
                      </a: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Saha, IJMA , Kolkata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7708617"/>
                  </a:ext>
                </a:extLst>
              </a:tr>
              <a:tr h="3447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Shri T. Kannan, ISMA, new Delhi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1078989"/>
                  </a:ext>
                </a:extLst>
              </a:tr>
              <a:tr h="3447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Smt. Bharati Balaji, ISMA, New Delhi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0158202"/>
                  </a:ext>
                </a:extLst>
              </a:tr>
              <a:tr h="3447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Shailesh. R. Mehta, M D,  Texel India Pvt. Ltd., New Delhi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7825765"/>
                  </a:ext>
                </a:extLst>
              </a:tr>
              <a:tr h="3447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 Manisha Mathur, Joint Director SASMIRA, Mumbai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343158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AA2D577-523C-98AA-A9B8-194B8C8E7B4E}"/>
              </a:ext>
            </a:extLst>
          </p:cNvPr>
          <p:cNvSpPr txBox="1"/>
          <p:nvPr/>
        </p:nvSpPr>
        <p:spPr>
          <a:xfrm>
            <a:off x="800100" y="342899"/>
            <a:ext cx="9349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LIST OF MEMBERS TRAINED IN 2024-25</a:t>
            </a:r>
          </a:p>
        </p:txBody>
      </p:sp>
    </p:spTree>
    <p:extLst>
      <p:ext uri="{BB962C8B-B14F-4D97-AF65-F5344CB8AC3E}">
        <p14:creationId xmlns:p14="http://schemas.microsoft.com/office/powerpoint/2010/main" val="4128737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84"/>
          <p:cNvSpPr txBox="1">
            <a:spLocks noGrp="1"/>
          </p:cNvSpPr>
          <p:nvPr>
            <p:ph type="title"/>
          </p:nvPr>
        </p:nvSpPr>
        <p:spPr>
          <a:xfrm>
            <a:off x="3273831" y="2766218"/>
            <a:ext cx="530906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7200"/>
              <a:buFont typeface="Play"/>
              <a:buNone/>
            </a:pPr>
            <a:r>
              <a:rPr lang="en-IN" sz="8000" dirty="0">
                <a:solidFill>
                  <a:srgbClr val="7030A0"/>
                </a:solidFill>
              </a:rPr>
              <a:t>THANK YOU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C3EE005E-3E3B-84F8-B7FD-D29EFA215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" name="Google Shape;272;p42">
            <a:extLst>
              <a:ext uri="{FF2B5EF4-FFF2-40B4-BE49-F238E27FC236}">
                <a16:creationId xmlns:a16="http://schemas.microsoft.com/office/drawing/2014/main" id="{CAE819C7-6659-3DD0-C8B5-B09B2119C6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6655865"/>
              </p:ext>
            </p:extLst>
          </p:nvPr>
        </p:nvGraphicFramePr>
        <p:xfrm>
          <a:off x="504091" y="1738818"/>
          <a:ext cx="10869056" cy="1140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5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6096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Sl. No.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>
                          <a:solidFill>
                            <a:srgbClr val="7030A0"/>
                          </a:solidFill>
                        </a:rPr>
                        <a:t>Technical Committee</a:t>
                      </a:r>
                      <a:endParaRPr sz="14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Product name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Current Status 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</a:rPr>
                        <a:t>Process Adopted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</a:rPr>
                        <a:t>TXD 01</a:t>
                      </a: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dirty="0">
                          <a:effectLst/>
                        </a:rPr>
                        <a:t>Textiles – Smoothness Characteristic of Fabrics – Method of Test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</a:rPr>
                        <a:t>Working Group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</a:tbl>
          </a:graphicData>
        </a:graphic>
      </p:graphicFrame>
      <p:sp>
        <p:nvSpPr>
          <p:cNvPr id="5" name="Google Shape;271;p42">
            <a:extLst>
              <a:ext uri="{FF2B5EF4-FFF2-40B4-BE49-F238E27FC236}">
                <a16:creationId xmlns:a16="http://schemas.microsoft.com/office/drawing/2014/main" id="{54B4D8D1-CAC8-81A4-5284-F18793522CEA}"/>
              </a:ext>
            </a:extLst>
          </p:cNvPr>
          <p:cNvSpPr txBox="1">
            <a:spLocks/>
          </p:cNvSpPr>
          <p:nvPr/>
        </p:nvSpPr>
        <p:spPr>
          <a:xfrm>
            <a:off x="504091" y="1029600"/>
            <a:ext cx="6658709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NWIPs as per APS</a:t>
            </a:r>
          </a:p>
        </p:txBody>
      </p:sp>
      <p:sp>
        <p:nvSpPr>
          <p:cNvPr id="2" name="Google Shape;271;p42">
            <a:extLst>
              <a:ext uri="{FF2B5EF4-FFF2-40B4-BE49-F238E27FC236}">
                <a16:creationId xmlns:a16="http://schemas.microsoft.com/office/drawing/2014/main" id="{A8295F3E-294E-B3D8-3B27-7760BBFAFD1C}"/>
              </a:ext>
            </a:extLst>
          </p:cNvPr>
          <p:cNvSpPr txBox="1">
            <a:spLocks/>
          </p:cNvSpPr>
          <p:nvPr/>
        </p:nvSpPr>
        <p:spPr>
          <a:xfrm>
            <a:off x="504091" y="172258"/>
            <a:ext cx="11277602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Methods of Test Sectional Committee, TXD 01</a:t>
            </a:r>
          </a:p>
        </p:txBody>
      </p:sp>
      <p:sp>
        <p:nvSpPr>
          <p:cNvPr id="3" name="Google Shape;271;p42">
            <a:extLst>
              <a:ext uri="{FF2B5EF4-FFF2-40B4-BE49-F238E27FC236}">
                <a16:creationId xmlns:a16="http://schemas.microsoft.com/office/drawing/2014/main" id="{345A17CE-5036-6277-9361-3816FA66A6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4091" y="3266465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for review as per APS – Carried over 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oogle Shape;272;p42">
            <a:extLst>
              <a:ext uri="{FF2B5EF4-FFF2-40B4-BE49-F238E27FC236}">
                <a16:creationId xmlns:a16="http://schemas.microsoft.com/office/drawing/2014/main" id="{F056B7FD-3851-44CD-527E-5326378CE0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6966543"/>
              </p:ext>
            </p:extLst>
          </p:nvPr>
        </p:nvGraphicFramePr>
        <p:xfrm>
          <a:off x="504091" y="3906072"/>
          <a:ext cx="10869056" cy="1566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5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6096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Sl. No.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>
                          <a:solidFill>
                            <a:srgbClr val="7030A0"/>
                          </a:solidFill>
                        </a:rPr>
                        <a:t>Technical Committee</a:t>
                      </a:r>
                      <a:endParaRPr sz="14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No. &amp; Title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Current Status 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</a:rPr>
                        <a:t>Process Adopted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</a:rPr>
                        <a:t>TXD 01</a:t>
                      </a: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b="0" dirty="0">
                          <a:effectLst/>
                        </a:rPr>
                        <a:t>IS 1969 (Part 1) : 2018 </a:t>
                      </a:r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Textiles – Tensile properties of fabrics – Part 1 Determination of maximum force and elongation at maximum force using the strip method (fourth revision)</a:t>
                      </a:r>
                      <a:endParaRPr lang="en-IN" b="0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ready for gazette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</a:rPr>
                        <a:t>Working Group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985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89BDC890-E8FB-B0C0-B15D-CFC248013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1;p42">
            <a:extLst>
              <a:ext uri="{FF2B5EF4-FFF2-40B4-BE49-F238E27FC236}">
                <a16:creationId xmlns:a16="http://schemas.microsoft.com/office/drawing/2014/main" id="{04F0EBA8-0C5B-BCB7-31E9-F7FC2401D615}"/>
              </a:ext>
            </a:extLst>
          </p:cNvPr>
          <p:cNvSpPr txBox="1">
            <a:spLocks/>
          </p:cNvSpPr>
          <p:nvPr/>
        </p:nvSpPr>
        <p:spPr>
          <a:xfrm>
            <a:off x="504091" y="172258"/>
            <a:ext cx="11277602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Methods of Test Sectional Committee, TXD 01</a:t>
            </a:r>
          </a:p>
        </p:txBody>
      </p:sp>
      <p:sp>
        <p:nvSpPr>
          <p:cNvPr id="3" name="Google Shape;271;p42">
            <a:extLst>
              <a:ext uri="{FF2B5EF4-FFF2-40B4-BE49-F238E27FC236}">
                <a16:creationId xmlns:a16="http://schemas.microsoft.com/office/drawing/2014/main" id="{ABC78667-211B-9777-DE6E-F55A845AA4B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3075" y="939356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for review as per APS – Current 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oogle Shape;272;p42">
            <a:extLst>
              <a:ext uri="{FF2B5EF4-FFF2-40B4-BE49-F238E27FC236}">
                <a16:creationId xmlns:a16="http://schemas.microsoft.com/office/drawing/2014/main" id="{E495190F-21C5-E9EE-759C-E1D34FED33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8637953"/>
              </p:ext>
            </p:extLst>
          </p:nvPr>
        </p:nvGraphicFramePr>
        <p:xfrm>
          <a:off x="398583" y="1637173"/>
          <a:ext cx="11488618" cy="39022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6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8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6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6741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490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Sl. No.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>
                          <a:solidFill>
                            <a:srgbClr val="7030A0"/>
                          </a:solidFill>
                        </a:rPr>
                        <a:t>Technical Committee</a:t>
                      </a:r>
                      <a:endParaRPr sz="14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No. &amp; Title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Current Status 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</a:rPr>
                        <a:t>Process Adopted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34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</a:rPr>
                        <a:t>TXD 01</a:t>
                      </a: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IS 232 : 2020 Glossary of textile terms - Natural fibres (third revision)</a:t>
                      </a:r>
                      <a:endParaRPr lang="en-IN" b="0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 for further five years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b="0" dirty="0">
                          <a:effectLst/>
                        </a:rPr>
                        <a:t>IS 3674 : 2020 </a:t>
                      </a:r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Textiles - Cotton Fibres - Determination of </a:t>
                      </a:r>
                      <a:r>
                        <a:rPr lang="en-IN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micronaire</a:t>
                      </a:r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value ( first revision )</a:t>
                      </a:r>
                      <a:endParaRPr lang="en-IN" b="0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published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35004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  <a:endParaRPr kumimoji="0" lang="en-I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IS 3675 : 2020 Textiles - Cotton Fibres - Determination of breaking tenacity of flat bundles ( first revision )</a:t>
                      </a:r>
                      <a:endParaRPr lang="en-IN" b="0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ready for gazette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46835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  <a:endParaRPr kumimoji="0" lang="en-I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IS 681 : 2015 Textiles – Methods for determination of universal count of woollen and worsted yarn (first revision)</a:t>
                      </a:r>
                      <a:endParaRPr lang="en-IN" b="0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 for further five years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606178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b="0" dirty="0">
                          <a:effectLst/>
                        </a:rPr>
                        <a:t>IS 6919 : 2020/ISO 1136 : 2015 </a:t>
                      </a:r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Wool – Determination of mean diameter of fibres – Air-permeability method (first revision)</a:t>
                      </a:r>
                      <a:endParaRPr lang="en-IN" b="0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 for further five years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7365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49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73B2FDCF-CE8E-B220-F3B9-15B90968DB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1;p42">
            <a:extLst>
              <a:ext uri="{FF2B5EF4-FFF2-40B4-BE49-F238E27FC236}">
                <a16:creationId xmlns:a16="http://schemas.microsoft.com/office/drawing/2014/main" id="{8B8DC6F3-8511-9C6D-FC12-3754DA6D7AEA}"/>
              </a:ext>
            </a:extLst>
          </p:cNvPr>
          <p:cNvSpPr txBox="1">
            <a:spLocks/>
          </p:cNvSpPr>
          <p:nvPr/>
        </p:nvSpPr>
        <p:spPr>
          <a:xfrm>
            <a:off x="562707" y="400986"/>
            <a:ext cx="11277602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Methods of Test Sectional Committee, TXD 01</a:t>
            </a:r>
          </a:p>
        </p:txBody>
      </p:sp>
      <p:sp>
        <p:nvSpPr>
          <p:cNvPr id="3" name="Google Shape;271;p42">
            <a:extLst>
              <a:ext uri="{FF2B5EF4-FFF2-40B4-BE49-F238E27FC236}">
                <a16:creationId xmlns:a16="http://schemas.microsoft.com/office/drawing/2014/main" id="{8FA63739-CD88-199F-9213-C13ADB8279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1691" y="1206835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-2000 as per APS – Carried over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oogle Shape;272;p42">
            <a:extLst>
              <a:ext uri="{FF2B5EF4-FFF2-40B4-BE49-F238E27FC236}">
                <a16:creationId xmlns:a16="http://schemas.microsoft.com/office/drawing/2014/main" id="{590ED6C4-B268-CD45-5EC1-39F9D72605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6690839"/>
              </p:ext>
            </p:extLst>
          </p:nvPr>
        </p:nvGraphicFramePr>
        <p:xfrm>
          <a:off x="351691" y="2229725"/>
          <a:ext cx="11488618" cy="3688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6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8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6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6741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490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Sl. No.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>
                          <a:solidFill>
                            <a:srgbClr val="7030A0"/>
                          </a:solidFill>
                        </a:rPr>
                        <a:t>Technical Committee</a:t>
                      </a:r>
                      <a:endParaRPr sz="14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No. &amp; Title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Current Status 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</a:rPr>
                        <a:t>Process Adopted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34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</a:rPr>
                        <a:t>TXD 01</a:t>
                      </a: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b="0" dirty="0">
                          <a:effectLst/>
                        </a:rPr>
                        <a:t>IS 13035 : 1991 </a:t>
                      </a:r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Textiles - Jute and Jute Based Bags -  Method for Drop Test</a:t>
                      </a:r>
                      <a:endParaRPr lang="en-IN" b="0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Revision Published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IS 2387 : 1969 Methods for determination of weight of jute fabrics (first revision)</a:t>
                      </a:r>
                      <a:endParaRPr lang="en-IN" b="0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Revision Published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35004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IS 570 : 1964 Methods for determination of universal count of jute yarn (revised)</a:t>
                      </a:r>
                      <a:endParaRPr lang="en-IN" b="0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Revision Published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46835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  <a:endParaRPr kumimoji="0" lang="en-I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IS 9030 : 1979 Method for determination of seam strength of jute fabrics including their laminates</a:t>
                      </a:r>
                      <a:endParaRPr lang="en-IN" b="0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606178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IS 7032 (Part 1-8) : 1986 Physical methods of test for uncut Indian jute, Mesta and Bimli (first revision)</a:t>
                      </a:r>
                      <a:endParaRPr lang="en-IN" b="0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7365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734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A2895041-6DBD-C64F-48A2-E6D39DEE4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1;p42">
            <a:extLst>
              <a:ext uri="{FF2B5EF4-FFF2-40B4-BE49-F238E27FC236}">
                <a16:creationId xmlns:a16="http://schemas.microsoft.com/office/drawing/2014/main" id="{3B0E6354-350A-1F69-AA26-F1FCC9354898}"/>
              </a:ext>
            </a:extLst>
          </p:cNvPr>
          <p:cNvSpPr txBox="1">
            <a:spLocks/>
          </p:cNvSpPr>
          <p:nvPr/>
        </p:nvSpPr>
        <p:spPr>
          <a:xfrm>
            <a:off x="562707" y="183943"/>
            <a:ext cx="11277602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Methods of Test Sectional Committee, TXD 01</a:t>
            </a:r>
          </a:p>
        </p:txBody>
      </p:sp>
      <p:sp>
        <p:nvSpPr>
          <p:cNvPr id="3" name="Google Shape;271;p42">
            <a:extLst>
              <a:ext uri="{FF2B5EF4-FFF2-40B4-BE49-F238E27FC236}">
                <a16:creationId xmlns:a16="http://schemas.microsoft.com/office/drawing/2014/main" id="{03447BF7-331E-E7B4-F32E-DDB25F36EC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1691" y="873134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-2000 as per APS – Current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oogle Shape;272;p42">
            <a:extLst>
              <a:ext uri="{FF2B5EF4-FFF2-40B4-BE49-F238E27FC236}">
                <a16:creationId xmlns:a16="http://schemas.microsoft.com/office/drawing/2014/main" id="{8DF8DAD4-8176-5670-419A-5013A60F14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2162597"/>
              </p:ext>
            </p:extLst>
          </p:nvPr>
        </p:nvGraphicFramePr>
        <p:xfrm>
          <a:off x="562707" y="1705522"/>
          <a:ext cx="11167218" cy="4279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2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6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251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376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2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Group of Standards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36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1315 : 1977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Method for determination of linear density of yarns spun on cotton system (first revision)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Revision under wide circulation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  <a:tr h="6726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3689 : 1966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Conversion factors and conversion tables for yarn counts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Revision under wide circulation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468353"/>
                  </a:ext>
                </a:extLst>
              </a:tr>
              <a:tr h="83328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4871 : 1968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Method for determination of lint and trash content of cotton by means of mechanical - pneumatic machines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evaluation of proposals received has been conducted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8337637"/>
                  </a:ext>
                </a:extLst>
              </a:tr>
              <a:tr h="117456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13260 : 1993 Method of grading for appearance of cotton yarn using photographic standards</a:t>
                      </a:r>
                    </a:p>
                    <a:p>
                      <a:pPr algn="just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684 : 1962 Method for determination of nep count in cotton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–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Nagesh Kumar, NINFET, Kolkata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T. 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SenthilKumar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CIRCOT, Mumbai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Deepali 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Plawat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ATIRA, Ahmedabad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9919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134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9FA3FA55-5885-06F9-6D35-95348ABB7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1;p42">
            <a:extLst>
              <a:ext uri="{FF2B5EF4-FFF2-40B4-BE49-F238E27FC236}">
                <a16:creationId xmlns:a16="http://schemas.microsoft.com/office/drawing/2014/main" id="{CCB9D0E4-FE05-FEF4-DB81-28961DA2B0F6}"/>
              </a:ext>
            </a:extLst>
          </p:cNvPr>
          <p:cNvSpPr txBox="1">
            <a:spLocks/>
          </p:cNvSpPr>
          <p:nvPr/>
        </p:nvSpPr>
        <p:spPr>
          <a:xfrm>
            <a:off x="562707" y="183943"/>
            <a:ext cx="11277602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Methods of Test Sectional Committee, TXD 01</a:t>
            </a:r>
          </a:p>
        </p:txBody>
      </p:sp>
      <p:sp>
        <p:nvSpPr>
          <p:cNvPr id="3" name="Google Shape;271;p42">
            <a:extLst>
              <a:ext uri="{FF2B5EF4-FFF2-40B4-BE49-F238E27FC236}">
                <a16:creationId xmlns:a16="http://schemas.microsoft.com/office/drawing/2014/main" id="{6735225F-04B4-4EBA-4EB7-E54F18A3A9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1691" y="873134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-2000 as per APS – Current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oogle Shape;272;p42">
            <a:extLst>
              <a:ext uri="{FF2B5EF4-FFF2-40B4-BE49-F238E27FC236}">
                <a16:creationId xmlns:a16="http://schemas.microsoft.com/office/drawing/2014/main" id="{9D6D046B-B2FD-3EBE-91BC-8230AF9E06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9367495"/>
              </p:ext>
            </p:extLst>
          </p:nvPr>
        </p:nvGraphicFramePr>
        <p:xfrm>
          <a:off x="168811" y="1571699"/>
          <a:ext cx="11488618" cy="44771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6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8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6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6741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72517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2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Group of Standards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317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1670 : 1991 Textiles – Yarn – Determination of breaking load and elongation at break of single strand (second revision)</a:t>
                      </a:r>
                    </a:p>
                    <a:p>
                      <a:pPr algn="just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1671 : 1977 Method for determination of yarn strength parameters of yarns spun on cotton system (first revision)</a:t>
                      </a: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1963 : 1981 Methods for determination of threads per unit length in woven fabrics (second revision)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t"/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-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Ms. Ashwani 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Sudam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SASMIRA. Mumbai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Dr.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T. Senthil 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kumar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CIRCOT, Mumbai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R. A. Shaikh, BTRA, Mumbai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Sanjeev Shukla, NITRA, Ghaziabad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  <a:tr h="163723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8387 : 1977 Method of test for wool fibre length (Barbe and Hauteur) using a comb sorter</a:t>
                      </a:r>
                    </a:p>
                    <a:p>
                      <a:pPr algn="just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6124 : 1971 Method for determination of crimp in wool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–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Smt. Seema Patel, WRA, Thane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Nagesh Kumar, NINFET, Kolkata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Varun Gupta, WTM  Co., Mumbai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Girish 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Masand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Imposub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Vadodara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468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08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E1C84EB9-4FE4-B909-5A9D-5888035C8C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1;p42">
            <a:extLst>
              <a:ext uri="{FF2B5EF4-FFF2-40B4-BE49-F238E27FC236}">
                <a16:creationId xmlns:a16="http://schemas.microsoft.com/office/drawing/2014/main" id="{3EA77B94-F175-34BC-0682-A314175C8054}"/>
              </a:ext>
            </a:extLst>
          </p:cNvPr>
          <p:cNvSpPr txBox="1">
            <a:spLocks/>
          </p:cNvSpPr>
          <p:nvPr/>
        </p:nvSpPr>
        <p:spPr>
          <a:xfrm>
            <a:off x="562707" y="183943"/>
            <a:ext cx="11277602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Methods of Test Sectional Committee, TXD 01</a:t>
            </a:r>
          </a:p>
        </p:txBody>
      </p:sp>
      <p:sp>
        <p:nvSpPr>
          <p:cNvPr id="3" name="Google Shape;271;p42">
            <a:extLst>
              <a:ext uri="{FF2B5EF4-FFF2-40B4-BE49-F238E27FC236}">
                <a16:creationId xmlns:a16="http://schemas.microsoft.com/office/drawing/2014/main" id="{A06EF0DB-8904-D62A-6BBD-A7804C3EE16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1691" y="873134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-2000 as per APS – Current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oogle Shape;272;p42">
            <a:extLst>
              <a:ext uri="{FF2B5EF4-FFF2-40B4-BE49-F238E27FC236}">
                <a16:creationId xmlns:a16="http://schemas.microsoft.com/office/drawing/2014/main" id="{A4C1C193-8BAA-069E-53D5-0155249C35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0982385"/>
              </p:ext>
            </p:extLst>
          </p:nvPr>
        </p:nvGraphicFramePr>
        <p:xfrm>
          <a:off x="351691" y="1461138"/>
          <a:ext cx="11488618" cy="31274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6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8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0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86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48196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2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No. &amp; Title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545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TXD 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7703 (Part 1) : 1990 Methods of test for man-made fibres continuous filament flat yarn – Part 1 Linear density (first revision)</a:t>
                      </a:r>
                    </a:p>
                    <a:p>
                      <a:pPr algn="just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7703 (Part 2) : 1990 Methods of test for man-made fibres continuous filament flat yarn – Part 2 Dry and wet tenacity and elongation (first revision)</a:t>
                      </a:r>
                    </a:p>
                    <a:p>
                      <a:pPr algn="just" fontAlgn="t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7703 (Part 3) : 1991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Methods of test for man-made fibre continuous filament flat yarn – Part 3 Commercial mass (first revision)</a:t>
                      </a:r>
                    </a:p>
                    <a:p>
                      <a:pPr algn="just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7703 (Part 4) : 1981 Methods for test for continuous filament polyester and polyamide flat yarn: Part 4 sampling</a:t>
                      </a:r>
                    </a:p>
                    <a:p>
                      <a:pPr algn="just" fontAlgn="t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7703 (Part 5) : 1987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Methods of test for continuous filament polyester and polyamide flat yarn – Part 5 Unevenness percentage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Allocated to –</a:t>
                      </a:r>
                    </a:p>
                    <a:p>
                      <a:pPr lvl="0"/>
                      <a:endParaRPr lang="en-US" sz="1200" b="0" i="0" u="none" strike="noStrike" cap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Vishal </a:t>
                      </a:r>
                      <a:r>
                        <a:rPr lang="en-US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Masand</a:t>
                      </a: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, Tirupati Technik, Mumbai   </a:t>
                      </a:r>
                      <a:endParaRPr lang="en-IN" sz="1200" b="0" i="0" u="none" strike="noStrike" cap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Varun Gupta, World traders Manufacturing </a:t>
                      </a:r>
                      <a:r>
                        <a:rPr lang="en-US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co.,Mumbai</a:t>
                      </a: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 </a:t>
                      </a:r>
                      <a:endParaRPr lang="en-IN" sz="1200" b="0" i="0" u="none" strike="noStrike" cap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Sanjeev Shukla, NITRA, Ghaziabad      </a:t>
                      </a:r>
                      <a:endParaRPr lang="en-IN" sz="1200" b="0" i="0" u="none" strike="noStrike" cap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Girish </a:t>
                      </a:r>
                      <a:r>
                        <a:rPr lang="en-US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Masand</a:t>
                      </a: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, </a:t>
                      </a:r>
                      <a:r>
                        <a:rPr lang="en-US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Imposub</a:t>
                      </a: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Solutions,  Vadodara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430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E13D64A0-2812-C47E-C73C-C49F08BCD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" name="Google Shape;272;p42">
            <a:extLst>
              <a:ext uri="{FF2B5EF4-FFF2-40B4-BE49-F238E27FC236}">
                <a16:creationId xmlns:a16="http://schemas.microsoft.com/office/drawing/2014/main" id="{B963740F-CA56-D0E6-AB48-B5C29C0063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3179416"/>
              </p:ext>
            </p:extLst>
          </p:nvPr>
        </p:nvGraphicFramePr>
        <p:xfrm>
          <a:off x="504091" y="1738818"/>
          <a:ext cx="10869056" cy="14527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5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6096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name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Fibre ropes - High modulus polyethylene 8-strand braided ropes, 12-strand braided ropes and covered ropes (ISO adoption)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Textiles- Helideck Net - Specifications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wide circulation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278811"/>
                  </a:ext>
                </a:extLst>
              </a:tr>
            </a:tbl>
          </a:graphicData>
        </a:graphic>
      </p:graphicFrame>
      <p:sp>
        <p:nvSpPr>
          <p:cNvPr id="5" name="Google Shape;271;p42">
            <a:extLst>
              <a:ext uri="{FF2B5EF4-FFF2-40B4-BE49-F238E27FC236}">
                <a16:creationId xmlns:a16="http://schemas.microsoft.com/office/drawing/2014/main" id="{7478F5EC-BA13-A9B0-949A-EE5C759F04C5}"/>
              </a:ext>
            </a:extLst>
          </p:cNvPr>
          <p:cNvSpPr txBox="1">
            <a:spLocks/>
          </p:cNvSpPr>
          <p:nvPr/>
        </p:nvSpPr>
        <p:spPr>
          <a:xfrm>
            <a:off x="504091" y="1029600"/>
            <a:ext cx="6658709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NWIPs as per APS</a:t>
            </a:r>
          </a:p>
        </p:txBody>
      </p:sp>
      <p:sp>
        <p:nvSpPr>
          <p:cNvPr id="2" name="Google Shape;271;p42">
            <a:extLst>
              <a:ext uri="{FF2B5EF4-FFF2-40B4-BE49-F238E27FC236}">
                <a16:creationId xmlns:a16="http://schemas.microsoft.com/office/drawing/2014/main" id="{1279EDCD-EB92-B641-AC90-C6BA891E9A7B}"/>
              </a:ext>
            </a:extLst>
          </p:cNvPr>
          <p:cNvSpPr txBox="1">
            <a:spLocks/>
          </p:cNvSpPr>
          <p:nvPr/>
        </p:nvSpPr>
        <p:spPr>
          <a:xfrm>
            <a:off x="504091" y="172258"/>
            <a:ext cx="11277602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Cordage Sectional Committee, TXD 09</a:t>
            </a:r>
          </a:p>
        </p:txBody>
      </p:sp>
      <p:sp>
        <p:nvSpPr>
          <p:cNvPr id="3" name="Google Shape;271;p42">
            <a:extLst>
              <a:ext uri="{FF2B5EF4-FFF2-40B4-BE49-F238E27FC236}">
                <a16:creationId xmlns:a16="http://schemas.microsoft.com/office/drawing/2014/main" id="{9CDD069C-5108-4629-CB67-0C5BBFDD37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1851" y="3728828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for review as per APS – Current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oogle Shape;272;p42">
            <a:extLst>
              <a:ext uri="{FF2B5EF4-FFF2-40B4-BE49-F238E27FC236}">
                <a16:creationId xmlns:a16="http://schemas.microsoft.com/office/drawing/2014/main" id="{1202E856-C1B2-0E02-CB80-DBCF30075E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2726850"/>
              </p:ext>
            </p:extLst>
          </p:nvPr>
        </p:nvGraphicFramePr>
        <p:xfrm>
          <a:off x="361851" y="4437565"/>
          <a:ext cx="10869056" cy="15972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5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6096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2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No. &amp; Title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15041 : 2001 Textiles – Flat woven webbing slings made of man-made fibres for general services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constituted for preparation of draft revision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1804 : 2005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Steel wire ropes – Fibre main cores – Specification (fourth revision)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 for further five years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Consideration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702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83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20B63289-7769-38D9-9A97-B9C1886A5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1;p42">
            <a:extLst>
              <a:ext uri="{FF2B5EF4-FFF2-40B4-BE49-F238E27FC236}">
                <a16:creationId xmlns:a16="http://schemas.microsoft.com/office/drawing/2014/main" id="{53263EB6-BAD0-6EC1-6837-AE35B0EADF26}"/>
              </a:ext>
            </a:extLst>
          </p:cNvPr>
          <p:cNvSpPr txBox="1">
            <a:spLocks/>
          </p:cNvSpPr>
          <p:nvPr/>
        </p:nvSpPr>
        <p:spPr>
          <a:xfrm>
            <a:off x="562707" y="183943"/>
            <a:ext cx="11277602" cy="457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Cordage Sectional Committee, TXD 09</a:t>
            </a:r>
          </a:p>
        </p:txBody>
      </p:sp>
      <p:sp>
        <p:nvSpPr>
          <p:cNvPr id="3" name="Google Shape;271;p42">
            <a:extLst>
              <a:ext uri="{FF2B5EF4-FFF2-40B4-BE49-F238E27FC236}">
                <a16:creationId xmlns:a16="http://schemas.microsoft.com/office/drawing/2014/main" id="{0935D506-2FC3-FFFE-F150-4B9116661E0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1691" y="873134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-2000 as per APS – Current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oogle Shape;272;p42">
            <a:extLst>
              <a:ext uri="{FF2B5EF4-FFF2-40B4-BE49-F238E27FC236}">
                <a16:creationId xmlns:a16="http://schemas.microsoft.com/office/drawing/2014/main" id="{BE0C9738-1271-9DD2-4964-D9BD608F8B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8265525"/>
              </p:ext>
            </p:extLst>
          </p:nvPr>
        </p:nvGraphicFramePr>
        <p:xfrm>
          <a:off x="267284" y="1461138"/>
          <a:ext cx="11721515" cy="38733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4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1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847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5054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2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No. &amp; Title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  <a:endParaRPr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11521 : 1985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Specification for cargo handling nets</a:t>
                      </a:r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Approved 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sent to SCMD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  <a:tr h="69879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2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1887 : 1985,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Specification for  spun jute yarn (</a:t>
                      </a:r>
                      <a:r>
                        <a:rPr lang="en-IN" sz="1200" b="0" i="1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second revision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) 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5177 : 1985,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Specification for jute lines and ropes (first revision) 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t"/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Allocated to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Soumyadipta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Datta, Office of the Jute Commissioner, Kolkata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Smt.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Soumita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Chowdhury, IJIRA, Kolkata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Anand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Majaria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, Delta Ropes Manufacturing Co., Kolkata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35004"/>
                  </a:ext>
                </a:extLst>
              </a:tr>
              <a:tr h="93472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2452 : 1985,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Specification for hawser-laid cotton rope (</a:t>
                      </a:r>
                      <a:r>
                        <a:rPr lang="en-IN" sz="1200" b="0" i="1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second revision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) </a:t>
                      </a: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 2453 : 1989, 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Cable-laid cotton rope — Specification (</a:t>
                      </a:r>
                      <a:r>
                        <a:rPr lang="en-IN" sz="1200" b="0" i="1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second revision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) 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t"/>
                      <a:endParaRPr lang="en-IN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Dr.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, ICAR – NINFET, Kolkata </a:t>
                      </a:r>
                    </a:p>
                    <a:p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Nayan Jyoti Goswami, Oil India Ltd., Mumbai </a:t>
                      </a:r>
                    </a:p>
                    <a:p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N. K. Singh, Office of the Textile Commissioner, Mumbai </a:t>
                      </a:r>
                    </a:p>
                    <a:p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CTRL,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Bomaby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</a:p>
                    <a:p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Shri N.K. </a:t>
                      </a:r>
                      <a:r>
                        <a:rPr lang="en-IN" sz="12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Somani</a:t>
                      </a:r>
                      <a:r>
                        <a:rPr lang="en-IN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, M/s Jayshree Fibres Products Ltd., Kolkata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4109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0428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2696</Words>
  <Application>Microsoft Macintosh PowerPoint</Application>
  <PresentationFormat>Widescreen</PresentationFormat>
  <Paragraphs>474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Times New Roman</vt:lpstr>
      <vt:lpstr>Calibri</vt:lpstr>
      <vt:lpstr>Play</vt:lpstr>
      <vt:lpstr>1_Office Theme</vt:lpstr>
      <vt:lpstr>Office Theme</vt:lpstr>
      <vt:lpstr>Office Theme</vt:lpstr>
      <vt:lpstr>Review Meeting</vt:lpstr>
      <vt:lpstr>Due for review as per APS – Carried over  </vt:lpstr>
      <vt:lpstr>Due for review as per APS – Current  </vt:lpstr>
      <vt:lpstr>Pre -2000 as per APS – Carried over </vt:lpstr>
      <vt:lpstr>Pre -2000 as per APS – Current</vt:lpstr>
      <vt:lpstr>Pre -2000 as per APS – Current</vt:lpstr>
      <vt:lpstr>Pre -2000 as per APS – Current</vt:lpstr>
      <vt:lpstr>Due for review as per APS – Current</vt:lpstr>
      <vt:lpstr>Pre -2000 as per APS – Current</vt:lpstr>
      <vt:lpstr>Pre -2000 as per APS – Current</vt:lpstr>
      <vt:lpstr>Due for review as per APS – Current</vt:lpstr>
      <vt:lpstr>Important Reviews done in last 6 Months (Apart from 5 Yearly Reviews)</vt:lpstr>
      <vt:lpstr>PowerPoint Presentation</vt:lpstr>
      <vt:lpstr>PowerPoint Presentation</vt:lpstr>
      <vt:lpstr>PowerPoint Presentation</vt:lpstr>
      <vt:lpstr>Interaction with MoU institutes</vt:lpstr>
      <vt:lpstr>Status of Process Reform measures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Meeting</dc:title>
  <cp:lastModifiedBy>Amit Kumar Pandey</cp:lastModifiedBy>
  <cp:revision>336</cp:revision>
  <dcterms:modified xsi:type="dcterms:W3CDTF">2024-10-24T10:32:14Z</dcterms:modified>
</cp:coreProperties>
</file>