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1" r:id="rId1"/>
  </p:sldMasterIdLst>
  <p:notesMasterIdLst>
    <p:notesMasterId r:id="rId20"/>
  </p:notesMasterIdLst>
  <p:sldIdLst>
    <p:sldId id="256" r:id="rId2"/>
    <p:sldId id="443" r:id="rId3"/>
    <p:sldId id="444" r:id="rId4"/>
    <p:sldId id="462" r:id="rId5"/>
    <p:sldId id="465" r:id="rId6"/>
    <p:sldId id="466" r:id="rId7"/>
    <p:sldId id="419" r:id="rId8"/>
    <p:sldId id="467" r:id="rId9"/>
    <p:sldId id="427" r:id="rId10"/>
    <p:sldId id="454" r:id="rId11"/>
    <p:sldId id="458" r:id="rId12"/>
    <p:sldId id="451" r:id="rId13"/>
    <p:sldId id="437" r:id="rId14"/>
    <p:sldId id="464" r:id="rId15"/>
    <p:sldId id="460" r:id="rId16"/>
    <p:sldId id="459" r:id="rId17"/>
    <p:sldId id="463" r:id="rId18"/>
    <p:sldId id="363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43"/>
    <a:srgbClr val="FFFF99"/>
    <a:srgbClr val="FF9966"/>
    <a:srgbClr val="FF9900"/>
    <a:srgbClr val="0000FF"/>
    <a:srgbClr val="00FFFF"/>
    <a:srgbClr val="FF66CC"/>
    <a:srgbClr val="FF33CC"/>
    <a:srgbClr val="C25B0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–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–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81" autoAdjust="0"/>
    <p:restoredTop sz="94364" autoAdjust="0"/>
  </p:normalViewPr>
  <p:slideViewPr>
    <p:cSldViewPr snapToGrid="0">
      <p:cViewPr varScale="1">
        <p:scale>
          <a:sx n="107" d="100"/>
          <a:sy n="107" d="100"/>
        </p:scale>
        <p:origin x="114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0F665A-7D6A-4B43-A15D-D4B888100364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A357BCB-2B8B-514A-B87E-0DAD46422A65}">
      <dgm:prSet phldrT="[Text]" custT="1"/>
      <dgm:spPr/>
      <dgm:t>
        <a:bodyPr/>
        <a:lstStyle/>
        <a:p>
          <a:r>
            <a:rPr lang="en-GB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WRD 08 Foundation </a:t>
          </a:r>
          <a: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and Foundation Treatment</a:t>
          </a:r>
          <a:b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Members - 24</a:t>
          </a:r>
          <a:endParaRPr lang="en-GB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86CA94-1DAE-3E46-9369-1E2414A1F738}" type="parTrans" cxnId="{3FBB02BE-523B-034B-B606-62B094F7110D}">
      <dgm:prSet/>
      <dgm:spPr/>
      <dgm:t>
        <a:bodyPr/>
        <a:lstStyle/>
        <a:p>
          <a:endParaRPr lang="en-GB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B9A69A-7AD8-A64C-908E-A5B5D33BC36B}" type="sibTrans" cxnId="{3FBB02BE-523B-034B-B606-62B094F7110D}">
      <dgm:prSet/>
      <dgm:spPr/>
      <dgm:t>
        <a:bodyPr/>
        <a:lstStyle/>
        <a:p>
          <a:endParaRPr lang="en-GB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B82AD5-21AA-B441-B905-7C0DC4C18C48}">
      <dgm:prSet phldrT="[Text]" custT="1"/>
      <dgm:spPr/>
      <dgm:t>
        <a:bodyPr/>
        <a:lstStyle/>
        <a:p>
          <a:r>
            <a:rPr lang="en-GB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WRD 23 </a:t>
          </a:r>
          <a: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Measurement and Cost Analysis of Works for River Valley Projects</a:t>
          </a:r>
          <a:b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Members - 24</a:t>
          </a:r>
          <a:endParaRPr lang="en-GB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FE9A39-EE5C-4248-B941-5A4841E2ACC2}" type="parTrans" cxnId="{24691EC0-E8C0-BE45-A901-FD63FFCBFEA1}">
      <dgm:prSet/>
      <dgm:spPr/>
      <dgm:t>
        <a:bodyPr/>
        <a:lstStyle/>
        <a:p>
          <a:endParaRPr lang="en-GB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F7AE79-3A79-2942-BF2C-1C0F0516176A}" type="sibTrans" cxnId="{24691EC0-E8C0-BE45-A901-FD63FFCBFEA1}">
      <dgm:prSet/>
      <dgm:spPr/>
      <dgm:t>
        <a:bodyPr/>
        <a:lstStyle/>
        <a:p>
          <a:endParaRPr lang="en-GB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D71D44-2416-CB4D-8807-4F9AE7817605}">
      <dgm:prSet phldrT="[Text]" custT="1"/>
      <dgm:spPr/>
      <dgm:t>
        <a:bodyPr/>
        <a:lstStyle/>
        <a:p>
          <a:r>
            <a:rPr lang="en-GB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WRD 30 </a:t>
          </a:r>
          <a: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Repair, Retrofitting and Rehabilitation of Dams</a:t>
          </a:r>
          <a:b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Members - 10</a:t>
          </a:r>
          <a:endParaRPr lang="en-GB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8A271D-79B9-0546-85E0-DDB0BEF817A9}" type="parTrans" cxnId="{D6086065-09B2-F144-A1DF-299EBBAFEE2C}">
      <dgm:prSet/>
      <dgm:spPr/>
      <dgm:t>
        <a:bodyPr/>
        <a:lstStyle/>
        <a:p>
          <a:endParaRPr lang="en-GB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CB1DB3-F479-5F49-A415-F11C0E8203B9}" type="sibTrans" cxnId="{D6086065-09B2-F144-A1DF-299EBBAFEE2C}">
      <dgm:prSet/>
      <dgm:spPr/>
      <dgm:t>
        <a:bodyPr/>
        <a:lstStyle/>
        <a:p>
          <a:endParaRPr lang="en-GB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39E264-A560-C54B-BCF2-9181D86A8516}">
      <dgm:prSet phldrT="[Text]" custT="1"/>
      <dgm:spPr/>
      <dgm:t>
        <a:bodyPr/>
        <a:lstStyle/>
        <a:p>
          <a:r>
            <a:rPr lang="en-GB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WRD 12 Hydraulic Gates &amp; Valves</a:t>
          </a:r>
          <a:br>
            <a:rPr lang="en-GB" sz="1200" b="1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GB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Members - 23</a:t>
          </a:r>
        </a:p>
      </dgm:t>
    </dgm:pt>
    <dgm:pt modelId="{F9E48CEF-DDC4-F040-ACE3-8C348FE0207F}" type="parTrans" cxnId="{DF7A3C62-13EE-E846-A783-D68209C0C2BE}">
      <dgm:prSet/>
      <dgm:spPr/>
      <dgm:t>
        <a:bodyPr/>
        <a:lstStyle/>
        <a:p>
          <a:endParaRPr lang="en-GB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1DF299-C61E-6846-9255-50B3F741044D}" type="sibTrans" cxnId="{DF7A3C62-13EE-E846-A783-D68209C0C2BE}">
      <dgm:prSet/>
      <dgm:spPr/>
      <dgm:t>
        <a:bodyPr/>
        <a:lstStyle/>
        <a:p>
          <a:endParaRPr lang="en-GB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DFE04C-5C0C-444C-B044-6F8F54858774}">
      <dgm:prSet phldrT="[Text]" custT="1"/>
      <dgm:spPr/>
      <dgm:t>
        <a:bodyPr/>
        <a:lstStyle/>
        <a:p>
          <a:r>
            <a:rPr lang="en-GB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WRD 16 </a:t>
          </a:r>
          <a: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Hydraulic Structures Instrumentation</a:t>
          </a:r>
          <a:b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1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Members - 24</a:t>
          </a:r>
          <a:endParaRPr lang="en-GB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A6C263-2280-EB4F-8A0B-321C24582DB4}" type="parTrans" cxnId="{9B9208AC-8EE5-F74C-BD6E-7567700DFC0C}">
      <dgm:prSet/>
      <dgm:spPr/>
      <dgm:t>
        <a:bodyPr/>
        <a:lstStyle/>
        <a:p>
          <a:endParaRPr lang="en-GB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AC9439-8D16-6E4A-BE03-BE0F72337E63}" type="sibTrans" cxnId="{9B9208AC-8EE5-F74C-BD6E-7567700DFC0C}">
      <dgm:prSet/>
      <dgm:spPr/>
      <dgm:t>
        <a:bodyPr/>
        <a:lstStyle/>
        <a:p>
          <a:endParaRPr lang="en-GB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74F356-C61D-4549-BD6D-0668A4012C58}" type="pres">
      <dgm:prSet presAssocID="{FE0F665A-7D6A-4B43-A15D-D4B8881003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9754FD-52E3-A24E-BD9B-AAC2FCC991A0}" type="pres">
      <dgm:prSet presAssocID="{2A357BCB-2B8B-514A-B87E-0DAD46422A6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08ADE1-688B-724A-AA8E-DE64E176D716}" type="pres">
      <dgm:prSet presAssocID="{67B9A69A-7AD8-A64C-908E-A5B5D33BC36B}" presName="spacer" presStyleCnt="0"/>
      <dgm:spPr/>
    </dgm:pt>
    <dgm:pt modelId="{63F68891-B04D-B84F-9597-E16B1D045938}" type="pres">
      <dgm:prSet presAssocID="{0539E264-A560-C54B-BCF2-9181D86A851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92AA38-8E71-A04A-B219-48784A1BB42D}" type="pres">
      <dgm:prSet presAssocID="{131DF299-C61E-6846-9255-50B3F741044D}" presName="spacer" presStyleCnt="0"/>
      <dgm:spPr/>
    </dgm:pt>
    <dgm:pt modelId="{BC81A5A9-618E-BA4A-AAE8-49011077EC4F}" type="pres">
      <dgm:prSet presAssocID="{D1DFE04C-5C0C-444C-B044-6F8F5485877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3C6A2-6F4A-ED41-97EE-F47F6498AC67}" type="pres">
      <dgm:prSet presAssocID="{DFAC9439-8D16-6E4A-BE03-BE0F72337E63}" presName="spacer" presStyleCnt="0"/>
      <dgm:spPr/>
    </dgm:pt>
    <dgm:pt modelId="{AF6DD717-47CB-B340-B03B-F6E636D763BD}" type="pres">
      <dgm:prSet presAssocID="{9AB82AD5-21AA-B441-B905-7C0DC4C18C4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65ADC-3EAE-D948-89D7-D59DF4EBBADE}" type="pres">
      <dgm:prSet presAssocID="{61F7AE79-3A79-2942-BF2C-1C0F0516176A}" presName="spacer" presStyleCnt="0"/>
      <dgm:spPr/>
    </dgm:pt>
    <dgm:pt modelId="{07690685-1727-BC4A-AC9E-B36695AE2A9B}" type="pres">
      <dgm:prSet presAssocID="{D3D71D44-2416-CB4D-8807-4F9AE781760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BB02BE-523B-034B-B606-62B094F7110D}" srcId="{FE0F665A-7D6A-4B43-A15D-D4B888100364}" destId="{2A357BCB-2B8B-514A-B87E-0DAD46422A65}" srcOrd="0" destOrd="0" parTransId="{F986CA94-1DAE-3E46-9369-1E2414A1F738}" sibTransId="{67B9A69A-7AD8-A64C-908E-A5B5D33BC36B}"/>
    <dgm:cxn modelId="{48F124A2-F439-F348-B1BD-CED208D4E162}" type="presOf" srcId="{0539E264-A560-C54B-BCF2-9181D86A8516}" destId="{63F68891-B04D-B84F-9597-E16B1D045938}" srcOrd="0" destOrd="0" presId="urn:microsoft.com/office/officeart/2005/8/layout/vList2"/>
    <dgm:cxn modelId="{24691EC0-E8C0-BE45-A901-FD63FFCBFEA1}" srcId="{FE0F665A-7D6A-4B43-A15D-D4B888100364}" destId="{9AB82AD5-21AA-B441-B905-7C0DC4C18C48}" srcOrd="3" destOrd="0" parTransId="{B1FE9A39-EE5C-4248-B941-5A4841E2ACC2}" sibTransId="{61F7AE79-3A79-2942-BF2C-1C0F0516176A}"/>
    <dgm:cxn modelId="{DF7A3C62-13EE-E846-A783-D68209C0C2BE}" srcId="{FE0F665A-7D6A-4B43-A15D-D4B888100364}" destId="{0539E264-A560-C54B-BCF2-9181D86A8516}" srcOrd="1" destOrd="0" parTransId="{F9E48CEF-DDC4-F040-ACE3-8C348FE0207F}" sibTransId="{131DF299-C61E-6846-9255-50B3F741044D}"/>
    <dgm:cxn modelId="{9B9208AC-8EE5-F74C-BD6E-7567700DFC0C}" srcId="{FE0F665A-7D6A-4B43-A15D-D4B888100364}" destId="{D1DFE04C-5C0C-444C-B044-6F8F54858774}" srcOrd="2" destOrd="0" parTransId="{DDA6C263-2280-EB4F-8A0B-321C24582DB4}" sibTransId="{DFAC9439-8D16-6E4A-BE03-BE0F72337E63}"/>
    <dgm:cxn modelId="{DA3741D1-29D8-E047-89B9-FE1B8A1505E0}" type="presOf" srcId="{FE0F665A-7D6A-4B43-A15D-D4B888100364}" destId="{DB74F356-C61D-4549-BD6D-0668A4012C58}" srcOrd="0" destOrd="0" presId="urn:microsoft.com/office/officeart/2005/8/layout/vList2"/>
    <dgm:cxn modelId="{E52708D1-AD69-5745-A7AA-BA157AFC4F71}" type="presOf" srcId="{9AB82AD5-21AA-B441-B905-7C0DC4C18C48}" destId="{AF6DD717-47CB-B340-B03B-F6E636D763BD}" srcOrd="0" destOrd="0" presId="urn:microsoft.com/office/officeart/2005/8/layout/vList2"/>
    <dgm:cxn modelId="{D6086065-09B2-F144-A1DF-299EBBAFEE2C}" srcId="{FE0F665A-7D6A-4B43-A15D-D4B888100364}" destId="{D3D71D44-2416-CB4D-8807-4F9AE7817605}" srcOrd="4" destOrd="0" parTransId="{F08A271D-79B9-0546-85E0-DDB0BEF817A9}" sibTransId="{4CCB1DB3-F479-5F49-A415-F11C0E8203B9}"/>
    <dgm:cxn modelId="{0AEE0F38-1ACC-4145-9990-9B016E22738A}" type="presOf" srcId="{2A357BCB-2B8B-514A-B87E-0DAD46422A65}" destId="{9D9754FD-52E3-A24E-BD9B-AAC2FCC991A0}" srcOrd="0" destOrd="0" presId="urn:microsoft.com/office/officeart/2005/8/layout/vList2"/>
    <dgm:cxn modelId="{C090466E-0B3D-C948-928F-83485FEFF286}" type="presOf" srcId="{D1DFE04C-5C0C-444C-B044-6F8F54858774}" destId="{BC81A5A9-618E-BA4A-AAE8-49011077EC4F}" srcOrd="0" destOrd="0" presId="urn:microsoft.com/office/officeart/2005/8/layout/vList2"/>
    <dgm:cxn modelId="{6F9F1A83-F3AB-B842-BD13-93B2223D4BA7}" type="presOf" srcId="{D3D71D44-2416-CB4D-8807-4F9AE7817605}" destId="{07690685-1727-BC4A-AC9E-B36695AE2A9B}" srcOrd="0" destOrd="0" presId="urn:microsoft.com/office/officeart/2005/8/layout/vList2"/>
    <dgm:cxn modelId="{DF8FEF73-85C4-D740-9AFB-94E9DE113308}" type="presParOf" srcId="{DB74F356-C61D-4549-BD6D-0668A4012C58}" destId="{9D9754FD-52E3-A24E-BD9B-AAC2FCC991A0}" srcOrd="0" destOrd="0" presId="urn:microsoft.com/office/officeart/2005/8/layout/vList2"/>
    <dgm:cxn modelId="{EFCB53A8-E2F4-3444-ADC3-6AA4B8844D9B}" type="presParOf" srcId="{DB74F356-C61D-4549-BD6D-0668A4012C58}" destId="{8108ADE1-688B-724A-AA8E-DE64E176D716}" srcOrd="1" destOrd="0" presId="urn:microsoft.com/office/officeart/2005/8/layout/vList2"/>
    <dgm:cxn modelId="{311C0E83-4F18-1C44-9E05-DE57061ACF0E}" type="presParOf" srcId="{DB74F356-C61D-4549-BD6D-0668A4012C58}" destId="{63F68891-B04D-B84F-9597-E16B1D045938}" srcOrd="2" destOrd="0" presId="urn:microsoft.com/office/officeart/2005/8/layout/vList2"/>
    <dgm:cxn modelId="{F856F1FF-95A9-6B41-8302-E7A02F167E38}" type="presParOf" srcId="{DB74F356-C61D-4549-BD6D-0668A4012C58}" destId="{4792AA38-8E71-A04A-B219-48784A1BB42D}" srcOrd="3" destOrd="0" presId="urn:microsoft.com/office/officeart/2005/8/layout/vList2"/>
    <dgm:cxn modelId="{0C32C8A1-79FE-2544-AB80-76707CDC2F72}" type="presParOf" srcId="{DB74F356-C61D-4549-BD6D-0668A4012C58}" destId="{BC81A5A9-618E-BA4A-AAE8-49011077EC4F}" srcOrd="4" destOrd="0" presId="urn:microsoft.com/office/officeart/2005/8/layout/vList2"/>
    <dgm:cxn modelId="{858E3B87-11E8-8F45-B1DE-AC7040DC8399}" type="presParOf" srcId="{DB74F356-C61D-4549-BD6D-0668A4012C58}" destId="{FF63C6A2-6F4A-ED41-97EE-F47F6498AC67}" srcOrd="5" destOrd="0" presId="urn:microsoft.com/office/officeart/2005/8/layout/vList2"/>
    <dgm:cxn modelId="{D1747076-9FD8-2C47-AE13-A6E5FCB440FF}" type="presParOf" srcId="{DB74F356-C61D-4549-BD6D-0668A4012C58}" destId="{AF6DD717-47CB-B340-B03B-F6E636D763BD}" srcOrd="6" destOrd="0" presId="urn:microsoft.com/office/officeart/2005/8/layout/vList2"/>
    <dgm:cxn modelId="{F4AE2D65-B7D9-F04A-BA7E-7969FBB2190F}" type="presParOf" srcId="{DB74F356-C61D-4549-BD6D-0668A4012C58}" destId="{FAD65ADC-3EAE-D948-89D7-D59DF4EBBADE}" srcOrd="7" destOrd="0" presId="urn:microsoft.com/office/officeart/2005/8/layout/vList2"/>
    <dgm:cxn modelId="{F3178466-3F59-8541-B6A9-61C5F01EA040}" type="presParOf" srcId="{DB74F356-C61D-4549-BD6D-0668A4012C58}" destId="{07690685-1727-BC4A-AC9E-B36695AE2A9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754FD-52E3-A24E-BD9B-AAC2FCC991A0}">
      <dsp:nvSpPr>
        <dsp:cNvPr id="0" name=""/>
        <dsp:cNvSpPr/>
      </dsp:nvSpPr>
      <dsp:spPr>
        <a:xfrm>
          <a:off x="0" y="52522"/>
          <a:ext cx="6293853" cy="692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WRD 08 Foundation </a:t>
          </a:r>
          <a: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and Foundation Treatment</a:t>
          </a:r>
          <a:b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Members - 24</a:t>
          </a:r>
          <a:endParaRPr lang="en-GB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12" y="86334"/>
        <a:ext cx="6226229" cy="625016"/>
      </dsp:txXfrm>
    </dsp:sp>
    <dsp:sp modelId="{63F68891-B04D-B84F-9597-E16B1D045938}">
      <dsp:nvSpPr>
        <dsp:cNvPr id="0" name=""/>
        <dsp:cNvSpPr/>
      </dsp:nvSpPr>
      <dsp:spPr>
        <a:xfrm>
          <a:off x="0" y="851722"/>
          <a:ext cx="6293853" cy="692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WRD 12 Hydraulic Gates &amp; Valves</a:t>
          </a:r>
          <a:br>
            <a:rPr lang="en-GB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GB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Members - 23</a:t>
          </a:r>
        </a:p>
      </dsp:txBody>
      <dsp:txXfrm>
        <a:off x="33812" y="885534"/>
        <a:ext cx="6226229" cy="625016"/>
      </dsp:txXfrm>
    </dsp:sp>
    <dsp:sp modelId="{BC81A5A9-618E-BA4A-AAE8-49011077EC4F}">
      <dsp:nvSpPr>
        <dsp:cNvPr id="0" name=""/>
        <dsp:cNvSpPr/>
      </dsp:nvSpPr>
      <dsp:spPr>
        <a:xfrm>
          <a:off x="0" y="1650922"/>
          <a:ext cx="6293853" cy="692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WRD 16 </a:t>
          </a:r>
          <a: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Hydraulic Structures Instrumentation</a:t>
          </a:r>
          <a:b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Members - 24</a:t>
          </a:r>
          <a:endParaRPr lang="en-GB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12" y="1684734"/>
        <a:ext cx="6226229" cy="625016"/>
      </dsp:txXfrm>
    </dsp:sp>
    <dsp:sp modelId="{AF6DD717-47CB-B340-B03B-F6E636D763BD}">
      <dsp:nvSpPr>
        <dsp:cNvPr id="0" name=""/>
        <dsp:cNvSpPr/>
      </dsp:nvSpPr>
      <dsp:spPr>
        <a:xfrm>
          <a:off x="0" y="2450122"/>
          <a:ext cx="6293853" cy="692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WRD 23 </a:t>
          </a:r>
          <a: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Measurement and Cost Analysis of Works for River Valley Projects</a:t>
          </a:r>
          <a:b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Members - 24</a:t>
          </a:r>
          <a:endParaRPr lang="en-GB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12" y="2483934"/>
        <a:ext cx="6226229" cy="625016"/>
      </dsp:txXfrm>
    </dsp:sp>
    <dsp:sp modelId="{07690685-1727-BC4A-AC9E-B36695AE2A9B}">
      <dsp:nvSpPr>
        <dsp:cNvPr id="0" name=""/>
        <dsp:cNvSpPr/>
      </dsp:nvSpPr>
      <dsp:spPr>
        <a:xfrm>
          <a:off x="0" y="3249321"/>
          <a:ext cx="6293853" cy="692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WRD 30 </a:t>
          </a:r>
          <a: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Repair, Retrofitting and Rehabilitation of Dams</a:t>
          </a:r>
          <a:b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IN" sz="1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Members - 10</a:t>
          </a:r>
          <a:endParaRPr lang="en-GB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12" y="3283133"/>
        <a:ext cx="6226229" cy="625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B2BAE-EBAD-4E20-88A0-0451FCFE2AB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BEFAC-B629-4F3A-A724-53BEF9B9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3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19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156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0401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9071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7617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933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2269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650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4023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721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541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437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579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033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913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390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433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14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946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  <p:sldLayoutId id="2147483945" r:id="rId14"/>
    <p:sldLayoutId id="2147483946" r:id="rId15"/>
    <p:sldLayoutId id="2147483947" r:id="rId16"/>
    <p:sldLayoutId id="2147483948" r:id="rId17"/>
    <p:sldLayoutId id="214748394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2767" y="1840089"/>
            <a:ext cx="8915744" cy="1588911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MEETING</a:t>
            </a:r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WRD DEPARTMENT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ACE07F-1664-2B9B-FFF0-9B7A600CC217}"/>
              </a:ext>
            </a:extLst>
          </p:cNvPr>
          <p:cNvSpPr txBox="1"/>
          <p:nvPr/>
        </p:nvSpPr>
        <p:spPr>
          <a:xfrm>
            <a:off x="7920450" y="5360576"/>
            <a:ext cx="3719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 </a:t>
            </a:r>
          </a:p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Vaibhav Yadav, Sc. B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754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977974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978150"/>
              </p:ext>
            </p:extLst>
          </p:nvPr>
        </p:nvGraphicFramePr>
        <p:xfrm>
          <a:off x="1450975" y="2399954"/>
          <a:ext cx="9714330" cy="1952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962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107694">
                  <a:extLst>
                    <a:ext uri="{9D8B030D-6E8A-4147-A177-3AD203B41FA5}">
                      <a16:colId xmlns:a16="http://schemas.microsoft.com/office/drawing/2014/main" val="1764894915"/>
                    </a:ext>
                  </a:extLst>
                </a:gridCol>
                <a:gridCol w="1810102">
                  <a:extLst>
                    <a:ext uri="{9D8B030D-6E8A-4147-A177-3AD203B41FA5}">
                      <a16:colId xmlns:a16="http://schemas.microsoft.com/office/drawing/2014/main" val="303337326"/>
                    </a:ext>
                  </a:extLst>
                </a:gridCol>
                <a:gridCol w="4797478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1179094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6661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Panel/Working Group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Panel/Working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4807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16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WRD 16 : WG </a:t>
                      </a:r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01 Guidelines </a:t>
                      </a:r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for Performance, Monitoring, and Surveillance of Hydraulic Structures</a:t>
                      </a:r>
                    </a:p>
                  </a:txBody>
                  <a:tcPr marL="28575" marR="28575" marT="19050" marB="19050"/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6039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23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WRD 23 : WG </a:t>
                      </a:r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</a:rPr>
                        <a:t>01 Revision </a:t>
                      </a:r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of IS 11590:1995</a:t>
                      </a:r>
                    </a:p>
                  </a:txBody>
                  <a:tcPr marL="28575" marR="28575" marT="19050" marB="19050"/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6151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1378339-F2DC-BB30-D374-E240DEA5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3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664" y="1012106"/>
            <a:ext cx="9603275" cy="1049235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 MEETINGS HELD IN 1</a:t>
            </a:r>
            <a:r>
              <a:rPr lang="en-US" sz="3000" b="1" cap="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2</a:t>
            </a:r>
            <a:r>
              <a:rPr lang="en-US" sz="3000" b="1" cap="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QUARTER </a:t>
            </a:r>
            <a:endParaRPr lang="en-US" sz="3000" dirty="0"/>
          </a:p>
        </p:txBody>
      </p:sp>
      <p:graphicFrame>
        <p:nvGraphicFramePr>
          <p:cNvPr id="4" name="Content Placeholder 8">
            <a:extLst>
              <a:ext uri="{FF2B5EF4-FFF2-40B4-BE49-F238E27FC236}">
                <a16:creationId xmlns:a16="http://schemas.microsoft.com/office/drawing/2014/main" id="{3934F7A6-22A8-89E4-EC44-75B1ED5A6E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805158"/>
              </p:ext>
            </p:extLst>
          </p:nvPr>
        </p:nvGraphicFramePr>
        <p:xfrm>
          <a:off x="1578243" y="2499960"/>
          <a:ext cx="8089504" cy="3235756"/>
        </p:xfrm>
        <a:graphic>
          <a:graphicData uri="http://schemas.openxmlformats.org/drawingml/2006/table">
            <a:tbl>
              <a:tblPr/>
              <a:tblGrid>
                <a:gridCol w="1190376">
                  <a:extLst>
                    <a:ext uri="{9D8B030D-6E8A-4147-A177-3AD203B41FA5}">
                      <a16:colId xmlns:a16="http://schemas.microsoft.com/office/drawing/2014/main" val="1305540258"/>
                    </a:ext>
                  </a:extLst>
                </a:gridCol>
                <a:gridCol w="1381251">
                  <a:extLst>
                    <a:ext uri="{9D8B030D-6E8A-4147-A177-3AD203B41FA5}">
                      <a16:colId xmlns:a16="http://schemas.microsoft.com/office/drawing/2014/main" val="1441150956"/>
                    </a:ext>
                  </a:extLst>
                </a:gridCol>
                <a:gridCol w="1911410">
                  <a:extLst>
                    <a:ext uri="{9D8B030D-6E8A-4147-A177-3AD203B41FA5}">
                      <a16:colId xmlns:a16="http://schemas.microsoft.com/office/drawing/2014/main" val="4036163153"/>
                    </a:ext>
                  </a:extLst>
                </a:gridCol>
                <a:gridCol w="1398824">
                  <a:extLst>
                    <a:ext uri="{9D8B030D-6E8A-4147-A177-3AD203B41FA5}">
                      <a16:colId xmlns:a16="http://schemas.microsoft.com/office/drawing/2014/main" val="3863859042"/>
                    </a:ext>
                  </a:extLst>
                </a:gridCol>
                <a:gridCol w="2207643">
                  <a:extLst>
                    <a:ext uri="{9D8B030D-6E8A-4147-A177-3AD203B41FA5}">
                      <a16:colId xmlns:a16="http://schemas.microsoft.com/office/drawing/2014/main" val="851954508"/>
                    </a:ext>
                  </a:extLst>
                </a:gridCol>
              </a:tblGrid>
              <a:tr h="107341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(Yes/No)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1</a:t>
                      </a:r>
                      <a:r>
                        <a:rPr lang="en-US" sz="1800" b="1" cap="none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(Yes/No)</a:t>
                      </a:r>
                    </a:p>
                    <a:p>
                      <a:pPr algn="ctr" rtl="0" fontAlgn="b"/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2</a:t>
                      </a:r>
                      <a:r>
                        <a:rPr lang="en-US" sz="18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 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695141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08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August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68875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12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 April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504214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16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 April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August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820475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23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August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460259"/>
                  </a:ext>
                </a:extLst>
              </a:tr>
              <a:tr h="4251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30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9380" marR="9380" marT="6253" marB="6253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July 2024</a:t>
                      </a:r>
                    </a:p>
                  </a:txBody>
                  <a:tcPr marL="28575" marR="28575" marT="0" marB="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63795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41A489F-B39F-D42F-924C-B6B427324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60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621" y="989496"/>
            <a:ext cx="9408695" cy="1049235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 MEETINGS CONDUCTED/PLANNED OUTSIDE BIS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1A489F-B39F-D42F-924C-B6B427324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DBF943E-EA0C-9C77-76E3-5DFE4060F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50192"/>
              </p:ext>
            </p:extLst>
          </p:nvPr>
        </p:nvGraphicFramePr>
        <p:xfrm>
          <a:off x="1220445" y="2410639"/>
          <a:ext cx="9751109" cy="3542424"/>
        </p:xfrm>
        <a:graphic>
          <a:graphicData uri="http://schemas.openxmlformats.org/drawingml/2006/table">
            <a:tbl>
              <a:tblPr/>
              <a:tblGrid>
                <a:gridCol w="831999">
                  <a:extLst>
                    <a:ext uri="{9D8B030D-6E8A-4147-A177-3AD203B41FA5}">
                      <a16:colId xmlns:a16="http://schemas.microsoft.com/office/drawing/2014/main" val="3442084639"/>
                    </a:ext>
                  </a:extLst>
                </a:gridCol>
                <a:gridCol w="3782872">
                  <a:extLst>
                    <a:ext uri="{9D8B030D-6E8A-4147-A177-3AD203B41FA5}">
                      <a16:colId xmlns:a16="http://schemas.microsoft.com/office/drawing/2014/main" val="4261414504"/>
                    </a:ext>
                  </a:extLst>
                </a:gridCol>
                <a:gridCol w="2418347">
                  <a:extLst>
                    <a:ext uri="{9D8B030D-6E8A-4147-A177-3AD203B41FA5}">
                      <a16:colId xmlns:a16="http://schemas.microsoft.com/office/drawing/2014/main" val="379311063"/>
                    </a:ext>
                  </a:extLst>
                </a:gridCol>
                <a:gridCol w="2717891">
                  <a:extLst>
                    <a:ext uri="{9D8B030D-6E8A-4147-A177-3AD203B41FA5}">
                      <a16:colId xmlns:a16="http://schemas.microsoft.com/office/drawing/2014/main" val="564883091"/>
                    </a:ext>
                  </a:extLst>
                </a:gridCol>
              </a:tblGrid>
              <a:tr h="6455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Venue of the Meeting</a:t>
                      </a:r>
                    </a:p>
                  </a:txBody>
                  <a:tcPr marL="9380" marR="9380" marT="6253" marB="625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742079"/>
                  </a:ext>
                </a:extLst>
              </a:tr>
              <a:tr h="64111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Foundation and Foundation Treatment Sectional Committee, WRD 08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 2024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CSMRS HQ, New Delhi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74791"/>
                  </a:ext>
                </a:extLst>
              </a:tr>
              <a:tr h="64111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Hydraulic Gates &amp; Valves Sectional Committee, WRD 12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 Dec 2024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NEEPCO HQ, Shillong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004082"/>
                  </a:ext>
                </a:extLst>
              </a:tr>
              <a:tr h="75375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Measurement and Cost Analysis of Works for River Valley Projects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Sectional Committee, WRD 23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 2024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IIT Bombay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874410"/>
                  </a:ext>
                </a:extLst>
              </a:tr>
              <a:tr h="75375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Repair, Retrofitting and Rehabilitation of Dams Sectional Committee, WRD 30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Nov 2024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IIT Madras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327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211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967449"/>
            <a:ext cx="9603275" cy="1049235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Members Co-Opted in TCs</a:t>
            </a:r>
            <a:endParaRPr lang="en-US" sz="2800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0F42B59B-C0D4-1286-B47E-3439C5E75F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381176"/>
              </p:ext>
            </p:extLst>
          </p:nvPr>
        </p:nvGraphicFramePr>
        <p:xfrm>
          <a:off x="1294361" y="2502568"/>
          <a:ext cx="9603275" cy="2658980"/>
        </p:xfrm>
        <a:graphic>
          <a:graphicData uri="http://schemas.openxmlformats.org/drawingml/2006/table">
            <a:tbl>
              <a:tblPr/>
              <a:tblGrid>
                <a:gridCol w="556235">
                  <a:extLst>
                    <a:ext uri="{9D8B030D-6E8A-4147-A177-3AD203B41FA5}">
                      <a16:colId xmlns:a16="http://schemas.microsoft.com/office/drawing/2014/main" val="3619086551"/>
                    </a:ext>
                  </a:extLst>
                </a:gridCol>
                <a:gridCol w="3199959">
                  <a:extLst>
                    <a:ext uri="{9D8B030D-6E8A-4147-A177-3AD203B41FA5}">
                      <a16:colId xmlns:a16="http://schemas.microsoft.com/office/drawing/2014/main" val="2204232774"/>
                    </a:ext>
                  </a:extLst>
                </a:gridCol>
                <a:gridCol w="1970107">
                  <a:extLst>
                    <a:ext uri="{9D8B030D-6E8A-4147-A177-3AD203B41FA5}">
                      <a16:colId xmlns:a16="http://schemas.microsoft.com/office/drawing/2014/main" val="889223374"/>
                    </a:ext>
                  </a:extLst>
                </a:gridCol>
                <a:gridCol w="2953000">
                  <a:extLst>
                    <a:ext uri="{9D8B030D-6E8A-4147-A177-3AD203B41FA5}">
                      <a16:colId xmlns:a16="http://schemas.microsoft.com/office/drawing/2014/main" val="3584136049"/>
                    </a:ext>
                  </a:extLst>
                </a:gridCol>
                <a:gridCol w="923974">
                  <a:extLst>
                    <a:ext uri="{9D8B030D-6E8A-4147-A177-3AD203B41FA5}">
                      <a16:colId xmlns:a16="http://schemas.microsoft.com/office/drawing/2014/main" val="39660809"/>
                    </a:ext>
                  </a:extLst>
                </a:gridCol>
              </a:tblGrid>
              <a:tr h="471058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Name 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729899"/>
                  </a:ext>
                </a:extLst>
              </a:tr>
              <a:tr h="109396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Hydraulic Gates &amp; Valves Sectional Committee, WRD 12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M/s GMW Private Limited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buAutoNum type="romanLcPeriod"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Onkar Singh Panesar</a:t>
                      </a:r>
                    </a:p>
                    <a:p>
                      <a:pPr marL="285750" indent="-285750" algn="ctr">
                        <a:lnSpc>
                          <a:spcPct val="115000"/>
                        </a:lnSpc>
                        <a:buAutoNum type="romanLcPeriod"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Arvinderpal Singh Panesar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483587"/>
                  </a:ext>
                </a:extLst>
              </a:tr>
              <a:tr h="109396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Measurement and Cost Analysis of Works for River Valley Projects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Sectional Committee, WRD 23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Cental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Board of Irrigation &amp; Power (CBIP)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buAutoNum type="romanLcPeriod"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K. K. Singh</a:t>
                      </a:r>
                    </a:p>
                    <a:p>
                      <a:pPr marL="285750" indent="-285750" algn="ctr">
                        <a:lnSpc>
                          <a:spcPct val="115000"/>
                        </a:lnSpc>
                        <a:buAutoNum type="romanLcPeriod"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Kamal Kumar 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Regulator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39989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817DC5D-4D79-64CA-8B3C-5804A3E69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03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73489-E1AB-6D8A-DAFC-A7D866B72A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5E895-13DB-3DD7-C344-A4FA32F59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967449"/>
            <a:ext cx="9603275" cy="1049235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Inactive Members Identified/Removed</a:t>
            </a:r>
            <a:endParaRPr lang="en-US" sz="2800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2899931-64CA-B8D5-343C-EB6945CECE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5441332"/>
              </p:ext>
            </p:extLst>
          </p:nvPr>
        </p:nvGraphicFramePr>
        <p:xfrm>
          <a:off x="1294360" y="2502568"/>
          <a:ext cx="9774693" cy="4127583"/>
        </p:xfrm>
        <a:graphic>
          <a:graphicData uri="http://schemas.openxmlformats.org/drawingml/2006/table">
            <a:tbl>
              <a:tblPr/>
              <a:tblGrid>
                <a:gridCol w="949483">
                  <a:extLst>
                    <a:ext uri="{9D8B030D-6E8A-4147-A177-3AD203B41FA5}">
                      <a16:colId xmlns:a16="http://schemas.microsoft.com/office/drawing/2014/main" val="3619086551"/>
                    </a:ext>
                  </a:extLst>
                </a:gridCol>
                <a:gridCol w="4002576">
                  <a:extLst>
                    <a:ext uri="{9D8B030D-6E8A-4147-A177-3AD203B41FA5}">
                      <a16:colId xmlns:a16="http://schemas.microsoft.com/office/drawing/2014/main" val="2204232774"/>
                    </a:ext>
                  </a:extLst>
                </a:gridCol>
                <a:gridCol w="4822634">
                  <a:extLst>
                    <a:ext uri="{9D8B030D-6E8A-4147-A177-3AD203B41FA5}">
                      <a16:colId xmlns:a16="http://schemas.microsoft.com/office/drawing/2014/main" val="889223374"/>
                    </a:ext>
                  </a:extLst>
                </a:gridCol>
              </a:tblGrid>
              <a:tr h="11889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729899"/>
                  </a:ext>
                </a:extLst>
              </a:tr>
              <a:tr h="294486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Hydraulic Structures Instrumentation, WRD 16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Damodar Valley Corporation, Jharkhand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483587"/>
                  </a:ext>
                </a:extLst>
              </a:tr>
              <a:tr h="418598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Uttarakhand Jal Vidyut Nigam Limited, Dehradun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39989"/>
                  </a:ext>
                </a:extLst>
              </a:tr>
              <a:tr h="27612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NTPC Limited, New Delhi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331430"/>
                  </a:ext>
                </a:extLst>
              </a:tr>
              <a:tr h="27612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Indian Institute of Technology Roorkee, Roorkee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871473"/>
                  </a:ext>
                </a:extLst>
              </a:tr>
              <a:tr h="27612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Irrigation Department Government of Gujarat, Vadodara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529273"/>
                  </a:ext>
                </a:extLst>
              </a:tr>
              <a:tr h="27612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Narmada Water Resources, Water Supply Department, Gandhinagar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548790"/>
                  </a:ext>
                </a:extLst>
              </a:tr>
              <a:tr h="27612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CSIR - Central Road Research Institute, New Delhi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931039"/>
                  </a:ext>
                </a:extLst>
              </a:tr>
              <a:tr h="27612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Maharashtra Engineering Research Institute, Nashik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9934983"/>
                  </a:ext>
                </a:extLst>
              </a:tr>
              <a:tr h="27612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Ranjit Sagar Dam Design Organisation, Chandigarh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809058"/>
                  </a:ext>
                </a:extLst>
              </a:tr>
              <a:tr h="27612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Tamil Nadu Generation and Distribution Corporation Limited, Chennai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6055194"/>
                  </a:ext>
                </a:extLst>
              </a:tr>
              <a:tr h="34615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16720" marR="16720" marT="11147" marB="111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Narmada Hydroelectric Development Corporation Limited, Bhopal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17331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1F565F8-03D2-48BF-3B1E-2E73252837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70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1012106"/>
            <a:ext cx="9603275" cy="1049235"/>
          </a:xfrm>
        </p:spPr>
        <p:txBody>
          <a:bodyPr>
            <a:norm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R&amp;D PROJECTS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39A153-A654-66DC-637A-DD842CC2A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011861"/>
              </p:ext>
            </p:extLst>
          </p:nvPr>
        </p:nvGraphicFramePr>
        <p:xfrm>
          <a:off x="785169" y="2337624"/>
          <a:ext cx="10621661" cy="4195523"/>
        </p:xfrm>
        <a:graphic>
          <a:graphicData uri="http://schemas.openxmlformats.org/drawingml/2006/table">
            <a:tbl>
              <a:tblPr/>
              <a:tblGrid>
                <a:gridCol w="730854">
                  <a:extLst>
                    <a:ext uri="{9D8B030D-6E8A-4147-A177-3AD203B41FA5}">
                      <a16:colId xmlns:a16="http://schemas.microsoft.com/office/drawing/2014/main" val="3442084639"/>
                    </a:ext>
                  </a:extLst>
                </a:gridCol>
                <a:gridCol w="1227280">
                  <a:extLst>
                    <a:ext uri="{9D8B030D-6E8A-4147-A177-3AD203B41FA5}">
                      <a16:colId xmlns:a16="http://schemas.microsoft.com/office/drawing/2014/main" val="4261414504"/>
                    </a:ext>
                  </a:extLst>
                </a:gridCol>
                <a:gridCol w="3691747">
                  <a:extLst>
                    <a:ext uri="{9D8B030D-6E8A-4147-A177-3AD203B41FA5}">
                      <a16:colId xmlns:a16="http://schemas.microsoft.com/office/drawing/2014/main" val="379311063"/>
                    </a:ext>
                  </a:extLst>
                </a:gridCol>
                <a:gridCol w="1520904">
                  <a:extLst>
                    <a:ext uri="{9D8B030D-6E8A-4147-A177-3AD203B41FA5}">
                      <a16:colId xmlns:a16="http://schemas.microsoft.com/office/drawing/2014/main" val="564883091"/>
                    </a:ext>
                  </a:extLst>
                </a:gridCol>
                <a:gridCol w="3450876">
                  <a:extLst>
                    <a:ext uri="{9D8B030D-6E8A-4147-A177-3AD203B41FA5}">
                      <a16:colId xmlns:a16="http://schemas.microsoft.com/office/drawing/2014/main" val="1031142249"/>
                    </a:ext>
                  </a:extLst>
                </a:gridCol>
              </a:tblGrid>
              <a:tr h="46540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Sl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Project Code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Title of the project 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742079"/>
                  </a:ext>
                </a:extLst>
              </a:tr>
              <a:tr h="93253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 0281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Study of Automation of Radial Gates.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 12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REC to evaluate Technical Proposals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67657"/>
                  </a:ext>
                </a:extLst>
              </a:tr>
              <a:tr h="93253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 0282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Study of Structural Design of Stoplogs.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 12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REC to evaluate Technical Proposals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879460"/>
                  </a:ext>
                </a:extLst>
              </a:tr>
              <a:tr h="93253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 0283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Study of Performance Monitoring and Surveillance of Hydraulic Structures.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 16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REC to evaluate Technical Proposals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291733"/>
                  </a:ext>
                </a:extLst>
              </a:tr>
              <a:tr h="93253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 0284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Study on Installation, Commissioning, and Observations of Stress Measuring Devices in Concrete and Masonry Dams.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WRD 16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REC to evaluate Technical Proposals</a:t>
                      </a:r>
                    </a:p>
                  </a:txBody>
                  <a:tcPr marL="28470" marR="28470" marT="18980" marB="1898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674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890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1145482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SEMINARS/WEBINARS HELD OR PLANNED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070103"/>
              </p:ext>
            </p:extLst>
          </p:nvPr>
        </p:nvGraphicFramePr>
        <p:xfrm>
          <a:off x="1451524" y="2676570"/>
          <a:ext cx="9603276" cy="2557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392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2719137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1804736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  <a:gridCol w="2356248">
                  <a:extLst>
                    <a:ext uri="{9D8B030D-6E8A-4147-A177-3AD203B41FA5}">
                      <a16:colId xmlns:a16="http://schemas.microsoft.com/office/drawing/2014/main" val="613173817"/>
                    </a:ext>
                  </a:extLst>
                </a:gridCol>
                <a:gridCol w="1539763">
                  <a:extLst>
                    <a:ext uri="{9D8B030D-6E8A-4147-A177-3AD203B41FA5}">
                      <a16:colId xmlns:a16="http://schemas.microsoft.com/office/drawing/2014/main" val="3665934923"/>
                    </a:ext>
                  </a:extLst>
                </a:gridCol>
              </a:tblGrid>
              <a:tr h="7533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Webinar/Seminar/Workshop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Tentative Topic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Tentative Month and Year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694816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16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Hydraulic Structures Instrumentation Sectional 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Instrumentation of Dams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 2024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392074784"/>
                  </a:ext>
                </a:extLst>
              </a:tr>
              <a:tr h="953566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08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Foundation and Foundation Treatment Sectional Committee</a:t>
                      </a:r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Grouting Techniques for foundations of Hydraulic Structures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 2025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0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24" y="928506"/>
            <a:ext cx="9603275" cy="1049235"/>
          </a:xfrm>
        </p:spPr>
        <p:txBody>
          <a:bodyPr>
            <a:norm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MEETINGS/SEMINARS/WORKSHOP ATTENDED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149037"/>
              </p:ext>
            </p:extLst>
          </p:nvPr>
        </p:nvGraphicFramePr>
        <p:xfrm>
          <a:off x="1451524" y="2537226"/>
          <a:ext cx="8739223" cy="3528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4818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3559321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  <a:gridCol w="1352542">
                  <a:extLst>
                    <a:ext uri="{9D8B030D-6E8A-4147-A177-3AD203B41FA5}">
                      <a16:colId xmlns:a16="http://schemas.microsoft.com/office/drawing/2014/main" val="3272747347"/>
                    </a:ext>
                  </a:extLst>
                </a:gridCol>
                <a:gridCol w="1352542">
                  <a:extLst>
                    <a:ext uri="{9D8B030D-6E8A-4147-A177-3AD203B41FA5}">
                      <a16:colId xmlns:a16="http://schemas.microsoft.com/office/drawing/2014/main" val="613173817"/>
                    </a:ext>
                  </a:extLst>
                </a:gridCol>
              </a:tblGrid>
              <a:tr h="50301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Meeting/Workshop/Seminar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Topic 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Venue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70141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 on Instrumentation of Dams including Seismic Instrumentation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Kevadia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16-17 Jul 2024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2238681370"/>
                  </a:ext>
                </a:extLst>
              </a:tr>
              <a:tr h="70141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Conference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International Conference Dam Safety 2024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Kevadia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18-19 Jul 2024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631442221"/>
                  </a:ext>
                </a:extLst>
              </a:tr>
              <a:tr h="70141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ICOLD 92</a:t>
                      </a:r>
                      <a:r>
                        <a:rPr lang="en-US" sz="1600" b="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Annual Meeting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Bharat Mandapam, New Delhi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29-30 Sep 2024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1829812293"/>
                  </a:ext>
                </a:extLst>
              </a:tr>
              <a:tr h="70141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Symposium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Symposium on Dams for People, Water, Environment and Development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Bharat Mandapam, New Delhi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01-03 Oct 2024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217313428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8989ED-585D-4980-9E4A-E3FE8560E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395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083" y="1854682"/>
            <a:ext cx="5813903" cy="32760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8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81033-EAE8-664F-5788-5F296E8F0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516" y="882276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COMMITTEES HANDLED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E6F461-4026-EEE4-1393-666C3EEA3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67B98D0-DD9B-B82F-1EB7-87753A02F3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3362909"/>
              </p:ext>
            </p:extLst>
          </p:nvPr>
        </p:nvGraphicFramePr>
        <p:xfrm>
          <a:off x="3082226" y="2346159"/>
          <a:ext cx="6293853" cy="399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743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4" y="977974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WORK ITEM PROJECTS (NWIP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FC9FDD-CEF4-3E8F-E43A-B59B0AC03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E65CC5E9-1071-1231-61E5-058BD8E204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442514"/>
              </p:ext>
            </p:extLst>
          </p:nvPr>
        </p:nvGraphicFramePr>
        <p:xfrm>
          <a:off x="1450974" y="2496031"/>
          <a:ext cx="960327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489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1106905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2201779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1852864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3811239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</a:tblGrid>
              <a:tr h="4907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Title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Adopted/to be adopted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6928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Guidelines for treatment of defects in the foundation of Masonry and Concrete Dams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being prepared by an expert. (CSMRS)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6590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Foundation treatment of barrages on gravelly and boundary reaches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20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23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920453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WORK ITEM PROJECTS (NWIP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72304"/>
              </p:ext>
            </p:extLst>
          </p:nvPr>
        </p:nvGraphicFramePr>
        <p:xfrm>
          <a:off x="1450974" y="2496031"/>
          <a:ext cx="9603276" cy="3808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489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1106905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2201779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1852864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3811239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</a:tblGrid>
              <a:tr h="4907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Title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Adopted/to be adopted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6928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Quality Assurance Plan for Hydraulic Gates Valves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6590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Recommendations for Structural Design Criteria for Stoplogs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2035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Recommendations for Structural Design of Adit Gates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being prepared by an expert. (Dr. V. Surya Anantapantula)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91525"/>
                  </a:ext>
                </a:extLst>
              </a:tr>
              <a:tr h="4907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Design of Lock Gates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being prepared by an expert. (N Kannaiah Naidu)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957212"/>
                  </a:ext>
                </a:extLst>
              </a:tr>
              <a:tr h="5776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Automation of Radial Gates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panel has been constituted to prepare the working draft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94615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FFC9FDD-CEF4-3E8F-E43A-B59B0AC03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6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60525-BE54-13B3-0C0A-B2EDD5793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22359-E5FD-2415-9883-21C7C4A6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4" y="977974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WORK ITEM PROJECTS (NWIP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2866AF-9B3C-2461-4DB7-7AFC8EE5FE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8F1E8A2-DE07-25E4-D21A-EEE6116B29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69109"/>
              </p:ext>
            </p:extLst>
          </p:nvPr>
        </p:nvGraphicFramePr>
        <p:xfrm>
          <a:off x="1450974" y="2496031"/>
          <a:ext cx="960327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489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1106905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2201779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1852864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3811239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</a:tblGrid>
              <a:tr h="4907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Title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Adopted/to be adopted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6928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Guidelines for performance monitoring and surveillance of hydraulic structures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 has been constituted consisting of experts in the field to prepare the working draft on the subject.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6590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Code of practice for installation, maintenance, and observation of instruments for tunnels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being prepared by an expert. (SJVN)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20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636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E3797-A9E5-1504-BED6-FDDDB1CEC1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F35D-BD9D-92E8-F8DB-616E68901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4" y="977974"/>
            <a:ext cx="9603275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WORK ITEM PROJECTS (NWIP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22AA49-12FD-D6FE-9897-102CF7004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4E0B809E-82CC-69A9-DF63-AAEB922DE3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824071"/>
              </p:ext>
            </p:extLst>
          </p:nvPr>
        </p:nvGraphicFramePr>
        <p:xfrm>
          <a:off x="1450974" y="2496031"/>
          <a:ext cx="9603276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489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1106905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2201779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1852864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3811239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</a:tblGrid>
              <a:tr h="4907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Title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Adopted/to be adopted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6928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Guidelines for excavation of Tunnels by TBM for River Valley Projects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Some comments to be resolved before moving to P-Draft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6590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Guidelines for unit rate for excavation of cut-off wall for River Valley Projects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under preparation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being prepared by an expert. (NHPC)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20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573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470" y="1146666"/>
            <a:ext cx="9928225" cy="719481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BREAK UP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057241"/>
              </p:ext>
            </p:extLst>
          </p:nvPr>
        </p:nvGraphicFramePr>
        <p:xfrm>
          <a:off x="1287379" y="2385640"/>
          <a:ext cx="9778409" cy="3497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453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225831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671824079"/>
                    </a:ext>
                  </a:extLst>
                </a:gridCol>
                <a:gridCol w="1081429">
                  <a:extLst>
                    <a:ext uri="{9D8B030D-6E8A-4147-A177-3AD203B41FA5}">
                      <a16:colId xmlns:a16="http://schemas.microsoft.com/office/drawing/2014/main" val="3173418496"/>
                    </a:ext>
                  </a:extLst>
                </a:gridCol>
                <a:gridCol w="913094">
                  <a:extLst>
                    <a:ext uri="{9D8B030D-6E8A-4147-A177-3AD203B41FA5}">
                      <a16:colId xmlns:a16="http://schemas.microsoft.com/office/drawing/2014/main" val="3877804435"/>
                    </a:ext>
                  </a:extLst>
                </a:gridCol>
                <a:gridCol w="875710">
                  <a:extLst>
                    <a:ext uri="{9D8B030D-6E8A-4147-A177-3AD203B41FA5}">
                      <a16:colId xmlns:a16="http://schemas.microsoft.com/office/drawing/2014/main" val="2354235424"/>
                    </a:ext>
                  </a:extLst>
                </a:gridCol>
                <a:gridCol w="861355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708969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06935468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292751767"/>
                    </a:ext>
                  </a:extLst>
                </a:gridCol>
              </a:tblGrid>
              <a:tr h="12166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WC-Draft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Under Publication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739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DBDC54F-6A3E-AE91-F34E-D42E8DD31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11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7C638-B3B7-0954-B78C-A6CCAF386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76954-925B-C6B9-C615-B2FBC2FE6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470" y="1146666"/>
            <a:ext cx="9928225" cy="719481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AAP PROGRESS – BREAK UP (Post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2963E0-247D-F087-34BA-1133579B0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42234"/>
              </p:ext>
            </p:extLst>
          </p:nvPr>
        </p:nvGraphicFramePr>
        <p:xfrm>
          <a:off x="1287379" y="2385640"/>
          <a:ext cx="9778409" cy="3497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453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225831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671824079"/>
                    </a:ext>
                  </a:extLst>
                </a:gridCol>
                <a:gridCol w="1081429">
                  <a:extLst>
                    <a:ext uri="{9D8B030D-6E8A-4147-A177-3AD203B41FA5}">
                      <a16:colId xmlns:a16="http://schemas.microsoft.com/office/drawing/2014/main" val="3173418496"/>
                    </a:ext>
                  </a:extLst>
                </a:gridCol>
                <a:gridCol w="913094">
                  <a:extLst>
                    <a:ext uri="{9D8B030D-6E8A-4147-A177-3AD203B41FA5}">
                      <a16:colId xmlns:a16="http://schemas.microsoft.com/office/drawing/2014/main" val="3877804435"/>
                    </a:ext>
                  </a:extLst>
                </a:gridCol>
                <a:gridCol w="875710">
                  <a:extLst>
                    <a:ext uri="{9D8B030D-6E8A-4147-A177-3AD203B41FA5}">
                      <a16:colId xmlns:a16="http://schemas.microsoft.com/office/drawing/2014/main" val="2354235424"/>
                    </a:ext>
                  </a:extLst>
                </a:gridCol>
                <a:gridCol w="861355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708969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06935468"/>
                    </a:ext>
                  </a:extLst>
                </a:gridCol>
                <a:gridCol w="889642">
                  <a:extLst>
                    <a:ext uri="{9D8B030D-6E8A-4147-A177-3AD203B41FA5}">
                      <a16:colId xmlns:a16="http://schemas.microsoft.com/office/drawing/2014/main" val="3292751767"/>
                    </a:ext>
                  </a:extLst>
                </a:gridCol>
              </a:tblGrid>
              <a:tr h="12166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WC-Draft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F-Draft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Under Publication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57029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739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ABAA63E-E19E-8DF4-0126-5748A0819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50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3" y="977974"/>
            <a:ext cx="9603272" cy="104923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702237"/>
              </p:ext>
            </p:extLst>
          </p:nvPr>
        </p:nvGraphicFramePr>
        <p:xfrm>
          <a:off x="1450973" y="2424016"/>
          <a:ext cx="9603272" cy="335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962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194160">
                  <a:extLst>
                    <a:ext uri="{9D8B030D-6E8A-4147-A177-3AD203B41FA5}">
                      <a16:colId xmlns:a16="http://schemas.microsoft.com/office/drawing/2014/main" val="1764894915"/>
                    </a:ext>
                  </a:extLst>
                </a:gridCol>
                <a:gridCol w="1804737">
                  <a:extLst>
                    <a:ext uri="{9D8B030D-6E8A-4147-A177-3AD203B41FA5}">
                      <a16:colId xmlns:a16="http://schemas.microsoft.com/office/drawing/2014/main" val="303337326"/>
                    </a:ext>
                  </a:extLst>
                </a:gridCol>
                <a:gridCol w="4618085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1166328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7023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Panel/Working Group 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Panel/Working 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Members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08 </a:t>
                      </a: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l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08: WG </a:t>
                      </a:r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IN" sz="1600" b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Foundation </a:t>
                      </a:r>
                      <a:r>
                        <a:rPr lang="en-IN" sz="16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 for barrages on gravelly and </a:t>
                      </a:r>
                      <a:endParaRPr lang="en-IN" sz="1600" b="0" dirty="0" smtClean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rtl="0" fontAlgn="t"/>
                      <a:r>
                        <a:rPr lang="en-IN" sz="1600" b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boundary </a:t>
                      </a:r>
                      <a:r>
                        <a:rPr lang="en-IN" sz="16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reaches</a:t>
                      </a:r>
                    </a:p>
                    <a:p>
                      <a:pPr algn="l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08: WG </a:t>
                      </a:r>
                      <a:r>
                        <a:rPr lang="en-IN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 </a:t>
                      </a:r>
                      <a:r>
                        <a:rPr lang="en-IN" sz="1600" b="0" dirty="0" smtClean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Revision </a:t>
                      </a:r>
                      <a:r>
                        <a:rPr lang="en-IN" sz="16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IS 6066: 1994</a:t>
                      </a:r>
                    </a:p>
                  </a:txBody>
                  <a:tcPr marL="28575" marR="28575" marT="19050" marB="19050" anchor="ctr"/>
                </a:tc>
                <a:tc rowSpan="2" hMerge="1">
                  <a:txBody>
                    <a:bodyPr/>
                    <a:lstStyle/>
                    <a:p>
                      <a:pPr algn="ctr" rtl="0" fontAlgn="t"/>
                      <a:endParaRPr lang="en-IN" sz="1600" b="0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 rtl="0" fontAlgn="t"/>
                      <a:endParaRPr lang="en-IN" sz="1600" b="0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en-IN" sz="1600" b="0" dirty="0">
                        <a:solidFill>
                          <a:srgbClr val="21252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2246542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12 : WG 01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Quality Assurance Plan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1161510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12 : WG 02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Recommendations for Structural Design Criteria for Stoplogs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6637874"/>
                  </a:ext>
                </a:extLst>
              </a:tr>
              <a:tr h="5007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WRD 12 : P 01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Automation of Radial Gates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503471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1378339-F2DC-BB30-D374-E240DEA5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1" y="72309"/>
            <a:ext cx="1520621" cy="9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289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{A9954BEF-2E66-9E4A-961F-D6819DC757E2}tf10001076</Template>
  <TotalTime>7830</TotalTime>
  <Words>1368</Words>
  <Application>Microsoft Office PowerPoint</Application>
  <PresentationFormat>Widescreen</PresentationFormat>
  <Paragraphs>400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 3</vt:lpstr>
      <vt:lpstr>Ion Boardroom</vt:lpstr>
      <vt:lpstr> REVIEW MEETING WRD DEPARTMENT</vt:lpstr>
      <vt:lpstr>COMMITTEES HANDLED </vt:lpstr>
      <vt:lpstr>NEW WORK ITEM PROJECTS (NWIPS)</vt:lpstr>
      <vt:lpstr>NEW WORK ITEM PROJECTS (NWIPS)</vt:lpstr>
      <vt:lpstr>NEW WORK ITEM PROJECTS (NWIPS)</vt:lpstr>
      <vt:lpstr>NEW WORK ITEM PROJECTS (NWIPS)</vt:lpstr>
      <vt:lpstr>AAP PROGRESS – BREAK UP (Pre 2000)</vt:lpstr>
      <vt:lpstr>AAP PROGRESS – BREAK UP (Post 2000)</vt:lpstr>
      <vt:lpstr>WORKING PANELS &amp; WORKING GROUPS</vt:lpstr>
      <vt:lpstr>WORKING PANELS &amp; WORKING GROUPS</vt:lpstr>
      <vt:lpstr>TC MEETINGS HELD IN 1ST AND 2ND QUARTER </vt:lpstr>
      <vt:lpstr> TC MEETINGS CONDUCTED/PLANNED OUTSIDE BIS</vt:lpstr>
      <vt:lpstr>New Members Co-Opted in TCs</vt:lpstr>
      <vt:lpstr>Inactive Members Identified/Removed</vt:lpstr>
      <vt:lpstr>PROGRESS OF R&amp;D PROJECTS</vt:lpstr>
      <vt:lpstr>SEMINARS/WEBINARS HELD OR PLANNED </vt:lpstr>
      <vt:lpstr>MEETINGS/SEMINARS/WORKSHOP ATTENDED 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NATIONAL ACTION PLAN - National Action Plan for Standards Development &amp; Implementation</dc:title>
  <dc:creator>sppd-200</dc:creator>
  <cp:lastModifiedBy>BIS</cp:lastModifiedBy>
  <cp:revision>349</cp:revision>
  <cp:lastPrinted>2021-01-05T05:34:33Z</cp:lastPrinted>
  <dcterms:created xsi:type="dcterms:W3CDTF">2019-02-04T06:04:58Z</dcterms:created>
  <dcterms:modified xsi:type="dcterms:W3CDTF">2024-10-18T10:28:31Z</dcterms:modified>
</cp:coreProperties>
</file>