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23"/>
    <p:restoredTop sz="94686"/>
  </p:normalViewPr>
  <p:slideViewPr>
    <p:cSldViewPr snapToGrid="0">
      <p:cViewPr varScale="1">
        <p:scale>
          <a:sx n="109" d="100"/>
          <a:sy n="109" d="100"/>
        </p:scale>
        <p:origin x="24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7861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583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13180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03993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32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90539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531708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7052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671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077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715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0269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139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16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857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181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1487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10/24/24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4376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3AA51-90CF-4B8F-FF57-0B7D4FD849CB}"/>
              </a:ext>
            </a:extLst>
          </p:cNvPr>
          <p:cNvSpPr>
            <a:spLocks noGrp="1"/>
          </p:cNvSpPr>
          <p:nvPr>
            <p:ph type="ctrTitle"/>
          </p:nvPr>
        </p:nvSpPr>
        <p:spPr/>
        <p:txBody>
          <a:bodyPr/>
          <a:lstStyle/>
          <a:p>
            <a:r>
              <a:rPr lang="en-US" dirty="0"/>
              <a:t>Half yearly review</a:t>
            </a:r>
          </a:p>
        </p:txBody>
      </p:sp>
      <p:sp>
        <p:nvSpPr>
          <p:cNvPr id="3" name="Subtitle 2">
            <a:extLst>
              <a:ext uri="{FF2B5EF4-FFF2-40B4-BE49-F238E27FC236}">
                <a16:creationId xmlns:a16="http://schemas.microsoft.com/office/drawing/2014/main" id="{4DCED660-E679-E58D-3E69-689D3D1F70F0}"/>
              </a:ext>
            </a:extLst>
          </p:cNvPr>
          <p:cNvSpPr>
            <a:spLocks noGrp="1"/>
          </p:cNvSpPr>
          <p:nvPr>
            <p:ph type="subTitle" idx="1"/>
          </p:nvPr>
        </p:nvSpPr>
        <p:spPr/>
        <p:txBody>
          <a:bodyPr/>
          <a:lstStyle/>
          <a:p>
            <a:r>
              <a:rPr lang="en-US" dirty="0"/>
              <a:t>ABINASH BORDOLOI</a:t>
            </a:r>
          </a:p>
          <a:p>
            <a:r>
              <a:rPr lang="en-US" dirty="0"/>
              <a:t>MEMBER SECRETARY- ETD 02, ETD 16 &amp; ETD 34</a:t>
            </a:r>
          </a:p>
        </p:txBody>
      </p:sp>
    </p:spTree>
    <p:extLst>
      <p:ext uri="{BB962C8B-B14F-4D97-AF65-F5344CB8AC3E}">
        <p14:creationId xmlns:p14="http://schemas.microsoft.com/office/powerpoint/2010/main" val="314973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046F85-CEE4-71DF-71F4-562E835694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D01472-0E98-9368-329E-810DB89B1204}"/>
              </a:ext>
            </a:extLst>
          </p:cNvPr>
          <p:cNvSpPr>
            <a:spLocks noGrp="1"/>
          </p:cNvSpPr>
          <p:nvPr>
            <p:ph type="title"/>
          </p:nvPr>
        </p:nvSpPr>
        <p:spPr>
          <a:xfrm>
            <a:off x="913775" y="618517"/>
            <a:ext cx="10364451" cy="940119"/>
          </a:xfrm>
        </p:spPr>
        <p:txBody>
          <a:bodyPr/>
          <a:lstStyle/>
          <a:p>
            <a:r>
              <a:rPr lang="en-US" dirty="0"/>
              <a:t>WORKING PANELS AND WORKING GROUPS</a:t>
            </a:r>
          </a:p>
        </p:txBody>
      </p:sp>
      <p:graphicFrame>
        <p:nvGraphicFramePr>
          <p:cNvPr id="4" name="Content Placeholder 3">
            <a:extLst>
              <a:ext uri="{FF2B5EF4-FFF2-40B4-BE49-F238E27FC236}">
                <a16:creationId xmlns:a16="http://schemas.microsoft.com/office/drawing/2014/main" id="{0D4FA2CC-BD3E-9713-9D19-7EDB8F48930E}"/>
              </a:ext>
            </a:extLst>
          </p:cNvPr>
          <p:cNvGraphicFramePr>
            <a:graphicFrameLocks noGrp="1"/>
          </p:cNvGraphicFramePr>
          <p:nvPr>
            <p:ph sz="quarter" idx="13"/>
            <p:extLst>
              <p:ext uri="{D42A27DB-BD31-4B8C-83A1-F6EECF244321}">
                <p14:modId xmlns:p14="http://schemas.microsoft.com/office/powerpoint/2010/main" val="602195964"/>
              </p:ext>
            </p:extLst>
          </p:nvPr>
        </p:nvGraphicFramePr>
        <p:xfrm>
          <a:off x="588817" y="1379826"/>
          <a:ext cx="11298382" cy="3810000"/>
        </p:xfrm>
        <a:graphic>
          <a:graphicData uri="http://schemas.openxmlformats.org/drawingml/2006/table">
            <a:tbl>
              <a:tblPr firstRow="1" bandRow="1">
                <a:tableStyleId>{5C22544A-7EE6-4342-B048-85BDC9FD1C3A}</a:tableStyleId>
              </a:tblPr>
              <a:tblGrid>
                <a:gridCol w="1088296">
                  <a:extLst>
                    <a:ext uri="{9D8B030D-6E8A-4147-A177-3AD203B41FA5}">
                      <a16:colId xmlns:a16="http://schemas.microsoft.com/office/drawing/2014/main" val="1499521963"/>
                    </a:ext>
                  </a:extLst>
                </a:gridCol>
                <a:gridCol w="2089259">
                  <a:extLst>
                    <a:ext uri="{9D8B030D-6E8A-4147-A177-3AD203B41FA5}">
                      <a16:colId xmlns:a16="http://schemas.microsoft.com/office/drawing/2014/main" val="1919909080"/>
                    </a:ext>
                  </a:extLst>
                </a:gridCol>
                <a:gridCol w="2089259">
                  <a:extLst>
                    <a:ext uri="{9D8B030D-6E8A-4147-A177-3AD203B41FA5}">
                      <a16:colId xmlns:a16="http://schemas.microsoft.com/office/drawing/2014/main" val="3460091569"/>
                    </a:ext>
                  </a:extLst>
                </a:gridCol>
                <a:gridCol w="1847415">
                  <a:extLst>
                    <a:ext uri="{9D8B030D-6E8A-4147-A177-3AD203B41FA5}">
                      <a16:colId xmlns:a16="http://schemas.microsoft.com/office/drawing/2014/main" val="2021152910"/>
                    </a:ext>
                  </a:extLst>
                </a:gridCol>
                <a:gridCol w="1674990">
                  <a:extLst>
                    <a:ext uri="{9D8B030D-6E8A-4147-A177-3AD203B41FA5}">
                      <a16:colId xmlns:a16="http://schemas.microsoft.com/office/drawing/2014/main" val="1047058704"/>
                    </a:ext>
                  </a:extLst>
                </a:gridCol>
                <a:gridCol w="2509163">
                  <a:extLst>
                    <a:ext uri="{9D8B030D-6E8A-4147-A177-3AD203B41FA5}">
                      <a16:colId xmlns:a16="http://schemas.microsoft.com/office/drawing/2014/main" val="3940679996"/>
                    </a:ext>
                  </a:extLst>
                </a:gridCol>
              </a:tblGrid>
              <a:tr h="370840">
                <a:tc>
                  <a:txBody>
                    <a:bodyPr/>
                    <a:lstStyle/>
                    <a:p>
                      <a:r>
                        <a:rPr lang="en-US" sz="1400" dirty="0"/>
                        <a:t>Sectional Committee</a:t>
                      </a:r>
                    </a:p>
                  </a:txBody>
                  <a:tcPr/>
                </a:tc>
                <a:tc>
                  <a:txBody>
                    <a:bodyPr/>
                    <a:lstStyle/>
                    <a:p>
                      <a:r>
                        <a:rPr lang="en-US" sz="1400" dirty="0"/>
                        <a:t>No. of existing Working Panels and Working Groups</a:t>
                      </a:r>
                    </a:p>
                  </a:txBody>
                  <a:tcPr/>
                </a:tc>
                <a:tc>
                  <a:txBody>
                    <a:bodyPr/>
                    <a:lstStyle/>
                    <a:p>
                      <a:r>
                        <a:rPr lang="en-US" sz="1400" dirty="0"/>
                        <a:t>Title of Working Panels (WP) and Working Groups (WG)</a:t>
                      </a:r>
                    </a:p>
                  </a:txBody>
                  <a:tcPr/>
                </a:tc>
                <a:tc>
                  <a:txBody>
                    <a:bodyPr/>
                    <a:lstStyle/>
                    <a:p>
                      <a:r>
                        <a:rPr lang="en-US" sz="1400" dirty="0"/>
                        <a:t>No. of Working Panels/Groups created</a:t>
                      </a:r>
                    </a:p>
                  </a:txBody>
                  <a:tcPr/>
                </a:tc>
                <a:tc>
                  <a:txBody>
                    <a:bodyPr/>
                    <a:lstStyle/>
                    <a:p>
                      <a:r>
                        <a:rPr lang="en-US" sz="1400" dirty="0"/>
                        <a:t>No. of Working Panels/Groups abolished</a:t>
                      </a:r>
                    </a:p>
                  </a:txBody>
                  <a:tcPr/>
                </a:tc>
                <a:tc>
                  <a:txBody>
                    <a:bodyPr/>
                    <a:lstStyle/>
                    <a:p>
                      <a:r>
                        <a:rPr lang="en-US" sz="1400" dirty="0"/>
                        <a:t>Plan of Action</a:t>
                      </a:r>
                    </a:p>
                  </a:txBody>
                  <a:tcPr/>
                </a:tc>
                <a:extLst>
                  <a:ext uri="{0D108BD9-81ED-4DB2-BD59-A6C34878D82A}">
                    <a16:rowId xmlns:a16="http://schemas.microsoft.com/office/drawing/2014/main" val="137927983"/>
                  </a:ext>
                </a:extLst>
              </a:tr>
              <a:tr h="370840">
                <a:tc>
                  <a:txBody>
                    <a:bodyPr/>
                    <a:lstStyle/>
                    <a:p>
                      <a:r>
                        <a:rPr lang="en-US" sz="1400" dirty="0"/>
                        <a:t>ETD 34</a:t>
                      </a:r>
                    </a:p>
                  </a:txBody>
                  <a:tcPr/>
                </a:tc>
                <a:tc>
                  <a:txBody>
                    <a:bodyPr/>
                    <a:lstStyle/>
                    <a:p>
                      <a:r>
                        <a:rPr lang="en-US" sz="1400" dirty="0"/>
                        <a:t>Working Panels-3</a:t>
                      </a:r>
                    </a:p>
                    <a:p>
                      <a:r>
                        <a:rPr lang="en-US" sz="1400" dirty="0"/>
                        <a:t>Working Groups-0</a:t>
                      </a:r>
                    </a:p>
                  </a:txBody>
                  <a:tcPr/>
                </a:tc>
                <a:tc>
                  <a:txBody>
                    <a:bodyPr/>
                    <a:lstStyle/>
                    <a:p>
                      <a:pPr marL="342900" indent="-342900">
                        <a:buAutoNum type="alphaLcPeriod"/>
                      </a:pPr>
                      <a:r>
                        <a:rPr lang="en-US" sz="1400" dirty="0"/>
                        <a:t>Condition Monitoring of Instrument Transformers.</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400" dirty="0"/>
                        <a:t>Revision of IS 4146:1983, IS 4201:1983, IS 5547:1983, IS 6949:1973 and IS 16227 (Part 1):2016</a:t>
                      </a:r>
                    </a:p>
                    <a:p>
                      <a:pPr marL="342900" marR="0" lvl="0" indent="-342900" algn="l" defTabSz="914400" rtl="0" eaLnBrk="1" fontAlgn="auto" latinLnBrk="0" hangingPunct="1">
                        <a:lnSpc>
                          <a:spcPct val="100000"/>
                        </a:lnSpc>
                        <a:spcBef>
                          <a:spcPts val="0"/>
                        </a:spcBef>
                        <a:spcAft>
                          <a:spcPts val="0"/>
                        </a:spcAft>
                        <a:buClrTx/>
                        <a:buSzTx/>
                        <a:buFontTx/>
                        <a:buAutoNum type="alphaLcPeriod"/>
                        <a:tabLst/>
                        <a:defRPr/>
                      </a:pPr>
                      <a:r>
                        <a:rPr lang="en-US" sz="1400" dirty="0"/>
                        <a:t>Maintenance &amp; Installation of Instrument Transformers</a:t>
                      </a:r>
                    </a:p>
                    <a:p>
                      <a:pPr marL="342900" indent="-342900">
                        <a:buAutoNum type="alphaLcPeriod"/>
                      </a:pPr>
                      <a:endParaRPr lang="en-US" sz="1400" dirty="0"/>
                    </a:p>
                  </a:txBody>
                  <a:tcPr/>
                </a:tc>
                <a:tc>
                  <a:txBody>
                    <a:bodyPr/>
                    <a:lstStyle/>
                    <a:p>
                      <a:r>
                        <a:rPr lang="en-US" sz="1400" dirty="0"/>
                        <a:t>Working Panels-1</a:t>
                      </a:r>
                    </a:p>
                    <a:p>
                      <a:r>
                        <a:rPr lang="en-US" sz="1400" dirty="0"/>
                        <a:t>Working Groups-0</a:t>
                      </a:r>
                    </a:p>
                  </a:txBody>
                  <a:tcPr/>
                </a:tc>
                <a:tc>
                  <a:txBody>
                    <a:bodyPr/>
                    <a:lstStyle/>
                    <a:p>
                      <a:r>
                        <a:rPr lang="en-US" sz="1400" dirty="0"/>
                        <a:t>Working Panels-0</a:t>
                      </a:r>
                    </a:p>
                    <a:p>
                      <a:r>
                        <a:rPr lang="en-US" sz="1400" dirty="0"/>
                        <a:t>Working Groups-0</a:t>
                      </a:r>
                    </a:p>
                  </a:txBody>
                  <a:tcPr/>
                </a:tc>
                <a:tc>
                  <a:txBody>
                    <a:bodyPr/>
                    <a:lstStyle/>
                    <a:p>
                      <a:pPr algn="just"/>
                      <a:r>
                        <a:rPr lang="en-US" sz="1400" dirty="0"/>
                        <a:t>Working Panels/Groups will be restructured in line with the sectorial classification of the Sectional Committees.</a:t>
                      </a:r>
                    </a:p>
                  </a:txBody>
                  <a:tcPr/>
                </a:tc>
                <a:extLst>
                  <a:ext uri="{0D108BD9-81ED-4DB2-BD59-A6C34878D82A}">
                    <a16:rowId xmlns:a16="http://schemas.microsoft.com/office/drawing/2014/main" val="2362948745"/>
                  </a:ext>
                </a:extLst>
              </a:tr>
            </a:tbl>
          </a:graphicData>
        </a:graphic>
      </p:graphicFrame>
    </p:spTree>
    <p:extLst>
      <p:ext uri="{BB962C8B-B14F-4D97-AF65-F5344CB8AC3E}">
        <p14:creationId xmlns:p14="http://schemas.microsoft.com/office/powerpoint/2010/main" val="3552944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035C-DDF2-7363-3360-68542BA29858}"/>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B3602BE3-1D01-16F0-52A5-C73E83AE04FB}"/>
              </a:ext>
            </a:extLst>
          </p:cNvPr>
          <p:cNvGraphicFramePr>
            <a:graphicFrameLocks noGrp="1"/>
          </p:cNvGraphicFramePr>
          <p:nvPr>
            <p:ph sz="quarter" idx="13"/>
            <p:extLst>
              <p:ext uri="{D42A27DB-BD31-4B8C-83A1-F6EECF244321}">
                <p14:modId xmlns:p14="http://schemas.microsoft.com/office/powerpoint/2010/main" val="3444298833"/>
              </p:ext>
            </p:extLst>
          </p:nvPr>
        </p:nvGraphicFramePr>
        <p:xfrm>
          <a:off x="913774" y="1332203"/>
          <a:ext cx="11098117" cy="518160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439463">
                  <a:extLst>
                    <a:ext uri="{9D8B030D-6E8A-4147-A177-3AD203B41FA5}">
                      <a16:colId xmlns:a16="http://schemas.microsoft.com/office/drawing/2014/main" val="3942210832"/>
                    </a:ext>
                  </a:extLst>
                </a:gridCol>
                <a:gridCol w="194797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3">
                  <a:txBody>
                    <a:bodyPr/>
                    <a:lstStyle/>
                    <a:p>
                      <a:r>
                        <a:rPr lang="en-US" sz="1400" dirty="0"/>
                        <a:t>TC 14-Power Transformers</a:t>
                      </a:r>
                    </a:p>
                  </a:txBody>
                  <a:tcPr/>
                </a:tc>
                <a:tc rowSpan="3">
                  <a:txBody>
                    <a:bodyPr/>
                    <a:lstStyle/>
                    <a:p>
                      <a:r>
                        <a:rPr lang="en-US" sz="1400" dirty="0"/>
                        <a:t>ETD 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14/1102/NP </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Technical guideline for the Application, Specification, and Testing of Phase-Shifting Transformers </a:t>
                      </a:r>
                      <a:endParaRPr lang="en-IN" sz="1400" dirty="0">
                        <a:effectLst/>
                      </a:endParaRPr>
                    </a:p>
                  </a:txBody>
                  <a:tcPr/>
                </a:tc>
                <a:tc>
                  <a:txBody>
                    <a:bodyPr/>
                    <a:lstStyle/>
                    <a:p>
                      <a:r>
                        <a:rPr lang="en-US" sz="1400" dirty="0"/>
                        <a:t>Medium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Mr. Rajaram Mohan Rao </a:t>
                      </a:r>
                      <a:r>
                        <a:rPr lang="en-IN" sz="1400" kern="1200" dirty="0" err="1">
                          <a:solidFill>
                            <a:schemeClr val="dk1"/>
                          </a:solidFill>
                          <a:effectLst/>
                          <a:latin typeface="+mn-lt"/>
                          <a:ea typeface="+mn-ea"/>
                          <a:cs typeface="+mn-cs"/>
                        </a:rPr>
                        <a:t>Chennu</a:t>
                      </a:r>
                      <a:r>
                        <a:rPr lang="en-IN" sz="1400" kern="1200" dirty="0">
                          <a:solidFill>
                            <a:schemeClr val="dk1"/>
                          </a:solidFill>
                          <a:effectLst/>
                          <a:latin typeface="+mn-lt"/>
                          <a:ea typeface="+mn-ea"/>
                          <a:cs typeface="+mn-cs"/>
                        </a:rPr>
                        <a:t>, CPRI Bengaluru </a:t>
                      </a:r>
                      <a:endParaRPr lang="en-IN" sz="1400" dirty="0">
                        <a:effectLst/>
                      </a:endParaRPr>
                    </a:p>
                    <a:p>
                      <a:endParaRPr lang="en-US" sz="1400" dirty="0"/>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14/1115/CD </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Power transformers - Part 1: General </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Rajaram Shinde (In Personal Capacity) </a:t>
                      </a:r>
                      <a:endParaRPr lang="en-IN" sz="1400" dirty="0">
                        <a:effectLst/>
                      </a:endParaRPr>
                    </a:p>
                    <a:p>
                      <a:r>
                        <a:rPr lang="en-IN" sz="1400" kern="1200" dirty="0">
                          <a:solidFill>
                            <a:schemeClr val="dk1"/>
                          </a:solidFill>
                          <a:effectLst/>
                          <a:latin typeface="+mn-lt"/>
                          <a:ea typeface="+mn-ea"/>
                          <a:cs typeface="+mn-cs"/>
                        </a:rPr>
                        <a:t>b. Mr. Kapil Sharma, ERDA, Vadodara </a:t>
                      </a:r>
                      <a:endParaRPr lang="en-IN" sz="1400" dirty="0">
                        <a:effectLst/>
                      </a:endParaRPr>
                    </a:p>
                    <a:p>
                      <a:r>
                        <a:rPr lang="en-IN" sz="1400" kern="1200" dirty="0">
                          <a:solidFill>
                            <a:schemeClr val="dk1"/>
                          </a:solidFill>
                          <a:effectLst/>
                          <a:latin typeface="+mn-lt"/>
                          <a:ea typeface="+mn-ea"/>
                          <a:cs typeface="+mn-cs"/>
                        </a:rPr>
                        <a:t>c. Mr. Nagarjuna Babu </a:t>
                      </a:r>
                      <a:r>
                        <a:rPr lang="en-IN" sz="1400" kern="1200" dirty="0" err="1">
                          <a:solidFill>
                            <a:schemeClr val="dk1"/>
                          </a:solidFill>
                          <a:effectLst/>
                          <a:latin typeface="+mn-lt"/>
                          <a:ea typeface="+mn-ea"/>
                          <a:cs typeface="+mn-cs"/>
                        </a:rPr>
                        <a:t>Nannapaneni</a:t>
                      </a:r>
                      <a:r>
                        <a:rPr lang="en-IN" sz="1400" kern="1200" dirty="0">
                          <a:solidFill>
                            <a:schemeClr val="dk1"/>
                          </a:solidFill>
                          <a:effectLst/>
                          <a:latin typeface="+mn-lt"/>
                          <a:ea typeface="+mn-ea"/>
                          <a:cs typeface="+mn-cs"/>
                        </a:rPr>
                        <a:t>, Individual Capacity </a:t>
                      </a:r>
                      <a:endParaRPr lang="en-IN" sz="1400" dirty="0">
                        <a:effectLst/>
                      </a:endParaRPr>
                    </a:p>
                    <a:p>
                      <a:r>
                        <a:rPr lang="en-IN" sz="1400" kern="1200" dirty="0">
                          <a:solidFill>
                            <a:schemeClr val="dk1"/>
                          </a:solidFill>
                          <a:effectLst/>
                          <a:latin typeface="+mn-lt"/>
                          <a:ea typeface="+mn-ea"/>
                          <a:cs typeface="+mn-cs"/>
                        </a:rPr>
                        <a:t>d. Mr. Abinash </a:t>
                      </a:r>
                      <a:r>
                        <a:rPr lang="en-IN" sz="1400" kern="1200" dirty="0" err="1">
                          <a:solidFill>
                            <a:schemeClr val="dk1"/>
                          </a:solidFill>
                          <a:effectLst/>
                          <a:latin typeface="+mn-lt"/>
                          <a:ea typeface="+mn-ea"/>
                          <a:cs typeface="+mn-cs"/>
                        </a:rPr>
                        <a:t>Bordoloi</a:t>
                      </a:r>
                      <a:r>
                        <a:rPr lang="en-IN" sz="1400" kern="1200" dirty="0">
                          <a:solidFill>
                            <a:schemeClr val="dk1"/>
                          </a:solidFill>
                          <a:effectLst/>
                          <a:latin typeface="+mn-lt"/>
                          <a:ea typeface="+mn-ea"/>
                          <a:cs typeface="+mn-cs"/>
                        </a:rPr>
                        <a:t>, BIS </a:t>
                      </a:r>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14/1114/CD </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Power transformers - Part 2: Temperature rise for liquid- immersed transformers </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Rajaram Mohan Rao </a:t>
                      </a:r>
                      <a:r>
                        <a:rPr lang="en-IN" sz="1400" kern="1200" dirty="0" err="1">
                          <a:solidFill>
                            <a:schemeClr val="dk1"/>
                          </a:solidFill>
                          <a:effectLst/>
                          <a:latin typeface="+mn-lt"/>
                          <a:ea typeface="+mn-ea"/>
                          <a:cs typeface="+mn-cs"/>
                        </a:rPr>
                        <a:t>Chennu</a:t>
                      </a:r>
                      <a:r>
                        <a:rPr lang="en-IN" sz="1400" kern="1200" dirty="0">
                          <a:solidFill>
                            <a:schemeClr val="dk1"/>
                          </a:solidFill>
                          <a:effectLst/>
                          <a:latin typeface="+mn-lt"/>
                          <a:ea typeface="+mn-ea"/>
                          <a:cs typeface="+mn-cs"/>
                        </a:rPr>
                        <a:t>, CPRI Bengaluru </a:t>
                      </a:r>
                      <a:endParaRPr lang="en-IN" sz="1400" dirty="0">
                        <a:effectLst/>
                      </a:endParaRPr>
                    </a:p>
                    <a:p>
                      <a:r>
                        <a:rPr lang="en-IN" sz="1400" kern="1200" dirty="0">
                          <a:solidFill>
                            <a:schemeClr val="dk1"/>
                          </a:solidFill>
                          <a:effectLst/>
                          <a:latin typeface="+mn-lt"/>
                          <a:ea typeface="+mn-ea"/>
                          <a:cs typeface="+mn-cs"/>
                        </a:rPr>
                        <a:t>b. Mr. Kapil Sharma, ERDA, Vadodara </a:t>
                      </a:r>
                      <a:endParaRPr lang="en-IN" sz="1400" dirty="0">
                        <a:effectLst/>
                      </a:endParaRPr>
                    </a:p>
                    <a:p>
                      <a:endParaRPr lang="en-US" sz="1400" dirty="0"/>
                    </a:p>
                  </a:txBody>
                  <a:tcPr/>
                </a:tc>
                <a:tc vMerge="1">
                  <a:txBody>
                    <a:bodyPr/>
                    <a:lstStyle/>
                    <a:p>
                      <a:endParaRPr lang="en-US" sz="1400" dirty="0"/>
                    </a:p>
                  </a:txBody>
                  <a:tcPr/>
                </a:tc>
                <a:extLst>
                  <a:ext uri="{0D108BD9-81ED-4DB2-BD59-A6C34878D82A}">
                    <a16:rowId xmlns:a16="http://schemas.microsoft.com/office/drawing/2014/main" val="2677140609"/>
                  </a:ext>
                </a:extLst>
              </a:tr>
            </a:tbl>
          </a:graphicData>
        </a:graphic>
      </p:graphicFrame>
    </p:spTree>
    <p:extLst>
      <p:ext uri="{BB962C8B-B14F-4D97-AF65-F5344CB8AC3E}">
        <p14:creationId xmlns:p14="http://schemas.microsoft.com/office/powerpoint/2010/main" val="999746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3F9C3-4067-7BDB-58AD-2CAF629C56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0E5A0-047B-F9BE-986E-54274D3EE7C5}"/>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975751D5-4611-5839-FB2F-41D33F30812F}"/>
              </a:ext>
            </a:extLst>
          </p:cNvPr>
          <p:cNvGraphicFramePr>
            <a:graphicFrameLocks noGrp="1"/>
          </p:cNvGraphicFramePr>
          <p:nvPr>
            <p:ph sz="quarter" idx="13"/>
            <p:extLst>
              <p:ext uri="{D42A27DB-BD31-4B8C-83A1-F6EECF244321}">
                <p14:modId xmlns:p14="http://schemas.microsoft.com/office/powerpoint/2010/main" val="2084718251"/>
              </p:ext>
            </p:extLst>
          </p:nvPr>
        </p:nvGraphicFramePr>
        <p:xfrm>
          <a:off x="913775" y="1404939"/>
          <a:ext cx="11098117" cy="423672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22200">
                  <a:extLst>
                    <a:ext uri="{9D8B030D-6E8A-4147-A177-3AD203B41FA5}">
                      <a16:colId xmlns:a16="http://schemas.microsoft.com/office/drawing/2014/main" val="906412901"/>
                    </a:ext>
                  </a:extLst>
                </a:gridCol>
                <a:gridCol w="1512201">
                  <a:extLst>
                    <a:ext uri="{9D8B030D-6E8A-4147-A177-3AD203B41FA5}">
                      <a16:colId xmlns:a16="http://schemas.microsoft.com/office/drawing/2014/main" val="3942210832"/>
                    </a:ext>
                  </a:extLst>
                </a:gridCol>
                <a:gridCol w="194797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2">
                  <a:txBody>
                    <a:bodyPr/>
                    <a:lstStyle/>
                    <a:p>
                      <a:r>
                        <a:rPr lang="en-US" sz="1400" dirty="0"/>
                        <a:t>TC 14-Power Transformers</a:t>
                      </a:r>
                    </a:p>
                  </a:txBody>
                  <a:tcPr/>
                </a:tc>
                <a:tc rowSpan="2">
                  <a:txBody>
                    <a:bodyPr/>
                    <a:lstStyle/>
                    <a:p>
                      <a:r>
                        <a:rPr lang="en-US" sz="1400" dirty="0"/>
                        <a:t>ETD 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 14/1079/CD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Power transformers - Part 5: Ability to withstand short circuit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a:t>
                      </a:r>
                      <a:r>
                        <a:rPr lang="en-IN" sz="1400" kern="1200" dirty="0" err="1">
                          <a:solidFill>
                            <a:schemeClr val="dk1"/>
                          </a:solidFill>
                          <a:effectLst/>
                          <a:latin typeface="+mn-lt"/>
                          <a:ea typeface="+mn-ea"/>
                          <a:cs typeface="+mn-cs"/>
                        </a:rPr>
                        <a:t>Moorkath</a:t>
                      </a:r>
                      <a:r>
                        <a:rPr lang="en-IN" sz="1400" kern="1200" dirty="0">
                          <a:solidFill>
                            <a:schemeClr val="dk1"/>
                          </a:solidFill>
                          <a:effectLst/>
                          <a:latin typeface="+mn-lt"/>
                          <a:ea typeface="+mn-ea"/>
                          <a:cs typeface="+mn-cs"/>
                        </a:rPr>
                        <a:t> </a:t>
                      </a:r>
                      <a:endParaRPr lang="en-IN" sz="1400" dirty="0">
                        <a:effectLst/>
                      </a:endParaRPr>
                    </a:p>
                    <a:p>
                      <a:r>
                        <a:rPr lang="en-IN" sz="1400" kern="1200" dirty="0" err="1">
                          <a:solidFill>
                            <a:schemeClr val="dk1"/>
                          </a:solidFill>
                          <a:effectLst/>
                          <a:latin typeface="+mn-lt"/>
                          <a:ea typeface="+mn-ea"/>
                          <a:cs typeface="+mn-cs"/>
                        </a:rPr>
                        <a:t>Vijayakumaran</a:t>
                      </a:r>
                      <a:r>
                        <a:rPr lang="en-IN" sz="1400" kern="1200" dirty="0">
                          <a:solidFill>
                            <a:schemeClr val="dk1"/>
                          </a:solidFill>
                          <a:effectLst/>
                          <a:latin typeface="+mn-lt"/>
                          <a:ea typeface="+mn-ea"/>
                          <a:cs typeface="+mn-cs"/>
                        </a:rPr>
                        <a:t> Personal capacity) </a:t>
                      </a:r>
                      <a:endParaRPr lang="en-IN" sz="1400" dirty="0">
                        <a:effectLst/>
                      </a:endParaRPr>
                    </a:p>
                    <a:p>
                      <a:r>
                        <a:rPr lang="en-IN" sz="1400" kern="1200" dirty="0">
                          <a:solidFill>
                            <a:schemeClr val="dk1"/>
                          </a:solidFill>
                          <a:effectLst/>
                          <a:latin typeface="+mn-lt"/>
                          <a:ea typeface="+mn-ea"/>
                          <a:cs typeface="+mn-cs"/>
                        </a:rPr>
                        <a:t>(In </a:t>
                      </a:r>
                      <a:endParaRPr lang="en-IN" sz="1400" dirty="0">
                        <a:effectLst/>
                      </a:endParaRPr>
                    </a:p>
                    <a:p>
                      <a:r>
                        <a:rPr lang="en-IN" sz="1400" kern="1200" dirty="0">
                          <a:solidFill>
                            <a:schemeClr val="dk1"/>
                          </a:solidFill>
                          <a:effectLst/>
                          <a:latin typeface="+mn-lt"/>
                          <a:ea typeface="+mn-ea"/>
                          <a:cs typeface="+mn-cs"/>
                        </a:rPr>
                        <a:t>b. Mr. Rajaram Mohan Rao </a:t>
                      </a:r>
                      <a:r>
                        <a:rPr lang="en-IN" sz="1400" kern="1200" dirty="0" err="1">
                          <a:solidFill>
                            <a:schemeClr val="dk1"/>
                          </a:solidFill>
                          <a:effectLst/>
                          <a:latin typeface="+mn-lt"/>
                          <a:ea typeface="+mn-ea"/>
                          <a:cs typeface="+mn-cs"/>
                        </a:rPr>
                        <a:t>Chennu</a:t>
                      </a:r>
                      <a:r>
                        <a:rPr lang="en-IN" sz="1400" kern="1200" dirty="0">
                          <a:solidFill>
                            <a:schemeClr val="dk1"/>
                          </a:solidFill>
                          <a:effectLst/>
                          <a:latin typeface="+mn-lt"/>
                          <a:ea typeface="+mn-ea"/>
                          <a:cs typeface="+mn-cs"/>
                        </a:rPr>
                        <a:t>, CPRI Bengaluru </a:t>
                      </a:r>
                      <a:endParaRPr lang="en-IN" sz="1400" dirty="0">
                        <a:effectLst/>
                      </a:endParaRPr>
                    </a:p>
                    <a:p>
                      <a:r>
                        <a:rPr lang="en-IN" sz="1400" kern="1200" dirty="0">
                          <a:solidFill>
                            <a:schemeClr val="dk1"/>
                          </a:solidFill>
                          <a:effectLst/>
                          <a:latin typeface="+mn-lt"/>
                          <a:ea typeface="+mn-ea"/>
                          <a:cs typeface="+mn-cs"/>
                        </a:rPr>
                        <a:t>c. Mr. Ramesh K Patel, National High Power Test Laboratory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Sagar </a:t>
                      </a:r>
                      <a:endParaRPr lang="en-IN" sz="1400" dirty="0">
                        <a:effectLst/>
                      </a:endParaRPr>
                    </a:p>
                    <a:p>
                      <a:endParaRPr lang="en-US" sz="1400" dirty="0"/>
                    </a:p>
                  </a:txBody>
                  <a:tcPr/>
                </a:tc>
                <a:tc rowSpan="2">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sz="1400" dirty="0"/>
                    </a:p>
                  </a:txBody>
                  <a:tcPr/>
                </a:tc>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14/1123/CD </a:t>
                      </a:r>
                      <a:endParaRPr lang="en-IN"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Power transformers - Part 6: Reactors </a:t>
                      </a:r>
                      <a:endParaRPr lang="en-IN" sz="14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Mr. C </a:t>
                      </a:r>
                      <a:r>
                        <a:rPr lang="en-IN" sz="1400" kern="1200" dirty="0" err="1">
                          <a:solidFill>
                            <a:schemeClr val="dk1"/>
                          </a:solidFill>
                          <a:effectLst/>
                          <a:latin typeface="+mn-lt"/>
                          <a:ea typeface="+mn-ea"/>
                          <a:cs typeface="+mn-cs"/>
                        </a:rPr>
                        <a:t>Jayasenan</a:t>
                      </a:r>
                      <a:r>
                        <a:rPr lang="en-IN" sz="1400" kern="1200" dirty="0">
                          <a:solidFill>
                            <a:schemeClr val="dk1"/>
                          </a:solidFill>
                          <a:effectLst/>
                          <a:latin typeface="+mn-lt"/>
                          <a:ea typeface="+mn-ea"/>
                          <a:cs typeface="+mn-cs"/>
                        </a:rPr>
                        <a:t>, Siemens Limited, Mumbai </a:t>
                      </a:r>
                      <a:endParaRPr lang="en-IN" sz="1400" dirty="0"/>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bl>
          </a:graphicData>
        </a:graphic>
      </p:graphicFrame>
    </p:spTree>
    <p:extLst>
      <p:ext uri="{BB962C8B-B14F-4D97-AF65-F5344CB8AC3E}">
        <p14:creationId xmlns:p14="http://schemas.microsoft.com/office/powerpoint/2010/main" val="1584790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4C4EB9-672D-CAAB-0BAF-950F0E8328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8DBE0D-32E0-803C-7A58-6D8946966C13}"/>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F6F6EB1B-DC16-2A99-F8F2-8369AED7D6F5}"/>
              </a:ext>
            </a:extLst>
          </p:cNvPr>
          <p:cNvGraphicFramePr>
            <a:graphicFrameLocks noGrp="1"/>
          </p:cNvGraphicFramePr>
          <p:nvPr>
            <p:ph sz="quarter" idx="13"/>
            <p:extLst>
              <p:ext uri="{D42A27DB-BD31-4B8C-83A1-F6EECF244321}">
                <p14:modId xmlns:p14="http://schemas.microsoft.com/office/powerpoint/2010/main" val="2818101111"/>
              </p:ext>
            </p:extLst>
          </p:nvPr>
        </p:nvGraphicFramePr>
        <p:xfrm>
          <a:off x="913774" y="1332203"/>
          <a:ext cx="11098117" cy="475488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3">
                  <a:txBody>
                    <a:bodyPr/>
                    <a:lstStyle/>
                    <a:p>
                      <a:r>
                        <a:rPr lang="en-US" sz="1400" dirty="0"/>
                        <a:t>TC 38-Instrument Transformers</a:t>
                      </a:r>
                    </a:p>
                  </a:txBody>
                  <a:tcPr/>
                </a:tc>
                <a:tc rowSpan="3">
                  <a:txBody>
                    <a:bodyPr/>
                    <a:lstStyle/>
                    <a:p>
                      <a:r>
                        <a:rPr lang="en-US" sz="1400" dirty="0"/>
                        <a:t>ETD 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38/792/NP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201: General requirements for Instrument Transformers for low voltage applications (≤1000 V AC and 1500 V DC) </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Mayank Yadav, GE (T &amp; D) India Limited, Noida </a:t>
                      </a:r>
                      <a:endParaRPr lang="en-IN" sz="1400" dirty="0">
                        <a:effectLst/>
                      </a:endParaRPr>
                    </a:p>
                    <a:p>
                      <a:r>
                        <a:rPr lang="en-IN" sz="1400" kern="1200" dirty="0">
                          <a:solidFill>
                            <a:schemeClr val="dk1"/>
                          </a:solidFill>
                          <a:effectLst/>
                          <a:latin typeface="+mn-lt"/>
                          <a:ea typeface="+mn-ea"/>
                          <a:cs typeface="+mn-cs"/>
                        </a:rPr>
                        <a:t>b. Mr. </a:t>
                      </a:r>
                      <a:r>
                        <a:rPr lang="en-IN" sz="1400" kern="1200" dirty="0" err="1">
                          <a:solidFill>
                            <a:schemeClr val="dk1"/>
                          </a:solidFill>
                          <a:effectLst/>
                          <a:latin typeface="+mn-lt"/>
                          <a:ea typeface="+mn-ea"/>
                          <a:cs typeface="+mn-cs"/>
                        </a:rPr>
                        <a:t>Chetas</a:t>
                      </a:r>
                      <a:r>
                        <a:rPr lang="en-IN" sz="1400" kern="1200" dirty="0">
                          <a:solidFill>
                            <a:schemeClr val="dk1"/>
                          </a:solidFill>
                          <a:effectLst/>
                          <a:latin typeface="+mn-lt"/>
                          <a:ea typeface="+mn-ea"/>
                          <a:cs typeface="+mn-cs"/>
                        </a:rPr>
                        <a:t> Parikh, Narayan Powertech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Vadodara </a:t>
                      </a:r>
                      <a:endParaRPr lang="en-IN" sz="1400" dirty="0">
                        <a:effectLst/>
                      </a:endParaRPr>
                    </a:p>
                    <a:p>
                      <a:endParaRPr lang="en-US" sz="1400" dirty="0"/>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38/793/CD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7: Specific requirements for electronic Voltage Transformers </a:t>
                      </a:r>
                      <a:endParaRPr lang="en-IN" sz="1400" dirty="0">
                        <a:effectLst/>
                      </a:endParaRPr>
                    </a:p>
                  </a:txBody>
                  <a:tcPr/>
                </a:tc>
                <a:tc>
                  <a:txBody>
                    <a:bodyPr/>
                    <a:lstStyle/>
                    <a:p>
                      <a:r>
                        <a:rPr lang="en-US" sz="1400" dirty="0"/>
                        <a:t>Medium</a:t>
                      </a:r>
                    </a:p>
                  </a:txBody>
                  <a:tcPr/>
                </a:tc>
                <a:tc>
                  <a:txBody>
                    <a:bodyPr/>
                    <a:lstStyle/>
                    <a:p>
                      <a:r>
                        <a:rPr lang="en-IN" sz="1400" kern="1200" dirty="0">
                          <a:solidFill>
                            <a:schemeClr val="dk1"/>
                          </a:solidFill>
                          <a:effectLst/>
                          <a:latin typeface="+mn-lt"/>
                          <a:ea typeface="+mn-ea"/>
                          <a:cs typeface="+mn-cs"/>
                        </a:rPr>
                        <a:t>a. Mr. Mayank Yadav, GE (T &amp; D) India Limited, Noida </a:t>
                      </a:r>
                      <a:endParaRPr lang="en-IN" sz="1400" dirty="0">
                        <a:effectLst/>
                      </a:endParaRPr>
                    </a:p>
                    <a:p>
                      <a:r>
                        <a:rPr lang="en-IN" sz="1400" kern="1200" dirty="0">
                          <a:solidFill>
                            <a:schemeClr val="dk1"/>
                          </a:solidFill>
                          <a:effectLst/>
                          <a:latin typeface="+mn-lt"/>
                          <a:ea typeface="+mn-ea"/>
                          <a:cs typeface="+mn-cs"/>
                        </a:rPr>
                        <a:t>b. Mr. Vrajesh J Desai, In Individual Capacity </a:t>
                      </a:r>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38/794A/CD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8: Specific requirements for Electronic Current Transformers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Medium</a:t>
                      </a:r>
                    </a:p>
                  </a:txBody>
                  <a:tcPr/>
                </a:tc>
                <a:tc>
                  <a:txBody>
                    <a:bodyPr/>
                    <a:lstStyle/>
                    <a:p>
                      <a:r>
                        <a:rPr lang="en-IN" sz="1400" kern="1200" dirty="0">
                          <a:solidFill>
                            <a:schemeClr val="dk1"/>
                          </a:solidFill>
                          <a:effectLst/>
                          <a:latin typeface="+mn-lt"/>
                          <a:ea typeface="+mn-ea"/>
                          <a:cs typeface="+mn-cs"/>
                        </a:rPr>
                        <a:t>a. Mr. Mayank Yadav, GE (T &amp; D) India Limited, Noida </a:t>
                      </a:r>
                      <a:endParaRPr lang="en-IN" sz="1400" dirty="0">
                        <a:effectLst/>
                      </a:endParaRPr>
                    </a:p>
                    <a:p>
                      <a:r>
                        <a:rPr lang="en-IN" sz="1400" kern="1200" dirty="0">
                          <a:solidFill>
                            <a:schemeClr val="dk1"/>
                          </a:solidFill>
                          <a:effectLst/>
                          <a:latin typeface="+mn-lt"/>
                          <a:ea typeface="+mn-ea"/>
                          <a:cs typeface="+mn-cs"/>
                        </a:rPr>
                        <a:t>b. Mr. Vrajesh J Desai, In Individual Capacity </a:t>
                      </a:r>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677140609"/>
                  </a:ext>
                </a:extLst>
              </a:tr>
            </a:tbl>
          </a:graphicData>
        </a:graphic>
      </p:graphicFrame>
    </p:spTree>
    <p:extLst>
      <p:ext uri="{BB962C8B-B14F-4D97-AF65-F5344CB8AC3E}">
        <p14:creationId xmlns:p14="http://schemas.microsoft.com/office/powerpoint/2010/main" val="461769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E2106-ACAC-40AD-B28A-207F73B332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9017A1-D7AB-9040-E718-FC4BA3D4270C}"/>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F810B1A8-E6B6-EB55-64C2-727DD29707F7}"/>
              </a:ext>
            </a:extLst>
          </p:cNvPr>
          <p:cNvGraphicFramePr>
            <a:graphicFrameLocks noGrp="1"/>
          </p:cNvGraphicFramePr>
          <p:nvPr>
            <p:ph sz="quarter" idx="13"/>
            <p:extLst>
              <p:ext uri="{D42A27DB-BD31-4B8C-83A1-F6EECF244321}">
                <p14:modId xmlns:p14="http://schemas.microsoft.com/office/powerpoint/2010/main" val="3310865956"/>
              </p:ext>
            </p:extLst>
          </p:nvPr>
        </p:nvGraphicFramePr>
        <p:xfrm>
          <a:off x="619678" y="1418705"/>
          <a:ext cx="11098117" cy="454152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3">
                  <a:txBody>
                    <a:bodyPr/>
                    <a:lstStyle/>
                    <a:p>
                      <a:r>
                        <a:rPr lang="en-US" sz="1400" dirty="0"/>
                        <a:t>TC 38-Instrument Transformers</a:t>
                      </a:r>
                    </a:p>
                  </a:txBody>
                  <a:tcPr/>
                </a:tc>
                <a:tc rowSpan="3">
                  <a:txBody>
                    <a:bodyPr/>
                    <a:lstStyle/>
                    <a:p>
                      <a:r>
                        <a:rPr lang="en-US" sz="1400" dirty="0"/>
                        <a:t>ETD 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38/802/CD </a:t>
                      </a: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integrated with other devices - Requirements and tests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Medium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Mr. Pradeep Deshpande, Gilbert and Maxwell Transformers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Nashik </a:t>
                      </a:r>
                      <a:endParaRPr lang="en-IN" sz="1400" dirty="0">
                        <a:effectLst/>
                      </a:endParaRPr>
                    </a:p>
                    <a:p>
                      <a:endParaRPr lang="en-US" sz="1400" dirty="0"/>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38/797/CD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14: Additional requirements for current transformers for DC applications </a:t>
                      </a:r>
                      <a:endParaRPr lang="en-IN" sz="1400" dirty="0">
                        <a:effectLst/>
                      </a:endParaRPr>
                    </a:p>
                  </a:txBody>
                  <a:tcPr/>
                </a:tc>
                <a:tc>
                  <a:txBody>
                    <a:bodyPr/>
                    <a:lstStyle/>
                    <a:p>
                      <a:r>
                        <a:rPr lang="en-US" sz="1400" dirty="0"/>
                        <a:t>Medium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Mr. Mayank Yadav, GE (T &amp; D) India Limited, Noida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38/798/CD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15: Additional requirements for voltage transformers for DC applications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Medium</a:t>
                      </a:r>
                    </a:p>
                  </a:txBody>
                  <a:tcPr/>
                </a:tc>
                <a:tc>
                  <a:txBody>
                    <a:bodyPr/>
                    <a:lstStyle/>
                    <a:p>
                      <a:r>
                        <a:rPr lang="en-IN" sz="1400" kern="1200" dirty="0">
                          <a:solidFill>
                            <a:schemeClr val="dk1"/>
                          </a:solidFill>
                          <a:effectLst/>
                          <a:latin typeface="+mn-lt"/>
                          <a:ea typeface="+mn-ea"/>
                          <a:cs typeface="+mn-cs"/>
                        </a:rPr>
                        <a:t>a. Mr. Mayank Yadav, GE (T &amp; D) India Limited, Noida. </a:t>
                      </a:r>
                      <a:endParaRPr lang="en-IN" sz="1400" dirty="0">
                        <a:effectLst/>
                      </a:endParaRPr>
                    </a:p>
                    <a:p>
                      <a:r>
                        <a:rPr lang="en-IN" sz="1400" kern="1200" dirty="0">
                          <a:solidFill>
                            <a:schemeClr val="dk1"/>
                          </a:solidFill>
                          <a:effectLst/>
                          <a:latin typeface="+mn-lt"/>
                          <a:ea typeface="+mn-ea"/>
                          <a:cs typeface="+mn-cs"/>
                        </a:rPr>
                        <a:t>b. Mr. Sunil </a:t>
                      </a:r>
                      <a:r>
                        <a:rPr lang="en-IN" sz="1400" kern="1200" dirty="0" err="1">
                          <a:solidFill>
                            <a:schemeClr val="dk1"/>
                          </a:solidFill>
                          <a:effectLst/>
                          <a:latin typeface="+mn-lt"/>
                          <a:ea typeface="+mn-ea"/>
                          <a:cs typeface="+mn-cs"/>
                        </a:rPr>
                        <a:t>Nannaware</a:t>
                      </a:r>
                      <a:r>
                        <a:rPr lang="en-IN" sz="1400" kern="1200" dirty="0">
                          <a:solidFill>
                            <a:schemeClr val="dk1"/>
                          </a:solidFill>
                          <a:effectLst/>
                          <a:latin typeface="+mn-lt"/>
                          <a:ea typeface="+mn-ea"/>
                          <a:cs typeface="+mn-cs"/>
                        </a:rPr>
                        <a:t>, Hitachi Energy India Ltd., Bangalore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677140609"/>
                  </a:ext>
                </a:extLst>
              </a:tr>
            </a:tbl>
          </a:graphicData>
        </a:graphic>
      </p:graphicFrame>
    </p:spTree>
    <p:extLst>
      <p:ext uri="{BB962C8B-B14F-4D97-AF65-F5344CB8AC3E}">
        <p14:creationId xmlns:p14="http://schemas.microsoft.com/office/powerpoint/2010/main" val="3998665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8B06D-5961-1B9B-3037-4D56D0E650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C7F2BD-945F-1586-B06F-D72B3FA0D997}"/>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F6FC95DD-6B95-B128-3D9B-056767B7E1AB}"/>
              </a:ext>
            </a:extLst>
          </p:cNvPr>
          <p:cNvGraphicFramePr>
            <a:graphicFrameLocks noGrp="1"/>
          </p:cNvGraphicFramePr>
          <p:nvPr>
            <p:ph sz="quarter" idx="13"/>
            <p:extLst>
              <p:ext uri="{D42A27DB-BD31-4B8C-83A1-F6EECF244321}">
                <p14:modId xmlns:p14="http://schemas.microsoft.com/office/powerpoint/2010/main" val="218027835"/>
              </p:ext>
            </p:extLst>
          </p:nvPr>
        </p:nvGraphicFramePr>
        <p:xfrm>
          <a:off x="619678" y="1418705"/>
          <a:ext cx="11098117" cy="466344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2">
                  <a:txBody>
                    <a:bodyPr/>
                    <a:lstStyle/>
                    <a:p>
                      <a:r>
                        <a:rPr lang="en-US" sz="1400" dirty="0"/>
                        <a:t>TC 38-Instrument Transformers</a:t>
                      </a:r>
                    </a:p>
                  </a:txBody>
                  <a:tcPr/>
                </a:tc>
                <a:tc rowSpan="2">
                  <a:txBody>
                    <a:bodyPr/>
                    <a:lstStyle/>
                    <a:p>
                      <a:r>
                        <a:rPr lang="en-US" sz="1400" dirty="0"/>
                        <a:t>ETD 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38/799/CD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2: Additional requirements for current transformers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G. V </a:t>
                      </a:r>
                      <a:r>
                        <a:rPr lang="en-IN" sz="1400" kern="1200" dirty="0" err="1">
                          <a:solidFill>
                            <a:schemeClr val="dk1"/>
                          </a:solidFill>
                          <a:effectLst/>
                          <a:latin typeface="+mn-lt"/>
                          <a:ea typeface="+mn-ea"/>
                          <a:cs typeface="+mn-cs"/>
                        </a:rPr>
                        <a:t>Akre</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Hivoltrans</a:t>
                      </a:r>
                      <a:r>
                        <a:rPr lang="en-IN" sz="1400" kern="1200" dirty="0">
                          <a:solidFill>
                            <a:schemeClr val="dk1"/>
                          </a:solidFill>
                          <a:effectLst/>
                          <a:latin typeface="+mn-lt"/>
                          <a:ea typeface="+mn-ea"/>
                          <a:cs typeface="+mn-cs"/>
                        </a:rPr>
                        <a:t>, Gujarat </a:t>
                      </a:r>
                      <a:endParaRPr lang="en-IN" sz="1400" dirty="0">
                        <a:effectLst/>
                      </a:endParaRPr>
                    </a:p>
                    <a:p>
                      <a:r>
                        <a:rPr lang="en-IN" sz="1400" kern="1200" dirty="0">
                          <a:solidFill>
                            <a:schemeClr val="dk1"/>
                          </a:solidFill>
                          <a:effectLst/>
                          <a:latin typeface="+mn-lt"/>
                          <a:ea typeface="+mn-ea"/>
                          <a:cs typeface="+mn-cs"/>
                        </a:rPr>
                        <a:t>b. Ms. Geeta Joshi, Hitachi Energy India Ltd., Bangalore </a:t>
                      </a:r>
                      <a:endParaRPr lang="en-IN" sz="1400" dirty="0">
                        <a:effectLst/>
                      </a:endParaRPr>
                    </a:p>
                    <a:p>
                      <a:r>
                        <a:rPr lang="en-IN" sz="1400" kern="1200" dirty="0">
                          <a:solidFill>
                            <a:schemeClr val="dk1"/>
                          </a:solidFill>
                          <a:effectLst/>
                          <a:latin typeface="+mn-lt"/>
                          <a:ea typeface="+mn-ea"/>
                          <a:cs typeface="+mn-cs"/>
                        </a:rPr>
                        <a:t>c. Mr. </a:t>
                      </a:r>
                      <a:r>
                        <a:rPr lang="en-IN" sz="1400" kern="1200" dirty="0" err="1">
                          <a:solidFill>
                            <a:schemeClr val="dk1"/>
                          </a:solidFill>
                          <a:effectLst/>
                          <a:latin typeface="+mn-lt"/>
                          <a:ea typeface="+mn-ea"/>
                          <a:cs typeface="+mn-cs"/>
                        </a:rPr>
                        <a:t>Chetas</a:t>
                      </a:r>
                      <a:r>
                        <a:rPr lang="en-IN" sz="1400" kern="1200" dirty="0">
                          <a:solidFill>
                            <a:schemeClr val="dk1"/>
                          </a:solidFill>
                          <a:effectLst/>
                          <a:latin typeface="+mn-lt"/>
                          <a:ea typeface="+mn-ea"/>
                          <a:cs typeface="+mn-cs"/>
                        </a:rPr>
                        <a:t> Parikh, </a:t>
                      </a:r>
                      <a:endParaRPr lang="en-IN" sz="1400" dirty="0">
                        <a:effectLst/>
                      </a:endParaRPr>
                    </a:p>
                    <a:p>
                      <a:r>
                        <a:rPr lang="en-IN" sz="1400" kern="1200" dirty="0">
                          <a:solidFill>
                            <a:schemeClr val="dk1"/>
                          </a:solidFill>
                          <a:effectLst/>
                          <a:latin typeface="+mn-lt"/>
                          <a:ea typeface="+mn-ea"/>
                          <a:cs typeface="+mn-cs"/>
                        </a:rPr>
                        <a:t>Narayan Powertech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Vadodara </a:t>
                      </a:r>
                      <a:endParaRPr lang="en-IN" sz="1400" dirty="0">
                        <a:effectLst/>
                      </a:endParaRPr>
                    </a:p>
                    <a:p>
                      <a:r>
                        <a:rPr lang="en-IN" sz="1400" kern="1200" dirty="0">
                          <a:solidFill>
                            <a:schemeClr val="dk1"/>
                          </a:solidFill>
                          <a:effectLst/>
                          <a:latin typeface="+mn-lt"/>
                          <a:ea typeface="+mn-ea"/>
                          <a:cs typeface="+mn-cs"/>
                        </a:rPr>
                        <a:t>d. Mr. Vrajesh J Desai, In Individual Capacity </a:t>
                      </a:r>
                      <a:endParaRPr lang="en-IN" sz="1400" dirty="0">
                        <a:effectLst/>
                      </a:endParaRPr>
                    </a:p>
                  </a:txBody>
                  <a:tcPr/>
                </a:tc>
                <a:tc rowSpan="2">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38/800/CD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3: Additional requirements for inductive voltage transformers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G. V </a:t>
                      </a:r>
                      <a:r>
                        <a:rPr lang="en-IN" sz="1400" kern="1200" dirty="0" err="1">
                          <a:solidFill>
                            <a:schemeClr val="dk1"/>
                          </a:solidFill>
                          <a:effectLst/>
                          <a:latin typeface="+mn-lt"/>
                          <a:ea typeface="+mn-ea"/>
                          <a:cs typeface="+mn-cs"/>
                        </a:rPr>
                        <a:t>Akre</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Hivoltrans</a:t>
                      </a:r>
                      <a:r>
                        <a:rPr lang="en-IN" sz="1400" kern="1200" dirty="0">
                          <a:solidFill>
                            <a:schemeClr val="dk1"/>
                          </a:solidFill>
                          <a:effectLst/>
                          <a:latin typeface="+mn-lt"/>
                          <a:ea typeface="+mn-ea"/>
                          <a:cs typeface="+mn-cs"/>
                        </a:rPr>
                        <a:t>, Gujarat </a:t>
                      </a:r>
                      <a:endParaRPr lang="en-IN" sz="1400" dirty="0">
                        <a:effectLst/>
                      </a:endParaRPr>
                    </a:p>
                    <a:p>
                      <a:r>
                        <a:rPr lang="en-IN" sz="1400" kern="1200" dirty="0">
                          <a:solidFill>
                            <a:schemeClr val="dk1"/>
                          </a:solidFill>
                          <a:effectLst/>
                          <a:latin typeface="+mn-lt"/>
                          <a:ea typeface="+mn-ea"/>
                          <a:cs typeface="+mn-cs"/>
                        </a:rPr>
                        <a:t>b. Mr. </a:t>
                      </a:r>
                      <a:r>
                        <a:rPr lang="en-IN" sz="1400" kern="1200" dirty="0" err="1">
                          <a:solidFill>
                            <a:schemeClr val="dk1"/>
                          </a:solidFill>
                          <a:effectLst/>
                          <a:latin typeface="+mn-lt"/>
                          <a:ea typeface="+mn-ea"/>
                          <a:cs typeface="+mn-cs"/>
                        </a:rPr>
                        <a:t>Chetas</a:t>
                      </a:r>
                      <a:r>
                        <a:rPr lang="en-IN" sz="1400" kern="1200" dirty="0">
                          <a:solidFill>
                            <a:schemeClr val="dk1"/>
                          </a:solidFill>
                          <a:effectLst/>
                          <a:latin typeface="+mn-lt"/>
                          <a:ea typeface="+mn-ea"/>
                          <a:cs typeface="+mn-cs"/>
                        </a:rPr>
                        <a:t> Parikh, Narayan Powertech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Vadodara </a:t>
                      </a:r>
                      <a:endParaRPr lang="en-IN" sz="1400" dirty="0">
                        <a:effectLst/>
                      </a:endParaRPr>
                    </a:p>
                    <a:p>
                      <a:r>
                        <a:rPr lang="en-IN" sz="1400" kern="1200" dirty="0">
                          <a:solidFill>
                            <a:schemeClr val="dk1"/>
                          </a:solidFill>
                          <a:effectLst/>
                          <a:latin typeface="+mn-lt"/>
                          <a:ea typeface="+mn-ea"/>
                          <a:cs typeface="+mn-cs"/>
                        </a:rPr>
                        <a:t>c. Mr. Vrajesh J Desai, In Individual Capacity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bl>
          </a:graphicData>
        </a:graphic>
      </p:graphicFrame>
    </p:spTree>
    <p:extLst>
      <p:ext uri="{BB962C8B-B14F-4D97-AF65-F5344CB8AC3E}">
        <p14:creationId xmlns:p14="http://schemas.microsoft.com/office/powerpoint/2010/main" val="304024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4D0F8-1201-833A-25DE-C68286AE3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C46C03-1431-D1FA-C3E1-3ACAFA947567}"/>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91DEB9C9-47D2-6F12-8814-398B3C8B59BE}"/>
              </a:ext>
            </a:extLst>
          </p:cNvPr>
          <p:cNvGraphicFramePr>
            <a:graphicFrameLocks noGrp="1"/>
          </p:cNvGraphicFramePr>
          <p:nvPr>
            <p:ph sz="quarter" idx="13"/>
            <p:extLst>
              <p:ext uri="{D42A27DB-BD31-4B8C-83A1-F6EECF244321}">
                <p14:modId xmlns:p14="http://schemas.microsoft.com/office/powerpoint/2010/main" val="2438722791"/>
              </p:ext>
            </p:extLst>
          </p:nvPr>
        </p:nvGraphicFramePr>
        <p:xfrm>
          <a:off x="546941" y="1377141"/>
          <a:ext cx="11098117" cy="381000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2">
                  <a:txBody>
                    <a:bodyPr/>
                    <a:lstStyle/>
                    <a:p>
                      <a:r>
                        <a:rPr lang="en-US" sz="1400" dirty="0"/>
                        <a:t>TC 38-Instrument Transformers</a:t>
                      </a:r>
                    </a:p>
                  </a:txBody>
                  <a:tcPr/>
                </a:tc>
                <a:tc rowSpan="2">
                  <a:txBody>
                    <a:bodyPr/>
                    <a:lstStyle/>
                    <a:p>
                      <a:r>
                        <a:rPr lang="en-US" sz="1400" dirty="0"/>
                        <a:t>ETD 34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38/801/CD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Instrument transformers - Part 5: Additional requirements for capacitor voltage transformers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Mr. Mahesh </a:t>
                      </a:r>
                      <a:r>
                        <a:rPr lang="en-IN" sz="1400" kern="1200" dirty="0" err="1">
                          <a:solidFill>
                            <a:schemeClr val="dk1"/>
                          </a:solidFill>
                          <a:effectLst/>
                          <a:latin typeface="+mn-lt"/>
                          <a:ea typeface="+mn-ea"/>
                          <a:cs typeface="+mn-cs"/>
                        </a:rPr>
                        <a:t>Dorlikar</a:t>
                      </a:r>
                      <a:r>
                        <a:rPr lang="en-IN" sz="1400" kern="1200" dirty="0">
                          <a:solidFill>
                            <a:schemeClr val="dk1"/>
                          </a:solidFill>
                          <a:effectLst/>
                          <a:latin typeface="+mn-lt"/>
                          <a:ea typeface="+mn-ea"/>
                          <a:cs typeface="+mn-cs"/>
                        </a:rPr>
                        <a:t>, Hitachi Energy India Ltd., Bangalore </a:t>
                      </a:r>
                      <a:endParaRPr lang="en-IN" sz="1400" dirty="0">
                        <a:effectLst/>
                      </a:endParaRPr>
                    </a:p>
                    <a:p>
                      <a:r>
                        <a:rPr lang="en-IN" sz="1400" kern="1200" dirty="0">
                          <a:solidFill>
                            <a:schemeClr val="dk1"/>
                          </a:solidFill>
                          <a:effectLst/>
                          <a:latin typeface="+mn-lt"/>
                          <a:ea typeface="+mn-ea"/>
                          <a:cs typeface="+mn-cs"/>
                        </a:rPr>
                        <a:t>b. Mr. Vrajesh J Desai, In Individual Capacity </a:t>
                      </a:r>
                      <a:endParaRPr lang="en-IN" sz="1400" dirty="0">
                        <a:effectLst/>
                      </a:endParaRPr>
                    </a:p>
                    <a:p>
                      <a:endParaRPr lang="en-IN" sz="1400" dirty="0">
                        <a:effectLst/>
                      </a:endParaRPr>
                    </a:p>
                  </a:txBody>
                  <a:tcPr/>
                </a:tc>
                <a:tc rowSpan="2">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38/715/CD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Amendment 1 - Instrument transformers - Part 9: Digital interface for instrument transformers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Medium</a:t>
                      </a:r>
                    </a:p>
                  </a:txBody>
                  <a:tcPr/>
                </a:tc>
                <a:tc>
                  <a:txBody>
                    <a:bodyPr/>
                    <a:lstStyle/>
                    <a:p>
                      <a:r>
                        <a:rPr lang="en-IN" sz="1400" kern="1200" dirty="0">
                          <a:solidFill>
                            <a:schemeClr val="dk1"/>
                          </a:solidFill>
                          <a:effectLst/>
                          <a:latin typeface="+mn-lt"/>
                          <a:ea typeface="+mn-ea"/>
                          <a:cs typeface="+mn-cs"/>
                        </a:rPr>
                        <a:t>a. Mr. Pradeep Deshpande, Gilbert and Maxwell Transformers </a:t>
                      </a:r>
                      <a:r>
                        <a:rPr lang="en-IN" sz="1400" kern="1200" dirty="0" err="1">
                          <a:solidFill>
                            <a:schemeClr val="dk1"/>
                          </a:solidFill>
                          <a:effectLst/>
                          <a:latin typeface="+mn-lt"/>
                          <a:ea typeface="+mn-ea"/>
                          <a:cs typeface="+mn-cs"/>
                        </a:rPr>
                        <a:t>Pvt.</a:t>
                      </a:r>
                      <a:r>
                        <a:rPr lang="en-IN" sz="1400" kern="1200" dirty="0">
                          <a:solidFill>
                            <a:schemeClr val="dk1"/>
                          </a:solidFill>
                          <a:effectLst/>
                          <a:latin typeface="+mn-lt"/>
                          <a:ea typeface="+mn-ea"/>
                          <a:cs typeface="+mn-cs"/>
                        </a:rPr>
                        <a:t> Ltd, Nashik </a:t>
                      </a:r>
                      <a:endParaRPr lang="en-IN" sz="1400" dirty="0">
                        <a:effectLst/>
                      </a:endParaRPr>
                    </a:p>
                    <a:p>
                      <a:r>
                        <a:rPr lang="en-IN" sz="1400" kern="1200" dirty="0">
                          <a:solidFill>
                            <a:schemeClr val="dk1"/>
                          </a:solidFill>
                          <a:effectLst/>
                          <a:latin typeface="+mn-lt"/>
                          <a:ea typeface="+mn-ea"/>
                          <a:cs typeface="+mn-cs"/>
                        </a:rPr>
                        <a:t>b. Mr. Mahesh </a:t>
                      </a:r>
                      <a:r>
                        <a:rPr lang="en-IN" sz="1400" kern="1200" dirty="0" err="1">
                          <a:solidFill>
                            <a:schemeClr val="dk1"/>
                          </a:solidFill>
                          <a:effectLst/>
                          <a:latin typeface="+mn-lt"/>
                          <a:ea typeface="+mn-ea"/>
                          <a:cs typeface="+mn-cs"/>
                        </a:rPr>
                        <a:t>Dorlikar</a:t>
                      </a:r>
                      <a:r>
                        <a:rPr lang="en-IN" sz="1400" kern="1200" dirty="0">
                          <a:solidFill>
                            <a:schemeClr val="dk1"/>
                          </a:solidFill>
                          <a:effectLst/>
                          <a:latin typeface="+mn-lt"/>
                          <a:ea typeface="+mn-ea"/>
                          <a:cs typeface="+mn-cs"/>
                        </a:rPr>
                        <a:t>, Hitachi Energy India Ltd., Bangalore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bl>
          </a:graphicData>
        </a:graphic>
      </p:graphicFrame>
    </p:spTree>
    <p:extLst>
      <p:ext uri="{BB962C8B-B14F-4D97-AF65-F5344CB8AC3E}">
        <p14:creationId xmlns:p14="http://schemas.microsoft.com/office/powerpoint/2010/main" val="253406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A88E9-4DF2-0F1A-7BEF-92B91B4564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0887C0-55A8-CA34-6AFB-7F62AC89B69E}"/>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DC711A17-E494-20BA-9479-76D43D145FA3}"/>
              </a:ext>
            </a:extLst>
          </p:cNvPr>
          <p:cNvGraphicFramePr>
            <a:graphicFrameLocks noGrp="1"/>
          </p:cNvGraphicFramePr>
          <p:nvPr>
            <p:ph sz="quarter" idx="13"/>
            <p:extLst>
              <p:ext uri="{D42A27DB-BD31-4B8C-83A1-F6EECF244321}">
                <p14:modId xmlns:p14="http://schemas.microsoft.com/office/powerpoint/2010/main" val="2095263159"/>
              </p:ext>
            </p:extLst>
          </p:nvPr>
        </p:nvGraphicFramePr>
        <p:xfrm>
          <a:off x="661241" y="1387532"/>
          <a:ext cx="11098117" cy="402336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370840">
                <a:tc rowSpan="2">
                  <a:txBody>
                    <a:bodyPr/>
                    <a:lstStyle/>
                    <a:p>
                      <a:r>
                        <a:rPr lang="en-US" sz="1400" dirty="0"/>
                        <a:t>TC 112-Evaluation and Qualification of Electrical Insulating Materials and Systems</a:t>
                      </a:r>
                    </a:p>
                  </a:txBody>
                  <a:tcPr/>
                </a:tc>
                <a:tc rowSpan="2">
                  <a:txBody>
                    <a:bodyPr/>
                    <a:lstStyle/>
                    <a:p>
                      <a:r>
                        <a:rPr lang="en-US" sz="1400" dirty="0"/>
                        <a:t>ETD 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 112/628/NP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Electrical insulating Materials and Systems- DC Voltage Endurance Evaluation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Ms. Sneha Sheth, ERDA, Vadodara </a:t>
                      </a:r>
                      <a:endParaRPr lang="en-IN" sz="1400" dirty="0">
                        <a:effectLst/>
                      </a:endParaRPr>
                    </a:p>
                    <a:p>
                      <a:r>
                        <a:rPr lang="en-IN" sz="1400" kern="1200" dirty="0">
                          <a:solidFill>
                            <a:schemeClr val="dk1"/>
                          </a:solidFill>
                          <a:effectLst/>
                          <a:latin typeface="+mn-lt"/>
                          <a:ea typeface="+mn-ea"/>
                          <a:cs typeface="+mn-cs"/>
                        </a:rPr>
                        <a:t>b. Ms. </a:t>
                      </a:r>
                      <a:r>
                        <a:rPr lang="en-IN" sz="1400" kern="1200" dirty="0" err="1">
                          <a:solidFill>
                            <a:schemeClr val="dk1"/>
                          </a:solidFill>
                          <a:effectLst/>
                          <a:latin typeface="+mn-lt"/>
                          <a:ea typeface="+mn-ea"/>
                          <a:cs typeface="+mn-cs"/>
                        </a:rPr>
                        <a:t>Ashitha</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Parambalath</a:t>
                      </a:r>
                      <a:r>
                        <a:rPr lang="en-IN" sz="1400" kern="1200" dirty="0">
                          <a:solidFill>
                            <a:schemeClr val="dk1"/>
                          </a:solidFill>
                          <a:effectLst/>
                          <a:latin typeface="+mn-lt"/>
                          <a:ea typeface="+mn-ea"/>
                          <a:cs typeface="+mn-cs"/>
                        </a:rPr>
                        <a:t> Narendran, CPRI Bengaluru </a:t>
                      </a:r>
                      <a:endParaRPr lang="en-IN" sz="1400" dirty="0">
                        <a:effectLst/>
                      </a:endParaRPr>
                    </a:p>
                  </a:txBody>
                  <a:tcPr/>
                </a:tc>
                <a:tc rowSpan="2">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112/644/NP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Evaluation of hydrophobicity retention of polymeric insulating materials under high voltage stress with the dynamic drop test.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Ms. Sneha Sheth, ERDA, Vadodara </a:t>
                      </a:r>
                      <a:endParaRPr lang="en-IN" sz="1400" dirty="0">
                        <a:effectLst/>
                      </a:endParaRPr>
                    </a:p>
                    <a:p>
                      <a:r>
                        <a:rPr lang="en-IN" sz="1400" kern="1200" dirty="0">
                          <a:solidFill>
                            <a:schemeClr val="dk1"/>
                          </a:solidFill>
                          <a:effectLst/>
                          <a:latin typeface="+mn-lt"/>
                          <a:ea typeface="+mn-ea"/>
                          <a:cs typeface="+mn-cs"/>
                        </a:rPr>
                        <a:t>b. Ms. </a:t>
                      </a:r>
                      <a:r>
                        <a:rPr lang="en-IN" sz="1400" kern="1200" dirty="0" err="1">
                          <a:solidFill>
                            <a:schemeClr val="dk1"/>
                          </a:solidFill>
                          <a:effectLst/>
                          <a:latin typeface="+mn-lt"/>
                          <a:ea typeface="+mn-ea"/>
                          <a:cs typeface="+mn-cs"/>
                        </a:rPr>
                        <a:t>Ashitha</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Parambalath</a:t>
                      </a:r>
                      <a:r>
                        <a:rPr lang="en-IN" sz="1400" kern="1200" dirty="0">
                          <a:solidFill>
                            <a:schemeClr val="dk1"/>
                          </a:solidFill>
                          <a:effectLst/>
                          <a:latin typeface="+mn-lt"/>
                          <a:ea typeface="+mn-ea"/>
                          <a:cs typeface="+mn-cs"/>
                        </a:rPr>
                        <a:t> Narendran, CPRI Bengaluru </a:t>
                      </a:r>
                      <a:endParaRPr lang="en-IN" sz="1400" dirty="0">
                        <a:effectLst/>
                      </a:endParaRPr>
                    </a:p>
                    <a:p>
                      <a:r>
                        <a:rPr lang="en-IN" sz="1400" kern="1200" dirty="0">
                          <a:solidFill>
                            <a:schemeClr val="dk1"/>
                          </a:solidFill>
                          <a:effectLst/>
                          <a:latin typeface="+mn-lt"/>
                          <a:ea typeface="+mn-ea"/>
                          <a:cs typeface="+mn-cs"/>
                        </a:rPr>
                        <a:t>c. </a:t>
                      </a:r>
                      <a:r>
                        <a:rPr lang="en-IN" sz="1400" kern="1200" dirty="0" err="1">
                          <a:solidFill>
                            <a:schemeClr val="dk1"/>
                          </a:solidFill>
                          <a:effectLst/>
                          <a:latin typeface="+mn-lt"/>
                          <a:ea typeface="+mn-ea"/>
                          <a:cs typeface="+mn-cs"/>
                        </a:rPr>
                        <a:t>Dr.</a:t>
                      </a:r>
                      <a:r>
                        <a:rPr lang="en-IN" sz="1400" kern="1200" dirty="0">
                          <a:solidFill>
                            <a:schemeClr val="dk1"/>
                          </a:solidFill>
                          <a:effectLst/>
                          <a:latin typeface="+mn-lt"/>
                          <a:ea typeface="+mn-ea"/>
                          <a:cs typeface="+mn-cs"/>
                        </a:rPr>
                        <a:t> Palash Mishra, NIT Warangal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bl>
          </a:graphicData>
        </a:graphic>
      </p:graphicFrame>
    </p:spTree>
    <p:extLst>
      <p:ext uri="{BB962C8B-B14F-4D97-AF65-F5344CB8AC3E}">
        <p14:creationId xmlns:p14="http://schemas.microsoft.com/office/powerpoint/2010/main" val="1697029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C0AE41-7EE8-0E0C-63E3-43E2D8F675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A63C61-B223-8803-3BBC-98B4ED546494}"/>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F1223E89-F8D4-A458-C1AB-E6B75957B209}"/>
              </a:ext>
            </a:extLst>
          </p:cNvPr>
          <p:cNvGraphicFramePr>
            <a:graphicFrameLocks noGrp="1"/>
          </p:cNvGraphicFramePr>
          <p:nvPr>
            <p:ph sz="quarter" idx="13"/>
            <p:extLst>
              <p:ext uri="{D42A27DB-BD31-4B8C-83A1-F6EECF244321}">
                <p14:modId xmlns:p14="http://schemas.microsoft.com/office/powerpoint/2010/main" val="212973644"/>
              </p:ext>
            </p:extLst>
          </p:nvPr>
        </p:nvGraphicFramePr>
        <p:xfrm>
          <a:off x="661241" y="1387532"/>
          <a:ext cx="11098117" cy="496824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517073">
                  <a:extLst>
                    <a:ext uri="{9D8B030D-6E8A-4147-A177-3AD203B41FA5}">
                      <a16:colId xmlns:a16="http://schemas.microsoft.com/office/drawing/2014/main" val="3942210832"/>
                    </a:ext>
                  </a:extLst>
                </a:gridCol>
                <a:gridCol w="1870363">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135313">
                <a:tc rowSpan="3">
                  <a:txBody>
                    <a:bodyPr/>
                    <a:lstStyle/>
                    <a:p>
                      <a:r>
                        <a:rPr lang="en-US" sz="1400" dirty="0"/>
                        <a:t>TC 112-Evaluation and Qualification of Electrical Insulating Materials and Systems</a:t>
                      </a:r>
                    </a:p>
                  </a:txBody>
                  <a:tcPr/>
                </a:tc>
                <a:tc rowSpan="3">
                  <a:txBody>
                    <a:bodyPr/>
                    <a:lstStyle/>
                    <a:p>
                      <a:r>
                        <a:rPr lang="en-US" sz="1400" dirty="0"/>
                        <a:t>ETD 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  112/643/CDV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IN" sz="1400" kern="1200" dirty="0">
                          <a:solidFill>
                            <a:schemeClr val="dk1"/>
                          </a:solidFill>
                          <a:effectLst/>
                          <a:latin typeface="+mn-lt"/>
                          <a:ea typeface="+mn-ea"/>
                          <a:cs typeface="+mn-cs"/>
                        </a:rPr>
                        <a:t>Method for the determination of the proof and the </a:t>
                      </a:r>
                      <a:endParaRPr lang="en-IN" sz="1400" dirty="0">
                        <a:effectLst/>
                      </a:endParaRPr>
                    </a:p>
                    <a:p>
                      <a:r>
                        <a:rPr lang="en-IN" sz="1400" kern="1200" dirty="0">
                          <a:solidFill>
                            <a:schemeClr val="dk1"/>
                          </a:solidFill>
                          <a:effectLst/>
                          <a:latin typeface="+mn-lt"/>
                          <a:ea typeface="+mn-ea"/>
                          <a:cs typeface="+mn-cs"/>
                        </a:rPr>
                        <a:t>Comparative tracking</a:t>
                      </a:r>
                      <a:br>
                        <a:rPr lang="en-IN" sz="1400" kern="1200" dirty="0">
                          <a:solidFill>
                            <a:schemeClr val="dk1"/>
                          </a:solidFill>
                          <a:effectLst/>
                          <a:latin typeface="+mn-lt"/>
                          <a:ea typeface="+mn-ea"/>
                          <a:cs typeface="+mn-cs"/>
                        </a:rPr>
                      </a:br>
                      <a:r>
                        <a:rPr lang="en-IN" sz="1400" kern="1200" dirty="0">
                          <a:solidFill>
                            <a:schemeClr val="dk1"/>
                          </a:solidFill>
                          <a:effectLst/>
                          <a:latin typeface="+mn-lt"/>
                          <a:ea typeface="+mn-ea"/>
                          <a:cs typeface="+mn-cs"/>
                        </a:rPr>
                        <a:t>indices of solid insulating materials </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Ms. Sneha Sheth, ERDA, Vadodara </a:t>
                      </a:r>
                      <a:endParaRPr lang="en-IN" sz="1400" dirty="0">
                        <a:effectLst/>
                      </a:endParaRPr>
                    </a:p>
                    <a:p>
                      <a:r>
                        <a:rPr lang="en-IN" sz="1400" kern="1200" dirty="0">
                          <a:solidFill>
                            <a:schemeClr val="dk1"/>
                          </a:solidFill>
                          <a:effectLst/>
                          <a:latin typeface="+mn-lt"/>
                          <a:ea typeface="+mn-ea"/>
                          <a:cs typeface="+mn-cs"/>
                        </a:rPr>
                        <a:t>b. Ms. </a:t>
                      </a:r>
                      <a:r>
                        <a:rPr lang="en-IN" sz="1400" kern="1200" dirty="0" err="1">
                          <a:solidFill>
                            <a:schemeClr val="dk1"/>
                          </a:solidFill>
                          <a:effectLst/>
                          <a:latin typeface="+mn-lt"/>
                          <a:ea typeface="+mn-ea"/>
                          <a:cs typeface="+mn-cs"/>
                        </a:rPr>
                        <a:t>Ashitha</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Parambalath</a:t>
                      </a:r>
                      <a:r>
                        <a:rPr lang="en-IN" sz="1400" kern="1200" dirty="0">
                          <a:solidFill>
                            <a:schemeClr val="dk1"/>
                          </a:solidFill>
                          <a:effectLst/>
                          <a:latin typeface="+mn-lt"/>
                          <a:ea typeface="+mn-ea"/>
                          <a:cs typeface="+mn-cs"/>
                        </a:rPr>
                        <a:t> Narendran, CPRI Bengaluru </a:t>
                      </a:r>
                      <a:endParaRPr lang="en-IN" sz="1400" dirty="0">
                        <a:effectLst/>
                      </a:endParaRPr>
                    </a:p>
                  </a:txBody>
                  <a:tcPr/>
                </a:tc>
                <a:tc rowSpan="3">
                  <a:txBody>
                    <a:bodyPr/>
                    <a:lstStyle/>
                    <a:p>
                      <a:pPr marL="342900" indent="-342900">
                        <a:buAutoNum type="alphaLcPeriod"/>
                      </a:pPr>
                      <a:r>
                        <a:rPr lang="en-US" sz="1400" dirty="0"/>
                        <a:t>Identification based on the Sector relevance of the Project.</a:t>
                      </a:r>
                    </a:p>
                    <a:p>
                      <a:pPr marL="342900" indent="-342900">
                        <a:buAutoNum type="alphaLcPeriod"/>
                      </a:pPr>
                      <a:r>
                        <a:rPr lang="en-US" sz="1400" dirty="0"/>
                        <a:t>Discussion in the Committee</a:t>
                      </a:r>
                    </a:p>
                    <a:p>
                      <a:pPr marL="342900" indent="-342900">
                        <a:buAutoNum type="alphaLcPeriod"/>
                      </a:pPr>
                      <a:r>
                        <a:rPr lang="en-US" sz="1400" dirty="0"/>
                        <a:t>Identification &amp; Recommendation by the Committee members. Decision taken in the Sectional Committee meeting after examination of the profiles submitted by the expert.</a:t>
                      </a:r>
                    </a:p>
                    <a:p>
                      <a:endParaRPr lang="en-US" sz="14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112/654/CD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Recommended test methods for determining the relative resistance of insulating materials to breakdown by surface discharges </a:t>
                      </a:r>
                      <a:endParaRPr lang="en-IN" sz="1400" dirty="0">
                        <a:effectLst/>
                      </a:endParaRPr>
                    </a:p>
                  </a:txBody>
                  <a:tcPr/>
                </a:tc>
                <a:tc>
                  <a:txBody>
                    <a:bodyPr/>
                    <a:lstStyle/>
                    <a:p>
                      <a:r>
                        <a:rPr lang="en-US" sz="1400" dirty="0"/>
                        <a:t>High</a:t>
                      </a:r>
                    </a:p>
                  </a:txBody>
                  <a:tcPr/>
                </a:tc>
                <a:tc>
                  <a:txBody>
                    <a:bodyPr/>
                    <a:lstStyle/>
                    <a:p>
                      <a:r>
                        <a:rPr lang="en-IN" sz="1400" kern="1200" dirty="0">
                          <a:solidFill>
                            <a:schemeClr val="dk1"/>
                          </a:solidFill>
                          <a:effectLst/>
                          <a:latin typeface="+mn-lt"/>
                          <a:ea typeface="+mn-ea"/>
                          <a:cs typeface="+mn-cs"/>
                        </a:rPr>
                        <a:t>a. Ms. Sneha Sheth, ERDA, Vadodara </a:t>
                      </a:r>
                      <a:endParaRPr lang="en-IN" sz="1400" dirty="0">
                        <a:effectLst/>
                      </a:endParaRPr>
                    </a:p>
                    <a:p>
                      <a:r>
                        <a:rPr lang="en-IN" sz="1400" kern="1200" dirty="0">
                          <a:solidFill>
                            <a:schemeClr val="dk1"/>
                          </a:solidFill>
                          <a:effectLst/>
                          <a:latin typeface="+mn-lt"/>
                          <a:ea typeface="+mn-ea"/>
                          <a:cs typeface="+mn-cs"/>
                        </a:rPr>
                        <a:t>b. Ms. </a:t>
                      </a:r>
                      <a:r>
                        <a:rPr lang="en-IN" sz="1400" kern="1200" dirty="0" err="1">
                          <a:solidFill>
                            <a:schemeClr val="dk1"/>
                          </a:solidFill>
                          <a:effectLst/>
                          <a:latin typeface="+mn-lt"/>
                          <a:ea typeface="+mn-ea"/>
                          <a:cs typeface="+mn-cs"/>
                        </a:rPr>
                        <a:t>Ashitha</a:t>
                      </a:r>
                      <a:r>
                        <a:rPr lang="en-IN" sz="1400" kern="1200" dirty="0">
                          <a:solidFill>
                            <a:schemeClr val="dk1"/>
                          </a:solidFill>
                          <a:effectLst/>
                          <a:latin typeface="+mn-lt"/>
                          <a:ea typeface="+mn-ea"/>
                          <a:cs typeface="+mn-cs"/>
                        </a:rPr>
                        <a:t> </a:t>
                      </a:r>
                      <a:r>
                        <a:rPr lang="en-IN" sz="1400" kern="1200" dirty="0" err="1">
                          <a:solidFill>
                            <a:schemeClr val="dk1"/>
                          </a:solidFill>
                          <a:effectLst/>
                          <a:latin typeface="+mn-lt"/>
                          <a:ea typeface="+mn-ea"/>
                          <a:cs typeface="+mn-cs"/>
                        </a:rPr>
                        <a:t>Parambalath</a:t>
                      </a:r>
                      <a:r>
                        <a:rPr lang="en-IN" sz="1400" kern="1200" dirty="0">
                          <a:solidFill>
                            <a:schemeClr val="dk1"/>
                          </a:solidFill>
                          <a:effectLst/>
                          <a:latin typeface="+mn-lt"/>
                          <a:ea typeface="+mn-ea"/>
                          <a:cs typeface="+mn-cs"/>
                        </a:rPr>
                        <a:t> Narendran, CPRI Bengaluru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457681343"/>
                  </a:ext>
                </a:extLst>
              </a:tr>
              <a:tr h="370840">
                <a:tc vMerge="1">
                  <a:txBody>
                    <a:bodyPr/>
                    <a:lstStyle/>
                    <a:p>
                      <a:endParaRPr lang="en-US" sz="1400" dirty="0"/>
                    </a:p>
                  </a:txBody>
                  <a:tcPr/>
                </a:tc>
                <a:tc vMerge="1">
                  <a:txBody>
                    <a:bodyPr/>
                    <a:lstStyle/>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112/635/CD </a:t>
                      </a:r>
                      <a:endParaRPr lang="en-IN" sz="14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400" dirty="0">
                        <a:effectLst/>
                      </a:endParaRPr>
                    </a:p>
                  </a:txBody>
                  <a:tcPr/>
                </a:tc>
                <a:tc>
                  <a:txBody>
                    <a:bodyPr/>
                    <a:lstStyle/>
                    <a:p>
                      <a:r>
                        <a:rPr lang="en-IN" sz="1400" kern="1200" dirty="0">
                          <a:solidFill>
                            <a:schemeClr val="dk1"/>
                          </a:solidFill>
                          <a:effectLst/>
                          <a:latin typeface="+mn-lt"/>
                          <a:ea typeface="+mn-ea"/>
                          <a:cs typeface="+mn-cs"/>
                        </a:rPr>
                        <a:t>Electrical insulating materials -Thermal endurance properties - </a:t>
                      </a:r>
                      <a:endParaRPr lang="en-IN" sz="1400" dirty="0">
                        <a:effectLst/>
                      </a:endParaRPr>
                    </a:p>
                    <a:p>
                      <a:r>
                        <a:rPr lang="en-IN" sz="1400" kern="1200" dirty="0">
                          <a:solidFill>
                            <a:schemeClr val="dk1"/>
                          </a:solidFill>
                          <a:effectLst/>
                          <a:latin typeface="+mn-lt"/>
                          <a:ea typeface="+mn-ea"/>
                          <a:cs typeface="+mn-cs"/>
                        </a:rPr>
                        <a:t>Part 1: procedures evaluation results </a:t>
                      </a:r>
                      <a:endParaRPr lang="en-IN" sz="1400" dirty="0">
                        <a:effectLst/>
                      </a:endParaRPr>
                    </a:p>
                    <a:p>
                      <a:r>
                        <a:rPr lang="en-IN" sz="1400" kern="1200" dirty="0">
                          <a:solidFill>
                            <a:schemeClr val="dk1"/>
                          </a:solidFill>
                          <a:effectLst/>
                          <a:latin typeface="+mn-lt"/>
                          <a:ea typeface="+mn-ea"/>
                          <a:cs typeface="+mn-cs"/>
                        </a:rPr>
                        <a:t>Ageing and of test </a:t>
                      </a:r>
                      <a:endParaRPr lang="en-IN" sz="1400" dirty="0">
                        <a:effectLst/>
                      </a:endParaRPr>
                    </a:p>
                  </a:txBody>
                  <a:tcPr/>
                </a:tc>
                <a:tc>
                  <a:txBody>
                    <a:bodyPr/>
                    <a:lstStyle/>
                    <a:p>
                      <a:r>
                        <a:rPr lang="en-US" sz="1400" dirty="0"/>
                        <a:t>High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kern="1200" dirty="0">
                          <a:solidFill>
                            <a:schemeClr val="dk1"/>
                          </a:solidFill>
                          <a:effectLst/>
                          <a:latin typeface="+mn-lt"/>
                          <a:ea typeface="+mn-ea"/>
                          <a:cs typeface="+mn-cs"/>
                        </a:rPr>
                        <a:t>a. Ms. Sneha Sheth, ERDA Vadodara</a:t>
                      </a:r>
                      <a:br>
                        <a:rPr lang="en-IN" sz="1400" kern="1200" dirty="0">
                          <a:solidFill>
                            <a:schemeClr val="dk1"/>
                          </a:solidFill>
                          <a:effectLst/>
                          <a:latin typeface="+mn-lt"/>
                          <a:ea typeface="+mn-ea"/>
                          <a:cs typeface="+mn-cs"/>
                        </a:rPr>
                      </a:br>
                      <a:r>
                        <a:rPr lang="en-IN" sz="1400" kern="1200" dirty="0">
                          <a:solidFill>
                            <a:schemeClr val="dk1"/>
                          </a:solidFill>
                          <a:effectLst/>
                          <a:latin typeface="+mn-lt"/>
                          <a:ea typeface="+mn-ea"/>
                          <a:cs typeface="+mn-cs"/>
                        </a:rPr>
                        <a:t>b. </a:t>
                      </a:r>
                      <a:r>
                        <a:rPr lang="en-IN" sz="1400" kern="1200" dirty="0" err="1">
                          <a:solidFill>
                            <a:schemeClr val="dk1"/>
                          </a:solidFill>
                          <a:effectLst/>
                          <a:latin typeface="+mn-lt"/>
                          <a:ea typeface="+mn-ea"/>
                          <a:cs typeface="+mn-cs"/>
                        </a:rPr>
                        <a:t>Dr.</a:t>
                      </a:r>
                      <a:r>
                        <a:rPr lang="en-IN" sz="1400" kern="1200" dirty="0">
                          <a:solidFill>
                            <a:schemeClr val="dk1"/>
                          </a:solidFill>
                          <a:effectLst/>
                          <a:latin typeface="+mn-lt"/>
                          <a:ea typeface="+mn-ea"/>
                          <a:cs typeface="+mn-cs"/>
                        </a:rPr>
                        <a:t> Nilesh Pandya, Electrical Testing Centre, Vadodara </a:t>
                      </a:r>
                      <a:endParaRPr lang="en-IN" sz="1400" dirty="0">
                        <a:effectLst/>
                      </a:endParaRPr>
                    </a:p>
                    <a:p>
                      <a:endParaRPr lang="en-IN" sz="1400" dirty="0">
                        <a:effectLst/>
                      </a:endParaRPr>
                    </a:p>
                  </a:txBody>
                  <a:tcPr/>
                </a:tc>
                <a:tc vMerge="1">
                  <a:txBody>
                    <a:bodyPr/>
                    <a:lstStyle/>
                    <a:p>
                      <a:endParaRPr lang="en-US" sz="1400" dirty="0"/>
                    </a:p>
                  </a:txBody>
                  <a:tcPr/>
                </a:tc>
                <a:extLst>
                  <a:ext uri="{0D108BD9-81ED-4DB2-BD59-A6C34878D82A}">
                    <a16:rowId xmlns:a16="http://schemas.microsoft.com/office/drawing/2014/main" val="2197108414"/>
                  </a:ext>
                </a:extLst>
              </a:tr>
            </a:tbl>
          </a:graphicData>
        </a:graphic>
      </p:graphicFrame>
    </p:spTree>
    <p:extLst>
      <p:ext uri="{BB962C8B-B14F-4D97-AF65-F5344CB8AC3E}">
        <p14:creationId xmlns:p14="http://schemas.microsoft.com/office/powerpoint/2010/main" val="3405466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2FF8E-6A6D-7A5A-0398-50A527F1A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FBC9E-01D9-21A3-0168-0BB475F55645}"/>
              </a:ext>
            </a:extLst>
          </p:cNvPr>
          <p:cNvSpPr>
            <a:spLocks noGrp="1"/>
          </p:cNvSpPr>
          <p:nvPr>
            <p:ph type="title"/>
          </p:nvPr>
        </p:nvSpPr>
        <p:spPr>
          <a:xfrm>
            <a:off x="913775" y="618517"/>
            <a:ext cx="10364451" cy="960901"/>
          </a:xfrm>
        </p:spPr>
        <p:txBody>
          <a:bodyPr>
            <a:normAutofit/>
          </a:bodyPr>
          <a:lstStyle/>
          <a:p>
            <a:r>
              <a:rPr lang="en-US" dirty="0"/>
              <a:t>IEC Projects</a:t>
            </a:r>
          </a:p>
        </p:txBody>
      </p:sp>
      <p:graphicFrame>
        <p:nvGraphicFramePr>
          <p:cNvPr id="6" name="Content Placeholder 5">
            <a:extLst>
              <a:ext uri="{FF2B5EF4-FFF2-40B4-BE49-F238E27FC236}">
                <a16:creationId xmlns:a16="http://schemas.microsoft.com/office/drawing/2014/main" id="{3B128EBF-07AC-ACC8-7335-DE01619112B7}"/>
              </a:ext>
            </a:extLst>
          </p:cNvPr>
          <p:cNvGraphicFramePr>
            <a:graphicFrameLocks noGrp="1"/>
          </p:cNvGraphicFramePr>
          <p:nvPr>
            <p:ph sz="quarter" idx="13"/>
            <p:extLst>
              <p:ext uri="{D42A27DB-BD31-4B8C-83A1-F6EECF244321}">
                <p14:modId xmlns:p14="http://schemas.microsoft.com/office/powerpoint/2010/main" val="1252701935"/>
              </p:ext>
            </p:extLst>
          </p:nvPr>
        </p:nvGraphicFramePr>
        <p:xfrm>
          <a:off x="661241" y="1387532"/>
          <a:ext cx="11098117" cy="4724400"/>
        </p:xfrm>
        <a:graphic>
          <a:graphicData uri="http://schemas.openxmlformats.org/drawingml/2006/table">
            <a:tbl>
              <a:tblPr firstRow="1" bandRow="1">
                <a:tableStyleId>{5C22544A-7EE6-4342-B048-85BDC9FD1C3A}</a:tableStyleId>
              </a:tblPr>
              <a:tblGrid>
                <a:gridCol w="1169570">
                  <a:extLst>
                    <a:ext uri="{9D8B030D-6E8A-4147-A177-3AD203B41FA5}">
                      <a16:colId xmlns:a16="http://schemas.microsoft.com/office/drawing/2014/main" val="3250104272"/>
                    </a:ext>
                  </a:extLst>
                </a:gridCol>
                <a:gridCol w="794938">
                  <a:extLst>
                    <a:ext uri="{9D8B030D-6E8A-4147-A177-3AD203B41FA5}">
                      <a16:colId xmlns:a16="http://schemas.microsoft.com/office/drawing/2014/main" val="906412901"/>
                    </a:ext>
                  </a:extLst>
                </a:gridCol>
                <a:gridCol w="1655306">
                  <a:extLst>
                    <a:ext uri="{9D8B030D-6E8A-4147-A177-3AD203B41FA5}">
                      <a16:colId xmlns:a16="http://schemas.microsoft.com/office/drawing/2014/main" val="3942210832"/>
                    </a:ext>
                  </a:extLst>
                </a:gridCol>
                <a:gridCol w="1732130">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t>IEC TC</a:t>
                      </a:r>
                    </a:p>
                  </a:txBody>
                  <a:tcPr/>
                </a:tc>
                <a:tc>
                  <a:txBody>
                    <a:bodyPr/>
                    <a:lstStyle/>
                    <a:p>
                      <a:r>
                        <a:rPr lang="en-US" dirty="0"/>
                        <a:t>NMC</a:t>
                      </a:r>
                    </a:p>
                  </a:txBody>
                  <a:tcPr/>
                </a:tc>
                <a:tc>
                  <a:txBody>
                    <a:bodyPr/>
                    <a:lstStyle/>
                    <a:p>
                      <a:r>
                        <a:rPr lang="en-US" dirty="0"/>
                        <a:t>New Projects (NP)</a:t>
                      </a:r>
                    </a:p>
                  </a:txBody>
                  <a:tcPr/>
                </a:tc>
                <a:tc>
                  <a:txBody>
                    <a:bodyPr/>
                    <a:lstStyle/>
                    <a:p>
                      <a:r>
                        <a:rPr lang="en-US" dirty="0"/>
                        <a:t>Title of the Project</a:t>
                      </a:r>
                    </a:p>
                  </a:txBody>
                  <a:tcPr/>
                </a:tc>
                <a:tc>
                  <a:txBody>
                    <a:bodyPr/>
                    <a:lstStyle/>
                    <a:p>
                      <a:r>
                        <a:rPr lang="en-US" dirty="0"/>
                        <a:t>Level of Interest</a:t>
                      </a:r>
                    </a:p>
                  </a:txBody>
                  <a:tcPr/>
                </a:tc>
                <a:tc>
                  <a:txBody>
                    <a:bodyPr/>
                    <a:lstStyle/>
                    <a:p>
                      <a:r>
                        <a:rPr lang="en-US" dirty="0"/>
                        <a:t>Designated Expert</a:t>
                      </a:r>
                    </a:p>
                  </a:txBody>
                  <a:tcPr/>
                </a:tc>
                <a:tc>
                  <a:txBody>
                    <a:bodyPr/>
                    <a:lstStyle/>
                    <a:p>
                      <a:r>
                        <a:rPr lang="en-US" dirty="0"/>
                        <a:t>Strategy adopted for identification of expert</a:t>
                      </a:r>
                    </a:p>
                  </a:txBody>
                  <a:tcPr/>
                </a:tc>
                <a:extLst>
                  <a:ext uri="{0D108BD9-81ED-4DB2-BD59-A6C34878D82A}">
                    <a16:rowId xmlns:a16="http://schemas.microsoft.com/office/drawing/2014/main" val="817379502"/>
                  </a:ext>
                </a:extLst>
              </a:tr>
              <a:tr h="135313">
                <a:tc rowSpan="2">
                  <a:txBody>
                    <a:bodyPr/>
                    <a:lstStyle/>
                    <a:p>
                      <a:r>
                        <a:rPr lang="en-US" sz="1600" dirty="0"/>
                        <a:t>TC 112-Evaluation and Qualification of Electrical Insulating Materials and Systems</a:t>
                      </a:r>
                    </a:p>
                  </a:txBody>
                  <a:tcPr/>
                </a:tc>
                <a:tc rowSpan="2">
                  <a:txBody>
                    <a:bodyPr/>
                    <a:lstStyle/>
                    <a:p>
                      <a:r>
                        <a:rPr lang="en-US" sz="1600" dirty="0"/>
                        <a:t>ETD 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15/986/NP </a:t>
                      </a:r>
                      <a:endParaRPr lang="en-IN" sz="1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Specification for cellulosic papers for electrical purposes – Part 3: Specifications for individual materials – Sheet 6: Press paper </a:t>
                      </a:r>
                      <a:endParaRPr lang="en-IN" sz="1600" dirty="0">
                        <a:effectLst/>
                      </a:endParaRPr>
                    </a:p>
                    <a:p>
                      <a:endParaRPr lang="en-IN" sz="1600" dirty="0">
                        <a:effectLst/>
                      </a:endParaRPr>
                    </a:p>
                  </a:txBody>
                  <a:tcPr/>
                </a:tc>
                <a:tc>
                  <a:txBody>
                    <a:bodyPr/>
                    <a:lstStyle/>
                    <a:p>
                      <a:r>
                        <a:rPr lang="en-US" sz="1600" dirty="0"/>
                        <a:t>Medium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Ms. Sneha Sheth, ERDA Vadodara </a:t>
                      </a:r>
                      <a:endParaRPr lang="en-IN" sz="1600" dirty="0">
                        <a:effectLst/>
                      </a:endParaRPr>
                    </a:p>
                    <a:p>
                      <a:endParaRPr lang="en-IN" sz="1600" dirty="0">
                        <a:effectLst/>
                      </a:endParaRPr>
                    </a:p>
                  </a:txBody>
                  <a:tcPr/>
                </a:tc>
                <a:tc rowSpan="2">
                  <a:txBody>
                    <a:bodyPr/>
                    <a:lstStyle/>
                    <a:p>
                      <a:pPr marL="342900" indent="-342900">
                        <a:buAutoNum type="alphaLcPeriod"/>
                      </a:pPr>
                      <a:r>
                        <a:rPr lang="en-US" sz="1600" dirty="0"/>
                        <a:t>Identification based on the Sector relevance of the Project.</a:t>
                      </a:r>
                    </a:p>
                    <a:p>
                      <a:pPr marL="342900" indent="-342900">
                        <a:buAutoNum type="alphaLcPeriod"/>
                      </a:pPr>
                      <a:r>
                        <a:rPr lang="en-US" sz="1600" dirty="0"/>
                        <a:t>Discussion in the Committee</a:t>
                      </a:r>
                    </a:p>
                    <a:p>
                      <a:pPr marL="342900" indent="-342900">
                        <a:buAutoNum type="alphaLcPeriod"/>
                      </a:pPr>
                      <a:r>
                        <a:rPr lang="en-US" sz="1600" dirty="0"/>
                        <a:t>Identification &amp; Recommendation by the Committee members. Decision taken in the Sectional Committee meeting after examination of the profiles submitted by the expert.</a:t>
                      </a:r>
                    </a:p>
                    <a:p>
                      <a:endParaRPr lang="en-US" sz="1600" dirty="0"/>
                    </a:p>
                  </a:txBody>
                  <a:tcPr/>
                </a:tc>
                <a:extLst>
                  <a:ext uri="{0D108BD9-81ED-4DB2-BD59-A6C34878D82A}">
                    <a16:rowId xmlns:a16="http://schemas.microsoft.com/office/drawing/2014/main" val="2498632316"/>
                  </a:ext>
                </a:extLst>
              </a:tr>
              <a:tr h="370840">
                <a:tc vMerge="1">
                  <a:txBody>
                    <a:bodyPr/>
                    <a:lstStyle/>
                    <a:p>
                      <a:endParaRPr lang="en-US" dirty="0"/>
                    </a:p>
                  </a:txBody>
                  <a:tcPr/>
                </a:tc>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15/1034/CDV </a:t>
                      </a:r>
                      <a:endParaRPr lang="en-IN" sz="1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effectLs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IEC 60684-2 ED4 Flexible insulating sleeving - Part 2: Methods of test </a:t>
                      </a:r>
                      <a:endParaRPr lang="en-IN" sz="16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600" dirty="0">
                        <a:effectLst/>
                      </a:endParaRPr>
                    </a:p>
                  </a:txBody>
                  <a:tcPr/>
                </a:tc>
                <a:tc>
                  <a:txBody>
                    <a:bodyPr/>
                    <a:lstStyle/>
                    <a:p>
                      <a:r>
                        <a:rPr lang="en-US" sz="1600" dirty="0"/>
                        <a:t>High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600" kern="1200" dirty="0">
                          <a:solidFill>
                            <a:schemeClr val="dk1"/>
                          </a:solidFill>
                          <a:effectLst/>
                          <a:latin typeface="+mn-lt"/>
                          <a:ea typeface="+mn-ea"/>
                          <a:cs typeface="+mn-cs"/>
                        </a:rPr>
                        <a:t>a. Ms. Sneha Sheth, ERDA Vadodara</a:t>
                      </a:r>
                      <a:br>
                        <a:rPr lang="en-IN" sz="1600" kern="1200" dirty="0">
                          <a:solidFill>
                            <a:schemeClr val="dk1"/>
                          </a:solidFill>
                          <a:effectLst/>
                          <a:latin typeface="+mn-lt"/>
                          <a:ea typeface="+mn-ea"/>
                          <a:cs typeface="+mn-cs"/>
                        </a:rPr>
                      </a:br>
                      <a:r>
                        <a:rPr lang="en-IN" sz="1600" kern="1200" dirty="0">
                          <a:solidFill>
                            <a:schemeClr val="dk1"/>
                          </a:solidFill>
                          <a:effectLst/>
                          <a:latin typeface="+mn-lt"/>
                          <a:ea typeface="+mn-ea"/>
                          <a:cs typeface="+mn-cs"/>
                        </a:rPr>
                        <a:t>b. Ms. </a:t>
                      </a:r>
                      <a:r>
                        <a:rPr lang="en-IN" sz="1600" kern="1200" dirty="0" err="1">
                          <a:solidFill>
                            <a:schemeClr val="dk1"/>
                          </a:solidFill>
                          <a:effectLst/>
                          <a:latin typeface="+mn-lt"/>
                          <a:ea typeface="+mn-ea"/>
                          <a:cs typeface="+mn-cs"/>
                        </a:rPr>
                        <a:t>Ashitha</a:t>
                      </a:r>
                      <a:r>
                        <a:rPr lang="en-IN" sz="1600" kern="1200" dirty="0">
                          <a:solidFill>
                            <a:schemeClr val="dk1"/>
                          </a:solidFill>
                          <a:effectLst/>
                          <a:latin typeface="+mn-lt"/>
                          <a:ea typeface="+mn-ea"/>
                          <a:cs typeface="+mn-cs"/>
                        </a:rPr>
                        <a:t> </a:t>
                      </a:r>
                      <a:r>
                        <a:rPr lang="en-IN" sz="1600" kern="1200" dirty="0" err="1">
                          <a:solidFill>
                            <a:schemeClr val="dk1"/>
                          </a:solidFill>
                          <a:effectLst/>
                          <a:latin typeface="+mn-lt"/>
                          <a:ea typeface="+mn-ea"/>
                          <a:cs typeface="+mn-cs"/>
                        </a:rPr>
                        <a:t>Parambalath</a:t>
                      </a:r>
                      <a:r>
                        <a:rPr lang="en-IN" sz="1600" kern="1200" dirty="0">
                          <a:solidFill>
                            <a:schemeClr val="dk1"/>
                          </a:solidFill>
                          <a:effectLst/>
                          <a:latin typeface="+mn-lt"/>
                          <a:ea typeface="+mn-ea"/>
                          <a:cs typeface="+mn-cs"/>
                        </a:rPr>
                        <a:t> Narendran, CPRI Bengaluru </a:t>
                      </a:r>
                      <a:endParaRPr lang="en-IN" sz="1600" dirty="0">
                        <a:effectLst/>
                      </a:endParaRPr>
                    </a:p>
                    <a:p>
                      <a:endParaRPr lang="en-IN" sz="1600" dirty="0">
                        <a:effectLst/>
                      </a:endParaRPr>
                    </a:p>
                  </a:txBody>
                  <a:tcPr/>
                </a:tc>
                <a:tc vMerge="1">
                  <a:txBody>
                    <a:bodyPr/>
                    <a:lstStyle/>
                    <a:p>
                      <a:endParaRPr lang="en-US" sz="1600" dirty="0"/>
                    </a:p>
                  </a:txBody>
                  <a:tcPr/>
                </a:tc>
                <a:extLst>
                  <a:ext uri="{0D108BD9-81ED-4DB2-BD59-A6C34878D82A}">
                    <a16:rowId xmlns:a16="http://schemas.microsoft.com/office/drawing/2014/main" val="2457681343"/>
                  </a:ext>
                </a:extLst>
              </a:tr>
            </a:tbl>
          </a:graphicData>
        </a:graphic>
      </p:graphicFrame>
    </p:spTree>
    <p:extLst>
      <p:ext uri="{BB962C8B-B14F-4D97-AF65-F5344CB8AC3E}">
        <p14:creationId xmlns:p14="http://schemas.microsoft.com/office/powerpoint/2010/main" val="2723500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240A1-1B6F-B1AC-89FA-8427F846FDBB}"/>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5524C9A3-E465-6C01-CC52-35C6B783ADB5}"/>
              </a:ext>
            </a:extLst>
          </p:cNvPr>
          <p:cNvGraphicFramePr>
            <a:graphicFrameLocks noGrp="1"/>
          </p:cNvGraphicFramePr>
          <p:nvPr>
            <p:ph sz="quarter" idx="13"/>
            <p:extLst>
              <p:ext uri="{D42A27DB-BD31-4B8C-83A1-F6EECF244321}">
                <p14:modId xmlns:p14="http://schemas.microsoft.com/office/powerpoint/2010/main" val="1141014550"/>
              </p:ext>
            </p:extLst>
          </p:nvPr>
        </p:nvGraphicFramePr>
        <p:xfrm>
          <a:off x="963169" y="1672019"/>
          <a:ext cx="10363200" cy="4754880"/>
        </p:xfrm>
        <a:graphic>
          <a:graphicData uri="http://schemas.openxmlformats.org/drawingml/2006/table">
            <a:tbl>
              <a:tblPr firstRow="1" bandRow="1">
                <a:tableStyleId>{5C22544A-7EE6-4342-B048-85BDC9FD1C3A}</a:tableStyleId>
              </a:tblPr>
              <a:tblGrid>
                <a:gridCol w="1402079">
                  <a:extLst>
                    <a:ext uri="{9D8B030D-6E8A-4147-A177-3AD203B41FA5}">
                      <a16:colId xmlns:a16="http://schemas.microsoft.com/office/drawing/2014/main" val="945072964"/>
                    </a:ext>
                  </a:extLst>
                </a:gridCol>
                <a:gridCol w="3779521">
                  <a:extLst>
                    <a:ext uri="{9D8B030D-6E8A-4147-A177-3AD203B41FA5}">
                      <a16:colId xmlns:a16="http://schemas.microsoft.com/office/drawing/2014/main" val="772072813"/>
                    </a:ext>
                  </a:extLst>
                </a:gridCol>
                <a:gridCol w="2590800">
                  <a:extLst>
                    <a:ext uri="{9D8B030D-6E8A-4147-A177-3AD203B41FA5}">
                      <a16:colId xmlns:a16="http://schemas.microsoft.com/office/drawing/2014/main" val="4029387215"/>
                    </a:ext>
                  </a:extLst>
                </a:gridCol>
                <a:gridCol w="2590800">
                  <a:extLst>
                    <a:ext uri="{9D8B030D-6E8A-4147-A177-3AD203B41FA5}">
                      <a16:colId xmlns:a16="http://schemas.microsoft.com/office/drawing/2014/main" val="24949994"/>
                    </a:ext>
                  </a:extLst>
                </a:gridCol>
              </a:tblGrid>
              <a:tr h="531947">
                <a:tc>
                  <a:txBody>
                    <a:bodyPr/>
                    <a:lstStyle/>
                    <a:p>
                      <a:r>
                        <a:rPr lang="en-US" dirty="0"/>
                        <a:t>SECTIONAL COMMITTEE </a:t>
                      </a:r>
                    </a:p>
                  </a:txBody>
                  <a:tcPr/>
                </a:tc>
                <a:tc>
                  <a:txBody>
                    <a:bodyPr/>
                    <a:lstStyle/>
                    <a:p>
                      <a:r>
                        <a:rPr lang="en-US" dirty="0"/>
                        <a:t>SUBJECT/TITLE OF NWIP</a:t>
                      </a:r>
                    </a:p>
                  </a:txBody>
                  <a:tcPr/>
                </a:tc>
                <a:tc>
                  <a:txBody>
                    <a:bodyPr/>
                    <a:lstStyle/>
                    <a:p>
                      <a:r>
                        <a:rPr lang="en-US" dirty="0"/>
                        <a:t>STATUS </a:t>
                      </a:r>
                    </a:p>
                  </a:txBody>
                  <a:tcPr/>
                </a:tc>
                <a:tc>
                  <a:txBody>
                    <a:bodyPr/>
                    <a:lstStyle/>
                    <a:p>
                      <a:r>
                        <a:rPr lang="en-US" dirty="0"/>
                        <a:t>PROCESS</a:t>
                      </a:r>
                    </a:p>
                  </a:txBody>
                  <a:tcPr/>
                </a:tc>
                <a:extLst>
                  <a:ext uri="{0D108BD9-81ED-4DB2-BD59-A6C34878D82A}">
                    <a16:rowId xmlns:a16="http://schemas.microsoft.com/office/drawing/2014/main" val="1136235330"/>
                  </a:ext>
                </a:extLst>
              </a:tr>
              <a:tr h="759925">
                <a:tc rowSpan="4">
                  <a:txBody>
                    <a:bodyPr/>
                    <a:lstStyle/>
                    <a:p>
                      <a:r>
                        <a:rPr lang="en-US" dirty="0"/>
                        <a:t>ETD 02-Solid Electrical Insulating Materials &amp; Systems</a:t>
                      </a:r>
                    </a:p>
                  </a:txBody>
                  <a:tcPr/>
                </a:tc>
                <a:tc>
                  <a:txBody>
                    <a:bodyPr/>
                    <a:lstStyle/>
                    <a:p>
                      <a:r>
                        <a:rPr lang="en-IN" sz="1800" b="0" i="0" kern="1200" dirty="0">
                          <a:solidFill>
                            <a:schemeClr val="dk1"/>
                          </a:solidFill>
                          <a:effectLst/>
                          <a:latin typeface="+mn-lt"/>
                          <a:ea typeface="+mn-ea"/>
                          <a:cs typeface="+mn-cs"/>
                        </a:rPr>
                        <a:t>Vulcanized Fibre for Electrical Purposes-Part 1 Definitions and General Requirements</a:t>
                      </a:r>
                      <a:endParaRPr lang="en-US" dirty="0"/>
                    </a:p>
                  </a:txBody>
                  <a:tcPr/>
                </a:tc>
                <a:tc>
                  <a:txBody>
                    <a:bodyPr/>
                    <a:lstStyle/>
                    <a:p>
                      <a:r>
                        <a:rPr lang="en-US" dirty="0"/>
                        <a:t>Published</a:t>
                      </a:r>
                    </a:p>
                  </a:txBody>
                  <a:tcPr/>
                </a:tc>
                <a:tc>
                  <a:txBody>
                    <a:bodyPr/>
                    <a:lstStyle/>
                    <a:p>
                      <a:r>
                        <a:rPr lang="en-US" dirty="0"/>
                        <a:t>Working Panel P04</a:t>
                      </a:r>
                    </a:p>
                  </a:txBody>
                  <a:tcPr/>
                </a:tc>
                <a:extLst>
                  <a:ext uri="{0D108BD9-81ED-4DB2-BD59-A6C34878D82A}">
                    <a16:rowId xmlns:a16="http://schemas.microsoft.com/office/drawing/2014/main" val="1613398303"/>
                  </a:ext>
                </a:extLst>
              </a:tr>
              <a:tr h="531947">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Vulcanized Fibre for Electrical Purposes-Part 2 Methods of Test</a:t>
                      </a:r>
                      <a:endParaRPr lang="en-US" dirty="0"/>
                    </a:p>
                  </a:txBody>
                  <a:tcPr/>
                </a:tc>
                <a:tc>
                  <a:txBody>
                    <a:bodyPr/>
                    <a:lstStyle/>
                    <a:p>
                      <a:r>
                        <a:rPr lang="en-US" dirty="0"/>
                        <a:t>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Panel P04</a:t>
                      </a:r>
                    </a:p>
                    <a:p>
                      <a:endParaRPr lang="en-US" dirty="0"/>
                    </a:p>
                  </a:txBody>
                  <a:tcPr/>
                </a:tc>
                <a:extLst>
                  <a:ext uri="{0D108BD9-81ED-4DB2-BD59-A6C34878D82A}">
                    <a16:rowId xmlns:a16="http://schemas.microsoft.com/office/drawing/2014/main" val="4107861145"/>
                  </a:ext>
                </a:extLst>
              </a:tr>
              <a:tr h="759925">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Vulcanized Fibre for Electrical Purposes-Part 3 Individual Materials specification Section 1 Flat Sheets</a:t>
                      </a:r>
                      <a:endParaRPr lang="en-US" dirty="0"/>
                    </a:p>
                  </a:txBody>
                  <a:tcPr/>
                </a:tc>
                <a:tc>
                  <a:txBody>
                    <a:bodyPr/>
                    <a:lstStyle/>
                    <a:p>
                      <a:r>
                        <a:rPr lang="en-US" dirty="0"/>
                        <a:t>Published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Panel P04</a:t>
                      </a:r>
                    </a:p>
                    <a:p>
                      <a:endParaRPr lang="en-US" dirty="0"/>
                    </a:p>
                  </a:txBody>
                  <a:tcPr/>
                </a:tc>
                <a:extLst>
                  <a:ext uri="{0D108BD9-81ED-4DB2-BD59-A6C34878D82A}">
                    <a16:rowId xmlns:a16="http://schemas.microsoft.com/office/drawing/2014/main" val="3267329207"/>
                  </a:ext>
                </a:extLst>
              </a:tr>
              <a:tr h="303970">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Heat Shrinkable Sleeves and testing</a:t>
                      </a:r>
                      <a:endParaRPr lang="en-US" dirty="0"/>
                    </a:p>
                  </a:txBody>
                  <a:tcPr/>
                </a:tc>
                <a:tc>
                  <a:txBody>
                    <a:bodyPr/>
                    <a:lstStyle/>
                    <a:p>
                      <a:r>
                        <a:rPr lang="en-US" dirty="0"/>
                        <a:t>Under Review</a:t>
                      </a:r>
                    </a:p>
                  </a:txBody>
                  <a:tcPr/>
                </a:tc>
                <a:tc>
                  <a:txBody>
                    <a:bodyPr/>
                    <a:lstStyle/>
                    <a:p>
                      <a:r>
                        <a:rPr lang="en-US" dirty="0"/>
                        <a:t>Working Panel P02</a:t>
                      </a:r>
                    </a:p>
                  </a:txBody>
                  <a:tcPr/>
                </a:tc>
                <a:extLst>
                  <a:ext uri="{0D108BD9-81ED-4DB2-BD59-A6C34878D82A}">
                    <a16:rowId xmlns:a16="http://schemas.microsoft.com/office/drawing/2014/main" val="3004840772"/>
                  </a:ext>
                </a:extLst>
              </a:tr>
              <a:tr h="531947">
                <a:tc rowSpan="2">
                  <a:txBody>
                    <a:bodyPr/>
                    <a:lstStyle/>
                    <a:p>
                      <a:r>
                        <a:rPr lang="en-US" dirty="0"/>
                        <a:t>ETD 16-Transformers</a:t>
                      </a:r>
                    </a:p>
                  </a:txBody>
                  <a:tcPr/>
                </a:tc>
                <a:tc>
                  <a:txBody>
                    <a:bodyPr/>
                    <a:lstStyle/>
                    <a:p>
                      <a:r>
                        <a:rPr lang="en-IN" sz="1800" b="0" i="0" kern="1200" dirty="0">
                          <a:solidFill>
                            <a:schemeClr val="dk1"/>
                          </a:solidFill>
                          <a:effectLst/>
                          <a:latin typeface="+mn-lt"/>
                          <a:ea typeface="+mn-ea"/>
                          <a:cs typeface="+mn-cs"/>
                        </a:rPr>
                        <a:t>Inverter Duty Transformers</a:t>
                      </a:r>
                      <a:endParaRPr lang="en-US" dirty="0"/>
                    </a:p>
                  </a:txBody>
                  <a:tcPr/>
                </a:tc>
                <a:tc>
                  <a:txBody>
                    <a:bodyPr/>
                    <a:lstStyle/>
                    <a:p>
                      <a:r>
                        <a:rPr lang="en-US" dirty="0"/>
                        <a:t>Working Draft under Preparation</a:t>
                      </a:r>
                    </a:p>
                  </a:txBody>
                  <a:tcPr/>
                </a:tc>
                <a:tc>
                  <a:txBody>
                    <a:bodyPr/>
                    <a:lstStyle/>
                    <a:p>
                      <a:r>
                        <a:rPr lang="en-US" dirty="0"/>
                        <a:t>Working Panel P07</a:t>
                      </a:r>
                    </a:p>
                  </a:txBody>
                  <a:tcPr/>
                </a:tc>
                <a:extLst>
                  <a:ext uri="{0D108BD9-81ED-4DB2-BD59-A6C34878D82A}">
                    <a16:rowId xmlns:a16="http://schemas.microsoft.com/office/drawing/2014/main" val="3103153593"/>
                  </a:ext>
                </a:extLst>
              </a:tr>
              <a:tr h="614176">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Submersible Duty Transformers and Accessories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Draft under Preparation</a:t>
                      </a:r>
                    </a:p>
                  </a:txBody>
                  <a:tcPr/>
                </a:tc>
                <a:tc>
                  <a:txBody>
                    <a:bodyPr/>
                    <a:lstStyle/>
                    <a:p>
                      <a:r>
                        <a:rPr lang="en-US" dirty="0"/>
                        <a:t>Working Panel P06</a:t>
                      </a:r>
                    </a:p>
                  </a:txBody>
                  <a:tcPr/>
                </a:tc>
                <a:extLst>
                  <a:ext uri="{0D108BD9-81ED-4DB2-BD59-A6C34878D82A}">
                    <a16:rowId xmlns:a16="http://schemas.microsoft.com/office/drawing/2014/main" val="2221697656"/>
                  </a:ext>
                </a:extLst>
              </a:tr>
            </a:tbl>
          </a:graphicData>
        </a:graphic>
      </p:graphicFrame>
    </p:spTree>
    <p:extLst>
      <p:ext uri="{BB962C8B-B14F-4D97-AF65-F5344CB8AC3E}">
        <p14:creationId xmlns:p14="http://schemas.microsoft.com/office/powerpoint/2010/main" val="1704536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08F-EF2F-A18A-3C4C-620BA8DEC91B}"/>
              </a:ext>
            </a:extLst>
          </p:cNvPr>
          <p:cNvSpPr>
            <a:spLocks noGrp="1"/>
          </p:cNvSpPr>
          <p:nvPr>
            <p:ph type="title"/>
          </p:nvPr>
        </p:nvSpPr>
        <p:spPr>
          <a:xfrm>
            <a:off x="913775" y="618518"/>
            <a:ext cx="10364451" cy="898556"/>
          </a:xfrm>
        </p:spPr>
        <p:txBody>
          <a:bodyPr/>
          <a:lstStyle/>
          <a:p>
            <a:r>
              <a:rPr lang="en-US" dirty="0"/>
              <a:t>SC/WP Meetings planned and held outside </a:t>
            </a:r>
            <a:r>
              <a:rPr lang="en-US" dirty="0" err="1"/>
              <a:t>hq</a:t>
            </a:r>
            <a:endParaRPr lang="en-US" dirty="0"/>
          </a:p>
        </p:txBody>
      </p:sp>
      <p:sp>
        <p:nvSpPr>
          <p:cNvPr id="6" name="Content Placeholder 5">
            <a:extLst>
              <a:ext uri="{FF2B5EF4-FFF2-40B4-BE49-F238E27FC236}">
                <a16:creationId xmlns:a16="http://schemas.microsoft.com/office/drawing/2014/main" id="{E64FD81A-D5C0-E3F8-41FB-C785F4751D33}"/>
              </a:ext>
            </a:extLst>
          </p:cNvPr>
          <p:cNvSpPr>
            <a:spLocks noGrp="1"/>
          </p:cNvSpPr>
          <p:nvPr>
            <p:ph sz="quarter" idx="13"/>
          </p:nvPr>
        </p:nvSpPr>
        <p:spPr>
          <a:xfrm>
            <a:off x="716973" y="1444336"/>
            <a:ext cx="10848109" cy="4795146"/>
          </a:xfrm>
        </p:spPr>
        <p:txBody>
          <a:bodyPr/>
          <a:lstStyle/>
          <a:p>
            <a:r>
              <a:rPr lang="en-US" b="1" dirty="0"/>
              <a:t>SC meetings planned for organizing outside </a:t>
            </a:r>
            <a:r>
              <a:rPr lang="en-US" b="1" dirty="0" err="1"/>
              <a:t>hQ</a:t>
            </a:r>
            <a:endParaRPr lang="en-US" b="1" dirty="0"/>
          </a:p>
          <a:p>
            <a:pPr marL="0" indent="0">
              <a:buNone/>
            </a:pPr>
            <a:r>
              <a:rPr lang="en-US" dirty="0"/>
              <a:t> ETD 16 Sectional Committee Planned at MOU Partner institutes </a:t>
            </a:r>
            <a:r>
              <a:rPr lang="en-US" b="0" i="0" dirty="0">
                <a:solidFill>
                  <a:srgbClr val="212529"/>
                </a:solidFill>
                <a:effectLst/>
                <a:latin typeface="Source Sans Pro" panose="020B0503030403020204" pitchFamily="34" charset="0"/>
              </a:rPr>
              <a:t>in December/January 2025.</a:t>
            </a:r>
            <a:endParaRPr lang="en-US" dirty="0"/>
          </a:p>
        </p:txBody>
      </p:sp>
    </p:spTree>
    <p:extLst>
      <p:ext uri="{BB962C8B-B14F-4D97-AF65-F5344CB8AC3E}">
        <p14:creationId xmlns:p14="http://schemas.microsoft.com/office/powerpoint/2010/main" val="2246040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6F03-E7BC-B721-306A-AC9C60D45036}"/>
              </a:ext>
            </a:extLst>
          </p:cNvPr>
          <p:cNvSpPr>
            <a:spLocks noGrp="1"/>
          </p:cNvSpPr>
          <p:nvPr>
            <p:ph type="title"/>
          </p:nvPr>
        </p:nvSpPr>
        <p:spPr>
          <a:xfrm>
            <a:off x="913775" y="618518"/>
            <a:ext cx="10364451" cy="358227"/>
          </a:xfrm>
        </p:spPr>
        <p:txBody>
          <a:bodyPr>
            <a:normAutofit fontScale="90000"/>
          </a:bodyPr>
          <a:lstStyle/>
          <a:p>
            <a:r>
              <a:rPr lang="en-US" dirty="0"/>
              <a:t>Status of process reform measures</a:t>
            </a:r>
          </a:p>
        </p:txBody>
      </p:sp>
      <p:sp>
        <p:nvSpPr>
          <p:cNvPr id="3" name="Content Placeholder 2">
            <a:extLst>
              <a:ext uri="{FF2B5EF4-FFF2-40B4-BE49-F238E27FC236}">
                <a16:creationId xmlns:a16="http://schemas.microsoft.com/office/drawing/2014/main" id="{3E129770-70DE-9F70-D413-00FAEBB0221C}"/>
              </a:ext>
            </a:extLst>
          </p:cNvPr>
          <p:cNvSpPr>
            <a:spLocks noGrp="1"/>
          </p:cNvSpPr>
          <p:nvPr>
            <p:ph sz="quarter" idx="13"/>
          </p:nvPr>
        </p:nvSpPr>
        <p:spPr>
          <a:xfrm>
            <a:off x="913775" y="976745"/>
            <a:ext cx="10974051" cy="5257800"/>
          </a:xfrm>
        </p:spPr>
        <p:txBody>
          <a:bodyPr>
            <a:normAutofit/>
          </a:bodyPr>
          <a:lstStyle/>
          <a:p>
            <a:r>
              <a:rPr lang="en-US" sz="1500" dirty="0"/>
              <a:t>Attendance in sectional committee meetings</a:t>
            </a:r>
          </a:p>
          <a:p>
            <a:pPr marL="0" indent="0">
              <a:buNone/>
            </a:pPr>
            <a:endParaRPr lang="en-US" sz="1500" dirty="0"/>
          </a:p>
          <a:p>
            <a:pPr marL="0" indent="0">
              <a:buNone/>
            </a:pPr>
            <a:endParaRPr lang="en-US" sz="1500" dirty="0"/>
          </a:p>
          <a:p>
            <a:pPr marL="0" indent="0">
              <a:buNone/>
            </a:pPr>
            <a:endParaRPr lang="en-US" sz="1500" dirty="0"/>
          </a:p>
          <a:p>
            <a:endParaRPr lang="en-US" sz="1500" dirty="0"/>
          </a:p>
          <a:p>
            <a:r>
              <a:rPr lang="en-US" sz="1500" dirty="0"/>
              <a:t>Inactive Members- Identified after every sectional committee meetings and removed if found absent in two consecutive meetings.</a:t>
            </a:r>
          </a:p>
          <a:p>
            <a:r>
              <a:rPr lang="en-US" sz="1500" dirty="0"/>
              <a:t>Comments on p-drafts- no p-drafts circulated.</a:t>
            </a:r>
          </a:p>
          <a:p>
            <a:r>
              <a:rPr lang="en-US" sz="1500" dirty="0"/>
              <a:t>Resolutions-circulated to the members after every sectional committee meetings.</a:t>
            </a:r>
          </a:p>
          <a:p>
            <a:r>
              <a:rPr lang="en-US" sz="1500" dirty="0"/>
              <a:t>Members trained- New members inducted in the committee are trained as and when trainings are conducted by nits.</a:t>
            </a:r>
          </a:p>
          <a:p>
            <a:r>
              <a:rPr lang="en-US" sz="1500" dirty="0"/>
              <a:t>Sc membership rationalized- evaluation of performance of committee members has been done based on Attendance, Comments on Drafts circulated, Comments on IEC documents circulated, contribution during the meetings based on which decision on membership will be taken during the upcoming sectional committee meetings</a:t>
            </a:r>
            <a:r>
              <a:rPr lang="en-US" dirty="0"/>
              <a:t>.</a:t>
            </a:r>
          </a:p>
        </p:txBody>
      </p:sp>
      <p:graphicFrame>
        <p:nvGraphicFramePr>
          <p:cNvPr id="4" name="Table 3">
            <a:extLst>
              <a:ext uri="{FF2B5EF4-FFF2-40B4-BE49-F238E27FC236}">
                <a16:creationId xmlns:a16="http://schemas.microsoft.com/office/drawing/2014/main" id="{2E311A4A-1C34-2E2C-70C6-A763F44727DC}"/>
              </a:ext>
            </a:extLst>
          </p:cNvPr>
          <p:cNvGraphicFramePr>
            <a:graphicFrameLocks noGrp="1"/>
          </p:cNvGraphicFramePr>
          <p:nvPr>
            <p:extLst>
              <p:ext uri="{D42A27DB-BD31-4B8C-83A1-F6EECF244321}">
                <p14:modId xmlns:p14="http://schemas.microsoft.com/office/powerpoint/2010/main" val="4113386951"/>
              </p:ext>
            </p:extLst>
          </p:nvPr>
        </p:nvGraphicFramePr>
        <p:xfrm>
          <a:off x="1179946" y="1411085"/>
          <a:ext cx="7693891" cy="1463040"/>
        </p:xfrm>
        <a:graphic>
          <a:graphicData uri="http://schemas.openxmlformats.org/drawingml/2006/table">
            <a:tbl>
              <a:tblPr firstRow="1" bandRow="1">
                <a:tableStyleId>{5C22544A-7EE6-4342-B048-85BDC9FD1C3A}</a:tableStyleId>
              </a:tblPr>
              <a:tblGrid>
                <a:gridCol w="2348489">
                  <a:extLst>
                    <a:ext uri="{9D8B030D-6E8A-4147-A177-3AD203B41FA5}">
                      <a16:colId xmlns:a16="http://schemas.microsoft.com/office/drawing/2014/main" val="3581635607"/>
                    </a:ext>
                  </a:extLst>
                </a:gridCol>
                <a:gridCol w="1932191">
                  <a:extLst>
                    <a:ext uri="{9D8B030D-6E8A-4147-A177-3AD203B41FA5}">
                      <a16:colId xmlns:a16="http://schemas.microsoft.com/office/drawing/2014/main" val="422367104"/>
                    </a:ext>
                  </a:extLst>
                </a:gridCol>
                <a:gridCol w="3413211">
                  <a:extLst>
                    <a:ext uri="{9D8B030D-6E8A-4147-A177-3AD203B41FA5}">
                      <a16:colId xmlns:a16="http://schemas.microsoft.com/office/drawing/2014/main" val="4097845628"/>
                    </a:ext>
                  </a:extLst>
                </a:gridCol>
              </a:tblGrid>
              <a:tr h="231317">
                <a:tc>
                  <a:txBody>
                    <a:bodyPr/>
                    <a:lstStyle/>
                    <a:p>
                      <a:r>
                        <a:rPr lang="en-US" dirty="0"/>
                        <a:t>Sectional Committee</a:t>
                      </a:r>
                    </a:p>
                  </a:txBody>
                  <a:tcPr/>
                </a:tc>
                <a:tc>
                  <a:txBody>
                    <a:bodyPr/>
                    <a:lstStyle/>
                    <a:p>
                      <a:r>
                        <a:rPr lang="en-US" dirty="0"/>
                        <a:t>Attendance in Q1</a:t>
                      </a:r>
                    </a:p>
                  </a:txBody>
                  <a:tcPr/>
                </a:tc>
                <a:tc>
                  <a:txBody>
                    <a:bodyPr/>
                    <a:lstStyle/>
                    <a:p>
                      <a:r>
                        <a:rPr lang="en-US" dirty="0"/>
                        <a:t>Attendance in Q2</a:t>
                      </a:r>
                    </a:p>
                  </a:txBody>
                  <a:tcPr/>
                </a:tc>
                <a:extLst>
                  <a:ext uri="{0D108BD9-81ED-4DB2-BD59-A6C34878D82A}">
                    <a16:rowId xmlns:a16="http://schemas.microsoft.com/office/drawing/2014/main" val="2116728319"/>
                  </a:ext>
                </a:extLst>
              </a:tr>
              <a:tr h="231317">
                <a:tc>
                  <a:txBody>
                    <a:bodyPr/>
                    <a:lstStyle/>
                    <a:p>
                      <a:r>
                        <a:rPr lang="en-US" dirty="0"/>
                        <a:t>ETD 02</a:t>
                      </a:r>
                    </a:p>
                  </a:txBody>
                  <a:tcPr/>
                </a:tc>
                <a:tc>
                  <a:txBody>
                    <a:bodyPr/>
                    <a:lstStyle/>
                    <a:p>
                      <a:r>
                        <a:rPr lang="en-US" dirty="0"/>
                        <a:t>100 %</a:t>
                      </a:r>
                    </a:p>
                  </a:txBody>
                  <a:tcPr/>
                </a:tc>
                <a:tc>
                  <a:txBody>
                    <a:bodyPr/>
                    <a:lstStyle/>
                    <a:p>
                      <a:r>
                        <a:rPr lang="en-US" dirty="0"/>
                        <a:t>93.75 %</a:t>
                      </a:r>
                    </a:p>
                  </a:txBody>
                  <a:tcPr/>
                </a:tc>
                <a:extLst>
                  <a:ext uri="{0D108BD9-81ED-4DB2-BD59-A6C34878D82A}">
                    <a16:rowId xmlns:a16="http://schemas.microsoft.com/office/drawing/2014/main" val="1612525339"/>
                  </a:ext>
                </a:extLst>
              </a:tr>
              <a:tr h="228148">
                <a:tc>
                  <a:txBody>
                    <a:bodyPr/>
                    <a:lstStyle/>
                    <a:p>
                      <a:r>
                        <a:rPr lang="en-US" dirty="0"/>
                        <a:t>ETD 16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85.19 %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84.62 %</a:t>
                      </a:r>
                    </a:p>
                  </a:txBody>
                  <a:tcPr/>
                </a:tc>
                <a:extLst>
                  <a:ext uri="{0D108BD9-81ED-4DB2-BD59-A6C34878D82A}">
                    <a16:rowId xmlns:a16="http://schemas.microsoft.com/office/drawing/2014/main" val="2976382633"/>
                  </a:ext>
                </a:extLst>
              </a:tr>
              <a:tr h="231317">
                <a:tc>
                  <a:txBody>
                    <a:bodyPr/>
                    <a:lstStyle/>
                    <a:p>
                      <a:r>
                        <a:rPr lang="en-US" dirty="0"/>
                        <a:t>ETD 34</a:t>
                      </a:r>
                    </a:p>
                  </a:txBody>
                  <a:tcPr/>
                </a:tc>
                <a:tc>
                  <a:txBody>
                    <a:bodyPr/>
                    <a:lstStyle/>
                    <a:p>
                      <a:r>
                        <a:rPr lang="en-US" dirty="0"/>
                        <a:t>63.64 %</a:t>
                      </a:r>
                    </a:p>
                  </a:txBody>
                  <a:tcPr/>
                </a:tc>
                <a:tc>
                  <a:txBody>
                    <a:bodyPr/>
                    <a:lstStyle/>
                    <a:p>
                      <a:r>
                        <a:rPr lang="en-US" dirty="0"/>
                        <a:t>58.33 %</a:t>
                      </a:r>
                    </a:p>
                  </a:txBody>
                  <a:tcPr/>
                </a:tc>
                <a:extLst>
                  <a:ext uri="{0D108BD9-81ED-4DB2-BD59-A6C34878D82A}">
                    <a16:rowId xmlns:a16="http://schemas.microsoft.com/office/drawing/2014/main" val="745593899"/>
                  </a:ext>
                </a:extLst>
              </a:tr>
            </a:tbl>
          </a:graphicData>
        </a:graphic>
      </p:graphicFrame>
    </p:spTree>
    <p:extLst>
      <p:ext uri="{BB962C8B-B14F-4D97-AF65-F5344CB8AC3E}">
        <p14:creationId xmlns:p14="http://schemas.microsoft.com/office/powerpoint/2010/main" val="408826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D8D99-1538-811C-6311-8B326A1FC5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894B31-5883-FA9E-B3E1-0DFAABCF6D8A}"/>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857A4197-65D2-0D10-921C-01B4C6F2130D}"/>
              </a:ext>
            </a:extLst>
          </p:cNvPr>
          <p:cNvGraphicFramePr>
            <a:graphicFrameLocks noGrp="1"/>
          </p:cNvGraphicFramePr>
          <p:nvPr>
            <p:ph sz="quarter" idx="13"/>
            <p:extLst>
              <p:ext uri="{D42A27DB-BD31-4B8C-83A1-F6EECF244321}">
                <p14:modId xmlns:p14="http://schemas.microsoft.com/office/powerpoint/2010/main" val="1949983172"/>
              </p:ext>
            </p:extLst>
          </p:nvPr>
        </p:nvGraphicFramePr>
        <p:xfrm>
          <a:off x="963169" y="1672019"/>
          <a:ext cx="10363200" cy="4874725"/>
        </p:xfrm>
        <a:graphic>
          <a:graphicData uri="http://schemas.openxmlformats.org/drawingml/2006/table">
            <a:tbl>
              <a:tblPr firstRow="1" bandRow="1">
                <a:tableStyleId>{5C22544A-7EE6-4342-B048-85BDC9FD1C3A}</a:tableStyleId>
              </a:tblPr>
              <a:tblGrid>
                <a:gridCol w="1402079">
                  <a:extLst>
                    <a:ext uri="{9D8B030D-6E8A-4147-A177-3AD203B41FA5}">
                      <a16:colId xmlns:a16="http://schemas.microsoft.com/office/drawing/2014/main" val="945072964"/>
                    </a:ext>
                  </a:extLst>
                </a:gridCol>
                <a:gridCol w="3779521">
                  <a:extLst>
                    <a:ext uri="{9D8B030D-6E8A-4147-A177-3AD203B41FA5}">
                      <a16:colId xmlns:a16="http://schemas.microsoft.com/office/drawing/2014/main" val="772072813"/>
                    </a:ext>
                  </a:extLst>
                </a:gridCol>
                <a:gridCol w="2590800">
                  <a:extLst>
                    <a:ext uri="{9D8B030D-6E8A-4147-A177-3AD203B41FA5}">
                      <a16:colId xmlns:a16="http://schemas.microsoft.com/office/drawing/2014/main" val="4029387215"/>
                    </a:ext>
                  </a:extLst>
                </a:gridCol>
                <a:gridCol w="2590800">
                  <a:extLst>
                    <a:ext uri="{9D8B030D-6E8A-4147-A177-3AD203B41FA5}">
                      <a16:colId xmlns:a16="http://schemas.microsoft.com/office/drawing/2014/main" val="24949994"/>
                    </a:ext>
                  </a:extLst>
                </a:gridCol>
              </a:tblGrid>
              <a:tr h="531947">
                <a:tc>
                  <a:txBody>
                    <a:bodyPr/>
                    <a:lstStyle/>
                    <a:p>
                      <a:r>
                        <a:rPr lang="en-US" dirty="0"/>
                        <a:t>SECTIONAL COMMITTEE </a:t>
                      </a:r>
                    </a:p>
                  </a:txBody>
                  <a:tcPr/>
                </a:tc>
                <a:tc>
                  <a:txBody>
                    <a:bodyPr/>
                    <a:lstStyle/>
                    <a:p>
                      <a:r>
                        <a:rPr lang="en-US" dirty="0"/>
                        <a:t>SUBJECT/TITLE OF NWIP</a:t>
                      </a:r>
                    </a:p>
                  </a:txBody>
                  <a:tcPr/>
                </a:tc>
                <a:tc>
                  <a:txBody>
                    <a:bodyPr/>
                    <a:lstStyle/>
                    <a:p>
                      <a:r>
                        <a:rPr lang="en-US" dirty="0"/>
                        <a:t>STATUS </a:t>
                      </a:r>
                    </a:p>
                  </a:txBody>
                  <a:tcPr/>
                </a:tc>
                <a:tc>
                  <a:txBody>
                    <a:bodyPr/>
                    <a:lstStyle/>
                    <a:p>
                      <a:r>
                        <a:rPr lang="en-US" dirty="0"/>
                        <a:t>PROCESS</a:t>
                      </a:r>
                    </a:p>
                  </a:txBody>
                  <a:tcPr/>
                </a:tc>
                <a:extLst>
                  <a:ext uri="{0D108BD9-81ED-4DB2-BD59-A6C34878D82A}">
                    <a16:rowId xmlns:a16="http://schemas.microsoft.com/office/drawing/2014/main" val="1136235330"/>
                  </a:ext>
                </a:extLst>
              </a:tr>
              <a:tr h="759925">
                <a:tc rowSpan="6">
                  <a:txBody>
                    <a:bodyPr/>
                    <a:lstStyle/>
                    <a:p>
                      <a:r>
                        <a:rPr lang="en-US" dirty="0"/>
                        <a:t>ETD 16-Transformers</a:t>
                      </a:r>
                    </a:p>
                  </a:txBody>
                  <a:tcPr/>
                </a:tc>
                <a:tc>
                  <a:txBody>
                    <a:bodyPr/>
                    <a:lstStyle/>
                    <a:p>
                      <a:r>
                        <a:rPr lang="en-IN" sz="1800" b="0" i="0" kern="1200" dirty="0">
                          <a:solidFill>
                            <a:schemeClr val="dk1"/>
                          </a:solidFill>
                          <a:effectLst/>
                          <a:latin typeface="+mn-lt"/>
                          <a:ea typeface="+mn-ea"/>
                          <a:cs typeface="+mn-cs"/>
                        </a:rPr>
                        <a:t>Dry Type Distribution Transformers</a:t>
                      </a:r>
                      <a:endParaRPr lang="en-US" dirty="0"/>
                    </a:p>
                  </a:txBody>
                  <a:tcPr/>
                </a:tc>
                <a:tc>
                  <a:txBody>
                    <a:bodyPr/>
                    <a:lstStyle/>
                    <a:p>
                      <a:r>
                        <a:rPr lang="en-US" dirty="0"/>
                        <a:t>Working draft under preparation</a:t>
                      </a:r>
                    </a:p>
                  </a:txBody>
                  <a:tcPr/>
                </a:tc>
                <a:tc>
                  <a:txBody>
                    <a:bodyPr/>
                    <a:lstStyle/>
                    <a:p>
                      <a:r>
                        <a:rPr lang="en-US" dirty="0"/>
                        <a:t>Working Panel P10</a:t>
                      </a:r>
                    </a:p>
                  </a:txBody>
                  <a:tcPr/>
                </a:tc>
                <a:extLst>
                  <a:ext uri="{0D108BD9-81ED-4DB2-BD59-A6C34878D82A}">
                    <a16:rowId xmlns:a16="http://schemas.microsoft.com/office/drawing/2014/main" val="1613398303"/>
                  </a:ext>
                </a:extLst>
              </a:tr>
              <a:tr h="531947">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Tap Changers-Application Guidelines</a:t>
                      </a:r>
                      <a:endParaRPr lang="en-US" dirty="0"/>
                    </a:p>
                  </a:txBody>
                  <a:tcPr/>
                </a:tc>
                <a:tc>
                  <a:txBody>
                    <a:bodyPr/>
                    <a:lstStyle/>
                    <a:p>
                      <a:r>
                        <a:rPr lang="en-US" dirty="0"/>
                        <a:t>Working draft under preparation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Panel P05</a:t>
                      </a:r>
                    </a:p>
                    <a:p>
                      <a:endParaRPr lang="en-US" dirty="0"/>
                    </a:p>
                  </a:txBody>
                  <a:tcPr/>
                </a:tc>
                <a:extLst>
                  <a:ext uri="{0D108BD9-81ED-4DB2-BD59-A6C34878D82A}">
                    <a16:rowId xmlns:a16="http://schemas.microsoft.com/office/drawing/2014/main" val="4107861145"/>
                  </a:ext>
                </a:extLst>
              </a:tr>
              <a:tr h="759925">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Onsite Diagnostic testing of Power Transformers for Condition-Health Assessment</a:t>
                      </a:r>
                      <a:endParaRPr lang="en-US" dirty="0"/>
                    </a:p>
                  </a:txBody>
                  <a:tcPr/>
                </a:tc>
                <a:tc>
                  <a:txBody>
                    <a:bodyPr/>
                    <a:lstStyle/>
                    <a:p>
                      <a:r>
                        <a:rPr lang="en-US" dirty="0"/>
                        <a:t>Under Wide 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Panel P09</a:t>
                      </a:r>
                    </a:p>
                    <a:p>
                      <a:endParaRPr lang="en-US" dirty="0"/>
                    </a:p>
                  </a:txBody>
                  <a:tcPr/>
                </a:tc>
                <a:extLst>
                  <a:ext uri="{0D108BD9-81ED-4DB2-BD59-A6C34878D82A}">
                    <a16:rowId xmlns:a16="http://schemas.microsoft.com/office/drawing/2014/main" val="3267329207"/>
                  </a:ext>
                </a:extLst>
              </a:tr>
              <a:tr h="303970">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Voltage Regulating Distribution Transformers</a:t>
                      </a:r>
                      <a:endParaRPr lang="en-US" dirty="0"/>
                    </a:p>
                  </a:txBody>
                  <a:tcPr/>
                </a:tc>
                <a:tc>
                  <a:txBody>
                    <a:bodyPr/>
                    <a:lstStyle/>
                    <a:p>
                      <a:r>
                        <a:rPr lang="en-US" dirty="0"/>
                        <a:t>Under Review</a:t>
                      </a:r>
                    </a:p>
                  </a:txBody>
                  <a:tcPr/>
                </a:tc>
                <a:tc>
                  <a:txBody>
                    <a:bodyPr/>
                    <a:lstStyle/>
                    <a:p>
                      <a:r>
                        <a:rPr lang="en-US" dirty="0"/>
                        <a:t>Working Panel </a:t>
                      </a:r>
                    </a:p>
                  </a:txBody>
                  <a:tcPr/>
                </a:tc>
                <a:extLst>
                  <a:ext uri="{0D108BD9-81ED-4DB2-BD59-A6C34878D82A}">
                    <a16:rowId xmlns:a16="http://schemas.microsoft.com/office/drawing/2014/main" val="3004840772"/>
                  </a:ext>
                </a:extLst>
              </a:tr>
              <a:tr h="303970">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Transformers for Static Converters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 Review</a:t>
                      </a:r>
                    </a:p>
                    <a:p>
                      <a:endParaRPr lang="en-US" dirty="0"/>
                    </a:p>
                  </a:txBody>
                  <a:tcPr/>
                </a:tc>
                <a:tc>
                  <a:txBody>
                    <a:bodyPr/>
                    <a:lstStyle/>
                    <a:p>
                      <a:r>
                        <a:rPr lang="en-US" dirty="0"/>
                        <a:t>Working Panel</a:t>
                      </a:r>
                    </a:p>
                  </a:txBody>
                  <a:tcPr/>
                </a:tc>
                <a:extLst>
                  <a:ext uri="{0D108BD9-81ED-4DB2-BD59-A6C34878D82A}">
                    <a16:rowId xmlns:a16="http://schemas.microsoft.com/office/drawing/2014/main" val="180535954"/>
                  </a:ext>
                </a:extLst>
              </a:tr>
              <a:tr h="531947">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Solid State Transformers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Under Review</a:t>
                      </a:r>
                    </a:p>
                    <a:p>
                      <a:endParaRPr lang="en-US" dirty="0"/>
                    </a:p>
                  </a:txBody>
                  <a:tcPr/>
                </a:tc>
                <a:tc>
                  <a:txBody>
                    <a:bodyPr/>
                    <a:lstStyle/>
                    <a:p>
                      <a:r>
                        <a:rPr lang="en-US" dirty="0"/>
                        <a:t>Working Panel</a:t>
                      </a:r>
                    </a:p>
                  </a:txBody>
                  <a:tcPr/>
                </a:tc>
                <a:extLst>
                  <a:ext uri="{0D108BD9-81ED-4DB2-BD59-A6C34878D82A}">
                    <a16:rowId xmlns:a16="http://schemas.microsoft.com/office/drawing/2014/main" val="3103153593"/>
                  </a:ext>
                </a:extLst>
              </a:tr>
            </a:tbl>
          </a:graphicData>
        </a:graphic>
      </p:graphicFrame>
    </p:spTree>
    <p:extLst>
      <p:ext uri="{BB962C8B-B14F-4D97-AF65-F5344CB8AC3E}">
        <p14:creationId xmlns:p14="http://schemas.microsoft.com/office/powerpoint/2010/main" val="407848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DD084-1DCD-92E5-F704-4FC2B21921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983931-6D5C-626F-FCD5-3A5C44C905E0}"/>
              </a:ext>
            </a:extLst>
          </p:cNvPr>
          <p:cNvSpPr>
            <a:spLocks noGrp="1"/>
          </p:cNvSpPr>
          <p:nvPr>
            <p:ph type="title"/>
          </p:nvPr>
        </p:nvSpPr>
        <p:spPr>
          <a:xfrm>
            <a:off x="913775" y="499873"/>
            <a:ext cx="10364451" cy="841248"/>
          </a:xfrm>
        </p:spPr>
        <p:txBody>
          <a:bodyPr>
            <a:normAutofit fontScale="90000"/>
          </a:bodyPr>
          <a:lstStyle/>
          <a:p>
            <a:r>
              <a:rPr lang="en-US" dirty="0"/>
              <a:t>PROGRESS OF NWIP’S AGAINST THE ANNUAL ACTION PLAN FOR 2024-2025 AND THE PROCESS ADOPTED</a:t>
            </a:r>
          </a:p>
        </p:txBody>
      </p:sp>
      <p:graphicFrame>
        <p:nvGraphicFramePr>
          <p:cNvPr id="4" name="Content Placeholder 3">
            <a:extLst>
              <a:ext uri="{FF2B5EF4-FFF2-40B4-BE49-F238E27FC236}">
                <a16:creationId xmlns:a16="http://schemas.microsoft.com/office/drawing/2014/main" id="{7BDE372C-75C1-D645-B019-7F5ACC23FDFC}"/>
              </a:ext>
            </a:extLst>
          </p:cNvPr>
          <p:cNvGraphicFramePr>
            <a:graphicFrameLocks noGrp="1"/>
          </p:cNvGraphicFramePr>
          <p:nvPr>
            <p:ph sz="quarter" idx="13"/>
            <p:extLst>
              <p:ext uri="{D42A27DB-BD31-4B8C-83A1-F6EECF244321}">
                <p14:modId xmlns:p14="http://schemas.microsoft.com/office/powerpoint/2010/main" val="1880666183"/>
              </p:ext>
            </p:extLst>
          </p:nvPr>
        </p:nvGraphicFramePr>
        <p:xfrm>
          <a:off x="963169" y="1672019"/>
          <a:ext cx="10363200" cy="2314405"/>
        </p:xfrm>
        <a:graphic>
          <a:graphicData uri="http://schemas.openxmlformats.org/drawingml/2006/table">
            <a:tbl>
              <a:tblPr firstRow="1" bandRow="1">
                <a:tableStyleId>{5C22544A-7EE6-4342-B048-85BDC9FD1C3A}</a:tableStyleId>
              </a:tblPr>
              <a:tblGrid>
                <a:gridCol w="1402079">
                  <a:extLst>
                    <a:ext uri="{9D8B030D-6E8A-4147-A177-3AD203B41FA5}">
                      <a16:colId xmlns:a16="http://schemas.microsoft.com/office/drawing/2014/main" val="945072964"/>
                    </a:ext>
                  </a:extLst>
                </a:gridCol>
                <a:gridCol w="3779521">
                  <a:extLst>
                    <a:ext uri="{9D8B030D-6E8A-4147-A177-3AD203B41FA5}">
                      <a16:colId xmlns:a16="http://schemas.microsoft.com/office/drawing/2014/main" val="772072813"/>
                    </a:ext>
                  </a:extLst>
                </a:gridCol>
                <a:gridCol w="2590800">
                  <a:extLst>
                    <a:ext uri="{9D8B030D-6E8A-4147-A177-3AD203B41FA5}">
                      <a16:colId xmlns:a16="http://schemas.microsoft.com/office/drawing/2014/main" val="4029387215"/>
                    </a:ext>
                  </a:extLst>
                </a:gridCol>
                <a:gridCol w="2590800">
                  <a:extLst>
                    <a:ext uri="{9D8B030D-6E8A-4147-A177-3AD203B41FA5}">
                      <a16:colId xmlns:a16="http://schemas.microsoft.com/office/drawing/2014/main" val="24949994"/>
                    </a:ext>
                  </a:extLst>
                </a:gridCol>
              </a:tblGrid>
              <a:tr h="531947">
                <a:tc>
                  <a:txBody>
                    <a:bodyPr/>
                    <a:lstStyle/>
                    <a:p>
                      <a:r>
                        <a:rPr lang="en-US" dirty="0"/>
                        <a:t>SECTIONAL COMMITTEE </a:t>
                      </a:r>
                    </a:p>
                  </a:txBody>
                  <a:tcPr/>
                </a:tc>
                <a:tc>
                  <a:txBody>
                    <a:bodyPr/>
                    <a:lstStyle/>
                    <a:p>
                      <a:r>
                        <a:rPr lang="en-US" dirty="0"/>
                        <a:t>SUBJECT/TITLE OF NWIP</a:t>
                      </a:r>
                    </a:p>
                  </a:txBody>
                  <a:tcPr/>
                </a:tc>
                <a:tc>
                  <a:txBody>
                    <a:bodyPr/>
                    <a:lstStyle/>
                    <a:p>
                      <a:r>
                        <a:rPr lang="en-US" dirty="0"/>
                        <a:t>STATUS </a:t>
                      </a:r>
                    </a:p>
                  </a:txBody>
                  <a:tcPr/>
                </a:tc>
                <a:tc>
                  <a:txBody>
                    <a:bodyPr/>
                    <a:lstStyle/>
                    <a:p>
                      <a:r>
                        <a:rPr lang="en-US" dirty="0"/>
                        <a:t>PROCESS</a:t>
                      </a:r>
                    </a:p>
                  </a:txBody>
                  <a:tcPr/>
                </a:tc>
                <a:extLst>
                  <a:ext uri="{0D108BD9-81ED-4DB2-BD59-A6C34878D82A}">
                    <a16:rowId xmlns:a16="http://schemas.microsoft.com/office/drawing/2014/main" val="1136235330"/>
                  </a:ext>
                </a:extLst>
              </a:tr>
              <a:tr h="759925">
                <a:tc rowSpan="2">
                  <a:txBody>
                    <a:bodyPr/>
                    <a:lstStyle/>
                    <a:p>
                      <a:r>
                        <a:rPr lang="en-US" dirty="0"/>
                        <a:t>ETD 34-Instrument Transformers</a:t>
                      </a:r>
                    </a:p>
                  </a:txBody>
                  <a:tcPr/>
                </a:tc>
                <a:tc>
                  <a:txBody>
                    <a:bodyPr/>
                    <a:lstStyle/>
                    <a:p>
                      <a:r>
                        <a:rPr lang="en-IN" sz="1800" b="0" i="0" kern="1200" dirty="0">
                          <a:solidFill>
                            <a:schemeClr val="dk1"/>
                          </a:solidFill>
                          <a:effectLst/>
                          <a:latin typeface="+mn-lt"/>
                          <a:ea typeface="+mn-ea"/>
                          <a:cs typeface="+mn-cs"/>
                        </a:rPr>
                        <a:t>Condition Monitoring of Instrument Transformers</a:t>
                      </a:r>
                      <a:endParaRPr lang="en-US" dirty="0"/>
                    </a:p>
                  </a:txBody>
                  <a:tcPr/>
                </a:tc>
                <a:tc>
                  <a:txBody>
                    <a:bodyPr/>
                    <a:lstStyle/>
                    <a:p>
                      <a:r>
                        <a:rPr lang="en-US" dirty="0"/>
                        <a:t>Working draft under preparation</a:t>
                      </a:r>
                    </a:p>
                  </a:txBody>
                  <a:tcPr/>
                </a:tc>
                <a:tc>
                  <a:txBody>
                    <a:bodyPr/>
                    <a:lstStyle/>
                    <a:p>
                      <a:r>
                        <a:rPr lang="en-US" dirty="0"/>
                        <a:t>Working Panel P01</a:t>
                      </a:r>
                    </a:p>
                  </a:txBody>
                  <a:tcPr/>
                </a:tc>
                <a:extLst>
                  <a:ext uri="{0D108BD9-81ED-4DB2-BD59-A6C34878D82A}">
                    <a16:rowId xmlns:a16="http://schemas.microsoft.com/office/drawing/2014/main" val="1613398303"/>
                  </a:ext>
                </a:extLst>
              </a:tr>
              <a:tr h="531947">
                <a:tc vMerge="1">
                  <a:txBody>
                    <a:bodyPr/>
                    <a:lstStyle/>
                    <a:p>
                      <a:endParaRPr lang="en-US" dirty="0"/>
                    </a:p>
                  </a:txBody>
                  <a:tcPr/>
                </a:tc>
                <a:tc>
                  <a:txBody>
                    <a:bodyPr/>
                    <a:lstStyle/>
                    <a:p>
                      <a:r>
                        <a:rPr lang="en-IN" sz="1800" b="0" i="0" kern="1200" dirty="0">
                          <a:solidFill>
                            <a:schemeClr val="dk1"/>
                          </a:solidFill>
                          <a:effectLst/>
                          <a:latin typeface="+mn-lt"/>
                          <a:ea typeface="+mn-ea"/>
                          <a:cs typeface="+mn-cs"/>
                        </a:rPr>
                        <a:t>Maintenance and Installation of Instrument Transformers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draft under preparation</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Working Panel P03</a:t>
                      </a:r>
                    </a:p>
                    <a:p>
                      <a:endParaRPr lang="en-US" dirty="0"/>
                    </a:p>
                  </a:txBody>
                  <a:tcPr/>
                </a:tc>
                <a:extLst>
                  <a:ext uri="{0D108BD9-81ED-4DB2-BD59-A6C34878D82A}">
                    <a16:rowId xmlns:a16="http://schemas.microsoft.com/office/drawing/2014/main" val="4107861145"/>
                  </a:ext>
                </a:extLst>
              </a:tr>
            </a:tbl>
          </a:graphicData>
        </a:graphic>
      </p:graphicFrame>
    </p:spTree>
    <p:extLst>
      <p:ext uri="{BB962C8B-B14F-4D97-AF65-F5344CB8AC3E}">
        <p14:creationId xmlns:p14="http://schemas.microsoft.com/office/powerpoint/2010/main" val="1987096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7693C-C1FB-30CF-EC2B-F099A0683827}"/>
              </a:ext>
            </a:extLst>
          </p:cNvPr>
          <p:cNvSpPr>
            <a:spLocks noGrp="1"/>
          </p:cNvSpPr>
          <p:nvPr>
            <p:ph type="title"/>
          </p:nvPr>
        </p:nvSpPr>
        <p:spPr>
          <a:xfrm>
            <a:off x="913775" y="618517"/>
            <a:ext cx="10364451" cy="960901"/>
          </a:xfrm>
        </p:spPr>
        <p:txBody>
          <a:bodyPr/>
          <a:lstStyle/>
          <a:p>
            <a:r>
              <a:rPr lang="en-US" dirty="0"/>
              <a:t>NWIP STATUS</a:t>
            </a:r>
          </a:p>
        </p:txBody>
      </p:sp>
      <p:graphicFrame>
        <p:nvGraphicFramePr>
          <p:cNvPr id="4" name="Content Placeholder 3">
            <a:extLst>
              <a:ext uri="{FF2B5EF4-FFF2-40B4-BE49-F238E27FC236}">
                <a16:creationId xmlns:a16="http://schemas.microsoft.com/office/drawing/2014/main" id="{C74F0A96-A860-14BE-4C80-379FDC576E94}"/>
              </a:ext>
            </a:extLst>
          </p:cNvPr>
          <p:cNvGraphicFramePr>
            <a:graphicFrameLocks noGrp="1"/>
          </p:cNvGraphicFramePr>
          <p:nvPr>
            <p:ph sz="quarter" idx="13"/>
            <p:extLst>
              <p:ext uri="{D42A27DB-BD31-4B8C-83A1-F6EECF244321}">
                <p14:modId xmlns:p14="http://schemas.microsoft.com/office/powerpoint/2010/main" val="1660429741"/>
              </p:ext>
            </p:extLst>
          </p:nvPr>
        </p:nvGraphicFramePr>
        <p:xfrm>
          <a:off x="1018309" y="1816245"/>
          <a:ext cx="10363200" cy="2565400"/>
        </p:xfrm>
        <a:graphic>
          <a:graphicData uri="http://schemas.openxmlformats.org/drawingml/2006/table">
            <a:tbl>
              <a:tblPr firstRow="1" bandRow="1">
                <a:tableStyleId>{5C22544A-7EE6-4342-B048-85BDC9FD1C3A}</a:tableStyleId>
              </a:tblPr>
              <a:tblGrid>
                <a:gridCol w="1662546">
                  <a:extLst>
                    <a:ext uri="{9D8B030D-6E8A-4147-A177-3AD203B41FA5}">
                      <a16:colId xmlns:a16="http://schemas.microsoft.com/office/drawing/2014/main" val="2164932120"/>
                    </a:ext>
                  </a:extLst>
                </a:gridCol>
                <a:gridCol w="3595254">
                  <a:extLst>
                    <a:ext uri="{9D8B030D-6E8A-4147-A177-3AD203B41FA5}">
                      <a16:colId xmlns:a16="http://schemas.microsoft.com/office/drawing/2014/main" val="3238257131"/>
                    </a:ext>
                  </a:extLst>
                </a:gridCol>
                <a:gridCol w="5105400">
                  <a:extLst>
                    <a:ext uri="{9D8B030D-6E8A-4147-A177-3AD203B41FA5}">
                      <a16:colId xmlns:a16="http://schemas.microsoft.com/office/drawing/2014/main" val="1363974006"/>
                    </a:ext>
                  </a:extLst>
                </a:gridCol>
              </a:tblGrid>
              <a:tr h="370840">
                <a:tc>
                  <a:txBody>
                    <a:bodyPr/>
                    <a:lstStyle/>
                    <a:p>
                      <a:r>
                        <a:rPr lang="en-US" dirty="0"/>
                        <a:t>Sectional Committee</a:t>
                      </a:r>
                    </a:p>
                  </a:txBody>
                  <a:tcPr/>
                </a:tc>
                <a:tc>
                  <a:txBody>
                    <a:bodyPr/>
                    <a:lstStyle/>
                    <a:p>
                      <a:r>
                        <a:rPr lang="en-US" dirty="0"/>
                        <a:t>No. of NWIP as per APS 2024-2025</a:t>
                      </a:r>
                    </a:p>
                  </a:txBody>
                  <a:tcPr/>
                </a:tc>
                <a:tc>
                  <a:txBody>
                    <a:bodyPr/>
                    <a:lstStyle/>
                    <a:p>
                      <a:r>
                        <a:rPr lang="en-US" dirty="0"/>
                        <a:t>Status of NWIP</a:t>
                      </a:r>
                    </a:p>
                  </a:txBody>
                  <a:tcPr/>
                </a:tc>
                <a:extLst>
                  <a:ext uri="{0D108BD9-81ED-4DB2-BD59-A6C34878D82A}">
                    <a16:rowId xmlns:a16="http://schemas.microsoft.com/office/drawing/2014/main" val="442200961"/>
                  </a:ext>
                </a:extLst>
              </a:tr>
              <a:tr h="370840">
                <a:tc>
                  <a:txBody>
                    <a:bodyPr/>
                    <a:lstStyle/>
                    <a:p>
                      <a:r>
                        <a:rPr lang="en-US" dirty="0"/>
                        <a:t>ETD 02</a:t>
                      </a:r>
                    </a:p>
                  </a:txBody>
                  <a:tcPr/>
                </a:tc>
                <a:tc>
                  <a:txBody>
                    <a:bodyPr/>
                    <a:lstStyle/>
                    <a:p>
                      <a:r>
                        <a:rPr lang="en-US" dirty="0"/>
                        <a:t>4</a:t>
                      </a:r>
                    </a:p>
                  </a:txBody>
                  <a:tcPr/>
                </a:tc>
                <a:tc>
                  <a:txBody>
                    <a:bodyPr/>
                    <a:lstStyle/>
                    <a:p>
                      <a:r>
                        <a:rPr lang="en-US" dirty="0"/>
                        <a:t>Published -03</a:t>
                      </a:r>
                    </a:p>
                    <a:p>
                      <a:r>
                        <a:rPr lang="en-US" dirty="0"/>
                        <a:t>Under Review-1</a:t>
                      </a:r>
                    </a:p>
                  </a:txBody>
                  <a:tcPr/>
                </a:tc>
                <a:extLst>
                  <a:ext uri="{0D108BD9-81ED-4DB2-BD59-A6C34878D82A}">
                    <a16:rowId xmlns:a16="http://schemas.microsoft.com/office/drawing/2014/main" val="14448995"/>
                  </a:ext>
                </a:extLst>
              </a:tr>
              <a:tr h="370840">
                <a:tc>
                  <a:txBody>
                    <a:bodyPr/>
                    <a:lstStyle/>
                    <a:p>
                      <a:r>
                        <a:rPr lang="en-US" dirty="0"/>
                        <a:t>ETD 16</a:t>
                      </a:r>
                    </a:p>
                  </a:txBody>
                  <a:tcPr/>
                </a:tc>
                <a:tc>
                  <a:txBody>
                    <a:bodyPr/>
                    <a:lstStyle/>
                    <a:p>
                      <a:r>
                        <a:rPr lang="en-US" dirty="0"/>
                        <a:t>8</a:t>
                      </a:r>
                    </a:p>
                  </a:txBody>
                  <a:tcPr/>
                </a:tc>
                <a:tc>
                  <a:txBody>
                    <a:bodyPr/>
                    <a:lstStyle/>
                    <a:p>
                      <a:r>
                        <a:rPr lang="en-US" dirty="0"/>
                        <a:t>Under WC-1</a:t>
                      </a:r>
                    </a:p>
                    <a:p>
                      <a:r>
                        <a:rPr lang="en-US" dirty="0"/>
                        <a:t>Working Draft under Preparation-4</a:t>
                      </a:r>
                    </a:p>
                    <a:p>
                      <a:r>
                        <a:rPr lang="en-US" dirty="0"/>
                        <a:t>Under Review-3</a:t>
                      </a:r>
                    </a:p>
                  </a:txBody>
                  <a:tcPr/>
                </a:tc>
                <a:extLst>
                  <a:ext uri="{0D108BD9-81ED-4DB2-BD59-A6C34878D82A}">
                    <a16:rowId xmlns:a16="http://schemas.microsoft.com/office/drawing/2014/main" val="2150463705"/>
                  </a:ext>
                </a:extLst>
              </a:tr>
              <a:tr h="370840">
                <a:tc>
                  <a:txBody>
                    <a:bodyPr/>
                    <a:lstStyle/>
                    <a:p>
                      <a:r>
                        <a:rPr lang="en-US" dirty="0"/>
                        <a:t>ETD 34</a:t>
                      </a:r>
                    </a:p>
                  </a:txBody>
                  <a:tcPr/>
                </a:tc>
                <a:tc>
                  <a:txBody>
                    <a:bodyPr/>
                    <a:lstStyle/>
                    <a:p>
                      <a:r>
                        <a:rPr lang="en-US" dirty="0"/>
                        <a:t>2</a:t>
                      </a:r>
                    </a:p>
                  </a:txBody>
                  <a:tcPr/>
                </a:tc>
                <a:tc>
                  <a:txBody>
                    <a:bodyPr/>
                    <a:lstStyle/>
                    <a:p>
                      <a:r>
                        <a:rPr lang="en-US" dirty="0"/>
                        <a:t>Working Draft under Preparation-2</a:t>
                      </a:r>
                    </a:p>
                  </a:txBody>
                  <a:tcPr/>
                </a:tc>
                <a:extLst>
                  <a:ext uri="{0D108BD9-81ED-4DB2-BD59-A6C34878D82A}">
                    <a16:rowId xmlns:a16="http://schemas.microsoft.com/office/drawing/2014/main" val="2292441712"/>
                  </a:ext>
                </a:extLst>
              </a:tr>
            </a:tbl>
          </a:graphicData>
        </a:graphic>
      </p:graphicFrame>
    </p:spTree>
    <p:extLst>
      <p:ext uri="{BB962C8B-B14F-4D97-AF65-F5344CB8AC3E}">
        <p14:creationId xmlns:p14="http://schemas.microsoft.com/office/powerpoint/2010/main" val="3666805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7B45-9E94-AF08-1259-9254E52E4CBA}"/>
              </a:ext>
            </a:extLst>
          </p:cNvPr>
          <p:cNvSpPr>
            <a:spLocks noGrp="1"/>
          </p:cNvSpPr>
          <p:nvPr>
            <p:ph type="title"/>
          </p:nvPr>
        </p:nvSpPr>
        <p:spPr>
          <a:xfrm>
            <a:off x="913775" y="618518"/>
            <a:ext cx="10364451" cy="992074"/>
          </a:xfrm>
        </p:spPr>
        <p:txBody>
          <a:bodyPr>
            <a:normAutofit fontScale="90000"/>
          </a:bodyPr>
          <a:lstStyle/>
          <a:p>
            <a:r>
              <a:rPr lang="en-US" dirty="0"/>
              <a:t>PROGRESS OF REVIEWS AGAINST THE ANNUAL ACTION PLAN FOR 2024-2025</a:t>
            </a:r>
          </a:p>
        </p:txBody>
      </p:sp>
      <p:graphicFrame>
        <p:nvGraphicFramePr>
          <p:cNvPr id="4" name="Content Placeholder 3">
            <a:extLst>
              <a:ext uri="{FF2B5EF4-FFF2-40B4-BE49-F238E27FC236}">
                <a16:creationId xmlns:a16="http://schemas.microsoft.com/office/drawing/2014/main" id="{6B44F1CE-5455-9CCE-ACAA-206C14A8D141}"/>
              </a:ext>
            </a:extLst>
          </p:cNvPr>
          <p:cNvGraphicFramePr>
            <a:graphicFrameLocks noGrp="1"/>
          </p:cNvGraphicFramePr>
          <p:nvPr>
            <p:ph sz="quarter" idx="13"/>
            <p:extLst>
              <p:ext uri="{D42A27DB-BD31-4B8C-83A1-F6EECF244321}">
                <p14:modId xmlns:p14="http://schemas.microsoft.com/office/powerpoint/2010/main" val="13876566"/>
              </p:ext>
            </p:extLst>
          </p:nvPr>
        </p:nvGraphicFramePr>
        <p:xfrm>
          <a:off x="114300" y="1610592"/>
          <a:ext cx="11991108" cy="3083184"/>
        </p:xfrm>
        <a:graphic>
          <a:graphicData uri="http://schemas.openxmlformats.org/drawingml/2006/table">
            <a:tbl>
              <a:tblPr firstRow="1" bandRow="1">
                <a:tableStyleId>{5C22544A-7EE6-4342-B048-85BDC9FD1C3A}</a:tableStyleId>
              </a:tblPr>
              <a:tblGrid>
                <a:gridCol w="1200155">
                  <a:extLst>
                    <a:ext uri="{9D8B030D-6E8A-4147-A177-3AD203B41FA5}">
                      <a16:colId xmlns:a16="http://schemas.microsoft.com/office/drawing/2014/main" val="1465081921"/>
                    </a:ext>
                  </a:extLst>
                </a:gridCol>
                <a:gridCol w="600077">
                  <a:extLst>
                    <a:ext uri="{9D8B030D-6E8A-4147-A177-3AD203B41FA5}">
                      <a16:colId xmlns:a16="http://schemas.microsoft.com/office/drawing/2014/main" val="770015854"/>
                    </a:ext>
                  </a:extLst>
                </a:gridCol>
                <a:gridCol w="600077">
                  <a:extLst>
                    <a:ext uri="{9D8B030D-6E8A-4147-A177-3AD203B41FA5}">
                      <a16:colId xmlns:a16="http://schemas.microsoft.com/office/drawing/2014/main" val="1946328305"/>
                    </a:ext>
                  </a:extLst>
                </a:gridCol>
                <a:gridCol w="610514">
                  <a:extLst>
                    <a:ext uri="{9D8B030D-6E8A-4147-A177-3AD203B41FA5}">
                      <a16:colId xmlns:a16="http://schemas.microsoft.com/office/drawing/2014/main" val="2435201273"/>
                    </a:ext>
                  </a:extLst>
                </a:gridCol>
                <a:gridCol w="594822">
                  <a:extLst>
                    <a:ext uri="{9D8B030D-6E8A-4147-A177-3AD203B41FA5}">
                      <a16:colId xmlns:a16="http://schemas.microsoft.com/office/drawing/2014/main" val="4077542796"/>
                    </a:ext>
                  </a:extLst>
                </a:gridCol>
                <a:gridCol w="532280">
                  <a:extLst>
                    <a:ext uri="{9D8B030D-6E8A-4147-A177-3AD203B41FA5}">
                      <a16:colId xmlns:a16="http://schemas.microsoft.com/office/drawing/2014/main" val="579657482"/>
                    </a:ext>
                  </a:extLst>
                </a:gridCol>
                <a:gridCol w="665245">
                  <a:extLst>
                    <a:ext uri="{9D8B030D-6E8A-4147-A177-3AD203B41FA5}">
                      <a16:colId xmlns:a16="http://schemas.microsoft.com/office/drawing/2014/main" val="2317851953"/>
                    </a:ext>
                  </a:extLst>
                </a:gridCol>
                <a:gridCol w="527024">
                  <a:extLst>
                    <a:ext uri="{9D8B030D-6E8A-4147-A177-3AD203B41FA5}">
                      <a16:colId xmlns:a16="http://schemas.microsoft.com/office/drawing/2014/main" val="1323378842"/>
                    </a:ext>
                  </a:extLst>
                </a:gridCol>
                <a:gridCol w="639270">
                  <a:extLst>
                    <a:ext uri="{9D8B030D-6E8A-4147-A177-3AD203B41FA5}">
                      <a16:colId xmlns:a16="http://schemas.microsoft.com/office/drawing/2014/main" val="2710143978"/>
                    </a:ext>
                  </a:extLst>
                </a:gridCol>
                <a:gridCol w="545231">
                  <a:extLst>
                    <a:ext uri="{9D8B030D-6E8A-4147-A177-3AD203B41FA5}">
                      <a16:colId xmlns:a16="http://schemas.microsoft.com/office/drawing/2014/main" val="1677342924"/>
                    </a:ext>
                  </a:extLst>
                </a:gridCol>
                <a:gridCol w="780156">
                  <a:extLst>
                    <a:ext uri="{9D8B030D-6E8A-4147-A177-3AD203B41FA5}">
                      <a16:colId xmlns:a16="http://schemas.microsoft.com/office/drawing/2014/main" val="3557519278"/>
                    </a:ext>
                  </a:extLst>
                </a:gridCol>
                <a:gridCol w="493052">
                  <a:extLst>
                    <a:ext uri="{9D8B030D-6E8A-4147-A177-3AD203B41FA5}">
                      <a16:colId xmlns:a16="http://schemas.microsoft.com/office/drawing/2014/main" val="4022876071"/>
                    </a:ext>
                  </a:extLst>
                </a:gridCol>
                <a:gridCol w="615732">
                  <a:extLst>
                    <a:ext uri="{9D8B030D-6E8A-4147-A177-3AD203B41FA5}">
                      <a16:colId xmlns:a16="http://schemas.microsoft.com/office/drawing/2014/main" val="990242923"/>
                    </a:ext>
                  </a:extLst>
                </a:gridCol>
                <a:gridCol w="641822">
                  <a:extLst>
                    <a:ext uri="{9D8B030D-6E8A-4147-A177-3AD203B41FA5}">
                      <a16:colId xmlns:a16="http://schemas.microsoft.com/office/drawing/2014/main" val="1859632121"/>
                    </a:ext>
                  </a:extLst>
                </a:gridCol>
                <a:gridCol w="641822">
                  <a:extLst>
                    <a:ext uri="{9D8B030D-6E8A-4147-A177-3AD203B41FA5}">
                      <a16:colId xmlns:a16="http://schemas.microsoft.com/office/drawing/2014/main" val="4128539124"/>
                    </a:ext>
                  </a:extLst>
                </a:gridCol>
                <a:gridCol w="516588">
                  <a:extLst>
                    <a:ext uri="{9D8B030D-6E8A-4147-A177-3AD203B41FA5}">
                      <a16:colId xmlns:a16="http://schemas.microsoft.com/office/drawing/2014/main" val="3280595639"/>
                    </a:ext>
                  </a:extLst>
                </a:gridCol>
                <a:gridCol w="628831">
                  <a:extLst>
                    <a:ext uri="{9D8B030D-6E8A-4147-A177-3AD203B41FA5}">
                      <a16:colId xmlns:a16="http://schemas.microsoft.com/office/drawing/2014/main" val="2788770025"/>
                    </a:ext>
                  </a:extLst>
                </a:gridCol>
                <a:gridCol w="542678">
                  <a:extLst>
                    <a:ext uri="{9D8B030D-6E8A-4147-A177-3AD203B41FA5}">
                      <a16:colId xmlns:a16="http://schemas.microsoft.com/office/drawing/2014/main" val="3192241843"/>
                    </a:ext>
                  </a:extLst>
                </a:gridCol>
                <a:gridCol w="615732">
                  <a:extLst>
                    <a:ext uri="{9D8B030D-6E8A-4147-A177-3AD203B41FA5}">
                      <a16:colId xmlns:a16="http://schemas.microsoft.com/office/drawing/2014/main" val="3228799327"/>
                    </a:ext>
                  </a:extLst>
                </a:gridCol>
              </a:tblGrid>
              <a:tr h="380124">
                <a:tc rowSpan="3">
                  <a:txBody>
                    <a:bodyPr/>
                    <a:lstStyle/>
                    <a:p>
                      <a:r>
                        <a:rPr lang="en-US" dirty="0"/>
                        <a:t>Sectional Committee</a:t>
                      </a:r>
                    </a:p>
                  </a:txBody>
                  <a:tcPr/>
                </a:tc>
                <a:tc rowSpan="2" gridSpan="2">
                  <a:txBody>
                    <a:bodyPr/>
                    <a:lstStyle/>
                    <a:p>
                      <a:r>
                        <a:rPr lang="en-US" dirty="0"/>
                        <a:t>Standards due for Review</a:t>
                      </a:r>
                    </a:p>
                  </a:txBody>
                  <a:tcPr/>
                </a:tc>
                <a:tc rowSpan="2" hMerge="1">
                  <a:txBody>
                    <a:bodyPr/>
                    <a:lstStyle/>
                    <a:p>
                      <a:endParaRPr lang="en-US"/>
                    </a:p>
                  </a:txBody>
                  <a:tcPr/>
                </a:tc>
                <a:tc rowSpan="2" gridSpan="2">
                  <a:txBody>
                    <a:bodyPr/>
                    <a:lstStyle/>
                    <a:p>
                      <a:r>
                        <a:rPr lang="en-US" dirty="0"/>
                        <a:t>Review Completed</a:t>
                      </a:r>
                    </a:p>
                  </a:txBody>
                  <a:tcPr/>
                </a:tc>
                <a:tc rowSpan="2" hMerge="1">
                  <a:txBody>
                    <a:bodyPr/>
                    <a:lstStyle/>
                    <a:p>
                      <a:endParaRPr lang="en-US"/>
                    </a:p>
                  </a:txBody>
                  <a:tcPr/>
                </a:tc>
                <a:tc rowSpan="2" gridSpan="2">
                  <a:txBody>
                    <a:bodyPr/>
                    <a:lstStyle/>
                    <a:p>
                      <a:r>
                        <a:rPr lang="en-US" dirty="0"/>
                        <a:t>Review under Progress</a:t>
                      </a:r>
                    </a:p>
                  </a:txBody>
                  <a:tcPr/>
                </a:tc>
                <a:tc rowSpan="2" hMerge="1">
                  <a:txBody>
                    <a:bodyPr/>
                    <a:lstStyle/>
                    <a:p>
                      <a:endParaRPr lang="en-US"/>
                    </a:p>
                  </a:txBody>
                  <a:tcPr/>
                </a:tc>
                <a:tc gridSpan="12">
                  <a:txBody>
                    <a:bodyPr/>
                    <a:lstStyle/>
                    <a:p>
                      <a:pPr algn="ctr"/>
                      <a:r>
                        <a:rPr lang="en-US" dirty="0"/>
                        <a:t>Outcome of Review</a:t>
                      </a:r>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3873721942"/>
                  </a:ext>
                </a:extLst>
              </a:tr>
              <a:tr h="918739">
                <a:tc vMerge="1">
                  <a:txBody>
                    <a:bodyPr/>
                    <a:lstStyle/>
                    <a:p>
                      <a:endParaRPr lang="en-US" dirty="0"/>
                    </a:p>
                  </a:txBody>
                  <a:tcPr/>
                </a:tc>
                <a:tc gridSpan="2" vMerge="1">
                  <a:txBody>
                    <a:bodyPr/>
                    <a:lstStyle/>
                    <a:p>
                      <a:endParaRPr lang="en-US" dirty="0"/>
                    </a:p>
                  </a:txBody>
                  <a:tcPr/>
                </a:tc>
                <a:tc hMerge="1" vMerge="1">
                  <a:txBody>
                    <a:bodyPr/>
                    <a:lstStyle/>
                    <a:p>
                      <a:endParaRPr lang="en-US"/>
                    </a:p>
                  </a:txBody>
                  <a:tcPr/>
                </a:tc>
                <a:tc gridSpan="2" vMerge="1">
                  <a:txBody>
                    <a:bodyPr/>
                    <a:lstStyle/>
                    <a:p>
                      <a:endParaRPr lang="en-US" dirty="0"/>
                    </a:p>
                  </a:txBody>
                  <a:tcPr/>
                </a:tc>
                <a:tc hMerge="1" vMerge="1">
                  <a:txBody>
                    <a:bodyPr/>
                    <a:lstStyle/>
                    <a:p>
                      <a:endParaRPr lang="en-US"/>
                    </a:p>
                  </a:txBody>
                  <a:tcPr/>
                </a:tc>
                <a:tc gridSpan="2" vMerge="1">
                  <a:txBody>
                    <a:bodyPr/>
                    <a:lstStyle/>
                    <a:p>
                      <a:endParaRPr lang="en-US" dirty="0"/>
                    </a:p>
                  </a:txBody>
                  <a:tcPr/>
                </a:tc>
                <a:tc hMerge="1" vMerge="1">
                  <a:txBody>
                    <a:bodyPr/>
                    <a:lstStyle/>
                    <a:p>
                      <a:endParaRPr lang="en-US"/>
                    </a:p>
                  </a:txBody>
                  <a:tcPr/>
                </a:tc>
                <a:tc gridSpan="2">
                  <a:txBody>
                    <a:bodyPr/>
                    <a:lstStyle/>
                    <a:p>
                      <a:r>
                        <a:rPr lang="en-US" dirty="0"/>
                        <a:t>Revised</a:t>
                      </a:r>
                    </a:p>
                  </a:txBody>
                  <a:tcPr/>
                </a:tc>
                <a:tc hMerge="1">
                  <a:txBody>
                    <a:bodyPr/>
                    <a:lstStyle/>
                    <a:p>
                      <a:endParaRPr lang="en-US"/>
                    </a:p>
                  </a:txBody>
                  <a:tcPr/>
                </a:tc>
                <a:tc gridSpan="2">
                  <a:txBody>
                    <a:bodyPr/>
                    <a:lstStyle/>
                    <a:p>
                      <a:r>
                        <a:rPr lang="en-US" dirty="0"/>
                        <a:t>Reaffirmed</a:t>
                      </a:r>
                    </a:p>
                  </a:txBody>
                  <a:tcPr/>
                </a:tc>
                <a:tc hMerge="1">
                  <a:txBody>
                    <a:bodyPr/>
                    <a:lstStyle/>
                    <a:p>
                      <a:endParaRPr lang="en-US"/>
                    </a:p>
                  </a:txBody>
                  <a:tcPr/>
                </a:tc>
                <a:tc gridSpan="2">
                  <a:txBody>
                    <a:bodyPr/>
                    <a:lstStyle/>
                    <a:p>
                      <a:r>
                        <a:rPr lang="en-US" dirty="0"/>
                        <a:t>Amended</a:t>
                      </a:r>
                    </a:p>
                  </a:txBody>
                  <a:tcPr/>
                </a:tc>
                <a:tc hMerge="1">
                  <a:txBody>
                    <a:bodyPr/>
                    <a:lstStyle/>
                    <a:p>
                      <a:endParaRPr lang="en-US"/>
                    </a:p>
                  </a:txBody>
                  <a:tcPr/>
                </a:tc>
                <a:tc gridSpan="2">
                  <a:txBody>
                    <a:bodyPr/>
                    <a:lstStyle/>
                    <a:p>
                      <a:r>
                        <a:rPr lang="en-US" dirty="0"/>
                        <a:t>Withdrawal</a:t>
                      </a:r>
                    </a:p>
                  </a:txBody>
                  <a:tcPr/>
                </a:tc>
                <a:tc hMerge="1">
                  <a:txBody>
                    <a:bodyPr/>
                    <a:lstStyle/>
                    <a:p>
                      <a:endParaRPr lang="en-US"/>
                    </a:p>
                  </a:txBody>
                  <a:tcPr/>
                </a:tc>
                <a:tc gridSpan="2">
                  <a:txBody>
                    <a:bodyPr/>
                    <a:lstStyle/>
                    <a:p>
                      <a:r>
                        <a:rPr lang="en-US" dirty="0"/>
                        <a:t>Archived</a:t>
                      </a:r>
                    </a:p>
                  </a:txBody>
                  <a:tcPr/>
                </a:tc>
                <a:tc hMerge="1">
                  <a:txBody>
                    <a:bodyPr/>
                    <a:lstStyle/>
                    <a:p>
                      <a:endParaRPr lang="en-US"/>
                    </a:p>
                  </a:txBody>
                  <a:tcPr/>
                </a:tc>
                <a:tc gridSpan="2">
                  <a:txBody>
                    <a:bodyPr/>
                    <a:lstStyle/>
                    <a:p>
                      <a:r>
                        <a:rPr lang="en-US" dirty="0"/>
                        <a:t>Total</a:t>
                      </a:r>
                    </a:p>
                  </a:txBody>
                  <a:tcPr/>
                </a:tc>
                <a:tc hMerge="1">
                  <a:txBody>
                    <a:bodyPr/>
                    <a:lstStyle/>
                    <a:p>
                      <a:endParaRPr lang="en-US"/>
                    </a:p>
                  </a:txBody>
                  <a:tcPr/>
                </a:tc>
                <a:extLst>
                  <a:ext uri="{0D108BD9-81ED-4DB2-BD59-A6C34878D82A}">
                    <a16:rowId xmlns:a16="http://schemas.microsoft.com/office/drawing/2014/main" val="1863287075"/>
                  </a:ext>
                </a:extLst>
              </a:tr>
              <a:tr h="643949">
                <a:tc vMerge="1">
                  <a:txBody>
                    <a:bodyPr/>
                    <a:lstStyle/>
                    <a:p>
                      <a:endParaRPr lang="en-US"/>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tc>
                  <a:txBody>
                    <a:bodyPr/>
                    <a:lstStyle/>
                    <a:p>
                      <a:r>
                        <a:rPr lang="en-US" dirty="0"/>
                        <a:t>Pre 2K</a:t>
                      </a:r>
                    </a:p>
                  </a:txBody>
                  <a:tcPr/>
                </a:tc>
                <a:tc>
                  <a:txBody>
                    <a:bodyPr/>
                    <a:lstStyle/>
                    <a:p>
                      <a:r>
                        <a:rPr lang="en-US" dirty="0"/>
                        <a:t>Post 2K</a:t>
                      </a:r>
                    </a:p>
                  </a:txBody>
                  <a:tcPr/>
                </a:tc>
                <a:extLst>
                  <a:ext uri="{0D108BD9-81ED-4DB2-BD59-A6C34878D82A}">
                    <a16:rowId xmlns:a16="http://schemas.microsoft.com/office/drawing/2014/main" val="1710623802"/>
                  </a:ext>
                </a:extLst>
              </a:tr>
              <a:tr h="380124">
                <a:tc>
                  <a:txBody>
                    <a:bodyPr/>
                    <a:lstStyle/>
                    <a:p>
                      <a:r>
                        <a:rPr lang="en-US" dirty="0"/>
                        <a:t>ETD 02</a:t>
                      </a:r>
                    </a:p>
                  </a:txBody>
                  <a:tcPr/>
                </a:tc>
                <a:tc>
                  <a:txBody>
                    <a:bodyPr/>
                    <a:lstStyle/>
                    <a:p>
                      <a:r>
                        <a:rPr lang="en-US" dirty="0"/>
                        <a:t>65</a:t>
                      </a:r>
                    </a:p>
                  </a:txBody>
                  <a:tcPr/>
                </a:tc>
                <a:tc>
                  <a:txBody>
                    <a:bodyPr/>
                    <a:lstStyle/>
                    <a:p>
                      <a:r>
                        <a:rPr lang="en-US" dirty="0"/>
                        <a:t>32</a:t>
                      </a:r>
                    </a:p>
                  </a:txBody>
                  <a:tcPr/>
                </a:tc>
                <a:tc>
                  <a:txBody>
                    <a:bodyPr/>
                    <a:lstStyle/>
                    <a:p>
                      <a:r>
                        <a:rPr lang="en-US" dirty="0"/>
                        <a:t>6</a:t>
                      </a:r>
                    </a:p>
                  </a:txBody>
                  <a:tcPr/>
                </a:tc>
                <a:tc>
                  <a:txBody>
                    <a:bodyPr/>
                    <a:lstStyle/>
                    <a:p>
                      <a:r>
                        <a:rPr lang="en-US" dirty="0"/>
                        <a:t>21</a:t>
                      </a:r>
                    </a:p>
                  </a:txBody>
                  <a:tcPr/>
                </a:tc>
                <a:tc>
                  <a:txBody>
                    <a:bodyPr/>
                    <a:lstStyle/>
                    <a:p>
                      <a:r>
                        <a:rPr lang="en-US" dirty="0"/>
                        <a:t>52</a:t>
                      </a:r>
                    </a:p>
                  </a:txBody>
                  <a:tcPr/>
                </a:tc>
                <a:tc>
                  <a:txBody>
                    <a:bodyPr/>
                    <a:lstStyle/>
                    <a:p>
                      <a:r>
                        <a:rPr lang="en-US" dirty="0"/>
                        <a:t>11</a:t>
                      </a:r>
                    </a:p>
                  </a:txBody>
                  <a:tcPr/>
                </a:tc>
                <a:tc>
                  <a:txBody>
                    <a:bodyPr/>
                    <a:lstStyle/>
                    <a:p>
                      <a:r>
                        <a:rPr lang="en-US" dirty="0"/>
                        <a:t>7</a:t>
                      </a:r>
                    </a:p>
                  </a:txBody>
                  <a:tcPr/>
                </a:tc>
                <a:tc>
                  <a:txBody>
                    <a:bodyPr/>
                    <a:lstStyle/>
                    <a:p>
                      <a:r>
                        <a:rPr lang="en-US" dirty="0"/>
                        <a:t>0</a:t>
                      </a:r>
                    </a:p>
                  </a:txBody>
                  <a:tcPr/>
                </a:tc>
                <a:tc>
                  <a:txBody>
                    <a:bodyPr/>
                    <a:lstStyle/>
                    <a:p>
                      <a:r>
                        <a:rPr lang="en-US" dirty="0"/>
                        <a:t>0</a:t>
                      </a:r>
                    </a:p>
                  </a:txBody>
                  <a:tcPr/>
                </a:tc>
                <a:tc>
                  <a:txBody>
                    <a:bodyPr/>
                    <a:lstStyle/>
                    <a:p>
                      <a:r>
                        <a:rPr lang="en-US" dirty="0"/>
                        <a:t>21</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7</a:t>
                      </a:r>
                    </a:p>
                  </a:txBody>
                  <a:tcPr/>
                </a:tc>
                <a:tc>
                  <a:txBody>
                    <a:bodyPr/>
                    <a:lstStyle/>
                    <a:p>
                      <a:r>
                        <a:rPr lang="en-US" dirty="0"/>
                        <a:t>21</a:t>
                      </a:r>
                    </a:p>
                  </a:txBody>
                  <a:tcPr/>
                </a:tc>
                <a:extLst>
                  <a:ext uri="{0D108BD9-81ED-4DB2-BD59-A6C34878D82A}">
                    <a16:rowId xmlns:a16="http://schemas.microsoft.com/office/drawing/2014/main" val="3853782880"/>
                  </a:ext>
                </a:extLst>
              </a:tr>
              <a:tr h="380124">
                <a:tc>
                  <a:txBody>
                    <a:bodyPr/>
                    <a:lstStyle/>
                    <a:p>
                      <a:r>
                        <a:rPr lang="en-US" dirty="0"/>
                        <a:t>ETD 16</a:t>
                      </a:r>
                    </a:p>
                  </a:txBody>
                  <a:tcPr/>
                </a:tc>
                <a:tc>
                  <a:txBody>
                    <a:bodyPr/>
                    <a:lstStyle/>
                    <a:p>
                      <a:r>
                        <a:rPr lang="en-US" dirty="0"/>
                        <a:t>13</a:t>
                      </a:r>
                    </a:p>
                  </a:txBody>
                  <a:tcPr/>
                </a:tc>
                <a:tc>
                  <a:txBody>
                    <a:bodyPr/>
                    <a:lstStyle/>
                    <a:p>
                      <a:r>
                        <a:rPr lang="en-US" dirty="0"/>
                        <a:t>12</a:t>
                      </a:r>
                    </a:p>
                  </a:txBody>
                  <a:tcPr/>
                </a:tc>
                <a:tc>
                  <a:txBody>
                    <a:bodyPr/>
                    <a:lstStyle/>
                    <a:p>
                      <a:r>
                        <a:rPr lang="en-US" dirty="0"/>
                        <a:t>10</a:t>
                      </a:r>
                    </a:p>
                  </a:txBody>
                  <a:tcPr/>
                </a:tc>
                <a:tc>
                  <a:txBody>
                    <a:bodyPr/>
                    <a:lstStyle/>
                    <a:p>
                      <a:r>
                        <a:rPr lang="en-US" dirty="0"/>
                        <a:t>6</a:t>
                      </a:r>
                    </a:p>
                  </a:txBody>
                  <a:tcPr/>
                </a:tc>
                <a:tc>
                  <a:txBody>
                    <a:bodyPr/>
                    <a:lstStyle/>
                    <a:p>
                      <a:r>
                        <a:rPr lang="en-US" dirty="0"/>
                        <a:t>3</a:t>
                      </a:r>
                    </a:p>
                  </a:txBody>
                  <a:tcPr/>
                </a:tc>
                <a:tc>
                  <a:txBody>
                    <a:bodyPr/>
                    <a:lstStyle/>
                    <a:p>
                      <a:r>
                        <a:rPr lang="en-US" dirty="0"/>
                        <a:t>6</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5</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r>
                        <a:rPr lang="en-US" dirty="0"/>
                        <a:t>1</a:t>
                      </a:r>
                    </a:p>
                  </a:txBody>
                  <a:tcPr/>
                </a:tc>
                <a:tc>
                  <a:txBody>
                    <a:bodyPr/>
                    <a:lstStyle/>
                    <a:p>
                      <a:r>
                        <a:rPr lang="en-US" dirty="0"/>
                        <a:t>5</a:t>
                      </a:r>
                    </a:p>
                  </a:txBody>
                  <a:tcPr/>
                </a:tc>
                <a:extLst>
                  <a:ext uri="{0D108BD9-81ED-4DB2-BD59-A6C34878D82A}">
                    <a16:rowId xmlns:a16="http://schemas.microsoft.com/office/drawing/2014/main" val="166343339"/>
                  </a:ext>
                </a:extLst>
              </a:tr>
              <a:tr h="380124">
                <a:tc>
                  <a:txBody>
                    <a:bodyPr/>
                    <a:lstStyle/>
                    <a:p>
                      <a:r>
                        <a:rPr lang="en-US" dirty="0"/>
                        <a:t>ETD 34</a:t>
                      </a:r>
                    </a:p>
                  </a:txBody>
                  <a:tcPr/>
                </a:tc>
                <a:tc>
                  <a:txBody>
                    <a:bodyPr/>
                    <a:lstStyle/>
                    <a:p>
                      <a:r>
                        <a:rPr lang="en-US" dirty="0"/>
                        <a:t>5</a:t>
                      </a:r>
                    </a:p>
                  </a:txBody>
                  <a:tcPr/>
                </a:tc>
                <a:tc>
                  <a:txBody>
                    <a:bodyPr/>
                    <a:lstStyle/>
                    <a:p>
                      <a:r>
                        <a:rPr lang="en-US" dirty="0"/>
                        <a:t>11</a:t>
                      </a:r>
                    </a:p>
                  </a:txBody>
                  <a:tcPr/>
                </a:tc>
                <a:tc>
                  <a:txBody>
                    <a:bodyPr/>
                    <a:lstStyle/>
                    <a:p>
                      <a:r>
                        <a:rPr lang="en-US" dirty="0"/>
                        <a:t>5</a:t>
                      </a:r>
                    </a:p>
                  </a:txBody>
                  <a:tcPr/>
                </a:tc>
                <a:tc>
                  <a:txBody>
                    <a:bodyPr/>
                    <a:lstStyle/>
                    <a:p>
                      <a:r>
                        <a:rPr lang="en-US" dirty="0"/>
                        <a:t>10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10</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10</a:t>
                      </a:r>
                    </a:p>
                  </a:txBody>
                  <a:tcPr/>
                </a:tc>
                <a:extLst>
                  <a:ext uri="{0D108BD9-81ED-4DB2-BD59-A6C34878D82A}">
                    <a16:rowId xmlns:a16="http://schemas.microsoft.com/office/drawing/2014/main" val="1497390919"/>
                  </a:ext>
                </a:extLst>
              </a:tr>
            </a:tbl>
          </a:graphicData>
        </a:graphic>
      </p:graphicFrame>
    </p:spTree>
    <p:extLst>
      <p:ext uri="{BB962C8B-B14F-4D97-AF65-F5344CB8AC3E}">
        <p14:creationId xmlns:p14="http://schemas.microsoft.com/office/powerpoint/2010/main" val="650627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32D3F-CE6B-F3E4-3B18-0DD463822134}"/>
              </a:ext>
            </a:extLst>
          </p:cNvPr>
          <p:cNvSpPr>
            <a:spLocks noGrp="1"/>
          </p:cNvSpPr>
          <p:nvPr>
            <p:ph type="title"/>
          </p:nvPr>
        </p:nvSpPr>
        <p:spPr>
          <a:xfrm>
            <a:off x="913775" y="618518"/>
            <a:ext cx="10364451" cy="971292"/>
          </a:xfrm>
        </p:spPr>
        <p:txBody>
          <a:bodyPr/>
          <a:lstStyle/>
          <a:p>
            <a:r>
              <a:rPr lang="en-US" dirty="0"/>
              <a:t>Process adopted for review of standards</a:t>
            </a:r>
          </a:p>
        </p:txBody>
      </p:sp>
      <p:graphicFrame>
        <p:nvGraphicFramePr>
          <p:cNvPr id="4" name="Content Placeholder 3">
            <a:extLst>
              <a:ext uri="{FF2B5EF4-FFF2-40B4-BE49-F238E27FC236}">
                <a16:creationId xmlns:a16="http://schemas.microsoft.com/office/drawing/2014/main" id="{450737C5-8B28-A543-816F-F75C0F9B546F}"/>
              </a:ext>
            </a:extLst>
          </p:cNvPr>
          <p:cNvGraphicFramePr>
            <a:graphicFrameLocks noGrp="1"/>
          </p:cNvGraphicFramePr>
          <p:nvPr>
            <p:ph sz="quarter" idx="13"/>
            <p:extLst>
              <p:ext uri="{D42A27DB-BD31-4B8C-83A1-F6EECF244321}">
                <p14:modId xmlns:p14="http://schemas.microsoft.com/office/powerpoint/2010/main" val="3676841723"/>
              </p:ext>
            </p:extLst>
          </p:nvPr>
        </p:nvGraphicFramePr>
        <p:xfrm>
          <a:off x="987763" y="1300942"/>
          <a:ext cx="10774746" cy="5120640"/>
        </p:xfrm>
        <a:graphic>
          <a:graphicData uri="http://schemas.openxmlformats.org/drawingml/2006/table">
            <a:tbl>
              <a:tblPr firstRow="1" bandRow="1">
                <a:tableStyleId>{5C22544A-7EE6-4342-B048-85BDC9FD1C3A}</a:tableStyleId>
              </a:tblPr>
              <a:tblGrid>
                <a:gridCol w="1237143">
                  <a:extLst>
                    <a:ext uri="{9D8B030D-6E8A-4147-A177-3AD203B41FA5}">
                      <a16:colId xmlns:a16="http://schemas.microsoft.com/office/drawing/2014/main" val="406989206"/>
                    </a:ext>
                  </a:extLst>
                </a:gridCol>
                <a:gridCol w="1631373">
                  <a:extLst>
                    <a:ext uri="{9D8B030D-6E8A-4147-A177-3AD203B41FA5}">
                      <a16:colId xmlns:a16="http://schemas.microsoft.com/office/drawing/2014/main" val="3482033618"/>
                    </a:ext>
                  </a:extLst>
                </a:gridCol>
                <a:gridCol w="1796376">
                  <a:extLst>
                    <a:ext uri="{9D8B030D-6E8A-4147-A177-3AD203B41FA5}">
                      <a16:colId xmlns:a16="http://schemas.microsoft.com/office/drawing/2014/main" val="3114697448"/>
                    </a:ext>
                  </a:extLst>
                </a:gridCol>
                <a:gridCol w="1350818">
                  <a:extLst>
                    <a:ext uri="{9D8B030D-6E8A-4147-A177-3AD203B41FA5}">
                      <a16:colId xmlns:a16="http://schemas.microsoft.com/office/drawing/2014/main" val="1438900265"/>
                    </a:ext>
                  </a:extLst>
                </a:gridCol>
                <a:gridCol w="4759036">
                  <a:extLst>
                    <a:ext uri="{9D8B030D-6E8A-4147-A177-3AD203B41FA5}">
                      <a16:colId xmlns:a16="http://schemas.microsoft.com/office/drawing/2014/main" val="3685294754"/>
                    </a:ext>
                  </a:extLst>
                </a:gridCol>
              </a:tblGrid>
              <a:tr h="370840">
                <a:tc>
                  <a:txBody>
                    <a:bodyPr/>
                    <a:lstStyle/>
                    <a:p>
                      <a:r>
                        <a:rPr lang="en-US" dirty="0"/>
                        <a:t>Sectional Committee</a:t>
                      </a:r>
                    </a:p>
                  </a:txBody>
                  <a:tcPr/>
                </a:tc>
                <a:tc>
                  <a:txBody>
                    <a:bodyPr/>
                    <a:lstStyle/>
                    <a:p>
                      <a:r>
                        <a:rPr lang="en-US" dirty="0"/>
                        <a:t>No. of Standards taken up for Review as per APS (2024-2025)</a:t>
                      </a:r>
                    </a:p>
                  </a:txBody>
                  <a:tcPr/>
                </a:tc>
                <a:tc>
                  <a:txBody>
                    <a:bodyPr/>
                    <a:lstStyle/>
                    <a:p>
                      <a:r>
                        <a:rPr lang="en-US" dirty="0"/>
                        <a:t>Process Adopted for Review (ARP/WG/WP/R&amp;D/</a:t>
                      </a:r>
                    </a:p>
                    <a:p>
                      <a:r>
                        <a:rPr lang="en-US" dirty="0"/>
                        <a:t>Workshop/Interns)</a:t>
                      </a:r>
                    </a:p>
                  </a:txBody>
                  <a:tcPr/>
                </a:tc>
                <a:tc>
                  <a:txBody>
                    <a:bodyPr/>
                    <a:lstStyle/>
                    <a:p>
                      <a:r>
                        <a:rPr lang="en-US" dirty="0"/>
                        <a:t>No. of Projects done without ARP or WG/WP</a:t>
                      </a:r>
                    </a:p>
                  </a:txBody>
                  <a:tcPr/>
                </a:tc>
                <a:tc>
                  <a:txBody>
                    <a:bodyPr/>
                    <a:lstStyle/>
                    <a:p>
                      <a:r>
                        <a:rPr lang="en-US" dirty="0"/>
                        <a:t>Process adopted for projects done without ARP or WG</a:t>
                      </a:r>
                    </a:p>
                  </a:txBody>
                  <a:tcPr/>
                </a:tc>
                <a:extLst>
                  <a:ext uri="{0D108BD9-81ED-4DB2-BD59-A6C34878D82A}">
                    <a16:rowId xmlns:a16="http://schemas.microsoft.com/office/drawing/2014/main" val="435932834"/>
                  </a:ext>
                </a:extLst>
              </a:tr>
              <a:tr h="370840">
                <a:tc>
                  <a:txBody>
                    <a:bodyPr/>
                    <a:lstStyle/>
                    <a:p>
                      <a:r>
                        <a:rPr lang="en-US" dirty="0"/>
                        <a:t>ETD 02</a:t>
                      </a:r>
                    </a:p>
                  </a:txBody>
                  <a:tcPr/>
                </a:tc>
                <a:tc>
                  <a:txBody>
                    <a:bodyPr/>
                    <a:lstStyle/>
                    <a:p>
                      <a:pPr algn="ctr"/>
                      <a:r>
                        <a:rPr lang="en-US" dirty="0"/>
                        <a:t>104</a:t>
                      </a:r>
                    </a:p>
                  </a:txBody>
                  <a:tcPr/>
                </a:tc>
                <a:tc>
                  <a:txBody>
                    <a:bodyPr/>
                    <a:lstStyle/>
                    <a:p>
                      <a:r>
                        <a:rPr lang="en-US" dirty="0"/>
                        <a:t>ARP-50</a:t>
                      </a:r>
                    </a:p>
                    <a:p>
                      <a:r>
                        <a:rPr lang="en-US" dirty="0"/>
                        <a:t>WP- 25</a:t>
                      </a:r>
                    </a:p>
                    <a:p>
                      <a:r>
                        <a:rPr lang="en-US" dirty="0"/>
                        <a:t>Interns-8</a:t>
                      </a:r>
                    </a:p>
                  </a:txBody>
                  <a:tcPr/>
                </a:tc>
                <a:tc>
                  <a:txBody>
                    <a:bodyPr/>
                    <a:lstStyle/>
                    <a:p>
                      <a:r>
                        <a:rPr lang="en-US" dirty="0"/>
                        <a:t>21 (Post 2K)</a:t>
                      </a:r>
                    </a:p>
                  </a:txBody>
                  <a:tcPr/>
                </a:tc>
                <a:tc rowSpan="3">
                  <a:txBody>
                    <a:bodyPr/>
                    <a:lstStyle/>
                    <a:p>
                      <a:pPr algn="just"/>
                      <a:r>
                        <a:rPr lang="en-US" dirty="0"/>
                        <a:t>The standards under Column 4 are adopted from IEC. These have been reviewed by the committee and the committee decided that no change is required in those standards. Also, there is no change in the status of the corresponding base IEC standards. Hence it has been decided to reaffirm the standards. However, the same will be reviewed again whenever the corresponding base IEC standards gets revised. Experts will be designated from India whenever the corresponding base IEC standards are taken up for revision at IEC.</a:t>
                      </a:r>
                    </a:p>
                  </a:txBody>
                  <a:tcPr/>
                </a:tc>
                <a:extLst>
                  <a:ext uri="{0D108BD9-81ED-4DB2-BD59-A6C34878D82A}">
                    <a16:rowId xmlns:a16="http://schemas.microsoft.com/office/drawing/2014/main" val="1594700789"/>
                  </a:ext>
                </a:extLst>
              </a:tr>
              <a:tr h="370840">
                <a:tc>
                  <a:txBody>
                    <a:bodyPr/>
                    <a:lstStyle/>
                    <a:p>
                      <a:r>
                        <a:rPr lang="en-US" dirty="0"/>
                        <a:t>ETD 16</a:t>
                      </a:r>
                    </a:p>
                  </a:txBody>
                  <a:tcPr/>
                </a:tc>
                <a:tc>
                  <a:txBody>
                    <a:bodyPr/>
                    <a:lstStyle/>
                    <a:p>
                      <a:pPr algn="ctr"/>
                      <a:r>
                        <a:rPr lang="en-US" dirty="0"/>
                        <a:t>25</a:t>
                      </a:r>
                    </a:p>
                  </a:txBody>
                  <a:tcPr/>
                </a:tc>
                <a:tc>
                  <a:txBody>
                    <a:bodyPr/>
                    <a:lstStyle/>
                    <a:p>
                      <a:r>
                        <a:rPr lang="en-US" dirty="0"/>
                        <a:t>ARP-1</a:t>
                      </a:r>
                    </a:p>
                    <a:p>
                      <a:r>
                        <a:rPr lang="en-US" dirty="0"/>
                        <a:t>WP-18</a:t>
                      </a:r>
                    </a:p>
                    <a:p>
                      <a:r>
                        <a:rPr lang="en-US" dirty="0"/>
                        <a:t>Interns-1</a:t>
                      </a:r>
                    </a:p>
                  </a:txBody>
                  <a:tcPr/>
                </a:tc>
                <a:tc>
                  <a:txBody>
                    <a:bodyPr/>
                    <a:lstStyle/>
                    <a:p>
                      <a:r>
                        <a:rPr lang="en-US" dirty="0"/>
                        <a:t>5 (Post 2K)</a:t>
                      </a:r>
                    </a:p>
                  </a:txBody>
                  <a:tcPr/>
                </a:tc>
                <a:tc vMerge="1">
                  <a:txBody>
                    <a:bodyPr/>
                    <a:lstStyle/>
                    <a:p>
                      <a:endParaRPr lang="en-US" dirty="0"/>
                    </a:p>
                  </a:txBody>
                  <a:tcPr/>
                </a:tc>
                <a:extLst>
                  <a:ext uri="{0D108BD9-81ED-4DB2-BD59-A6C34878D82A}">
                    <a16:rowId xmlns:a16="http://schemas.microsoft.com/office/drawing/2014/main" val="1926428222"/>
                  </a:ext>
                </a:extLst>
              </a:tr>
              <a:tr h="370840">
                <a:tc>
                  <a:txBody>
                    <a:bodyPr/>
                    <a:lstStyle/>
                    <a:p>
                      <a:r>
                        <a:rPr lang="en-US" dirty="0"/>
                        <a:t>ETD 34</a:t>
                      </a:r>
                    </a:p>
                  </a:txBody>
                  <a:tcPr/>
                </a:tc>
                <a:tc>
                  <a:txBody>
                    <a:bodyPr/>
                    <a:lstStyle/>
                    <a:p>
                      <a:pPr algn="ctr"/>
                      <a:r>
                        <a:rPr lang="en-US" dirty="0"/>
                        <a:t>16</a:t>
                      </a:r>
                    </a:p>
                  </a:txBody>
                  <a:tcPr/>
                </a:tc>
                <a:tc>
                  <a:txBody>
                    <a:bodyPr/>
                    <a:lstStyle/>
                    <a:p>
                      <a:r>
                        <a:rPr lang="en-US" dirty="0"/>
                        <a:t>ARP-0</a:t>
                      </a:r>
                    </a:p>
                    <a:p>
                      <a:r>
                        <a:rPr lang="en-US" dirty="0"/>
                        <a:t>WP-5</a:t>
                      </a:r>
                    </a:p>
                    <a:p>
                      <a:r>
                        <a:rPr lang="en-US" dirty="0"/>
                        <a:t>Interns-0</a:t>
                      </a:r>
                    </a:p>
                  </a:txBody>
                  <a:tcPr/>
                </a:tc>
                <a:tc>
                  <a:txBody>
                    <a:bodyPr/>
                    <a:lstStyle/>
                    <a:p>
                      <a:r>
                        <a:rPr lang="en-US" dirty="0"/>
                        <a:t>11 (Post 2K)</a:t>
                      </a:r>
                    </a:p>
                  </a:txBody>
                  <a:tcPr/>
                </a:tc>
                <a:tc vMerge="1">
                  <a:txBody>
                    <a:bodyPr/>
                    <a:lstStyle/>
                    <a:p>
                      <a:endParaRPr lang="en-US" dirty="0"/>
                    </a:p>
                  </a:txBody>
                  <a:tcPr/>
                </a:tc>
                <a:extLst>
                  <a:ext uri="{0D108BD9-81ED-4DB2-BD59-A6C34878D82A}">
                    <a16:rowId xmlns:a16="http://schemas.microsoft.com/office/drawing/2014/main" val="2252038096"/>
                  </a:ext>
                </a:extLst>
              </a:tr>
            </a:tbl>
          </a:graphicData>
        </a:graphic>
      </p:graphicFrame>
    </p:spTree>
    <p:extLst>
      <p:ext uri="{BB962C8B-B14F-4D97-AF65-F5344CB8AC3E}">
        <p14:creationId xmlns:p14="http://schemas.microsoft.com/office/powerpoint/2010/main" val="74212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5ECE-C98E-D832-3757-159DACA81A51}"/>
              </a:ext>
            </a:extLst>
          </p:cNvPr>
          <p:cNvSpPr>
            <a:spLocks noGrp="1"/>
          </p:cNvSpPr>
          <p:nvPr>
            <p:ph type="title"/>
          </p:nvPr>
        </p:nvSpPr>
        <p:spPr>
          <a:xfrm>
            <a:off x="913775" y="618517"/>
            <a:ext cx="10364451" cy="940119"/>
          </a:xfrm>
        </p:spPr>
        <p:txBody>
          <a:bodyPr/>
          <a:lstStyle/>
          <a:p>
            <a:r>
              <a:rPr lang="en-US" dirty="0"/>
              <a:t>WORKING PANELS AND WORKING GROUPS</a:t>
            </a:r>
          </a:p>
        </p:txBody>
      </p:sp>
      <p:graphicFrame>
        <p:nvGraphicFramePr>
          <p:cNvPr id="4" name="Content Placeholder 3">
            <a:extLst>
              <a:ext uri="{FF2B5EF4-FFF2-40B4-BE49-F238E27FC236}">
                <a16:creationId xmlns:a16="http://schemas.microsoft.com/office/drawing/2014/main" id="{38A2AB33-FC49-0C83-7912-D536BEBF3BCC}"/>
              </a:ext>
            </a:extLst>
          </p:cNvPr>
          <p:cNvGraphicFramePr>
            <a:graphicFrameLocks noGrp="1"/>
          </p:cNvGraphicFramePr>
          <p:nvPr>
            <p:ph sz="quarter" idx="13"/>
            <p:extLst>
              <p:ext uri="{D42A27DB-BD31-4B8C-83A1-F6EECF244321}">
                <p14:modId xmlns:p14="http://schemas.microsoft.com/office/powerpoint/2010/main" val="530263655"/>
              </p:ext>
            </p:extLst>
          </p:nvPr>
        </p:nvGraphicFramePr>
        <p:xfrm>
          <a:off x="651163" y="1338263"/>
          <a:ext cx="11298382" cy="4541520"/>
        </p:xfrm>
        <a:graphic>
          <a:graphicData uri="http://schemas.openxmlformats.org/drawingml/2006/table">
            <a:tbl>
              <a:tblPr firstRow="1" bandRow="1">
                <a:tableStyleId>{5C22544A-7EE6-4342-B048-85BDC9FD1C3A}</a:tableStyleId>
              </a:tblPr>
              <a:tblGrid>
                <a:gridCol w="1088296">
                  <a:extLst>
                    <a:ext uri="{9D8B030D-6E8A-4147-A177-3AD203B41FA5}">
                      <a16:colId xmlns:a16="http://schemas.microsoft.com/office/drawing/2014/main" val="1499521963"/>
                    </a:ext>
                  </a:extLst>
                </a:gridCol>
                <a:gridCol w="2089259">
                  <a:extLst>
                    <a:ext uri="{9D8B030D-6E8A-4147-A177-3AD203B41FA5}">
                      <a16:colId xmlns:a16="http://schemas.microsoft.com/office/drawing/2014/main" val="1919909080"/>
                    </a:ext>
                  </a:extLst>
                </a:gridCol>
                <a:gridCol w="2089259">
                  <a:extLst>
                    <a:ext uri="{9D8B030D-6E8A-4147-A177-3AD203B41FA5}">
                      <a16:colId xmlns:a16="http://schemas.microsoft.com/office/drawing/2014/main" val="3460091569"/>
                    </a:ext>
                  </a:extLst>
                </a:gridCol>
                <a:gridCol w="1847415">
                  <a:extLst>
                    <a:ext uri="{9D8B030D-6E8A-4147-A177-3AD203B41FA5}">
                      <a16:colId xmlns:a16="http://schemas.microsoft.com/office/drawing/2014/main" val="2021152910"/>
                    </a:ext>
                  </a:extLst>
                </a:gridCol>
                <a:gridCol w="1674990">
                  <a:extLst>
                    <a:ext uri="{9D8B030D-6E8A-4147-A177-3AD203B41FA5}">
                      <a16:colId xmlns:a16="http://schemas.microsoft.com/office/drawing/2014/main" val="1047058704"/>
                    </a:ext>
                  </a:extLst>
                </a:gridCol>
                <a:gridCol w="2509163">
                  <a:extLst>
                    <a:ext uri="{9D8B030D-6E8A-4147-A177-3AD203B41FA5}">
                      <a16:colId xmlns:a16="http://schemas.microsoft.com/office/drawing/2014/main" val="3940679996"/>
                    </a:ext>
                  </a:extLst>
                </a:gridCol>
              </a:tblGrid>
              <a:tr h="370840">
                <a:tc>
                  <a:txBody>
                    <a:bodyPr/>
                    <a:lstStyle/>
                    <a:p>
                      <a:r>
                        <a:rPr lang="en-US" sz="1400" dirty="0"/>
                        <a:t>Sectional Committee</a:t>
                      </a:r>
                    </a:p>
                  </a:txBody>
                  <a:tcPr/>
                </a:tc>
                <a:tc>
                  <a:txBody>
                    <a:bodyPr/>
                    <a:lstStyle/>
                    <a:p>
                      <a:r>
                        <a:rPr lang="en-US" sz="1400" dirty="0"/>
                        <a:t>No. of existing Working Panels and Working Groups</a:t>
                      </a:r>
                    </a:p>
                  </a:txBody>
                  <a:tcPr/>
                </a:tc>
                <a:tc>
                  <a:txBody>
                    <a:bodyPr/>
                    <a:lstStyle/>
                    <a:p>
                      <a:r>
                        <a:rPr lang="en-US" sz="1400" dirty="0"/>
                        <a:t>Title of Working Panels (WP) and Working Groups (WG)</a:t>
                      </a:r>
                    </a:p>
                  </a:txBody>
                  <a:tcPr/>
                </a:tc>
                <a:tc>
                  <a:txBody>
                    <a:bodyPr/>
                    <a:lstStyle/>
                    <a:p>
                      <a:r>
                        <a:rPr lang="en-US" sz="1400" dirty="0"/>
                        <a:t>No. of Working Panels/Groups created</a:t>
                      </a:r>
                    </a:p>
                  </a:txBody>
                  <a:tcPr/>
                </a:tc>
                <a:tc>
                  <a:txBody>
                    <a:bodyPr/>
                    <a:lstStyle/>
                    <a:p>
                      <a:r>
                        <a:rPr lang="en-US" sz="1400" dirty="0"/>
                        <a:t>No. of Working Panels/Groups abolished</a:t>
                      </a:r>
                    </a:p>
                  </a:txBody>
                  <a:tcPr/>
                </a:tc>
                <a:tc>
                  <a:txBody>
                    <a:bodyPr/>
                    <a:lstStyle/>
                    <a:p>
                      <a:r>
                        <a:rPr lang="en-US" sz="1400" dirty="0"/>
                        <a:t>Plan of Action</a:t>
                      </a:r>
                    </a:p>
                  </a:txBody>
                  <a:tcPr/>
                </a:tc>
                <a:extLst>
                  <a:ext uri="{0D108BD9-81ED-4DB2-BD59-A6C34878D82A}">
                    <a16:rowId xmlns:a16="http://schemas.microsoft.com/office/drawing/2014/main" val="137927983"/>
                  </a:ext>
                </a:extLst>
              </a:tr>
              <a:tr h="370840">
                <a:tc>
                  <a:txBody>
                    <a:bodyPr/>
                    <a:lstStyle/>
                    <a:p>
                      <a:r>
                        <a:rPr lang="en-US" sz="1400" dirty="0"/>
                        <a:t>ETD 02</a:t>
                      </a:r>
                    </a:p>
                  </a:txBody>
                  <a:tcPr/>
                </a:tc>
                <a:tc>
                  <a:txBody>
                    <a:bodyPr/>
                    <a:lstStyle/>
                    <a:p>
                      <a:r>
                        <a:rPr lang="en-US" sz="1400" dirty="0"/>
                        <a:t>Working Panels-5</a:t>
                      </a:r>
                    </a:p>
                    <a:p>
                      <a:r>
                        <a:rPr lang="en-US" sz="1400" dirty="0"/>
                        <a:t>Working Groups-0</a:t>
                      </a:r>
                    </a:p>
                  </a:txBody>
                  <a:tcPr/>
                </a:tc>
                <a:tc>
                  <a:txBody>
                    <a:bodyPr/>
                    <a:lstStyle/>
                    <a:p>
                      <a:pPr marL="342900" indent="-342900">
                        <a:buAutoNum type="alphaLcPeriod"/>
                      </a:pPr>
                      <a:r>
                        <a:rPr lang="en-US" sz="1400" dirty="0"/>
                        <a:t>Cellulosic/Non-Cellulosic Papers and Fabrics</a:t>
                      </a:r>
                    </a:p>
                    <a:p>
                      <a:pPr marL="342900" indent="-342900">
                        <a:buAutoNum type="alphaLcPeriod"/>
                      </a:pPr>
                      <a:r>
                        <a:rPr lang="en-US" sz="1400" dirty="0"/>
                        <a:t>Polymeric/Elastomeric Insulation and Ceramics</a:t>
                      </a:r>
                    </a:p>
                    <a:p>
                      <a:pPr marL="342900" indent="-342900">
                        <a:buAutoNum type="alphaLcPeriod"/>
                      </a:pPr>
                      <a:r>
                        <a:rPr lang="en-US" sz="1400" dirty="0"/>
                        <a:t>Resins and Varnishes</a:t>
                      </a:r>
                    </a:p>
                    <a:p>
                      <a:pPr marL="342900" indent="-342900">
                        <a:buAutoNum type="alphaLcPeriod"/>
                      </a:pPr>
                      <a:r>
                        <a:rPr lang="en-US" sz="1400" dirty="0"/>
                        <a:t>Revision of IS 15652</a:t>
                      </a:r>
                    </a:p>
                    <a:p>
                      <a:pPr marL="342900" indent="-342900">
                        <a:buAutoNum type="alphaLcPeriod"/>
                      </a:pPr>
                      <a:r>
                        <a:rPr lang="en-US" sz="1400" dirty="0"/>
                        <a:t>Formulation of New Standard on Heat Shrinkable Sleeves</a:t>
                      </a:r>
                    </a:p>
                  </a:txBody>
                  <a:tcPr/>
                </a:tc>
                <a:tc>
                  <a:txBody>
                    <a:bodyPr/>
                    <a:lstStyle/>
                    <a:p>
                      <a:r>
                        <a:rPr lang="en-US" sz="1400" dirty="0"/>
                        <a:t>Working Panels-3</a:t>
                      </a:r>
                    </a:p>
                    <a:p>
                      <a:r>
                        <a:rPr lang="en-US" sz="1400" dirty="0"/>
                        <a:t>Working Groups-0</a:t>
                      </a:r>
                    </a:p>
                  </a:txBody>
                  <a:tcPr/>
                </a:tc>
                <a:tc>
                  <a:txBody>
                    <a:bodyPr/>
                    <a:lstStyle/>
                    <a:p>
                      <a:r>
                        <a:rPr lang="en-US" sz="1400" dirty="0"/>
                        <a:t>Working Groups-4</a:t>
                      </a:r>
                    </a:p>
                  </a:txBody>
                  <a:tcPr/>
                </a:tc>
                <a:tc>
                  <a:txBody>
                    <a:bodyPr/>
                    <a:lstStyle/>
                    <a:p>
                      <a:r>
                        <a:rPr lang="en-US" sz="1400" dirty="0"/>
                        <a:t>Working Panels/Groups will be restructured in line with the sectorial classification of the Sectional Committees.</a:t>
                      </a:r>
                    </a:p>
                  </a:txBody>
                  <a:tcPr/>
                </a:tc>
                <a:extLst>
                  <a:ext uri="{0D108BD9-81ED-4DB2-BD59-A6C34878D82A}">
                    <a16:rowId xmlns:a16="http://schemas.microsoft.com/office/drawing/2014/main" val="2362948745"/>
                  </a:ext>
                </a:extLst>
              </a:tr>
              <a:tr h="370840">
                <a:tc>
                  <a:txBody>
                    <a:bodyPr/>
                    <a:lstStyle/>
                    <a:p>
                      <a:r>
                        <a:rPr lang="en-US" sz="1400" dirty="0"/>
                        <a:t>ETD 16</a:t>
                      </a:r>
                    </a:p>
                  </a:txBody>
                  <a:tcPr/>
                </a:tc>
                <a:tc>
                  <a:txBody>
                    <a:bodyPr/>
                    <a:lstStyle/>
                    <a:p>
                      <a:r>
                        <a:rPr lang="en-US" sz="1400" dirty="0"/>
                        <a:t>Working Panels-11</a:t>
                      </a:r>
                    </a:p>
                    <a:p>
                      <a:r>
                        <a:rPr lang="en-US" sz="1400" dirty="0"/>
                        <a:t>Working Group-1</a:t>
                      </a:r>
                    </a:p>
                  </a:txBody>
                  <a:tcPr/>
                </a:tc>
                <a:tc>
                  <a:txBody>
                    <a:bodyPr/>
                    <a:lstStyle/>
                    <a:p>
                      <a:pPr marL="342900" indent="-342900">
                        <a:buAutoNum type="alphaLcPeriod"/>
                      </a:pPr>
                      <a:r>
                        <a:rPr lang="en-US" sz="1400" dirty="0"/>
                        <a:t>Dry Type Distribution Transformers-WP</a:t>
                      </a:r>
                    </a:p>
                    <a:p>
                      <a:pPr marL="342900" indent="-342900">
                        <a:buAutoNum type="alphaLcPeriod"/>
                      </a:pPr>
                      <a:r>
                        <a:rPr lang="en-US" sz="1400" dirty="0"/>
                        <a:t>Repair of Distribution Transformers-WP</a:t>
                      </a:r>
                    </a:p>
                    <a:p>
                      <a:pPr marL="342900" indent="-342900">
                        <a:buAutoNum type="alphaLcPeriod"/>
                      </a:pPr>
                      <a:r>
                        <a:rPr lang="en-US" sz="1400" dirty="0"/>
                        <a:t>Transformer Fittings &amp; Accessories-WP</a:t>
                      </a:r>
                    </a:p>
                  </a:txBody>
                  <a:tcPr/>
                </a:tc>
                <a:tc>
                  <a:txBody>
                    <a:bodyPr/>
                    <a:lstStyle/>
                    <a:p>
                      <a:r>
                        <a:rPr lang="en-US" sz="1400" dirty="0"/>
                        <a:t>Working Panels-0</a:t>
                      </a:r>
                    </a:p>
                    <a:p>
                      <a:r>
                        <a:rPr lang="en-US" sz="1400" dirty="0"/>
                        <a:t>Working Groups-0</a:t>
                      </a:r>
                    </a:p>
                    <a:p>
                      <a:endParaRPr lang="en-US" sz="1400" dirty="0"/>
                    </a:p>
                  </a:txBody>
                  <a:tcPr/>
                </a:tc>
                <a:tc>
                  <a:txBody>
                    <a:bodyPr/>
                    <a:lstStyle/>
                    <a:p>
                      <a:r>
                        <a:rPr lang="en-US" sz="1400" dirty="0"/>
                        <a:t>Working Panels-0</a:t>
                      </a:r>
                    </a:p>
                    <a:p>
                      <a:r>
                        <a:rPr lang="en-US" sz="1400" dirty="0"/>
                        <a:t>Working Groups-0</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Working Panels/Groups will be restructured in line with the sectorial classification of the Sectional Committees.</a:t>
                      </a:r>
                    </a:p>
                    <a:p>
                      <a:endParaRPr lang="en-US" sz="1400" dirty="0"/>
                    </a:p>
                  </a:txBody>
                  <a:tcPr/>
                </a:tc>
                <a:extLst>
                  <a:ext uri="{0D108BD9-81ED-4DB2-BD59-A6C34878D82A}">
                    <a16:rowId xmlns:a16="http://schemas.microsoft.com/office/drawing/2014/main" val="2396768342"/>
                  </a:ext>
                </a:extLst>
              </a:tr>
            </a:tbl>
          </a:graphicData>
        </a:graphic>
      </p:graphicFrame>
    </p:spTree>
    <p:extLst>
      <p:ext uri="{BB962C8B-B14F-4D97-AF65-F5344CB8AC3E}">
        <p14:creationId xmlns:p14="http://schemas.microsoft.com/office/powerpoint/2010/main" val="305595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0464A-3530-B483-2BF0-ACB55A50D8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BCBDC6-A31B-8725-CCDB-3DEA7F705031}"/>
              </a:ext>
            </a:extLst>
          </p:cNvPr>
          <p:cNvSpPr>
            <a:spLocks noGrp="1"/>
          </p:cNvSpPr>
          <p:nvPr>
            <p:ph type="title"/>
          </p:nvPr>
        </p:nvSpPr>
        <p:spPr>
          <a:xfrm>
            <a:off x="913775" y="618517"/>
            <a:ext cx="10364451" cy="940119"/>
          </a:xfrm>
        </p:spPr>
        <p:txBody>
          <a:bodyPr/>
          <a:lstStyle/>
          <a:p>
            <a:r>
              <a:rPr lang="en-US" dirty="0"/>
              <a:t>WORKING PANELS AND WORKING GROUPS</a:t>
            </a:r>
          </a:p>
        </p:txBody>
      </p:sp>
      <p:graphicFrame>
        <p:nvGraphicFramePr>
          <p:cNvPr id="4" name="Content Placeholder 3">
            <a:extLst>
              <a:ext uri="{FF2B5EF4-FFF2-40B4-BE49-F238E27FC236}">
                <a16:creationId xmlns:a16="http://schemas.microsoft.com/office/drawing/2014/main" id="{2D5E2D71-9831-230D-B252-62F6652228D4}"/>
              </a:ext>
            </a:extLst>
          </p:cNvPr>
          <p:cNvGraphicFramePr>
            <a:graphicFrameLocks noGrp="1"/>
          </p:cNvGraphicFramePr>
          <p:nvPr>
            <p:ph sz="quarter" idx="13"/>
            <p:extLst>
              <p:ext uri="{D42A27DB-BD31-4B8C-83A1-F6EECF244321}">
                <p14:modId xmlns:p14="http://schemas.microsoft.com/office/powerpoint/2010/main" val="551025524"/>
              </p:ext>
            </p:extLst>
          </p:nvPr>
        </p:nvGraphicFramePr>
        <p:xfrm>
          <a:off x="1220932" y="1362683"/>
          <a:ext cx="10458450" cy="4876800"/>
        </p:xfrm>
        <a:graphic>
          <a:graphicData uri="http://schemas.openxmlformats.org/drawingml/2006/table">
            <a:tbl>
              <a:tblPr firstRow="1" bandRow="1">
                <a:tableStyleId>{5C22544A-7EE6-4342-B048-85BDC9FD1C3A}</a:tableStyleId>
              </a:tblPr>
              <a:tblGrid>
                <a:gridCol w="879499">
                  <a:extLst>
                    <a:ext uri="{9D8B030D-6E8A-4147-A177-3AD203B41FA5}">
                      <a16:colId xmlns:a16="http://schemas.microsoft.com/office/drawing/2014/main" val="1499521963"/>
                    </a:ext>
                  </a:extLst>
                </a:gridCol>
                <a:gridCol w="1688420">
                  <a:extLst>
                    <a:ext uri="{9D8B030D-6E8A-4147-A177-3AD203B41FA5}">
                      <a16:colId xmlns:a16="http://schemas.microsoft.com/office/drawing/2014/main" val="1919909080"/>
                    </a:ext>
                  </a:extLst>
                </a:gridCol>
                <a:gridCol w="2527091">
                  <a:extLst>
                    <a:ext uri="{9D8B030D-6E8A-4147-A177-3AD203B41FA5}">
                      <a16:colId xmlns:a16="http://schemas.microsoft.com/office/drawing/2014/main" val="4259565595"/>
                    </a:ext>
                  </a:extLst>
                </a:gridCol>
                <a:gridCol w="1631372">
                  <a:extLst>
                    <a:ext uri="{9D8B030D-6E8A-4147-A177-3AD203B41FA5}">
                      <a16:colId xmlns:a16="http://schemas.microsoft.com/office/drawing/2014/main" val="2021152910"/>
                    </a:ext>
                  </a:extLst>
                </a:gridCol>
                <a:gridCol w="1517072">
                  <a:extLst>
                    <a:ext uri="{9D8B030D-6E8A-4147-A177-3AD203B41FA5}">
                      <a16:colId xmlns:a16="http://schemas.microsoft.com/office/drawing/2014/main" val="1047058704"/>
                    </a:ext>
                  </a:extLst>
                </a:gridCol>
                <a:gridCol w="2214996">
                  <a:extLst>
                    <a:ext uri="{9D8B030D-6E8A-4147-A177-3AD203B41FA5}">
                      <a16:colId xmlns:a16="http://schemas.microsoft.com/office/drawing/2014/main" val="3940679996"/>
                    </a:ext>
                  </a:extLst>
                </a:gridCol>
              </a:tblGrid>
              <a:tr h="370840">
                <a:tc>
                  <a:txBody>
                    <a:bodyPr/>
                    <a:lstStyle/>
                    <a:p>
                      <a:r>
                        <a:rPr lang="en-US" sz="1400" dirty="0"/>
                        <a:t>Sectional Committee</a:t>
                      </a:r>
                    </a:p>
                  </a:txBody>
                  <a:tcPr/>
                </a:tc>
                <a:tc>
                  <a:txBody>
                    <a:bodyPr/>
                    <a:lstStyle/>
                    <a:p>
                      <a:r>
                        <a:rPr lang="en-US" sz="1400" dirty="0"/>
                        <a:t>No. of existing Working Panels and Working Groups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Title of Working Panels (WP) and Working Groups (WG)</a:t>
                      </a:r>
                    </a:p>
                    <a:p>
                      <a:endParaRPr lang="en-US" sz="1400" dirty="0"/>
                    </a:p>
                  </a:txBody>
                  <a:tcPr/>
                </a:tc>
                <a:tc>
                  <a:txBody>
                    <a:bodyPr/>
                    <a:lstStyle/>
                    <a:p>
                      <a:r>
                        <a:rPr lang="en-US" sz="1400" dirty="0"/>
                        <a:t>No. of Working Panels/Groups created</a:t>
                      </a:r>
                    </a:p>
                  </a:txBody>
                  <a:tcPr/>
                </a:tc>
                <a:tc>
                  <a:txBody>
                    <a:bodyPr/>
                    <a:lstStyle/>
                    <a:p>
                      <a:r>
                        <a:rPr lang="en-US" sz="1400" dirty="0"/>
                        <a:t>No. of Working Panels/Groups abolished</a:t>
                      </a:r>
                    </a:p>
                  </a:txBody>
                  <a:tcPr/>
                </a:tc>
                <a:tc>
                  <a:txBody>
                    <a:bodyPr/>
                    <a:lstStyle/>
                    <a:p>
                      <a:r>
                        <a:rPr lang="en-US" sz="1400" dirty="0"/>
                        <a:t>Plan of Action</a:t>
                      </a:r>
                    </a:p>
                  </a:txBody>
                  <a:tcPr/>
                </a:tc>
                <a:extLst>
                  <a:ext uri="{0D108BD9-81ED-4DB2-BD59-A6C34878D82A}">
                    <a16:rowId xmlns:a16="http://schemas.microsoft.com/office/drawing/2014/main" val="137927983"/>
                  </a:ext>
                </a:extLst>
              </a:tr>
              <a:tr h="370840">
                <a:tc>
                  <a:txBody>
                    <a:bodyPr/>
                    <a:lstStyle/>
                    <a:p>
                      <a:r>
                        <a:rPr lang="en-US" sz="1400" dirty="0"/>
                        <a:t>ETD 16</a:t>
                      </a:r>
                    </a:p>
                  </a:txBody>
                  <a:tcPr/>
                </a:tc>
                <a:tc>
                  <a:txBody>
                    <a:bodyPr/>
                    <a:lstStyle/>
                    <a:p>
                      <a:r>
                        <a:rPr lang="en-US" sz="1400" dirty="0"/>
                        <a:t>Working Panels-11</a:t>
                      </a:r>
                    </a:p>
                    <a:p>
                      <a:r>
                        <a:rPr lang="en-US" sz="1400" dirty="0"/>
                        <a:t>Working Group-1</a:t>
                      </a:r>
                    </a:p>
                    <a:p>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 Tap Changers-WP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 Inverter Duty Transformers-WP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f. On-Site Diagnostic testing for condition/health assessment of Power Transformers-WP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 Self Protection/Disconnection devices for distribution transformers-WP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 Interpretation/Clarification on Indian Standards-WP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i</a:t>
                      </a:r>
                      <a:r>
                        <a:rPr lang="en-US" sz="1400" dirty="0"/>
                        <a:t>. Revision of IS 10028 Series-WP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 Revision of IS 1180 (Part 1)-WP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k. Submersible Duty Transformers and Accessories-WP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 Revision of IS 1180 (Series)-WG</a:t>
                      </a:r>
                    </a:p>
                  </a:txBody>
                  <a:tcPr/>
                </a:tc>
                <a:tc>
                  <a:txBody>
                    <a:bodyPr/>
                    <a:lstStyle/>
                    <a:p>
                      <a:r>
                        <a:rPr lang="en-US" sz="1400" dirty="0"/>
                        <a:t>Working Panels-0</a:t>
                      </a:r>
                    </a:p>
                    <a:p>
                      <a:r>
                        <a:rPr lang="en-US" sz="1400" dirty="0"/>
                        <a:t>Working Groups-0</a:t>
                      </a:r>
                    </a:p>
                    <a:p>
                      <a:endParaRPr lang="en-US" sz="1400" dirty="0"/>
                    </a:p>
                  </a:txBody>
                  <a:tcPr/>
                </a:tc>
                <a:tc>
                  <a:txBody>
                    <a:bodyPr/>
                    <a:lstStyle/>
                    <a:p>
                      <a:r>
                        <a:rPr lang="en-US" sz="1400" dirty="0"/>
                        <a:t>Working Panels-0</a:t>
                      </a:r>
                    </a:p>
                    <a:p>
                      <a:r>
                        <a:rPr lang="en-US" sz="1400" dirty="0"/>
                        <a:t>Working Groups-0</a:t>
                      </a:r>
                    </a:p>
                    <a:p>
                      <a:endParaRPr lang="en-US" sz="1400" dirty="0"/>
                    </a:p>
                    <a:p>
                      <a:endParaRPr lang="en-US" sz="1400" dirty="0"/>
                    </a:p>
                  </a:txBody>
                  <a:tcPr/>
                </a:tc>
                <a:tc>
                  <a:txBody>
                    <a:bodyPr/>
                    <a:lstStyle/>
                    <a:p>
                      <a:pPr algn="just"/>
                      <a:r>
                        <a:rPr lang="en-US" sz="1400" dirty="0"/>
                        <a:t>Working Panels/Groups will be restructured in line with the sectorial classification of the Sectional Committees</a:t>
                      </a:r>
                    </a:p>
                  </a:txBody>
                  <a:tcPr/>
                </a:tc>
                <a:extLst>
                  <a:ext uri="{0D108BD9-81ED-4DB2-BD59-A6C34878D82A}">
                    <a16:rowId xmlns:a16="http://schemas.microsoft.com/office/drawing/2014/main" val="2396768342"/>
                  </a:ext>
                </a:extLst>
              </a:tr>
            </a:tbl>
          </a:graphicData>
        </a:graphic>
      </p:graphicFrame>
    </p:spTree>
    <p:extLst>
      <p:ext uri="{BB962C8B-B14F-4D97-AF65-F5344CB8AC3E}">
        <p14:creationId xmlns:p14="http://schemas.microsoft.com/office/powerpoint/2010/main" val="103025708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{520CDF9E-B4D4-4E4D-AB24-872225AAD3D1}tf10001073</Template>
  <TotalTime>320</TotalTime>
  <Words>2772</Words>
  <Application>Microsoft Macintosh PowerPoint</Application>
  <PresentationFormat>Widescreen</PresentationFormat>
  <Paragraphs>525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Source Sans Pro</vt:lpstr>
      <vt:lpstr>Tw Cen MT</vt:lpstr>
      <vt:lpstr>Droplet</vt:lpstr>
      <vt:lpstr>Half yearly review</vt:lpstr>
      <vt:lpstr>PROGRESS OF NWIP’S AGAINST THE ANNUAL ACTION PLAN FOR 2024-2025 AND THE PROCESS ADOPTED</vt:lpstr>
      <vt:lpstr>PROGRESS OF NWIP’S AGAINST THE ANNUAL ACTION PLAN FOR 2024-2025 AND THE PROCESS ADOPTED</vt:lpstr>
      <vt:lpstr>PROGRESS OF NWIP’S AGAINST THE ANNUAL ACTION PLAN FOR 2024-2025 AND THE PROCESS ADOPTED</vt:lpstr>
      <vt:lpstr>NWIP STATUS</vt:lpstr>
      <vt:lpstr>PROGRESS OF REVIEWS AGAINST THE ANNUAL ACTION PLAN FOR 2024-2025</vt:lpstr>
      <vt:lpstr>Process adopted for review of standards</vt:lpstr>
      <vt:lpstr>WORKING PANELS AND WORKING GROUPS</vt:lpstr>
      <vt:lpstr>WORKING PANELS AND WORKING GROUPS</vt:lpstr>
      <vt:lpstr>WORKING PANELS AND WORKING GROUPS</vt:lpstr>
      <vt:lpstr>IEC Projects</vt:lpstr>
      <vt:lpstr>IEC Projects</vt:lpstr>
      <vt:lpstr>IEC Projects</vt:lpstr>
      <vt:lpstr>IEC Projects</vt:lpstr>
      <vt:lpstr>IEC Projects</vt:lpstr>
      <vt:lpstr>IEC Projects</vt:lpstr>
      <vt:lpstr>IEC Projects</vt:lpstr>
      <vt:lpstr>IEC Projects</vt:lpstr>
      <vt:lpstr>IEC Projects</vt:lpstr>
      <vt:lpstr>SC/WP Meetings planned and held outside hq</vt:lpstr>
      <vt:lpstr>Status of process reform measures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Abinash</dc:creator>
  <cp:lastModifiedBy>ABINASH BORDOLOI</cp:lastModifiedBy>
  <cp:revision>26</cp:revision>
  <dcterms:created xsi:type="dcterms:W3CDTF">2024-10-14T15:20:14Z</dcterms:created>
  <dcterms:modified xsi:type="dcterms:W3CDTF">2024-10-24T09:58:46Z</dcterms:modified>
</cp:coreProperties>
</file>