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20"/>
  </p:notesMasterIdLst>
  <p:sldIdLst>
    <p:sldId id="256" r:id="rId2"/>
    <p:sldId id="443" r:id="rId3"/>
    <p:sldId id="418" r:id="rId4"/>
    <p:sldId id="462" r:id="rId5"/>
    <p:sldId id="444" r:id="rId6"/>
    <p:sldId id="464" r:id="rId7"/>
    <p:sldId id="419" r:id="rId8"/>
    <p:sldId id="450" r:id="rId9"/>
    <p:sldId id="427" r:id="rId10"/>
    <p:sldId id="454" r:id="rId11"/>
    <p:sldId id="458" r:id="rId12"/>
    <p:sldId id="451" r:id="rId13"/>
    <p:sldId id="437" r:id="rId14"/>
    <p:sldId id="442" r:id="rId15"/>
    <p:sldId id="460" r:id="rId16"/>
    <p:sldId id="459" r:id="rId17"/>
    <p:sldId id="463" r:id="rId18"/>
    <p:sldId id="36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44" autoAdjust="0"/>
    <p:restoredTop sz="94364" autoAdjust="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F665A-7D6A-4B43-A15D-D4B888100364}" type="doc">
      <dgm:prSet loTypeId="urn:microsoft.com/office/officeart/2008/layout/PictureStrip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A357BCB-2B8B-514A-B87E-0DAD46422A65}">
      <dgm:prSet phldrT="[Text]" custT="1"/>
      <dgm:spPr/>
      <dgm:t>
        <a:bodyPr/>
        <a:lstStyle/>
        <a:p>
          <a:r>
            <a:rPr lang="en-GB" sz="1000" dirty="0"/>
            <a:t>WRD </a:t>
          </a:r>
          <a:r>
            <a:rPr lang="en-GB" sz="1000" dirty="0" smtClean="0"/>
            <a:t>06 Water Resources Planning, Management &amp; Evaluation</a:t>
          </a:r>
          <a:r>
            <a:rPr lang="en-IN" sz="1000" b="1" i="0" dirty="0"/>
            <a:t/>
          </a:r>
          <a:br>
            <a:rPr lang="en-IN" sz="1000" b="1" i="0" dirty="0"/>
          </a:br>
          <a:r>
            <a:rPr lang="en-IN" sz="1000" b="1" i="0" dirty="0"/>
            <a:t>Members - </a:t>
          </a:r>
          <a:r>
            <a:rPr lang="en-IN" sz="1000" b="1" i="0" dirty="0" smtClean="0"/>
            <a:t>39</a:t>
          </a:r>
          <a:endParaRPr lang="en-GB" sz="1000" dirty="0"/>
        </a:p>
      </dgm:t>
    </dgm:pt>
    <dgm:pt modelId="{F986CA94-1DAE-3E46-9369-1E2414A1F738}" type="parTrans" cxnId="{3FBB02BE-523B-034B-B606-62B094F7110D}">
      <dgm:prSet/>
      <dgm:spPr/>
      <dgm:t>
        <a:bodyPr/>
        <a:lstStyle/>
        <a:p>
          <a:endParaRPr lang="en-GB" sz="1400"/>
        </a:p>
      </dgm:t>
    </dgm:pt>
    <dgm:pt modelId="{67B9A69A-7AD8-A64C-908E-A5B5D33BC36B}" type="sibTrans" cxnId="{3FBB02BE-523B-034B-B606-62B094F7110D}">
      <dgm:prSet/>
      <dgm:spPr/>
      <dgm:t>
        <a:bodyPr/>
        <a:lstStyle/>
        <a:p>
          <a:endParaRPr lang="en-GB" sz="1400"/>
        </a:p>
      </dgm:t>
    </dgm:pt>
    <dgm:pt modelId="{9AB82AD5-21AA-B441-B905-7C0DC4C18C48}">
      <dgm:prSet phldrT="[Text]" custT="1"/>
      <dgm:spPr/>
      <dgm:t>
        <a:bodyPr/>
        <a:lstStyle/>
        <a:p>
          <a:r>
            <a:rPr lang="en-GB" sz="1000" dirty="0"/>
            <a:t>WRD </a:t>
          </a:r>
          <a:r>
            <a:rPr lang="en-GB" sz="1000" dirty="0" smtClean="0"/>
            <a:t>14 Water Conductor Systems</a:t>
          </a:r>
          <a:r>
            <a:rPr lang="en-IN" sz="1000" b="1" i="0" dirty="0"/>
            <a:t/>
          </a:r>
          <a:br>
            <a:rPr lang="en-IN" sz="1000" b="1" i="0" dirty="0"/>
          </a:br>
          <a:r>
            <a:rPr lang="en-IN" sz="1000" b="1" i="0" dirty="0"/>
            <a:t>Members </a:t>
          </a:r>
          <a:r>
            <a:rPr lang="en-IN" sz="1000" b="1" i="0" dirty="0" smtClean="0"/>
            <a:t>- 34</a:t>
          </a:r>
          <a:endParaRPr lang="en-GB" sz="1000" dirty="0"/>
        </a:p>
      </dgm:t>
    </dgm:pt>
    <dgm:pt modelId="{B1FE9A39-EE5C-4248-B941-5A4841E2ACC2}" type="parTrans" cxnId="{24691EC0-E8C0-BE45-A901-FD63FFCBFEA1}">
      <dgm:prSet/>
      <dgm:spPr/>
      <dgm:t>
        <a:bodyPr/>
        <a:lstStyle/>
        <a:p>
          <a:endParaRPr lang="en-GB" sz="1400"/>
        </a:p>
      </dgm:t>
    </dgm:pt>
    <dgm:pt modelId="{61F7AE79-3A79-2942-BF2C-1C0F0516176A}" type="sibTrans" cxnId="{24691EC0-E8C0-BE45-A901-FD63FFCBFEA1}">
      <dgm:prSet/>
      <dgm:spPr/>
      <dgm:t>
        <a:bodyPr/>
        <a:lstStyle/>
        <a:p>
          <a:endParaRPr lang="en-GB" sz="1400"/>
        </a:p>
      </dgm:t>
    </dgm:pt>
    <dgm:pt modelId="{D3D71D44-2416-CB4D-8807-4F9AE7817605}">
      <dgm:prSet phldrT="[Text]" custT="1"/>
      <dgm:spPr/>
      <dgm:t>
        <a:bodyPr/>
        <a:lstStyle/>
        <a:p>
          <a:r>
            <a:rPr lang="en-GB" sz="1000" dirty="0"/>
            <a:t>WRD </a:t>
          </a:r>
          <a:r>
            <a:rPr lang="en-GB" sz="1000" dirty="0" smtClean="0"/>
            <a:t>28 Coastal Zone Water Management</a:t>
          </a:r>
          <a:r>
            <a:rPr lang="en-IN" sz="1000" b="1" i="0" dirty="0"/>
            <a:t/>
          </a:r>
          <a:br>
            <a:rPr lang="en-IN" sz="1000" b="1" i="0" dirty="0"/>
          </a:br>
          <a:r>
            <a:rPr lang="en-IN" sz="1000" b="1" i="0" dirty="0"/>
            <a:t>Members </a:t>
          </a:r>
          <a:r>
            <a:rPr lang="en-IN" sz="1000" b="1" i="0" dirty="0" smtClean="0"/>
            <a:t>- 24</a:t>
          </a:r>
          <a:endParaRPr lang="en-GB" sz="1000" dirty="0"/>
        </a:p>
      </dgm:t>
    </dgm:pt>
    <dgm:pt modelId="{F08A271D-79B9-0546-85E0-DDB0BEF817A9}" type="parTrans" cxnId="{D6086065-09B2-F144-A1DF-299EBBAFEE2C}">
      <dgm:prSet/>
      <dgm:spPr/>
      <dgm:t>
        <a:bodyPr/>
        <a:lstStyle/>
        <a:p>
          <a:endParaRPr lang="en-GB" sz="1400"/>
        </a:p>
      </dgm:t>
    </dgm:pt>
    <dgm:pt modelId="{4CCB1DB3-F479-5F49-A415-F11C0E8203B9}" type="sibTrans" cxnId="{D6086065-09B2-F144-A1DF-299EBBAFEE2C}">
      <dgm:prSet/>
      <dgm:spPr/>
      <dgm:t>
        <a:bodyPr/>
        <a:lstStyle/>
        <a:p>
          <a:endParaRPr lang="en-GB" sz="1400"/>
        </a:p>
      </dgm:t>
    </dgm:pt>
    <dgm:pt modelId="{0539E264-A560-C54B-BCF2-9181D86A8516}">
      <dgm:prSet phldrT="[Text]" custT="1"/>
      <dgm:spPr/>
      <dgm:t>
        <a:bodyPr/>
        <a:lstStyle/>
        <a:p>
          <a:r>
            <a:rPr lang="en-GB" sz="1000" dirty="0"/>
            <a:t>WRD </a:t>
          </a:r>
          <a:r>
            <a:rPr lang="en-GB" sz="1000" dirty="0" smtClean="0"/>
            <a:t>10 Reservoirs &amp; Lakes </a:t>
          </a:r>
        </a:p>
        <a:p>
          <a:r>
            <a:rPr lang="en-GB" sz="1000" b="1" dirty="0" smtClean="0"/>
            <a:t>Members</a:t>
          </a:r>
          <a:r>
            <a:rPr lang="en-GB" sz="1000" dirty="0" smtClean="0"/>
            <a:t> - </a:t>
          </a:r>
          <a:r>
            <a:rPr lang="en-GB" sz="1000" b="1" dirty="0" smtClean="0"/>
            <a:t>32</a:t>
          </a:r>
          <a:endParaRPr lang="en-GB" sz="1000" b="1" dirty="0"/>
        </a:p>
      </dgm:t>
    </dgm:pt>
    <dgm:pt modelId="{F9E48CEF-DDC4-F040-ACE3-8C348FE0207F}" type="parTrans" cxnId="{DF7A3C62-13EE-E846-A783-D68209C0C2BE}">
      <dgm:prSet/>
      <dgm:spPr/>
      <dgm:t>
        <a:bodyPr/>
        <a:lstStyle/>
        <a:p>
          <a:endParaRPr lang="en-GB" sz="1400"/>
        </a:p>
      </dgm:t>
    </dgm:pt>
    <dgm:pt modelId="{131DF299-C61E-6846-9255-50B3F741044D}" type="sibTrans" cxnId="{DF7A3C62-13EE-E846-A783-D68209C0C2BE}">
      <dgm:prSet/>
      <dgm:spPr/>
      <dgm:t>
        <a:bodyPr/>
        <a:lstStyle/>
        <a:p>
          <a:endParaRPr lang="en-GB" sz="1400"/>
        </a:p>
      </dgm:t>
    </dgm:pt>
    <dgm:pt modelId="{D1DFE04C-5C0C-444C-B044-6F8F54858774}">
      <dgm:prSet phldrT="[Text]" custT="1"/>
      <dgm:spPr/>
      <dgm:t>
        <a:bodyPr/>
        <a:lstStyle/>
        <a:p>
          <a:r>
            <a:rPr lang="en-GB" sz="1000" dirty="0"/>
            <a:t>WRD </a:t>
          </a:r>
          <a:r>
            <a:rPr lang="en-GB" sz="1000" dirty="0" smtClean="0"/>
            <a:t>13 </a:t>
          </a:r>
          <a:r>
            <a:rPr lang="en-IN" sz="1000" b="1" i="0" dirty="0" smtClean="0"/>
            <a:t> </a:t>
          </a:r>
          <a:r>
            <a:rPr lang="en-IN" sz="1000" b="0" i="0" dirty="0" smtClean="0"/>
            <a:t>Canals &amp; Cross Drainage Works</a:t>
          </a:r>
        </a:p>
        <a:p>
          <a:r>
            <a:rPr lang="en-IN" sz="1000" b="1" i="0" dirty="0" smtClean="0"/>
            <a:t>Members - 29</a:t>
          </a:r>
          <a:endParaRPr lang="en-GB" sz="1000" dirty="0"/>
        </a:p>
      </dgm:t>
    </dgm:pt>
    <dgm:pt modelId="{DDA6C263-2280-EB4F-8A0B-321C24582DB4}" type="parTrans" cxnId="{9B9208AC-8EE5-F74C-BD6E-7567700DFC0C}">
      <dgm:prSet/>
      <dgm:spPr/>
      <dgm:t>
        <a:bodyPr/>
        <a:lstStyle/>
        <a:p>
          <a:endParaRPr lang="en-GB" sz="1400"/>
        </a:p>
      </dgm:t>
    </dgm:pt>
    <dgm:pt modelId="{DFAC9439-8D16-6E4A-BE03-BE0F72337E63}" type="sibTrans" cxnId="{9B9208AC-8EE5-F74C-BD6E-7567700DFC0C}">
      <dgm:prSet/>
      <dgm:spPr/>
      <dgm:t>
        <a:bodyPr/>
        <a:lstStyle/>
        <a:p>
          <a:endParaRPr lang="en-GB" sz="1400"/>
        </a:p>
      </dgm:t>
    </dgm:pt>
    <dgm:pt modelId="{4613FD9F-3CCD-4456-889C-FA8CF749439E}">
      <dgm:prSet phldrT="[Text]" custT="1"/>
      <dgm:spPr/>
      <dgm:t>
        <a:bodyPr/>
        <a:lstStyle/>
        <a:p>
          <a:r>
            <a:rPr lang="en-GB" sz="1000" dirty="0" smtClean="0"/>
            <a:t>WRD 32 Glacial Lake Outburst Floods (GLOFs) &amp; Landslide Lake Outburst Floods (LLOFs) </a:t>
          </a:r>
        </a:p>
        <a:p>
          <a:r>
            <a:rPr lang="en-GB" sz="1000" b="1" dirty="0" smtClean="0"/>
            <a:t>Members - 19</a:t>
          </a:r>
          <a:endParaRPr lang="en-GB" sz="1000" b="1" dirty="0"/>
        </a:p>
      </dgm:t>
    </dgm:pt>
    <dgm:pt modelId="{7CF6D9A8-DD1B-44C6-8107-2E61C60085B3}" type="parTrans" cxnId="{D6BA28D9-5CF2-40E4-8D32-3388531063B8}">
      <dgm:prSet/>
      <dgm:spPr/>
      <dgm:t>
        <a:bodyPr/>
        <a:lstStyle/>
        <a:p>
          <a:endParaRPr lang="en-US"/>
        </a:p>
      </dgm:t>
    </dgm:pt>
    <dgm:pt modelId="{74D3D679-97C8-46C8-ACF1-193253E5E10E}" type="sibTrans" cxnId="{D6BA28D9-5CF2-40E4-8D32-3388531063B8}">
      <dgm:prSet/>
      <dgm:spPr/>
      <dgm:t>
        <a:bodyPr/>
        <a:lstStyle/>
        <a:p>
          <a:endParaRPr lang="en-US"/>
        </a:p>
      </dgm:t>
    </dgm:pt>
    <dgm:pt modelId="{BF37B393-8CB9-504F-AB7C-832FBD37D18B}" type="pres">
      <dgm:prSet presAssocID="{FE0F665A-7D6A-4B43-A15D-D4B8881003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3ED2BB-49A1-044A-B864-649FC873444A}" type="pres">
      <dgm:prSet presAssocID="{2A357BCB-2B8B-514A-B87E-0DAD46422A65}" presName="composite" presStyleCnt="0"/>
      <dgm:spPr/>
    </dgm:pt>
    <dgm:pt modelId="{CC396EDE-AD81-7F44-8A9A-D58D7B77532A}" type="pres">
      <dgm:prSet presAssocID="{2A357BCB-2B8B-514A-B87E-0DAD46422A65}" presName="rect1" presStyleLbl="trAlignAcc1" presStyleIdx="0" presStyleCnt="6" custScaleX="105258" custScaleY="34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2BD6E-F7E4-1146-BC36-48AB34919314}" type="pres">
      <dgm:prSet presAssocID="{2A357BCB-2B8B-514A-B87E-0DAD46422A65}" presName="rect2" presStyleLbl="fgImgPlace1" presStyleIdx="0" presStyleCnt="6" custScaleX="74455" custScaleY="34592" custLinFactNeighborX="-6374" custLinFactNeighborY="10759"/>
      <dgm:spPr/>
    </dgm:pt>
    <dgm:pt modelId="{17DBE3DB-76E4-A046-BCA0-6A892416DF80}" type="pres">
      <dgm:prSet presAssocID="{67B9A69A-7AD8-A64C-908E-A5B5D33BC36B}" presName="sibTrans" presStyleCnt="0"/>
      <dgm:spPr/>
    </dgm:pt>
    <dgm:pt modelId="{FD4656BA-93C7-874E-95DC-04B8075DF6A8}" type="pres">
      <dgm:prSet presAssocID="{0539E264-A560-C54B-BCF2-9181D86A8516}" presName="composite" presStyleCnt="0"/>
      <dgm:spPr/>
    </dgm:pt>
    <dgm:pt modelId="{D2572CE5-F56C-CF4A-BE4A-6A6F4A336517}" type="pres">
      <dgm:prSet presAssocID="{0539E264-A560-C54B-BCF2-9181D86A8516}" presName="rect1" presStyleLbl="trAlignAcc1" presStyleIdx="1" presStyleCnt="6" custScaleX="104162" custScaleY="34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6F336-CF56-6242-BFCA-290A1D8E8E16}" type="pres">
      <dgm:prSet presAssocID="{0539E264-A560-C54B-BCF2-9181D86A8516}" presName="rect2" presStyleLbl="fgImgPlace1" presStyleIdx="1" presStyleCnt="6" custScaleX="67515" custScaleY="34592" custLinFactNeighborX="-8232" custLinFactNeighborY="12192"/>
      <dgm:spPr/>
    </dgm:pt>
    <dgm:pt modelId="{43B4C7E7-8E6D-724F-ADCD-40BB79467CB0}" type="pres">
      <dgm:prSet presAssocID="{131DF299-C61E-6846-9255-50B3F741044D}" presName="sibTrans" presStyleCnt="0"/>
      <dgm:spPr/>
    </dgm:pt>
    <dgm:pt modelId="{C349FBA0-A892-C045-A156-4AAD7AECD2F0}" type="pres">
      <dgm:prSet presAssocID="{D1DFE04C-5C0C-444C-B044-6F8F54858774}" presName="composite" presStyleCnt="0"/>
      <dgm:spPr/>
    </dgm:pt>
    <dgm:pt modelId="{821FA281-0F45-1A42-BE71-EAB2FFBA22E6}" type="pres">
      <dgm:prSet presAssocID="{D1DFE04C-5C0C-444C-B044-6F8F54858774}" presName="rect1" presStyleLbl="trAlignAcc1" presStyleIdx="2" presStyleCnt="6" custScaleX="104162" custScaleY="34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FA2E0-5FDE-7B4E-8E2B-7C0396C5B400}" type="pres">
      <dgm:prSet presAssocID="{D1DFE04C-5C0C-444C-B044-6F8F54858774}" presName="rect2" presStyleLbl="fgImgPlace1" presStyleIdx="2" presStyleCnt="6" custScaleX="70260" custScaleY="34592" custLinFactNeighborX="-7311" custLinFactNeighborY="10358"/>
      <dgm:spPr/>
    </dgm:pt>
    <dgm:pt modelId="{52CF9265-4DE1-A640-B1E1-DE6159111967}" type="pres">
      <dgm:prSet presAssocID="{DFAC9439-8D16-6E4A-BE03-BE0F72337E63}" presName="sibTrans" presStyleCnt="0"/>
      <dgm:spPr/>
    </dgm:pt>
    <dgm:pt modelId="{0BE5224D-D5F1-5140-A2A5-E3492F5BB0BA}" type="pres">
      <dgm:prSet presAssocID="{9AB82AD5-21AA-B441-B905-7C0DC4C18C48}" presName="composite" presStyleCnt="0"/>
      <dgm:spPr/>
    </dgm:pt>
    <dgm:pt modelId="{5EEEE0E1-FD69-8344-8635-5D87707EB3DA}" type="pres">
      <dgm:prSet presAssocID="{9AB82AD5-21AA-B441-B905-7C0DC4C18C48}" presName="rect1" presStyleLbl="trAlignAcc1" presStyleIdx="3" presStyleCnt="6" custScaleX="104162" custScaleY="34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F0CCA-77B4-EC4A-B3FC-BDEF01F796FD}" type="pres">
      <dgm:prSet presAssocID="{9AB82AD5-21AA-B441-B905-7C0DC4C18C48}" presName="rect2" presStyleLbl="fgImgPlace1" presStyleIdx="3" presStyleCnt="6" custScaleX="74291" custScaleY="37151" custLinFactNeighborX="-3689" custLinFactNeighborY="12079"/>
      <dgm:spPr/>
    </dgm:pt>
    <dgm:pt modelId="{96FCA551-1DA7-A64B-A472-D28AC766CE67}" type="pres">
      <dgm:prSet presAssocID="{61F7AE79-3A79-2942-BF2C-1C0F0516176A}" presName="sibTrans" presStyleCnt="0"/>
      <dgm:spPr/>
    </dgm:pt>
    <dgm:pt modelId="{681D6E88-6E30-0B4D-A9B3-BBC9AAB8CC47}" type="pres">
      <dgm:prSet presAssocID="{D3D71D44-2416-CB4D-8807-4F9AE7817605}" presName="composite" presStyleCnt="0"/>
      <dgm:spPr/>
    </dgm:pt>
    <dgm:pt modelId="{B8D327B6-20B1-5444-A786-E81FDB922C7C}" type="pres">
      <dgm:prSet presAssocID="{D3D71D44-2416-CB4D-8807-4F9AE7817605}" presName="rect1" presStyleLbl="trAlignAcc1" presStyleIdx="4" presStyleCnt="6" custScaleX="104162" custScaleY="34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90AD9-552C-BF45-AAE4-9283FFE7F314}" type="pres">
      <dgm:prSet presAssocID="{D3D71D44-2416-CB4D-8807-4F9AE7817605}" presName="rect2" presStyleLbl="fgImgPlace1" presStyleIdx="4" presStyleCnt="6" custScaleX="70109" custScaleY="34592" custLinFactNeighborX="-5505" custLinFactNeighborY="12234"/>
      <dgm:spPr/>
    </dgm:pt>
    <dgm:pt modelId="{4E35412D-26F0-477B-9860-7A9A8D3C2C26}" type="pres">
      <dgm:prSet presAssocID="{4CCB1DB3-F479-5F49-A415-F11C0E8203B9}" presName="sibTrans" presStyleCnt="0"/>
      <dgm:spPr/>
    </dgm:pt>
    <dgm:pt modelId="{5416B2F6-D90F-4289-9682-96280779B302}" type="pres">
      <dgm:prSet presAssocID="{4613FD9F-3CCD-4456-889C-FA8CF749439E}" presName="composite" presStyleCnt="0"/>
      <dgm:spPr/>
    </dgm:pt>
    <dgm:pt modelId="{ED98ACC2-0A11-4E20-A9E4-D6FCF94376EF}" type="pres">
      <dgm:prSet presAssocID="{4613FD9F-3CCD-4456-889C-FA8CF749439E}" presName="rect1" presStyleLbl="trAlignAcc1" presStyleIdx="5" presStyleCnt="6" custScaleX="104628" custScaleY="39466" custLinFactNeighborX="1964" custLinFactNeighborY="1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CC6FF-5C18-4AD4-93BE-88D145C29CF0}" type="pres">
      <dgm:prSet presAssocID="{4613FD9F-3CCD-4456-889C-FA8CF749439E}" presName="rect2" presStyleLbl="fgImgPlace1" presStyleIdx="5" presStyleCnt="6" custScaleX="69068" custScaleY="39643" custLinFactNeighborX="1181" custLinFactNeighborY="12609"/>
      <dgm:spPr/>
    </dgm:pt>
  </dgm:ptLst>
  <dgm:cxnLst>
    <dgm:cxn modelId="{3FBB02BE-523B-034B-B606-62B094F7110D}" srcId="{FE0F665A-7D6A-4B43-A15D-D4B888100364}" destId="{2A357BCB-2B8B-514A-B87E-0DAD46422A65}" srcOrd="0" destOrd="0" parTransId="{F986CA94-1DAE-3E46-9369-1E2414A1F738}" sibTransId="{67B9A69A-7AD8-A64C-908E-A5B5D33BC36B}"/>
    <dgm:cxn modelId="{3DB93470-7546-6440-8D0E-14735075199C}" type="presOf" srcId="{9AB82AD5-21AA-B441-B905-7C0DC4C18C48}" destId="{5EEEE0E1-FD69-8344-8635-5D87707EB3DA}" srcOrd="0" destOrd="0" presId="urn:microsoft.com/office/officeart/2008/layout/PictureStrips"/>
    <dgm:cxn modelId="{813B2B43-65E1-F440-B13D-9098F20C881D}" type="presOf" srcId="{0539E264-A560-C54B-BCF2-9181D86A8516}" destId="{D2572CE5-F56C-CF4A-BE4A-6A6F4A336517}" srcOrd="0" destOrd="0" presId="urn:microsoft.com/office/officeart/2008/layout/PictureStrips"/>
    <dgm:cxn modelId="{24691EC0-E8C0-BE45-A901-FD63FFCBFEA1}" srcId="{FE0F665A-7D6A-4B43-A15D-D4B888100364}" destId="{9AB82AD5-21AA-B441-B905-7C0DC4C18C48}" srcOrd="3" destOrd="0" parTransId="{B1FE9A39-EE5C-4248-B941-5A4841E2ACC2}" sibTransId="{61F7AE79-3A79-2942-BF2C-1C0F0516176A}"/>
    <dgm:cxn modelId="{EEEC4D59-FCB0-4B46-A975-8A56D11E87ED}" type="presOf" srcId="{4613FD9F-3CCD-4456-889C-FA8CF749439E}" destId="{ED98ACC2-0A11-4E20-A9E4-D6FCF94376EF}" srcOrd="0" destOrd="0" presId="urn:microsoft.com/office/officeart/2008/layout/PictureStrips"/>
    <dgm:cxn modelId="{DF7A3C62-13EE-E846-A783-D68209C0C2BE}" srcId="{FE0F665A-7D6A-4B43-A15D-D4B888100364}" destId="{0539E264-A560-C54B-BCF2-9181D86A8516}" srcOrd="1" destOrd="0" parTransId="{F9E48CEF-DDC4-F040-ACE3-8C348FE0207F}" sibTransId="{131DF299-C61E-6846-9255-50B3F741044D}"/>
    <dgm:cxn modelId="{9B9208AC-8EE5-F74C-BD6E-7567700DFC0C}" srcId="{FE0F665A-7D6A-4B43-A15D-D4B888100364}" destId="{D1DFE04C-5C0C-444C-B044-6F8F54858774}" srcOrd="2" destOrd="0" parTransId="{DDA6C263-2280-EB4F-8A0B-321C24582DB4}" sibTransId="{DFAC9439-8D16-6E4A-BE03-BE0F72337E63}"/>
    <dgm:cxn modelId="{8783A8B9-3C52-ED4E-9AEF-0EA08113EC7B}" type="presOf" srcId="{2A357BCB-2B8B-514A-B87E-0DAD46422A65}" destId="{CC396EDE-AD81-7F44-8A9A-D58D7B77532A}" srcOrd="0" destOrd="0" presId="urn:microsoft.com/office/officeart/2008/layout/PictureStrips"/>
    <dgm:cxn modelId="{B9996C7C-457F-5242-8F55-D60F02AFCF23}" type="presOf" srcId="{D3D71D44-2416-CB4D-8807-4F9AE7817605}" destId="{B8D327B6-20B1-5444-A786-E81FDB922C7C}" srcOrd="0" destOrd="0" presId="urn:microsoft.com/office/officeart/2008/layout/PictureStrips"/>
    <dgm:cxn modelId="{D6BA28D9-5CF2-40E4-8D32-3388531063B8}" srcId="{FE0F665A-7D6A-4B43-A15D-D4B888100364}" destId="{4613FD9F-3CCD-4456-889C-FA8CF749439E}" srcOrd="5" destOrd="0" parTransId="{7CF6D9A8-DD1B-44C6-8107-2E61C60085B3}" sibTransId="{74D3D679-97C8-46C8-ACF1-193253E5E10E}"/>
    <dgm:cxn modelId="{6600CAB1-BD92-9141-BB34-69467CC45342}" type="presOf" srcId="{FE0F665A-7D6A-4B43-A15D-D4B888100364}" destId="{BF37B393-8CB9-504F-AB7C-832FBD37D18B}" srcOrd="0" destOrd="0" presId="urn:microsoft.com/office/officeart/2008/layout/PictureStrips"/>
    <dgm:cxn modelId="{D6086065-09B2-F144-A1DF-299EBBAFEE2C}" srcId="{FE0F665A-7D6A-4B43-A15D-D4B888100364}" destId="{D3D71D44-2416-CB4D-8807-4F9AE7817605}" srcOrd="4" destOrd="0" parTransId="{F08A271D-79B9-0546-85E0-DDB0BEF817A9}" sibTransId="{4CCB1DB3-F479-5F49-A415-F11C0E8203B9}"/>
    <dgm:cxn modelId="{FD2C1EBA-4565-874A-873E-3F00B92E2AE7}" type="presOf" srcId="{D1DFE04C-5C0C-444C-B044-6F8F54858774}" destId="{821FA281-0F45-1A42-BE71-EAB2FFBA22E6}" srcOrd="0" destOrd="0" presId="urn:microsoft.com/office/officeart/2008/layout/PictureStrips"/>
    <dgm:cxn modelId="{9C32591E-35E3-AC4C-AD49-9D91B4601D08}" type="presParOf" srcId="{BF37B393-8CB9-504F-AB7C-832FBD37D18B}" destId="{4F3ED2BB-49A1-044A-B864-649FC873444A}" srcOrd="0" destOrd="0" presId="urn:microsoft.com/office/officeart/2008/layout/PictureStrips"/>
    <dgm:cxn modelId="{C542479A-A416-5F4C-8AAB-6E2D7B846CA0}" type="presParOf" srcId="{4F3ED2BB-49A1-044A-B864-649FC873444A}" destId="{CC396EDE-AD81-7F44-8A9A-D58D7B77532A}" srcOrd="0" destOrd="0" presId="urn:microsoft.com/office/officeart/2008/layout/PictureStrips"/>
    <dgm:cxn modelId="{F3435BE5-EC6A-9141-80B0-07274E0362D8}" type="presParOf" srcId="{4F3ED2BB-49A1-044A-B864-649FC873444A}" destId="{61F2BD6E-F7E4-1146-BC36-48AB34919314}" srcOrd="1" destOrd="0" presId="urn:microsoft.com/office/officeart/2008/layout/PictureStrips"/>
    <dgm:cxn modelId="{54500930-383B-764B-AC86-FEE77F449625}" type="presParOf" srcId="{BF37B393-8CB9-504F-AB7C-832FBD37D18B}" destId="{17DBE3DB-76E4-A046-BCA0-6A892416DF80}" srcOrd="1" destOrd="0" presId="urn:microsoft.com/office/officeart/2008/layout/PictureStrips"/>
    <dgm:cxn modelId="{4B73623E-99D1-9C4E-8AFE-2B8CDD9135ED}" type="presParOf" srcId="{BF37B393-8CB9-504F-AB7C-832FBD37D18B}" destId="{FD4656BA-93C7-874E-95DC-04B8075DF6A8}" srcOrd="2" destOrd="0" presId="urn:microsoft.com/office/officeart/2008/layout/PictureStrips"/>
    <dgm:cxn modelId="{F1489DF7-469A-944D-8FB8-B9F961449E6F}" type="presParOf" srcId="{FD4656BA-93C7-874E-95DC-04B8075DF6A8}" destId="{D2572CE5-F56C-CF4A-BE4A-6A6F4A336517}" srcOrd="0" destOrd="0" presId="urn:microsoft.com/office/officeart/2008/layout/PictureStrips"/>
    <dgm:cxn modelId="{0ACF9FEF-F506-D643-B144-298060BC098B}" type="presParOf" srcId="{FD4656BA-93C7-874E-95DC-04B8075DF6A8}" destId="{8B16F336-CF56-6242-BFCA-290A1D8E8E16}" srcOrd="1" destOrd="0" presId="urn:microsoft.com/office/officeart/2008/layout/PictureStrips"/>
    <dgm:cxn modelId="{9D7CB3A3-A108-FB4A-9178-868258F55EE5}" type="presParOf" srcId="{BF37B393-8CB9-504F-AB7C-832FBD37D18B}" destId="{43B4C7E7-8E6D-724F-ADCD-40BB79467CB0}" srcOrd="3" destOrd="0" presId="urn:microsoft.com/office/officeart/2008/layout/PictureStrips"/>
    <dgm:cxn modelId="{B5245ACE-2BD5-3F46-BEBD-9C2810191362}" type="presParOf" srcId="{BF37B393-8CB9-504F-AB7C-832FBD37D18B}" destId="{C349FBA0-A892-C045-A156-4AAD7AECD2F0}" srcOrd="4" destOrd="0" presId="urn:microsoft.com/office/officeart/2008/layout/PictureStrips"/>
    <dgm:cxn modelId="{9D372BE8-3BD4-8246-B891-D1A276C332E1}" type="presParOf" srcId="{C349FBA0-A892-C045-A156-4AAD7AECD2F0}" destId="{821FA281-0F45-1A42-BE71-EAB2FFBA22E6}" srcOrd="0" destOrd="0" presId="urn:microsoft.com/office/officeart/2008/layout/PictureStrips"/>
    <dgm:cxn modelId="{E3CF1497-6559-4F4F-92F2-82DD16EF1084}" type="presParOf" srcId="{C349FBA0-A892-C045-A156-4AAD7AECD2F0}" destId="{EB3FA2E0-5FDE-7B4E-8E2B-7C0396C5B400}" srcOrd="1" destOrd="0" presId="urn:microsoft.com/office/officeart/2008/layout/PictureStrips"/>
    <dgm:cxn modelId="{7C763AFC-3778-A84D-A8F6-963D560B84D9}" type="presParOf" srcId="{BF37B393-8CB9-504F-AB7C-832FBD37D18B}" destId="{52CF9265-4DE1-A640-B1E1-DE6159111967}" srcOrd="5" destOrd="0" presId="urn:microsoft.com/office/officeart/2008/layout/PictureStrips"/>
    <dgm:cxn modelId="{B06F0F91-E8E7-1540-91A4-36FD47E728B1}" type="presParOf" srcId="{BF37B393-8CB9-504F-AB7C-832FBD37D18B}" destId="{0BE5224D-D5F1-5140-A2A5-E3492F5BB0BA}" srcOrd="6" destOrd="0" presId="urn:microsoft.com/office/officeart/2008/layout/PictureStrips"/>
    <dgm:cxn modelId="{E2E57C3B-3FE6-7E4C-BB8B-DF7DDE112A2C}" type="presParOf" srcId="{0BE5224D-D5F1-5140-A2A5-E3492F5BB0BA}" destId="{5EEEE0E1-FD69-8344-8635-5D87707EB3DA}" srcOrd="0" destOrd="0" presId="urn:microsoft.com/office/officeart/2008/layout/PictureStrips"/>
    <dgm:cxn modelId="{7F60DC56-DF6B-8348-B395-DC4BFDDD270B}" type="presParOf" srcId="{0BE5224D-D5F1-5140-A2A5-E3492F5BB0BA}" destId="{58EF0CCA-77B4-EC4A-B3FC-BDEF01F796FD}" srcOrd="1" destOrd="0" presId="urn:microsoft.com/office/officeart/2008/layout/PictureStrips"/>
    <dgm:cxn modelId="{6DBB5C60-B616-FA44-9E89-4E1D3FE8EF1E}" type="presParOf" srcId="{BF37B393-8CB9-504F-AB7C-832FBD37D18B}" destId="{96FCA551-1DA7-A64B-A472-D28AC766CE67}" srcOrd="7" destOrd="0" presId="urn:microsoft.com/office/officeart/2008/layout/PictureStrips"/>
    <dgm:cxn modelId="{776D01F8-BA85-8946-93BB-D0EBBCC3F3CC}" type="presParOf" srcId="{BF37B393-8CB9-504F-AB7C-832FBD37D18B}" destId="{681D6E88-6E30-0B4D-A9B3-BBC9AAB8CC47}" srcOrd="8" destOrd="0" presId="urn:microsoft.com/office/officeart/2008/layout/PictureStrips"/>
    <dgm:cxn modelId="{405F3E21-7A0F-B947-B033-8CAA31949371}" type="presParOf" srcId="{681D6E88-6E30-0B4D-A9B3-BBC9AAB8CC47}" destId="{B8D327B6-20B1-5444-A786-E81FDB922C7C}" srcOrd="0" destOrd="0" presId="urn:microsoft.com/office/officeart/2008/layout/PictureStrips"/>
    <dgm:cxn modelId="{1D858D4C-3483-6B4A-8891-4CA58FD48871}" type="presParOf" srcId="{681D6E88-6E30-0B4D-A9B3-BBC9AAB8CC47}" destId="{7A290AD9-552C-BF45-AAE4-9283FFE7F314}" srcOrd="1" destOrd="0" presId="urn:microsoft.com/office/officeart/2008/layout/PictureStrips"/>
    <dgm:cxn modelId="{97314568-7D42-4CDE-B985-2D182E62BFB3}" type="presParOf" srcId="{BF37B393-8CB9-504F-AB7C-832FBD37D18B}" destId="{4E35412D-26F0-477B-9860-7A9A8D3C2C26}" srcOrd="9" destOrd="0" presId="urn:microsoft.com/office/officeart/2008/layout/PictureStrips"/>
    <dgm:cxn modelId="{D2EA71E8-92EF-4A30-91BE-F7DBF8841718}" type="presParOf" srcId="{BF37B393-8CB9-504F-AB7C-832FBD37D18B}" destId="{5416B2F6-D90F-4289-9682-96280779B302}" srcOrd="10" destOrd="0" presId="urn:microsoft.com/office/officeart/2008/layout/PictureStrips"/>
    <dgm:cxn modelId="{D292B075-D08C-4B44-90BF-FA256D835D64}" type="presParOf" srcId="{5416B2F6-D90F-4289-9682-96280779B302}" destId="{ED98ACC2-0A11-4E20-A9E4-D6FCF94376EF}" srcOrd="0" destOrd="0" presId="urn:microsoft.com/office/officeart/2008/layout/PictureStrips"/>
    <dgm:cxn modelId="{E93EC202-A280-4819-B680-A53C5FFB1180}" type="presParOf" srcId="{5416B2F6-D90F-4289-9682-96280779B302}" destId="{1A9CC6FF-5C18-4AD4-93BE-88D145C29CF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96EDE-AD81-7F44-8A9A-D58D7B77532A}">
      <dsp:nvSpPr>
        <dsp:cNvPr id="0" name=""/>
        <dsp:cNvSpPr/>
      </dsp:nvSpPr>
      <dsp:spPr>
        <a:xfrm>
          <a:off x="1234020" y="532978"/>
          <a:ext cx="3825812" cy="3929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WRD </a:t>
          </a:r>
          <a:r>
            <a:rPr lang="en-GB" sz="1000" kern="1200" dirty="0" smtClean="0"/>
            <a:t>06 Water Resources Planning, Management &amp; Evaluation</a:t>
          </a:r>
          <a:r>
            <a:rPr lang="en-IN" sz="1000" b="1" i="0" kern="1200" dirty="0"/>
            <a:t/>
          </a:r>
          <a:br>
            <a:rPr lang="en-IN" sz="1000" b="1" i="0" kern="1200" dirty="0"/>
          </a:br>
          <a:r>
            <a:rPr lang="en-IN" sz="1000" b="1" i="0" kern="1200" dirty="0"/>
            <a:t>Members - </a:t>
          </a:r>
          <a:r>
            <a:rPr lang="en-IN" sz="1000" b="1" i="0" kern="1200" dirty="0" smtClean="0"/>
            <a:t>39</a:t>
          </a:r>
          <a:endParaRPr lang="en-GB" sz="1000" kern="1200" dirty="0"/>
        </a:p>
      </dsp:txBody>
      <dsp:txXfrm>
        <a:off x="1234020" y="532978"/>
        <a:ext cx="3825812" cy="392911"/>
      </dsp:txXfrm>
    </dsp:sp>
    <dsp:sp modelId="{61F2BD6E-F7E4-1146-BC36-48AB34919314}">
      <dsp:nvSpPr>
        <dsp:cNvPr id="0" name=""/>
        <dsp:cNvSpPr/>
      </dsp:nvSpPr>
      <dsp:spPr>
        <a:xfrm>
          <a:off x="1229004" y="515801"/>
          <a:ext cx="591984" cy="41255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72CE5-F56C-CF4A-BE4A-6A6F4A336517}">
      <dsp:nvSpPr>
        <dsp:cNvPr id="0" name=""/>
        <dsp:cNvSpPr/>
      </dsp:nvSpPr>
      <dsp:spPr>
        <a:xfrm>
          <a:off x="1253938" y="1201373"/>
          <a:ext cx="3785976" cy="3929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WRD </a:t>
          </a:r>
          <a:r>
            <a:rPr lang="en-GB" sz="1000" kern="1200" dirty="0" smtClean="0"/>
            <a:t>10 Reservoirs &amp; Lakes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Members</a:t>
          </a:r>
          <a:r>
            <a:rPr lang="en-GB" sz="1000" kern="1200" dirty="0" smtClean="0"/>
            <a:t> - </a:t>
          </a:r>
          <a:r>
            <a:rPr lang="en-GB" sz="1000" b="1" kern="1200" dirty="0" smtClean="0"/>
            <a:t>32</a:t>
          </a:r>
          <a:endParaRPr lang="en-GB" sz="1000" b="1" kern="1200" dirty="0"/>
        </a:p>
      </dsp:txBody>
      <dsp:txXfrm>
        <a:off x="1253938" y="1201373"/>
        <a:ext cx="3785976" cy="392911"/>
      </dsp:txXfrm>
    </dsp:sp>
    <dsp:sp modelId="{8B16F336-CF56-6242-BFCA-290A1D8E8E16}">
      <dsp:nvSpPr>
        <dsp:cNvPr id="0" name=""/>
        <dsp:cNvSpPr/>
      </dsp:nvSpPr>
      <dsp:spPr>
        <a:xfrm>
          <a:off x="1241821" y="1201286"/>
          <a:ext cx="536805" cy="41255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FA281-0F45-1A42-BE71-EAB2FFBA22E6}">
      <dsp:nvSpPr>
        <dsp:cNvPr id="0" name=""/>
        <dsp:cNvSpPr/>
      </dsp:nvSpPr>
      <dsp:spPr>
        <a:xfrm>
          <a:off x="1253938" y="1869768"/>
          <a:ext cx="3785976" cy="3929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WRD </a:t>
          </a:r>
          <a:r>
            <a:rPr lang="en-GB" sz="1000" kern="1200" dirty="0" smtClean="0"/>
            <a:t>13 </a:t>
          </a:r>
          <a:r>
            <a:rPr lang="en-IN" sz="1000" b="1" i="0" kern="1200" dirty="0" smtClean="0"/>
            <a:t> </a:t>
          </a:r>
          <a:r>
            <a:rPr lang="en-IN" sz="1000" b="0" i="0" kern="1200" dirty="0" smtClean="0"/>
            <a:t>Canals &amp; Cross Drainage Works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000" b="1" i="0" kern="1200" dirty="0" smtClean="0"/>
            <a:t>Members - 29</a:t>
          </a:r>
          <a:endParaRPr lang="en-GB" sz="1000" kern="1200" dirty="0"/>
        </a:p>
      </dsp:txBody>
      <dsp:txXfrm>
        <a:off x="1253938" y="1869768"/>
        <a:ext cx="3785976" cy="392911"/>
      </dsp:txXfrm>
    </dsp:sp>
    <dsp:sp modelId="{EB3FA2E0-5FDE-7B4E-8E2B-7C0396C5B400}">
      <dsp:nvSpPr>
        <dsp:cNvPr id="0" name=""/>
        <dsp:cNvSpPr/>
      </dsp:nvSpPr>
      <dsp:spPr>
        <a:xfrm>
          <a:off x="1238231" y="1847808"/>
          <a:ext cx="558630" cy="41255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EE0E1-FD69-8344-8635-5D87707EB3DA}">
      <dsp:nvSpPr>
        <dsp:cNvPr id="0" name=""/>
        <dsp:cNvSpPr/>
      </dsp:nvSpPr>
      <dsp:spPr>
        <a:xfrm>
          <a:off x="1253938" y="2553423"/>
          <a:ext cx="3785976" cy="3929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WRD </a:t>
          </a:r>
          <a:r>
            <a:rPr lang="en-GB" sz="1000" kern="1200" dirty="0" smtClean="0"/>
            <a:t>14 Water Conductor Systems</a:t>
          </a:r>
          <a:r>
            <a:rPr lang="en-IN" sz="1000" b="1" i="0" kern="1200" dirty="0"/>
            <a:t/>
          </a:r>
          <a:br>
            <a:rPr lang="en-IN" sz="1000" b="1" i="0" kern="1200" dirty="0"/>
          </a:br>
          <a:r>
            <a:rPr lang="en-IN" sz="1000" b="1" i="0" kern="1200" dirty="0"/>
            <a:t>Members </a:t>
          </a:r>
          <a:r>
            <a:rPr lang="en-IN" sz="1000" b="1" i="0" kern="1200" dirty="0" smtClean="0"/>
            <a:t>- 34</a:t>
          </a:r>
          <a:endParaRPr lang="en-GB" sz="1000" kern="1200" dirty="0"/>
        </a:p>
      </dsp:txBody>
      <dsp:txXfrm>
        <a:off x="1253938" y="2553423"/>
        <a:ext cx="3785976" cy="392911"/>
      </dsp:txXfrm>
    </dsp:sp>
    <dsp:sp modelId="{58EF0CCA-77B4-EC4A-B3FC-BDEF01F796FD}">
      <dsp:nvSpPr>
        <dsp:cNvPr id="0" name=""/>
        <dsp:cNvSpPr/>
      </dsp:nvSpPr>
      <dsp:spPr>
        <a:xfrm>
          <a:off x="1251004" y="2536729"/>
          <a:ext cx="590680" cy="44307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327B6-20B1-5444-A786-E81FDB922C7C}">
      <dsp:nvSpPr>
        <dsp:cNvPr id="0" name=""/>
        <dsp:cNvSpPr/>
      </dsp:nvSpPr>
      <dsp:spPr>
        <a:xfrm>
          <a:off x="1253938" y="3221818"/>
          <a:ext cx="3785976" cy="3929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WRD </a:t>
          </a:r>
          <a:r>
            <a:rPr lang="en-GB" sz="1000" kern="1200" dirty="0" smtClean="0"/>
            <a:t>28 Coastal Zone Water Management</a:t>
          </a:r>
          <a:r>
            <a:rPr lang="en-IN" sz="1000" b="1" i="0" kern="1200" dirty="0"/>
            <a:t/>
          </a:r>
          <a:br>
            <a:rPr lang="en-IN" sz="1000" b="1" i="0" kern="1200" dirty="0"/>
          </a:br>
          <a:r>
            <a:rPr lang="en-IN" sz="1000" b="1" i="0" kern="1200" dirty="0"/>
            <a:t>Members </a:t>
          </a:r>
          <a:r>
            <a:rPr lang="en-IN" sz="1000" b="1" i="0" kern="1200" dirty="0" smtClean="0"/>
            <a:t>- 24</a:t>
          </a:r>
          <a:endParaRPr lang="en-GB" sz="1000" kern="1200" dirty="0"/>
        </a:p>
      </dsp:txBody>
      <dsp:txXfrm>
        <a:off x="1253938" y="3221818"/>
        <a:ext cx="3785976" cy="392911"/>
      </dsp:txXfrm>
    </dsp:sp>
    <dsp:sp modelId="{7A290AD9-552C-BF45-AAE4-9283FFE7F314}">
      <dsp:nvSpPr>
        <dsp:cNvPr id="0" name=""/>
        <dsp:cNvSpPr/>
      </dsp:nvSpPr>
      <dsp:spPr>
        <a:xfrm>
          <a:off x="1253191" y="3222232"/>
          <a:ext cx="557430" cy="41255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8ACC2-0A11-4E20-A9E4-D6FCF94376EF}">
      <dsp:nvSpPr>
        <dsp:cNvPr id="0" name=""/>
        <dsp:cNvSpPr/>
      </dsp:nvSpPr>
      <dsp:spPr>
        <a:xfrm>
          <a:off x="1316854" y="3910497"/>
          <a:ext cx="3802914" cy="4482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345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WRD 32 Glacial Lake Outburst Floods (GLOFs) &amp; Landslide Lake Outburst Floods (LLOFs)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Members - 19</a:t>
          </a:r>
          <a:endParaRPr lang="en-GB" sz="1000" b="1" kern="1200" dirty="0"/>
        </a:p>
      </dsp:txBody>
      <dsp:txXfrm>
        <a:off x="1316854" y="3910497"/>
        <a:ext cx="3802914" cy="448272"/>
      </dsp:txXfrm>
    </dsp:sp>
    <dsp:sp modelId="{1A9CC6FF-5C18-4AD4-93BE-88D145C29CF0}">
      <dsp:nvSpPr>
        <dsp:cNvPr id="0" name=""/>
        <dsp:cNvSpPr/>
      </dsp:nvSpPr>
      <dsp:spPr>
        <a:xfrm>
          <a:off x="1310489" y="3895100"/>
          <a:ext cx="549153" cy="47279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9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56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40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907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617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26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65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023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721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41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37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79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033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13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90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3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1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6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  <p:sldLayoutId id="214748394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2767" y="1840089"/>
            <a:ext cx="8915744" cy="1588911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WRD DEPARTMENT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ACE07F-1664-2B9B-FFF0-9B7A600CC217}"/>
              </a:ext>
            </a:extLst>
          </p:cNvPr>
          <p:cNvSpPr txBox="1"/>
          <p:nvPr/>
        </p:nvSpPr>
        <p:spPr>
          <a:xfrm>
            <a:off x="7920450" y="5360576"/>
            <a:ext cx="371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Navdeep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Yadav, Sc. B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195575"/>
              </p:ext>
            </p:extLst>
          </p:nvPr>
        </p:nvGraphicFramePr>
        <p:xfrm>
          <a:off x="1450975" y="2399954"/>
          <a:ext cx="9714330" cy="390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07694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10102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797478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79094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130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Panel/Working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5938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WRD14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: P1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Revision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of 6 Pre 2000 Standards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7461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: WG 1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Coastal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Erosion Protection using Gabions 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: WG 2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Prevention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of Sea water Intrusion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: WG 3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Prevention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of Coastal Hazards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417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</a:p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: WG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4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Action of  Waves &amp; Current on Coastal Structures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97282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3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66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HELD IN 1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</a:t>
            </a:r>
            <a:endParaRPr lang="en-US" sz="3000" dirty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3934F7A6-22A8-89E4-EC44-75B1ED5A6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328614"/>
              </p:ext>
            </p:extLst>
          </p:nvPr>
        </p:nvGraphicFramePr>
        <p:xfrm>
          <a:off x="1578243" y="2499960"/>
          <a:ext cx="8089504" cy="3660950"/>
        </p:xfrm>
        <a:graphic>
          <a:graphicData uri="http://schemas.openxmlformats.org/drawingml/2006/table">
            <a:tbl>
              <a:tblPr/>
              <a:tblGrid>
                <a:gridCol w="1190376">
                  <a:extLst>
                    <a:ext uri="{9D8B030D-6E8A-4147-A177-3AD203B41FA5}">
                      <a16:colId xmlns:a16="http://schemas.microsoft.com/office/drawing/2014/main" val="1305540258"/>
                    </a:ext>
                  </a:extLst>
                </a:gridCol>
                <a:gridCol w="1381251">
                  <a:extLst>
                    <a:ext uri="{9D8B030D-6E8A-4147-A177-3AD203B41FA5}">
                      <a16:colId xmlns:a16="http://schemas.microsoft.com/office/drawing/2014/main" val="1441150956"/>
                    </a:ext>
                  </a:extLst>
                </a:gridCol>
                <a:gridCol w="1911410">
                  <a:extLst>
                    <a:ext uri="{9D8B030D-6E8A-4147-A177-3AD203B41FA5}">
                      <a16:colId xmlns:a16="http://schemas.microsoft.com/office/drawing/2014/main" val="4036163153"/>
                    </a:ext>
                  </a:extLst>
                </a:gridCol>
                <a:gridCol w="1398824">
                  <a:extLst>
                    <a:ext uri="{9D8B030D-6E8A-4147-A177-3AD203B41FA5}">
                      <a16:colId xmlns:a16="http://schemas.microsoft.com/office/drawing/2014/main" val="3863859042"/>
                    </a:ext>
                  </a:extLst>
                </a:gridCol>
                <a:gridCol w="2207643">
                  <a:extLst>
                    <a:ext uri="{9D8B030D-6E8A-4147-A177-3AD203B41FA5}">
                      <a16:colId xmlns:a16="http://schemas.microsoft.com/office/drawing/2014/main" val="851954508"/>
                    </a:ext>
                  </a:extLst>
                </a:gridCol>
              </a:tblGrid>
              <a:tr h="1073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1</a:t>
                      </a:r>
                      <a:r>
                        <a:rPr lang="en-US" sz="1800" b="1" cap="none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  <a:p>
                      <a:pPr algn="ctr" rtl="0" fontAlgn="b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95141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IN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June 2024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688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Nov 2024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04214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204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IN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June 2024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60259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Sept 2024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637958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32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June 2024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50792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6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21" y="989496"/>
            <a:ext cx="940869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CONDUCTED/PLANNED OUTSIDE BIS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BF943E-EA0C-9C77-76E3-5DFE4060F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25108"/>
              </p:ext>
            </p:extLst>
          </p:nvPr>
        </p:nvGraphicFramePr>
        <p:xfrm>
          <a:off x="1220445" y="2410641"/>
          <a:ext cx="9751109" cy="4421609"/>
        </p:xfrm>
        <a:graphic>
          <a:graphicData uri="http://schemas.openxmlformats.org/drawingml/2006/table">
            <a:tbl>
              <a:tblPr/>
              <a:tblGrid>
                <a:gridCol w="831999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3782872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418347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2717891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</a:tblGrid>
              <a:tr h="5937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Venue of the Meeting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162973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Glacial Lake Outburst Floods (GLOFs) &amp; Landslide Lake Outburst Floods (LLOFs)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WRD 32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2024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Centre of </a:t>
                      </a:r>
                    </a:p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Excellence in Disaster Mitigation and </a:t>
                      </a:r>
                    </a:p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 (</a:t>
                      </a:r>
                      <a:r>
                        <a:rPr lang="en-US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CoEDMM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Indian Institute of </a:t>
                      </a:r>
                    </a:p>
                    <a:p>
                      <a:pPr algn="ctr" rtl="0" fontAlgn="t"/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</a:t>
                      </a:r>
                      <a:r>
                        <a:rPr lang="en-US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Roorkee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74791"/>
                  </a:ext>
                </a:extLst>
              </a:tr>
              <a:tr h="58972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Canals</a:t>
                      </a:r>
                      <a:r>
                        <a:rPr lang="en-IN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Cross Drainage Works Sectional Committee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August 2024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Management Centre, Kerala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004082"/>
                  </a:ext>
                </a:extLst>
              </a:tr>
              <a:tr h="69332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Coastal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Zone Water Management </a:t>
                      </a:r>
                      <a:r>
                        <a:rPr lang="en-IN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WRD 28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Madras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874410"/>
                  </a:ext>
                </a:extLst>
              </a:tr>
              <a:tr h="83323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r>
                        <a:rPr lang="en-US" sz="1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Conductor Systems</a:t>
                      </a:r>
                      <a:r>
                        <a:rPr lang="en-IN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BHU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32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21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967449"/>
            <a:ext cx="9603275" cy="104923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MEMBERS CO-OPTED IN TC(s)</a:t>
            </a:r>
            <a:endParaRPr lang="en-US" sz="280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F42B59B-C0D4-1286-B47E-3439C5E75F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543379"/>
              </p:ext>
            </p:extLst>
          </p:nvPr>
        </p:nvGraphicFramePr>
        <p:xfrm>
          <a:off x="349623" y="1748117"/>
          <a:ext cx="11698942" cy="5189139"/>
        </p:xfrm>
        <a:graphic>
          <a:graphicData uri="http://schemas.openxmlformats.org/drawingml/2006/table">
            <a:tbl>
              <a:tblPr/>
              <a:tblGrid>
                <a:gridCol w="677619">
                  <a:extLst>
                    <a:ext uri="{9D8B030D-6E8A-4147-A177-3AD203B41FA5}">
                      <a16:colId xmlns:a16="http://schemas.microsoft.com/office/drawing/2014/main" val="3619086551"/>
                    </a:ext>
                  </a:extLst>
                </a:gridCol>
                <a:gridCol w="3898267">
                  <a:extLst>
                    <a:ext uri="{9D8B030D-6E8A-4147-A177-3AD203B41FA5}">
                      <a16:colId xmlns:a16="http://schemas.microsoft.com/office/drawing/2014/main" val="2204232774"/>
                    </a:ext>
                  </a:extLst>
                </a:gridCol>
                <a:gridCol w="2400033">
                  <a:extLst>
                    <a:ext uri="{9D8B030D-6E8A-4147-A177-3AD203B41FA5}">
                      <a16:colId xmlns:a16="http://schemas.microsoft.com/office/drawing/2014/main" val="889223374"/>
                    </a:ext>
                  </a:extLst>
                </a:gridCol>
                <a:gridCol w="3597416">
                  <a:extLst>
                    <a:ext uri="{9D8B030D-6E8A-4147-A177-3AD203B41FA5}">
                      <a16:colId xmlns:a16="http://schemas.microsoft.com/office/drawing/2014/main" val="3584136049"/>
                    </a:ext>
                  </a:extLst>
                </a:gridCol>
                <a:gridCol w="1125607">
                  <a:extLst>
                    <a:ext uri="{9D8B030D-6E8A-4147-A177-3AD203B41FA5}">
                      <a16:colId xmlns:a16="http://schemas.microsoft.com/office/drawing/2014/main" val="39660809"/>
                    </a:ext>
                  </a:extLst>
                </a:gridCol>
              </a:tblGrid>
              <a:tr h="47699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29899"/>
                  </a:ext>
                </a:extLst>
              </a:tr>
              <a:tr h="210587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Water Conductor Systems Sectional Committee</a:t>
                      </a:r>
                      <a:endParaRPr lang="en-IN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IIT Guwahati</a:t>
                      </a:r>
                    </a:p>
                    <a:p>
                      <a:pPr marL="22860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IIT (BHU), Varanasi</a:t>
                      </a:r>
                    </a:p>
                    <a:p>
                      <a:pPr marL="22860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IIT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Kharagpur</a:t>
                      </a:r>
                      <a:endParaRPr lang="en-US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indent="-2286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IIT Bombay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 Prof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Subashisa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Dutta, Professor (HAG)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Prof. (Dr.)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Mihir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Kumar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Purkait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Professor Chair of ministry of Jal Shakti (DDWS) (Alternate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 Dr. K. K. Pandey, Associate Professor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Dr.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Pramod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Soni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Associate Professor (Alternate)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 Dr. Manish Pandey, Associate Professor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4. Prof. Manne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Janga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Reddy, Professor</a:t>
                      </a:r>
                    </a:p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Prof. T. I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Eldho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Professor (Alternate)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Academia</a:t>
                      </a:r>
                    </a:p>
                    <a:p>
                      <a:pPr algn="ctr" rtl="0" fontAlgn="t"/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483587"/>
                  </a:ext>
                </a:extLst>
              </a:tr>
              <a:tr h="164991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Glacial Lake Outburst Floods (GLOFs) &amp; Landslide Lake Outburst Floods (LLOFs) </a:t>
                      </a:r>
                      <a:endParaRPr lang="en-US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lang="en-IN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 New Members Co-opted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New Committee Constituted. First Meeting held at IIT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Roorkee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39989"/>
                  </a:ext>
                </a:extLst>
              </a:tr>
              <a:tr h="87709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Canals &amp; Cross Drainage Works Sectional Committee</a:t>
                      </a:r>
                      <a:endParaRPr lang="en-IN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 Personal Capacity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Rajendra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Chalisgaonkar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Former Engineer-in-Chief,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Uttarakhand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Irrigation Department.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Expert</a:t>
                      </a:r>
                    </a:p>
                    <a:p>
                      <a:pPr algn="ctr" rtl="0" fontAlgn="t"/>
                      <a:endParaRPr lang="en-US" sz="160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75773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817DC5D-4D79-64CA-8B3C-5804A3E69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03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008058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INACTIVE MEMBERS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78206"/>
              </p:ext>
            </p:extLst>
          </p:nvPr>
        </p:nvGraphicFramePr>
        <p:xfrm>
          <a:off x="1451524" y="2430379"/>
          <a:ext cx="9603275" cy="417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449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937048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5712778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</a:tblGrid>
              <a:tr h="3431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No. of Inactive </a:t>
                      </a:r>
                    </a:p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Members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97914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60567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20483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32 (Newly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Constituted Committee)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06665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62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R&amp;D PROJECTS COMMISSIONED/PLANNED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39A153-A654-66DC-637A-DD842CC2A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23893"/>
              </p:ext>
            </p:extLst>
          </p:nvPr>
        </p:nvGraphicFramePr>
        <p:xfrm>
          <a:off x="1451524" y="2325593"/>
          <a:ext cx="9341982" cy="4044106"/>
        </p:xfrm>
        <a:graphic>
          <a:graphicData uri="http://schemas.openxmlformats.org/drawingml/2006/table">
            <a:tbl>
              <a:tblPr/>
              <a:tblGrid>
                <a:gridCol w="518449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870601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618828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1078889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  <a:gridCol w="1807255">
                  <a:extLst>
                    <a:ext uri="{9D8B030D-6E8A-4147-A177-3AD203B41FA5}">
                      <a16:colId xmlns:a16="http://schemas.microsoft.com/office/drawing/2014/main" val="1251051541"/>
                    </a:ext>
                  </a:extLst>
                </a:gridCol>
                <a:gridCol w="2447960">
                  <a:extLst>
                    <a:ext uri="{9D8B030D-6E8A-4147-A177-3AD203B41FA5}">
                      <a16:colId xmlns:a16="http://schemas.microsoft.com/office/drawing/2014/main" val="1031142249"/>
                    </a:ext>
                  </a:extLst>
                </a:gridCol>
              </a:tblGrid>
              <a:tr h="57681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Code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Title of the project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awarded to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0208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Mitigation Strategies for Coastal Hazards Specific to Indian Coastlines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28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Dr. </a:t>
                      </a:r>
                      <a:r>
                        <a:rPr lang="en-US" sz="15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Samayveer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Singh, NIT Jalandhar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First installment of payment in progress.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67657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--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Handbook on Canals, Cross Drainage Structures, and </a:t>
                      </a:r>
                    </a:p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Canal Regulation Structures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13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TOR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under preparation.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879460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--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Inclusion of Inclined/Sloping Surge Tunnels/Galleries in Hydropower Projects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14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TOR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under preparation.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7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890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145482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SEMINARS/WEBINARS HELD OR PLANNED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057714"/>
              </p:ext>
            </p:extLst>
          </p:nvPr>
        </p:nvGraphicFramePr>
        <p:xfrm>
          <a:off x="1451524" y="2446973"/>
          <a:ext cx="9603276" cy="371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20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832709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1542693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2618291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  <a:gridCol w="1539763">
                  <a:extLst>
                    <a:ext uri="{9D8B030D-6E8A-4147-A177-3AD203B41FA5}">
                      <a16:colId xmlns:a16="http://schemas.microsoft.com/office/drawing/2014/main" val="3665934923"/>
                    </a:ext>
                  </a:extLst>
                </a:gridCol>
              </a:tblGrid>
              <a:tr h="6032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Webinar/Seminar/Workshop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Topic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Month and Year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6032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Reservoirs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Lakes Sectional Committee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"Methods for Determination of Evaporation from Reservoirs" for IS 6939:1992 Revision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</a:t>
                      </a:r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392074784"/>
                  </a:ext>
                </a:extLst>
              </a:tr>
              <a:tr h="1056227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Canals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Cross Drainage Works Sectional Committee</a:t>
                      </a:r>
                      <a:endParaRPr lang="en-IN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t"/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</a:t>
                      </a:r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Use of  Concrete Foam Mattresses in Canals &amp; Cross Drainage Works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 2024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1056227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Coastal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Zone Water Management Sectional Committee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 </a:t>
                      </a:r>
                      <a:r>
                        <a:rPr lang="en-I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IN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Use of Gabions in Coastal Erosion Protection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 2025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0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9285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MEETINGS/SEMINARS/WORKSHOP ATTENDED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843158"/>
              </p:ext>
            </p:extLst>
          </p:nvPr>
        </p:nvGraphicFramePr>
        <p:xfrm>
          <a:off x="1451524" y="2346158"/>
          <a:ext cx="9449086" cy="18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476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3537284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1900990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  <a:gridCol w="2033336">
                  <a:extLst>
                    <a:ext uri="{9D8B030D-6E8A-4147-A177-3AD203B41FA5}">
                      <a16:colId xmlns:a16="http://schemas.microsoft.com/office/drawing/2014/main" val="28335847"/>
                    </a:ext>
                  </a:extLst>
                </a:gridCol>
              </a:tblGrid>
              <a:tr h="57009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Meeting/Workshop/Seminar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Topic 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Remarks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104786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  <a:r>
                        <a:rPr lang="en-US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Small Hydropower Plants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Aug 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</a:t>
                      </a:r>
                      <a:r>
                        <a:rPr lang="en-US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WRD in Trivandrum, Kerala in association with Energy Management Centre, Kerala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95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1033-EAE8-664F-5788-5F296E8F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516" y="882276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COMMITTEES HANDLED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E6F461-4026-EEE4-1393-666C3EEA3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67B98D0-DD9B-B82F-1EB7-87753A02F3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569317"/>
              </p:ext>
            </p:extLst>
          </p:nvPr>
        </p:nvGraphicFramePr>
        <p:xfrm>
          <a:off x="3082226" y="2129589"/>
          <a:ext cx="6293853" cy="4728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74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603275" cy="1049235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STANDARIDZATION LANDSCAPE OF WRD 08, WRD 12, WRD 16, WRD 23 &amp; WRD 30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670134"/>
              </p:ext>
            </p:extLst>
          </p:nvPr>
        </p:nvGraphicFramePr>
        <p:xfrm>
          <a:off x="744071" y="2370805"/>
          <a:ext cx="10712823" cy="4462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598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1655051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788523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1788523">
                  <a:extLst>
                    <a:ext uri="{9D8B030D-6E8A-4147-A177-3AD203B41FA5}">
                      <a16:colId xmlns:a16="http://schemas.microsoft.com/office/drawing/2014/main" val="643347540"/>
                    </a:ext>
                  </a:extLst>
                </a:gridCol>
                <a:gridCol w="1822064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  <a:gridCol w="1822064">
                  <a:extLst>
                    <a:ext uri="{9D8B030D-6E8A-4147-A177-3AD203B41FA5}">
                      <a16:colId xmlns:a16="http://schemas.microsoft.com/office/drawing/2014/main" val="4229141998"/>
                    </a:ext>
                  </a:extLst>
                </a:gridCol>
              </a:tblGrid>
              <a:tr h="4698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3820153"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 for preparation of project report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Proforma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for reporting progress of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projects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during construction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Watershed management relating to soil conservation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Planning &amp; management of irrigation projects</a:t>
                      </a:r>
                      <a:endParaRPr lang="en-IN" sz="16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Methods for fixing 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Capacities in reservoirs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of reservoirs for maximum utilization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Sediment management in reservoirs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Evaporation control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Design, Construction &amp; Maintenance of Different Lining of Canals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Maintenance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Canals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of Cross Drainage Works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Design &amp; Construction of tunnels conveying water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Design of Hydropower Intakes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Design of Penstocks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Design of open power 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endParaRPr lang="en-US" sz="16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Erosion Protection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Mitigation Strategies for Coastal Hazards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Salt water intrusion in Coastal Aquifers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Action of Waves and Current on Coastal Structures 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endParaRPr lang="en-US" sz="16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Hydrodynamic modelling to estimate the potential of flash floods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Delineation and mapping of existing glacier and glacial lakes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risk assessment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Mitigation planning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0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20453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190143"/>
              </p:ext>
            </p:extLst>
          </p:nvPr>
        </p:nvGraphicFramePr>
        <p:xfrm>
          <a:off x="1450974" y="2363684"/>
          <a:ext cx="9603276" cy="411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01779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953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Integrated Planning, Development &amp; Management of River Basins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Being prepared by BPMO Directorate, Central Water Commission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11720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on Water Audit and Water Conservation Methods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being prepared by WRD Maharashtra.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27241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Improving Water Use Efficiency in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Irrigation Sector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  <a:tr h="4635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Offset Digital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  <a:tr h="21756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Piped Irrigation Network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1525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Flexography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88156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454278"/>
              </p:ext>
            </p:extLst>
          </p:nvPr>
        </p:nvGraphicFramePr>
        <p:xfrm>
          <a:off x="1450974" y="2520290"/>
          <a:ext cx="9603275" cy="3867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413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948046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163167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78364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4089005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72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flushing sediments from reservoirs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Inputs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received from WAPCOS and NHPC. The draft being reviewed by SJVNL.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89438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Determination &amp; Control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 seepage losses from reservoirs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Inputs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received from CWPRS. Additional inputs sought from NGRI, NDSA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9718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Guidelines for Design of Branching in Penstocks for Hydro Electric Projects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  <a:tr h="878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Coastal Erosion Protection Using Gabions — Guidelines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preparation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88156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3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962578"/>
              </p:ext>
            </p:extLst>
          </p:nvPr>
        </p:nvGraphicFramePr>
        <p:xfrm>
          <a:off x="1450974" y="2520290"/>
          <a:ext cx="9603275" cy="2989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413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948046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163167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78364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4089005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72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Prevention of Sea Water Intrusion in Coastal Aquifers — Guidelines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89438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Mitigation Measures Against Coastal Hazards — Guidelines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awarded to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Samayveer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Singh, NIT Jalandhar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9718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ACTIONS FROM WAVES AND CURRENTS ON COASTAL STRUCTURES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9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70" y="1146666"/>
            <a:ext cx="9928225" cy="71948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148971"/>
              </p:ext>
            </p:extLst>
          </p:nvPr>
        </p:nvGraphicFramePr>
        <p:xfrm>
          <a:off x="1287377" y="2034839"/>
          <a:ext cx="9778409" cy="475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45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2583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671824079"/>
                    </a:ext>
                  </a:extLst>
                </a:gridCol>
                <a:gridCol w="1081429">
                  <a:extLst>
                    <a:ext uri="{9D8B030D-6E8A-4147-A177-3AD203B41FA5}">
                      <a16:colId xmlns:a16="http://schemas.microsoft.com/office/drawing/2014/main" val="3173418496"/>
                    </a:ext>
                  </a:extLst>
                </a:gridCol>
                <a:gridCol w="913094">
                  <a:extLst>
                    <a:ext uri="{9D8B030D-6E8A-4147-A177-3AD203B41FA5}">
                      <a16:colId xmlns:a16="http://schemas.microsoft.com/office/drawing/2014/main" val="3877804435"/>
                    </a:ext>
                  </a:extLst>
                </a:gridCol>
                <a:gridCol w="875710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861355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708969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1781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619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1+1(P-draft)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619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2(P-draft)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589233"/>
                  </a:ext>
                </a:extLst>
              </a:tr>
              <a:tr h="619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6+3*(P-draft)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522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522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  <a:tr h="5522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32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18463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BDC54F-6A3E-AE91-F34E-D42E8DD31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928225" cy="719481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650644"/>
              </p:ext>
            </p:extLst>
          </p:nvPr>
        </p:nvGraphicFramePr>
        <p:xfrm>
          <a:off x="962703" y="2064094"/>
          <a:ext cx="9618080" cy="478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896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420720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344745166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541815126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2555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06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561451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32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83066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BDC54F-6A3E-AE91-F34E-D42E8DD31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28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3" y="977974"/>
            <a:ext cx="9603272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802686"/>
              </p:ext>
            </p:extLst>
          </p:nvPr>
        </p:nvGraphicFramePr>
        <p:xfrm>
          <a:off x="1450973" y="2424016"/>
          <a:ext cx="9603272" cy="3882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94160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618085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023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Panel/Working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</a:t>
                      </a:r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WG 1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Improving</a:t>
                      </a:r>
                      <a:r>
                        <a:rPr lang="en-IN" sz="1600" b="0" baseline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Water Use Efficiency in Irrigation Sector</a:t>
                      </a:r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06: WG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Piped</a:t>
                      </a:r>
                      <a:r>
                        <a:rPr lang="en-IN" sz="1600" b="0" baseline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Irrigation Network</a:t>
                      </a:r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4804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06: P1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Canal</a:t>
                      </a:r>
                      <a:r>
                        <a:rPr lang="en-IN" sz="1600" b="0" baseline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Automation</a:t>
                      </a:r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125329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14:WG 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of IS 4880 Part 4 Structural Design of Tunnels Conveying Water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14: WG 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IS 9761 </a:t>
                      </a:r>
                      <a:r>
                        <a:rPr lang="en-US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1995 Hydropower intakes – Criteria for Hydraulic Design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14: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WG 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</a:t>
                      </a:r>
                      <a:r>
                        <a:rPr lang="en-IN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IS 11639 on Penstocks &amp; Design of Branching in Penstocks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417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{A9954BEF-2E66-9E4A-961F-D6819DC757E2}tf10001076</Template>
  <TotalTime>7881</TotalTime>
  <Words>1666</Words>
  <Application>Microsoft Office PowerPoint</Application>
  <PresentationFormat>Widescreen</PresentationFormat>
  <Paragraphs>505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 REVIEW MEETING WRD DEPARTMENT</vt:lpstr>
      <vt:lpstr>COMMITTEES HANDLED </vt:lpstr>
      <vt:lpstr>STANDARIDZATION LANDSCAPE OF WRD 08, WRD 12, WRD 16, WRD 23 &amp; WRD 30</vt:lpstr>
      <vt:lpstr>NEW WORK ITEM PROJECTS (NWIPS)</vt:lpstr>
      <vt:lpstr>NEW WORK ITEM PROJECTS (NWIPS)</vt:lpstr>
      <vt:lpstr>NEW WORK ITEM PROJECTS (NWIPS)</vt:lpstr>
      <vt:lpstr>AAP PROGRESS – BREAK UP (Pre 2000)</vt:lpstr>
      <vt:lpstr>AAP PROGRESS – BREAK UP (Post 2000)</vt:lpstr>
      <vt:lpstr>WORKING PANELS &amp; WORKING GROUPS</vt:lpstr>
      <vt:lpstr>WORKING PANELS &amp; WORKING GROUPS</vt:lpstr>
      <vt:lpstr>TC MEETINGS HELD IN 1ST AND 2ND QUARTER </vt:lpstr>
      <vt:lpstr> TC MEETINGS CONDUCTED/PLANNED OUTSIDE BIS</vt:lpstr>
      <vt:lpstr> NEW MEMBERS CO-OPTED IN TC(s)</vt:lpstr>
      <vt:lpstr>INACTIVE MEMBERS REMOVED</vt:lpstr>
      <vt:lpstr>R&amp;D PROJECTS COMMISSIONED/PLANNED</vt:lpstr>
      <vt:lpstr>SEMINARS/WEBINARS HELD OR PLANNED </vt:lpstr>
      <vt:lpstr>MEETINGS/SEMINARS/WORKSHOP ATTENDED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HWRD</cp:lastModifiedBy>
  <cp:revision>361</cp:revision>
  <cp:lastPrinted>2021-01-05T05:34:33Z</cp:lastPrinted>
  <dcterms:created xsi:type="dcterms:W3CDTF">2019-02-04T06:04:58Z</dcterms:created>
  <dcterms:modified xsi:type="dcterms:W3CDTF">2024-10-18T10:59:51Z</dcterms:modified>
</cp:coreProperties>
</file>