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1" r:id="rId1"/>
  </p:sldMasterIdLst>
  <p:notesMasterIdLst>
    <p:notesMasterId r:id="rId19"/>
  </p:notesMasterIdLst>
  <p:sldIdLst>
    <p:sldId id="256" r:id="rId2"/>
    <p:sldId id="471" r:id="rId3"/>
    <p:sldId id="462" r:id="rId4"/>
    <p:sldId id="444" r:id="rId5"/>
    <p:sldId id="419" r:id="rId6"/>
    <p:sldId id="427" r:id="rId7"/>
    <p:sldId id="454" r:id="rId8"/>
    <p:sldId id="455" r:id="rId9"/>
    <p:sldId id="436" r:id="rId10"/>
    <p:sldId id="472" r:id="rId11"/>
    <p:sldId id="452" r:id="rId12"/>
    <p:sldId id="458" r:id="rId13"/>
    <p:sldId id="451" r:id="rId14"/>
    <p:sldId id="460" r:id="rId15"/>
    <p:sldId id="459" r:id="rId16"/>
    <p:sldId id="463" r:id="rId17"/>
    <p:sldId id="363"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743"/>
    <a:srgbClr val="FFFF99"/>
    <a:srgbClr val="FF9966"/>
    <a:srgbClr val="FF9900"/>
    <a:srgbClr val="0000FF"/>
    <a:srgbClr val="00FFFF"/>
    <a:srgbClr val="FF66CC"/>
    <a:srgbClr val="FF33CC"/>
    <a:srgbClr val="C25B0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063" autoAdjust="0"/>
    <p:restoredTop sz="94364" autoAdjust="0"/>
  </p:normalViewPr>
  <p:slideViewPr>
    <p:cSldViewPr snapToGrid="0">
      <p:cViewPr varScale="1">
        <p:scale>
          <a:sx n="105" d="100"/>
          <a:sy n="105" d="100"/>
        </p:scale>
        <p:origin x="114" y="234"/>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153270-3073-4CA1-ADD0-0729BAE6990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867A7BA-17D0-448B-B5B3-114D6823C146}">
      <dgm:prSet phldrT="[Text]"/>
      <dgm:spPr/>
      <dgm:t>
        <a:bodyPr/>
        <a:lstStyle/>
        <a:p>
          <a:r>
            <a:rPr lang="en-US" dirty="0" smtClean="0"/>
            <a:t>Dams and Spillways Sectional Committee, WRD 09</a:t>
          </a:r>
          <a:endParaRPr lang="en-US" dirty="0"/>
        </a:p>
      </dgm:t>
    </dgm:pt>
    <dgm:pt modelId="{AD0B7B71-077B-4622-A4EA-4DDF03547FCB}" type="parTrans" cxnId="{71D30D6C-D96C-4E99-943A-40BD42256A11}">
      <dgm:prSet/>
      <dgm:spPr/>
      <dgm:t>
        <a:bodyPr/>
        <a:lstStyle/>
        <a:p>
          <a:endParaRPr lang="en-US"/>
        </a:p>
      </dgm:t>
    </dgm:pt>
    <dgm:pt modelId="{920AAC9F-152F-4B7C-A899-CB04F3A20ED1}" type="sibTrans" cxnId="{71D30D6C-D96C-4E99-943A-40BD42256A11}">
      <dgm:prSet/>
      <dgm:spPr/>
      <dgm:t>
        <a:bodyPr/>
        <a:lstStyle/>
        <a:p>
          <a:endParaRPr lang="en-US"/>
        </a:p>
      </dgm:t>
    </dgm:pt>
    <dgm:pt modelId="{EF0B871F-6C1E-4517-9A64-7967585C9EAE}">
      <dgm:prSet phldrT="[Text]"/>
      <dgm:spPr/>
      <dgm:t>
        <a:bodyPr/>
        <a:lstStyle/>
        <a:p>
          <a:r>
            <a:rPr lang="en-US" dirty="0" smtClean="0"/>
            <a:t>Hydroelectric Powerhouse Structures Sectional Committee, WRD 15</a:t>
          </a:r>
          <a:endParaRPr lang="en-US" dirty="0"/>
        </a:p>
      </dgm:t>
    </dgm:pt>
    <dgm:pt modelId="{42B522A2-C8D3-49EA-B7C6-522876FB52AD}" type="parTrans" cxnId="{B57892AB-2884-4CAB-B0AB-6F5730F47C25}">
      <dgm:prSet/>
      <dgm:spPr/>
      <dgm:t>
        <a:bodyPr/>
        <a:lstStyle/>
        <a:p>
          <a:endParaRPr lang="en-US"/>
        </a:p>
      </dgm:t>
    </dgm:pt>
    <dgm:pt modelId="{2BCD1989-C5F8-4D6E-8455-36A998258A8E}" type="sibTrans" cxnId="{B57892AB-2884-4CAB-B0AB-6F5730F47C25}">
      <dgm:prSet/>
      <dgm:spPr/>
      <dgm:t>
        <a:bodyPr/>
        <a:lstStyle/>
        <a:p>
          <a:endParaRPr lang="en-US"/>
        </a:p>
      </dgm:t>
    </dgm:pt>
    <dgm:pt modelId="{55C8C289-2000-4E80-B444-143CCFD36533}">
      <dgm:prSet phldrT="[Text]"/>
      <dgm:spPr/>
      <dgm:t>
        <a:bodyPr/>
        <a:lstStyle/>
        <a:p>
          <a:r>
            <a:rPr lang="en-US" dirty="0" smtClean="0"/>
            <a:t>Safety in Construction, Operation and Maintenance of River Valley Projects Sectional Committee, WRD 21</a:t>
          </a:r>
          <a:endParaRPr lang="en-US" dirty="0"/>
        </a:p>
      </dgm:t>
    </dgm:pt>
    <dgm:pt modelId="{33D8FDE4-9E0E-45B4-9EDB-9F6B9669B5B5}" type="parTrans" cxnId="{0F1A9E30-D298-4137-A621-EBDCB24F3F0E}">
      <dgm:prSet/>
      <dgm:spPr/>
      <dgm:t>
        <a:bodyPr/>
        <a:lstStyle/>
        <a:p>
          <a:endParaRPr lang="en-US"/>
        </a:p>
      </dgm:t>
    </dgm:pt>
    <dgm:pt modelId="{E3844AA8-584A-44C7-A077-36978C4B09BC}" type="sibTrans" cxnId="{0F1A9E30-D298-4137-A621-EBDCB24F3F0E}">
      <dgm:prSet/>
      <dgm:spPr/>
      <dgm:t>
        <a:bodyPr/>
        <a:lstStyle/>
        <a:p>
          <a:endParaRPr lang="en-US"/>
        </a:p>
      </dgm:t>
    </dgm:pt>
    <dgm:pt modelId="{DE3298BF-1ECB-4CD1-B21E-F38D1AE4E874}">
      <dgm:prSet/>
      <dgm:spPr/>
      <dgm:t>
        <a:bodyPr/>
        <a:lstStyle/>
        <a:p>
          <a:r>
            <a:rPr lang="en-US" dirty="0" smtClean="0"/>
            <a:t>Small Hydropower Plants Sectional Committee, WRD 29</a:t>
          </a:r>
          <a:endParaRPr lang="en-US" dirty="0"/>
        </a:p>
      </dgm:t>
    </dgm:pt>
    <dgm:pt modelId="{0891F3E7-CBA1-4940-9863-2770C3AAD32E}" type="parTrans" cxnId="{DE5FEFDB-70D0-49BE-8E0D-D987E1995020}">
      <dgm:prSet/>
      <dgm:spPr/>
      <dgm:t>
        <a:bodyPr/>
        <a:lstStyle/>
        <a:p>
          <a:endParaRPr lang="en-US"/>
        </a:p>
      </dgm:t>
    </dgm:pt>
    <dgm:pt modelId="{092BCBF8-F693-45DA-A709-1EB2FD52EF0A}" type="sibTrans" cxnId="{DE5FEFDB-70D0-49BE-8E0D-D987E1995020}">
      <dgm:prSet/>
      <dgm:spPr/>
      <dgm:t>
        <a:bodyPr/>
        <a:lstStyle/>
        <a:p>
          <a:endParaRPr lang="en-US"/>
        </a:p>
      </dgm:t>
    </dgm:pt>
    <dgm:pt modelId="{BD86B7F9-B660-4FE2-BB50-3E7BB2A6D816}">
      <dgm:prSet/>
      <dgm:spPr/>
      <dgm:t>
        <a:bodyPr/>
        <a:lstStyle/>
        <a:p>
          <a:r>
            <a:rPr lang="en-US" dirty="0" smtClean="0"/>
            <a:t>Environmental Assessment and Management of Water Resources Projects Sectional Committee, WRD 24</a:t>
          </a:r>
          <a:endParaRPr lang="en-US" dirty="0"/>
        </a:p>
      </dgm:t>
    </dgm:pt>
    <dgm:pt modelId="{AFA18A09-A2B2-4831-A73F-B449DA7F7A34}" type="parTrans" cxnId="{56588033-B36B-4F11-902F-00F66BFC3EAE}">
      <dgm:prSet/>
      <dgm:spPr/>
      <dgm:t>
        <a:bodyPr/>
        <a:lstStyle/>
        <a:p>
          <a:endParaRPr lang="en-US"/>
        </a:p>
      </dgm:t>
    </dgm:pt>
    <dgm:pt modelId="{A684A4CC-A6EE-4B44-8E73-E389E2981DA2}" type="sibTrans" cxnId="{56588033-B36B-4F11-902F-00F66BFC3EAE}">
      <dgm:prSet/>
      <dgm:spPr/>
      <dgm:t>
        <a:bodyPr/>
        <a:lstStyle/>
        <a:p>
          <a:endParaRPr lang="en-US"/>
        </a:p>
      </dgm:t>
    </dgm:pt>
    <dgm:pt modelId="{F36CB3CA-E8F8-457C-B634-E4918004051B}" type="pres">
      <dgm:prSet presAssocID="{C4153270-3073-4CA1-ADD0-0729BAE69903}" presName="linear" presStyleCnt="0">
        <dgm:presLayoutVars>
          <dgm:dir/>
          <dgm:animLvl val="lvl"/>
          <dgm:resizeHandles val="exact"/>
        </dgm:presLayoutVars>
      </dgm:prSet>
      <dgm:spPr/>
      <dgm:t>
        <a:bodyPr/>
        <a:lstStyle/>
        <a:p>
          <a:endParaRPr lang="en-US"/>
        </a:p>
      </dgm:t>
    </dgm:pt>
    <dgm:pt modelId="{ED3EB2B0-5E79-4F4C-BFBD-353DD8462EC2}" type="pres">
      <dgm:prSet presAssocID="{A867A7BA-17D0-448B-B5B3-114D6823C146}" presName="parentLin" presStyleCnt="0"/>
      <dgm:spPr/>
    </dgm:pt>
    <dgm:pt modelId="{3D340FAD-901E-4E3E-8F9C-789B884B386B}" type="pres">
      <dgm:prSet presAssocID="{A867A7BA-17D0-448B-B5B3-114D6823C146}" presName="parentLeftMargin" presStyleLbl="node1" presStyleIdx="0" presStyleCnt="5"/>
      <dgm:spPr/>
      <dgm:t>
        <a:bodyPr/>
        <a:lstStyle/>
        <a:p>
          <a:endParaRPr lang="en-US"/>
        </a:p>
      </dgm:t>
    </dgm:pt>
    <dgm:pt modelId="{31398A71-8435-4B32-8A3D-9BADCAD92690}" type="pres">
      <dgm:prSet presAssocID="{A867A7BA-17D0-448B-B5B3-114D6823C146}" presName="parentText" presStyleLbl="node1" presStyleIdx="0" presStyleCnt="5">
        <dgm:presLayoutVars>
          <dgm:chMax val="0"/>
          <dgm:bulletEnabled val="1"/>
        </dgm:presLayoutVars>
      </dgm:prSet>
      <dgm:spPr/>
      <dgm:t>
        <a:bodyPr/>
        <a:lstStyle/>
        <a:p>
          <a:endParaRPr lang="en-US"/>
        </a:p>
      </dgm:t>
    </dgm:pt>
    <dgm:pt modelId="{66B7CF2D-94F5-4D6F-98FC-C0589C8C2843}" type="pres">
      <dgm:prSet presAssocID="{A867A7BA-17D0-448B-B5B3-114D6823C146}" presName="negativeSpace" presStyleCnt="0"/>
      <dgm:spPr/>
    </dgm:pt>
    <dgm:pt modelId="{01C549F7-579E-4154-95C9-978BD1F79F48}" type="pres">
      <dgm:prSet presAssocID="{A867A7BA-17D0-448B-B5B3-114D6823C146}" presName="childText" presStyleLbl="conFgAcc1" presStyleIdx="0" presStyleCnt="5">
        <dgm:presLayoutVars>
          <dgm:bulletEnabled val="1"/>
        </dgm:presLayoutVars>
      </dgm:prSet>
      <dgm:spPr/>
    </dgm:pt>
    <dgm:pt modelId="{F70032D0-BCCD-43D6-9A98-016B2FC3EE6E}" type="pres">
      <dgm:prSet presAssocID="{920AAC9F-152F-4B7C-A899-CB04F3A20ED1}" presName="spaceBetweenRectangles" presStyleCnt="0"/>
      <dgm:spPr/>
    </dgm:pt>
    <dgm:pt modelId="{B8905990-CE77-445E-B0C8-D5FEF1107CA3}" type="pres">
      <dgm:prSet presAssocID="{EF0B871F-6C1E-4517-9A64-7967585C9EAE}" presName="parentLin" presStyleCnt="0"/>
      <dgm:spPr/>
    </dgm:pt>
    <dgm:pt modelId="{A1F094D3-38AB-4C7D-945B-7A932B37D01A}" type="pres">
      <dgm:prSet presAssocID="{EF0B871F-6C1E-4517-9A64-7967585C9EAE}" presName="parentLeftMargin" presStyleLbl="node1" presStyleIdx="0" presStyleCnt="5"/>
      <dgm:spPr/>
      <dgm:t>
        <a:bodyPr/>
        <a:lstStyle/>
        <a:p>
          <a:endParaRPr lang="en-US"/>
        </a:p>
      </dgm:t>
    </dgm:pt>
    <dgm:pt modelId="{25931D44-9623-40EE-BCF5-7F849B7EA759}" type="pres">
      <dgm:prSet presAssocID="{EF0B871F-6C1E-4517-9A64-7967585C9EAE}" presName="parentText" presStyleLbl="node1" presStyleIdx="1" presStyleCnt="5">
        <dgm:presLayoutVars>
          <dgm:chMax val="0"/>
          <dgm:bulletEnabled val="1"/>
        </dgm:presLayoutVars>
      </dgm:prSet>
      <dgm:spPr/>
      <dgm:t>
        <a:bodyPr/>
        <a:lstStyle/>
        <a:p>
          <a:endParaRPr lang="en-US"/>
        </a:p>
      </dgm:t>
    </dgm:pt>
    <dgm:pt modelId="{5E2131C3-7BC6-4768-B875-B70AE53AA387}" type="pres">
      <dgm:prSet presAssocID="{EF0B871F-6C1E-4517-9A64-7967585C9EAE}" presName="negativeSpace" presStyleCnt="0"/>
      <dgm:spPr/>
    </dgm:pt>
    <dgm:pt modelId="{1E81331C-6BFC-4EE7-B34A-195FC0B4CEF9}" type="pres">
      <dgm:prSet presAssocID="{EF0B871F-6C1E-4517-9A64-7967585C9EAE}" presName="childText" presStyleLbl="conFgAcc1" presStyleIdx="1" presStyleCnt="5">
        <dgm:presLayoutVars>
          <dgm:bulletEnabled val="1"/>
        </dgm:presLayoutVars>
      </dgm:prSet>
      <dgm:spPr/>
    </dgm:pt>
    <dgm:pt modelId="{E388F674-1F72-41E5-BFC3-F152CE4E67DE}" type="pres">
      <dgm:prSet presAssocID="{2BCD1989-C5F8-4D6E-8455-36A998258A8E}" presName="spaceBetweenRectangles" presStyleCnt="0"/>
      <dgm:spPr/>
    </dgm:pt>
    <dgm:pt modelId="{012A7334-36B1-491D-A6FD-8479659A2985}" type="pres">
      <dgm:prSet presAssocID="{55C8C289-2000-4E80-B444-143CCFD36533}" presName="parentLin" presStyleCnt="0"/>
      <dgm:spPr/>
    </dgm:pt>
    <dgm:pt modelId="{17498338-D8BE-4117-B908-BA5B5C2ED2BE}" type="pres">
      <dgm:prSet presAssocID="{55C8C289-2000-4E80-B444-143CCFD36533}" presName="parentLeftMargin" presStyleLbl="node1" presStyleIdx="1" presStyleCnt="5"/>
      <dgm:spPr/>
      <dgm:t>
        <a:bodyPr/>
        <a:lstStyle/>
        <a:p>
          <a:endParaRPr lang="en-US"/>
        </a:p>
      </dgm:t>
    </dgm:pt>
    <dgm:pt modelId="{AF836DA5-467D-443A-8327-FAA5EBCC2E0A}" type="pres">
      <dgm:prSet presAssocID="{55C8C289-2000-4E80-B444-143CCFD36533}" presName="parentText" presStyleLbl="node1" presStyleIdx="2" presStyleCnt="5">
        <dgm:presLayoutVars>
          <dgm:chMax val="0"/>
          <dgm:bulletEnabled val="1"/>
        </dgm:presLayoutVars>
      </dgm:prSet>
      <dgm:spPr/>
      <dgm:t>
        <a:bodyPr/>
        <a:lstStyle/>
        <a:p>
          <a:endParaRPr lang="en-US"/>
        </a:p>
      </dgm:t>
    </dgm:pt>
    <dgm:pt modelId="{0F23FFB7-3A07-4BE4-93B7-05CD6EDC06F5}" type="pres">
      <dgm:prSet presAssocID="{55C8C289-2000-4E80-B444-143CCFD36533}" presName="negativeSpace" presStyleCnt="0"/>
      <dgm:spPr/>
    </dgm:pt>
    <dgm:pt modelId="{01DCBF90-D556-4638-9926-07A125B33EDC}" type="pres">
      <dgm:prSet presAssocID="{55C8C289-2000-4E80-B444-143CCFD36533}" presName="childText" presStyleLbl="conFgAcc1" presStyleIdx="2" presStyleCnt="5">
        <dgm:presLayoutVars>
          <dgm:bulletEnabled val="1"/>
        </dgm:presLayoutVars>
      </dgm:prSet>
      <dgm:spPr/>
    </dgm:pt>
    <dgm:pt modelId="{A5564974-73BB-4D53-8E29-98914F640C66}" type="pres">
      <dgm:prSet presAssocID="{E3844AA8-584A-44C7-A077-36978C4B09BC}" presName="spaceBetweenRectangles" presStyleCnt="0"/>
      <dgm:spPr/>
    </dgm:pt>
    <dgm:pt modelId="{BB6256B4-B9F6-466B-BD5E-199CE5FBDB00}" type="pres">
      <dgm:prSet presAssocID="{BD86B7F9-B660-4FE2-BB50-3E7BB2A6D816}" presName="parentLin" presStyleCnt="0"/>
      <dgm:spPr/>
    </dgm:pt>
    <dgm:pt modelId="{D37D1107-0F0E-4457-AC8A-2B85CE2EAE4F}" type="pres">
      <dgm:prSet presAssocID="{BD86B7F9-B660-4FE2-BB50-3E7BB2A6D816}" presName="parentLeftMargin" presStyleLbl="node1" presStyleIdx="2" presStyleCnt="5"/>
      <dgm:spPr/>
      <dgm:t>
        <a:bodyPr/>
        <a:lstStyle/>
        <a:p>
          <a:endParaRPr lang="en-US"/>
        </a:p>
      </dgm:t>
    </dgm:pt>
    <dgm:pt modelId="{E8C1A241-C798-449C-9721-F858FD86C4AC}" type="pres">
      <dgm:prSet presAssocID="{BD86B7F9-B660-4FE2-BB50-3E7BB2A6D816}" presName="parentText" presStyleLbl="node1" presStyleIdx="3" presStyleCnt="5">
        <dgm:presLayoutVars>
          <dgm:chMax val="0"/>
          <dgm:bulletEnabled val="1"/>
        </dgm:presLayoutVars>
      </dgm:prSet>
      <dgm:spPr/>
      <dgm:t>
        <a:bodyPr/>
        <a:lstStyle/>
        <a:p>
          <a:endParaRPr lang="en-US"/>
        </a:p>
      </dgm:t>
    </dgm:pt>
    <dgm:pt modelId="{62A69E1D-1B66-4F51-A27E-1027E30BEDF9}" type="pres">
      <dgm:prSet presAssocID="{BD86B7F9-B660-4FE2-BB50-3E7BB2A6D816}" presName="negativeSpace" presStyleCnt="0"/>
      <dgm:spPr/>
    </dgm:pt>
    <dgm:pt modelId="{929B9968-08AB-43EA-8BA1-D4D6E69F77D0}" type="pres">
      <dgm:prSet presAssocID="{BD86B7F9-B660-4FE2-BB50-3E7BB2A6D816}" presName="childText" presStyleLbl="conFgAcc1" presStyleIdx="3" presStyleCnt="5">
        <dgm:presLayoutVars>
          <dgm:bulletEnabled val="1"/>
        </dgm:presLayoutVars>
      </dgm:prSet>
      <dgm:spPr/>
    </dgm:pt>
    <dgm:pt modelId="{5A8802B3-1169-4769-9FDE-FD7828C2BD47}" type="pres">
      <dgm:prSet presAssocID="{A684A4CC-A6EE-4B44-8E73-E389E2981DA2}" presName="spaceBetweenRectangles" presStyleCnt="0"/>
      <dgm:spPr/>
    </dgm:pt>
    <dgm:pt modelId="{E0B5B147-A5E8-44E5-B34C-73D4C60233D8}" type="pres">
      <dgm:prSet presAssocID="{DE3298BF-1ECB-4CD1-B21E-F38D1AE4E874}" presName="parentLin" presStyleCnt="0"/>
      <dgm:spPr/>
    </dgm:pt>
    <dgm:pt modelId="{80737B50-53A2-40B3-B198-BACF400373AD}" type="pres">
      <dgm:prSet presAssocID="{DE3298BF-1ECB-4CD1-B21E-F38D1AE4E874}" presName="parentLeftMargin" presStyleLbl="node1" presStyleIdx="3" presStyleCnt="5"/>
      <dgm:spPr/>
      <dgm:t>
        <a:bodyPr/>
        <a:lstStyle/>
        <a:p>
          <a:endParaRPr lang="en-US"/>
        </a:p>
      </dgm:t>
    </dgm:pt>
    <dgm:pt modelId="{42B3AA4A-11A9-4551-95C9-D671F5887509}" type="pres">
      <dgm:prSet presAssocID="{DE3298BF-1ECB-4CD1-B21E-F38D1AE4E874}" presName="parentText" presStyleLbl="node1" presStyleIdx="4" presStyleCnt="5">
        <dgm:presLayoutVars>
          <dgm:chMax val="0"/>
          <dgm:bulletEnabled val="1"/>
        </dgm:presLayoutVars>
      </dgm:prSet>
      <dgm:spPr/>
      <dgm:t>
        <a:bodyPr/>
        <a:lstStyle/>
        <a:p>
          <a:endParaRPr lang="en-US"/>
        </a:p>
      </dgm:t>
    </dgm:pt>
    <dgm:pt modelId="{442BB498-A00E-4415-A20C-6C1624454074}" type="pres">
      <dgm:prSet presAssocID="{DE3298BF-1ECB-4CD1-B21E-F38D1AE4E874}" presName="negativeSpace" presStyleCnt="0"/>
      <dgm:spPr/>
    </dgm:pt>
    <dgm:pt modelId="{5E003873-2DFD-43E7-A17F-C7FBE7F50041}" type="pres">
      <dgm:prSet presAssocID="{DE3298BF-1ECB-4CD1-B21E-F38D1AE4E874}" presName="childText" presStyleLbl="conFgAcc1" presStyleIdx="4" presStyleCnt="5">
        <dgm:presLayoutVars>
          <dgm:bulletEnabled val="1"/>
        </dgm:presLayoutVars>
      </dgm:prSet>
      <dgm:spPr/>
    </dgm:pt>
  </dgm:ptLst>
  <dgm:cxnLst>
    <dgm:cxn modelId="{F016B2A1-A2B1-4F1F-84BB-F2DBC184A32A}" type="presOf" srcId="{EF0B871F-6C1E-4517-9A64-7967585C9EAE}" destId="{25931D44-9623-40EE-BCF5-7F849B7EA759}" srcOrd="1" destOrd="0" presId="urn:microsoft.com/office/officeart/2005/8/layout/list1"/>
    <dgm:cxn modelId="{CAF30FC6-EDD6-4AB0-A851-6BDADE71D9E4}" type="presOf" srcId="{EF0B871F-6C1E-4517-9A64-7967585C9EAE}" destId="{A1F094D3-38AB-4C7D-945B-7A932B37D01A}" srcOrd="0" destOrd="0" presId="urn:microsoft.com/office/officeart/2005/8/layout/list1"/>
    <dgm:cxn modelId="{3FD9776A-B05F-45BC-B5E9-84BEAFBF2E4D}" type="presOf" srcId="{55C8C289-2000-4E80-B444-143CCFD36533}" destId="{17498338-D8BE-4117-B908-BA5B5C2ED2BE}" srcOrd="0" destOrd="0" presId="urn:microsoft.com/office/officeart/2005/8/layout/list1"/>
    <dgm:cxn modelId="{DE5FEFDB-70D0-49BE-8E0D-D987E1995020}" srcId="{C4153270-3073-4CA1-ADD0-0729BAE69903}" destId="{DE3298BF-1ECB-4CD1-B21E-F38D1AE4E874}" srcOrd="4" destOrd="0" parTransId="{0891F3E7-CBA1-4940-9863-2770C3AAD32E}" sibTransId="{092BCBF8-F693-45DA-A709-1EB2FD52EF0A}"/>
    <dgm:cxn modelId="{56588033-B36B-4F11-902F-00F66BFC3EAE}" srcId="{C4153270-3073-4CA1-ADD0-0729BAE69903}" destId="{BD86B7F9-B660-4FE2-BB50-3E7BB2A6D816}" srcOrd="3" destOrd="0" parTransId="{AFA18A09-A2B2-4831-A73F-B449DA7F7A34}" sibTransId="{A684A4CC-A6EE-4B44-8E73-E389E2981DA2}"/>
    <dgm:cxn modelId="{06CE967F-5FAE-49B6-A6FE-FF457D3FE562}" type="presOf" srcId="{DE3298BF-1ECB-4CD1-B21E-F38D1AE4E874}" destId="{80737B50-53A2-40B3-B198-BACF400373AD}" srcOrd="0" destOrd="0" presId="urn:microsoft.com/office/officeart/2005/8/layout/list1"/>
    <dgm:cxn modelId="{32DA84EB-96DE-42A4-9234-5DF8399C0CDB}" type="presOf" srcId="{A867A7BA-17D0-448B-B5B3-114D6823C146}" destId="{3D340FAD-901E-4E3E-8F9C-789B884B386B}" srcOrd="0" destOrd="0" presId="urn:microsoft.com/office/officeart/2005/8/layout/list1"/>
    <dgm:cxn modelId="{A6CA23DC-853A-4DBC-9A6F-51EA7095F643}" type="presOf" srcId="{BD86B7F9-B660-4FE2-BB50-3E7BB2A6D816}" destId="{D37D1107-0F0E-4457-AC8A-2B85CE2EAE4F}" srcOrd="0" destOrd="0" presId="urn:microsoft.com/office/officeart/2005/8/layout/list1"/>
    <dgm:cxn modelId="{C11BFF18-F6D3-4589-9978-3B88333F68E5}" type="presOf" srcId="{55C8C289-2000-4E80-B444-143CCFD36533}" destId="{AF836DA5-467D-443A-8327-FAA5EBCC2E0A}" srcOrd="1" destOrd="0" presId="urn:microsoft.com/office/officeart/2005/8/layout/list1"/>
    <dgm:cxn modelId="{71D30D6C-D96C-4E99-943A-40BD42256A11}" srcId="{C4153270-3073-4CA1-ADD0-0729BAE69903}" destId="{A867A7BA-17D0-448B-B5B3-114D6823C146}" srcOrd="0" destOrd="0" parTransId="{AD0B7B71-077B-4622-A4EA-4DDF03547FCB}" sibTransId="{920AAC9F-152F-4B7C-A899-CB04F3A20ED1}"/>
    <dgm:cxn modelId="{0F1A9E30-D298-4137-A621-EBDCB24F3F0E}" srcId="{C4153270-3073-4CA1-ADD0-0729BAE69903}" destId="{55C8C289-2000-4E80-B444-143CCFD36533}" srcOrd="2" destOrd="0" parTransId="{33D8FDE4-9E0E-45B4-9EDB-9F6B9669B5B5}" sibTransId="{E3844AA8-584A-44C7-A077-36978C4B09BC}"/>
    <dgm:cxn modelId="{755725D9-D26C-4B43-BBE8-35361C5E0120}" type="presOf" srcId="{BD86B7F9-B660-4FE2-BB50-3E7BB2A6D816}" destId="{E8C1A241-C798-449C-9721-F858FD86C4AC}" srcOrd="1" destOrd="0" presId="urn:microsoft.com/office/officeart/2005/8/layout/list1"/>
    <dgm:cxn modelId="{1B4A67E2-5432-4966-A77F-248837E7C96A}" type="presOf" srcId="{A867A7BA-17D0-448B-B5B3-114D6823C146}" destId="{31398A71-8435-4B32-8A3D-9BADCAD92690}" srcOrd="1" destOrd="0" presId="urn:microsoft.com/office/officeart/2005/8/layout/list1"/>
    <dgm:cxn modelId="{BCD22117-7306-4526-A7C0-84FECB57B5EF}" type="presOf" srcId="{C4153270-3073-4CA1-ADD0-0729BAE69903}" destId="{F36CB3CA-E8F8-457C-B634-E4918004051B}" srcOrd="0" destOrd="0" presId="urn:microsoft.com/office/officeart/2005/8/layout/list1"/>
    <dgm:cxn modelId="{B57892AB-2884-4CAB-B0AB-6F5730F47C25}" srcId="{C4153270-3073-4CA1-ADD0-0729BAE69903}" destId="{EF0B871F-6C1E-4517-9A64-7967585C9EAE}" srcOrd="1" destOrd="0" parTransId="{42B522A2-C8D3-49EA-B7C6-522876FB52AD}" sibTransId="{2BCD1989-C5F8-4D6E-8455-36A998258A8E}"/>
    <dgm:cxn modelId="{277B177F-18C1-4903-9DD3-C02061EDA9F4}" type="presOf" srcId="{DE3298BF-1ECB-4CD1-B21E-F38D1AE4E874}" destId="{42B3AA4A-11A9-4551-95C9-D671F5887509}" srcOrd="1" destOrd="0" presId="urn:microsoft.com/office/officeart/2005/8/layout/list1"/>
    <dgm:cxn modelId="{CEDB4D31-70C4-4BB7-8106-EA296C4B95F3}" type="presParOf" srcId="{F36CB3CA-E8F8-457C-B634-E4918004051B}" destId="{ED3EB2B0-5E79-4F4C-BFBD-353DD8462EC2}" srcOrd="0" destOrd="0" presId="urn:microsoft.com/office/officeart/2005/8/layout/list1"/>
    <dgm:cxn modelId="{975166A4-38AF-4022-ADF3-A4D381AEFAF0}" type="presParOf" srcId="{ED3EB2B0-5E79-4F4C-BFBD-353DD8462EC2}" destId="{3D340FAD-901E-4E3E-8F9C-789B884B386B}" srcOrd="0" destOrd="0" presId="urn:microsoft.com/office/officeart/2005/8/layout/list1"/>
    <dgm:cxn modelId="{AD1FBE24-74B5-4E1D-A5D4-3D1A647DA14B}" type="presParOf" srcId="{ED3EB2B0-5E79-4F4C-BFBD-353DD8462EC2}" destId="{31398A71-8435-4B32-8A3D-9BADCAD92690}" srcOrd="1" destOrd="0" presId="urn:microsoft.com/office/officeart/2005/8/layout/list1"/>
    <dgm:cxn modelId="{5A54C263-8390-40C4-8B37-098A5D0067A5}" type="presParOf" srcId="{F36CB3CA-E8F8-457C-B634-E4918004051B}" destId="{66B7CF2D-94F5-4D6F-98FC-C0589C8C2843}" srcOrd="1" destOrd="0" presId="urn:microsoft.com/office/officeart/2005/8/layout/list1"/>
    <dgm:cxn modelId="{98DAC9D0-24AD-44FE-84DF-E441BF294F86}" type="presParOf" srcId="{F36CB3CA-E8F8-457C-B634-E4918004051B}" destId="{01C549F7-579E-4154-95C9-978BD1F79F48}" srcOrd="2" destOrd="0" presId="urn:microsoft.com/office/officeart/2005/8/layout/list1"/>
    <dgm:cxn modelId="{0A72EA19-9C4E-4304-9DCE-E32B9BCBF71A}" type="presParOf" srcId="{F36CB3CA-E8F8-457C-B634-E4918004051B}" destId="{F70032D0-BCCD-43D6-9A98-016B2FC3EE6E}" srcOrd="3" destOrd="0" presId="urn:microsoft.com/office/officeart/2005/8/layout/list1"/>
    <dgm:cxn modelId="{7BA0CFE5-C67B-40A5-9964-843A0EEEC9A8}" type="presParOf" srcId="{F36CB3CA-E8F8-457C-B634-E4918004051B}" destId="{B8905990-CE77-445E-B0C8-D5FEF1107CA3}" srcOrd="4" destOrd="0" presId="urn:microsoft.com/office/officeart/2005/8/layout/list1"/>
    <dgm:cxn modelId="{90026464-C491-4500-808D-6C091760656F}" type="presParOf" srcId="{B8905990-CE77-445E-B0C8-D5FEF1107CA3}" destId="{A1F094D3-38AB-4C7D-945B-7A932B37D01A}" srcOrd="0" destOrd="0" presId="urn:microsoft.com/office/officeart/2005/8/layout/list1"/>
    <dgm:cxn modelId="{C5669A94-1F03-4B06-B93D-3E0B9F5D8577}" type="presParOf" srcId="{B8905990-CE77-445E-B0C8-D5FEF1107CA3}" destId="{25931D44-9623-40EE-BCF5-7F849B7EA759}" srcOrd="1" destOrd="0" presId="urn:microsoft.com/office/officeart/2005/8/layout/list1"/>
    <dgm:cxn modelId="{0D11CAFD-950F-4C20-A298-D64BA4E28987}" type="presParOf" srcId="{F36CB3CA-E8F8-457C-B634-E4918004051B}" destId="{5E2131C3-7BC6-4768-B875-B70AE53AA387}" srcOrd="5" destOrd="0" presId="urn:microsoft.com/office/officeart/2005/8/layout/list1"/>
    <dgm:cxn modelId="{D4520021-5EE0-428C-91A8-850202226A04}" type="presParOf" srcId="{F36CB3CA-E8F8-457C-B634-E4918004051B}" destId="{1E81331C-6BFC-4EE7-B34A-195FC0B4CEF9}" srcOrd="6" destOrd="0" presId="urn:microsoft.com/office/officeart/2005/8/layout/list1"/>
    <dgm:cxn modelId="{147F0425-3788-4FF6-B3C5-93C9FA6C0631}" type="presParOf" srcId="{F36CB3CA-E8F8-457C-B634-E4918004051B}" destId="{E388F674-1F72-41E5-BFC3-F152CE4E67DE}" srcOrd="7" destOrd="0" presId="urn:microsoft.com/office/officeart/2005/8/layout/list1"/>
    <dgm:cxn modelId="{8CDBA308-DDEC-4D3F-ABF3-C738C9F7E62E}" type="presParOf" srcId="{F36CB3CA-E8F8-457C-B634-E4918004051B}" destId="{012A7334-36B1-491D-A6FD-8479659A2985}" srcOrd="8" destOrd="0" presId="urn:microsoft.com/office/officeart/2005/8/layout/list1"/>
    <dgm:cxn modelId="{B979EF16-4A63-4621-8E23-EF52254A53F8}" type="presParOf" srcId="{012A7334-36B1-491D-A6FD-8479659A2985}" destId="{17498338-D8BE-4117-B908-BA5B5C2ED2BE}" srcOrd="0" destOrd="0" presId="urn:microsoft.com/office/officeart/2005/8/layout/list1"/>
    <dgm:cxn modelId="{70B10F09-DB9A-43EA-8E64-F7E017E2388C}" type="presParOf" srcId="{012A7334-36B1-491D-A6FD-8479659A2985}" destId="{AF836DA5-467D-443A-8327-FAA5EBCC2E0A}" srcOrd="1" destOrd="0" presId="urn:microsoft.com/office/officeart/2005/8/layout/list1"/>
    <dgm:cxn modelId="{D764227B-8000-44AF-B8D6-B251666AF5AA}" type="presParOf" srcId="{F36CB3CA-E8F8-457C-B634-E4918004051B}" destId="{0F23FFB7-3A07-4BE4-93B7-05CD6EDC06F5}" srcOrd="9" destOrd="0" presId="urn:microsoft.com/office/officeart/2005/8/layout/list1"/>
    <dgm:cxn modelId="{65FECD6B-39FF-46C0-AFC6-CBF5D616F621}" type="presParOf" srcId="{F36CB3CA-E8F8-457C-B634-E4918004051B}" destId="{01DCBF90-D556-4638-9926-07A125B33EDC}" srcOrd="10" destOrd="0" presId="urn:microsoft.com/office/officeart/2005/8/layout/list1"/>
    <dgm:cxn modelId="{841E15C7-25E4-42B1-AA46-9AFDA13792BE}" type="presParOf" srcId="{F36CB3CA-E8F8-457C-B634-E4918004051B}" destId="{A5564974-73BB-4D53-8E29-98914F640C66}" srcOrd="11" destOrd="0" presId="urn:microsoft.com/office/officeart/2005/8/layout/list1"/>
    <dgm:cxn modelId="{50994989-DD46-448F-AB7C-D165EC59BF88}" type="presParOf" srcId="{F36CB3CA-E8F8-457C-B634-E4918004051B}" destId="{BB6256B4-B9F6-466B-BD5E-199CE5FBDB00}" srcOrd="12" destOrd="0" presId="urn:microsoft.com/office/officeart/2005/8/layout/list1"/>
    <dgm:cxn modelId="{511901FC-7DCA-4F51-BA5B-5C9A2213CFD2}" type="presParOf" srcId="{BB6256B4-B9F6-466B-BD5E-199CE5FBDB00}" destId="{D37D1107-0F0E-4457-AC8A-2B85CE2EAE4F}" srcOrd="0" destOrd="0" presId="urn:microsoft.com/office/officeart/2005/8/layout/list1"/>
    <dgm:cxn modelId="{D7C1F65D-E038-4426-8F7D-8D78F05DC130}" type="presParOf" srcId="{BB6256B4-B9F6-466B-BD5E-199CE5FBDB00}" destId="{E8C1A241-C798-449C-9721-F858FD86C4AC}" srcOrd="1" destOrd="0" presId="urn:microsoft.com/office/officeart/2005/8/layout/list1"/>
    <dgm:cxn modelId="{33C8042C-09CD-452E-A7F3-EB5CF9C4C843}" type="presParOf" srcId="{F36CB3CA-E8F8-457C-B634-E4918004051B}" destId="{62A69E1D-1B66-4F51-A27E-1027E30BEDF9}" srcOrd="13" destOrd="0" presId="urn:microsoft.com/office/officeart/2005/8/layout/list1"/>
    <dgm:cxn modelId="{9495B516-8ABB-4541-994C-788BE77FD175}" type="presParOf" srcId="{F36CB3CA-E8F8-457C-B634-E4918004051B}" destId="{929B9968-08AB-43EA-8BA1-D4D6E69F77D0}" srcOrd="14" destOrd="0" presId="urn:microsoft.com/office/officeart/2005/8/layout/list1"/>
    <dgm:cxn modelId="{BAA68A36-9F26-481E-81F5-993DF226A710}" type="presParOf" srcId="{F36CB3CA-E8F8-457C-B634-E4918004051B}" destId="{5A8802B3-1169-4769-9FDE-FD7828C2BD47}" srcOrd="15" destOrd="0" presId="urn:microsoft.com/office/officeart/2005/8/layout/list1"/>
    <dgm:cxn modelId="{C8242EB4-2E24-4678-866C-C5E871B7B0A0}" type="presParOf" srcId="{F36CB3CA-E8F8-457C-B634-E4918004051B}" destId="{E0B5B147-A5E8-44E5-B34C-73D4C60233D8}" srcOrd="16" destOrd="0" presId="urn:microsoft.com/office/officeart/2005/8/layout/list1"/>
    <dgm:cxn modelId="{A1D846C3-632E-43C0-83DB-04C84C7F9CA1}" type="presParOf" srcId="{E0B5B147-A5E8-44E5-B34C-73D4C60233D8}" destId="{80737B50-53A2-40B3-B198-BACF400373AD}" srcOrd="0" destOrd="0" presId="urn:microsoft.com/office/officeart/2005/8/layout/list1"/>
    <dgm:cxn modelId="{7FF15BB5-7D02-4AA3-AD05-EBE1435211D4}" type="presParOf" srcId="{E0B5B147-A5E8-44E5-B34C-73D4C60233D8}" destId="{42B3AA4A-11A9-4551-95C9-D671F5887509}" srcOrd="1" destOrd="0" presId="urn:microsoft.com/office/officeart/2005/8/layout/list1"/>
    <dgm:cxn modelId="{CEC2ACEC-E267-4A5D-9768-0A2C92F0CED3}" type="presParOf" srcId="{F36CB3CA-E8F8-457C-B634-E4918004051B}" destId="{442BB498-A00E-4415-A20C-6C1624454074}" srcOrd="17" destOrd="0" presId="urn:microsoft.com/office/officeart/2005/8/layout/list1"/>
    <dgm:cxn modelId="{6CA45234-6627-4E4D-AD1A-1907C1CDF7EF}" type="presParOf" srcId="{F36CB3CA-E8F8-457C-B634-E4918004051B}" destId="{5E003873-2DFD-43E7-A17F-C7FBE7F50041}"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C549F7-579E-4154-95C9-978BD1F79F48}">
      <dsp:nvSpPr>
        <dsp:cNvPr id="0" name=""/>
        <dsp:cNvSpPr/>
      </dsp:nvSpPr>
      <dsp:spPr>
        <a:xfrm>
          <a:off x="0" y="1148363"/>
          <a:ext cx="11164824" cy="2772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398A71-8435-4B32-8A3D-9BADCAD92690}">
      <dsp:nvSpPr>
        <dsp:cNvPr id="0" name=""/>
        <dsp:cNvSpPr/>
      </dsp:nvSpPr>
      <dsp:spPr>
        <a:xfrm>
          <a:off x="558241" y="986003"/>
          <a:ext cx="7815376" cy="3247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5403" tIns="0" rIns="295403" bIns="0" numCol="1" spcCol="1270" anchor="ctr" anchorCtr="0">
          <a:noAutofit/>
        </a:bodyPr>
        <a:lstStyle/>
        <a:p>
          <a:pPr lvl="0" algn="l" defTabSz="488950">
            <a:lnSpc>
              <a:spcPct val="90000"/>
            </a:lnSpc>
            <a:spcBef>
              <a:spcPct val="0"/>
            </a:spcBef>
            <a:spcAft>
              <a:spcPct val="35000"/>
            </a:spcAft>
          </a:pPr>
          <a:r>
            <a:rPr lang="en-US" sz="1100" kern="1200" dirty="0" smtClean="0"/>
            <a:t>Dams and Spillways Sectional Committee, WRD 09</a:t>
          </a:r>
          <a:endParaRPr lang="en-US" sz="1100" kern="1200" dirty="0"/>
        </a:p>
      </dsp:txBody>
      <dsp:txXfrm>
        <a:off x="574093" y="1001855"/>
        <a:ext cx="7783672" cy="293016"/>
      </dsp:txXfrm>
    </dsp:sp>
    <dsp:sp modelId="{1E81331C-6BFC-4EE7-B34A-195FC0B4CEF9}">
      <dsp:nvSpPr>
        <dsp:cNvPr id="0" name=""/>
        <dsp:cNvSpPr/>
      </dsp:nvSpPr>
      <dsp:spPr>
        <a:xfrm>
          <a:off x="0" y="1647324"/>
          <a:ext cx="11164824" cy="2772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5931D44-9623-40EE-BCF5-7F849B7EA759}">
      <dsp:nvSpPr>
        <dsp:cNvPr id="0" name=""/>
        <dsp:cNvSpPr/>
      </dsp:nvSpPr>
      <dsp:spPr>
        <a:xfrm>
          <a:off x="558241" y="1484963"/>
          <a:ext cx="7815376" cy="3247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5403" tIns="0" rIns="295403" bIns="0" numCol="1" spcCol="1270" anchor="ctr" anchorCtr="0">
          <a:noAutofit/>
        </a:bodyPr>
        <a:lstStyle/>
        <a:p>
          <a:pPr lvl="0" algn="l" defTabSz="488950">
            <a:lnSpc>
              <a:spcPct val="90000"/>
            </a:lnSpc>
            <a:spcBef>
              <a:spcPct val="0"/>
            </a:spcBef>
            <a:spcAft>
              <a:spcPct val="35000"/>
            </a:spcAft>
          </a:pPr>
          <a:r>
            <a:rPr lang="en-US" sz="1100" kern="1200" dirty="0" smtClean="0"/>
            <a:t>Hydroelectric Powerhouse Structures Sectional Committee, WRD 15</a:t>
          </a:r>
          <a:endParaRPr lang="en-US" sz="1100" kern="1200" dirty="0"/>
        </a:p>
      </dsp:txBody>
      <dsp:txXfrm>
        <a:off x="574093" y="1500815"/>
        <a:ext cx="7783672" cy="293016"/>
      </dsp:txXfrm>
    </dsp:sp>
    <dsp:sp modelId="{01DCBF90-D556-4638-9926-07A125B33EDC}">
      <dsp:nvSpPr>
        <dsp:cNvPr id="0" name=""/>
        <dsp:cNvSpPr/>
      </dsp:nvSpPr>
      <dsp:spPr>
        <a:xfrm>
          <a:off x="0" y="2146284"/>
          <a:ext cx="11164824" cy="2772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836DA5-467D-443A-8327-FAA5EBCC2E0A}">
      <dsp:nvSpPr>
        <dsp:cNvPr id="0" name=""/>
        <dsp:cNvSpPr/>
      </dsp:nvSpPr>
      <dsp:spPr>
        <a:xfrm>
          <a:off x="558241" y="1983923"/>
          <a:ext cx="7815376" cy="3247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5403" tIns="0" rIns="295403" bIns="0" numCol="1" spcCol="1270" anchor="ctr" anchorCtr="0">
          <a:noAutofit/>
        </a:bodyPr>
        <a:lstStyle/>
        <a:p>
          <a:pPr lvl="0" algn="l" defTabSz="488950">
            <a:lnSpc>
              <a:spcPct val="90000"/>
            </a:lnSpc>
            <a:spcBef>
              <a:spcPct val="0"/>
            </a:spcBef>
            <a:spcAft>
              <a:spcPct val="35000"/>
            </a:spcAft>
          </a:pPr>
          <a:r>
            <a:rPr lang="en-US" sz="1100" kern="1200" dirty="0" smtClean="0"/>
            <a:t>Safety in Construction, Operation and Maintenance of River Valley Projects Sectional Committee, WRD 21</a:t>
          </a:r>
          <a:endParaRPr lang="en-US" sz="1100" kern="1200" dirty="0"/>
        </a:p>
      </dsp:txBody>
      <dsp:txXfrm>
        <a:off x="574093" y="1999775"/>
        <a:ext cx="7783672" cy="293016"/>
      </dsp:txXfrm>
    </dsp:sp>
    <dsp:sp modelId="{929B9968-08AB-43EA-8BA1-D4D6E69F77D0}">
      <dsp:nvSpPr>
        <dsp:cNvPr id="0" name=""/>
        <dsp:cNvSpPr/>
      </dsp:nvSpPr>
      <dsp:spPr>
        <a:xfrm>
          <a:off x="0" y="2645244"/>
          <a:ext cx="11164824" cy="2772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8C1A241-C798-449C-9721-F858FD86C4AC}">
      <dsp:nvSpPr>
        <dsp:cNvPr id="0" name=""/>
        <dsp:cNvSpPr/>
      </dsp:nvSpPr>
      <dsp:spPr>
        <a:xfrm>
          <a:off x="558241" y="2482883"/>
          <a:ext cx="7815376" cy="3247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5403" tIns="0" rIns="295403" bIns="0" numCol="1" spcCol="1270" anchor="ctr" anchorCtr="0">
          <a:noAutofit/>
        </a:bodyPr>
        <a:lstStyle/>
        <a:p>
          <a:pPr lvl="0" algn="l" defTabSz="488950">
            <a:lnSpc>
              <a:spcPct val="90000"/>
            </a:lnSpc>
            <a:spcBef>
              <a:spcPct val="0"/>
            </a:spcBef>
            <a:spcAft>
              <a:spcPct val="35000"/>
            </a:spcAft>
          </a:pPr>
          <a:r>
            <a:rPr lang="en-US" sz="1100" kern="1200" dirty="0" smtClean="0"/>
            <a:t>Environmental Assessment and Management of Water Resources Projects Sectional Committee, WRD 24</a:t>
          </a:r>
          <a:endParaRPr lang="en-US" sz="1100" kern="1200" dirty="0"/>
        </a:p>
      </dsp:txBody>
      <dsp:txXfrm>
        <a:off x="574093" y="2498735"/>
        <a:ext cx="7783672" cy="293016"/>
      </dsp:txXfrm>
    </dsp:sp>
    <dsp:sp modelId="{5E003873-2DFD-43E7-A17F-C7FBE7F50041}">
      <dsp:nvSpPr>
        <dsp:cNvPr id="0" name=""/>
        <dsp:cNvSpPr/>
      </dsp:nvSpPr>
      <dsp:spPr>
        <a:xfrm>
          <a:off x="0" y="3144204"/>
          <a:ext cx="11164824" cy="2772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B3AA4A-11A9-4551-95C9-D671F5887509}">
      <dsp:nvSpPr>
        <dsp:cNvPr id="0" name=""/>
        <dsp:cNvSpPr/>
      </dsp:nvSpPr>
      <dsp:spPr>
        <a:xfrm>
          <a:off x="558241" y="2981844"/>
          <a:ext cx="7815376" cy="3247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5403" tIns="0" rIns="295403" bIns="0" numCol="1" spcCol="1270" anchor="ctr" anchorCtr="0">
          <a:noAutofit/>
        </a:bodyPr>
        <a:lstStyle/>
        <a:p>
          <a:pPr lvl="0" algn="l" defTabSz="488950">
            <a:lnSpc>
              <a:spcPct val="90000"/>
            </a:lnSpc>
            <a:spcBef>
              <a:spcPct val="0"/>
            </a:spcBef>
            <a:spcAft>
              <a:spcPct val="35000"/>
            </a:spcAft>
          </a:pPr>
          <a:r>
            <a:rPr lang="en-US" sz="1100" kern="1200" dirty="0" smtClean="0"/>
            <a:t>Small Hydropower Plants Sectional Committee, WRD 29</a:t>
          </a:r>
          <a:endParaRPr lang="en-US" sz="1100" kern="1200" dirty="0"/>
        </a:p>
      </dsp:txBody>
      <dsp:txXfrm>
        <a:off x="574093" y="2997696"/>
        <a:ext cx="7783672" cy="29301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850B2BAE-EBAD-4E20-88A0-0451FCFE2AB9}" type="datetimeFigureOut">
              <a:rPr lang="en-US" smtClean="0"/>
              <a:t>10/18/2024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B3CBEFAC-B629-4F3A-A724-53BEF9B9BB1F}" type="slidenum">
              <a:rPr lang="en-US" smtClean="0"/>
              <a:t>‹#›</a:t>
            </a:fld>
            <a:endParaRPr lang="en-US"/>
          </a:p>
        </p:txBody>
      </p:sp>
    </p:spTree>
    <p:extLst>
      <p:ext uri="{BB962C8B-B14F-4D97-AF65-F5344CB8AC3E}">
        <p14:creationId xmlns:p14="http://schemas.microsoft.com/office/powerpoint/2010/main" val="3753139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GB"/>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741B78DD-FF86-439A-9040-88B87E53B524}" type="datetimeFigureOut">
              <a:rPr lang="en-IN" smtClean="0"/>
              <a:pPr/>
              <a:t>18-10-2024</a:t>
            </a:fld>
            <a:endParaRPr lang="en-IN"/>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IN"/>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336190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41B78DD-FF86-439A-9040-88B87E53B524}" type="datetimeFigureOut">
              <a:rPr lang="en-IN" smtClean="0"/>
              <a:pPr/>
              <a:t>18-10-2024</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3981561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GB"/>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741B78DD-FF86-439A-9040-88B87E53B524}" type="datetimeFigureOut">
              <a:rPr lang="en-IN" smtClean="0"/>
              <a:pPr/>
              <a:t>18-10-2024</a:t>
            </a:fld>
            <a:endParaRPr lang="en-IN"/>
          </a:p>
        </p:txBody>
      </p:sp>
      <p:sp>
        <p:nvSpPr>
          <p:cNvPr id="5" name="Footer Placeholder 4"/>
          <p:cNvSpPr>
            <a:spLocks noGrp="1"/>
          </p:cNvSpPr>
          <p:nvPr>
            <p:ph type="ftr" sz="quarter" idx="11"/>
          </p:nvPr>
        </p:nvSpPr>
        <p:spPr/>
        <p:txBody>
          <a:bodyPr/>
          <a:lstStyle/>
          <a:p>
            <a:endParaRPr lang="en-IN"/>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11904010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GB"/>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741B78DD-FF86-439A-9040-88B87E53B524}" type="datetimeFigureOut">
              <a:rPr lang="en-IN" smtClean="0"/>
              <a:pPr/>
              <a:t>18-10-2024</a:t>
            </a:fld>
            <a:endParaRPr lang="en-IN"/>
          </a:p>
        </p:txBody>
      </p:sp>
      <p:sp>
        <p:nvSpPr>
          <p:cNvPr id="5" name="Footer Placeholder 4"/>
          <p:cNvSpPr>
            <a:spLocks noGrp="1"/>
          </p:cNvSpPr>
          <p:nvPr>
            <p:ph type="ftr" sz="quarter" idx="11"/>
          </p:nvPr>
        </p:nvSpPr>
        <p:spPr/>
        <p:txBody>
          <a:bodyPr/>
          <a:lstStyle/>
          <a:p>
            <a:endParaRPr lang="en-IN"/>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26090716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41B78DD-FF86-439A-9040-88B87E53B524}" type="datetimeFigureOut">
              <a:rPr lang="en-IN" smtClean="0"/>
              <a:pPr/>
              <a:t>18-10-2024</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41176174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41B78DD-FF86-439A-9040-88B87E53B524}" type="datetimeFigureOut">
              <a:rPr lang="en-IN" smtClean="0"/>
              <a:pPr/>
              <a:t>18-10-2024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2529334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41B78DD-FF86-439A-9040-88B87E53B524}" type="datetimeFigureOut">
              <a:rPr lang="en-IN" smtClean="0"/>
              <a:pPr/>
              <a:t>18-10-2024</a:t>
            </a:fld>
            <a:endParaRPr lang="en-IN"/>
          </a:p>
        </p:txBody>
      </p:sp>
      <p:sp>
        <p:nvSpPr>
          <p:cNvPr id="8" name="Footer Placeholder 7"/>
          <p:cNvSpPr>
            <a:spLocks noGrp="1"/>
          </p:cNvSpPr>
          <p:nvPr>
            <p:ph type="ftr" sz="quarter" idx="11"/>
          </p:nvPr>
        </p:nvSpPr>
        <p:spPr>
          <a:xfrm>
            <a:off x="561111" y="6391838"/>
            <a:ext cx="3644282" cy="304801"/>
          </a:xfrm>
        </p:spPr>
        <p:txBody>
          <a:bodyPr/>
          <a:lstStyle/>
          <a:p>
            <a:endParaRPr lang="en-IN"/>
          </a:p>
        </p:txBody>
      </p:sp>
      <p:sp>
        <p:nvSpPr>
          <p:cNvPr id="9" name="Slide Number Placeholder 8"/>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27222698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741B78DD-FF86-439A-9040-88B87E53B524}" type="datetimeFigureOut">
              <a:rPr lang="en-IN" smtClean="0"/>
              <a:pPr/>
              <a:t>18-10-2024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2982650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GB"/>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741B78DD-FF86-439A-9040-88B87E53B524}" type="datetimeFigureOut">
              <a:rPr lang="en-IN" smtClean="0"/>
              <a:pPr/>
              <a:t>18-10-2024</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9740234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41B78DD-FF86-439A-9040-88B87E53B524}" type="datetimeFigureOut">
              <a:rPr lang="en-IN" smtClean="0"/>
              <a:pPr/>
              <a:t>18-10-2024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3057210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41B78DD-FF86-439A-9040-88B87E53B524}" type="datetimeFigureOut">
              <a:rPr lang="en-IN" smtClean="0"/>
              <a:pPr/>
              <a:t>18-10-2024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3065413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41B78DD-FF86-439A-9040-88B87E53B524}" type="datetimeFigureOut">
              <a:rPr lang="en-IN" smtClean="0"/>
              <a:pPr/>
              <a:t>18-10-2024</a:t>
            </a:fld>
            <a:endParaRPr lang="en-IN"/>
          </a:p>
        </p:txBody>
      </p:sp>
      <p:sp>
        <p:nvSpPr>
          <p:cNvPr id="5" name="Footer Placeholder 4"/>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3914378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741B78DD-FF86-439A-9040-88B87E53B524}" type="datetimeFigureOut">
              <a:rPr lang="en-IN" smtClean="0"/>
              <a:pPr/>
              <a:t>18-10-2024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3705792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741B78DD-FF86-439A-9040-88B87E53B524}" type="datetimeFigureOut">
              <a:rPr lang="en-IN" smtClean="0"/>
              <a:pPr/>
              <a:t>18-10-2024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2840338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41B78DD-FF86-439A-9040-88B87E53B524}" type="datetimeFigureOut">
              <a:rPr lang="en-IN" smtClean="0"/>
              <a:pPr/>
              <a:t>18-10-2024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2869132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1B78DD-FF86-439A-9040-88B87E53B524}" type="datetimeFigureOut">
              <a:rPr lang="en-IN" smtClean="0"/>
              <a:pPr/>
              <a:t>18-10-2024</a:t>
            </a:fld>
            <a:endParaRPr lang="en-IN"/>
          </a:p>
        </p:txBody>
      </p:sp>
      <p:sp>
        <p:nvSpPr>
          <p:cNvPr id="3" name="Footer Placeholder 2"/>
          <p:cNvSpPr>
            <a:spLocks noGrp="1"/>
          </p:cNvSpPr>
          <p:nvPr>
            <p:ph type="ftr" sz="quarter" idx="11"/>
          </p:nvPr>
        </p:nvSpPr>
        <p:spPr/>
        <p:txBody>
          <a:bodyPr/>
          <a:lstStyle/>
          <a:p>
            <a:endParaRPr lang="en-IN"/>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1383906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41B78DD-FF86-439A-9040-88B87E53B524}" type="datetimeFigureOut">
              <a:rPr lang="en-IN" smtClean="0"/>
              <a:pPr/>
              <a:t>18-10-2024</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704339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GB"/>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41B78DD-FF86-439A-9040-88B87E53B524}" type="datetimeFigureOut">
              <a:rPr lang="en-IN" smtClean="0"/>
              <a:pPr/>
              <a:t>18-10-2024</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2118149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20">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GB"/>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741B78DD-FF86-439A-9040-88B87E53B524}" type="datetimeFigureOut">
              <a:rPr lang="en-IN" smtClean="0"/>
              <a:pPr/>
              <a:t>18-10-2024</a:t>
            </a:fld>
            <a:endParaRPr lang="en-IN"/>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IN"/>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29384423-17FD-4505-A441-1E8A3571A5BE}" type="slidenum">
              <a:rPr lang="en-IN" smtClean="0"/>
              <a:pPr/>
              <a:t>‹#›</a:t>
            </a:fld>
            <a:endParaRPr lang="en-IN"/>
          </a:p>
        </p:txBody>
      </p:sp>
    </p:spTree>
    <p:extLst>
      <p:ext uri="{BB962C8B-B14F-4D97-AF65-F5344CB8AC3E}">
        <p14:creationId xmlns:p14="http://schemas.microsoft.com/office/powerpoint/2010/main" val="3719461023"/>
      </p:ext>
    </p:extLst>
  </p:cSld>
  <p:clrMap bg1="lt1" tx1="dk1" bg2="lt2" tx2="dk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 id="2147483936" r:id="rId5"/>
    <p:sldLayoutId id="2147483937" r:id="rId6"/>
    <p:sldLayoutId id="2147483938" r:id="rId7"/>
    <p:sldLayoutId id="2147483939" r:id="rId8"/>
    <p:sldLayoutId id="2147483940" r:id="rId9"/>
    <p:sldLayoutId id="2147483941" r:id="rId10"/>
    <p:sldLayoutId id="2147483942" r:id="rId11"/>
    <p:sldLayoutId id="2147483943" r:id="rId12"/>
    <p:sldLayoutId id="2147483944" r:id="rId13"/>
    <p:sldLayoutId id="2147483945" r:id="rId14"/>
    <p:sldLayoutId id="2147483946" r:id="rId15"/>
    <p:sldLayoutId id="2147483947" r:id="rId16"/>
    <p:sldLayoutId id="2147483948" r:id="rId17"/>
    <p:sldLayoutId id="2147483949" r:id="rId18"/>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2767" y="1840089"/>
            <a:ext cx="8915744" cy="1588911"/>
          </a:xfrm>
        </p:spPr>
        <p:txBody>
          <a:bodyPr>
            <a:noAutofit/>
          </a:bodyPr>
          <a:lstStyle/>
          <a:p>
            <a:pPr algn="ctr"/>
            <a:r>
              <a:rPr lang="en-IN" b="1" dirty="0">
                <a:latin typeface="Times New Roman" panose="02020603050405020304" pitchFamily="18" charset="0"/>
                <a:cs typeface="Times New Roman" panose="02020603050405020304" pitchFamily="18" charset="0"/>
              </a:rPr>
              <a:t/>
            </a:r>
            <a:br>
              <a:rPr lang="en-IN" b="1" dirty="0">
                <a:latin typeface="Times New Roman" panose="02020603050405020304" pitchFamily="18" charset="0"/>
                <a:cs typeface="Times New Roman" panose="02020603050405020304" pitchFamily="18" charset="0"/>
              </a:rPr>
            </a:br>
            <a:r>
              <a:rPr lang="en-IN" b="1" dirty="0">
                <a:latin typeface="Times New Roman" panose="02020603050405020304" pitchFamily="18" charset="0"/>
                <a:cs typeface="Times New Roman" panose="02020603050405020304" pitchFamily="18" charset="0"/>
              </a:rPr>
              <a:t>REVIEW MEETING</a:t>
            </a:r>
            <a:br>
              <a:rPr lang="en-IN" b="1" dirty="0">
                <a:latin typeface="Times New Roman" panose="02020603050405020304" pitchFamily="18" charset="0"/>
                <a:cs typeface="Times New Roman" panose="02020603050405020304" pitchFamily="18" charset="0"/>
              </a:rPr>
            </a:br>
            <a:r>
              <a:rPr lang="en-IN" b="1" dirty="0" smtClean="0">
                <a:latin typeface="Times New Roman" panose="02020603050405020304" pitchFamily="18" charset="0"/>
                <a:cs typeface="Times New Roman" panose="02020603050405020304" pitchFamily="18" charset="0"/>
              </a:rPr>
              <a:t>WRD </a:t>
            </a:r>
            <a:r>
              <a:rPr lang="en-IN" b="1" dirty="0">
                <a:latin typeface="Times New Roman" panose="02020603050405020304" pitchFamily="18" charset="0"/>
                <a:cs typeface="Times New Roman" panose="02020603050405020304" pitchFamily="18" charset="0"/>
              </a:rPr>
              <a:t>DEPARTMENT</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4" name="TextBox 3">
            <a:extLst>
              <a:ext uri="{FF2B5EF4-FFF2-40B4-BE49-F238E27FC236}">
                <a16:creationId xmlns:a16="http://schemas.microsoft.com/office/drawing/2014/main" id="{4BACE07F-1664-2B9B-FFF0-9B7A600CC217}"/>
              </a:ext>
            </a:extLst>
          </p:cNvPr>
          <p:cNvSpPr txBox="1"/>
          <p:nvPr/>
        </p:nvSpPr>
        <p:spPr>
          <a:xfrm>
            <a:off x="7920450" y="5360576"/>
            <a:ext cx="3719592" cy="707886"/>
          </a:xfrm>
          <a:prstGeom prst="rect">
            <a:avLst/>
          </a:prstGeom>
          <a:noFill/>
        </p:spPr>
        <p:txBody>
          <a:bodyPr wrap="square" rtlCol="0">
            <a:spAutoFit/>
          </a:bodyPr>
          <a:lstStyle/>
          <a:p>
            <a:r>
              <a:rPr lang="en-US" sz="2000" b="1" dirty="0">
                <a:solidFill>
                  <a:schemeClr val="bg1"/>
                </a:solidFill>
                <a:latin typeface="Times New Roman" panose="02020603050405020304" pitchFamily="18" charset="0"/>
                <a:cs typeface="Times New Roman" panose="02020603050405020304" pitchFamily="18" charset="0"/>
              </a:rPr>
              <a:t>Presented by: </a:t>
            </a:r>
          </a:p>
          <a:p>
            <a:r>
              <a:rPr lang="en-US" sz="2000" dirty="0" smtClean="0">
                <a:solidFill>
                  <a:schemeClr val="bg1"/>
                </a:solidFill>
                <a:latin typeface="Times New Roman" panose="02020603050405020304" pitchFamily="18" charset="0"/>
                <a:cs typeface="Times New Roman" panose="02020603050405020304" pitchFamily="18" charset="0"/>
              </a:rPr>
              <a:t>Vaibhav Jindal, </a:t>
            </a:r>
            <a:r>
              <a:rPr lang="en-US" sz="2000" dirty="0">
                <a:solidFill>
                  <a:schemeClr val="bg1"/>
                </a:solidFill>
                <a:latin typeface="Times New Roman" panose="02020603050405020304" pitchFamily="18" charset="0"/>
                <a:cs typeface="Times New Roman" panose="02020603050405020304" pitchFamily="18" charset="0"/>
              </a:rPr>
              <a:t>Sc. </a:t>
            </a:r>
            <a:r>
              <a:rPr lang="en-US" sz="2000" dirty="0" smtClean="0">
                <a:solidFill>
                  <a:schemeClr val="bg1"/>
                </a:solidFill>
                <a:latin typeface="Times New Roman" panose="02020603050405020304" pitchFamily="18" charset="0"/>
                <a:cs typeface="Times New Roman" panose="02020603050405020304" pitchFamily="18" charset="0"/>
              </a:rPr>
              <a:t>B</a:t>
            </a:r>
            <a:r>
              <a:rPr lang="en-US" dirty="0" smtClean="0">
                <a:solidFill>
                  <a:schemeClr val="bg1"/>
                </a:solidFill>
                <a:latin typeface="Times New Roman" panose="02020603050405020304" pitchFamily="18" charset="0"/>
                <a:cs typeface="Times New Roman" panose="02020603050405020304" pitchFamily="18" charset="0"/>
              </a:rPr>
              <a:t> </a:t>
            </a:r>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7543188"/>
      </p:ext>
    </p:extLst>
  </p:cSld>
  <p:clrMapOvr>
    <a:overrideClrMapping bg1="lt1" tx1="dk1" bg2="lt2" tx2="dk2" accent1="accent1" accent2="accent2" accent3="accent3" accent4="accent4" accent5="accent5" accent6="accent6" hlink="hlink" folHlink="folHlink"/>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C5F47-EEB1-FC38-554F-4AAB00EF4E92}"/>
              </a:ext>
            </a:extLst>
          </p:cNvPr>
          <p:cNvSpPr>
            <a:spLocks noGrp="1"/>
          </p:cNvSpPr>
          <p:nvPr>
            <p:ph type="title"/>
          </p:nvPr>
        </p:nvSpPr>
        <p:spPr>
          <a:xfrm>
            <a:off x="1450974" y="977974"/>
            <a:ext cx="9603275" cy="1049235"/>
          </a:xfrm>
        </p:spPr>
        <p:txBody>
          <a:bodyPr>
            <a:normAutofit/>
          </a:bodyPr>
          <a:lstStyle/>
          <a:p>
            <a:r>
              <a:rPr lang="en-US" sz="2800" b="1" dirty="0" smtClean="0">
                <a:latin typeface="Times New Roman" panose="02020603050405020304" pitchFamily="18" charset="0"/>
                <a:cs typeface="Times New Roman" panose="02020603050405020304" pitchFamily="18" charset="0"/>
              </a:rPr>
              <a:t>NWIPs</a:t>
            </a:r>
            <a:r>
              <a:rPr lang="en-US" sz="2800" b="1" dirty="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proposed to ISO/TC 339 by India</a:t>
            </a:r>
            <a:endParaRPr lang="en-US" sz="2800" b="1"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5CEDC050-C28C-0A48-A3D1-3FDE3E02910E}"/>
              </a:ext>
            </a:extLst>
          </p:cNvPr>
          <p:cNvGraphicFramePr>
            <a:graphicFrameLocks noGrp="1"/>
          </p:cNvGraphicFramePr>
          <p:nvPr>
            <p:ph idx="1"/>
            <p:extLst>
              <p:ext uri="{D42A27DB-BD31-4B8C-83A1-F6EECF244321}">
                <p14:modId xmlns:p14="http://schemas.microsoft.com/office/powerpoint/2010/main" val="3783574272"/>
              </p:ext>
            </p:extLst>
          </p:nvPr>
        </p:nvGraphicFramePr>
        <p:xfrm>
          <a:off x="1450974" y="2520290"/>
          <a:ext cx="9603275" cy="3688080"/>
        </p:xfrm>
        <a:graphic>
          <a:graphicData uri="http://schemas.openxmlformats.org/drawingml/2006/table">
            <a:tbl>
              <a:tblPr firstRow="1" bandRow="1">
                <a:tableStyleId>{5C22544A-7EE6-4342-B048-85BDC9FD1C3A}</a:tableStyleId>
              </a:tblPr>
              <a:tblGrid>
                <a:gridCol w="496698">
                  <a:extLst>
                    <a:ext uri="{9D8B030D-6E8A-4147-A177-3AD203B41FA5}">
                      <a16:colId xmlns:a16="http://schemas.microsoft.com/office/drawing/2014/main" val="4105804784"/>
                    </a:ext>
                  </a:extLst>
                </a:gridCol>
                <a:gridCol w="1197864">
                  <a:extLst>
                    <a:ext uri="{9D8B030D-6E8A-4147-A177-3AD203B41FA5}">
                      <a16:colId xmlns:a16="http://schemas.microsoft.com/office/drawing/2014/main" val="266329670"/>
                    </a:ext>
                  </a:extLst>
                </a:gridCol>
                <a:gridCol w="2578608">
                  <a:extLst>
                    <a:ext uri="{9D8B030D-6E8A-4147-A177-3AD203B41FA5}">
                      <a16:colId xmlns:a16="http://schemas.microsoft.com/office/drawing/2014/main" val="1753574929"/>
                    </a:ext>
                  </a:extLst>
                </a:gridCol>
                <a:gridCol w="1783080">
                  <a:extLst>
                    <a:ext uri="{9D8B030D-6E8A-4147-A177-3AD203B41FA5}">
                      <a16:colId xmlns:a16="http://schemas.microsoft.com/office/drawing/2014/main" val="1969321074"/>
                    </a:ext>
                  </a:extLst>
                </a:gridCol>
                <a:gridCol w="3547025">
                  <a:extLst>
                    <a:ext uri="{9D8B030D-6E8A-4147-A177-3AD203B41FA5}">
                      <a16:colId xmlns:a16="http://schemas.microsoft.com/office/drawing/2014/main" val="705016311"/>
                    </a:ext>
                  </a:extLst>
                </a:gridCol>
              </a:tblGrid>
              <a:tr h="472048">
                <a:tc>
                  <a:txBody>
                    <a:bodyPr/>
                    <a:lstStyle/>
                    <a:p>
                      <a:pPr algn="ctr"/>
                      <a:r>
                        <a:rPr lang="en-US" sz="1400" dirty="0">
                          <a:latin typeface="Times New Roman" panose="02020603050405020304" pitchFamily="18" charset="0"/>
                          <a:cs typeface="Times New Roman" panose="02020603050405020304" pitchFamily="18" charset="0"/>
                        </a:rPr>
                        <a:t>S. No.</a:t>
                      </a:r>
                    </a:p>
                  </a:txBody>
                  <a:tcPr/>
                </a:tc>
                <a:tc>
                  <a:txBody>
                    <a:bodyPr/>
                    <a:lstStyle/>
                    <a:p>
                      <a:pPr algn="ctr"/>
                      <a:r>
                        <a:rPr lang="en-US" sz="1400" dirty="0" smtClean="0">
                          <a:latin typeface="Times New Roman" panose="02020603050405020304" pitchFamily="18" charset="0"/>
                          <a:cs typeface="Times New Roman" panose="02020603050405020304" pitchFamily="18" charset="0"/>
                        </a:rPr>
                        <a:t>National Mirror Committee</a:t>
                      </a:r>
                      <a:endParaRPr lang="en-US" sz="1400" dirty="0">
                        <a:latin typeface="Times New Roman" panose="02020603050405020304" pitchFamily="18" charset="0"/>
                        <a:cs typeface="Times New Roman" panose="02020603050405020304" pitchFamily="18" charset="0"/>
                      </a:endParaRPr>
                    </a:p>
                  </a:txBody>
                  <a:tcPr/>
                </a:tc>
                <a:tc>
                  <a:txBody>
                    <a:bodyPr/>
                    <a:lstStyle/>
                    <a:p>
                      <a:pPr algn="ctr"/>
                      <a:r>
                        <a:rPr lang="en-US" sz="1400" dirty="0">
                          <a:latin typeface="Times New Roman" panose="02020603050405020304" pitchFamily="18" charset="0"/>
                          <a:cs typeface="Times New Roman" panose="02020603050405020304" pitchFamily="18" charset="0"/>
                        </a:rPr>
                        <a:t>Project Title </a:t>
                      </a:r>
                    </a:p>
                  </a:txBody>
                  <a:tcPr/>
                </a:tc>
                <a:tc>
                  <a:txBody>
                    <a:bodyPr/>
                    <a:lstStyle/>
                    <a:p>
                      <a:pPr algn="ctr"/>
                      <a:r>
                        <a:rPr lang="en-US" sz="1400" dirty="0">
                          <a:latin typeface="Times New Roman" panose="02020603050405020304" pitchFamily="18" charset="0"/>
                          <a:cs typeface="Times New Roman" panose="02020603050405020304" pitchFamily="18" charset="0"/>
                        </a:rPr>
                        <a:t>Current Status </a:t>
                      </a:r>
                    </a:p>
                  </a:txBody>
                  <a:tcPr/>
                </a:tc>
                <a:tc>
                  <a:txBody>
                    <a:bodyPr/>
                    <a:lstStyle/>
                    <a:p>
                      <a:pPr algn="ctr"/>
                      <a:r>
                        <a:rPr lang="en-US" sz="1400" dirty="0">
                          <a:latin typeface="Times New Roman" panose="02020603050405020304" pitchFamily="18" charset="0"/>
                          <a:cs typeface="Times New Roman" panose="02020603050405020304" pitchFamily="18" charset="0"/>
                        </a:rPr>
                        <a:t>Process Adopted/to be adopted </a:t>
                      </a:r>
                    </a:p>
                  </a:txBody>
                  <a:tcPr/>
                </a:tc>
                <a:extLst>
                  <a:ext uri="{0D108BD9-81ED-4DB2-BD59-A6C34878D82A}">
                    <a16:rowId xmlns:a16="http://schemas.microsoft.com/office/drawing/2014/main" val="3936221059"/>
                  </a:ext>
                </a:extLst>
              </a:tr>
              <a:tr h="749724">
                <a:tc>
                  <a:txBody>
                    <a:bodyPr/>
                    <a:lstStyle/>
                    <a:p>
                      <a:pPr algn="ctr"/>
                      <a:r>
                        <a:rPr lang="en-US" sz="1400" dirty="0">
                          <a:latin typeface="Times New Roman" panose="02020603050405020304" pitchFamily="18" charset="0"/>
                          <a:cs typeface="Times New Roman" panose="02020603050405020304" pitchFamily="18" charset="0"/>
                        </a:rPr>
                        <a:t>1</a:t>
                      </a:r>
                    </a:p>
                  </a:txBody>
                  <a:tcPr/>
                </a:tc>
                <a:tc>
                  <a:txBody>
                    <a:bodyPr/>
                    <a:lstStyle/>
                    <a:p>
                      <a:pPr algn="ctr"/>
                      <a:r>
                        <a:rPr lang="en-US" sz="1400" dirty="0" smtClean="0">
                          <a:latin typeface="Times New Roman" panose="02020603050405020304" pitchFamily="18" charset="0"/>
                          <a:cs typeface="Times New Roman" panose="02020603050405020304" pitchFamily="18" charset="0"/>
                        </a:rPr>
                        <a:t>Small Hydropower Plants</a:t>
                      </a:r>
                      <a:r>
                        <a:rPr lang="en-US" sz="1400" baseline="0" dirty="0" smtClean="0">
                          <a:latin typeface="Times New Roman" panose="02020603050405020304" pitchFamily="18" charset="0"/>
                          <a:cs typeface="Times New Roman" panose="02020603050405020304" pitchFamily="18" charset="0"/>
                        </a:rPr>
                        <a:t> Sectional Committee, </a:t>
                      </a:r>
                      <a:r>
                        <a:rPr lang="en-US" sz="1400" dirty="0" smtClean="0">
                          <a:latin typeface="Times New Roman" panose="02020603050405020304" pitchFamily="18" charset="0"/>
                          <a:cs typeface="Times New Roman" panose="02020603050405020304" pitchFamily="18" charset="0"/>
                        </a:rPr>
                        <a:t>WRD 29</a:t>
                      </a:r>
                      <a:endParaRPr lang="en-US" sz="1400" dirty="0">
                        <a:latin typeface="Times New Roman" panose="02020603050405020304" pitchFamily="18" charset="0"/>
                        <a:cs typeface="Times New Roman" panose="02020603050405020304" pitchFamily="18" charset="0"/>
                      </a:endParaRPr>
                    </a:p>
                  </a:txBody>
                  <a:tcPr/>
                </a:tc>
                <a:tc>
                  <a:txBody>
                    <a:bodyPr/>
                    <a:lstStyle/>
                    <a:p>
                      <a:pPr algn="ctr"/>
                      <a:r>
                        <a:rPr lang="en-US" sz="1400" b="0" i="0" dirty="0" smtClean="0">
                          <a:solidFill>
                            <a:srgbClr val="212529"/>
                          </a:solidFill>
                          <a:effectLst/>
                          <a:latin typeface="Source Sans Pro"/>
                        </a:rPr>
                        <a:t>Small Hydropower Plants – Design of Civil Works</a:t>
                      </a:r>
                      <a:endParaRPr lang="en-US" sz="14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anose="02020603050405020304" pitchFamily="18" charset="0"/>
                          <a:cs typeface="Times New Roman" panose="02020603050405020304" pitchFamily="18" charset="0"/>
                        </a:rPr>
                        <a:t>Working draft under preparation. To be submitted to ISO at 20.0</a:t>
                      </a:r>
                      <a:r>
                        <a:rPr lang="en-US" sz="1400" baseline="0" dirty="0" smtClean="0">
                          <a:latin typeface="Times New Roman" panose="02020603050405020304" pitchFamily="18" charset="0"/>
                          <a:cs typeface="Times New Roman" panose="02020603050405020304" pitchFamily="18" charset="0"/>
                        </a:rPr>
                        <a:t> stage once draft is completed.</a:t>
                      </a:r>
                      <a:endParaRPr lang="en-US" sz="14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anose="02020603050405020304" pitchFamily="18" charset="0"/>
                          <a:cs typeface="Times New Roman" panose="02020603050405020304" pitchFamily="18" charset="0"/>
                        </a:rPr>
                        <a:t>WRD 29 : P02 Panel </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8889438"/>
                  </a:ext>
                </a:extLst>
              </a:tr>
              <a:tr h="749724">
                <a:tc>
                  <a:txBody>
                    <a:bodyPr/>
                    <a:lstStyle/>
                    <a:p>
                      <a:pPr algn="ctr"/>
                      <a:r>
                        <a:rPr lang="en-US" sz="1400" dirty="0" smtClean="0">
                          <a:latin typeface="Times New Roman" panose="02020603050405020304" pitchFamily="18" charset="0"/>
                          <a:cs typeface="Times New Roman" panose="02020603050405020304" pitchFamily="18" charset="0"/>
                        </a:rPr>
                        <a:t>2</a:t>
                      </a:r>
                      <a:endParaRPr lang="en-US" sz="1400" dirty="0">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latin typeface="Times New Roman" panose="02020603050405020304" pitchFamily="18" charset="0"/>
                          <a:cs typeface="Times New Roman" panose="02020603050405020304" pitchFamily="18" charset="0"/>
                        </a:rPr>
                        <a:t>Small Hydropower Plants</a:t>
                      </a:r>
                      <a:r>
                        <a:rPr lang="en-US" sz="1400" baseline="0" dirty="0" smtClean="0">
                          <a:latin typeface="Times New Roman" panose="02020603050405020304" pitchFamily="18" charset="0"/>
                          <a:cs typeface="Times New Roman" panose="02020603050405020304" pitchFamily="18" charset="0"/>
                        </a:rPr>
                        <a:t> Sectional Committee, </a:t>
                      </a:r>
                      <a:r>
                        <a:rPr lang="en-US" sz="1400" dirty="0" smtClean="0">
                          <a:latin typeface="Times New Roman" panose="02020603050405020304" pitchFamily="18" charset="0"/>
                          <a:cs typeface="Times New Roman" panose="02020603050405020304" pitchFamily="18" charset="0"/>
                        </a:rPr>
                        <a:t>WRD 29</a:t>
                      </a:r>
                    </a:p>
                    <a:p>
                      <a:pPr algn="ctr"/>
                      <a:endParaRPr lang="en-US" sz="1400" dirty="0">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b="0" i="0" dirty="0" smtClean="0">
                          <a:solidFill>
                            <a:srgbClr val="212529"/>
                          </a:solidFill>
                          <a:effectLst/>
                          <a:latin typeface="Source Sans Pro"/>
                        </a:rPr>
                        <a:t>Small Hydropower Plants – Construction</a:t>
                      </a:r>
                      <a:r>
                        <a:rPr lang="en-US" sz="1400" b="0" i="0" baseline="0" dirty="0" smtClean="0">
                          <a:solidFill>
                            <a:srgbClr val="212529"/>
                          </a:solidFill>
                          <a:effectLst/>
                          <a:latin typeface="Source Sans Pro"/>
                        </a:rPr>
                        <a:t> Principles</a:t>
                      </a:r>
                      <a:endParaRPr lang="en-US" sz="1400" dirty="0" smtClean="0">
                        <a:latin typeface="Times New Roman" panose="02020603050405020304" pitchFamily="18" charset="0"/>
                        <a:cs typeface="Times New Roman" panose="02020603050405020304" pitchFamily="18" charset="0"/>
                      </a:endParaRPr>
                    </a:p>
                    <a:p>
                      <a:pPr algn="ctr"/>
                      <a:endParaRPr lang="en-US" sz="14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anose="02020603050405020304" pitchFamily="18" charset="0"/>
                          <a:cs typeface="Times New Roman" panose="02020603050405020304" pitchFamily="18" charset="0"/>
                        </a:rPr>
                        <a:t>Working draft under preparation. To be submitted to ISO at 20.0</a:t>
                      </a:r>
                      <a:r>
                        <a:rPr lang="en-US" sz="1400" baseline="0" dirty="0" smtClean="0">
                          <a:latin typeface="Times New Roman" panose="02020603050405020304" pitchFamily="18" charset="0"/>
                          <a:cs typeface="Times New Roman" panose="02020603050405020304" pitchFamily="18" charset="0"/>
                        </a:rPr>
                        <a:t> stage once draft is completed.</a:t>
                      </a:r>
                      <a:endParaRPr lang="en-US" sz="1400" dirty="0" smtClean="0">
                        <a:latin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anose="02020603050405020304" pitchFamily="18" charset="0"/>
                          <a:cs typeface="Times New Roman" panose="02020603050405020304" pitchFamily="18" charset="0"/>
                        </a:rPr>
                        <a:t>WRD 29 : P02 Panel</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45367535"/>
                  </a:ext>
                </a:extLst>
              </a:tr>
            </a:tbl>
          </a:graphicData>
        </a:graphic>
      </p:graphicFrame>
      <p:pic>
        <p:nvPicPr>
          <p:cNvPr id="3" name="Picture 2">
            <a:extLst>
              <a:ext uri="{FF2B5EF4-FFF2-40B4-BE49-F238E27FC236}">
                <a16:creationId xmlns:a16="http://schemas.microsoft.com/office/drawing/2014/main" id="{DFFC9FDD-CEF4-3E8F-E43A-B59B0AC037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31" y="72309"/>
            <a:ext cx="1520621" cy="905665"/>
          </a:xfrm>
          <a:prstGeom prst="rect">
            <a:avLst/>
          </a:prstGeom>
        </p:spPr>
      </p:pic>
    </p:spTree>
    <p:extLst>
      <p:ext uri="{BB962C8B-B14F-4D97-AF65-F5344CB8AC3E}">
        <p14:creationId xmlns:p14="http://schemas.microsoft.com/office/powerpoint/2010/main" val="2575152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DBC3D-94AC-5B79-212E-97AC2751FEEA}"/>
              </a:ext>
            </a:extLst>
          </p:cNvPr>
          <p:cNvSpPr>
            <a:spLocks noGrp="1"/>
          </p:cNvSpPr>
          <p:nvPr>
            <p:ph type="title"/>
          </p:nvPr>
        </p:nvSpPr>
        <p:spPr>
          <a:xfrm>
            <a:off x="1451577" y="911632"/>
            <a:ext cx="9894201" cy="1049235"/>
          </a:xfrm>
        </p:spPr>
        <p:txBody>
          <a:bodyPr/>
          <a:lstStyle/>
          <a:p>
            <a:r>
              <a:rPr lang="en-US" sz="2800" b="1" dirty="0">
                <a:latin typeface="Times New Roman" panose="02020603050405020304" pitchFamily="18" charset="0"/>
                <a:cs typeface="Times New Roman" panose="02020603050405020304" pitchFamily="18" charset="0"/>
              </a:rPr>
              <a:t>STRATEGIES ADOPTED TO IDENTIFY EXPERTS</a:t>
            </a:r>
          </a:p>
        </p:txBody>
      </p:sp>
      <p:sp>
        <p:nvSpPr>
          <p:cNvPr id="3" name="Content Placeholder 2">
            <a:extLst>
              <a:ext uri="{FF2B5EF4-FFF2-40B4-BE49-F238E27FC236}">
                <a16:creationId xmlns:a16="http://schemas.microsoft.com/office/drawing/2014/main" id="{E479373C-9128-FCF0-06EF-AD802B1F80F8}"/>
              </a:ext>
            </a:extLst>
          </p:cNvPr>
          <p:cNvSpPr>
            <a:spLocks noGrp="1"/>
          </p:cNvSpPr>
          <p:nvPr>
            <p:ph idx="1"/>
          </p:nvPr>
        </p:nvSpPr>
        <p:spPr>
          <a:xfrm>
            <a:off x="1451577" y="2363127"/>
            <a:ext cx="9603275" cy="3450613"/>
          </a:xfrm>
        </p:spPr>
        <p:txBody>
          <a:bodyPr>
            <a:normAutofit fontScale="85000" lnSpcReduction="20000"/>
          </a:bodyPr>
          <a:lstStyle/>
          <a:p>
            <a:pPr algn="just">
              <a:buFont typeface="Wingdings" pitchFamily="2" charset="2"/>
              <a:buChar char="ü"/>
            </a:pPr>
            <a:r>
              <a:rPr lang="en-US" sz="2200" dirty="0">
                <a:latin typeface="Times New Roman" panose="02020603050405020304" pitchFamily="18" charset="0"/>
                <a:cs typeface="Times New Roman" panose="02020603050405020304" pitchFamily="18" charset="0"/>
              </a:rPr>
              <a:t>Regular interactions with industries and industry associations through webinars and </a:t>
            </a:r>
            <a:r>
              <a:rPr lang="en-US" sz="2200" dirty="0" smtClean="0">
                <a:latin typeface="Times New Roman" panose="02020603050405020304" pitchFamily="18" charset="0"/>
                <a:cs typeface="Times New Roman" panose="02020603050405020304" pitchFamily="18" charset="0"/>
              </a:rPr>
              <a:t>seminars. (A national Seminar was conducted in Thiruvananthapuram, Kerala in association with Energy Management Center Kerala, Govt. of  Kerala on 08 Aug 2024. Addl. Chief Secretary, Ministry of Power, Govt. of Kerala, MNRE </a:t>
            </a:r>
            <a:r>
              <a:rPr lang="en-US" sz="2200" dirty="0" err="1" smtClean="0">
                <a:latin typeface="Times New Roman" panose="02020603050405020304" pitchFamily="18" charset="0"/>
                <a:cs typeface="Times New Roman" panose="02020603050405020304" pitchFamily="18" charset="0"/>
              </a:rPr>
              <a:t>GoI</a:t>
            </a:r>
            <a:r>
              <a:rPr lang="en-US" sz="2200" dirty="0" smtClean="0">
                <a:latin typeface="Times New Roman" panose="02020603050405020304" pitchFamily="18" charset="0"/>
                <a:cs typeface="Times New Roman" panose="02020603050405020304" pitchFamily="18" charset="0"/>
              </a:rPr>
              <a:t>, state departments/PSUs, industries, industry associations, academia etc. attended the seminar.)</a:t>
            </a:r>
          </a:p>
          <a:p>
            <a:pPr algn="just">
              <a:buFont typeface="Wingdings" pitchFamily="2" charset="2"/>
              <a:buChar char="ü"/>
            </a:pPr>
            <a:r>
              <a:rPr lang="en-US" sz="2200" dirty="0" smtClean="0">
                <a:latin typeface="Times New Roman" panose="02020603050405020304" pitchFamily="18" charset="0"/>
                <a:cs typeface="Times New Roman" panose="02020603050405020304" pitchFamily="18" charset="0"/>
              </a:rPr>
              <a:t>Participating in national/international conferences in the relevant field. (Participated in (</a:t>
            </a:r>
            <a:r>
              <a:rPr lang="en-US" sz="2200" dirty="0" err="1" smtClean="0">
                <a:latin typeface="Times New Roman" panose="02020603050405020304" pitchFamily="18" charset="0"/>
                <a:cs typeface="Times New Roman" panose="02020603050405020304" pitchFamily="18" charset="0"/>
              </a:rPr>
              <a:t>i</a:t>
            </a:r>
            <a:r>
              <a:rPr lang="en-US" sz="2200" dirty="0" smtClean="0">
                <a:latin typeface="Times New Roman" panose="02020603050405020304" pitchFamily="18" charset="0"/>
                <a:cs typeface="Times New Roman" panose="02020603050405020304" pitchFamily="18" charset="0"/>
              </a:rPr>
              <a:t>) </a:t>
            </a:r>
            <a:r>
              <a:rPr lang="en-US" sz="2200" dirty="0" smtClean="0">
                <a:solidFill>
                  <a:srgbClr val="212529"/>
                </a:solidFill>
                <a:latin typeface="Times New Roman" panose="02020603050405020304" pitchFamily="18" charset="0"/>
                <a:cs typeface="Times New Roman" panose="02020603050405020304" pitchFamily="18" charset="0"/>
              </a:rPr>
              <a:t>Workshop </a:t>
            </a:r>
            <a:r>
              <a:rPr lang="en-US" sz="2200" dirty="0">
                <a:solidFill>
                  <a:srgbClr val="212529"/>
                </a:solidFill>
                <a:latin typeface="Times New Roman" panose="02020603050405020304" pitchFamily="18" charset="0"/>
                <a:cs typeface="Times New Roman" panose="02020603050405020304" pitchFamily="18" charset="0"/>
              </a:rPr>
              <a:t>on Instrumentation of Dams including Seismic </a:t>
            </a:r>
            <a:r>
              <a:rPr lang="en-US" sz="2200" dirty="0" smtClean="0">
                <a:solidFill>
                  <a:srgbClr val="212529"/>
                </a:solidFill>
                <a:latin typeface="Times New Roman" panose="02020603050405020304" pitchFamily="18" charset="0"/>
                <a:cs typeface="Times New Roman" panose="02020603050405020304" pitchFamily="18" charset="0"/>
              </a:rPr>
              <a:t>instrumentation and </a:t>
            </a:r>
            <a:r>
              <a:rPr lang="en-IN" sz="2200" dirty="0" smtClean="0">
                <a:solidFill>
                  <a:srgbClr val="212529"/>
                </a:solidFill>
                <a:latin typeface="Times New Roman" panose="02020603050405020304" pitchFamily="18" charset="0"/>
                <a:cs typeface="Times New Roman" panose="02020603050405020304" pitchFamily="18" charset="0"/>
              </a:rPr>
              <a:t>International </a:t>
            </a:r>
            <a:r>
              <a:rPr lang="en-IN" sz="2200" dirty="0">
                <a:solidFill>
                  <a:srgbClr val="212529"/>
                </a:solidFill>
                <a:latin typeface="Times New Roman" panose="02020603050405020304" pitchFamily="18" charset="0"/>
                <a:cs typeface="Times New Roman" panose="02020603050405020304" pitchFamily="18" charset="0"/>
              </a:rPr>
              <a:t>Conference: Dam Safety </a:t>
            </a:r>
            <a:r>
              <a:rPr lang="en-IN" sz="2200" dirty="0" smtClean="0">
                <a:solidFill>
                  <a:srgbClr val="212529"/>
                </a:solidFill>
                <a:latin typeface="Times New Roman" panose="02020603050405020304" pitchFamily="18" charset="0"/>
                <a:cs typeface="Times New Roman" panose="02020603050405020304" pitchFamily="18" charset="0"/>
              </a:rPr>
              <a:t>– 2024 at </a:t>
            </a:r>
            <a:r>
              <a:rPr lang="en-IN" sz="2200" dirty="0" err="1" smtClean="0">
                <a:solidFill>
                  <a:srgbClr val="212529"/>
                </a:solidFill>
                <a:latin typeface="Times New Roman" panose="02020603050405020304" pitchFamily="18" charset="0"/>
                <a:cs typeface="Times New Roman" panose="02020603050405020304" pitchFamily="18" charset="0"/>
              </a:rPr>
              <a:t>Kevadia</a:t>
            </a:r>
            <a:r>
              <a:rPr lang="en-IN" sz="2200" dirty="0" smtClean="0">
                <a:solidFill>
                  <a:srgbClr val="212529"/>
                </a:solidFill>
                <a:latin typeface="Times New Roman" panose="02020603050405020304" pitchFamily="18" charset="0"/>
                <a:cs typeface="Times New Roman" panose="02020603050405020304" pitchFamily="18" charset="0"/>
              </a:rPr>
              <a:t>, Gujarat from 16 Jul 2024 to 19 Jul 2024; and (ii) ICOLD Annual Meeting 2024 and International Symposium at New Delhi from 29 Sep 2024 to 3 Oct 2024.)</a:t>
            </a:r>
            <a:endParaRPr lang="en-US" sz="2200" dirty="0">
              <a:latin typeface="Times New Roman" panose="02020603050405020304" pitchFamily="18" charset="0"/>
              <a:cs typeface="Times New Roman" panose="02020603050405020304" pitchFamily="18" charset="0"/>
            </a:endParaRPr>
          </a:p>
          <a:p>
            <a:pPr algn="just">
              <a:buFont typeface="Wingdings" pitchFamily="2" charset="2"/>
              <a:buChar char="ü"/>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Calling expression of interests from </a:t>
            </a:r>
            <a:r>
              <a:rPr lang="en-US" sz="2200" dirty="0" err="1" smtClean="0">
                <a:latin typeface="Times New Roman" panose="02020603050405020304" pitchFamily="18" charset="0"/>
                <a:cs typeface="Times New Roman" panose="02020603050405020304" pitchFamily="18" charset="0"/>
              </a:rPr>
              <a:t>MoU</a:t>
            </a:r>
            <a:r>
              <a:rPr lang="en-US" sz="2200" dirty="0" smtClean="0">
                <a:latin typeface="Times New Roman" panose="02020603050405020304" pitchFamily="18" charset="0"/>
                <a:cs typeface="Times New Roman" panose="02020603050405020304" pitchFamily="18" charset="0"/>
              </a:rPr>
              <a:t> institutes.</a:t>
            </a:r>
            <a:endParaRPr lang="en-US" sz="2200" dirty="0">
              <a:latin typeface="Times New Roman" panose="02020603050405020304" pitchFamily="18" charset="0"/>
              <a:cs typeface="Times New Roman" panose="02020603050405020304" pitchFamily="18" charset="0"/>
            </a:endParaRPr>
          </a:p>
          <a:p>
            <a:pPr algn="just">
              <a:buFont typeface="Wingdings" pitchFamily="2" charset="2"/>
              <a:buChar char="ü"/>
            </a:pPr>
            <a:r>
              <a:rPr lang="en-US" sz="2200" dirty="0">
                <a:latin typeface="Times New Roman" panose="02020603050405020304" pitchFamily="18" charset="0"/>
                <a:cs typeface="Times New Roman" panose="02020603050405020304" pitchFamily="18" charset="0"/>
              </a:rPr>
              <a:t>Carrying out exposure visits to the </a:t>
            </a:r>
            <a:r>
              <a:rPr lang="en-US" sz="2200" dirty="0" smtClean="0">
                <a:latin typeface="Times New Roman" panose="02020603050405020304" pitchFamily="18" charset="0"/>
                <a:cs typeface="Times New Roman" panose="02020603050405020304" pitchFamily="18" charset="0"/>
              </a:rPr>
              <a:t>project/dam sites. (Visit planned to </a:t>
            </a:r>
            <a:r>
              <a:rPr lang="en-US" sz="2200" dirty="0" err="1" smtClean="0">
                <a:latin typeface="Times New Roman" panose="02020603050405020304" pitchFamily="18" charset="0"/>
                <a:cs typeface="Times New Roman" panose="02020603050405020304" pitchFamily="18" charset="0"/>
              </a:rPr>
              <a:t>Teesta</a:t>
            </a:r>
            <a:r>
              <a:rPr lang="en-US" sz="2200" dirty="0" smtClean="0">
                <a:latin typeface="Times New Roman" panose="02020603050405020304" pitchFamily="18" charset="0"/>
                <a:cs typeface="Times New Roman" panose="02020603050405020304" pitchFamily="18" charset="0"/>
              </a:rPr>
              <a:t> Dam IV &amp; V)</a:t>
            </a:r>
            <a:endParaRPr lang="en-US" sz="2200" dirty="0">
              <a:latin typeface="Times New Roman" panose="02020603050405020304" pitchFamily="18" charset="0"/>
              <a:cs typeface="Times New Roman" panose="02020603050405020304" pitchFamily="18" charset="0"/>
            </a:endParaRPr>
          </a:p>
          <a:p>
            <a:pPr algn="just">
              <a:buFont typeface="Wingdings" pitchFamily="2" charset="2"/>
              <a:buChar char="ü"/>
            </a:pPr>
            <a:endParaRPr lang="en-US" sz="22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8C39D666-58D6-3637-7E36-3BC899E7EF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2159644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DBC3D-94AC-5B79-212E-97AC2751FEEA}"/>
              </a:ext>
            </a:extLst>
          </p:cNvPr>
          <p:cNvSpPr>
            <a:spLocks noGrp="1"/>
          </p:cNvSpPr>
          <p:nvPr>
            <p:ph type="title"/>
          </p:nvPr>
        </p:nvSpPr>
        <p:spPr>
          <a:xfrm>
            <a:off x="1544664" y="1012106"/>
            <a:ext cx="9603275" cy="1049235"/>
          </a:xfrm>
        </p:spPr>
        <p:txBody>
          <a:bodyPr>
            <a:normAutofit/>
          </a:bodyPr>
          <a:lstStyle/>
          <a:p>
            <a:r>
              <a:rPr lang="en-US" sz="3000" b="1" dirty="0">
                <a:latin typeface="Times New Roman" panose="02020603050405020304" pitchFamily="18" charset="0"/>
                <a:cs typeface="Times New Roman" panose="02020603050405020304" pitchFamily="18" charset="0"/>
              </a:rPr>
              <a:t>TC MEETINGS HELD </a:t>
            </a:r>
            <a:r>
              <a:rPr lang="en-US" sz="3000" b="1" dirty="0" smtClean="0">
                <a:latin typeface="Times New Roman" panose="02020603050405020304" pitchFamily="18" charset="0"/>
                <a:cs typeface="Times New Roman" panose="02020603050405020304" pitchFamily="18" charset="0"/>
              </a:rPr>
              <a:t>TILL PRESENT</a:t>
            </a:r>
            <a:endParaRPr lang="en-US" sz="3000" dirty="0"/>
          </a:p>
        </p:txBody>
      </p:sp>
      <p:graphicFrame>
        <p:nvGraphicFramePr>
          <p:cNvPr id="4" name="Content Placeholder 8">
            <a:extLst>
              <a:ext uri="{FF2B5EF4-FFF2-40B4-BE49-F238E27FC236}">
                <a16:creationId xmlns:a16="http://schemas.microsoft.com/office/drawing/2014/main" id="{3934F7A6-22A8-89E4-EC44-75B1ED5A6E40}"/>
              </a:ext>
            </a:extLst>
          </p:cNvPr>
          <p:cNvGraphicFramePr>
            <a:graphicFrameLocks/>
          </p:cNvGraphicFramePr>
          <p:nvPr>
            <p:extLst>
              <p:ext uri="{D42A27DB-BD31-4B8C-83A1-F6EECF244321}">
                <p14:modId xmlns:p14="http://schemas.microsoft.com/office/powerpoint/2010/main" val="3638360083"/>
              </p:ext>
            </p:extLst>
          </p:nvPr>
        </p:nvGraphicFramePr>
        <p:xfrm>
          <a:off x="1578242" y="2499960"/>
          <a:ext cx="8891637" cy="3379630"/>
        </p:xfrm>
        <a:graphic>
          <a:graphicData uri="http://schemas.openxmlformats.org/drawingml/2006/table">
            <a:tbl>
              <a:tblPr/>
              <a:tblGrid>
                <a:gridCol w="1308410">
                  <a:extLst>
                    <a:ext uri="{9D8B030D-6E8A-4147-A177-3AD203B41FA5}">
                      <a16:colId xmlns:a16="http://schemas.microsoft.com/office/drawing/2014/main" val="1305540258"/>
                    </a:ext>
                  </a:extLst>
                </a:gridCol>
                <a:gridCol w="1519867">
                  <a:extLst>
                    <a:ext uri="{9D8B030D-6E8A-4147-A177-3AD203B41FA5}">
                      <a16:colId xmlns:a16="http://schemas.microsoft.com/office/drawing/2014/main" val="1441150956"/>
                    </a:ext>
                  </a:extLst>
                </a:gridCol>
                <a:gridCol w="2099285">
                  <a:extLst>
                    <a:ext uri="{9D8B030D-6E8A-4147-A177-3AD203B41FA5}">
                      <a16:colId xmlns:a16="http://schemas.microsoft.com/office/drawing/2014/main" val="4036163153"/>
                    </a:ext>
                  </a:extLst>
                </a:gridCol>
                <a:gridCol w="1537528">
                  <a:extLst>
                    <a:ext uri="{9D8B030D-6E8A-4147-A177-3AD203B41FA5}">
                      <a16:colId xmlns:a16="http://schemas.microsoft.com/office/drawing/2014/main" val="3863859042"/>
                    </a:ext>
                  </a:extLst>
                </a:gridCol>
                <a:gridCol w="2426547">
                  <a:extLst>
                    <a:ext uri="{9D8B030D-6E8A-4147-A177-3AD203B41FA5}">
                      <a16:colId xmlns:a16="http://schemas.microsoft.com/office/drawing/2014/main" val="851954508"/>
                    </a:ext>
                  </a:extLst>
                </a:gridCol>
              </a:tblGrid>
              <a:tr h="1104807">
                <a:tc>
                  <a:txBody>
                    <a:bodyPr/>
                    <a:lstStyle/>
                    <a:p>
                      <a:pPr algn="ctr" rtl="0" fontAlgn="b"/>
                      <a:r>
                        <a:rPr lang="en-US" sz="2000" b="1" dirty="0">
                          <a:solidFill>
                            <a:schemeClr val="tx1"/>
                          </a:solidFill>
                          <a:effectLst/>
                          <a:latin typeface="Times New Roman" panose="02020603050405020304" pitchFamily="18" charset="0"/>
                          <a:cs typeface="Times New Roman" panose="02020603050405020304" pitchFamily="18" charset="0"/>
                        </a:rPr>
                        <a:t>Committee No</a:t>
                      </a:r>
                    </a:p>
                  </a:txBody>
                  <a:tcPr marL="9380" marR="9380" marT="6253" marB="6253">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algn="ctr" rtl="0" fontAlgn="b"/>
                      <a:r>
                        <a:rPr lang="en-US" sz="2000" b="1" dirty="0" smtClean="0">
                          <a:solidFill>
                            <a:schemeClr val="tx1"/>
                          </a:solidFill>
                          <a:effectLst/>
                          <a:latin typeface="Times New Roman" panose="02020603050405020304" pitchFamily="18" charset="0"/>
                          <a:cs typeface="Times New Roman" panose="02020603050405020304" pitchFamily="18" charset="0"/>
                        </a:rPr>
                        <a:t>SC Meetings held</a:t>
                      </a:r>
                      <a:endParaRPr lang="en-US" sz="2000" b="1" dirty="0">
                        <a:solidFill>
                          <a:schemeClr val="tx1"/>
                        </a:solidFill>
                        <a:effectLst/>
                        <a:latin typeface="Times New Roman" panose="02020603050405020304" pitchFamily="18" charset="0"/>
                        <a:cs typeface="Times New Roman" panose="02020603050405020304" pitchFamily="18" charset="0"/>
                      </a:endParaRPr>
                    </a:p>
                  </a:txBody>
                  <a:tcPr marL="9380" marR="9380" marT="6253" marB="6253">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algn="ctr" rtl="0" fontAlgn="b"/>
                      <a:r>
                        <a:rPr lang="en-US" sz="2000" b="1" dirty="0" smtClean="0">
                          <a:solidFill>
                            <a:schemeClr val="tx1"/>
                          </a:solidFill>
                          <a:effectLst/>
                          <a:latin typeface="Times New Roman" panose="02020603050405020304" pitchFamily="18" charset="0"/>
                          <a:cs typeface="Times New Roman" panose="02020603050405020304" pitchFamily="18" charset="0"/>
                        </a:rPr>
                        <a:t>WG/Panel Meetings</a:t>
                      </a:r>
                      <a:endParaRPr lang="en-US" sz="2000" b="1" dirty="0">
                        <a:solidFill>
                          <a:schemeClr val="tx1"/>
                        </a:solidFill>
                        <a:effectLst/>
                        <a:latin typeface="Times New Roman" panose="02020603050405020304" pitchFamily="18" charset="0"/>
                        <a:cs typeface="Times New Roman" panose="02020603050405020304" pitchFamily="18" charset="0"/>
                      </a:endParaRPr>
                    </a:p>
                  </a:txBody>
                  <a:tcPr marL="9380" marR="9380" marT="6253" marB="6253">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algn="ctr" rtl="0" fontAlgn="b"/>
                      <a:r>
                        <a:rPr lang="en-US" sz="2000" b="1" dirty="0" smtClean="0">
                          <a:solidFill>
                            <a:schemeClr val="tx1"/>
                          </a:solidFill>
                          <a:effectLst/>
                          <a:latin typeface="Times New Roman" panose="02020603050405020304" pitchFamily="18" charset="0"/>
                          <a:cs typeface="Times New Roman" panose="02020603050405020304" pitchFamily="18" charset="0"/>
                        </a:rPr>
                        <a:t>SC Meetings planned</a:t>
                      </a:r>
                    </a:p>
                    <a:p>
                      <a:pPr algn="ctr" rtl="0" fontAlgn="b"/>
                      <a:endParaRPr lang="en-US" sz="2000" b="1" dirty="0">
                        <a:solidFill>
                          <a:schemeClr val="tx1"/>
                        </a:solidFill>
                        <a:effectLst/>
                        <a:latin typeface="Times New Roman" panose="02020603050405020304" pitchFamily="18" charset="0"/>
                        <a:cs typeface="Times New Roman" panose="02020603050405020304" pitchFamily="18" charset="0"/>
                      </a:endParaRPr>
                    </a:p>
                  </a:txBody>
                  <a:tcPr marL="9380" marR="9380" marT="6253" marB="6253">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algn="ctr" rtl="0" fontAlgn="b"/>
                      <a:r>
                        <a:rPr lang="en-US" sz="2000" b="1" dirty="0" smtClean="0">
                          <a:solidFill>
                            <a:schemeClr val="tx1"/>
                          </a:solidFill>
                          <a:effectLst/>
                          <a:latin typeface="Times New Roman" panose="02020603050405020304" pitchFamily="18" charset="0"/>
                          <a:cs typeface="Times New Roman" panose="02020603050405020304" pitchFamily="18" charset="0"/>
                        </a:rPr>
                        <a:t>WG/Panel Meetings planned</a:t>
                      </a:r>
                      <a:endParaRPr lang="en-US" sz="2000" b="1" dirty="0">
                        <a:solidFill>
                          <a:schemeClr val="tx1"/>
                        </a:solidFill>
                        <a:effectLst/>
                        <a:latin typeface="Times New Roman" panose="02020603050405020304" pitchFamily="18" charset="0"/>
                        <a:cs typeface="Times New Roman" panose="02020603050405020304" pitchFamily="18" charset="0"/>
                      </a:endParaRPr>
                    </a:p>
                  </a:txBody>
                  <a:tcPr marL="9380" marR="9380" marT="6253" marB="6253">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extLst>
                  <a:ext uri="{0D108BD9-81ED-4DB2-BD59-A6C34878D82A}">
                    <a16:rowId xmlns:a16="http://schemas.microsoft.com/office/drawing/2014/main" val="1417695141"/>
                  </a:ext>
                </a:extLst>
              </a:tr>
              <a:tr h="437627">
                <a:tc>
                  <a:txBody>
                    <a:bodyPr/>
                    <a:lstStyle/>
                    <a:p>
                      <a:pPr algn="ctr" rtl="0" fontAlgn="b"/>
                      <a:r>
                        <a:rPr lang="en-US" sz="2000" b="1" dirty="0" smtClean="0">
                          <a:solidFill>
                            <a:schemeClr val="tx1"/>
                          </a:solidFill>
                          <a:effectLst/>
                          <a:latin typeface="Times New Roman" panose="02020603050405020304" pitchFamily="18" charset="0"/>
                          <a:cs typeface="Times New Roman" panose="02020603050405020304" pitchFamily="18" charset="0"/>
                        </a:rPr>
                        <a:t>WRD 09</a:t>
                      </a:r>
                      <a:endParaRPr lang="en-US" sz="2000" b="1" dirty="0">
                        <a:solidFill>
                          <a:schemeClr val="tx1"/>
                        </a:solidFill>
                        <a:effectLst/>
                        <a:latin typeface="Times New Roman" panose="02020603050405020304" pitchFamily="18" charset="0"/>
                        <a:cs typeface="Times New Roman" panose="02020603050405020304" pitchFamily="18" charset="0"/>
                      </a:endParaRPr>
                    </a:p>
                  </a:txBody>
                  <a:tcPr marL="9380" marR="9380" marT="6253" marB="6253" anchor="ctr">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algn="ctr" rtl="0" fontAlgn="b"/>
                      <a:r>
                        <a:rPr lang="en-US" sz="2000" dirty="0" smtClean="0">
                          <a:solidFill>
                            <a:schemeClr val="tx1"/>
                          </a:solidFill>
                          <a:effectLst/>
                          <a:latin typeface="Times New Roman" panose="02020603050405020304" pitchFamily="18" charset="0"/>
                          <a:cs typeface="Times New Roman" panose="02020603050405020304" pitchFamily="18" charset="0"/>
                        </a:rPr>
                        <a:t>1</a:t>
                      </a:r>
                      <a:endParaRPr lang="en-US" sz="2000" dirty="0">
                        <a:solidFill>
                          <a:schemeClr val="tx1"/>
                        </a:solidFill>
                        <a:effectLst/>
                        <a:latin typeface="Times New Roman" panose="02020603050405020304" pitchFamily="18" charset="0"/>
                        <a:cs typeface="Times New Roman" panose="02020603050405020304" pitchFamily="18" charset="0"/>
                      </a:endParaRPr>
                    </a:p>
                  </a:txBody>
                  <a:tcPr marL="9380" marR="9380" marT="6253" marB="6253"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algn="ctr" rtl="0" fontAlgn="t"/>
                      <a:r>
                        <a:rPr lang="en-IN" sz="2000" b="0" dirty="0" smtClean="0">
                          <a:solidFill>
                            <a:schemeClr val="tx1"/>
                          </a:solidFill>
                          <a:effectLst/>
                          <a:latin typeface="Times New Roman" panose="02020603050405020304" pitchFamily="18" charset="0"/>
                          <a:cs typeface="Times New Roman" panose="02020603050405020304" pitchFamily="18" charset="0"/>
                        </a:rPr>
                        <a:t>3</a:t>
                      </a:r>
                      <a:endParaRPr lang="en-IN" sz="2000" b="0" dirty="0">
                        <a:solidFill>
                          <a:schemeClr val="tx1"/>
                        </a:solidFill>
                        <a:effectLst/>
                        <a:latin typeface="Times New Roman" panose="02020603050405020304" pitchFamily="18" charset="0"/>
                        <a:cs typeface="Times New Roman" panose="02020603050405020304" pitchFamily="18" charset="0"/>
                      </a:endParaRPr>
                    </a:p>
                  </a:txBody>
                  <a:tcPr marL="28575" marR="28575" marT="0" marB="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2</a:t>
                      </a:r>
                      <a:endParaRPr kumimoji="0" 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marL="9380" marR="9380" marT="6253" marB="6253"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algn="ctr" rtl="0" fontAlgn="t"/>
                      <a:r>
                        <a:rPr lang="en-US" sz="2000" b="0" dirty="0" smtClean="0">
                          <a:solidFill>
                            <a:schemeClr val="tx1"/>
                          </a:solidFill>
                          <a:effectLst/>
                          <a:latin typeface="Times New Roman" panose="02020603050405020304" pitchFamily="18" charset="0"/>
                          <a:cs typeface="Times New Roman" panose="02020603050405020304" pitchFamily="18" charset="0"/>
                        </a:rPr>
                        <a:t>8</a:t>
                      </a:r>
                      <a:endParaRPr lang="en-US" sz="2000" b="0" dirty="0">
                        <a:solidFill>
                          <a:schemeClr val="tx1"/>
                        </a:solidFill>
                        <a:effectLst/>
                        <a:latin typeface="Times New Roman" panose="02020603050405020304" pitchFamily="18" charset="0"/>
                        <a:cs typeface="Times New Roman" panose="02020603050405020304" pitchFamily="18" charset="0"/>
                      </a:endParaRPr>
                    </a:p>
                  </a:txBody>
                  <a:tcPr marL="28575" marR="28575" marT="0" marB="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extLst>
                  <a:ext uri="{0D108BD9-81ED-4DB2-BD59-A6C34878D82A}">
                    <a16:rowId xmlns:a16="http://schemas.microsoft.com/office/drawing/2014/main" val="2253868875"/>
                  </a:ext>
                </a:extLst>
              </a:tr>
              <a:tr h="524315">
                <a:tc>
                  <a:txBody>
                    <a:bodyPr/>
                    <a:lstStyle/>
                    <a:p>
                      <a:pPr algn="ctr" rtl="0" fontAlgn="b"/>
                      <a:r>
                        <a:rPr lang="en-US" sz="2000" b="1" dirty="0" smtClean="0">
                          <a:solidFill>
                            <a:schemeClr val="tx1"/>
                          </a:solidFill>
                          <a:effectLst/>
                          <a:latin typeface="Times New Roman" panose="02020603050405020304" pitchFamily="18" charset="0"/>
                          <a:cs typeface="Times New Roman" panose="02020603050405020304" pitchFamily="18" charset="0"/>
                        </a:rPr>
                        <a:t>WRD 15</a:t>
                      </a:r>
                      <a:endParaRPr lang="en-US" sz="2000" b="1" dirty="0">
                        <a:solidFill>
                          <a:schemeClr val="tx1"/>
                        </a:solidFill>
                        <a:effectLst/>
                        <a:latin typeface="Times New Roman" panose="02020603050405020304" pitchFamily="18" charset="0"/>
                        <a:cs typeface="Times New Roman" panose="02020603050405020304" pitchFamily="18" charset="0"/>
                      </a:endParaRPr>
                    </a:p>
                  </a:txBody>
                  <a:tcPr marL="9380" marR="9380" marT="6253" marB="6253" anchor="ctr">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0</a:t>
                      </a:r>
                      <a:endParaRPr kumimoji="0" 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marL="9380" marR="9380" marT="6253" marB="6253"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algn="ctr" rtl="0" fontAlgn="t"/>
                      <a:r>
                        <a:rPr lang="en-IN" sz="2000" b="0" dirty="0" smtClean="0">
                          <a:solidFill>
                            <a:schemeClr val="tx1"/>
                          </a:solidFill>
                          <a:effectLst/>
                          <a:latin typeface="Times New Roman" panose="02020603050405020304" pitchFamily="18" charset="0"/>
                          <a:cs typeface="Times New Roman" panose="02020603050405020304" pitchFamily="18" charset="0"/>
                        </a:rPr>
                        <a:t>3</a:t>
                      </a:r>
                      <a:endParaRPr lang="en-IN" sz="2000" b="0" dirty="0">
                        <a:solidFill>
                          <a:schemeClr val="tx1"/>
                        </a:solidFill>
                        <a:effectLst/>
                        <a:latin typeface="Times New Roman" panose="02020603050405020304" pitchFamily="18" charset="0"/>
                        <a:cs typeface="Times New Roman" panose="02020603050405020304" pitchFamily="18" charset="0"/>
                      </a:endParaRPr>
                    </a:p>
                  </a:txBody>
                  <a:tcPr marL="28575" marR="28575" marT="0" marB="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2</a:t>
                      </a:r>
                      <a:endParaRPr kumimoji="0" 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marL="28575" marR="28575" marT="0" marB="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algn="ctr" rtl="0" fontAlgn="b"/>
                      <a:r>
                        <a:rPr lang="en-US" sz="2000" b="0" dirty="0" smtClean="0">
                          <a:solidFill>
                            <a:schemeClr val="tx1"/>
                          </a:solidFill>
                          <a:effectLst/>
                          <a:latin typeface="Times New Roman" panose="02020603050405020304" pitchFamily="18" charset="0"/>
                          <a:cs typeface="Times New Roman" panose="02020603050405020304" pitchFamily="18" charset="0"/>
                        </a:rPr>
                        <a:t>3</a:t>
                      </a:r>
                      <a:endParaRPr lang="en-US" sz="2000" b="0" dirty="0">
                        <a:solidFill>
                          <a:schemeClr val="tx1"/>
                        </a:solidFill>
                        <a:effectLst/>
                        <a:latin typeface="Times New Roman" panose="02020603050405020304" pitchFamily="18" charset="0"/>
                        <a:cs typeface="Times New Roman" panose="02020603050405020304" pitchFamily="18" charset="0"/>
                      </a:endParaRPr>
                    </a:p>
                  </a:txBody>
                  <a:tcPr marL="28575" marR="28575" marT="0" marB="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extLst>
                  <a:ext uri="{0D108BD9-81ED-4DB2-BD59-A6C34878D82A}">
                    <a16:rowId xmlns:a16="http://schemas.microsoft.com/office/drawing/2014/main" val="2067504214"/>
                  </a:ext>
                </a:extLst>
              </a:tr>
              <a:tr h="437627">
                <a:tc>
                  <a:txBody>
                    <a:bodyPr/>
                    <a:lstStyle/>
                    <a:p>
                      <a:pPr algn="ctr" rtl="0" fontAlgn="b"/>
                      <a:r>
                        <a:rPr lang="en-US" sz="2000" b="1" dirty="0" smtClean="0">
                          <a:solidFill>
                            <a:schemeClr val="tx1"/>
                          </a:solidFill>
                          <a:effectLst/>
                          <a:latin typeface="Times New Roman" panose="02020603050405020304" pitchFamily="18" charset="0"/>
                          <a:cs typeface="Times New Roman" panose="02020603050405020304" pitchFamily="18" charset="0"/>
                        </a:rPr>
                        <a:t>WRD 21</a:t>
                      </a:r>
                      <a:endParaRPr lang="en-US" sz="2000" b="1" dirty="0">
                        <a:solidFill>
                          <a:schemeClr val="tx1"/>
                        </a:solidFill>
                        <a:effectLst/>
                        <a:latin typeface="Times New Roman" panose="02020603050405020304" pitchFamily="18" charset="0"/>
                        <a:cs typeface="Times New Roman" panose="02020603050405020304" pitchFamily="18" charset="0"/>
                      </a:endParaRPr>
                    </a:p>
                  </a:txBody>
                  <a:tcPr marL="9380" marR="9380" marT="6253" marB="6253" anchor="ctr">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1</a:t>
                      </a:r>
                      <a:endParaRPr kumimoji="0" 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marL="9380" marR="9380" marT="6253" marB="6253"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algn="ctr" rtl="0" fontAlgn="t"/>
                      <a:r>
                        <a:rPr lang="en-IN" sz="2000" b="0" dirty="0">
                          <a:solidFill>
                            <a:schemeClr val="tx1"/>
                          </a:solidFill>
                          <a:effectLst/>
                          <a:latin typeface="Times New Roman" panose="02020603050405020304" pitchFamily="18" charset="0"/>
                          <a:cs typeface="Times New Roman" panose="02020603050405020304" pitchFamily="18" charset="0"/>
                        </a:rPr>
                        <a:t>-</a:t>
                      </a:r>
                    </a:p>
                  </a:txBody>
                  <a:tcPr marL="28575" marR="28575" marT="0" marB="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2</a:t>
                      </a:r>
                      <a:endParaRPr kumimoji="0" 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marL="28575" marR="28575" marT="0" marB="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algn="ctr" rtl="0" fontAlgn="t"/>
                      <a:r>
                        <a:rPr lang="en-US" sz="2000" b="0" dirty="0" smtClean="0">
                          <a:solidFill>
                            <a:schemeClr val="tx1"/>
                          </a:solidFill>
                          <a:effectLst/>
                          <a:latin typeface="Times New Roman" panose="02020603050405020304" pitchFamily="18" charset="0"/>
                          <a:cs typeface="Times New Roman" panose="02020603050405020304" pitchFamily="18" charset="0"/>
                        </a:rPr>
                        <a:t>-</a:t>
                      </a:r>
                      <a:endParaRPr lang="en-US" sz="2000" b="0" dirty="0">
                        <a:solidFill>
                          <a:schemeClr val="tx1"/>
                        </a:solidFill>
                        <a:effectLst/>
                        <a:latin typeface="Times New Roman" panose="02020603050405020304" pitchFamily="18" charset="0"/>
                        <a:cs typeface="Times New Roman" panose="02020603050405020304" pitchFamily="18" charset="0"/>
                      </a:endParaRPr>
                    </a:p>
                  </a:txBody>
                  <a:tcPr marL="28575" marR="28575" marT="0" marB="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extLst>
                  <a:ext uri="{0D108BD9-81ED-4DB2-BD59-A6C34878D82A}">
                    <a16:rowId xmlns:a16="http://schemas.microsoft.com/office/drawing/2014/main" val="3606820475"/>
                  </a:ext>
                </a:extLst>
              </a:tr>
              <a:tr h="437627">
                <a:tc>
                  <a:txBody>
                    <a:bodyPr/>
                    <a:lstStyle/>
                    <a:p>
                      <a:pPr algn="ctr" rtl="0" fontAlgn="b"/>
                      <a:r>
                        <a:rPr lang="en-US" sz="2000" b="1" dirty="0" smtClean="0">
                          <a:solidFill>
                            <a:schemeClr val="tx1"/>
                          </a:solidFill>
                          <a:effectLst/>
                          <a:latin typeface="Times New Roman" panose="02020603050405020304" pitchFamily="18" charset="0"/>
                          <a:cs typeface="Times New Roman" panose="02020603050405020304" pitchFamily="18" charset="0"/>
                        </a:rPr>
                        <a:t>WRD 24</a:t>
                      </a:r>
                      <a:endParaRPr lang="en-US" sz="2000" b="1" dirty="0">
                        <a:solidFill>
                          <a:schemeClr val="tx1"/>
                        </a:solidFill>
                        <a:effectLst/>
                        <a:latin typeface="Times New Roman" panose="02020603050405020304" pitchFamily="18" charset="0"/>
                        <a:cs typeface="Times New Roman" panose="02020603050405020304" pitchFamily="18" charset="0"/>
                      </a:endParaRPr>
                    </a:p>
                  </a:txBody>
                  <a:tcPr marL="9380" marR="9380" marT="6253" marB="6253" anchor="ctr">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1</a:t>
                      </a:r>
                      <a:endParaRPr kumimoji="0" 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marL="9380" marR="9380" marT="6253" marB="6253"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algn="ctr" rtl="0" fontAlgn="t"/>
                      <a:r>
                        <a:rPr lang="en-IN" sz="2000" b="0" dirty="0" smtClean="0">
                          <a:solidFill>
                            <a:schemeClr val="tx1"/>
                          </a:solidFill>
                          <a:effectLst/>
                          <a:latin typeface="Times New Roman" panose="02020603050405020304" pitchFamily="18" charset="0"/>
                          <a:cs typeface="Times New Roman" panose="02020603050405020304" pitchFamily="18" charset="0"/>
                        </a:rPr>
                        <a:t>1</a:t>
                      </a:r>
                      <a:endParaRPr lang="en-IN" sz="2000" b="0" dirty="0">
                        <a:solidFill>
                          <a:schemeClr val="tx1"/>
                        </a:solidFill>
                        <a:effectLst/>
                        <a:latin typeface="Times New Roman" panose="02020603050405020304" pitchFamily="18" charset="0"/>
                        <a:cs typeface="Times New Roman" panose="02020603050405020304" pitchFamily="18" charset="0"/>
                      </a:endParaRPr>
                    </a:p>
                  </a:txBody>
                  <a:tcPr marL="28575" marR="28575" marT="0" marB="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2</a:t>
                      </a:r>
                      <a:endParaRPr kumimoji="0" 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marL="28575" marR="28575" marT="0" marB="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algn="ctr" rtl="0" fontAlgn="t"/>
                      <a:r>
                        <a:rPr lang="en-US" sz="2000" b="0" dirty="0" smtClean="0">
                          <a:solidFill>
                            <a:schemeClr val="tx1"/>
                          </a:solidFill>
                          <a:effectLst/>
                          <a:latin typeface="Times New Roman" panose="02020603050405020304" pitchFamily="18" charset="0"/>
                          <a:cs typeface="Times New Roman" panose="02020603050405020304" pitchFamily="18" charset="0"/>
                        </a:rPr>
                        <a:t>2</a:t>
                      </a:r>
                      <a:endParaRPr lang="en-US" sz="2000" b="0" dirty="0">
                        <a:solidFill>
                          <a:schemeClr val="tx1"/>
                        </a:solidFill>
                        <a:effectLst/>
                        <a:latin typeface="Times New Roman" panose="02020603050405020304" pitchFamily="18" charset="0"/>
                        <a:cs typeface="Times New Roman" panose="02020603050405020304" pitchFamily="18" charset="0"/>
                      </a:endParaRPr>
                    </a:p>
                  </a:txBody>
                  <a:tcPr marL="28575" marR="28575" marT="0" marB="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extLst>
                  <a:ext uri="{0D108BD9-81ED-4DB2-BD59-A6C34878D82A}">
                    <a16:rowId xmlns:a16="http://schemas.microsoft.com/office/drawing/2014/main" val="2194460259"/>
                  </a:ext>
                </a:extLst>
              </a:tr>
              <a:tr h="437627">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sz="2000" b="1" dirty="0" smtClean="0">
                          <a:solidFill>
                            <a:schemeClr val="tx1"/>
                          </a:solidFill>
                          <a:effectLst/>
                          <a:latin typeface="Times New Roman" panose="02020603050405020304" pitchFamily="18" charset="0"/>
                          <a:cs typeface="Times New Roman" panose="02020603050405020304" pitchFamily="18" charset="0"/>
                        </a:rPr>
                        <a:t>WRD 29</a:t>
                      </a:r>
                    </a:p>
                  </a:txBody>
                  <a:tcPr marL="9380" marR="9380" marT="6253" marB="6253" anchor="ctr">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3</a:t>
                      </a:r>
                      <a:endParaRPr kumimoji="0" 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marL="9380" marR="9380" marT="6253" marB="6253"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algn="ctr" rtl="0" fontAlgn="t"/>
                      <a:r>
                        <a:rPr lang="en-IN" sz="2000" b="0" dirty="0" smtClean="0">
                          <a:solidFill>
                            <a:schemeClr val="tx1"/>
                          </a:solidFill>
                          <a:effectLst/>
                          <a:latin typeface="Times New Roman" panose="02020603050405020304" pitchFamily="18" charset="0"/>
                          <a:cs typeface="Times New Roman" panose="02020603050405020304" pitchFamily="18" charset="0"/>
                        </a:rPr>
                        <a:t>3</a:t>
                      </a:r>
                      <a:endParaRPr lang="en-IN" sz="2000" b="0" dirty="0">
                        <a:solidFill>
                          <a:schemeClr val="tx1"/>
                        </a:solidFill>
                        <a:effectLst/>
                        <a:latin typeface="Times New Roman" panose="02020603050405020304" pitchFamily="18" charset="0"/>
                        <a:cs typeface="Times New Roman" panose="02020603050405020304" pitchFamily="18" charset="0"/>
                      </a:endParaRPr>
                    </a:p>
                  </a:txBody>
                  <a:tcPr marL="28575" marR="28575" marT="0" marB="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2</a:t>
                      </a:r>
                      <a:endParaRPr kumimoji="0" 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txBody>
                  <a:tcPr marL="28575" marR="28575" marT="0" marB="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tc>
                  <a:txBody>
                    <a:bodyPr/>
                    <a:lstStyle/>
                    <a:p>
                      <a:pPr algn="ctr" rtl="0" fontAlgn="t"/>
                      <a:r>
                        <a:rPr lang="en-US" sz="2000" b="0" dirty="0" smtClean="0">
                          <a:solidFill>
                            <a:schemeClr val="tx1"/>
                          </a:solidFill>
                          <a:effectLst/>
                          <a:latin typeface="Times New Roman" panose="02020603050405020304" pitchFamily="18" charset="0"/>
                          <a:cs typeface="Times New Roman" panose="02020603050405020304" pitchFamily="18" charset="0"/>
                        </a:rPr>
                        <a:t>6</a:t>
                      </a:r>
                      <a:endParaRPr lang="en-US" sz="2000" b="0" dirty="0">
                        <a:solidFill>
                          <a:schemeClr val="tx1"/>
                        </a:solidFill>
                        <a:effectLst/>
                        <a:latin typeface="Times New Roman" panose="02020603050405020304" pitchFamily="18" charset="0"/>
                        <a:cs typeface="Times New Roman" panose="02020603050405020304" pitchFamily="18" charset="0"/>
                      </a:endParaRPr>
                    </a:p>
                  </a:txBody>
                  <a:tcPr marL="28575" marR="28575" marT="0" marB="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tint val="20000"/>
                      </a:schemeClr>
                    </a:solidFill>
                  </a:tcPr>
                </a:tc>
                <a:extLst>
                  <a:ext uri="{0D108BD9-81ED-4DB2-BD59-A6C34878D82A}">
                    <a16:rowId xmlns:a16="http://schemas.microsoft.com/office/drawing/2014/main" val="1651224095"/>
                  </a:ext>
                </a:extLst>
              </a:tr>
            </a:tbl>
          </a:graphicData>
        </a:graphic>
      </p:graphicFrame>
      <p:pic>
        <p:nvPicPr>
          <p:cNvPr id="5" name="Picture 4">
            <a:extLst>
              <a:ext uri="{FF2B5EF4-FFF2-40B4-BE49-F238E27FC236}">
                <a16:creationId xmlns:a16="http://schemas.microsoft.com/office/drawing/2014/main" id="{641A489F-B39F-D42F-924C-B6B427324A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1013360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DBC3D-94AC-5B79-212E-97AC2751FEEA}"/>
              </a:ext>
            </a:extLst>
          </p:cNvPr>
          <p:cNvSpPr>
            <a:spLocks noGrp="1"/>
          </p:cNvSpPr>
          <p:nvPr>
            <p:ph type="title"/>
          </p:nvPr>
        </p:nvSpPr>
        <p:spPr>
          <a:xfrm>
            <a:off x="998621" y="989496"/>
            <a:ext cx="9408695" cy="1049235"/>
          </a:xfrm>
        </p:spPr>
        <p:txBody>
          <a:bodyPr>
            <a:normAutofit/>
          </a:bodyPr>
          <a:lstStyle/>
          <a:p>
            <a:r>
              <a:rPr lang="en-IN" sz="2800" b="1" dirty="0">
                <a:solidFill>
                  <a:schemeClr val="bg1"/>
                </a:solidFill>
                <a:latin typeface="Times New Roman" panose="02020603050405020304" pitchFamily="18" charset="0"/>
                <a:cs typeface="Times New Roman" panose="02020603050405020304" pitchFamily="18" charset="0"/>
              </a:rPr>
              <a:t> </a:t>
            </a:r>
            <a:r>
              <a:rPr lang="en-IN" sz="2800" b="1" dirty="0">
                <a:latin typeface="Times New Roman" panose="02020603050405020304" pitchFamily="18" charset="0"/>
                <a:cs typeface="Times New Roman" panose="02020603050405020304" pitchFamily="18" charset="0"/>
              </a:rPr>
              <a:t>TC MEETINGS CONDUCTED/PLANNED OUTSIDE BIS</a:t>
            </a:r>
            <a:endParaRPr lang="en-US" sz="2800" dirty="0"/>
          </a:p>
        </p:txBody>
      </p:sp>
      <p:pic>
        <p:nvPicPr>
          <p:cNvPr id="5" name="Picture 4">
            <a:extLst>
              <a:ext uri="{FF2B5EF4-FFF2-40B4-BE49-F238E27FC236}">
                <a16:creationId xmlns:a16="http://schemas.microsoft.com/office/drawing/2014/main" id="{641A489F-B39F-D42F-924C-B6B427324A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graphicFrame>
        <p:nvGraphicFramePr>
          <p:cNvPr id="7" name="Table 6">
            <a:extLst>
              <a:ext uri="{FF2B5EF4-FFF2-40B4-BE49-F238E27FC236}">
                <a16:creationId xmlns:a16="http://schemas.microsoft.com/office/drawing/2014/main" id="{EDBF943E-EA0C-9C77-76E3-5DFE4060FD61}"/>
              </a:ext>
            </a:extLst>
          </p:cNvPr>
          <p:cNvGraphicFramePr>
            <a:graphicFrameLocks noGrp="1"/>
          </p:cNvGraphicFramePr>
          <p:nvPr>
            <p:extLst>
              <p:ext uri="{D42A27DB-BD31-4B8C-83A1-F6EECF244321}">
                <p14:modId xmlns:p14="http://schemas.microsoft.com/office/powerpoint/2010/main" val="3753522322"/>
              </p:ext>
            </p:extLst>
          </p:nvPr>
        </p:nvGraphicFramePr>
        <p:xfrm>
          <a:off x="1165581" y="2328343"/>
          <a:ext cx="9751109" cy="4420588"/>
        </p:xfrm>
        <a:graphic>
          <a:graphicData uri="http://schemas.openxmlformats.org/drawingml/2006/table">
            <a:tbl>
              <a:tblPr/>
              <a:tblGrid>
                <a:gridCol w="831999">
                  <a:extLst>
                    <a:ext uri="{9D8B030D-6E8A-4147-A177-3AD203B41FA5}">
                      <a16:colId xmlns:a16="http://schemas.microsoft.com/office/drawing/2014/main" val="3442084639"/>
                    </a:ext>
                  </a:extLst>
                </a:gridCol>
                <a:gridCol w="3782872">
                  <a:extLst>
                    <a:ext uri="{9D8B030D-6E8A-4147-A177-3AD203B41FA5}">
                      <a16:colId xmlns:a16="http://schemas.microsoft.com/office/drawing/2014/main" val="4261414504"/>
                    </a:ext>
                  </a:extLst>
                </a:gridCol>
                <a:gridCol w="2418347">
                  <a:extLst>
                    <a:ext uri="{9D8B030D-6E8A-4147-A177-3AD203B41FA5}">
                      <a16:colId xmlns:a16="http://schemas.microsoft.com/office/drawing/2014/main" val="379311063"/>
                    </a:ext>
                  </a:extLst>
                </a:gridCol>
                <a:gridCol w="2717891">
                  <a:extLst>
                    <a:ext uri="{9D8B030D-6E8A-4147-A177-3AD203B41FA5}">
                      <a16:colId xmlns:a16="http://schemas.microsoft.com/office/drawing/2014/main" val="564883091"/>
                    </a:ext>
                  </a:extLst>
                </a:gridCol>
              </a:tblGrid>
              <a:tr h="624700">
                <a:tc>
                  <a:txBody>
                    <a:bodyPr/>
                    <a:lstStyle/>
                    <a:p>
                      <a:pPr algn="ctr" rtl="0" fontAlgn="b"/>
                      <a:r>
                        <a:rPr lang="en-US" sz="1800" b="1" dirty="0" err="1">
                          <a:solidFill>
                            <a:schemeClr val="tx1"/>
                          </a:solidFill>
                          <a:effectLst/>
                          <a:latin typeface="Times New Roman" panose="02020603050405020304" pitchFamily="18" charset="0"/>
                          <a:cs typeface="Times New Roman" panose="02020603050405020304" pitchFamily="18" charset="0"/>
                        </a:rPr>
                        <a:t>Sl</a:t>
                      </a:r>
                      <a:r>
                        <a:rPr lang="en-US" sz="1800" b="1" dirty="0">
                          <a:solidFill>
                            <a:schemeClr val="tx1"/>
                          </a:solidFill>
                          <a:effectLst/>
                          <a:latin typeface="Times New Roman" panose="02020603050405020304" pitchFamily="18" charset="0"/>
                          <a:cs typeface="Times New Roman" panose="02020603050405020304" pitchFamily="18" charset="0"/>
                        </a:rPr>
                        <a:t> No</a:t>
                      </a:r>
                    </a:p>
                  </a:txBody>
                  <a:tcPr marL="9380" marR="9380" marT="6253" marB="6253">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1800" b="1" dirty="0">
                          <a:solidFill>
                            <a:schemeClr val="tx1"/>
                          </a:solidFill>
                          <a:effectLst/>
                          <a:latin typeface="Times New Roman" panose="02020603050405020304" pitchFamily="18" charset="0"/>
                          <a:cs typeface="Times New Roman" panose="02020603050405020304" pitchFamily="18" charset="0"/>
                        </a:rPr>
                        <a:t>Committee No</a:t>
                      </a:r>
                    </a:p>
                  </a:txBody>
                  <a:tcPr marL="9380" marR="9380" marT="6253" marB="6253">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1800" b="1" dirty="0">
                          <a:solidFill>
                            <a:schemeClr val="tx1"/>
                          </a:solidFill>
                          <a:effectLst/>
                          <a:latin typeface="Times New Roman" panose="02020603050405020304" pitchFamily="18" charset="0"/>
                          <a:cs typeface="Times New Roman" panose="02020603050405020304" pitchFamily="18" charset="0"/>
                        </a:rPr>
                        <a:t>Date of Meeting </a:t>
                      </a:r>
                    </a:p>
                  </a:txBody>
                  <a:tcPr marL="9380" marR="9380" marT="6253" marB="6253">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US" sz="1800" b="1" dirty="0">
                          <a:solidFill>
                            <a:schemeClr val="tx1"/>
                          </a:solidFill>
                          <a:effectLst/>
                          <a:latin typeface="Times New Roman" panose="02020603050405020304" pitchFamily="18" charset="0"/>
                          <a:cs typeface="Times New Roman" panose="02020603050405020304" pitchFamily="18" charset="0"/>
                        </a:rPr>
                        <a:t>Venue of the Meeting</a:t>
                      </a:r>
                    </a:p>
                  </a:txBody>
                  <a:tcPr marL="9380" marR="9380" marT="6253" marB="6253">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406742079"/>
                  </a:ext>
                </a:extLst>
              </a:tr>
              <a:tr h="833158">
                <a:tc>
                  <a:txBody>
                    <a:bodyPr/>
                    <a:lstStyle/>
                    <a:p>
                      <a:pPr algn="ctr" rtl="0" fontAlgn="t"/>
                      <a:r>
                        <a:rPr lang="en-US" sz="1800" b="1" dirty="0" smtClean="0">
                          <a:effectLst/>
                          <a:latin typeface="Times New Roman" panose="02020603050405020304" pitchFamily="18" charset="0"/>
                          <a:cs typeface="Times New Roman" panose="02020603050405020304" pitchFamily="18" charset="0"/>
                        </a:rPr>
                        <a:t>1.</a:t>
                      </a:r>
                      <a:endParaRPr lang="en-US" sz="1800" b="1" dirty="0">
                        <a:effectLst/>
                        <a:latin typeface="Times New Roman" panose="02020603050405020304" pitchFamily="18" charset="0"/>
                        <a:cs typeface="Times New Roman" panose="02020603050405020304" pitchFamily="18" charset="0"/>
                      </a:endParaRPr>
                    </a:p>
                  </a:txBody>
                  <a:tcPr marL="28470" marR="28470" marT="18980" marB="1898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800" b="0" dirty="0" smtClean="0">
                          <a:effectLst/>
                          <a:latin typeface="Times New Roman" panose="02020603050405020304" pitchFamily="18" charset="0"/>
                          <a:cs typeface="Times New Roman" panose="02020603050405020304" pitchFamily="18" charset="0"/>
                        </a:rPr>
                        <a:t>ISO/TC 339 Meeting for Indian Delegates</a:t>
                      </a:r>
                      <a:endParaRPr lang="en-US" sz="1800" b="0" dirty="0">
                        <a:effectLst/>
                        <a:latin typeface="Times New Roman" panose="02020603050405020304" pitchFamily="18" charset="0"/>
                        <a:cs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800" b="0" dirty="0" smtClean="0">
                          <a:effectLst/>
                          <a:latin typeface="Times New Roman" panose="02020603050405020304" pitchFamily="18" charset="0"/>
                          <a:cs typeface="Times New Roman" panose="02020603050405020304" pitchFamily="18" charset="0"/>
                        </a:rPr>
                        <a:t>22 May 2024</a:t>
                      </a:r>
                      <a:endParaRPr lang="en-US" sz="1800" b="0" dirty="0">
                        <a:effectLst/>
                        <a:latin typeface="Times New Roman" panose="02020603050405020304" pitchFamily="18" charset="0"/>
                        <a:cs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800" b="0" dirty="0" smtClean="0">
                          <a:effectLst/>
                          <a:latin typeface="Times New Roman" panose="02020603050405020304" pitchFamily="18" charset="0"/>
                          <a:cs typeface="Times New Roman" panose="02020603050405020304" pitchFamily="18" charset="0"/>
                        </a:rPr>
                        <a:t>Atal </a:t>
                      </a:r>
                      <a:r>
                        <a:rPr lang="en-US" sz="1800" b="0" dirty="0" err="1" smtClean="0">
                          <a:effectLst/>
                          <a:latin typeface="Times New Roman" panose="02020603050405020304" pitchFamily="18" charset="0"/>
                          <a:cs typeface="Times New Roman" panose="02020603050405020304" pitchFamily="18" charset="0"/>
                        </a:rPr>
                        <a:t>Urja</a:t>
                      </a:r>
                      <a:r>
                        <a:rPr lang="en-US" sz="1800" b="0" dirty="0" smtClean="0">
                          <a:effectLst/>
                          <a:latin typeface="Times New Roman" panose="02020603050405020304" pitchFamily="18" charset="0"/>
                          <a:cs typeface="Times New Roman" panose="02020603050405020304" pitchFamily="18" charset="0"/>
                        </a:rPr>
                        <a:t> </a:t>
                      </a:r>
                      <a:r>
                        <a:rPr lang="en-US" sz="1800" b="0" dirty="0" err="1" smtClean="0">
                          <a:effectLst/>
                          <a:latin typeface="Times New Roman" panose="02020603050405020304" pitchFamily="18" charset="0"/>
                          <a:cs typeface="Times New Roman" panose="02020603050405020304" pitchFamily="18" charset="0"/>
                        </a:rPr>
                        <a:t>Bhawan</a:t>
                      </a:r>
                      <a:r>
                        <a:rPr lang="en-US" sz="1800" b="0" dirty="0" smtClean="0">
                          <a:effectLst/>
                          <a:latin typeface="Times New Roman" panose="02020603050405020304" pitchFamily="18" charset="0"/>
                          <a:cs typeface="Times New Roman" panose="02020603050405020304" pitchFamily="18" charset="0"/>
                        </a:rPr>
                        <a:t>, Ministry of New and Renewable Energy,</a:t>
                      </a:r>
                      <a:r>
                        <a:rPr lang="en-US" sz="1800" b="0" baseline="0" dirty="0" smtClean="0">
                          <a:effectLst/>
                          <a:latin typeface="Times New Roman" panose="02020603050405020304" pitchFamily="18" charset="0"/>
                          <a:cs typeface="Times New Roman" panose="02020603050405020304" pitchFamily="18" charset="0"/>
                        </a:rPr>
                        <a:t> </a:t>
                      </a:r>
                      <a:r>
                        <a:rPr lang="en-US" sz="1800" b="0" baseline="0" dirty="0" err="1" smtClean="0">
                          <a:effectLst/>
                          <a:latin typeface="Times New Roman" panose="02020603050405020304" pitchFamily="18" charset="0"/>
                          <a:cs typeface="Times New Roman" panose="02020603050405020304" pitchFamily="18" charset="0"/>
                        </a:rPr>
                        <a:t>GoI</a:t>
                      </a:r>
                      <a:r>
                        <a:rPr lang="en-US" sz="1800" b="0" baseline="0" dirty="0" smtClean="0">
                          <a:effectLst/>
                          <a:latin typeface="Times New Roman" panose="02020603050405020304" pitchFamily="18" charset="0"/>
                          <a:cs typeface="Times New Roman" panose="02020603050405020304" pitchFamily="18" charset="0"/>
                        </a:rPr>
                        <a:t>, New Delhi</a:t>
                      </a:r>
                      <a:endParaRPr lang="en-US" sz="1800" b="0" dirty="0">
                        <a:effectLst/>
                        <a:latin typeface="Times New Roman" panose="02020603050405020304" pitchFamily="18" charset="0"/>
                        <a:cs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509228627"/>
                  </a:ext>
                </a:extLst>
              </a:tr>
              <a:tr h="620445">
                <a:tc>
                  <a:txBody>
                    <a:bodyPr/>
                    <a:lstStyle/>
                    <a:p>
                      <a:pPr algn="ctr" rtl="0" fontAlgn="t"/>
                      <a:r>
                        <a:rPr lang="en-US" sz="1800" b="1" dirty="0">
                          <a:effectLst/>
                          <a:latin typeface="Times New Roman" panose="02020603050405020304" pitchFamily="18" charset="0"/>
                          <a:cs typeface="Times New Roman" panose="02020603050405020304" pitchFamily="18" charset="0"/>
                        </a:rPr>
                        <a:t>2</a:t>
                      </a:r>
                      <a:r>
                        <a:rPr lang="en-US" sz="1800" b="1" dirty="0" smtClean="0">
                          <a:effectLst/>
                          <a:latin typeface="Times New Roman" panose="02020603050405020304" pitchFamily="18" charset="0"/>
                          <a:cs typeface="Times New Roman" panose="02020603050405020304" pitchFamily="18" charset="0"/>
                        </a:rPr>
                        <a:t>.</a:t>
                      </a:r>
                      <a:endParaRPr lang="en-US" sz="1800" b="1" dirty="0">
                        <a:effectLst/>
                        <a:latin typeface="Times New Roman" panose="02020603050405020304" pitchFamily="18" charset="0"/>
                        <a:cs typeface="Times New Roman" panose="02020603050405020304" pitchFamily="18" charset="0"/>
                      </a:endParaRPr>
                    </a:p>
                  </a:txBody>
                  <a:tcPr marL="28470" marR="28470" marT="18980" marB="1898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800" b="0" dirty="0" smtClean="0">
                          <a:effectLst/>
                          <a:latin typeface="Times New Roman" panose="02020603050405020304" pitchFamily="18" charset="0"/>
                          <a:cs typeface="Times New Roman" panose="02020603050405020304" pitchFamily="18" charset="0"/>
                        </a:rPr>
                        <a:t>Small Hydropower Plants,</a:t>
                      </a:r>
                      <a:r>
                        <a:rPr lang="en-US" sz="1800" b="0" baseline="0" dirty="0" smtClean="0">
                          <a:effectLst/>
                          <a:latin typeface="Times New Roman" panose="02020603050405020304" pitchFamily="18" charset="0"/>
                          <a:cs typeface="Times New Roman" panose="02020603050405020304" pitchFamily="18" charset="0"/>
                        </a:rPr>
                        <a:t> WRD 29</a:t>
                      </a:r>
                      <a:endParaRPr lang="en-US" sz="1800" b="0" dirty="0">
                        <a:effectLst/>
                        <a:latin typeface="Times New Roman" panose="02020603050405020304" pitchFamily="18" charset="0"/>
                        <a:cs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800" b="0" dirty="0" smtClean="0">
                          <a:effectLst/>
                          <a:latin typeface="Times New Roman" panose="02020603050405020304" pitchFamily="18" charset="0"/>
                          <a:cs typeface="Times New Roman" panose="02020603050405020304" pitchFamily="18" charset="0"/>
                        </a:rPr>
                        <a:t>09 Aug </a:t>
                      </a:r>
                      <a:r>
                        <a:rPr lang="en-US" sz="1800" b="0" dirty="0">
                          <a:effectLst/>
                          <a:latin typeface="Times New Roman" panose="02020603050405020304" pitchFamily="18" charset="0"/>
                          <a:cs typeface="Times New Roman" panose="02020603050405020304" pitchFamily="18" charset="0"/>
                        </a:rPr>
                        <a:t>2024</a:t>
                      </a: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800" b="0" dirty="0" smtClean="0">
                          <a:effectLst/>
                          <a:latin typeface="Times New Roman" panose="02020603050405020304" pitchFamily="18" charset="0"/>
                          <a:cs typeface="Times New Roman" panose="02020603050405020304" pitchFamily="18" charset="0"/>
                        </a:rPr>
                        <a:t>Energy Management Centre Kerala,</a:t>
                      </a:r>
                      <a:r>
                        <a:rPr lang="en-US" sz="1800" b="0" baseline="0" dirty="0" smtClean="0">
                          <a:effectLst/>
                          <a:latin typeface="Times New Roman" panose="02020603050405020304" pitchFamily="18" charset="0"/>
                          <a:cs typeface="Times New Roman" panose="02020603050405020304" pitchFamily="18" charset="0"/>
                        </a:rPr>
                        <a:t> Thiruvananthapuram</a:t>
                      </a:r>
                      <a:endParaRPr lang="en-US" sz="1800" b="0" dirty="0">
                        <a:effectLst/>
                        <a:latin typeface="Times New Roman" panose="02020603050405020304" pitchFamily="18" charset="0"/>
                        <a:cs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77974791"/>
                  </a:ext>
                </a:extLst>
              </a:tr>
              <a:tr h="620445">
                <a:tc>
                  <a:txBody>
                    <a:bodyPr/>
                    <a:lstStyle/>
                    <a:p>
                      <a:pPr algn="ctr" rtl="0" fontAlgn="t"/>
                      <a:r>
                        <a:rPr lang="en-US" sz="1800" b="1" dirty="0">
                          <a:solidFill>
                            <a:schemeClr val="tx1"/>
                          </a:solidFill>
                          <a:effectLst/>
                          <a:latin typeface="Times New Roman" panose="02020603050405020304" pitchFamily="18" charset="0"/>
                          <a:cs typeface="Times New Roman" panose="02020603050405020304" pitchFamily="18" charset="0"/>
                        </a:rPr>
                        <a:t>3</a:t>
                      </a:r>
                      <a:r>
                        <a:rPr lang="en-US" sz="1800" b="1" dirty="0" smtClean="0">
                          <a:solidFill>
                            <a:schemeClr val="tx1"/>
                          </a:solidFill>
                          <a:effectLst/>
                          <a:latin typeface="Times New Roman" panose="02020603050405020304" pitchFamily="18" charset="0"/>
                          <a:cs typeface="Times New Roman" panose="02020603050405020304" pitchFamily="18" charset="0"/>
                        </a:rPr>
                        <a:t>.</a:t>
                      </a:r>
                      <a:endParaRPr lang="en-US" sz="1800" b="1" dirty="0">
                        <a:solidFill>
                          <a:schemeClr val="tx1"/>
                        </a:solidFill>
                        <a:effectLst/>
                        <a:latin typeface="Times New Roman" panose="02020603050405020304" pitchFamily="18" charset="0"/>
                        <a:cs typeface="Times New Roman" panose="02020603050405020304" pitchFamily="18" charset="0"/>
                      </a:endParaRPr>
                    </a:p>
                  </a:txBody>
                  <a:tcPr marL="28470" marR="28470" marT="18980" marB="1898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800" b="0" dirty="0" smtClean="0">
                          <a:effectLst/>
                          <a:latin typeface="Times New Roman" panose="02020603050405020304" pitchFamily="18" charset="0"/>
                          <a:cs typeface="Times New Roman" panose="02020603050405020304" pitchFamily="18" charset="0"/>
                        </a:rPr>
                        <a:t>Small Hydropower Plants – Civil Works Panel, WRD</a:t>
                      </a:r>
                      <a:r>
                        <a:rPr lang="en-US" sz="1800" b="0" baseline="0" dirty="0" smtClean="0">
                          <a:effectLst/>
                          <a:latin typeface="Times New Roman" panose="02020603050405020304" pitchFamily="18" charset="0"/>
                          <a:cs typeface="Times New Roman" panose="02020603050405020304" pitchFamily="18" charset="0"/>
                        </a:rPr>
                        <a:t> 29 : P02</a:t>
                      </a:r>
                      <a:endParaRPr lang="en-US" sz="1800" b="0" dirty="0">
                        <a:solidFill>
                          <a:schemeClr val="tx1"/>
                        </a:solidFill>
                        <a:effectLst/>
                        <a:latin typeface="Times New Roman" panose="02020603050405020304" pitchFamily="18" charset="0"/>
                        <a:cs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800" b="0" dirty="0" smtClean="0">
                          <a:effectLst/>
                          <a:latin typeface="Times New Roman" panose="02020603050405020304" pitchFamily="18" charset="0"/>
                          <a:cs typeface="Times New Roman" panose="02020603050405020304" pitchFamily="18" charset="0"/>
                        </a:rPr>
                        <a:t>09 Aug 2024</a:t>
                      </a:r>
                      <a:endParaRPr lang="en-US" sz="1800" b="0" dirty="0">
                        <a:effectLst/>
                        <a:latin typeface="Times New Roman" panose="02020603050405020304" pitchFamily="18" charset="0"/>
                        <a:cs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800" b="0" dirty="0" smtClean="0">
                          <a:effectLst/>
                          <a:latin typeface="Times New Roman" panose="02020603050405020304" pitchFamily="18" charset="0"/>
                          <a:cs typeface="Times New Roman" panose="02020603050405020304" pitchFamily="18" charset="0"/>
                        </a:rPr>
                        <a:t>Energy Management Centre Kerala,</a:t>
                      </a:r>
                      <a:r>
                        <a:rPr lang="en-US" sz="1800" b="0" baseline="0" dirty="0" smtClean="0">
                          <a:effectLst/>
                          <a:latin typeface="Times New Roman" panose="02020603050405020304" pitchFamily="18" charset="0"/>
                          <a:cs typeface="Times New Roman" panose="02020603050405020304" pitchFamily="18" charset="0"/>
                        </a:rPr>
                        <a:t> Thiruvananthapuram</a:t>
                      </a:r>
                      <a:endParaRPr lang="en-US" sz="1800" b="0" dirty="0">
                        <a:effectLst/>
                        <a:latin typeface="Times New Roman" panose="02020603050405020304" pitchFamily="18" charset="0"/>
                        <a:cs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605004082"/>
                  </a:ext>
                </a:extLst>
              </a:tr>
              <a:tr h="833158">
                <a:tc>
                  <a:txBody>
                    <a:bodyPr/>
                    <a:lstStyle/>
                    <a:p>
                      <a:pPr algn="ctr" rtl="0" fontAlgn="t"/>
                      <a:r>
                        <a:rPr lang="en-US" sz="1800" b="1" dirty="0">
                          <a:solidFill>
                            <a:schemeClr val="tx1"/>
                          </a:solidFill>
                          <a:effectLst/>
                          <a:latin typeface="Times New Roman" panose="02020603050405020304" pitchFamily="18" charset="0"/>
                          <a:cs typeface="Times New Roman" panose="02020603050405020304" pitchFamily="18" charset="0"/>
                        </a:rPr>
                        <a:t>4</a:t>
                      </a:r>
                      <a:r>
                        <a:rPr lang="en-US" sz="1800" b="1" dirty="0" smtClean="0">
                          <a:solidFill>
                            <a:schemeClr val="tx1"/>
                          </a:solidFill>
                          <a:effectLst/>
                          <a:latin typeface="Times New Roman" panose="02020603050405020304" pitchFamily="18" charset="0"/>
                          <a:cs typeface="Times New Roman" panose="02020603050405020304" pitchFamily="18" charset="0"/>
                        </a:rPr>
                        <a:t>.</a:t>
                      </a:r>
                      <a:endParaRPr lang="en-US" sz="1800" b="1" dirty="0">
                        <a:solidFill>
                          <a:schemeClr val="tx1"/>
                        </a:solidFill>
                        <a:effectLst/>
                        <a:latin typeface="Times New Roman" panose="02020603050405020304" pitchFamily="18" charset="0"/>
                        <a:cs typeface="Times New Roman" panose="02020603050405020304" pitchFamily="18" charset="0"/>
                      </a:endParaRPr>
                    </a:p>
                  </a:txBody>
                  <a:tcPr marL="28470" marR="28470" marT="18980" marB="1898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800" b="0" dirty="0" smtClean="0">
                          <a:solidFill>
                            <a:schemeClr val="tx1"/>
                          </a:solidFill>
                          <a:effectLst/>
                          <a:latin typeface="Times New Roman" panose="02020603050405020304" pitchFamily="18" charset="0"/>
                          <a:cs typeface="Times New Roman" panose="02020603050405020304" pitchFamily="18" charset="0"/>
                        </a:rPr>
                        <a:t>Environment &amp; Socio-economic Impact Due to River Training Works Working Group, WRD 24 : WG01</a:t>
                      </a: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800" b="0" dirty="0" smtClean="0">
                          <a:solidFill>
                            <a:schemeClr val="tx1"/>
                          </a:solidFill>
                          <a:effectLst/>
                          <a:latin typeface="Times New Roman" panose="02020603050405020304" pitchFamily="18" charset="0"/>
                          <a:cs typeface="Times New Roman" panose="02020603050405020304" pitchFamily="18" charset="0"/>
                        </a:rPr>
                        <a:t>21 Oct 2024</a:t>
                      </a:r>
                      <a:endParaRPr lang="en-US" sz="1800" b="0" dirty="0">
                        <a:solidFill>
                          <a:schemeClr val="tx1"/>
                        </a:solidFill>
                        <a:effectLst/>
                        <a:latin typeface="Times New Roman" panose="02020603050405020304" pitchFamily="18" charset="0"/>
                        <a:cs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800" b="0" dirty="0" err="1" smtClean="0">
                          <a:solidFill>
                            <a:schemeClr val="tx1"/>
                          </a:solidFill>
                          <a:effectLst/>
                          <a:latin typeface="Times New Roman" panose="02020603050405020304" pitchFamily="18" charset="0"/>
                          <a:cs typeface="Times New Roman" panose="02020603050405020304" pitchFamily="18" charset="0"/>
                        </a:rPr>
                        <a:t>Sewa</a:t>
                      </a:r>
                      <a:r>
                        <a:rPr lang="en-US" sz="1800" b="0" dirty="0" smtClean="0">
                          <a:solidFill>
                            <a:schemeClr val="tx1"/>
                          </a:solidFill>
                          <a:effectLst/>
                          <a:latin typeface="Times New Roman" panose="02020603050405020304" pitchFamily="18" charset="0"/>
                          <a:cs typeface="Times New Roman" panose="02020603050405020304" pitchFamily="18" charset="0"/>
                        </a:rPr>
                        <a:t> </a:t>
                      </a:r>
                      <a:r>
                        <a:rPr lang="en-US" sz="1800" b="0" dirty="0" err="1" smtClean="0">
                          <a:solidFill>
                            <a:schemeClr val="tx1"/>
                          </a:solidFill>
                          <a:effectLst/>
                          <a:latin typeface="Times New Roman" panose="02020603050405020304" pitchFamily="18" charset="0"/>
                          <a:cs typeface="Times New Roman" panose="02020603050405020304" pitchFamily="18" charset="0"/>
                        </a:rPr>
                        <a:t>Bhawan</a:t>
                      </a:r>
                      <a:r>
                        <a:rPr lang="en-US" sz="1800" b="0" dirty="0" smtClean="0">
                          <a:solidFill>
                            <a:schemeClr val="tx1"/>
                          </a:solidFill>
                          <a:effectLst/>
                          <a:latin typeface="Times New Roman" panose="02020603050405020304" pitchFamily="18" charset="0"/>
                          <a:cs typeface="Times New Roman" panose="02020603050405020304" pitchFamily="18" charset="0"/>
                        </a:rPr>
                        <a:t>, Central</a:t>
                      </a:r>
                      <a:r>
                        <a:rPr lang="en-US" sz="1800" b="0" baseline="0" dirty="0" smtClean="0">
                          <a:solidFill>
                            <a:schemeClr val="tx1"/>
                          </a:solidFill>
                          <a:effectLst/>
                          <a:latin typeface="Times New Roman" panose="02020603050405020304" pitchFamily="18" charset="0"/>
                          <a:cs typeface="Times New Roman" panose="02020603050405020304" pitchFamily="18" charset="0"/>
                        </a:rPr>
                        <a:t> Water Commission, New Delhi</a:t>
                      </a:r>
                      <a:endParaRPr lang="en-US" sz="1800" b="0" dirty="0">
                        <a:solidFill>
                          <a:schemeClr val="tx1"/>
                        </a:solidFill>
                        <a:effectLst/>
                        <a:latin typeface="Times New Roman" panose="02020603050405020304" pitchFamily="18" charset="0"/>
                        <a:cs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351874410"/>
                  </a:ext>
                </a:extLst>
              </a:tr>
              <a:tr h="833158">
                <a:tc>
                  <a:txBody>
                    <a:bodyPr/>
                    <a:lstStyle/>
                    <a:p>
                      <a:pPr algn="ctr" rtl="0" fontAlgn="t"/>
                      <a:r>
                        <a:rPr lang="en-US" sz="1800" b="1" dirty="0" smtClean="0">
                          <a:solidFill>
                            <a:schemeClr val="tx1"/>
                          </a:solidFill>
                          <a:effectLst/>
                          <a:latin typeface="Times New Roman" panose="02020603050405020304" pitchFamily="18" charset="0"/>
                          <a:cs typeface="Times New Roman" panose="02020603050405020304" pitchFamily="18" charset="0"/>
                        </a:rPr>
                        <a:t>5.</a:t>
                      </a:r>
                      <a:endParaRPr lang="en-US" sz="1800" b="1" dirty="0">
                        <a:solidFill>
                          <a:schemeClr val="tx1"/>
                        </a:solidFill>
                        <a:effectLst/>
                        <a:latin typeface="Times New Roman" panose="02020603050405020304" pitchFamily="18" charset="0"/>
                        <a:cs typeface="Times New Roman" panose="02020603050405020304" pitchFamily="18" charset="0"/>
                      </a:endParaRPr>
                    </a:p>
                  </a:txBody>
                  <a:tcPr marL="28470" marR="28470" marT="18980" marB="1898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800" b="0" dirty="0" smtClean="0">
                          <a:solidFill>
                            <a:schemeClr val="tx1"/>
                          </a:solidFill>
                          <a:effectLst/>
                          <a:latin typeface="Times New Roman" panose="02020603050405020304" pitchFamily="18" charset="0"/>
                          <a:cs typeface="Times New Roman" panose="02020603050405020304" pitchFamily="18" charset="0"/>
                        </a:rPr>
                        <a:t>Dams and Spillways</a:t>
                      </a:r>
                      <a:r>
                        <a:rPr lang="en-US" sz="1800" b="0" baseline="0" dirty="0" smtClean="0">
                          <a:solidFill>
                            <a:schemeClr val="tx1"/>
                          </a:solidFill>
                          <a:effectLst/>
                          <a:latin typeface="Times New Roman" panose="02020603050405020304" pitchFamily="18" charset="0"/>
                          <a:cs typeface="Times New Roman" panose="02020603050405020304" pitchFamily="18" charset="0"/>
                        </a:rPr>
                        <a:t> Sectional Committee, WRD 09</a:t>
                      </a:r>
                      <a:endParaRPr lang="en-US" sz="1800" b="0" dirty="0" smtClean="0">
                        <a:solidFill>
                          <a:schemeClr val="tx1"/>
                        </a:solidFill>
                        <a:effectLst/>
                        <a:latin typeface="Times New Roman" panose="02020603050405020304" pitchFamily="18" charset="0"/>
                        <a:cs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800" b="0" dirty="0" smtClean="0">
                          <a:solidFill>
                            <a:schemeClr val="tx1"/>
                          </a:solidFill>
                          <a:effectLst/>
                          <a:latin typeface="Times New Roman" panose="02020603050405020304" pitchFamily="18" charset="0"/>
                          <a:cs typeface="Times New Roman" panose="02020603050405020304" pitchFamily="18" charset="0"/>
                        </a:rPr>
                        <a:t>Dec 2024</a:t>
                      </a:r>
                      <a:endParaRPr lang="en-US" sz="1800" b="0" dirty="0">
                        <a:solidFill>
                          <a:schemeClr val="tx1"/>
                        </a:solidFill>
                        <a:effectLst/>
                        <a:latin typeface="Times New Roman" panose="02020603050405020304" pitchFamily="18" charset="0"/>
                        <a:cs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800" b="0" dirty="0" smtClean="0">
                          <a:solidFill>
                            <a:schemeClr val="tx1"/>
                          </a:solidFill>
                          <a:effectLst/>
                          <a:latin typeface="Times New Roman" panose="02020603050405020304" pitchFamily="18" charset="0"/>
                          <a:cs typeface="Times New Roman" panose="02020603050405020304" pitchFamily="18" charset="0"/>
                        </a:rPr>
                        <a:t>Dam Site</a:t>
                      </a:r>
                      <a:endParaRPr lang="en-US" sz="1800" b="0" dirty="0">
                        <a:solidFill>
                          <a:schemeClr val="tx1"/>
                        </a:solidFill>
                        <a:effectLst/>
                        <a:latin typeface="Times New Roman" panose="02020603050405020304" pitchFamily="18" charset="0"/>
                        <a:cs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365409748"/>
                  </a:ext>
                </a:extLst>
              </a:tr>
            </a:tbl>
          </a:graphicData>
        </a:graphic>
      </p:graphicFrame>
    </p:spTree>
    <p:extLst>
      <p:ext uri="{BB962C8B-B14F-4D97-AF65-F5344CB8AC3E}">
        <p14:creationId xmlns:p14="http://schemas.microsoft.com/office/powerpoint/2010/main" val="3581211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29B69-8BD9-30F7-2C58-EC527A0D7537}"/>
              </a:ext>
            </a:extLst>
          </p:cNvPr>
          <p:cNvSpPr>
            <a:spLocks noGrp="1"/>
          </p:cNvSpPr>
          <p:nvPr>
            <p:ph type="title"/>
          </p:nvPr>
        </p:nvSpPr>
        <p:spPr>
          <a:xfrm>
            <a:off x="1451524" y="1012106"/>
            <a:ext cx="9603275" cy="1049235"/>
          </a:xfrm>
        </p:spPr>
        <p:txBody>
          <a:bodyPr>
            <a:normAutofit/>
          </a:bodyPr>
          <a:lstStyle/>
          <a:p>
            <a:r>
              <a:rPr lang="en-IN" sz="2800" b="1" dirty="0">
                <a:latin typeface="Times New Roman" panose="02020603050405020304" pitchFamily="18" charset="0"/>
                <a:cs typeface="Times New Roman" panose="02020603050405020304" pitchFamily="18" charset="0"/>
              </a:rPr>
              <a:t>PROGRESS OF R&amp;D PROJECTS</a:t>
            </a:r>
            <a:endParaRPr lang="en-US" sz="2800" b="1" dirty="0">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FD8989ED-585D-4980-9E4A-E3FE8560E0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graphicFrame>
        <p:nvGraphicFramePr>
          <p:cNvPr id="7" name="Table 6">
            <a:extLst>
              <a:ext uri="{FF2B5EF4-FFF2-40B4-BE49-F238E27FC236}">
                <a16:creationId xmlns:a16="http://schemas.microsoft.com/office/drawing/2014/main" id="{5D39A153-A654-66DC-637A-DD842CC2A1B0}"/>
              </a:ext>
            </a:extLst>
          </p:cNvPr>
          <p:cNvGraphicFramePr>
            <a:graphicFrameLocks noGrp="1"/>
          </p:cNvGraphicFramePr>
          <p:nvPr>
            <p:extLst>
              <p:ext uri="{D42A27DB-BD31-4B8C-83A1-F6EECF244321}">
                <p14:modId xmlns:p14="http://schemas.microsoft.com/office/powerpoint/2010/main" val="4004477563"/>
              </p:ext>
            </p:extLst>
          </p:nvPr>
        </p:nvGraphicFramePr>
        <p:xfrm>
          <a:off x="1451524" y="2551176"/>
          <a:ext cx="8398636" cy="3987648"/>
        </p:xfrm>
        <a:graphic>
          <a:graphicData uri="http://schemas.openxmlformats.org/drawingml/2006/table">
            <a:tbl>
              <a:tblPr/>
              <a:tblGrid>
                <a:gridCol w="466096">
                  <a:extLst>
                    <a:ext uri="{9D8B030D-6E8A-4147-A177-3AD203B41FA5}">
                      <a16:colId xmlns:a16="http://schemas.microsoft.com/office/drawing/2014/main" val="3442084639"/>
                    </a:ext>
                  </a:extLst>
                </a:gridCol>
                <a:gridCol w="782688">
                  <a:extLst>
                    <a:ext uri="{9D8B030D-6E8A-4147-A177-3AD203B41FA5}">
                      <a16:colId xmlns:a16="http://schemas.microsoft.com/office/drawing/2014/main" val="4261414504"/>
                    </a:ext>
                  </a:extLst>
                </a:gridCol>
                <a:gridCol w="2354381">
                  <a:extLst>
                    <a:ext uri="{9D8B030D-6E8A-4147-A177-3AD203B41FA5}">
                      <a16:colId xmlns:a16="http://schemas.microsoft.com/office/drawing/2014/main" val="379311063"/>
                    </a:ext>
                  </a:extLst>
                </a:gridCol>
                <a:gridCol w="969944">
                  <a:extLst>
                    <a:ext uri="{9D8B030D-6E8A-4147-A177-3AD203B41FA5}">
                      <a16:colId xmlns:a16="http://schemas.microsoft.com/office/drawing/2014/main" val="564883091"/>
                    </a:ext>
                  </a:extLst>
                </a:gridCol>
                <a:gridCol w="1624760">
                  <a:extLst>
                    <a:ext uri="{9D8B030D-6E8A-4147-A177-3AD203B41FA5}">
                      <a16:colId xmlns:a16="http://schemas.microsoft.com/office/drawing/2014/main" val="1251051541"/>
                    </a:ext>
                  </a:extLst>
                </a:gridCol>
                <a:gridCol w="2200767">
                  <a:extLst>
                    <a:ext uri="{9D8B030D-6E8A-4147-A177-3AD203B41FA5}">
                      <a16:colId xmlns:a16="http://schemas.microsoft.com/office/drawing/2014/main" val="1031142249"/>
                    </a:ext>
                  </a:extLst>
                </a:gridCol>
              </a:tblGrid>
              <a:tr h="351231">
                <a:tc>
                  <a:txBody>
                    <a:bodyPr/>
                    <a:lstStyle/>
                    <a:p>
                      <a:pPr algn="ctr" rtl="0" fontAlgn="t"/>
                      <a:r>
                        <a:rPr lang="en-US" sz="1500" b="1" dirty="0" err="1">
                          <a:solidFill>
                            <a:schemeClr val="tx1"/>
                          </a:solidFill>
                          <a:effectLst/>
                          <a:latin typeface="Times New Roman" panose="02020603050405020304" pitchFamily="18" charset="0"/>
                        </a:rPr>
                        <a:t>Sl</a:t>
                      </a:r>
                      <a:r>
                        <a:rPr lang="en-US" sz="1500" b="1" dirty="0">
                          <a:solidFill>
                            <a:schemeClr val="tx1"/>
                          </a:solidFill>
                          <a:effectLst/>
                          <a:latin typeface="Times New Roman" panose="02020603050405020304" pitchFamily="18" charset="0"/>
                        </a:rPr>
                        <a:t> No.</a:t>
                      </a:r>
                    </a:p>
                  </a:txBody>
                  <a:tcPr marL="28470" marR="28470" marT="18980" marB="1898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500" b="1" dirty="0">
                          <a:solidFill>
                            <a:schemeClr val="tx1"/>
                          </a:solidFill>
                          <a:effectLst/>
                          <a:latin typeface="Times New Roman" panose="02020603050405020304" pitchFamily="18" charset="0"/>
                        </a:rPr>
                        <a:t>Project Code</a:t>
                      </a: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500" b="1" dirty="0">
                          <a:solidFill>
                            <a:schemeClr val="tx1"/>
                          </a:solidFill>
                          <a:effectLst/>
                          <a:latin typeface="Times New Roman" panose="02020603050405020304" pitchFamily="18" charset="0"/>
                        </a:rPr>
                        <a:t>Title of the project </a:t>
                      </a: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500" b="1" dirty="0">
                          <a:solidFill>
                            <a:schemeClr val="tx1"/>
                          </a:solidFill>
                          <a:effectLst/>
                          <a:latin typeface="Times New Roman" panose="02020603050405020304" pitchFamily="18" charset="0"/>
                        </a:rPr>
                        <a:t>Committee No.</a:t>
                      </a: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500" b="1" dirty="0">
                          <a:solidFill>
                            <a:schemeClr val="tx1"/>
                          </a:solidFill>
                          <a:effectLst/>
                          <a:latin typeface="Times New Roman" panose="02020603050405020304" pitchFamily="18" charset="0"/>
                        </a:rPr>
                        <a:t>Project awarded to</a:t>
                      </a: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500" b="1" dirty="0">
                          <a:solidFill>
                            <a:schemeClr val="tx1"/>
                          </a:solidFill>
                          <a:effectLst/>
                          <a:latin typeface="Times New Roman" panose="02020603050405020304" pitchFamily="18" charset="0"/>
                        </a:rPr>
                        <a:t>Current Status </a:t>
                      </a: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406742079"/>
                  </a:ext>
                </a:extLst>
              </a:tr>
              <a:tr h="1155764">
                <a:tc>
                  <a:txBody>
                    <a:bodyPr/>
                    <a:lstStyle/>
                    <a:p>
                      <a:pPr algn="ctr" rtl="0" fontAlgn="t"/>
                      <a:r>
                        <a:rPr lang="en-US" sz="1500" b="1" dirty="0">
                          <a:solidFill>
                            <a:schemeClr val="tx1"/>
                          </a:solidFill>
                          <a:effectLst/>
                          <a:latin typeface="Times New Roman" panose="02020603050405020304" pitchFamily="18" charset="0"/>
                        </a:rPr>
                        <a:t>1.</a:t>
                      </a:r>
                    </a:p>
                  </a:txBody>
                  <a:tcPr marL="28470" marR="28470" marT="18980" marB="1898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500" b="0" dirty="0" smtClean="0">
                          <a:solidFill>
                            <a:schemeClr val="tx1"/>
                          </a:solidFill>
                          <a:effectLst/>
                          <a:latin typeface="Times New Roman" panose="02020603050405020304" pitchFamily="18" charset="0"/>
                        </a:rPr>
                        <a:t>WRD 0206</a:t>
                      </a:r>
                      <a:endParaRPr lang="en-US" sz="1500" b="0" dirty="0">
                        <a:solidFill>
                          <a:schemeClr val="tx1"/>
                        </a:solidFill>
                        <a:effectLst/>
                        <a:latin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500" b="0" dirty="0" smtClean="0">
                          <a:solidFill>
                            <a:schemeClr val="tx1"/>
                          </a:solidFill>
                          <a:effectLst/>
                          <a:latin typeface="Times New Roman" panose="02020603050405020304" pitchFamily="18" charset="0"/>
                        </a:rPr>
                        <a:t>Review of best</a:t>
                      </a:r>
                      <a:r>
                        <a:rPr lang="en-US" sz="1500" b="0" baseline="0" dirty="0" smtClean="0">
                          <a:solidFill>
                            <a:schemeClr val="tx1"/>
                          </a:solidFill>
                          <a:effectLst/>
                          <a:latin typeface="Times New Roman" panose="02020603050405020304" pitchFamily="18" charset="0"/>
                        </a:rPr>
                        <a:t> safety practices in the operation and maintenance of canals and cross drainage projects</a:t>
                      </a:r>
                      <a:endParaRPr lang="en-US" sz="1500" b="0" dirty="0">
                        <a:solidFill>
                          <a:schemeClr val="tx1"/>
                        </a:solidFill>
                        <a:effectLst/>
                        <a:latin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500" b="0" dirty="0" smtClean="0">
                          <a:solidFill>
                            <a:schemeClr val="tx1"/>
                          </a:solidFill>
                          <a:effectLst/>
                          <a:latin typeface="Times New Roman" panose="02020603050405020304" pitchFamily="18" charset="0"/>
                        </a:rPr>
                        <a:t>WRD 21</a:t>
                      </a:r>
                      <a:endParaRPr lang="en-US" sz="1500" b="0" dirty="0">
                        <a:solidFill>
                          <a:schemeClr val="tx1"/>
                        </a:solidFill>
                        <a:effectLst/>
                        <a:latin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500" b="0" dirty="0" err="1">
                          <a:solidFill>
                            <a:schemeClr val="tx1"/>
                          </a:solidFill>
                          <a:effectLst/>
                          <a:latin typeface="Times New Roman" panose="02020603050405020304" pitchFamily="18" charset="0"/>
                        </a:rPr>
                        <a:t>Dr</a:t>
                      </a:r>
                      <a:r>
                        <a:rPr lang="en-US" sz="1500" b="0" dirty="0">
                          <a:solidFill>
                            <a:schemeClr val="tx1"/>
                          </a:solidFill>
                          <a:effectLst/>
                          <a:latin typeface="Times New Roman" panose="02020603050405020304" pitchFamily="18" charset="0"/>
                        </a:rPr>
                        <a:t> </a:t>
                      </a:r>
                      <a:r>
                        <a:rPr lang="en-US" sz="1500" b="0" dirty="0" smtClean="0">
                          <a:solidFill>
                            <a:schemeClr val="tx1"/>
                          </a:solidFill>
                          <a:effectLst/>
                          <a:latin typeface="Times New Roman" panose="02020603050405020304" pitchFamily="18" charset="0"/>
                        </a:rPr>
                        <a:t>Mahesh Patel, NIT Jalandhar</a:t>
                      </a:r>
                      <a:endParaRPr lang="en-US" sz="1500" b="0" dirty="0">
                        <a:solidFill>
                          <a:schemeClr val="tx1"/>
                        </a:solidFill>
                        <a:effectLst/>
                        <a:latin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Literature survey </a:t>
                      </a:r>
                      <a:r>
                        <a:rPr kumimoji="0" lang="en-US" sz="15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in progress.</a:t>
                      </a:r>
                      <a:endParaRPr kumimoji="0" lang="en-US" sz="15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09967657"/>
                  </a:ext>
                </a:extLst>
              </a:tr>
              <a:tr h="1155764">
                <a:tc>
                  <a:txBody>
                    <a:bodyPr/>
                    <a:lstStyle/>
                    <a:p>
                      <a:pPr algn="ctr" rtl="0" fontAlgn="t"/>
                      <a:r>
                        <a:rPr lang="en-US" sz="1500" b="1" dirty="0" smtClean="0">
                          <a:solidFill>
                            <a:schemeClr val="tx1"/>
                          </a:solidFill>
                          <a:effectLst/>
                          <a:latin typeface="Times New Roman" panose="02020603050405020304" pitchFamily="18" charset="0"/>
                        </a:rPr>
                        <a:t>2. </a:t>
                      </a:r>
                      <a:endParaRPr lang="en-US" sz="1500" b="1" dirty="0">
                        <a:solidFill>
                          <a:schemeClr val="tx1"/>
                        </a:solidFill>
                        <a:effectLst/>
                        <a:latin typeface="Times New Roman" panose="02020603050405020304" pitchFamily="18" charset="0"/>
                      </a:endParaRPr>
                    </a:p>
                  </a:txBody>
                  <a:tcPr marL="28470" marR="28470" marT="18980" marB="1898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500" b="0" dirty="0" smtClean="0">
                          <a:solidFill>
                            <a:schemeClr val="tx1"/>
                          </a:solidFill>
                          <a:effectLst/>
                          <a:latin typeface="Times New Roman" panose="02020603050405020304" pitchFamily="18" charset="0"/>
                        </a:rPr>
                        <a:t>WRD 0270</a:t>
                      </a:r>
                      <a:endParaRPr lang="en-US" sz="1500" b="0" dirty="0">
                        <a:solidFill>
                          <a:schemeClr val="tx1"/>
                        </a:solidFill>
                        <a:effectLst/>
                        <a:latin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500" b="0" dirty="0" smtClean="0">
                          <a:solidFill>
                            <a:schemeClr val="tx1"/>
                          </a:solidFill>
                          <a:effectLst/>
                          <a:latin typeface="Times New Roman" panose="02020603050405020304" pitchFamily="18" charset="0"/>
                        </a:rPr>
                        <a:t>Study of Water-stops Used at Transverse Contraction Joints in Masonry and Concrete Dams</a:t>
                      </a:r>
                      <a:endParaRPr lang="en-US" sz="1500" b="0" dirty="0">
                        <a:solidFill>
                          <a:schemeClr val="tx1"/>
                        </a:solidFill>
                        <a:effectLst/>
                        <a:latin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500" b="0" dirty="0" smtClean="0">
                          <a:solidFill>
                            <a:schemeClr val="tx1"/>
                          </a:solidFill>
                          <a:effectLst/>
                          <a:latin typeface="Times New Roman" panose="02020603050405020304" pitchFamily="18" charset="0"/>
                        </a:rPr>
                        <a:t>WRD 09</a:t>
                      </a:r>
                      <a:endParaRPr lang="en-US" sz="1500" b="0" dirty="0">
                        <a:solidFill>
                          <a:schemeClr val="tx1"/>
                        </a:solidFill>
                        <a:effectLst/>
                        <a:latin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500" b="0" dirty="0" smtClean="0">
                          <a:solidFill>
                            <a:schemeClr val="tx1"/>
                          </a:solidFill>
                          <a:effectLst/>
                          <a:latin typeface="Times New Roman" panose="02020603050405020304" pitchFamily="18" charset="0"/>
                        </a:rPr>
                        <a:t>-</a:t>
                      </a:r>
                      <a:endParaRPr lang="en-US" sz="1500" b="0" dirty="0">
                        <a:solidFill>
                          <a:schemeClr val="tx1"/>
                        </a:solidFill>
                        <a:effectLst/>
                        <a:latin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Technical Evaluation by REC is scheduled on 21 Oct 2024</a:t>
                      </a:r>
                      <a:endParaRPr kumimoji="0" lang="en-US" sz="15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71665823"/>
                  </a:ext>
                </a:extLst>
              </a:tr>
              <a:tr h="1155764">
                <a:tc>
                  <a:txBody>
                    <a:bodyPr/>
                    <a:lstStyle/>
                    <a:p>
                      <a:pPr algn="ctr" rtl="0" fontAlgn="t"/>
                      <a:r>
                        <a:rPr lang="en-US" sz="1500" b="1" dirty="0" smtClean="0">
                          <a:solidFill>
                            <a:schemeClr val="tx1"/>
                          </a:solidFill>
                          <a:effectLst/>
                          <a:latin typeface="Times New Roman" panose="02020603050405020304" pitchFamily="18" charset="0"/>
                        </a:rPr>
                        <a:t>3.</a:t>
                      </a:r>
                      <a:endParaRPr lang="en-US" sz="1500" b="1" dirty="0">
                        <a:solidFill>
                          <a:schemeClr val="tx1"/>
                        </a:solidFill>
                        <a:effectLst/>
                        <a:latin typeface="Times New Roman" panose="02020603050405020304" pitchFamily="18" charset="0"/>
                      </a:endParaRPr>
                    </a:p>
                  </a:txBody>
                  <a:tcPr marL="28470" marR="28470" marT="18980" marB="1898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500" b="0" dirty="0" smtClean="0">
                          <a:solidFill>
                            <a:schemeClr val="tx1"/>
                          </a:solidFill>
                          <a:effectLst/>
                          <a:latin typeface="Times New Roman" panose="02020603050405020304" pitchFamily="18" charset="0"/>
                        </a:rPr>
                        <a:t>-</a:t>
                      </a:r>
                      <a:endParaRPr lang="en-US" sz="1500" b="0" dirty="0">
                        <a:solidFill>
                          <a:schemeClr val="tx1"/>
                        </a:solidFill>
                        <a:effectLst/>
                        <a:latin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500" b="0" dirty="0" smtClean="0">
                          <a:solidFill>
                            <a:schemeClr val="tx1"/>
                          </a:solidFill>
                          <a:effectLst/>
                          <a:latin typeface="Times New Roman" panose="02020603050405020304" pitchFamily="18" charset="0"/>
                        </a:rPr>
                        <a:t>Study of Overtopping Protection Measures to Enhance Climate Change Resilience in Embankment Dams</a:t>
                      </a:r>
                      <a:endParaRPr lang="en-US" sz="1500" b="0" dirty="0">
                        <a:solidFill>
                          <a:schemeClr val="tx1"/>
                        </a:solidFill>
                        <a:effectLst/>
                        <a:latin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500" b="0" dirty="0" smtClean="0">
                          <a:solidFill>
                            <a:schemeClr val="tx1"/>
                          </a:solidFill>
                          <a:effectLst/>
                          <a:latin typeface="Times New Roman" panose="02020603050405020304" pitchFamily="18" charset="0"/>
                        </a:rPr>
                        <a:t>WRD 09</a:t>
                      </a:r>
                      <a:endParaRPr lang="en-US" sz="1500" b="0" dirty="0">
                        <a:solidFill>
                          <a:schemeClr val="tx1"/>
                        </a:solidFill>
                        <a:effectLst/>
                        <a:latin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r>
                        <a:rPr lang="en-US" sz="1500" b="0" dirty="0" smtClean="0">
                          <a:solidFill>
                            <a:schemeClr val="tx1"/>
                          </a:solidFill>
                          <a:effectLst/>
                          <a:latin typeface="Times New Roman" panose="02020603050405020304" pitchFamily="18" charset="0"/>
                        </a:rPr>
                        <a:t>-</a:t>
                      </a:r>
                      <a:endParaRPr lang="en-US" sz="1500" b="0" dirty="0">
                        <a:solidFill>
                          <a:schemeClr val="tx1"/>
                        </a:solidFill>
                        <a:effectLst/>
                        <a:latin typeface="Times New Roman" panose="02020603050405020304" pitchFamily="18" charset="0"/>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Yet to be screened by Screening Committee</a:t>
                      </a:r>
                      <a:endParaRPr kumimoji="0" lang="en-US" sz="15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a:txBody>
                  <a:tcPr marL="28470" marR="28470" marT="18980" marB="18980">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485718651"/>
                  </a:ext>
                </a:extLst>
              </a:tr>
            </a:tbl>
          </a:graphicData>
        </a:graphic>
      </p:graphicFrame>
    </p:spTree>
    <p:extLst>
      <p:ext uri="{BB962C8B-B14F-4D97-AF65-F5344CB8AC3E}">
        <p14:creationId xmlns:p14="http://schemas.microsoft.com/office/powerpoint/2010/main" val="3117890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29B69-8BD9-30F7-2C58-EC527A0D7537}"/>
              </a:ext>
            </a:extLst>
          </p:cNvPr>
          <p:cNvSpPr>
            <a:spLocks noGrp="1"/>
          </p:cNvSpPr>
          <p:nvPr>
            <p:ph type="title"/>
          </p:nvPr>
        </p:nvSpPr>
        <p:spPr>
          <a:xfrm>
            <a:off x="1451524" y="1145482"/>
            <a:ext cx="9603275" cy="1049235"/>
          </a:xfrm>
        </p:spPr>
        <p:txBody>
          <a:bodyPr>
            <a:normAutofit/>
          </a:bodyPr>
          <a:lstStyle/>
          <a:p>
            <a:r>
              <a:rPr lang="en-US" sz="2800" b="1" dirty="0">
                <a:latin typeface="Times New Roman" panose="02020603050405020304" pitchFamily="18" charset="0"/>
                <a:cs typeface="Times New Roman" panose="02020603050405020304" pitchFamily="18" charset="0"/>
              </a:rPr>
              <a:t>SEMINARS/WEBINARS HELD OR PLANNED </a:t>
            </a:r>
          </a:p>
        </p:txBody>
      </p:sp>
      <p:graphicFrame>
        <p:nvGraphicFramePr>
          <p:cNvPr id="4" name="Content Placeholder 3">
            <a:extLst>
              <a:ext uri="{FF2B5EF4-FFF2-40B4-BE49-F238E27FC236}">
                <a16:creationId xmlns:a16="http://schemas.microsoft.com/office/drawing/2014/main" id="{F4F9570B-0C9A-3B0B-6C7C-B29C109222B5}"/>
              </a:ext>
            </a:extLst>
          </p:cNvPr>
          <p:cNvGraphicFramePr>
            <a:graphicFrameLocks noGrp="1"/>
          </p:cNvGraphicFramePr>
          <p:nvPr>
            <p:ph idx="1"/>
            <p:extLst>
              <p:ext uri="{D42A27DB-BD31-4B8C-83A1-F6EECF244321}">
                <p14:modId xmlns:p14="http://schemas.microsoft.com/office/powerpoint/2010/main" val="1004248811"/>
              </p:ext>
            </p:extLst>
          </p:nvPr>
        </p:nvGraphicFramePr>
        <p:xfrm>
          <a:off x="1451524" y="2446973"/>
          <a:ext cx="9603276" cy="3824501"/>
        </p:xfrm>
        <a:graphic>
          <a:graphicData uri="http://schemas.openxmlformats.org/drawingml/2006/table">
            <a:tbl>
              <a:tblPr firstRow="1" bandRow="1">
                <a:tableStyleId>{5C22544A-7EE6-4342-B048-85BDC9FD1C3A}</a:tableStyleId>
              </a:tblPr>
              <a:tblGrid>
                <a:gridCol w="1069820">
                  <a:extLst>
                    <a:ext uri="{9D8B030D-6E8A-4147-A177-3AD203B41FA5}">
                      <a16:colId xmlns:a16="http://schemas.microsoft.com/office/drawing/2014/main" val="3381507411"/>
                    </a:ext>
                  </a:extLst>
                </a:gridCol>
                <a:gridCol w="2832709">
                  <a:extLst>
                    <a:ext uri="{9D8B030D-6E8A-4147-A177-3AD203B41FA5}">
                      <a16:colId xmlns:a16="http://schemas.microsoft.com/office/drawing/2014/main" val="2096806235"/>
                    </a:ext>
                  </a:extLst>
                </a:gridCol>
                <a:gridCol w="1542693">
                  <a:extLst>
                    <a:ext uri="{9D8B030D-6E8A-4147-A177-3AD203B41FA5}">
                      <a16:colId xmlns:a16="http://schemas.microsoft.com/office/drawing/2014/main" val="3854986415"/>
                    </a:ext>
                  </a:extLst>
                </a:gridCol>
                <a:gridCol w="2618291">
                  <a:extLst>
                    <a:ext uri="{9D8B030D-6E8A-4147-A177-3AD203B41FA5}">
                      <a16:colId xmlns:a16="http://schemas.microsoft.com/office/drawing/2014/main" val="613173817"/>
                    </a:ext>
                  </a:extLst>
                </a:gridCol>
                <a:gridCol w="1539763">
                  <a:extLst>
                    <a:ext uri="{9D8B030D-6E8A-4147-A177-3AD203B41FA5}">
                      <a16:colId xmlns:a16="http://schemas.microsoft.com/office/drawing/2014/main" val="3665934923"/>
                    </a:ext>
                  </a:extLst>
                </a:gridCol>
              </a:tblGrid>
              <a:tr h="603249">
                <a:tc>
                  <a:txBody>
                    <a:bodyPr/>
                    <a:lstStyle/>
                    <a:p>
                      <a:pPr algn="ctr" rtl="0" fontAlgn="b"/>
                      <a:r>
                        <a:rPr lang="en-US" sz="1800" b="1" dirty="0">
                          <a:solidFill>
                            <a:schemeClr val="tx1"/>
                          </a:solidFill>
                          <a:effectLst/>
                          <a:latin typeface="Times New Roman" panose="02020603050405020304" pitchFamily="18" charset="0"/>
                          <a:cs typeface="Times New Roman" panose="02020603050405020304" pitchFamily="18" charset="0"/>
                        </a:rPr>
                        <a:t>Committee No. </a:t>
                      </a:r>
                    </a:p>
                  </a:txBody>
                  <a:tcPr marL="8639" marR="8639" marT="5759" marB="5759" anchor="b"/>
                </a:tc>
                <a:tc>
                  <a:txBody>
                    <a:bodyPr/>
                    <a:lstStyle/>
                    <a:p>
                      <a:pPr algn="ctr" rtl="0" fontAlgn="b"/>
                      <a:r>
                        <a:rPr lang="en-US" sz="1800" b="1" dirty="0">
                          <a:solidFill>
                            <a:schemeClr val="tx1"/>
                          </a:solidFill>
                          <a:effectLst/>
                          <a:latin typeface="Times New Roman" panose="02020603050405020304" pitchFamily="18" charset="0"/>
                          <a:cs typeface="Times New Roman" panose="02020603050405020304" pitchFamily="18" charset="0"/>
                        </a:rPr>
                        <a:t>Committee Name </a:t>
                      </a:r>
                    </a:p>
                  </a:txBody>
                  <a:tcPr marL="8639" marR="8639" marT="5759" marB="5759" anchor="b"/>
                </a:tc>
                <a:tc>
                  <a:txBody>
                    <a:bodyPr/>
                    <a:lstStyle/>
                    <a:p>
                      <a:pPr algn="ctr" rtl="0" fontAlgn="b"/>
                      <a:r>
                        <a:rPr lang="en-US" sz="1800" b="1" dirty="0">
                          <a:solidFill>
                            <a:schemeClr val="tx1"/>
                          </a:solidFill>
                          <a:effectLst/>
                          <a:latin typeface="Times New Roman" panose="02020603050405020304" pitchFamily="18" charset="0"/>
                          <a:cs typeface="Times New Roman" panose="02020603050405020304" pitchFamily="18" charset="0"/>
                        </a:rPr>
                        <a:t>Webinar/Seminar/Workshop </a:t>
                      </a:r>
                    </a:p>
                  </a:txBody>
                  <a:tcPr marL="8639" marR="8639" marT="5759" marB="5759" anchor="b"/>
                </a:tc>
                <a:tc>
                  <a:txBody>
                    <a:bodyPr/>
                    <a:lstStyle/>
                    <a:p>
                      <a:pPr algn="ctr" rtl="0" fontAlgn="b"/>
                      <a:r>
                        <a:rPr lang="en-US" sz="1800" b="1" dirty="0">
                          <a:solidFill>
                            <a:schemeClr val="tx1"/>
                          </a:solidFill>
                          <a:effectLst/>
                          <a:latin typeface="Times New Roman" panose="02020603050405020304" pitchFamily="18" charset="0"/>
                          <a:cs typeface="Times New Roman" panose="02020603050405020304" pitchFamily="18" charset="0"/>
                        </a:rPr>
                        <a:t>Tentative Topic</a:t>
                      </a:r>
                    </a:p>
                  </a:txBody>
                  <a:tcPr marL="8639" marR="8639" marT="5759" marB="5759" anchor="b"/>
                </a:tc>
                <a:tc>
                  <a:txBody>
                    <a:bodyPr/>
                    <a:lstStyle/>
                    <a:p>
                      <a:pPr algn="ctr" rtl="0" fontAlgn="b"/>
                      <a:r>
                        <a:rPr lang="en-US" sz="1800" b="1" dirty="0" smtClean="0">
                          <a:solidFill>
                            <a:schemeClr val="tx1"/>
                          </a:solidFill>
                          <a:effectLst/>
                          <a:latin typeface="Times New Roman" panose="02020603050405020304" pitchFamily="18" charset="0"/>
                          <a:cs typeface="Times New Roman" panose="02020603050405020304" pitchFamily="18" charset="0"/>
                        </a:rPr>
                        <a:t>Date held/Tentative </a:t>
                      </a:r>
                      <a:r>
                        <a:rPr lang="en-US" sz="1800" b="1" dirty="0">
                          <a:solidFill>
                            <a:schemeClr val="tx1"/>
                          </a:solidFill>
                          <a:effectLst/>
                          <a:latin typeface="Times New Roman" panose="02020603050405020304" pitchFamily="18" charset="0"/>
                          <a:cs typeface="Times New Roman" panose="02020603050405020304" pitchFamily="18" charset="0"/>
                        </a:rPr>
                        <a:t>Month and Year</a:t>
                      </a:r>
                    </a:p>
                  </a:txBody>
                  <a:tcPr marL="8639" marR="8639" marT="5759" marB="5759" anchor="b"/>
                </a:tc>
                <a:extLst>
                  <a:ext uri="{0D108BD9-81ED-4DB2-BD59-A6C34878D82A}">
                    <a16:rowId xmlns:a16="http://schemas.microsoft.com/office/drawing/2014/main" val="1844124748"/>
                  </a:ext>
                </a:extLst>
              </a:tr>
              <a:tr h="603249">
                <a:tc>
                  <a:txBody>
                    <a:bodyPr/>
                    <a:lstStyle/>
                    <a:p>
                      <a:pPr algn="ctr" rtl="0" fontAlgn="t"/>
                      <a:r>
                        <a:rPr lang="en-IN" sz="1600" dirty="0" smtClean="0">
                          <a:latin typeface="Times New Roman" panose="02020603050405020304" pitchFamily="18" charset="0"/>
                          <a:cs typeface="Times New Roman" panose="02020603050405020304" pitchFamily="18" charset="0"/>
                        </a:rPr>
                        <a:t>WRD 29</a:t>
                      </a:r>
                      <a:endParaRPr lang="en-IN" sz="1600" dirty="0">
                        <a:latin typeface="Times New Roman" panose="02020603050405020304" pitchFamily="18" charset="0"/>
                        <a:cs typeface="Times New Roman" panose="02020603050405020304" pitchFamily="18" charset="0"/>
                      </a:endParaRPr>
                    </a:p>
                  </a:txBody>
                  <a:tcPr marL="28575" marR="28575" marT="19050" marB="19050"/>
                </a:tc>
                <a:tc>
                  <a:txBody>
                    <a:bodyPr/>
                    <a:lstStyle/>
                    <a:p>
                      <a:pPr algn="ctr" rtl="0" fontAlgn="t"/>
                      <a:r>
                        <a:rPr lang="en-IN" sz="1600" dirty="0" smtClean="0">
                          <a:latin typeface="Times New Roman" panose="02020603050405020304" pitchFamily="18" charset="0"/>
                          <a:cs typeface="Times New Roman" panose="02020603050405020304" pitchFamily="18" charset="0"/>
                        </a:rPr>
                        <a:t>Small Hydropower Plants Sectional </a:t>
                      </a:r>
                      <a:r>
                        <a:rPr lang="en-IN" sz="1600" dirty="0">
                          <a:latin typeface="Times New Roman" panose="02020603050405020304" pitchFamily="18" charset="0"/>
                          <a:cs typeface="Times New Roman" panose="02020603050405020304" pitchFamily="18" charset="0"/>
                        </a:rPr>
                        <a:t>Committee</a:t>
                      </a:r>
                    </a:p>
                  </a:txBody>
                  <a:tcPr marL="28575" marR="28575" marT="19050" marB="19050"/>
                </a:tc>
                <a:tc>
                  <a:txBody>
                    <a:bodyPr/>
                    <a:lstStyle/>
                    <a:p>
                      <a:pPr algn="ctr" rtl="0" fontAlgn="t"/>
                      <a:r>
                        <a:rPr lang="en-IN" sz="1600" dirty="0">
                          <a:latin typeface="Times New Roman" panose="02020603050405020304" pitchFamily="18" charset="0"/>
                          <a:cs typeface="Times New Roman" panose="02020603050405020304" pitchFamily="18" charset="0"/>
                        </a:rPr>
                        <a:t>Seminar</a:t>
                      </a:r>
                    </a:p>
                  </a:txBody>
                  <a:tcPr marL="28575" marR="28575" marT="19050" marB="19050"/>
                </a:tc>
                <a:tc>
                  <a:txBody>
                    <a:bodyPr/>
                    <a:lstStyle/>
                    <a:p>
                      <a:pPr algn="ctr" rtl="0" fontAlgn="t"/>
                      <a:r>
                        <a:rPr lang="en-IN" sz="1600" dirty="0">
                          <a:latin typeface="Times New Roman" panose="02020603050405020304" pitchFamily="18" charset="0"/>
                          <a:cs typeface="Times New Roman" panose="02020603050405020304" pitchFamily="18" charset="0"/>
                        </a:rPr>
                        <a:t>National Seminar on </a:t>
                      </a:r>
                      <a:r>
                        <a:rPr lang="en-IN" sz="1600" dirty="0" smtClean="0">
                          <a:latin typeface="Times New Roman" panose="02020603050405020304" pitchFamily="18" charset="0"/>
                          <a:cs typeface="Times New Roman" panose="02020603050405020304" pitchFamily="18" charset="0"/>
                        </a:rPr>
                        <a:t>Small Hydropower</a:t>
                      </a:r>
                      <a:r>
                        <a:rPr lang="en-IN" sz="1600" baseline="0" dirty="0" smtClean="0">
                          <a:latin typeface="Times New Roman" panose="02020603050405020304" pitchFamily="18" charset="0"/>
                          <a:cs typeface="Times New Roman" panose="02020603050405020304" pitchFamily="18" charset="0"/>
                        </a:rPr>
                        <a:t> Plants</a:t>
                      </a:r>
                      <a:endParaRPr lang="en-IN" sz="1600" dirty="0">
                        <a:latin typeface="Times New Roman" panose="02020603050405020304" pitchFamily="18" charset="0"/>
                        <a:cs typeface="Times New Roman" panose="02020603050405020304" pitchFamily="18" charset="0"/>
                      </a:endParaRPr>
                    </a:p>
                  </a:txBody>
                  <a:tcPr marL="28575" marR="28575" marT="19050" marB="19050"/>
                </a:tc>
                <a:tc>
                  <a:txBody>
                    <a:bodyPr/>
                    <a:lstStyle/>
                    <a:p>
                      <a:pPr algn="ctr" rtl="0" fontAlgn="t"/>
                      <a:r>
                        <a:rPr lang="en-IN" sz="1600" dirty="0" smtClean="0">
                          <a:latin typeface="Times New Roman" panose="02020603050405020304" pitchFamily="18" charset="0"/>
                          <a:cs typeface="Times New Roman" panose="02020603050405020304" pitchFamily="18" charset="0"/>
                        </a:rPr>
                        <a:t>8 Aug 2024</a:t>
                      </a:r>
                      <a:endParaRPr lang="en-IN" sz="1600" dirty="0">
                        <a:latin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1392074784"/>
                  </a:ext>
                </a:extLst>
              </a:tr>
              <a:tr h="1056227">
                <a:tc>
                  <a:txBody>
                    <a:bodyPr/>
                    <a:lstStyle/>
                    <a:p>
                      <a:pPr algn="ctr" rtl="0" fontAlgn="t"/>
                      <a:r>
                        <a:rPr lang="en-IN" sz="1600" dirty="0" smtClean="0">
                          <a:latin typeface="Times New Roman" panose="02020603050405020304" pitchFamily="18" charset="0"/>
                          <a:cs typeface="Times New Roman" panose="02020603050405020304" pitchFamily="18" charset="0"/>
                        </a:rPr>
                        <a:t>WRD 09</a:t>
                      </a:r>
                      <a:endParaRPr lang="en-IN" sz="1600" dirty="0">
                        <a:latin typeface="Times New Roman" panose="02020603050405020304" pitchFamily="18" charset="0"/>
                        <a:cs typeface="Times New Roman" panose="02020603050405020304" pitchFamily="18" charset="0"/>
                      </a:endParaRPr>
                    </a:p>
                  </a:txBody>
                  <a:tcPr marL="28575" marR="28575" marT="19050" marB="19050"/>
                </a:tc>
                <a:tc>
                  <a:txBody>
                    <a:bodyPr/>
                    <a:lstStyle/>
                    <a:p>
                      <a:pPr algn="ctr" rtl="0" fontAlgn="t"/>
                      <a:r>
                        <a:rPr lang="en-IN" sz="1600" dirty="0" smtClean="0">
                          <a:latin typeface="Times New Roman" panose="02020603050405020304" pitchFamily="18" charset="0"/>
                          <a:cs typeface="Times New Roman" panose="02020603050405020304" pitchFamily="18" charset="0"/>
                        </a:rPr>
                        <a:t>Dams and Spillways Sectional </a:t>
                      </a:r>
                      <a:r>
                        <a:rPr lang="en-IN" sz="1600" dirty="0">
                          <a:latin typeface="Times New Roman" panose="02020603050405020304" pitchFamily="18" charset="0"/>
                          <a:cs typeface="Times New Roman" panose="02020603050405020304" pitchFamily="18" charset="0"/>
                        </a:rPr>
                        <a:t>Committee </a:t>
                      </a:r>
                    </a:p>
                  </a:txBody>
                  <a:tcPr marL="28575" marR="28575" marT="19050" marB="19050"/>
                </a:tc>
                <a:tc>
                  <a:txBody>
                    <a:bodyPr/>
                    <a:lstStyle/>
                    <a:p>
                      <a:pPr algn="ctr" rtl="0" fontAlgn="t"/>
                      <a:r>
                        <a:rPr lang="en-IN" sz="1600" dirty="0" smtClean="0">
                          <a:latin typeface="Times New Roman" panose="02020603050405020304" pitchFamily="18" charset="0"/>
                          <a:cs typeface="Times New Roman" panose="02020603050405020304" pitchFamily="18" charset="0"/>
                        </a:rPr>
                        <a:t>Webinar</a:t>
                      </a:r>
                      <a:endParaRPr lang="en-IN" sz="1600" dirty="0">
                        <a:latin typeface="Times New Roman" panose="02020603050405020304" pitchFamily="18" charset="0"/>
                        <a:cs typeface="Times New Roman" panose="02020603050405020304" pitchFamily="18" charset="0"/>
                      </a:endParaRPr>
                    </a:p>
                  </a:txBody>
                  <a:tcPr marL="28575" marR="28575" marT="19050" marB="19050"/>
                </a:tc>
                <a:tc>
                  <a:txBody>
                    <a:bodyPr/>
                    <a:lstStyle/>
                    <a:p>
                      <a:pPr algn="ctr" rtl="0" fontAlgn="t"/>
                      <a:r>
                        <a:rPr lang="en-IN" sz="1600" dirty="0" smtClean="0">
                          <a:latin typeface="Times New Roman" panose="02020603050405020304" pitchFamily="18" charset="0"/>
                          <a:cs typeface="Times New Roman" panose="02020603050405020304" pitchFamily="18" charset="0"/>
                        </a:rPr>
                        <a:t>Webinar on Concrete Faced </a:t>
                      </a:r>
                      <a:r>
                        <a:rPr lang="en-IN" sz="1600" dirty="0" err="1" smtClean="0">
                          <a:latin typeface="Times New Roman" panose="02020603050405020304" pitchFamily="18" charset="0"/>
                          <a:cs typeface="Times New Roman" panose="02020603050405020304" pitchFamily="18" charset="0"/>
                        </a:rPr>
                        <a:t>Rockfill</a:t>
                      </a:r>
                      <a:r>
                        <a:rPr lang="en-IN" sz="1600" dirty="0" smtClean="0">
                          <a:latin typeface="Times New Roman" panose="02020603050405020304" pitchFamily="18" charset="0"/>
                          <a:cs typeface="Times New Roman" panose="02020603050405020304" pitchFamily="18" charset="0"/>
                        </a:rPr>
                        <a:t> Dams</a:t>
                      </a:r>
                      <a:r>
                        <a:rPr lang="en-IN" sz="1600" baseline="0" dirty="0" smtClean="0">
                          <a:latin typeface="Times New Roman" panose="02020603050405020304" pitchFamily="18" charset="0"/>
                          <a:cs typeface="Times New Roman" panose="02020603050405020304" pitchFamily="18" charset="0"/>
                        </a:rPr>
                        <a:t> (CFRD) IS 18662 : 2024</a:t>
                      </a:r>
                      <a:r>
                        <a:rPr lang="en-IN" sz="1600" dirty="0" smtClean="0">
                          <a:latin typeface="Times New Roman" panose="02020603050405020304" pitchFamily="18" charset="0"/>
                          <a:cs typeface="Times New Roman" panose="02020603050405020304" pitchFamily="18" charset="0"/>
                        </a:rPr>
                        <a:t> </a:t>
                      </a:r>
                      <a:endParaRPr lang="en-IN" sz="1600" dirty="0">
                        <a:latin typeface="Times New Roman" panose="02020603050405020304" pitchFamily="18" charset="0"/>
                        <a:cs typeface="Times New Roman" panose="02020603050405020304" pitchFamily="18" charset="0"/>
                      </a:endParaRPr>
                    </a:p>
                  </a:txBody>
                  <a:tcPr marL="28575" marR="28575" marT="19050" marB="19050"/>
                </a:tc>
                <a:tc>
                  <a:txBody>
                    <a:bodyPr/>
                    <a:lstStyle/>
                    <a:p>
                      <a:pPr algn="ctr" rtl="0" fontAlgn="t"/>
                      <a:r>
                        <a:rPr lang="en-IN" sz="1600" dirty="0">
                          <a:latin typeface="Times New Roman" panose="02020603050405020304" pitchFamily="18" charset="0"/>
                          <a:cs typeface="Times New Roman" panose="02020603050405020304" pitchFamily="18" charset="0"/>
                        </a:rPr>
                        <a:t>December 2024</a:t>
                      </a:r>
                    </a:p>
                  </a:txBody>
                  <a:tcPr marL="28575" marR="28575" marT="19050" marB="19050"/>
                </a:tc>
                <a:extLst>
                  <a:ext uri="{0D108BD9-81ED-4DB2-BD59-A6C34878D82A}">
                    <a16:rowId xmlns:a16="http://schemas.microsoft.com/office/drawing/2014/main" val="3886800265"/>
                  </a:ext>
                </a:extLst>
              </a:tr>
              <a:tr h="1056227">
                <a:tc>
                  <a:txBody>
                    <a:bodyPr/>
                    <a:lstStyle/>
                    <a:p>
                      <a:pPr algn="ctr" rtl="0" fontAlgn="t"/>
                      <a:r>
                        <a:rPr lang="en-IN" sz="1600" dirty="0" smtClean="0">
                          <a:latin typeface="Times New Roman" panose="02020603050405020304" pitchFamily="18" charset="0"/>
                          <a:cs typeface="Times New Roman" panose="02020603050405020304" pitchFamily="18" charset="0"/>
                        </a:rPr>
                        <a:t>WRD 24</a:t>
                      </a:r>
                      <a:endParaRPr lang="en-IN" sz="1600" dirty="0">
                        <a:latin typeface="Times New Roman" panose="02020603050405020304" pitchFamily="18" charset="0"/>
                        <a:cs typeface="Times New Roman" panose="02020603050405020304" pitchFamily="18" charset="0"/>
                      </a:endParaRPr>
                    </a:p>
                  </a:txBody>
                  <a:tcPr marL="28575" marR="28575" marT="19050" marB="19050"/>
                </a:tc>
                <a:tc>
                  <a:txBody>
                    <a:bodyPr/>
                    <a:lstStyle/>
                    <a:p>
                      <a:pPr algn="ctr" rtl="0" fontAlgn="t"/>
                      <a:r>
                        <a:rPr lang="en-US" sz="1600" dirty="0" smtClean="0">
                          <a:latin typeface="Times New Roman" panose="02020603050405020304" pitchFamily="18" charset="0"/>
                          <a:cs typeface="Times New Roman" panose="02020603050405020304" pitchFamily="18" charset="0"/>
                        </a:rPr>
                        <a:t>Environmental Assessment and Management of Water Resources Projects Sectional Committee</a:t>
                      </a:r>
                    </a:p>
                  </a:txBody>
                  <a:tcPr marL="28575" marR="28575" marT="19050" marB="19050"/>
                </a:tc>
                <a:tc>
                  <a:txBody>
                    <a:bodyPr/>
                    <a:lstStyle/>
                    <a:p>
                      <a:pPr algn="ctr" rtl="0" fontAlgn="t"/>
                      <a:r>
                        <a:rPr lang="en-IN" sz="1600" dirty="0">
                          <a:latin typeface="Times New Roman" panose="02020603050405020304" pitchFamily="18" charset="0"/>
                          <a:cs typeface="Times New Roman" panose="02020603050405020304" pitchFamily="18" charset="0"/>
                        </a:rPr>
                        <a:t>Webinar</a:t>
                      </a:r>
                    </a:p>
                  </a:txBody>
                  <a:tcPr marL="28575" marR="28575" marT="19050" marB="19050"/>
                </a:tc>
                <a:tc>
                  <a:txBody>
                    <a:bodyPr/>
                    <a:lstStyle/>
                    <a:p>
                      <a:pPr algn="ctr" rtl="0" fontAlgn="t"/>
                      <a:r>
                        <a:rPr lang="en-IN" sz="1600" dirty="0">
                          <a:latin typeface="Times New Roman" panose="02020603050405020304" pitchFamily="18" charset="0"/>
                          <a:cs typeface="Times New Roman" panose="02020603050405020304" pitchFamily="18" charset="0"/>
                        </a:rPr>
                        <a:t>Webinar on </a:t>
                      </a:r>
                      <a:r>
                        <a:rPr lang="en-IN" sz="1600" dirty="0" smtClean="0">
                          <a:latin typeface="Times New Roman" panose="02020603050405020304" pitchFamily="18" charset="0"/>
                          <a:cs typeface="Times New Roman" panose="02020603050405020304" pitchFamily="18" charset="0"/>
                        </a:rPr>
                        <a:t>EIA and EMP for</a:t>
                      </a:r>
                      <a:r>
                        <a:rPr lang="en-IN" sz="1600" baseline="0" dirty="0" smtClean="0">
                          <a:latin typeface="Times New Roman" panose="02020603050405020304" pitchFamily="18" charset="0"/>
                          <a:cs typeface="Times New Roman" panose="02020603050405020304" pitchFamily="18" charset="0"/>
                        </a:rPr>
                        <a:t> River Valley and Hydroelectric Projects IS……..: 2024</a:t>
                      </a:r>
                      <a:endParaRPr lang="en-IN" sz="1600" dirty="0">
                        <a:latin typeface="Times New Roman" panose="02020603050405020304" pitchFamily="18" charset="0"/>
                        <a:cs typeface="Times New Roman" panose="02020603050405020304" pitchFamily="18" charset="0"/>
                      </a:endParaRPr>
                    </a:p>
                  </a:txBody>
                  <a:tcPr marL="28575" marR="28575" marT="19050" marB="19050"/>
                </a:tc>
                <a:tc>
                  <a:txBody>
                    <a:bodyPr/>
                    <a:lstStyle/>
                    <a:p>
                      <a:pPr algn="ctr" rtl="0" fontAlgn="t"/>
                      <a:r>
                        <a:rPr lang="en-IN" sz="1600" smtClean="0">
                          <a:latin typeface="Times New Roman" panose="02020603050405020304" pitchFamily="18" charset="0"/>
                          <a:cs typeface="Times New Roman" panose="02020603050405020304" pitchFamily="18" charset="0"/>
                        </a:rPr>
                        <a:t>January 2025</a:t>
                      </a:r>
                      <a:endParaRPr lang="en-IN" sz="1600" dirty="0">
                        <a:latin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723331796"/>
                  </a:ext>
                </a:extLst>
              </a:tr>
            </a:tbl>
          </a:graphicData>
        </a:graphic>
      </p:graphicFrame>
      <p:pic>
        <p:nvPicPr>
          <p:cNvPr id="3" name="Picture 2">
            <a:extLst>
              <a:ext uri="{FF2B5EF4-FFF2-40B4-BE49-F238E27FC236}">
                <a16:creationId xmlns:a16="http://schemas.microsoft.com/office/drawing/2014/main" id="{FD8989ED-585D-4980-9E4A-E3FE8560E0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211220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29B69-8BD9-30F7-2C58-EC527A0D7537}"/>
              </a:ext>
            </a:extLst>
          </p:cNvPr>
          <p:cNvSpPr>
            <a:spLocks noGrp="1"/>
          </p:cNvSpPr>
          <p:nvPr>
            <p:ph type="title"/>
          </p:nvPr>
        </p:nvSpPr>
        <p:spPr>
          <a:xfrm>
            <a:off x="1451524" y="928506"/>
            <a:ext cx="9603275" cy="1049235"/>
          </a:xfrm>
        </p:spPr>
        <p:txBody>
          <a:bodyPr>
            <a:normAutofit/>
          </a:bodyPr>
          <a:lstStyle/>
          <a:p>
            <a:r>
              <a:rPr lang="en-IN" sz="2800" b="1" dirty="0">
                <a:latin typeface="Times New Roman" panose="02020603050405020304" pitchFamily="18" charset="0"/>
                <a:cs typeface="Times New Roman" panose="02020603050405020304" pitchFamily="18" charset="0"/>
              </a:rPr>
              <a:t>MEETINGS/SEMINARS/WORKSHOP ATTENDED </a:t>
            </a:r>
            <a:endParaRPr lang="en-US" sz="2800" b="1"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F4F9570B-0C9A-3B0B-6C7C-B29C109222B5}"/>
              </a:ext>
            </a:extLst>
          </p:cNvPr>
          <p:cNvGraphicFramePr>
            <a:graphicFrameLocks noGrp="1"/>
          </p:cNvGraphicFramePr>
          <p:nvPr>
            <p:ph idx="1"/>
            <p:extLst>
              <p:ext uri="{D42A27DB-BD31-4B8C-83A1-F6EECF244321}">
                <p14:modId xmlns:p14="http://schemas.microsoft.com/office/powerpoint/2010/main" val="3940411962"/>
              </p:ext>
            </p:extLst>
          </p:nvPr>
        </p:nvGraphicFramePr>
        <p:xfrm>
          <a:off x="521208" y="2346158"/>
          <a:ext cx="10963657" cy="4202684"/>
        </p:xfrm>
        <a:graphic>
          <a:graphicData uri="http://schemas.openxmlformats.org/drawingml/2006/table">
            <a:tbl>
              <a:tblPr firstRow="1" bandRow="1">
                <a:tableStyleId>{5C22544A-7EE6-4342-B048-85BDC9FD1C3A}</a:tableStyleId>
              </a:tblPr>
              <a:tblGrid>
                <a:gridCol w="2300718">
                  <a:extLst>
                    <a:ext uri="{9D8B030D-6E8A-4147-A177-3AD203B41FA5}">
                      <a16:colId xmlns:a16="http://schemas.microsoft.com/office/drawing/2014/main" val="2096806235"/>
                    </a:ext>
                  </a:extLst>
                </a:gridCol>
                <a:gridCol w="4186587">
                  <a:extLst>
                    <a:ext uri="{9D8B030D-6E8A-4147-A177-3AD203B41FA5}">
                      <a16:colId xmlns:a16="http://schemas.microsoft.com/office/drawing/2014/main" val="3854986415"/>
                    </a:ext>
                  </a:extLst>
                </a:gridCol>
                <a:gridCol w="2573518">
                  <a:extLst>
                    <a:ext uri="{9D8B030D-6E8A-4147-A177-3AD203B41FA5}">
                      <a16:colId xmlns:a16="http://schemas.microsoft.com/office/drawing/2014/main" val="344808274"/>
                    </a:ext>
                  </a:extLst>
                </a:gridCol>
                <a:gridCol w="1902834">
                  <a:extLst>
                    <a:ext uri="{9D8B030D-6E8A-4147-A177-3AD203B41FA5}">
                      <a16:colId xmlns:a16="http://schemas.microsoft.com/office/drawing/2014/main" val="613173817"/>
                    </a:ext>
                  </a:extLst>
                </a:gridCol>
              </a:tblGrid>
              <a:tr h="570258">
                <a:tc>
                  <a:txBody>
                    <a:bodyPr/>
                    <a:lstStyle/>
                    <a:p>
                      <a:pPr algn="ctr" rtl="0" fontAlgn="t"/>
                      <a:r>
                        <a:rPr lang="en-US" sz="1800" b="1" dirty="0" smtClean="0">
                          <a:solidFill>
                            <a:schemeClr val="tx1"/>
                          </a:solidFill>
                          <a:effectLst/>
                          <a:latin typeface="Times New Roman" panose="02020603050405020304" pitchFamily="18" charset="0"/>
                        </a:rPr>
                        <a:t>Meeting/Workshop/Seminar/Conference</a:t>
                      </a:r>
                      <a:endParaRPr lang="en-US" sz="1800" b="1" dirty="0">
                        <a:solidFill>
                          <a:schemeClr val="tx1"/>
                        </a:solidFill>
                        <a:effectLst/>
                        <a:latin typeface="Times New Roman" panose="02020603050405020304" pitchFamily="18" charset="0"/>
                      </a:endParaRPr>
                    </a:p>
                  </a:txBody>
                  <a:tcPr marL="28470" marR="28470" marT="18980" marB="18980"/>
                </a:tc>
                <a:tc>
                  <a:txBody>
                    <a:bodyPr/>
                    <a:lstStyle/>
                    <a:p>
                      <a:pPr algn="ctr" rtl="0" fontAlgn="t"/>
                      <a:r>
                        <a:rPr lang="en-US" sz="1800" b="1" dirty="0">
                          <a:solidFill>
                            <a:schemeClr val="tx1"/>
                          </a:solidFill>
                          <a:effectLst/>
                          <a:latin typeface="Times New Roman" panose="02020603050405020304" pitchFamily="18" charset="0"/>
                        </a:rPr>
                        <a:t>Topic </a:t>
                      </a:r>
                    </a:p>
                  </a:txBody>
                  <a:tcPr marL="28470" marR="28470" marT="18980" marB="18980"/>
                </a:tc>
                <a:tc>
                  <a:txBody>
                    <a:bodyPr/>
                    <a:lstStyle/>
                    <a:p>
                      <a:pPr algn="ctr" rtl="0" fontAlgn="t"/>
                      <a:r>
                        <a:rPr lang="en-US" sz="1800" b="1" dirty="0" smtClean="0">
                          <a:solidFill>
                            <a:schemeClr val="tx1"/>
                          </a:solidFill>
                          <a:effectLst/>
                          <a:latin typeface="Times New Roman" panose="02020603050405020304" pitchFamily="18" charset="0"/>
                        </a:rPr>
                        <a:t>Place</a:t>
                      </a:r>
                      <a:endParaRPr lang="en-US" sz="1800" b="1" dirty="0">
                        <a:solidFill>
                          <a:schemeClr val="tx1"/>
                        </a:solidFill>
                        <a:effectLst/>
                        <a:latin typeface="Times New Roman" panose="02020603050405020304" pitchFamily="18" charset="0"/>
                      </a:endParaRPr>
                    </a:p>
                  </a:txBody>
                  <a:tcPr marL="28470" marR="28470" marT="18980" marB="18980"/>
                </a:tc>
                <a:tc>
                  <a:txBody>
                    <a:bodyPr/>
                    <a:lstStyle/>
                    <a:p>
                      <a:pPr algn="ctr" rtl="0" fontAlgn="t"/>
                      <a:r>
                        <a:rPr lang="en-US" sz="1800" b="1" dirty="0">
                          <a:solidFill>
                            <a:schemeClr val="tx1"/>
                          </a:solidFill>
                          <a:effectLst/>
                          <a:latin typeface="Times New Roman" panose="02020603050405020304" pitchFamily="18" charset="0"/>
                        </a:rPr>
                        <a:t>Date</a:t>
                      </a:r>
                    </a:p>
                  </a:txBody>
                  <a:tcPr marL="28470" marR="28470" marT="18980" marB="18980"/>
                </a:tc>
                <a:extLst>
                  <a:ext uri="{0D108BD9-81ED-4DB2-BD59-A6C34878D82A}">
                    <a16:rowId xmlns:a16="http://schemas.microsoft.com/office/drawing/2014/main" val="1844124748"/>
                  </a:ext>
                </a:extLst>
              </a:tr>
              <a:tr h="1018669">
                <a:tc>
                  <a:txBody>
                    <a:bodyPr/>
                    <a:lstStyle/>
                    <a:p>
                      <a:pPr marL="0" marR="0" indent="0" algn="ctr" defTabSz="457200" rtl="0" eaLnBrk="1" fontAlgn="t" latinLnBrk="0" hangingPunct="1">
                        <a:lnSpc>
                          <a:spcPct val="100000"/>
                        </a:lnSpc>
                        <a:spcBef>
                          <a:spcPts val="0"/>
                        </a:spcBef>
                        <a:spcAft>
                          <a:spcPts val="0"/>
                        </a:spcAft>
                        <a:buClrTx/>
                        <a:buSzTx/>
                        <a:buFontTx/>
                        <a:buNone/>
                        <a:tabLst/>
                        <a:defRPr/>
                      </a:pPr>
                      <a:endParaRPr lang="en-US" sz="1600" b="0" dirty="0" smtClean="0">
                        <a:effectLst/>
                        <a:latin typeface="Times New Roman" panose="02020603050405020304" pitchFamily="18" charset="0"/>
                        <a:cs typeface="Times New Roman" panose="02020603050405020304" pitchFamily="18" charset="0"/>
                      </a:endParaRPr>
                    </a:p>
                    <a:p>
                      <a:pPr algn="ctr" rtl="0" fontAlgn="t"/>
                      <a:r>
                        <a:rPr lang="en-US" sz="1600" b="0" dirty="0" smtClean="0">
                          <a:effectLst/>
                          <a:latin typeface="Times New Roman" panose="02020603050405020304" pitchFamily="18" charset="0"/>
                          <a:cs typeface="Times New Roman" panose="02020603050405020304" pitchFamily="18" charset="0"/>
                        </a:rPr>
                        <a:t>Workshop</a:t>
                      </a:r>
                      <a:endParaRPr lang="en-US" sz="1600" b="0" dirty="0">
                        <a:effectLst/>
                        <a:latin typeface="Times New Roman" panose="02020603050405020304" pitchFamily="18" charset="0"/>
                        <a:cs typeface="Times New Roman" panose="02020603050405020304" pitchFamily="18" charset="0"/>
                      </a:endParaRPr>
                    </a:p>
                  </a:txBody>
                  <a:tcPr marL="28470" marR="28470" marT="18980" marB="18980"/>
                </a:tc>
                <a:tc>
                  <a:txBody>
                    <a:bodyPr/>
                    <a:lstStyle/>
                    <a:p>
                      <a:pPr algn="ctr" rtl="0" fontAlgn="t"/>
                      <a:r>
                        <a:rPr lang="en-US" sz="1600" dirty="0" smtClean="0">
                          <a:solidFill>
                            <a:srgbClr val="212529"/>
                          </a:solidFill>
                          <a:latin typeface="Times New Roman" panose="02020603050405020304" pitchFamily="18" charset="0"/>
                          <a:cs typeface="Times New Roman" panose="02020603050405020304" pitchFamily="18" charset="0"/>
                        </a:rPr>
                        <a:t>Workshop on Instrumentation of Dams including Seismic instrumentation</a:t>
                      </a:r>
                      <a:endParaRPr lang="en-US" sz="1600" b="0" dirty="0">
                        <a:effectLst/>
                        <a:latin typeface="Times New Roman" panose="02020603050405020304" pitchFamily="18" charset="0"/>
                        <a:cs typeface="Times New Roman" panose="02020603050405020304" pitchFamily="18" charset="0"/>
                      </a:endParaRPr>
                    </a:p>
                  </a:txBody>
                  <a:tcPr marL="28470" marR="28470" marT="18980" marB="18980"/>
                </a:tc>
                <a:tc>
                  <a:txBody>
                    <a:bodyPr/>
                    <a:lstStyle/>
                    <a:p>
                      <a:pPr algn="ctr" rtl="0" fontAlgn="t"/>
                      <a:r>
                        <a:rPr lang="en-US" sz="1600" b="0" dirty="0" err="1" smtClean="0">
                          <a:effectLst/>
                          <a:latin typeface="Times New Roman" panose="02020603050405020304" pitchFamily="18" charset="0"/>
                          <a:cs typeface="Times New Roman" panose="02020603050405020304" pitchFamily="18" charset="0"/>
                        </a:rPr>
                        <a:t>Kevadia</a:t>
                      </a:r>
                      <a:endParaRPr lang="en-US" sz="1600" b="0" dirty="0">
                        <a:effectLst/>
                        <a:latin typeface="Times New Roman" panose="02020603050405020304" pitchFamily="18" charset="0"/>
                        <a:cs typeface="Times New Roman" panose="02020603050405020304" pitchFamily="18" charset="0"/>
                      </a:endParaRPr>
                    </a:p>
                  </a:txBody>
                  <a:tcPr marL="28470" marR="28470" marT="18980" marB="18980"/>
                </a:tc>
                <a:tc>
                  <a:txBody>
                    <a:bodyPr/>
                    <a:lstStyle/>
                    <a:p>
                      <a:pPr algn="ctr" rtl="0" fontAlgn="t"/>
                      <a:r>
                        <a:rPr lang="en-US" sz="1600" b="0" dirty="0">
                          <a:effectLst/>
                          <a:latin typeface="Times New Roman" panose="02020603050405020304" pitchFamily="18" charset="0"/>
                          <a:cs typeface="Times New Roman" panose="02020603050405020304" pitchFamily="18" charset="0"/>
                        </a:rPr>
                        <a:t>1</a:t>
                      </a:r>
                      <a:r>
                        <a:rPr lang="en-US" sz="1600" b="0" dirty="0" smtClean="0">
                          <a:effectLst/>
                          <a:latin typeface="Times New Roman" panose="02020603050405020304" pitchFamily="18" charset="0"/>
                          <a:cs typeface="Times New Roman" panose="02020603050405020304" pitchFamily="18" charset="0"/>
                        </a:rPr>
                        <a:t>6 </a:t>
                      </a:r>
                      <a:r>
                        <a:rPr lang="en-US" sz="1600" b="0" dirty="0">
                          <a:effectLst/>
                          <a:latin typeface="Times New Roman" panose="02020603050405020304" pitchFamily="18" charset="0"/>
                          <a:cs typeface="Times New Roman" panose="02020603050405020304" pitchFamily="18" charset="0"/>
                        </a:rPr>
                        <a:t>July </a:t>
                      </a:r>
                      <a:r>
                        <a:rPr lang="en-US" sz="1600" b="0" dirty="0" smtClean="0">
                          <a:effectLst/>
                          <a:latin typeface="Times New Roman" panose="02020603050405020304" pitchFamily="18" charset="0"/>
                          <a:cs typeface="Times New Roman" panose="02020603050405020304" pitchFamily="18" charset="0"/>
                        </a:rPr>
                        <a:t>– 17 July 2024</a:t>
                      </a:r>
                      <a:endParaRPr lang="en-US" sz="1600" b="0" dirty="0">
                        <a:effectLst/>
                        <a:latin typeface="Times New Roman" panose="02020603050405020304" pitchFamily="18" charset="0"/>
                        <a:cs typeface="Times New Roman" panose="02020603050405020304" pitchFamily="18" charset="0"/>
                      </a:endParaRPr>
                    </a:p>
                  </a:txBody>
                  <a:tcPr marL="28470" marR="28470" marT="18980" marB="18980"/>
                </a:tc>
                <a:extLst>
                  <a:ext uri="{0D108BD9-81ED-4DB2-BD59-A6C34878D82A}">
                    <a16:rowId xmlns:a16="http://schemas.microsoft.com/office/drawing/2014/main" val="3886800265"/>
                  </a:ext>
                </a:extLst>
              </a:tr>
              <a:tr h="560077">
                <a:tc>
                  <a:txBody>
                    <a:bodyPr/>
                    <a:lstStyle/>
                    <a:p>
                      <a:pPr algn="ctr" rtl="0" fontAlgn="t"/>
                      <a:r>
                        <a:rPr lang="en-US" sz="1600" b="0" dirty="0" smtClean="0">
                          <a:effectLst/>
                          <a:latin typeface="Times New Roman" panose="02020603050405020304" pitchFamily="18" charset="0"/>
                          <a:cs typeface="Times New Roman" panose="02020603050405020304" pitchFamily="18" charset="0"/>
                        </a:rPr>
                        <a:t>International Conference</a:t>
                      </a:r>
                      <a:endParaRPr lang="en-US" sz="1600" b="0" dirty="0">
                        <a:effectLst/>
                        <a:latin typeface="Times New Roman" panose="02020603050405020304" pitchFamily="18" charset="0"/>
                        <a:cs typeface="Times New Roman" panose="02020603050405020304" pitchFamily="18" charset="0"/>
                      </a:endParaRPr>
                    </a:p>
                  </a:txBody>
                  <a:tcPr marL="28470" marR="28470" marT="18980" marB="18980"/>
                </a:tc>
                <a:tc>
                  <a:txBody>
                    <a:bodyPr/>
                    <a:lstStyle/>
                    <a:p>
                      <a:pPr algn="ctr" rtl="0" fontAlgn="t"/>
                      <a:r>
                        <a:rPr lang="en-IN" sz="1600" dirty="0" smtClean="0">
                          <a:solidFill>
                            <a:srgbClr val="212529"/>
                          </a:solidFill>
                          <a:latin typeface="Times New Roman" panose="02020603050405020304" pitchFamily="18" charset="0"/>
                          <a:cs typeface="Times New Roman" panose="02020603050405020304" pitchFamily="18" charset="0"/>
                        </a:rPr>
                        <a:t>International Conference: Dam Safety – 2024</a:t>
                      </a:r>
                      <a:endParaRPr lang="en-US" sz="1600" b="0" dirty="0">
                        <a:effectLst/>
                        <a:latin typeface="Times New Roman" panose="02020603050405020304" pitchFamily="18" charset="0"/>
                        <a:cs typeface="Times New Roman" panose="02020603050405020304" pitchFamily="18" charset="0"/>
                      </a:endParaRPr>
                    </a:p>
                  </a:txBody>
                  <a:tcPr marL="28470" marR="28470" marT="18980" marB="18980"/>
                </a:tc>
                <a:tc>
                  <a:txBody>
                    <a:bodyPr/>
                    <a:lstStyle/>
                    <a:p>
                      <a:pPr algn="ctr" rtl="0" fontAlgn="t"/>
                      <a:r>
                        <a:rPr lang="en-US" sz="1600" b="0" dirty="0" err="1" smtClean="0">
                          <a:effectLst/>
                          <a:latin typeface="Times New Roman" panose="02020603050405020304" pitchFamily="18" charset="0"/>
                          <a:cs typeface="Times New Roman" panose="02020603050405020304" pitchFamily="18" charset="0"/>
                        </a:rPr>
                        <a:t>Kevadia</a:t>
                      </a:r>
                      <a:endParaRPr lang="en-US" sz="1600" b="0" dirty="0">
                        <a:effectLst/>
                        <a:latin typeface="Times New Roman" panose="02020603050405020304" pitchFamily="18" charset="0"/>
                        <a:cs typeface="Times New Roman" panose="02020603050405020304" pitchFamily="18" charset="0"/>
                      </a:endParaRPr>
                    </a:p>
                  </a:txBody>
                  <a:tcPr marL="28470" marR="28470" marT="18980" marB="18980"/>
                </a:tc>
                <a:tc>
                  <a:txBody>
                    <a:bodyPr/>
                    <a:lstStyle/>
                    <a:p>
                      <a:pPr algn="ctr" rtl="0" fontAlgn="t"/>
                      <a:r>
                        <a:rPr lang="en-US" sz="1600" b="0" dirty="0" smtClean="0">
                          <a:effectLst/>
                          <a:latin typeface="Times New Roman" panose="02020603050405020304" pitchFamily="18" charset="0"/>
                          <a:cs typeface="Times New Roman" panose="02020603050405020304" pitchFamily="18" charset="0"/>
                        </a:rPr>
                        <a:t>18 July</a:t>
                      </a:r>
                      <a:r>
                        <a:rPr lang="en-US" sz="1600" b="0" baseline="0" dirty="0" smtClean="0">
                          <a:effectLst/>
                          <a:latin typeface="Times New Roman" panose="02020603050405020304" pitchFamily="18" charset="0"/>
                          <a:cs typeface="Times New Roman" panose="02020603050405020304" pitchFamily="18" charset="0"/>
                        </a:rPr>
                        <a:t> – 19 July</a:t>
                      </a:r>
                      <a:r>
                        <a:rPr lang="en-US" sz="1600" b="0" dirty="0" smtClean="0">
                          <a:effectLst/>
                          <a:latin typeface="Times New Roman" panose="02020603050405020304" pitchFamily="18" charset="0"/>
                          <a:cs typeface="Times New Roman" panose="02020603050405020304" pitchFamily="18" charset="0"/>
                        </a:rPr>
                        <a:t> </a:t>
                      </a:r>
                      <a:r>
                        <a:rPr lang="en-US" sz="1600" b="0" dirty="0">
                          <a:effectLst/>
                          <a:latin typeface="Times New Roman" panose="02020603050405020304" pitchFamily="18" charset="0"/>
                          <a:cs typeface="Times New Roman" panose="02020603050405020304" pitchFamily="18" charset="0"/>
                        </a:rPr>
                        <a:t>2024</a:t>
                      </a:r>
                    </a:p>
                  </a:txBody>
                  <a:tcPr marL="28470" marR="28470" marT="18980" marB="18980"/>
                </a:tc>
                <a:extLst>
                  <a:ext uri="{0D108BD9-81ED-4DB2-BD59-A6C34878D82A}">
                    <a16:rowId xmlns:a16="http://schemas.microsoft.com/office/drawing/2014/main" val="2238681370"/>
                  </a:ext>
                </a:extLst>
              </a:tr>
              <a:tr h="1018669">
                <a:tc>
                  <a:txBody>
                    <a:bodyPr/>
                    <a:lstStyle/>
                    <a:p>
                      <a:pPr algn="ctr" rtl="0" fontAlgn="t"/>
                      <a:r>
                        <a:rPr lang="en-US" sz="1600" b="0" dirty="0" smtClean="0">
                          <a:effectLst/>
                          <a:latin typeface="Times New Roman" panose="02020603050405020304" pitchFamily="18" charset="0"/>
                          <a:cs typeface="Times New Roman" panose="02020603050405020304" pitchFamily="18" charset="0"/>
                        </a:rPr>
                        <a:t>Meeting</a:t>
                      </a:r>
                      <a:endParaRPr lang="en-US" sz="1600" b="0" dirty="0">
                        <a:effectLst/>
                        <a:latin typeface="Times New Roman" panose="02020603050405020304" pitchFamily="18" charset="0"/>
                        <a:cs typeface="Times New Roman" panose="02020603050405020304" pitchFamily="18" charset="0"/>
                      </a:endParaRPr>
                    </a:p>
                  </a:txBody>
                  <a:tcPr marL="28470" marR="28470" marT="18980" marB="18980"/>
                </a:tc>
                <a:tc>
                  <a:txBody>
                    <a:bodyPr/>
                    <a:lstStyle/>
                    <a:p>
                      <a:pPr algn="ctr" rtl="0" fontAlgn="t"/>
                      <a:r>
                        <a:rPr lang="en-US" sz="1600" b="0" dirty="0" smtClean="0">
                          <a:effectLst/>
                          <a:latin typeface="Times New Roman" panose="02020603050405020304" pitchFamily="18" charset="0"/>
                          <a:cs typeface="Times New Roman" panose="02020603050405020304" pitchFamily="18" charset="0"/>
                        </a:rPr>
                        <a:t>ICOLD 2024 annual Meeting</a:t>
                      </a:r>
                      <a:endParaRPr lang="en-US" sz="1600" b="0" dirty="0">
                        <a:effectLst/>
                        <a:latin typeface="Times New Roman" panose="02020603050405020304" pitchFamily="18" charset="0"/>
                        <a:cs typeface="Times New Roman" panose="02020603050405020304" pitchFamily="18" charset="0"/>
                      </a:endParaRPr>
                    </a:p>
                  </a:txBody>
                  <a:tcPr marL="28470" marR="28470" marT="18980" marB="18980"/>
                </a:tc>
                <a:tc>
                  <a:txBody>
                    <a:bodyPr/>
                    <a:lstStyle/>
                    <a:p>
                      <a:pPr algn="ctr" rtl="0" fontAlgn="t"/>
                      <a:r>
                        <a:rPr lang="en-US" sz="1600" b="0" dirty="0" smtClean="0">
                          <a:effectLst/>
                          <a:latin typeface="Times New Roman" panose="02020603050405020304" pitchFamily="18" charset="0"/>
                          <a:cs typeface="Times New Roman" panose="02020603050405020304" pitchFamily="18" charset="0"/>
                        </a:rPr>
                        <a:t>New Delhi </a:t>
                      </a:r>
                      <a:endParaRPr lang="en-US" sz="1600" b="0" dirty="0">
                        <a:effectLst/>
                        <a:latin typeface="Times New Roman" panose="02020603050405020304" pitchFamily="18" charset="0"/>
                        <a:cs typeface="Times New Roman" panose="02020603050405020304" pitchFamily="18" charset="0"/>
                      </a:endParaRPr>
                    </a:p>
                  </a:txBody>
                  <a:tcPr marL="28470" marR="28470" marT="18980" marB="18980"/>
                </a:tc>
                <a:tc>
                  <a:txBody>
                    <a:bodyPr/>
                    <a:lstStyle/>
                    <a:p>
                      <a:pPr algn="ctr" rtl="0" fontAlgn="t"/>
                      <a:r>
                        <a:rPr lang="en-US" sz="1600" b="0" dirty="0" smtClean="0">
                          <a:effectLst/>
                          <a:latin typeface="Times New Roman" panose="02020603050405020304" pitchFamily="18" charset="0"/>
                          <a:cs typeface="Times New Roman" panose="02020603050405020304" pitchFamily="18" charset="0"/>
                        </a:rPr>
                        <a:t>29 Sep – 30</a:t>
                      </a:r>
                      <a:r>
                        <a:rPr lang="en-US" sz="1600" b="0" baseline="0" dirty="0" smtClean="0">
                          <a:effectLst/>
                          <a:latin typeface="Times New Roman" panose="02020603050405020304" pitchFamily="18" charset="0"/>
                          <a:cs typeface="Times New Roman" panose="02020603050405020304" pitchFamily="18" charset="0"/>
                        </a:rPr>
                        <a:t> Sep 2024</a:t>
                      </a:r>
                      <a:endParaRPr lang="en-US" sz="1600" b="0" dirty="0">
                        <a:effectLst/>
                        <a:latin typeface="Times New Roman" panose="02020603050405020304" pitchFamily="18" charset="0"/>
                        <a:cs typeface="Times New Roman" panose="02020603050405020304" pitchFamily="18" charset="0"/>
                      </a:endParaRPr>
                    </a:p>
                  </a:txBody>
                  <a:tcPr marL="28470" marR="28470" marT="18980" marB="18980"/>
                </a:tc>
                <a:extLst>
                  <a:ext uri="{0D108BD9-81ED-4DB2-BD59-A6C34878D82A}">
                    <a16:rowId xmlns:a16="http://schemas.microsoft.com/office/drawing/2014/main" val="4202529134"/>
                  </a:ext>
                </a:extLst>
              </a:tr>
              <a:tr h="1018669">
                <a:tc>
                  <a:txBody>
                    <a:bodyPr/>
                    <a:lstStyle/>
                    <a:p>
                      <a:pPr algn="ctr" rtl="0" fontAlgn="t"/>
                      <a:r>
                        <a:rPr lang="en-US" sz="1600" b="0" dirty="0" smtClean="0">
                          <a:effectLst/>
                          <a:latin typeface="Times New Roman" panose="02020603050405020304" pitchFamily="18" charset="0"/>
                          <a:cs typeface="Times New Roman" panose="02020603050405020304" pitchFamily="18" charset="0"/>
                        </a:rPr>
                        <a:t>International Conference</a:t>
                      </a:r>
                      <a:endParaRPr lang="en-US" sz="1600" b="0" dirty="0">
                        <a:effectLst/>
                        <a:latin typeface="Times New Roman" panose="02020603050405020304" pitchFamily="18" charset="0"/>
                        <a:cs typeface="Times New Roman" panose="02020603050405020304" pitchFamily="18" charset="0"/>
                      </a:endParaRPr>
                    </a:p>
                  </a:txBody>
                  <a:tcPr marL="28470" marR="28470" marT="18980" marB="18980"/>
                </a:tc>
                <a:tc>
                  <a:txBody>
                    <a:bodyPr/>
                    <a:lstStyle/>
                    <a:p>
                      <a:pPr algn="ctr" rtl="0" fontAlgn="t"/>
                      <a:r>
                        <a:rPr lang="en-US" sz="1600" b="0" dirty="0" smtClean="0">
                          <a:effectLst/>
                          <a:latin typeface="Times New Roman" panose="02020603050405020304" pitchFamily="18" charset="0"/>
                          <a:cs typeface="Times New Roman" panose="02020603050405020304" pitchFamily="18" charset="0"/>
                        </a:rPr>
                        <a:t>International Symposium on</a:t>
                      </a:r>
                      <a:r>
                        <a:rPr lang="en-US" sz="1600" b="0" baseline="0" dirty="0" smtClean="0">
                          <a:effectLst/>
                          <a:latin typeface="Times New Roman" panose="02020603050405020304" pitchFamily="18" charset="0"/>
                          <a:cs typeface="Times New Roman" panose="02020603050405020304" pitchFamily="18" charset="0"/>
                        </a:rPr>
                        <a:t> Dams for People, Water Environment and Development</a:t>
                      </a:r>
                      <a:endParaRPr lang="en-US" sz="1600" b="0" dirty="0">
                        <a:effectLst/>
                        <a:latin typeface="Times New Roman" panose="02020603050405020304" pitchFamily="18" charset="0"/>
                        <a:cs typeface="Times New Roman" panose="02020603050405020304" pitchFamily="18" charset="0"/>
                      </a:endParaRPr>
                    </a:p>
                  </a:txBody>
                  <a:tcPr marL="28470" marR="28470" marT="18980" marB="18980"/>
                </a:tc>
                <a:tc>
                  <a:txBody>
                    <a:bodyPr/>
                    <a:lstStyle/>
                    <a:p>
                      <a:pPr marL="0" marR="0" indent="0" algn="ctr" defTabSz="457200" rtl="0" eaLnBrk="1" fontAlgn="t" latinLnBrk="0" hangingPunct="1">
                        <a:lnSpc>
                          <a:spcPct val="100000"/>
                        </a:lnSpc>
                        <a:spcBef>
                          <a:spcPts val="0"/>
                        </a:spcBef>
                        <a:spcAft>
                          <a:spcPts val="0"/>
                        </a:spcAft>
                        <a:buClrTx/>
                        <a:buSzTx/>
                        <a:buFontTx/>
                        <a:buNone/>
                        <a:tabLst/>
                        <a:defRPr/>
                      </a:pPr>
                      <a:r>
                        <a:rPr lang="en-US" sz="1600" b="0" dirty="0" smtClean="0">
                          <a:effectLst/>
                          <a:latin typeface="Times New Roman" panose="02020603050405020304" pitchFamily="18" charset="0"/>
                          <a:cs typeface="Times New Roman" panose="02020603050405020304" pitchFamily="18" charset="0"/>
                        </a:rPr>
                        <a:t>New Delhi </a:t>
                      </a:r>
                    </a:p>
                    <a:p>
                      <a:pPr algn="ctr" rtl="0" fontAlgn="t"/>
                      <a:endParaRPr lang="en-US" sz="1600" b="0" dirty="0">
                        <a:effectLst/>
                        <a:latin typeface="Times New Roman" panose="02020603050405020304" pitchFamily="18" charset="0"/>
                        <a:cs typeface="Times New Roman" panose="02020603050405020304" pitchFamily="18" charset="0"/>
                      </a:endParaRPr>
                    </a:p>
                  </a:txBody>
                  <a:tcPr marL="28470" marR="28470" marT="18980" marB="18980"/>
                </a:tc>
                <a:tc>
                  <a:txBody>
                    <a:bodyPr/>
                    <a:lstStyle/>
                    <a:p>
                      <a:pPr algn="ctr" rtl="0" fontAlgn="t"/>
                      <a:r>
                        <a:rPr lang="en-US" sz="1600" b="0" dirty="0" smtClean="0">
                          <a:effectLst/>
                          <a:latin typeface="Times New Roman" panose="02020603050405020304" pitchFamily="18" charset="0"/>
                          <a:cs typeface="Times New Roman" panose="02020603050405020304" pitchFamily="18" charset="0"/>
                        </a:rPr>
                        <a:t>01 Oct – 03 Oct 2024</a:t>
                      </a:r>
                      <a:endParaRPr lang="en-US" sz="1600" b="0" dirty="0">
                        <a:effectLst/>
                        <a:latin typeface="Times New Roman" panose="02020603050405020304" pitchFamily="18" charset="0"/>
                        <a:cs typeface="Times New Roman" panose="02020603050405020304" pitchFamily="18" charset="0"/>
                      </a:endParaRPr>
                    </a:p>
                  </a:txBody>
                  <a:tcPr marL="28470" marR="28470" marT="18980" marB="18980"/>
                </a:tc>
                <a:extLst>
                  <a:ext uri="{0D108BD9-81ED-4DB2-BD59-A6C34878D82A}">
                    <a16:rowId xmlns:a16="http://schemas.microsoft.com/office/drawing/2014/main" val="1632564643"/>
                  </a:ext>
                </a:extLst>
              </a:tr>
            </a:tbl>
          </a:graphicData>
        </a:graphic>
      </p:graphicFrame>
      <p:pic>
        <p:nvPicPr>
          <p:cNvPr id="3" name="Picture 2">
            <a:extLst>
              <a:ext uri="{FF2B5EF4-FFF2-40B4-BE49-F238E27FC236}">
                <a16:creationId xmlns:a16="http://schemas.microsoft.com/office/drawing/2014/main" id="{FD8989ED-585D-4980-9E4A-E3FE8560E0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3738395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2774083" y="1854682"/>
            <a:ext cx="5813903" cy="3276000"/>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254485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81033-EAE8-664F-5788-5F296E8F05F0}"/>
              </a:ext>
            </a:extLst>
          </p:cNvPr>
          <p:cNvSpPr>
            <a:spLocks noGrp="1"/>
          </p:cNvSpPr>
          <p:nvPr>
            <p:ph type="title"/>
          </p:nvPr>
        </p:nvSpPr>
        <p:spPr>
          <a:xfrm>
            <a:off x="1427516" y="882276"/>
            <a:ext cx="9603275" cy="1049235"/>
          </a:xfrm>
        </p:spPr>
        <p:txBody>
          <a:bodyPr>
            <a:normAutofit/>
          </a:bodyPr>
          <a:lstStyle/>
          <a:p>
            <a:r>
              <a:rPr lang="en-US" sz="2800" b="1" dirty="0">
                <a:latin typeface="Times New Roman" panose="02020603050405020304" pitchFamily="18" charset="0"/>
                <a:cs typeface="Times New Roman" panose="02020603050405020304" pitchFamily="18" charset="0"/>
              </a:rPr>
              <a:t>COMMITTEES HANDLED </a:t>
            </a:r>
          </a:p>
        </p:txBody>
      </p:sp>
      <p:pic>
        <p:nvPicPr>
          <p:cNvPr id="4" name="Picture 3">
            <a:extLst>
              <a:ext uri="{FF2B5EF4-FFF2-40B4-BE49-F238E27FC236}">
                <a16:creationId xmlns:a16="http://schemas.microsoft.com/office/drawing/2014/main" id="{06E6F461-4026-EEE4-1393-666C3EEA31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31" y="72309"/>
            <a:ext cx="1520621" cy="905665"/>
          </a:xfrm>
          <a:prstGeom prst="rect">
            <a:avLst/>
          </a:prstGeom>
        </p:spPr>
      </p:pic>
      <p:graphicFrame>
        <p:nvGraphicFramePr>
          <p:cNvPr id="7" name="Content Placeholder 6"/>
          <p:cNvGraphicFramePr>
            <a:graphicFrameLocks noGrp="1"/>
          </p:cNvGraphicFramePr>
          <p:nvPr>
            <p:ph idx="1"/>
            <p:extLst>
              <p:ext uri="{D42A27DB-BD31-4B8C-83A1-F6EECF244321}">
                <p14:modId xmlns:p14="http://schemas.microsoft.com/office/powerpoint/2010/main" val="4245368576"/>
              </p:ext>
            </p:extLst>
          </p:nvPr>
        </p:nvGraphicFramePr>
        <p:xfrm>
          <a:off x="521208" y="2286000"/>
          <a:ext cx="11164824" cy="44074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Line Callout 2 9"/>
          <p:cNvSpPr/>
          <p:nvPr/>
        </p:nvSpPr>
        <p:spPr>
          <a:xfrm>
            <a:off x="9646920" y="4375404"/>
            <a:ext cx="1645920" cy="850392"/>
          </a:xfrm>
          <a:prstGeom prst="borderCallout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NMC of ISO/TC </a:t>
            </a:r>
            <a:r>
              <a:rPr lang="en-US" sz="1100" dirty="0" smtClean="0"/>
              <a:t>339 Small Hydro power Plants</a:t>
            </a:r>
            <a:endParaRPr lang="en-IN" sz="1100" dirty="0"/>
          </a:p>
        </p:txBody>
      </p:sp>
    </p:spTree>
    <p:extLst>
      <p:ext uri="{BB962C8B-B14F-4D97-AF65-F5344CB8AC3E}">
        <p14:creationId xmlns:p14="http://schemas.microsoft.com/office/powerpoint/2010/main" val="3500832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C5F47-EEB1-FC38-554F-4AAB00EF4E92}"/>
              </a:ext>
            </a:extLst>
          </p:cNvPr>
          <p:cNvSpPr>
            <a:spLocks noGrp="1"/>
          </p:cNvSpPr>
          <p:nvPr>
            <p:ph type="title"/>
          </p:nvPr>
        </p:nvSpPr>
        <p:spPr>
          <a:xfrm>
            <a:off x="1450975" y="920453"/>
            <a:ext cx="9603275" cy="1049235"/>
          </a:xfrm>
        </p:spPr>
        <p:txBody>
          <a:bodyPr>
            <a:normAutofit/>
          </a:bodyPr>
          <a:lstStyle/>
          <a:p>
            <a:r>
              <a:rPr lang="en-US" sz="2800" b="1" dirty="0">
                <a:latin typeface="Times New Roman" panose="02020603050405020304" pitchFamily="18" charset="0"/>
                <a:cs typeface="Times New Roman" panose="02020603050405020304" pitchFamily="18" charset="0"/>
              </a:rPr>
              <a:t>NEW WORK ITEM PROJECTS (</a:t>
            </a:r>
            <a:r>
              <a:rPr lang="en-US" sz="2800" b="1" dirty="0" smtClean="0">
                <a:latin typeface="Times New Roman" panose="02020603050405020304" pitchFamily="18" charset="0"/>
                <a:cs typeface="Times New Roman" panose="02020603050405020304" pitchFamily="18" charset="0"/>
              </a:rPr>
              <a:t>NWIP</a:t>
            </a:r>
            <a:r>
              <a:rPr lang="en-US" sz="2800" b="1" dirty="0">
                <a:latin typeface="Times New Roman" panose="02020603050405020304" pitchFamily="18" charset="0"/>
                <a:cs typeface="Times New Roman" panose="02020603050405020304" pitchFamily="18" charset="0"/>
              </a:rPr>
              <a:t>s</a:t>
            </a:r>
            <a:r>
              <a:rPr lang="en-US" sz="2800" b="1" dirty="0" smtClean="0">
                <a:latin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5CEDC050-C28C-0A48-A3D1-3FDE3E02910E}"/>
              </a:ext>
            </a:extLst>
          </p:cNvPr>
          <p:cNvGraphicFramePr>
            <a:graphicFrameLocks noGrp="1"/>
          </p:cNvGraphicFramePr>
          <p:nvPr>
            <p:ph idx="1"/>
            <p:extLst>
              <p:ext uri="{D42A27DB-BD31-4B8C-83A1-F6EECF244321}">
                <p14:modId xmlns:p14="http://schemas.microsoft.com/office/powerpoint/2010/main" val="3868334170"/>
              </p:ext>
            </p:extLst>
          </p:nvPr>
        </p:nvGraphicFramePr>
        <p:xfrm>
          <a:off x="1450974" y="2363684"/>
          <a:ext cx="9603276" cy="4015728"/>
        </p:xfrm>
        <a:graphic>
          <a:graphicData uri="http://schemas.openxmlformats.org/drawingml/2006/table">
            <a:tbl>
              <a:tblPr firstRow="1" bandRow="1">
                <a:tableStyleId>{5C22544A-7EE6-4342-B048-85BDC9FD1C3A}</a:tableStyleId>
              </a:tblPr>
              <a:tblGrid>
                <a:gridCol w="630489">
                  <a:extLst>
                    <a:ext uri="{9D8B030D-6E8A-4147-A177-3AD203B41FA5}">
                      <a16:colId xmlns:a16="http://schemas.microsoft.com/office/drawing/2014/main" val="4105804784"/>
                    </a:ext>
                  </a:extLst>
                </a:gridCol>
                <a:gridCol w="914400">
                  <a:extLst>
                    <a:ext uri="{9D8B030D-6E8A-4147-A177-3AD203B41FA5}">
                      <a16:colId xmlns:a16="http://schemas.microsoft.com/office/drawing/2014/main" val="266329670"/>
                    </a:ext>
                  </a:extLst>
                </a:gridCol>
                <a:gridCol w="2902017">
                  <a:extLst>
                    <a:ext uri="{9D8B030D-6E8A-4147-A177-3AD203B41FA5}">
                      <a16:colId xmlns:a16="http://schemas.microsoft.com/office/drawing/2014/main" val="1753574929"/>
                    </a:ext>
                  </a:extLst>
                </a:gridCol>
                <a:gridCol w="1920240">
                  <a:extLst>
                    <a:ext uri="{9D8B030D-6E8A-4147-A177-3AD203B41FA5}">
                      <a16:colId xmlns:a16="http://schemas.microsoft.com/office/drawing/2014/main" val="1969321074"/>
                    </a:ext>
                  </a:extLst>
                </a:gridCol>
                <a:gridCol w="3236130">
                  <a:extLst>
                    <a:ext uri="{9D8B030D-6E8A-4147-A177-3AD203B41FA5}">
                      <a16:colId xmlns:a16="http://schemas.microsoft.com/office/drawing/2014/main" val="705016311"/>
                    </a:ext>
                  </a:extLst>
                </a:gridCol>
              </a:tblGrid>
              <a:tr h="517864">
                <a:tc>
                  <a:txBody>
                    <a:bodyPr/>
                    <a:lstStyle/>
                    <a:p>
                      <a:pPr algn="ctr"/>
                      <a:r>
                        <a:rPr lang="en-US" sz="1400" dirty="0">
                          <a:latin typeface="Times New Roman" panose="02020603050405020304" pitchFamily="18" charset="0"/>
                          <a:cs typeface="Times New Roman" panose="02020603050405020304" pitchFamily="18" charset="0"/>
                        </a:rPr>
                        <a:t>S. No.</a:t>
                      </a:r>
                    </a:p>
                  </a:txBody>
                  <a:tcPr/>
                </a:tc>
                <a:tc>
                  <a:txBody>
                    <a:bodyPr/>
                    <a:lstStyle/>
                    <a:p>
                      <a:pPr algn="ctr"/>
                      <a:r>
                        <a:rPr lang="en-US" sz="1400" dirty="0">
                          <a:latin typeface="Times New Roman" panose="02020603050405020304" pitchFamily="18" charset="0"/>
                          <a:cs typeface="Times New Roman" panose="02020603050405020304" pitchFamily="18" charset="0"/>
                        </a:rPr>
                        <a:t>Committee No.</a:t>
                      </a:r>
                    </a:p>
                  </a:txBody>
                  <a:tcPr/>
                </a:tc>
                <a:tc>
                  <a:txBody>
                    <a:bodyPr/>
                    <a:lstStyle/>
                    <a:p>
                      <a:pPr algn="ctr"/>
                      <a:r>
                        <a:rPr lang="en-US" sz="1400" dirty="0">
                          <a:latin typeface="Times New Roman" panose="02020603050405020304" pitchFamily="18" charset="0"/>
                          <a:cs typeface="Times New Roman" panose="02020603050405020304" pitchFamily="18" charset="0"/>
                        </a:rPr>
                        <a:t>Project Title </a:t>
                      </a:r>
                    </a:p>
                  </a:txBody>
                  <a:tcPr/>
                </a:tc>
                <a:tc>
                  <a:txBody>
                    <a:bodyPr/>
                    <a:lstStyle/>
                    <a:p>
                      <a:pPr algn="ctr"/>
                      <a:r>
                        <a:rPr lang="en-US" sz="1400" dirty="0">
                          <a:latin typeface="Times New Roman" panose="02020603050405020304" pitchFamily="18" charset="0"/>
                          <a:cs typeface="Times New Roman" panose="02020603050405020304" pitchFamily="18" charset="0"/>
                        </a:rPr>
                        <a:t>Current Status </a:t>
                      </a:r>
                    </a:p>
                  </a:txBody>
                  <a:tcPr/>
                </a:tc>
                <a:tc>
                  <a:txBody>
                    <a:bodyPr/>
                    <a:lstStyle/>
                    <a:p>
                      <a:pPr algn="ctr"/>
                      <a:r>
                        <a:rPr lang="en-US" sz="1400" dirty="0">
                          <a:latin typeface="Times New Roman" panose="02020603050405020304" pitchFamily="18" charset="0"/>
                          <a:cs typeface="Times New Roman" panose="02020603050405020304" pitchFamily="18" charset="0"/>
                        </a:rPr>
                        <a:t>Process Adopted/to be adopted </a:t>
                      </a:r>
                    </a:p>
                  </a:txBody>
                  <a:tcPr/>
                </a:tc>
                <a:extLst>
                  <a:ext uri="{0D108BD9-81ED-4DB2-BD59-A6C34878D82A}">
                    <a16:rowId xmlns:a16="http://schemas.microsoft.com/office/drawing/2014/main" val="3936221059"/>
                  </a:ext>
                </a:extLst>
              </a:tr>
              <a:tr h="953960">
                <a:tc>
                  <a:txBody>
                    <a:bodyPr/>
                    <a:lstStyle/>
                    <a:p>
                      <a:pPr algn="ctr"/>
                      <a:r>
                        <a:rPr lang="en-US" sz="1400" dirty="0">
                          <a:latin typeface="Times New Roman" panose="02020603050405020304" pitchFamily="18" charset="0"/>
                          <a:cs typeface="Times New Roman" panose="02020603050405020304" pitchFamily="18" charset="0"/>
                        </a:rPr>
                        <a:t>1</a:t>
                      </a:r>
                    </a:p>
                  </a:txBody>
                  <a:tcPr/>
                </a:tc>
                <a:tc>
                  <a:txBody>
                    <a:bodyPr/>
                    <a:lstStyle/>
                    <a:p>
                      <a:pPr algn="ctr"/>
                      <a:r>
                        <a:rPr lang="en-US" sz="1400" dirty="0" smtClean="0">
                          <a:latin typeface="Times New Roman" panose="02020603050405020304" pitchFamily="18" charset="0"/>
                          <a:cs typeface="Times New Roman" panose="02020603050405020304" pitchFamily="18" charset="0"/>
                        </a:rPr>
                        <a:t>WRD 09</a:t>
                      </a:r>
                      <a:endParaRPr lang="en-US" sz="1400" dirty="0">
                        <a:latin typeface="Times New Roman" panose="02020603050405020304" pitchFamily="18" charset="0"/>
                        <a:cs typeface="Times New Roman" panose="02020603050405020304" pitchFamily="18" charset="0"/>
                      </a:endParaRPr>
                    </a:p>
                  </a:txBody>
                  <a:tcPr/>
                </a:tc>
                <a:tc>
                  <a:txBody>
                    <a:bodyPr/>
                    <a:lstStyle/>
                    <a:p>
                      <a:pPr algn="ctr"/>
                      <a:r>
                        <a:rPr lang="en-US" sz="1400" b="0" i="0" dirty="0" smtClean="0">
                          <a:solidFill>
                            <a:srgbClr val="212529"/>
                          </a:solidFill>
                          <a:effectLst/>
                          <a:latin typeface="Source Sans Pro"/>
                        </a:rPr>
                        <a:t>Guidelines for planning and structural design of Concrete Faced </a:t>
                      </a:r>
                      <a:r>
                        <a:rPr lang="en-US" sz="1400" b="0" i="0" dirty="0" err="1" smtClean="0">
                          <a:solidFill>
                            <a:srgbClr val="212529"/>
                          </a:solidFill>
                          <a:effectLst/>
                          <a:latin typeface="Source Sans Pro"/>
                        </a:rPr>
                        <a:t>Rockfill</a:t>
                      </a:r>
                      <a:r>
                        <a:rPr lang="en-US" sz="1400" b="0" i="0" dirty="0" smtClean="0">
                          <a:solidFill>
                            <a:srgbClr val="212529"/>
                          </a:solidFill>
                          <a:effectLst/>
                          <a:latin typeface="Source Sans Pro"/>
                        </a:rPr>
                        <a:t> Dams (CFRD)</a:t>
                      </a:r>
                      <a:endParaRPr lang="en-US" sz="1400" dirty="0">
                        <a:latin typeface="Times New Roman" panose="02020603050405020304" pitchFamily="18" charset="0"/>
                        <a:cs typeface="Times New Roman" panose="02020603050405020304" pitchFamily="18" charset="0"/>
                      </a:endParaRPr>
                    </a:p>
                  </a:txBody>
                  <a:tcPr/>
                </a:tc>
                <a:tc>
                  <a:txBody>
                    <a:bodyPr/>
                    <a:lstStyle/>
                    <a:p>
                      <a:pPr algn="ctr"/>
                      <a:r>
                        <a:rPr lang="en-US" sz="1400" dirty="0" smtClean="0">
                          <a:latin typeface="Times New Roman" panose="02020603050405020304" pitchFamily="18" charset="0"/>
                          <a:cs typeface="Times New Roman" panose="02020603050405020304" pitchFamily="18" charset="0"/>
                        </a:rPr>
                        <a:t>Published</a:t>
                      </a:r>
                      <a:endParaRPr lang="en-US" sz="1400" dirty="0">
                        <a:latin typeface="Times New Roman" panose="02020603050405020304" pitchFamily="18" charset="0"/>
                        <a:cs typeface="Times New Roman" panose="02020603050405020304" pitchFamily="18" charset="0"/>
                      </a:endParaRPr>
                    </a:p>
                  </a:txBody>
                  <a:tcPr/>
                </a:tc>
                <a:tc>
                  <a:txBody>
                    <a:bodyPr/>
                    <a:lstStyle/>
                    <a:p>
                      <a:pPr algn="ctr"/>
                      <a:r>
                        <a:rPr lang="en-US" sz="1400" dirty="0" smtClean="0">
                          <a:latin typeface="Times New Roman" panose="02020603050405020304" pitchFamily="18" charset="0"/>
                          <a:cs typeface="Times New Roman" panose="02020603050405020304" pitchFamily="18" charset="0"/>
                        </a:rPr>
                        <a:t>Committee members</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87996759"/>
                  </a:ext>
                </a:extLst>
              </a:tr>
              <a:tr h="1172008">
                <a:tc rowSpan="2">
                  <a:txBody>
                    <a:bodyPr/>
                    <a:lstStyle/>
                    <a:p>
                      <a:pPr algn="ctr"/>
                      <a:r>
                        <a:rPr lang="en-US" sz="1400" dirty="0">
                          <a:latin typeface="Times New Roman" panose="02020603050405020304" pitchFamily="18" charset="0"/>
                          <a:cs typeface="Times New Roman" panose="02020603050405020304" pitchFamily="18" charset="0"/>
                        </a:rPr>
                        <a:t>2</a:t>
                      </a:r>
                    </a:p>
                  </a:txBody>
                  <a:tcPr/>
                </a:tc>
                <a:tc rowSpan="3">
                  <a:txBody>
                    <a:bodyPr/>
                    <a:lstStyle/>
                    <a:p>
                      <a:pPr algn="ctr"/>
                      <a:r>
                        <a:rPr lang="en-US" sz="1400" dirty="0" smtClean="0">
                          <a:latin typeface="Times New Roman" panose="02020603050405020304" pitchFamily="18" charset="0"/>
                          <a:cs typeface="Times New Roman" panose="02020603050405020304" pitchFamily="18" charset="0"/>
                        </a:rPr>
                        <a:t>WRD 24</a:t>
                      </a:r>
                      <a:endParaRPr lang="en-US" sz="1400" dirty="0">
                        <a:latin typeface="Times New Roman" panose="02020603050405020304" pitchFamily="18" charset="0"/>
                        <a:cs typeface="Times New Roman" panose="02020603050405020304" pitchFamily="18" charset="0"/>
                      </a:endParaRPr>
                    </a:p>
                  </a:txBody>
                  <a:tcPr/>
                </a:tc>
                <a:tc>
                  <a:txBody>
                    <a:bodyPr/>
                    <a:lstStyle/>
                    <a:p>
                      <a:pPr algn="ctr"/>
                      <a:r>
                        <a:rPr lang="en-US" sz="1400" b="0" i="0" dirty="0" smtClean="0">
                          <a:solidFill>
                            <a:srgbClr val="212529"/>
                          </a:solidFill>
                          <a:effectLst/>
                          <a:latin typeface="Source Sans Pro"/>
                        </a:rPr>
                        <a:t>Guidelines for Parameters and Assessment criteria for downstream flow to maintain Ecological Balance</a:t>
                      </a:r>
                      <a:endParaRPr lang="en-US" sz="1400" dirty="0">
                        <a:latin typeface="Times New Roman" panose="02020603050405020304" pitchFamily="18" charset="0"/>
                        <a:cs typeface="Times New Roman" panose="02020603050405020304" pitchFamily="18" charset="0"/>
                      </a:endParaRPr>
                    </a:p>
                  </a:txBody>
                  <a:tcPr/>
                </a:tc>
                <a:tc>
                  <a:txBody>
                    <a:bodyPr/>
                    <a:lstStyle/>
                    <a:p>
                      <a:pPr algn="ctr"/>
                      <a:r>
                        <a:rPr lang="en-US" sz="1400" dirty="0" smtClean="0">
                          <a:latin typeface="Times New Roman" panose="02020603050405020304" pitchFamily="18" charset="0"/>
                          <a:cs typeface="Times New Roman" panose="02020603050405020304" pitchFamily="18" charset="0"/>
                        </a:rPr>
                        <a:t>WC</a:t>
                      </a:r>
                      <a:r>
                        <a:rPr lang="en-US" sz="1400" baseline="0" dirty="0" smtClean="0">
                          <a:latin typeface="Times New Roman" panose="02020603050405020304" pitchFamily="18" charset="0"/>
                          <a:cs typeface="Times New Roman" panose="02020603050405020304" pitchFamily="18" charset="0"/>
                        </a:rPr>
                        <a:t> Completed</a:t>
                      </a:r>
                      <a:endParaRPr lang="en-US" sz="1400" dirty="0">
                        <a:latin typeface="Times New Roman" panose="02020603050405020304" pitchFamily="18" charset="0"/>
                        <a:cs typeface="Times New Roman" panose="02020603050405020304" pitchFamily="18" charset="0"/>
                      </a:endParaRPr>
                    </a:p>
                  </a:txBody>
                  <a:tcPr/>
                </a:tc>
                <a:tc>
                  <a:txBody>
                    <a:bodyPr/>
                    <a:lstStyle/>
                    <a:p>
                      <a:pPr algn="ctr"/>
                      <a:r>
                        <a:rPr lang="en-US" sz="1400" dirty="0" smtClean="0">
                          <a:latin typeface="Times New Roman" panose="02020603050405020304" pitchFamily="18" charset="0"/>
                          <a:cs typeface="Times New Roman" panose="02020603050405020304" pitchFamily="18" charset="0"/>
                        </a:rPr>
                        <a:t>Committee members</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81665908"/>
                  </a:ext>
                </a:extLst>
              </a:tr>
              <a:tr h="272411">
                <a:tc vMerge="1">
                  <a:txBody>
                    <a:bodyPr/>
                    <a:lstStyle/>
                    <a:p>
                      <a:pPr algn="ctr"/>
                      <a:endParaRPr lang="en-US" sz="1400" dirty="0">
                        <a:latin typeface="Times New Roman" panose="02020603050405020304" pitchFamily="18" charset="0"/>
                        <a:cs typeface="Times New Roman" panose="02020603050405020304" pitchFamily="18" charset="0"/>
                      </a:endParaRPr>
                    </a:p>
                  </a:txBody>
                  <a:tcPr/>
                </a:tc>
                <a:tc vMerge="1">
                  <a:txBody>
                    <a:bodyPr/>
                    <a:lstStyle/>
                    <a:p>
                      <a:endParaRPr lang="en-US"/>
                    </a:p>
                  </a:txBody>
                  <a:tcPr/>
                </a:tc>
                <a:tc rowSpan="2">
                  <a:txBody>
                    <a:bodyPr/>
                    <a:lstStyle/>
                    <a:p>
                      <a:pPr algn="ctr"/>
                      <a:r>
                        <a:rPr lang="en-US" sz="1400" b="0" i="0" dirty="0" smtClean="0">
                          <a:solidFill>
                            <a:srgbClr val="212529"/>
                          </a:solidFill>
                          <a:effectLst/>
                          <a:latin typeface="Source Sans Pro"/>
                        </a:rPr>
                        <a:t>Recommendation for Remote Sensing and Geographical Information System as Relevant to Environment Impact Assessment and Environment Management</a:t>
                      </a:r>
                      <a:r>
                        <a:rPr lang="en-US" sz="1400" b="0" i="0" baseline="0" dirty="0" smtClean="0">
                          <a:solidFill>
                            <a:srgbClr val="212529"/>
                          </a:solidFill>
                          <a:effectLst/>
                          <a:latin typeface="Source Sans Pro"/>
                        </a:rPr>
                        <a:t> </a:t>
                      </a:r>
                      <a:r>
                        <a:rPr lang="en-US" sz="1400" b="0" i="0" dirty="0" smtClean="0">
                          <a:solidFill>
                            <a:srgbClr val="212529"/>
                          </a:solidFill>
                          <a:effectLst/>
                          <a:latin typeface="Source Sans Pro"/>
                        </a:rPr>
                        <a:t>Plan</a:t>
                      </a:r>
                      <a:endParaRPr lang="en-US" sz="1400" dirty="0">
                        <a:latin typeface="Times New Roman" panose="02020603050405020304" pitchFamily="18" charset="0"/>
                        <a:cs typeface="Times New Roman" panose="02020603050405020304" pitchFamily="18" charset="0"/>
                      </a:endParaRPr>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anose="02020603050405020304" pitchFamily="18" charset="0"/>
                          <a:cs typeface="Times New Roman" panose="02020603050405020304" pitchFamily="18" charset="0"/>
                        </a:rPr>
                        <a:t>WC Completed</a:t>
                      </a:r>
                      <a:endParaRPr lang="en-US" sz="1400" dirty="0">
                        <a:latin typeface="Times New Roman" panose="02020603050405020304" pitchFamily="18" charset="0"/>
                        <a:cs typeface="Times New Roman" panose="02020603050405020304" pitchFamily="18" charset="0"/>
                      </a:endParaRPr>
                    </a:p>
                  </a:txBody>
                  <a:tcPr/>
                </a:tc>
                <a:tc rowSpan="2">
                  <a:txBody>
                    <a:bodyPr/>
                    <a:lstStyle/>
                    <a:p>
                      <a:pPr algn="ctr"/>
                      <a:r>
                        <a:rPr lang="en-US" sz="1400" dirty="0" smtClean="0">
                          <a:latin typeface="Times New Roman" panose="02020603050405020304" pitchFamily="18" charset="0"/>
                          <a:cs typeface="Times New Roman" panose="02020603050405020304" pitchFamily="18" charset="0"/>
                        </a:rPr>
                        <a:t>Committee members</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33920355"/>
                  </a:ext>
                </a:extLst>
              </a:tr>
              <a:tr h="463501">
                <a:tc>
                  <a:txBody>
                    <a:bodyPr/>
                    <a:lstStyle/>
                    <a:p>
                      <a:pPr algn="ctr"/>
                      <a:r>
                        <a:rPr lang="en-US" sz="1400" dirty="0">
                          <a:latin typeface="Times New Roman" panose="02020603050405020304" pitchFamily="18" charset="0"/>
                          <a:cs typeface="Times New Roman" panose="02020603050405020304" pitchFamily="18" charset="0"/>
                        </a:rPr>
                        <a:t>3</a:t>
                      </a:r>
                    </a:p>
                  </a:txBody>
                  <a:tcPr/>
                </a:tc>
                <a:tc vMerge="1">
                  <a:txBody>
                    <a:bodyPr/>
                    <a:lstStyle/>
                    <a:p>
                      <a:pPr algn="ctr"/>
                      <a:r>
                        <a:rPr lang="en-US" sz="1200" dirty="0">
                          <a:latin typeface="Times New Roman" panose="02020603050405020304" pitchFamily="18" charset="0"/>
                          <a:cs typeface="Times New Roman" panose="02020603050405020304" pitchFamily="18" charset="0"/>
                        </a:rPr>
                        <a:t>MED 25</a:t>
                      </a:r>
                    </a:p>
                  </a:txBody>
                  <a:tcPr/>
                </a:tc>
                <a:tc vMerge="1">
                  <a:txBody>
                    <a:bodyPr/>
                    <a:lstStyle/>
                    <a:p>
                      <a:pPr algn="ctr"/>
                      <a:r>
                        <a:rPr lang="en-IN" sz="1400" b="0" i="0" kern="1200" dirty="0">
                          <a:solidFill>
                            <a:schemeClr val="dk1"/>
                          </a:solidFill>
                          <a:effectLst/>
                          <a:latin typeface="Times New Roman" panose="02020603050405020304" pitchFamily="18" charset="0"/>
                          <a:ea typeface="+mn-ea"/>
                          <a:cs typeface="Times New Roman" panose="02020603050405020304" pitchFamily="18" charset="0"/>
                        </a:rPr>
                        <a:t>Offset Digital Printing Machines</a:t>
                      </a:r>
                      <a:endParaRPr lang="en-US" sz="1400" dirty="0">
                        <a:latin typeface="Times New Roman" panose="02020603050405020304" pitchFamily="18" charset="0"/>
                        <a:cs typeface="Times New Roman" panose="02020603050405020304" pitchFamily="18" charset="0"/>
                      </a:endParaRP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latin typeface="Times New Roman" panose="02020603050405020304" pitchFamily="18" charset="0"/>
                          <a:cs typeface="Times New Roman" panose="02020603050405020304" pitchFamily="18" charset="0"/>
                        </a:rPr>
                        <a:t>Working draft under preparation </a:t>
                      </a:r>
                    </a:p>
                    <a:p>
                      <a:pPr algn="ctr"/>
                      <a:endParaRPr lang="en-US" sz="1400" dirty="0">
                        <a:latin typeface="Times New Roman" panose="02020603050405020304" pitchFamily="18" charset="0"/>
                        <a:cs typeface="Times New Roman" panose="02020603050405020304" pitchFamily="18" charset="0"/>
                      </a:endParaRP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latin typeface="Times New Roman" panose="02020603050405020304" pitchFamily="18" charset="0"/>
                          <a:cs typeface="Times New Roman" panose="02020603050405020304" pitchFamily="18" charset="0"/>
                        </a:rPr>
                        <a:t>Working group has been constituted consisting of experts in the field to prepare the working draft on the subject.</a:t>
                      </a:r>
                    </a:p>
                    <a:p>
                      <a:pPr algn="ct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15444490"/>
                  </a:ext>
                </a:extLst>
              </a:tr>
            </a:tbl>
          </a:graphicData>
        </a:graphic>
      </p:graphicFrame>
      <p:pic>
        <p:nvPicPr>
          <p:cNvPr id="3" name="Picture 2">
            <a:extLst>
              <a:ext uri="{FF2B5EF4-FFF2-40B4-BE49-F238E27FC236}">
                <a16:creationId xmlns:a16="http://schemas.microsoft.com/office/drawing/2014/main" id="{DFFC9FDD-CEF4-3E8F-E43A-B59B0AC037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31" y="72309"/>
            <a:ext cx="1520621" cy="905665"/>
          </a:xfrm>
          <a:prstGeom prst="rect">
            <a:avLst/>
          </a:prstGeom>
        </p:spPr>
      </p:pic>
    </p:spTree>
    <p:extLst>
      <p:ext uri="{BB962C8B-B14F-4D97-AF65-F5344CB8AC3E}">
        <p14:creationId xmlns:p14="http://schemas.microsoft.com/office/powerpoint/2010/main" val="370166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C5F47-EEB1-FC38-554F-4AAB00EF4E92}"/>
              </a:ext>
            </a:extLst>
          </p:cNvPr>
          <p:cNvSpPr>
            <a:spLocks noGrp="1"/>
          </p:cNvSpPr>
          <p:nvPr>
            <p:ph type="title"/>
          </p:nvPr>
        </p:nvSpPr>
        <p:spPr>
          <a:xfrm>
            <a:off x="1450974" y="977974"/>
            <a:ext cx="9603275" cy="1049235"/>
          </a:xfrm>
        </p:spPr>
        <p:txBody>
          <a:bodyPr>
            <a:normAutofit/>
          </a:bodyPr>
          <a:lstStyle/>
          <a:p>
            <a:r>
              <a:rPr lang="en-US" sz="2800" b="1" dirty="0">
                <a:latin typeface="Times New Roman" panose="02020603050405020304" pitchFamily="18" charset="0"/>
                <a:cs typeface="Times New Roman" panose="02020603050405020304" pitchFamily="18" charset="0"/>
              </a:rPr>
              <a:t>NEW WORK ITEM PROJECTS (</a:t>
            </a:r>
            <a:r>
              <a:rPr lang="en-US" sz="2800" b="1" dirty="0" smtClean="0">
                <a:latin typeface="Times New Roman" panose="02020603050405020304" pitchFamily="18" charset="0"/>
                <a:cs typeface="Times New Roman" panose="02020603050405020304" pitchFamily="18" charset="0"/>
              </a:rPr>
              <a:t>NWIP</a:t>
            </a:r>
            <a:r>
              <a:rPr lang="en-US" sz="2800" b="1" dirty="0">
                <a:latin typeface="Times New Roman" panose="02020603050405020304" pitchFamily="18" charset="0"/>
                <a:cs typeface="Times New Roman" panose="02020603050405020304" pitchFamily="18" charset="0"/>
              </a:rPr>
              <a:t>s</a:t>
            </a:r>
            <a:r>
              <a:rPr lang="en-US" sz="2800" b="1" dirty="0" smtClean="0">
                <a:latin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5CEDC050-C28C-0A48-A3D1-3FDE3E02910E}"/>
              </a:ext>
            </a:extLst>
          </p:cNvPr>
          <p:cNvGraphicFramePr>
            <a:graphicFrameLocks noGrp="1"/>
          </p:cNvGraphicFramePr>
          <p:nvPr>
            <p:ph idx="1"/>
            <p:extLst>
              <p:ext uri="{D42A27DB-BD31-4B8C-83A1-F6EECF244321}">
                <p14:modId xmlns:p14="http://schemas.microsoft.com/office/powerpoint/2010/main" val="1098534226"/>
              </p:ext>
            </p:extLst>
          </p:nvPr>
        </p:nvGraphicFramePr>
        <p:xfrm>
          <a:off x="1450974" y="2309978"/>
          <a:ext cx="9603275" cy="4138932"/>
        </p:xfrm>
        <a:graphic>
          <a:graphicData uri="http://schemas.openxmlformats.org/drawingml/2006/table">
            <a:tbl>
              <a:tblPr firstRow="1" bandRow="1">
                <a:tableStyleId>{5C22544A-7EE6-4342-B048-85BDC9FD1C3A}</a:tableStyleId>
              </a:tblPr>
              <a:tblGrid>
                <a:gridCol w="619413">
                  <a:extLst>
                    <a:ext uri="{9D8B030D-6E8A-4147-A177-3AD203B41FA5}">
                      <a16:colId xmlns:a16="http://schemas.microsoft.com/office/drawing/2014/main" val="4105804784"/>
                    </a:ext>
                  </a:extLst>
                </a:gridCol>
                <a:gridCol w="948046">
                  <a:extLst>
                    <a:ext uri="{9D8B030D-6E8A-4147-A177-3AD203B41FA5}">
                      <a16:colId xmlns:a16="http://schemas.microsoft.com/office/drawing/2014/main" val="266329670"/>
                    </a:ext>
                  </a:extLst>
                </a:gridCol>
                <a:gridCol w="2705711">
                  <a:extLst>
                    <a:ext uri="{9D8B030D-6E8A-4147-A177-3AD203B41FA5}">
                      <a16:colId xmlns:a16="http://schemas.microsoft.com/office/drawing/2014/main" val="1753574929"/>
                    </a:ext>
                  </a:extLst>
                </a:gridCol>
                <a:gridCol w="1783080">
                  <a:extLst>
                    <a:ext uri="{9D8B030D-6E8A-4147-A177-3AD203B41FA5}">
                      <a16:colId xmlns:a16="http://schemas.microsoft.com/office/drawing/2014/main" val="1969321074"/>
                    </a:ext>
                  </a:extLst>
                </a:gridCol>
                <a:gridCol w="3547025">
                  <a:extLst>
                    <a:ext uri="{9D8B030D-6E8A-4147-A177-3AD203B41FA5}">
                      <a16:colId xmlns:a16="http://schemas.microsoft.com/office/drawing/2014/main" val="705016311"/>
                    </a:ext>
                  </a:extLst>
                </a:gridCol>
              </a:tblGrid>
              <a:tr h="472048">
                <a:tc>
                  <a:txBody>
                    <a:bodyPr/>
                    <a:lstStyle/>
                    <a:p>
                      <a:pPr algn="ctr"/>
                      <a:r>
                        <a:rPr lang="en-US" sz="1400" dirty="0">
                          <a:latin typeface="Times New Roman" panose="02020603050405020304" pitchFamily="18" charset="0"/>
                          <a:cs typeface="Times New Roman" panose="02020603050405020304" pitchFamily="18" charset="0"/>
                        </a:rPr>
                        <a:t>S. No.</a:t>
                      </a:r>
                    </a:p>
                  </a:txBody>
                  <a:tcPr/>
                </a:tc>
                <a:tc>
                  <a:txBody>
                    <a:bodyPr/>
                    <a:lstStyle/>
                    <a:p>
                      <a:pPr algn="ctr"/>
                      <a:r>
                        <a:rPr lang="en-US" sz="1400" dirty="0">
                          <a:latin typeface="Times New Roman" panose="02020603050405020304" pitchFamily="18" charset="0"/>
                          <a:cs typeface="Times New Roman" panose="02020603050405020304" pitchFamily="18" charset="0"/>
                        </a:rPr>
                        <a:t>Committee No.</a:t>
                      </a:r>
                    </a:p>
                  </a:txBody>
                  <a:tcPr/>
                </a:tc>
                <a:tc>
                  <a:txBody>
                    <a:bodyPr/>
                    <a:lstStyle/>
                    <a:p>
                      <a:pPr algn="ctr"/>
                      <a:r>
                        <a:rPr lang="en-US" sz="1400" dirty="0">
                          <a:latin typeface="Times New Roman" panose="02020603050405020304" pitchFamily="18" charset="0"/>
                          <a:cs typeface="Times New Roman" panose="02020603050405020304" pitchFamily="18" charset="0"/>
                        </a:rPr>
                        <a:t>Project Title </a:t>
                      </a:r>
                    </a:p>
                  </a:txBody>
                  <a:tcPr/>
                </a:tc>
                <a:tc>
                  <a:txBody>
                    <a:bodyPr/>
                    <a:lstStyle/>
                    <a:p>
                      <a:pPr algn="ctr"/>
                      <a:r>
                        <a:rPr lang="en-US" sz="1400" dirty="0">
                          <a:latin typeface="Times New Roman" panose="02020603050405020304" pitchFamily="18" charset="0"/>
                          <a:cs typeface="Times New Roman" panose="02020603050405020304" pitchFamily="18" charset="0"/>
                        </a:rPr>
                        <a:t>Current Status </a:t>
                      </a:r>
                    </a:p>
                  </a:txBody>
                  <a:tcPr/>
                </a:tc>
                <a:tc>
                  <a:txBody>
                    <a:bodyPr/>
                    <a:lstStyle/>
                    <a:p>
                      <a:pPr algn="ctr"/>
                      <a:r>
                        <a:rPr lang="en-US" sz="1400" dirty="0">
                          <a:latin typeface="Times New Roman" panose="02020603050405020304" pitchFamily="18" charset="0"/>
                          <a:cs typeface="Times New Roman" panose="02020603050405020304" pitchFamily="18" charset="0"/>
                        </a:rPr>
                        <a:t>Process Adopted/to be adopted </a:t>
                      </a:r>
                    </a:p>
                  </a:txBody>
                  <a:tcPr/>
                </a:tc>
                <a:extLst>
                  <a:ext uri="{0D108BD9-81ED-4DB2-BD59-A6C34878D82A}">
                    <a16:rowId xmlns:a16="http://schemas.microsoft.com/office/drawing/2014/main" val="3936221059"/>
                  </a:ext>
                </a:extLst>
              </a:tr>
              <a:tr h="749724">
                <a:tc>
                  <a:txBody>
                    <a:bodyPr/>
                    <a:lstStyle/>
                    <a:p>
                      <a:pPr algn="ctr"/>
                      <a:r>
                        <a:rPr lang="en-US" sz="1400" dirty="0">
                          <a:latin typeface="Times New Roman" panose="02020603050405020304" pitchFamily="18" charset="0"/>
                          <a:cs typeface="Times New Roman" panose="02020603050405020304" pitchFamily="18" charset="0"/>
                        </a:rPr>
                        <a:t>4</a:t>
                      </a:r>
                    </a:p>
                  </a:txBody>
                  <a:tcPr/>
                </a:tc>
                <a:tc>
                  <a:txBody>
                    <a:bodyPr/>
                    <a:lstStyle/>
                    <a:p>
                      <a:pPr algn="ctr"/>
                      <a:r>
                        <a:rPr lang="en-US" sz="1400" dirty="0" smtClean="0">
                          <a:latin typeface="Times New Roman" panose="02020603050405020304" pitchFamily="18" charset="0"/>
                          <a:cs typeface="Times New Roman" panose="02020603050405020304" pitchFamily="18" charset="0"/>
                        </a:rPr>
                        <a:t>WRD 24</a:t>
                      </a:r>
                      <a:endParaRPr lang="en-US" sz="1400" dirty="0">
                        <a:latin typeface="Times New Roman" panose="02020603050405020304" pitchFamily="18" charset="0"/>
                        <a:cs typeface="Times New Roman" panose="02020603050405020304" pitchFamily="18" charset="0"/>
                      </a:endParaRPr>
                    </a:p>
                  </a:txBody>
                  <a:tcPr/>
                </a:tc>
                <a:tc>
                  <a:txBody>
                    <a:bodyPr/>
                    <a:lstStyle/>
                    <a:p>
                      <a:pPr algn="ctr"/>
                      <a:r>
                        <a:rPr lang="en-US" sz="1400" b="0" i="0" dirty="0" smtClean="0">
                          <a:solidFill>
                            <a:srgbClr val="212529"/>
                          </a:solidFill>
                          <a:effectLst/>
                          <a:latin typeface="Source Sans Pro"/>
                        </a:rPr>
                        <a:t>Environmental Impact Assessment (EIA) and Environmental Management Plan (EMP) for River Valley and Hydroelectric Projects — Guidelines</a:t>
                      </a:r>
                      <a:endParaRPr lang="en-US" sz="14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anose="02020603050405020304" pitchFamily="18" charset="0"/>
                          <a:cs typeface="Times New Roman" panose="02020603050405020304" pitchFamily="18" charset="0"/>
                        </a:rPr>
                        <a:t>Ready for gazette</a:t>
                      </a:r>
                      <a:endParaRPr lang="en-US" sz="14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anose="02020603050405020304" pitchFamily="18" charset="0"/>
                          <a:cs typeface="Times New Roman" panose="02020603050405020304" pitchFamily="18" charset="0"/>
                        </a:rPr>
                        <a:t>Panel</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8889438"/>
                  </a:ext>
                </a:extLst>
              </a:tr>
              <a:tr h="749724">
                <a:tc>
                  <a:txBody>
                    <a:bodyPr/>
                    <a:lstStyle/>
                    <a:p>
                      <a:pPr algn="ctr"/>
                      <a:r>
                        <a:rPr lang="en-US" sz="1400" dirty="0" smtClean="0">
                          <a:latin typeface="Times New Roman" panose="02020603050405020304" pitchFamily="18" charset="0"/>
                          <a:cs typeface="Times New Roman" panose="02020603050405020304" pitchFamily="18" charset="0"/>
                        </a:rPr>
                        <a:t>5</a:t>
                      </a:r>
                      <a:endParaRPr lang="en-US" sz="1400" dirty="0">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latin typeface="Times New Roman" panose="02020603050405020304" pitchFamily="18" charset="0"/>
                          <a:cs typeface="Times New Roman" panose="02020603050405020304" pitchFamily="18" charset="0"/>
                        </a:rPr>
                        <a:t>WRD 29</a:t>
                      </a:r>
                    </a:p>
                    <a:p>
                      <a:pPr algn="ctr"/>
                      <a:endParaRPr lang="en-US" sz="1400" dirty="0">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b="0" i="0" dirty="0" smtClean="0">
                          <a:solidFill>
                            <a:srgbClr val="212529"/>
                          </a:solidFill>
                          <a:effectLst/>
                          <a:latin typeface="Source Sans Pro"/>
                        </a:rPr>
                        <a:t>Small Hydropower Plants – Vocabulary</a:t>
                      </a:r>
                      <a:endParaRPr lang="en-US" sz="1400" dirty="0" smtClean="0">
                        <a:latin typeface="Times New Roman" panose="02020603050405020304" pitchFamily="18" charset="0"/>
                        <a:cs typeface="Times New Roman" panose="02020603050405020304" pitchFamily="18" charset="0"/>
                      </a:endParaRPr>
                    </a:p>
                    <a:p>
                      <a:pPr algn="ctr"/>
                      <a:endParaRPr lang="en-US" sz="14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anose="02020603050405020304" pitchFamily="18" charset="0"/>
                          <a:cs typeface="Times New Roman" panose="02020603050405020304" pitchFamily="18" charset="0"/>
                        </a:rPr>
                        <a:t>Working draft</a:t>
                      </a:r>
                      <a:r>
                        <a:rPr lang="en-US" sz="1400" baseline="0" dirty="0" smtClean="0">
                          <a:latin typeface="Times New Roman" panose="02020603050405020304" pitchFamily="18" charset="0"/>
                          <a:cs typeface="Times New Roman" panose="02020603050405020304" pitchFamily="18" charset="0"/>
                        </a:rPr>
                        <a:t> under preparation</a:t>
                      </a:r>
                      <a:endParaRPr lang="en-US" sz="14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anose="02020603050405020304" pitchFamily="18" charset="0"/>
                          <a:cs typeface="Times New Roman" panose="02020603050405020304" pitchFamily="18" charset="0"/>
                        </a:rPr>
                        <a:t>Panel</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65576087"/>
                  </a:ext>
                </a:extLst>
              </a:tr>
              <a:tr h="749724">
                <a:tc>
                  <a:txBody>
                    <a:bodyPr/>
                    <a:lstStyle/>
                    <a:p>
                      <a:pPr algn="ctr"/>
                      <a:r>
                        <a:rPr lang="en-US" sz="1400" dirty="0" smtClean="0">
                          <a:latin typeface="Times New Roman" panose="02020603050405020304" pitchFamily="18" charset="0"/>
                          <a:cs typeface="Times New Roman" panose="02020603050405020304" pitchFamily="18" charset="0"/>
                        </a:rPr>
                        <a:t>6</a:t>
                      </a:r>
                      <a:endParaRPr lang="en-US" sz="1400" dirty="0">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latin typeface="Times New Roman" panose="02020603050405020304" pitchFamily="18" charset="0"/>
                          <a:cs typeface="Times New Roman" panose="02020603050405020304" pitchFamily="18" charset="0"/>
                        </a:rPr>
                        <a:t>WRD 29</a:t>
                      </a:r>
                    </a:p>
                    <a:p>
                      <a:pPr algn="ctr"/>
                      <a:endParaRPr lang="en-US" sz="1400" dirty="0">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b="0" i="0" dirty="0" smtClean="0">
                          <a:solidFill>
                            <a:srgbClr val="212529"/>
                          </a:solidFill>
                          <a:effectLst/>
                          <a:latin typeface="Source Sans Pro"/>
                        </a:rPr>
                        <a:t>Small Hydropower Plants – Detailed Design of Civil Works</a:t>
                      </a:r>
                      <a:endParaRPr lang="en-US" sz="1400" dirty="0" smtClean="0">
                        <a:latin typeface="Times New Roman" panose="02020603050405020304" pitchFamily="18" charset="0"/>
                        <a:cs typeface="Times New Roman" panose="02020603050405020304" pitchFamily="18" charset="0"/>
                      </a:endParaRPr>
                    </a:p>
                    <a:p>
                      <a:pPr algn="ctr"/>
                      <a:endParaRPr lang="en-US" sz="14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anose="02020603050405020304" pitchFamily="18" charset="0"/>
                          <a:cs typeface="Times New Roman" panose="02020603050405020304" pitchFamily="18" charset="0"/>
                        </a:rPr>
                        <a:t>Working draft</a:t>
                      </a:r>
                      <a:r>
                        <a:rPr lang="en-US" sz="1400" baseline="0" dirty="0" smtClean="0">
                          <a:latin typeface="Times New Roman" panose="02020603050405020304" pitchFamily="18" charset="0"/>
                          <a:cs typeface="Times New Roman" panose="02020603050405020304" pitchFamily="18" charset="0"/>
                        </a:rPr>
                        <a:t> under preparation</a:t>
                      </a:r>
                      <a:endParaRPr lang="en-US" sz="14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anose="02020603050405020304" pitchFamily="18" charset="0"/>
                          <a:cs typeface="Times New Roman" panose="02020603050405020304" pitchFamily="18" charset="0"/>
                        </a:rPr>
                        <a:t>Panel</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17059010"/>
                  </a:ext>
                </a:extLst>
              </a:tr>
              <a:tr h="749724">
                <a:tc>
                  <a:txBody>
                    <a:bodyPr/>
                    <a:lstStyle/>
                    <a:p>
                      <a:pPr algn="ctr"/>
                      <a:r>
                        <a:rPr lang="en-US" sz="1400" dirty="0" smtClean="0">
                          <a:latin typeface="Times New Roman" panose="02020603050405020304" pitchFamily="18" charset="0"/>
                          <a:cs typeface="Times New Roman" panose="02020603050405020304" pitchFamily="18" charset="0"/>
                        </a:rPr>
                        <a:t>7</a:t>
                      </a:r>
                      <a:endParaRPr lang="en-US" sz="1400" dirty="0">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latin typeface="Times New Roman" panose="02020603050405020304" pitchFamily="18" charset="0"/>
                          <a:cs typeface="Times New Roman" panose="02020603050405020304" pitchFamily="18" charset="0"/>
                        </a:rPr>
                        <a:t>WRD 29</a:t>
                      </a:r>
                    </a:p>
                    <a:p>
                      <a:pPr algn="ctr"/>
                      <a:endParaRPr lang="en-US" sz="1400" dirty="0">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b="0" i="0" dirty="0" smtClean="0">
                          <a:solidFill>
                            <a:srgbClr val="212529"/>
                          </a:solidFill>
                          <a:effectLst/>
                          <a:latin typeface="Source Sans Pro"/>
                        </a:rPr>
                        <a:t>Small Hydropower Plants – Detailed Construction</a:t>
                      </a:r>
                      <a:endParaRPr lang="en-US" sz="1400" dirty="0" smtClean="0">
                        <a:latin typeface="Times New Roman" panose="02020603050405020304" pitchFamily="18" charset="0"/>
                        <a:cs typeface="Times New Roman" panose="02020603050405020304" pitchFamily="18" charset="0"/>
                      </a:endParaRPr>
                    </a:p>
                    <a:p>
                      <a:pPr algn="ctr"/>
                      <a:endParaRPr lang="en-US" sz="14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anose="02020603050405020304" pitchFamily="18" charset="0"/>
                          <a:cs typeface="Times New Roman" panose="02020603050405020304" pitchFamily="18" charset="0"/>
                        </a:rPr>
                        <a:t>Working draft</a:t>
                      </a:r>
                      <a:r>
                        <a:rPr lang="en-US" sz="1400" baseline="0" dirty="0" smtClean="0">
                          <a:latin typeface="Times New Roman" panose="02020603050405020304" pitchFamily="18" charset="0"/>
                          <a:cs typeface="Times New Roman" panose="02020603050405020304" pitchFamily="18" charset="0"/>
                        </a:rPr>
                        <a:t> under preparation</a:t>
                      </a:r>
                      <a:endParaRPr lang="en-US" sz="14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anose="02020603050405020304" pitchFamily="18" charset="0"/>
                          <a:cs typeface="Times New Roman" panose="02020603050405020304" pitchFamily="18" charset="0"/>
                        </a:rPr>
                        <a:t>Panel</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884006597"/>
                  </a:ext>
                </a:extLst>
              </a:tr>
            </a:tbl>
          </a:graphicData>
        </a:graphic>
      </p:graphicFrame>
      <p:pic>
        <p:nvPicPr>
          <p:cNvPr id="3" name="Picture 2">
            <a:extLst>
              <a:ext uri="{FF2B5EF4-FFF2-40B4-BE49-F238E27FC236}">
                <a16:creationId xmlns:a16="http://schemas.microsoft.com/office/drawing/2014/main" id="{DFFC9FDD-CEF4-3E8F-E43A-B59B0AC037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31" y="72309"/>
            <a:ext cx="1520621" cy="905665"/>
          </a:xfrm>
          <a:prstGeom prst="rect">
            <a:avLst/>
          </a:prstGeom>
        </p:spPr>
      </p:pic>
    </p:spTree>
    <p:extLst>
      <p:ext uri="{BB962C8B-B14F-4D97-AF65-F5344CB8AC3E}">
        <p14:creationId xmlns:p14="http://schemas.microsoft.com/office/powerpoint/2010/main" val="2207232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E1083-EBAC-DA37-2E82-73CE41C83875}"/>
              </a:ext>
            </a:extLst>
          </p:cNvPr>
          <p:cNvSpPr>
            <a:spLocks noGrp="1"/>
          </p:cNvSpPr>
          <p:nvPr>
            <p:ph type="title"/>
          </p:nvPr>
        </p:nvSpPr>
        <p:spPr>
          <a:xfrm>
            <a:off x="1212470" y="1146666"/>
            <a:ext cx="9928225" cy="719481"/>
          </a:xfrm>
        </p:spPr>
        <p:txBody>
          <a:bodyPr>
            <a:normAutofit/>
          </a:bodyPr>
          <a:lstStyle/>
          <a:p>
            <a:r>
              <a:rPr lang="en-US" sz="2800" b="1" dirty="0" smtClean="0">
                <a:latin typeface="Times New Roman" panose="02020603050405020304" pitchFamily="18" charset="0"/>
                <a:cs typeface="Times New Roman" panose="02020603050405020304" pitchFamily="18" charset="0"/>
              </a:rPr>
              <a:t>APS </a:t>
            </a:r>
            <a:r>
              <a:rPr lang="en-US" sz="2800" b="1" dirty="0">
                <a:latin typeface="Times New Roman" panose="02020603050405020304" pitchFamily="18" charset="0"/>
                <a:cs typeface="Times New Roman" panose="02020603050405020304" pitchFamily="18" charset="0"/>
              </a:rPr>
              <a:t>PROGRESS – </a:t>
            </a:r>
            <a:r>
              <a:rPr lang="en-US" sz="2800" b="1" dirty="0" smtClean="0">
                <a:latin typeface="Times New Roman" panose="02020603050405020304" pitchFamily="18" charset="0"/>
                <a:cs typeface="Times New Roman" panose="02020603050405020304" pitchFamily="18" charset="0"/>
              </a:rPr>
              <a:t>Review</a:t>
            </a:r>
            <a:r>
              <a:rPr lang="en-US" sz="2800" b="1" dirty="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of Standards</a:t>
            </a:r>
            <a:endParaRPr lang="en-US" sz="2800" b="1"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308BAAB0-ADA8-F819-1009-B8D21E054DE2}"/>
              </a:ext>
            </a:extLst>
          </p:cNvPr>
          <p:cNvGraphicFramePr>
            <a:graphicFrameLocks noGrp="1"/>
          </p:cNvGraphicFramePr>
          <p:nvPr>
            <p:ph idx="1"/>
            <p:extLst>
              <p:ext uri="{D42A27DB-BD31-4B8C-83A1-F6EECF244321}">
                <p14:modId xmlns:p14="http://schemas.microsoft.com/office/powerpoint/2010/main" val="4090014863"/>
              </p:ext>
            </p:extLst>
          </p:nvPr>
        </p:nvGraphicFramePr>
        <p:xfrm>
          <a:off x="1287379" y="2385640"/>
          <a:ext cx="9778406" cy="4137881"/>
        </p:xfrm>
        <a:graphic>
          <a:graphicData uri="http://schemas.openxmlformats.org/drawingml/2006/table">
            <a:tbl>
              <a:tblPr firstRow="1" bandRow="1">
                <a:tableStyleId>{5C22544A-7EE6-4342-B048-85BDC9FD1C3A}</a:tableStyleId>
              </a:tblPr>
              <a:tblGrid>
                <a:gridCol w="507962">
                  <a:extLst>
                    <a:ext uri="{9D8B030D-6E8A-4147-A177-3AD203B41FA5}">
                      <a16:colId xmlns:a16="http://schemas.microsoft.com/office/drawing/2014/main" val="1968874291"/>
                    </a:ext>
                  </a:extLst>
                </a:gridCol>
                <a:gridCol w="1125074">
                  <a:extLst>
                    <a:ext uri="{9D8B030D-6E8A-4147-A177-3AD203B41FA5}">
                      <a16:colId xmlns:a16="http://schemas.microsoft.com/office/drawing/2014/main" val="1084011988"/>
                    </a:ext>
                  </a:extLst>
                </a:gridCol>
                <a:gridCol w="816518">
                  <a:extLst>
                    <a:ext uri="{9D8B030D-6E8A-4147-A177-3AD203B41FA5}">
                      <a16:colId xmlns:a16="http://schemas.microsoft.com/office/drawing/2014/main" val="1699169294"/>
                    </a:ext>
                  </a:extLst>
                </a:gridCol>
                <a:gridCol w="816518">
                  <a:extLst>
                    <a:ext uri="{9D8B030D-6E8A-4147-A177-3AD203B41FA5}">
                      <a16:colId xmlns:a16="http://schemas.microsoft.com/office/drawing/2014/main" val="3671824079"/>
                    </a:ext>
                  </a:extLst>
                </a:gridCol>
                <a:gridCol w="992541">
                  <a:extLst>
                    <a:ext uri="{9D8B030D-6E8A-4147-A177-3AD203B41FA5}">
                      <a16:colId xmlns:a16="http://schemas.microsoft.com/office/drawing/2014/main" val="3173418496"/>
                    </a:ext>
                  </a:extLst>
                </a:gridCol>
                <a:gridCol w="838043">
                  <a:extLst>
                    <a:ext uri="{9D8B030D-6E8A-4147-A177-3AD203B41FA5}">
                      <a16:colId xmlns:a16="http://schemas.microsoft.com/office/drawing/2014/main" val="3877804435"/>
                    </a:ext>
                  </a:extLst>
                </a:gridCol>
                <a:gridCol w="803731">
                  <a:extLst>
                    <a:ext uri="{9D8B030D-6E8A-4147-A177-3AD203B41FA5}">
                      <a16:colId xmlns:a16="http://schemas.microsoft.com/office/drawing/2014/main" val="2354235424"/>
                    </a:ext>
                  </a:extLst>
                </a:gridCol>
                <a:gridCol w="803731">
                  <a:extLst>
                    <a:ext uri="{9D8B030D-6E8A-4147-A177-3AD203B41FA5}">
                      <a16:colId xmlns:a16="http://schemas.microsoft.com/office/drawing/2014/main" val="3771432805"/>
                    </a:ext>
                  </a:extLst>
                </a:gridCol>
                <a:gridCol w="790556">
                  <a:extLst>
                    <a:ext uri="{9D8B030D-6E8A-4147-A177-3AD203B41FA5}">
                      <a16:colId xmlns:a16="http://schemas.microsoft.com/office/drawing/2014/main" val="2277112200"/>
                    </a:ext>
                  </a:extLst>
                </a:gridCol>
                <a:gridCol w="650696">
                  <a:extLst>
                    <a:ext uri="{9D8B030D-6E8A-4147-A177-3AD203B41FA5}">
                      <a16:colId xmlns:a16="http://schemas.microsoft.com/office/drawing/2014/main" val="768282680"/>
                    </a:ext>
                  </a:extLst>
                </a:gridCol>
                <a:gridCol w="816518">
                  <a:extLst>
                    <a:ext uri="{9D8B030D-6E8A-4147-A177-3AD203B41FA5}">
                      <a16:colId xmlns:a16="http://schemas.microsoft.com/office/drawing/2014/main" val="306935468"/>
                    </a:ext>
                  </a:extLst>
                </a:gridCol>
                <a:gridCol w="816518">
                  <a:extLst>
                    <a:ext uri="{9D8B030D-6E8A-4147-A177-3AD203B41FA5}">
                      <a16:colId xmlns:a16="http://schemas.microsoft.com/office/drawing/2014/main" val="3292751767"/>
                    </a:ext>
                  </a:extLst>
                </a:gridCol>
              </a:tblGrid>
              <a:tr h="1216641">
                <a:tc>
                  <a:txBody>
                    <a:bodyPr/>
                    <a:lstStyle/>
                    <a:p>
                      <a:pPr algn="ctr"/>
                      <a:r>
                        <a:rPr lang="en-US" sz="1800" dirty="0">
                          <a:latin typeface="Times New Roman" panose="02020603050405020304" pitchFamily="18" charset="0"/>
                          <a:cs typeface="Times New Roman" panose="02020603050405020304" pitchFamily="18" charset="0"/>
                        </a:rPr>
                        <a:t>S. No.</a:t>
                      </a:r>
                    </a:p>
                  </a:txBody>
                  <a:tcPr/>
                </a:tc>
                <a:tc>
                  <a:txBody>
                    <a:bodyPr/>
                    <a:lstStyle/>
                    <a:p>
                      <a:pPr algn="ctr"/>
                      <a:r>
                        <a:rPr lang="en-US" sz="1800" dirty="0">
                          <a:latin typeface="Times New Roman" panose="02020603050405020304" pitchFamily="18" charset="0"/>
                          <a:cs typeface="Times New Roman" panose="02020603050405020304" pitchFamily="18" charset="0"/>
                        </a:rPr>
                        <a:t>Committee No.</a:t>
                      </a:r>
                    </a:p>
                  </a:txBody>
                  <a:tcPr/>
                </a:tc>
                <a:tc>
                  <a:txBody>
                    <a:bodyPr/>
                    <a:lstStyle/>
                    <a:p>
                      <a:pPr algn="ctr"/>
                      <a:r>
                        <a:rPr lang="en-US" sz="1800" dirty="0">
                          <a:latin typeface="Times New Roman" panose="02020603050405020304" pitchFamily="18" charset="0"/>
                          <a:cs typeface="Times New Roman" panose="02020603050405020304" pitchFamily="18" charset="0"/>
                        </a:rPr>
                        <a:t>Taken up for review</a:t>
                      </a:r>
                    </a:p>
                  </a:txBody>
                  <a:tcPr/>
                </a:tc>
                <a:tc>
                  <a:txBody>
                    <a:bodyPr/>
                    <a:lstStyle/>
                    <a:p>
                      <a:pPr algn="ctr"/>
                      <a:r>
                        <a:rPr lang="en-US" sz="1800" dirty="0">
                          <a:latin typeface="Times New Roman" panose="02020603050405020304" pitchFamily="18" charset="0"/>
                          <a:cs typeface="Times New Roman" panose="02020603050405020304" pitchFamily="18" charset="0"/>
                        </a:rPr>
                        <a:t>Under review</a:t>
                      </a:r>
                    </a:p>
                  </a:txBody>
                  <a:tcPr/>
                </a:tc>
                <a:tc>
                  <a:txBody>
                    <a:bodyPr/>
                    <a:lstStyle/>
                    <a:p>
                      <a:pPr algn="ctr"/>
                      <a:r>
                        <a:rPr lang="en-US" sz="1800" dirty="0">
                          <a:latin typeface="Times New Roman" panose="02020603050405020304" pitchFamily="18" charset="0"/>
                          <a:cs typeface="Times New Roman" panose="02020603050405020304" pitchFamily="18" charset="0"/>
                        </a:rPr>
                        <a:t>Reaffirmed</a:t>
                      </a:r>
                    </a:p>
                  </a:txBody>
                  <a:tcPr/>
                </a:tc>
                <a:tc>
                  <a:txBody>
                    <a:bodyPr/>
                    <a:lstStyle/>
                    <a:p>
                      <a:pPr algn="ctr"/>
                      <a:r>
                        <a:rPr lang="en-US" sz="1800" dirty="0">
                          <a:latin typeface="Times New Roman" panose="02020603050405020304" pitchFamily="18" charset="0"/>
                          <a:cs typeface="Times New Roman" panose="02020603050405020304" pitchFamily="18" charset="0"/>
                        </a:rPr>
                        <a:t>Withdrawn</a:t>
                      </a:r>
                    </a:p>
                  </a:txBody>
                  <a:tcPr/>
                </a:tc>
                <a:tc>
                  <a:txBody>
                    <a:bodyPr/>
                    <a:lstStyle/>
                    <a:p>
                      <a:pPr algn="ctr"/>
                      <a:r>
                        <a:rPr lang="en-US" sz="1800" dirty="0">
                          <a:latin typeface="Times New Roman" panose="02020603050405020304" pitchFamily="18" charset="0"/>
                          <a:cs typeface="Times New Roman" panose="02020603050405020304" pitchFamily="18" charset="0"/>
                        </a:rPr>
                        <a:t>Working draft </a:t>
                      </a:r>
                    </a:p>
                  </a:txBody>
                  <a:tcPr/>
                </a:tc>
                <a:tc>
                  <a:txBody>
                    <a:bodyPr/>
                    <a:lstStyle/>
                    <a:p>
                      <a:pPr algn="ctr"/>
                      <a:r>
                        <a:rPr lang="en-US" sz="1800" dirty="0" smtClean="0">
                          <a:latin typeface="Times New Roman" panose="02020603050405020304" pitchFamily="18" charset="0"/>
                          <a:cs typeface="Times New Roman" panose="02020603050405020304" pitchFamily="18" charset="0"/>
                        </a:rPr>
                        <a:t>P-draft</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b="1" i="0" kern="1200" dirty="0">
                          <a:solidFill>
                            <a:schemeClr val="lt1"/>
                          </a:solidFill>
                          <a:effectLst/>
                          <a:latin typeface="Times New Roman" panose="02020603050405020304" pitchFamily="18" charset="0"/>
                          <a:ea typeface="+mn-ea"/>
                          <a:cs typeface="Times New Roman" panose="02020603050405020304" pitchFamily="18" charset="0"/>
                        </a:rPr>
                        <a:t>WC-Draft</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b="1" i="0" kern="1200" dirty="0">
                          <a:solidFill>
                            <a:schemeClr val="lt1"/>
                          </a:solidFill>
                          <a:effectLst/>
                          <a:latin typeface="Times New Roman" panose="02020603050405020304" pitchFamily="18" charset="0"/>
                          <a:ea typeface="+mn-ea"/>
                          <a:cs typeface="Times New Roman" panose="02020603050405020304" pitchFamily="18" charset="0"/>
                        </a:rPr>
                        <a:t>F-Draft</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b="1" i="0" kern="1200" dirty="0">
                          <a:solidFill>
                            <a:schemeClr val="lt1"/>
                          </a:solidFill>
                          <a:effectLst/>
                          <a:latin typeface="Times New Roman" panose="02020603050405020304" pitchFamily="18" charset="0"/>
                          <a:ea typeface="+mn-ea"/>
                          <a:cs typeface="Times New Roman" panose="02020603050405020304" pitchFamily="18" charset="0"/>
                        </a:rPr>
                        <a:t>Under Publication</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a:latin typeface="Times New Roman" panose="02020603050405020304" pitchFamily="18" charset="0"/>
                          <a:cs typeface="Times New Roman" panose="02020603050405020304" pitchFamily="18" charset="0"/>
                        </a:rPr>
                        <a:t>Published</a:t>
                      </a:r>
                    </a:p>
                  </a:txBody>
                  <a:tcPr/>
                </a:tc>
                <a:extLst>
                  <a:ext uri="{0D108BD9-81ED-4DB2-BD59-A6C34878D82A}">
                    <a16:rowId xmlns:a16="http://schemas.microsoft.com/office/drawing/2014/main" val="1227971684"/>
                  </a:ext>
                </a:extLst>
              </a:tr>
              <a:tr h="570290">
                <a:tc>
                  <a:txBody>
                    <a:bodyPr/>
                    <a:lstStyle/>
                    <a:p>
                      <a:pPr algn="ctr"/>
                      <a:r>
                        <a:rPr lang="en-US" sz="1800" dirty="0">
                          <a:latin typeface="Times New Roman" panose="02020603050405020304" pitchFamily="18" charset="0"/>
                          <a:cs typeface="Times New Roman" panose="02020603050405020304" pitchFamily="18" charset="0"/>
                        </a:rPr>
                        <a:t>1. </a:t>
                      </a:r>
                    </a:p>
                  </a:txBody>
                  <a:tcPr/>
                </a:tc>
                <a:tc>
                  <a:txBody>
                    <a:bodyPr/>
                    <a:lstStyle/>
                    <a:p>
                      <a:pPr algn="ctr"/>
                      <a:r>
                        <a:rPr lang="en-US" sz="1800" dirty="0" smtClean="0">
                          <a:latin typeface="Times New Roman" panose="02020603050405020304" pitchFamily="18" charset="0"/>
                          <a:cs typeface="Times New Roman" panose="02020603050405020304" pitchFamily="18" charset="0"/>
                        </a:rPr>
                        <a:t>WRD 09</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smtClean="0">
                          <a:latin typeface="Times New Roman" panose="02020603050405020304" pitchFamily="18" charset="0"/>
                          <a:cs typeface="Times New Roman" panose="02020603050405020304" pitchFamily="18" charset="0"/>
                        </a:rPr>
                        <a:t>35</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smtClean="0">
                          <a:latin typeface="Times New Roman" panose="02020603050405020304" pitchFamily="18" charset="0"/>
                          <a:cs typeface="Times New Roman" panose="02020603050405020304" pitchFamily="18" charset="0"/>
                        </a:rPr>
                        <a:t>29</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a:latin typeface="Times New Roman" panose="02020603050405020304" pitchFamily="18" charset="0"/>
                          <a:cs typeface="Times New Roman" panose="02020603050405020304" pitchFamily="18" charset="0"/>
                        </a:rPr>
                        <a:t>0</a:t>
                      </a:r>
                    </a:p>
                  </a:txBody>
                  <a:tcPr/>
                </a:tc>
                <a:tc>
                  <a:txBody>
                    <a:bodyPr/>
                    <a:lstStyle/>
                    <a:p>
                      <a:pPr algn="ctr"/>
                      <a:r>
                        <a:rPr lang="en-US" sz="1800" dirty="0">
                          <a:latin typeface="Times New Roman" panose="02020603050405020304" pitchFamily="18" charset="0"/>
                          <a:cs typeface="Times New Roman" panose="02020603050405020304" pitchFamily="18" charset="0"/>
                        </a:rPr>
                        <a:t>0</a:t>
                      </a:r>
                    </a:p>
                  </a:txBody>
                  <a:tcPr/>
                </a:tc>
                <a:tc>
                  <a:txBody>
                    <a:bodyPr/>
                    <a:lstStyle/>
                    <a:p>
                      <a:pPr algn="ctr"/>
                      <a:r>
                        <a:rPr lang="en-US" sz="1800" dirty="0">
                          <a:latin typeface="Times New Roman" panose="02020603050405020304" pitchFamily="18" charset="0"/>
                          <a:cs typeface="Times New Roman" panose="02020603050405020304" pitchFamily="18" charset="0"/>
                        </a:rPr>
                        <a:t>0</a:t>
                      </a:r>
                    </a:p>
                  </a:txBody>
                  <a:tcPr/>
                </a:tc>
                <a:tc>
                  <a:txBody>
                    <a:bodyPr/>
                    <a:lstStyle/>
                    <a:p>
                      <a:pPr algn="ctr"/>
                      <a:r>
                        <a:rPr lang="en-US" sz="1800" dirty="0" smtClean="0">
                          <a:latin typeface="Times New Roman" panose="02020603050405020304" pitchFamily="18" charset="0"/>
                          <a:cs typeface="Times New Roman" panose="02020603050405020304" pitchFamily="18" charset="0"/>
                        </a:rPr>
                        <a:t>2</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a:latin typeface="Times New Roman" panose="02020603050405020304" pitchFamily="18" charset="0"/>
                          <a:cs typeface="Times New Roman" panose="02020603050405020304" pitchFamily="18" charset="0"/>
                        </a:rPr>
                        <a:t>2</a:t>
                      </a:r>
                    </a:p>
                  </a:txBody>
                  <a:tcPr/>
                </a:tc>
                <a:tc>
                  <a:txBody>
                    <a:bodyPr/>
                    <a:lstStyle/>
                    <a:p>
                      <a:pPr algn="ctr"/>
                      <a:r>
                        <a:rPr lang="en-US" sz="1800" dirty="0">
                          <a:latin typeface="Times New Roman" panose="02020603050405020304" pitchFamily="18" charset="0"/>
                          <a:cs typeface="Times New Roman" panose="02020603050405020304" pitchFamily="18" charset="0"/>
                        </a:rPr>
                        <a:t>0</a:t>
                      </a:r>
                    </a:p>
                  </a:txBody>
                  <a:tcPr/>
                </a:tc>
                <a:tc>
                  <a:txBody>
                    <a:bodyPr/>
                    <a:lstStyle/>
                    <a:p>
                      <a:pPr algn="ctr"/>
                      <a:r>
                        <a:rPr lang="en-US" sz="1800" dirty="0">
                          <a:latin typeface="Times New Roman" panose="02020603050405020304" pitchFamily="18" charset="0"/>
                          <a:cs typeface="Times New Roman" panose="02020603050405020304" pitchFamily="18" charset="0"/>
                        </a:rPr>
                        <a:t>1</a:t>
                      </a:r>
                    </a:p>
                  </a:txBody>
                  <a:tcPr/>
                </a:tc>
                <a:tc>
                  <a:txBody>
                    <a:bodyPr/>
                    <a:lstStyle/>
                    <a:p>
                      <a:pPr algn="ctr"/>
                      <a:r>
                        <a:rPr lang="en-US" sz="1800" dirty="0">
                          <a:latin typeface="Times New Roman" panose="02020603050405020304" pitchFamily="18" charset="0"/>
                          <a:cs typeface="Times New Roman" panose="02020603050405020304" pitchFamily="18" charset="0"/>
                        </a:rPr>
                        <a:t>1</a:t>
                      </a:r>
                    </a:p>
                  </a:txBody>
                  <a:tcPr/>
                </a:tc>
                <a:extLst>
                  <a:ext uri="{0D108BD9-81ED-4DB2-BD59-A6C34878D82A}">
                    <a16:rowId xmlns:a16="http://schemas.microsoft.com/office/drawing/2014/main" val="2088307318"/>
                  </a:ext>
                </a:extLst>
              </a:tr>
              <a:tr h="570290">
                <a:tc>
                  <a:txBody>
                    <a:bodyPr/>
                    <a:lstStyle/>
                    <a:p>
                      <a:pPr algn="ctr"/>
                      <a:r>
                        <a:rPr lang="en-US" sz="1800" dirty="0">
                          <a:latin typeface="Times New Roman" panose="02020603050405020304" pitchFamily="18" charset="0"/>
                          <a:cs typeface="Times New Roman" panose="02020603050405020304" pitchFamily="18" charset="0"/>
                        </a:rPr>
                        <a:t>2. </a:t>
                      </a:r>
                    </a:p>
                  </a:txBody>
                  <a:tcPr/>
                </a:tc>
                <a:tc>
                  <a:txBody>
                    <a:bodyPr/>
                    <a:lstStyle/>
                    <a:p>
                      <a:pPr algn="ctr"/>
                      <a:r>
                        <a:rPr lang="en-US" sz="1800" dirty="0" smtClean="0">
                          <a:latin typeface="Times New Roman" panose="02020603050405020304" pitchFamily="18" charset="0"/>
                          <a:cs typeface="Times New Roman" panose="02020603050405020304" pitchFamily="18" charset="0"/>
                        </a:rPr>
                        <a:t>WRD 15</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4</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smtClean="0">
                          <a:latin typeface="Times New Roman" panose="02020603050405020304" pitchFamily="18" charset="0"/>
                          <a:cs typeface="Times New Roman" panose="02020603050405020304" pitchFamily="18" charset="0"/>
                        </a:rPr>
                        <a:t>1</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smtClean="0">
                          <a:latin typeface="Times New Roman" panose="02020603050405020304" pitchFamily="18" charset="0"/>
                          <a:cs typeface="Times New Roman" panose="02020603050405020304" pitchFamily="18" charset="0"/>
                        </a:rPr>
                        <a:t>1</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a:latin typeface="Times New Roman" panose="02020603050405020304" pitchFamily="18" charset="0"/>
                          <a:cs typeface="Times New Roman" panose="02020603050405020304" pitchFamily="18" charset="0"/>
                        </a:rPr>
                        <a:t>0</a:t>
                      </a:r>
                    </a:p>
                  </a:txBody>
                  <a:tcPr/>
                </a:tc>
                <a:tc>
                  <a:txBody>
                    <a:bodyPr/>
                    <a:lstStyle/>
                    <a:p>
                      <a:pPr algn="ctr"/>
                      <a:r>
                        <a:rPr lang="en-US" sz="1800" dirty="0">
                          <a:latin typeface="Times New Roman" panose="02020603050405020304" pitchFamily="18" charset="0"/>
                          <a:cs typeface="Times New Roman" panose="02020603050405020304" pitchFamily="18" charset="0"/>
                        </a:rPr>
                        <a:t>0</a:t>
                      </a:r>
                    </a:p>
                  </a:txBody>
                  <a:tcPr/>
                </a:tc>
                <a:tc>
                  <a:txBody>
                    <a:bodyPr/>
                    <a:lstStyle/>
                    <a:p>
                      <a:pPr algn="ctr"/>
                      <a:r>
                        <a:rPr lang="en-US" sz="1800" dirty="0" smtClean="0">
                          <a:latin typeface="Times New Roman" panose="02020603050405020304" pitchFamily="18" charset="0"/>
                          <a:cs typeface="Times New Roman" panose="02020603050405020304" pitchFamily="18" charset="0"/>
                        </a:rPr>
                        <a:t>1</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smtClean="0">
                          <a:latin typeface="Times New Roman" panose="02020603050405020304" pitchFamily="18" charset="0"/>
                          <a:cs typeface="Times New Roman" panose="02020603050405020304" pitchFamily="18" charset="0"/>
                        </a:rPr>
                        <a:t>1</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a:latin typeface="Times New Roman" panose="02020603050405020304" pitchFamily="18" charset="0"/>
                          <a:cs typeface="Times New Roman" panose="02020603050405020304" pitchFamily="18" charset="0"/>
                        </a:rPr>
                        <a:t>0</a:t>
                      </a:r>
                    </a:p>
                  </a:txBody>
                  <a:tcPr/>
                </a:tc>
                <a:tc>
                  <a:txBody>
                    <a:bodyPr/>
                    <a:lstStyle/>
                    <a:p>
                      <a:pPr algn="ctr"/>
                      <a:r>
                        <a:rPr lang="en-US" sz="1800" dirty="0">
                          <a:latin typeface="Times New Roman" panose="02020603050405020304" pitchFamily="18" charset="0"/>
                          <a:cs typeface="Times New Roman" panose="02020603050405020304" pitchFamily="18" charset="0"/>
                        </a:rPr>
                        <a:t>0</a:t>
                      </a:r>
                    </a:p>
                  </a:txBody>
                  <a:tcPr/>
                </a:tc>
                <a:tc>
                  <a:txBody>
                    <a:bodyPr/>
                    <a:lstStyle/>
                    <a:p>
                      <a:pPr algn="ctr"/>
                      <a:r>
                        <a:rPr lang="en-US" sz="1800" dirty="0" smtClean="0">
                          <a:latin typeface="Times New Roman" panose="02020603050405020304" pitchFamily="18" charset="0"/>
                          <a:cs typeface="Times New Roman" panose="02020603050405020304" pitchFamily="18" charset="0"/>
                        </a:rPr>
                        <a:t>0</a:t>
                      </a:r>
                      <a:endParaRPr lang="en-US"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30466058"/>
                  </a:ext>
                </a:extLst>
              </a:tr>
              <a:tr h="570290">
                <a:tc>
                  <a:txBody>
                    <a:bodyPr/>
                    <a:lstStyle/>
                    <a:p>
                      <a:pPr algn="ctr"/>
                      <a:r>
                        <a:rPr lang="en-US" sz="1800" dirty="0">
                          <a:latin typeface="Times New Roman" panose="02020603050405020304" pitchFamily="18" charset="0"/>
                          <a:cs typeface="Times New Roman" panose="02020603050405020304" pitchFamily="18" charset="0"/>
                        </a:rPr>
                        <a:t>3. </a:t>
                      </a:r>
                    </a:p>
                  </a:txBody>
                  <a:tcPr/>
                </a:tc>
                <a:tc>
                  <a:txBody>
                    <a:bodyPr/>
                    <a:lstStyle/>
                    <a:p>
                      <a:pPr algn="ctr"/>
                      <a:r>
                        <a:rPr lang="en-US" sz="1800" dirty="0" smtClean="0">
                          <a:latin typeface="Times New Roman" panose="02020603050405020304" pitchFamily="18" charset="0"/>
                          <a:cs typeface="Times New Roman" panose="02020603050405020304" pitchFamily="18" charset="0"/>
                        </a:rPr>
                        <a:t>WRD 21</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a:latin typeface="Times New Roman" panose="02020603050405020304" pitchFamily="18" charset="0"/>
                          <a:cs typeface="Times New Roman" panose="02020603050405020304" pitchFamily="18" charset="0"/>
                        </a:rPr>
                        <a:t>4</a:t>
                      </a:r>
                    </a:p>
                  </a:txBody>
                  <a:tcPr/>
                </a:tc>
                <a:tc>
                  <a:txBody>
                    <a:bodyPr/>
                    <a:lstStyle/>
                    <a:p>
                      <a:pPr algn="ctr"/>
                      <a:r>
                        <a:rPr lang="en-US" sz="1800" dirty="0">
                          <a:latin typeface="Times New Roman" panose="02020603050405020304" pitchFamily="18" charset="0"/>
                          <a:cs typeface="Times New Roman" panose="02020603050405020304" pitchFamily="18" charset="0"/>
                        </a:rPr>
                        <a:t>3</a:t>
                      </a:r>
                    </a:p>
                  </a:txBody>
                  <a:tcPr/>
                </a:tc>
                <a:tc>
                  <a:txBody>
                    <a:bodyPr/>
                    <a:lstStyle/>
                    <a:p>
                      <a:pPr algn="ctr"/>
                      <a:r>
                        <a:rPr lang="en-US" sz="1800" dirty="0">
                          <a:latin typeface="Times New Roman" panose="02020603050405020304" pitchFamily="18" charset="0"/>
                          <a:cs typeface="Times New Roman" panose="02020603050405020304" pitchFamily="18" charset="0"/>
                        </a:rPr>
                        <a:t>0</a:t>
                      </a:r>
                    </a:p>
                  </a:txBody>
                  <a:tcPr/>
                </a:tc>
                <a:tc>
                  <a:txBody>
                    <a:bodyPr/>
                    <a:lstStyle/>
                    <a:p>
                      <a:pPr algn="ctr"/>
                      <a:r>
                        <a:rPr lang="en-US" sz="1800" dirty="0">
                          <a:latin typeface="Times New Roman" panose="02020603050405020304" pitchFamily="18" charset="0"/>
                          <a:cs typeface="Times New Roman" panose="02020603050405020304" pitchFamily="18" charset="0"/>
                        </a:rPr>
                        <a:t>0</a:t>
                      </a:r>
                    </a:p>
                  </a:txBody>
                  <a:tcPr/>
                </a:tc>
                <a:tc>
                  <a:txBody>
                    <a:bodyPr/>
                    <a:lstStyle/>
                    <a:p>
                      <a:pPr algn="ctr"/>
                      <a:r>
                        <a:rPr lang="en-US" sz="1800" dirty="0">
                          <a:latin typeface="Times New Roman" panose="02020603050405020304" pitchFamily="18" charset="0"/>
                          <a:cs typeface="Times New Roman" panose="02020603050405020304" pitchFamily="18" charset="0"/>
                        </a:rPr>
                        <a:t>0</a:t>
                      </a:r>
                    </a:p>
                  </a:txBody>
                  <a:tcPr/>
                </a:tc>
                <a:tc>
                  <a:txBody>
                    <a:bodyPr/>
                    <a:lstStyle/>
                    <a:p>
                      <a:pPr algn="ct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a:latin typeface="Times New Roman" panose="02020603050405020304" pitchFamily="18" charset="0"/>
                          <a:cs typeface="Times New Roman" panose="02020603050405020304" pitchFamily="18" charset="0"/>
                        </a:rPr>
                        <a:t>0</a:t>
                      </a:r>
                    </a:p>
                  </a:txBody>
                  <a:tcPr/>
                </a:tc>
                <a:tc>
                  <a:txBody>
                    <a:bodyPr/>
                    <a:lstStyle/>
                    <a:p>
                      <a:pPr algn="ctr"/>
                      <a:r>
                        <a:rPr lang="en-US" sz="1800" dirty="0">
                          <a:latin typeface="Times New Roman" panose="02020603050405020304" pitchFamily="18" charset="0"/>
                          <a:cs typeface="Times New Roman" panose="02020603050405020304" pitchFamily="18" charset="0"/>
                        </a:rPr>
                        <a:t>1</a:t>
                      </a:r>
                    </a:p>
                  </a:txBody>
                  <a:tcPr/>
                </a:tc>
                <a:tc>
                  <a:txBody>
                    <a:bodyPr/>
                    <a:lstStyle/>
                    <a:p>
                      <a:pPr algn="ctr"/>
                      <a:r>
                        <a:rPr lang="en-US" sz="1800" dirty="0">
                          <a:latin typeface="Times New Roman" panose="02020603050405020304" pitchFamily="18" charset="0"/>
                          <a:cs typeface="Times New Roman" panose="02020603050405020304" pitchFamily="18" charset="0"/>
                        </a:rPr>
                        <a:t>0</a:t>
                      </a:r>
                    </a:p>
                  </a:txBody>
                  <a:tcPr/>
                </a:tc>
                <a:tc>
                  <a:txBody>
                    <a:bodyPr/>
                    <a:lstStyle/>
                    <a:p>
                      <a:pPr algn="ctr"/>
                      <a:r>
                        <a:rPr lang="en-US" sz="1800" dirty="0">
                          <a:latin typeface="Times New Roman" panose="02020603050405020304" pitchFamily="18" charset="0"/>
                          <a:cs typeface="Times New Roman" panose="02020603050405020304" pitchFamily="18" charset="0"/>
                        </a:rPr>
                        <a:t>0</a:t>
                      </a:r>
                    </a:p>
                  </a:txBody>
                  <a:tcPr/>
                </a:tc>
                <a:extLst>
                  <a:ext uri="{0D108BD9-81ED-4DB2-BD59-A6C34878D82A}">
                    <a16:rowId xmlns:a16="http://schemas.microsoft.com/office/drawing/2014/main" val="1917378986"/>
                  </a:ext>
                </a:extLst>
              </a:tr>
              <a:tr h="570290">
                <a:tc>
                  <a:txBody>
                    <a:bodyPr/>
                    <a:lstStyle/>
                    <a:p>
                      <a:pPr algn="ctr"/>
                      <a:r>
                        <a:rPr lang="en-US" sz="1800" dirty="0">
                          <a:latin typeface="Times New Roman" panose="02020603050405020304" pitchFamily="18" charset="0"/>
                          <a:cs typeface="Times New Roman" panose="02020603050405020304" pitchFamily="18" charset="0"/>
                        </a:rPr>
                        <a:t>4.</a:t>
                      </a:r>
                    </a:p>
                  </a:txBody>
                  <a:tcPr/>
                </a:tc>
                <a:tc>
                  <a:txBody>
                    <a:bodyPr/>
                    <a:lstStyle/>
                    <a:p>
                      <a:pPr algn="ctr"/>
                      <a:r>
                        <a:rPr lang="en-US" sz="1800" dirty="0" smtClean="0">
                          <a:latin typeface="Times New Roman" panose="02020603050405020304" pitchFamily="18" charset="0"/>
                          <a:cs typeface="Times New Roman" panose="02020603050405020304" pitchFamily="18" charset="0"/>
                        </a:rPr>
                        <a:t>WRD 24</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smtClean="0">
                          <a:latin typeface="Times New Roman" panose="02020603050405020304" pitchFamily="18" charset="0"/>
                          <a:cs typeface="Times New Roman" panose="02020603050405020304" pitchFamily="18" charset="0"/>
                        </a:rPr>
                        <a:t>2</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a:latin typeface="Times New Roman" panose="02020603050405020304" pitchFamily="18" charset="0"/>
                          <a:cs typeface="Times New Roman" panose="02020603050405020304" pitchFamily="18" charset="0"/>
                        </a:rPr>
                        <a:t>1</a:t>
                      </a:r>
                    </a:p>
                  </a:txBody>
                  <a:tcPr/>
                </a:tc>
                <a:tc>
                  <a:txBody>
                    <a:bodyPr/>
                    <a:lstStyle/>
                    <a:p>
                      <a:pPr algn="ctr"/>
                      <a:r>
                        <a:rPr lang="en-US" sz="1800" dirty="0">
                          <a:latin typeface="Times New Roman" panose="02020603050405020304" pitchFamily="18" charset="0"/>
                          <a:cs typeface="Times New Roman" panose="02020603050405020304" pitchFamily="18" charset="0"/>
                        </a:rPr>
                        <a:t>0</a:t>
                      </a:r>
                    </a:p>
                  </a:txBody>
                  <a:tcPr/>
                </a:tc>
                <a:tc>
                  <a:txBody>
                    <a:bodyPr/>
                    <a:lstStyle/>
                    <a:p>
                      <a:pPr algn="ctr"/>
                      <a:r>
                        <a:rPr lang="en-US" sz="1800" dirty="0" smtClean="0">
                          <a:latin typeface="Times New Roman" panose="02020603050405020304" pitchFamily="18" charset="0"/>
                          <a:cs typeface="Times New Roman" panose="02020603050405020304" pitchFamily="18" charset="0"/>
                        </a:rPr>
                        <a:t>1</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a:latin typeface="Times New Roman" panose="02020603050405020304" pitchFamily="18" charset="0"/>
                          <a:cs typeface="Times New Roman" panose="02020603050405020304" pitchFamily="18" charset="0"/>
                        </a:rPr>
                        <a:t>0</a:t>
                      </a:r>
                    </a:p>
                  </a:txBody>
                  <a:tcPr/>
                </a:tc>
                <a:tc>
                  <a:txBody>
                    <a:bodyPr/>
                    <a:lstStyle/>
                    <a:p>
                      <a:pPr algn="ct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a:latin typeface="Times New Roman" panose="02020603050405020304" pitchFamily="18" charset="0"/>
                          <a:cs typeface="Times New Roman" panose="02020603050405020304" pitchFamily="18" charset="0"/>
                        </a:rPr>
                        <a:t>0</a:t>
                      </a:r>
                    </a:p>
                  </a:txBody>
                  <a:tcPr/>
                </a:tc>
                <a:tc>
                  <a:txBody>
                    <a:bodyPr/>
                    <a:lstStyle/>
                    <a:p>
                      <a:pPr algn="ctr"/>
                      <a:r>
                        <a:rPr lang="en-US" sz="1800" dirty="0">
                          <a:latin typeface="Times New Roman" panose="02020603050405020304" pitchFamily="18" charset="0"/>
                          <a:cs typeface="Times New Roman" panose="02020603050405020304" pitchFamily="18" charset="0"/>
                        </a:rPr>
                        <a:t>0</a:t>
                      </a:r>
                    </a:p>
                  </a:txBody>
                  <a:tcPr/>
                </a:tc>
                <a:tc>
                  <a:txBody>
                    <a:bodyPr/>
                    <a:lstStyle/>
                    <a:p>
                      <a:pPr algn="ctr"/>
                      <a:r>
                        <a:rPr lang="en-US" sz="1800" dirty="0">
                          <a:latin typeface="Times New Roman" panose="02020603050405020304" pitchFamily="18" charset="0"/>
                          <a:cs typeface="Times New Roman" panose="02020603050405020304" pitchFamily="18" charset="0"/>
                        </a:rPr>
                        <a:t>0</a:t>
                      </a:r>
                    </a:p>
                  </a:txBody>
                  <a:tcPr/>
                </a:tc>
                <a:tc>
                  <a:txBody>
                    <a:bodyPr/>
                    <a:lstStyle/>
                    <a:p>
                      <a:pPr algn="ctr"/>
                      <a:r>
                        <a:rPr lang="en-US" sz="1800" dirty="0">
                          <a:latin typeface="Times New Roman" panose="02020603050405020304" pitchFamily="18" charset="0"/>
                          <a:cs typeface="Times New Roman" panose="02020603050405020304" pitchFamily="18" charset="0"/>
                        </a:rPr>
                        <a:t>0</a:t>
                      </a:r>
                    </a:p>
                  </a:txBody>
                  <a:tcPr/>
                </a:tc>
                <a:extLst>
                  <a:ext uri="{0D108BD9-81ED-4DB2-BD59-A6C34878D82A}">
                    <a16:rowId xmlns:a16="http://schemas.microsoft.com/office/drawing/2014/main" val="3590273902"/>
                  </a:ext>
                </a:extLst>
              </a:tr>
              <a:tr h="570290">
                <a:tc>
                  <a:txBody>
                    <a:bodyPr/>
                    <a:lstStyle/>
                    <a:p>
                      <a:pPr algn="ctr"/>
                      <a:r>
                        <a:rPr lang="en-US" sz="1800" dirty="0" smtClean="0">
                          <a:latin typeface="Times New Roman" panose="02020603050405020304" pitchFamily="18" charset="0"/>
                          <a:cs typeface="Times New Roman" panose="02020603050405020304" pitchFamily="18" charset="0"/>
                        </a:rPr>
                        <a:t>5.</a:t>
                      </a:r>
                      <a:endParaRPr lang="en-US" sz="1800" dirty="0">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smtClean="0">
                          <a:latin typeface="Times New Roman" panose="02020603050405020304" pitchFamily="18" charset="0"/>
                          <a:cs typeface="Times New Roman" panose="02020603050405020304" pitchFamily="18" charset="0"/>
                        </a:rPr>
                        <a:t>WRD 29</a:t>
                      </a:r>
                    </a:p>
                    <a:p>
                      <a:pPr algn="ct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smtClean="0">
                          <a:latin typeface="Times New Roman" panose="02020603050405020304" pitchFamily="18" charset="0"/>
                          <a:cs typeface="Times New Roman" panose="02020603050405020304" pitchFamily="18" charset="0"/>
                        </a:rPr>
                        <a:t>0</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smtClean="0">
                          <a:latin typeface="Times New Roman" panose="02020603050405020304" pitchFamily="18" charset="0"/>
                          <a:cs typeface="Times New Roman" panose="02020603050405020304" pitchFamily="18" charset="0"/>
                        </a:rPr>
                        <a:t>0</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smtClean="0">
                          <a:latin typeface="Times New Roman" panose="02020603050405020304" pitchFamily="18" charset="0"/>
                          <a:cs typeface="Times New Roman" panose="02020603050405020304" pitchFamily="18" charset="0"/>
                        </a:rPr>
                        <a:t>0</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smtClean="0">
                          <a:latin typeface="Times New Roman" panose="02020603050405020304" pitchFamily="18" charset="0"/>
                          <a:cs typeface="Times New Roman" panose="02020603050405020304" pitchFamily="18" charset="0"/>
                        </a:rPr>
                        <a:t>0</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smtClean="0">
                          <a:latin typeface="Times New Roman" panose="02020603050405020304" pitchFamily="18" charset="0"/>
                          <a:cs typeface="Times New Roman" panose="02020603050405020304" pitchFamily="18" charset="0"/>
                        </a:rPr>
                        <a:t>0</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smtClean="0">
                          <a:latin typeface="Times New Roman" panose="02020603050405020304" pitchFamily="18" charset="0"/>
                          <a:cs typeface="Times New Roman" panose="02020603050405020304" pitchFamily="18" charset="0"/>
                        </a:rPr>
                        <a:t>0</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smtClean="0">
                          <a:latin typeface="Times New Roman" panose="02020603050405020304" pitchFamily="18" charset="0"/>
                          <a:cs typeface="Times New Roman" panose="02020603050405020304" pitchFamily="18" charset="0"/>
                        </a:rPr>
                        <a:t>0</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smtClean="0">
                          <a:latin typeface="Times New Roman" panose="02020603050405020304" pitchFamily="18" charset="0"/>
                          <a:cs typeface="Times New Roman" panose="02020603050405020304" pitchFamily="18" charset="0"/>
                        </a:rPr>
                        <a:t>0</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smtClean="0">
                          <a:latin typeface="Times New Roman" panose="02020603050405020304" pitchFamily="18" charset="0"/>
                          <a:cs typeface="Times New Roman" panose="02020603050405020304" pitchFamily="18" charset="0"/>
                        </a:rPr>
                        <a:t>0</a:t>
                      </a:r>
                      <a:endParaRPr lang="en-US" sz="1800" dirty="0">
                        <a:latin typeface="Times New Roman" panose="02020603050405020304" pitchFamily="18" charset="0"/>
                        <a:cs typeface="Times New Roman" panose="02020603050405020304" pitchFamily="18" charset="0"/>
                      </a:endParaRPr>
                    </a:p>
                  </a:txBody>
                  <a:tcPr/>
                </a:tc>
                <a:tc>
                  <a:txBody>
                    <a:bodyPr/>
                    <a:lstStyle/>
                    <a:p>
                      <a:pPr algn="ctr"/>
                      <a:r>
                        <a:rPr lang="en-US" sz="1800" dirty="0" smtClean="0">
                          <a:latin typeface="Times New Roman" panose="02020603050405020304" pitchFamily="18" charset="0"/>
                          <a:cs typeface="Times New Roman" panose="02020603050405020304" pitchFamily="18" charset="0"/>
                        </a:rPr>
                        <a:t>0</a:t>
                      </a:r>
                      <a:endParaRPr lang="en-US"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38087197"/>
                  </a:ext>
                </a:extLst>
              </a:tr>
            </a:tbl>
          </a:graphicData>
        </a:graphic>
      </p:graphicFrame>
      <p:pic>
        <p:nvPicPr>
          <p:cNvPr id="3" name="Picture 2">
            <a:extLst>
              <a:ext uri="{FF2B5EF4-FFF2-40B4-BE49-F238E27FC236}">
                <a16:creationId xmlns:a16="http://schemas.microsoft.com/office/drawing/2014/main" id="{5DBDC54F-6A3E-AE91-F34E-D42E8DD313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31" y="72309"/>
            <a:ext cx="1520621" cy="905665"/>
          </a:xfrm>
          <a:prstGeom prst="rect">
            <a:avLst/>
          </a:prstGeom>
        </p:spPr>
      </p:pic>
    </p:spTree>
    <p:extLst>
      <p:ext uri="{BB962C8B-B14F-4D97-AF65-F5344CB8AC3E}">
        <p14:creationId xmlns:p14="http://schemas.microsoft.com/office/powerpoint/2010/main" val="1057117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6CDF4-E727-F40E-06D5-0BE585613D6B}"/>
              </a:ext>
            </a:extLst>
          </p:cNvPr>
          <p:cNvSpPr>
            <a:spLocks noGrp="1"/>
          </p:cNvSpPr>
          <p:nvPr>
            <p:ph type="title"/>
          </p:nvPr>
        </p:nvSpPr>
        <p:spPr>
          <a:xfrm>
            <a:off x="1450973" y="977974"/>
            <a:ext cx="9603272" cy="1049235"/>
          </a:xfrm>
        </p:spPr>
        <p:txBody>
          <a:bodyPr>
            <a:normAutofit/>
          </a:bodyPr>
          <a:lstStyle/>
          <a:p>
            <a:r>
              <a:rPr lang="en-US" sz="2800" b="1" dirty="0">
                <a:latin typeface="Times New Roman" panose="02020603050405020304" pitchFamily="18" charset="0"/>
                <a:cs typeface="Times New Roman" panose="02020603050405020304" pitchFamily="18" charset="0"/>
              </a:rPr>
              <a:t>WORKING PANELS &amp; WORKING GROUPS</a:t>
            </a:r>
          </a:p>
        </p:txBody>
      </p:sp>
      <p:graphicFrame>
        <p:nvGraphicFramePr>
          <p:cNvPr id="4" name="Content Placeholder 3">
            <a:extLst>
              <a:ext uri="{FF2B5EF4-FFF2-40B4-BE49-F238E27FC236}">
                <a16:creationId xmlns:a16="http://schemas.microsoft.com/office/drawing/2014/main" id="{B900F078-581E-A98C-625C-86CDBD16A183}"/>
              </a:ext>
            </a:extLst>
          </p:cNvPr>
          <p:cNvGraphicFramePr>
            <a:graphicFrameLocks noGrp="1"/>
          </p:cNvGraphicFramePr>
          <p:nvPr>
            <p:ph idx="1"/>
            <p:extLst>
              <p:ext uri="{D42A27DB-BD31-4B8C-83A1-F6EECF244321}">
                <p14:modId xmlns:p14="http://schemas.microsoft.com/office/powerpoint/2010/main" val="1941019446"/>
              </p:ext>
            </p:extLst>
          </p:nvPr>
        </p:nvGraphicFramePr>
        <p:xfrm>
          <a:off x="1450973" y="2424016"/>
          <a:ext cx="9603272" cy="3877572"/>
        </p:xfrm>
        <a:graphic>
          <a:graphicData uri="http://schemas.openxmlformats.org/drawingml/2006/table">
            <a:tbl>
              <a:tblPr firstRow="1" bandRow="1">
                <a:tableStyleId>{5C22544A-7EE6-4342-B048-85BDC9FD1C3A}</a:tableStyleId>
              </a:tblPr>
              <a:tblGrid>
                <a:gridCol w="819962">
                  <a:extLst>
                    <a:ext uri="{9D8B030D-6E8A-4147-A177-3AD203B41FA5}">
                      <a16:colId xmlns:a16="http://schemas.microsoft.com/office/drawing/2014/main" val="133109813"/>
                    </a:ext>
                  </a:extLst>
                </a:gridCol>
                <a:gridCol w="1194160">
                  <a:extLst>
                    <a:ext uri="{9D8B030D-6E8A-4147-A177-3AD203B41FA5}">
                      <a16:colId xmlns:a16="http://schemas.microsoft.com/office/drawing/2014/main" val="1764894915"/>
                    </a:ext>
                  </a:extLst>
                </a:gridCol>
                <a:gridCol w="1804737">
                  <a:extLst>
                    <a:ext uri="{9D8B030D-6E8A-4147-A177-3AD203B41FA5}">
                      <a16:colId xmlns:a16="http://schemas.microsoft.com/office/drawing/2014/main" val="303337326"/>
                    </a:ext>
                  </a:extLst>
                </a:gridCol>
                <a:gridCol w="4618085">
                  <a:extLst>
                    <a:ext uri="{9D8B030D-6E8A-4147-A177-3AD203B41FA5}">
                      <a16:colId xmlns:a16="http://schemas.microsoft.com/office/drawing/2014/main" val="3328594216"/>
                    </a:ext>
                  </a:extLst>
                </a:gridCol>
                <a:gridCol w="1166328">
                  <a:extLst>
                    <a:ext uri="{9D8B030D-6E8A-4147-A177-3AD203B41FA5}">
                      <a16:colId xmlns:a16="http://schemas.microsoft.com/office/drawing/2014/main" val="2920949335"/>
                    </a:ext>
                  </a:extLst>
                </a:gridCol>
              </a:tblGrid>
              <a:tr h="702369">
                <a:tc>
                  <a:txBody>
                    <a:bodyPr/>
                    <a:lstStyle/>
                    <a:p>
                      <a:pPr algn="ctr"/>
                      <a:r>
                        <a:rPr lang="en-US" sz="1600" dirty="0">
                          <a:latin typeface="Times New Roman" panose="02020603050405020304" pitchFamily="18" charset="0"/>
                          <a:cs typeface="Times New Roman" panose="02020603050405020304" pitchFamily="18" charset="0"/>
                        </a:rPr>
                        <a:t>S. No.</a:t>
                      </a:r>
                    </a:p>
                  </a:txBody>
                  <a:tcPr/>
                </a:tc>
                <a:tc>
                  <a:txBody>
                    <a:bodyPr/>
                    <a:lstStyle/>
                    <a:p>
                      <a:pPr algn="ctr"/>
                      <a:r>
                        <a:rPr lang="en-US" sz="1600" dirty="0">
                          <a:latin typeface="Times New Roman" panose="02020603050405020304" pitchFamily="18" charset="0"/>
                          <a:cs typeface="Times New Roman" panose="02020603050405020304" pitchFamily="18" charset="0"/>
                        </a:rPr>
                        <a:t>Committee No</a:t>
                      </a:r>
                    </a:p>
                  </a:txBody>
                  <a:tcPr/>
                </a:tc>
                <a:tc>
                  <a:txBody>
                    <a:bodyPr/>
                    <a:lstStyle/>
                    <a:p>
                      <a:pPr algn="ctr"/>
                      <a:r>
                        <a:rPr lang="en-US" sz="1600" dirty="0">
                          <a:latin typeface="Times New Roman" panose="02020603050405020304" pitchFamily="18" charset="0"/>
                          <a:cs typeface="Times New Roman" panose="02020603050405020304" pitchFamily="18" charset="0"/>
                        </a:rPr>
                        <a:t>Working Panel/Working Group No.</a:t>
                      </a:r>
                    </a:p>
                  </a:txBody>
                  <a:tcPr/>
                </a:tc>
                <a:tc>
                  <a:txBody>
                    <a:bodyPr/>
                    <a:lstStyle/>
                    <a:p>
                      <a:pPr algn="ctr"/>
                      <a:r>
                        <a:rPr lang="en-US" sz="1600" dirty="0">
                          <a:latin typeface="Times New Roman" panose="02020603050405020304" pitchFamily="18" charset="0"/>
                          <a:cs typeface="Times New Roman" panose="02020603050405020304" pitchFamily="18" charset="0"/>
                        </a:rPr>
                        <a:t>Title of Working Panel/Working Group</a:t>
                      </a:r>
                    </a:p>
                  </a:txBody>
                  <a:tcPr/>
                </a:tc>
                <a:tc>
                  <a:txBody>
                    <a:bodyPr/>
                    <a:lstStyle/>
                    <a:p>
                      <a:pPr algn="ctr"/>
                      <a:r>
                        <a:rPr lang="en-US" sz="1600" dirty="0">
                          <a:latin typeface="Times New Roman" panose="02020603050405020304" pitchFamily="18" charset="0"/>
                          <a:cs typeface="Times New Roman" panose="02020603050405020304" pitchFamily="18" charset="0"/>
                        </a:rPr>
                        <a:t>No. of Members</a:t>
                      </a:r>
                    </a:p>
                  </a:txBody>
                  <a:tcPr/>
                </a:tc>
                <a:extLst>
                  <a:ext uri="{0D108BD9-81ED-4DB2-BD59-A6C34878D82A}">
                    <a16:rowId xmlns:a16="http://schemas.microsoft.com/office/drawing/2014/main" val="3601311912"/>
                  </a:ext>
                </a:extLst>
              </a:tr>
              <a:tr h="500763">
                <a:tc>
                  <a:txBody>
                    <a:bodyPr/>
                    <a:lstStyle/>
                    <a:p>
                      <a:pPr algn="ctr"/>
                      <a:r>
                        <a:rPr lang="en-US" sz="1600" dirty="0">
                          <a:latin typeface="Times New Roman" panose="02020603050405020304" pitchFamily="18" charset="0"/>
                          <a:cs typeface="Times New Roman" panose="02020603050405020304" pitchFamily="18" charset="0"/>
                        </a:rPr>
                        <a:t>  1.</a:t>
                      </a:r>
                    </a:p>
                  </a:txBody>
                  <a:tcPr/>
                </a:tc>
                <a:tc rowSpan="6">
                  <a:txBody>
                    <a:bodyPr/>
                    <a:lstStyle/>
                    <a:p>
                      <a:pPr algn="ctr"/>
                      <a:r>
                        <a:rPr lang="en-US" sz="1600" dirty="0" smtClean="0">
                          <a:latin typeface="Times New Roman" panose="02020603050405020304" pitchFamily="18" charset="0"/>
                          <a:cs typeface="Times New Roman" panose="02020603050405020304" pitchFamily="18" charset="0"/>
                        </a:rPr>
                        <a:t>WRD 09</a:t>
                      </a:r>
                      <a:endParaRPr lang="en-US" sz="1600" dirty="0">
                        <a:latin typeface="Times New Roman" panose="02020603050405020304" pitchFamily="18" charset="0"/>
                        <a:cs typeface="Times New Roman" panose="02020603050405020304" pitchFamily="18" charset="0"/>
                      </a:endParaRPr>
                    </a:p>
                  </a:txBody>
                  <a:tcPr/>
                </a:tc>
                <a:tc>
                  <a:txBody>
                    <a:bodyPr/>
                    <a:lstStyle/>
                    <a:p>
                      <a:pPr algn="ctr" rtl="0" fontAlgn="t"/>
                      <a:r>
                        <a:rPr lang="en-US" sz="1600" b="0" i="0" dirty="0" smtClean="0">
                          <a:solidFill>
                            <a:srgbClr val="212529"/>
                          </a:solidFill>
                          <a:effectLst/>
                          <a:latin typeface="Source Sans Pro"/>
                        </a:rPr>
                        <a:t>WRD 09 : WG01</a:t>
                      </a:r>
                      <a:endParaRPr lang="en-IN" sz="1600" b="0" dirty="0">
                        <a:effectLst/>
                        <a:latin typeface="Times New Roman" panose="02020603050405020304" pitchFamily="18" charset="0"/>
                      </a:endParaRPr>
                    </a:p>
                  </a:txBody>
                  <a:tcPr marL="28575" marR="28575" marT="19050" marB="19050" anchor="ctr"/>
                </a:tc>
                <a:tc>
                  <a:txBody>
                    <a:bodyPr/>
                    <a:lstStyle/>
                    <a:p>
                      <a:pPr algn="ctr"/>
                      <a:r>
                        <a:rPr lang="en-US" sz="1600" b="0" i="0" dirty="0" smtClean="0">
                          <a:solidFill>
                            <a:srgbClr val="212529"/>
                          </a:solidFill>
                          <a:effectLst/>
                          <a:latin typeface="Source Sans Pro"/>
                        </a:rPr>
                        <a:t>Review of IS 9296 Working Group</a:t>
                      </a:r>
                      <a:endParaRPr lang="en-US" sz="1600" b="0" i="0" dirty="0">
                        <a:solidFill>
                          <a:srgbClr val="212529"/>
                        </a:solidFill>
                        <a:effectLst/>
                        <a:latin typeface="Source Sans Pro"/>
                      </a:endParaRPr>
                    </a:p>
                  </a:txBody>
                  <a:tcPr marL="28575" marR="28575" marT="19050" marB="19050" anchor="ctr"/>
                </a:tc>
                <a:tc>
                  <a:txBody>
                    <a:bodyPr/>
                    <a:lstStyle/>
                    <a:p>
                      <a:pPr algn="ctr"/>
                      <a:r>
                        <a:rPr lang="en-US" sz="1600" dirty="0">
                          <a:latin typeface="Times New Roman" panose="02020603050405020304" pitchFamily="18" charset="0"/>
                          <a:cs typeface="Times New Roman" panose="02020603050405020304" pitchFamily="18" charset="0"/>
                        </a:rPr>
                        <a:t>3</a:t>
                      </a:r>
                    </a:p>
                  </a:txBody>
                  <a:tcPr anchor="ctr"/>
                </a:tc>
                <a:extLst>
                  <a:ext uri="{0D108BD9-81ED-4DB2-BD59-A6C34878D82A}">
                    <a16:rowId xmlns:a16="http://schemas.microsoft.com/office/drawing/2014/main" val="1989084273"/>
                  </a:ext>
                </a:extLst>
              </a:tr>
              <a:tr h="500763">
                <a:tc>
                  <a:txBody>
                    <a:bodyPr/>
                    <a:lstStyle/>
                    <a:p>
                      <a:pPr algn="ctr"/>
                      <a:r>
                        <a:rPr lang="en-US" sz="1600" dirty="0">
                          <a:latin typeface="Times New Roman" panose="02020603050405020304" pitchFamily="18" charset="0"/>
                          <a:cs typeface="Times New Roman" panose="02020603050405020304" pitchFamily="18" charset="0"/>
                        </a:rPr>
                        <a:t>2.</a:t>
                      </a:r>
                    </a:p>
                  </a:txBody>
                  <a:tcPr/>
                </a:tc>
                <a:tc vMerge="1">
                  <a:txBody>
                    <a:bodyPr/>
                    <a:lstStyle/>
                    <a:p>
                      <a:endParaRPr lang="en-US" dirty="0"/>
                    </a:p>
                  </a:txBody>
                  <a:tcPr/>
                </a:tc>
                <a:tc>
                  <a:txBody>
                    <a:bodyPr/>
                    <a:lstStyle/>
                    <a:p>
                      <a:pPr algn="l"/>
                      <a:r>
                        <a:rPr lang="en-IN" sz="1600" b="0" i="0" dirty="0" smtClean="0">
                          <a:solidFill>
                            <a:srgbClr val="212529"/>
                          </a:solidFill>
                          <a:effectLst/>
                          <a:latin typeface="Source Sans Pro"/>
                        </a:rPr>
                        <a:t>WRD 09 : WG02</a:t>
                      </a:r>
                      <a:endParaRPr lang="en-IN" sz="1600" b="0" i="0" dirty="0">
                        <a:solidFill>
                          <a:srgbClr val="212529"/>
                        </a:solidFill>
                        <a:effectLst/>
                        <a:latin typeface="Source Sans Pro"/>
                      </a:endParaRPr>
                    </a:p>
                  </a:txBody>
                  <a:tcPr marL="28575" marR="28575" marT="19050" marB="19050" anchor="ctr"/>
                </a:tc>
                <a:tc>
                  <a:txBody>
                    <a:bodyPr/>
                    <a:lstStyle/>
                    <a:p>
                      <a:pPr algn="ctr"/>
                      <a:r>
                        <a:rPr lang="en-US" sz="1600" b="0" i="0" dirty="0" smtClean="0">
                          <a:solidFill>
                            <a:srgbClr val="212529"/>
                          </a:solidFill>
                          <a:effectLst/>
                          <a:latin typeface="Source Sans Pro"/>
                        </a:rPr>
                        <a:t>Review of standards on PVC water stops Working Group</a:t>
                      </a:r>
                    </a:p>
                  </a:txBody>
                  <a:tcPr marL="28575" marR="28575" marT="19050" marB="19050" anchor="ctr"/>
                </a:tc>
                <a:tc>
                  <a:txBody>
                    <a:bodyPr/>
                    <a:lstStyle/>
                    <a:p>
                      <a:pPr algn="ctr"/>
                      <a:r>
                        <a:rPr lang="en-US" sz="1600" dirty="0">
                          <a:latin typeface="Times New Roman" panose="02020603050405020304" pitchFamily="18" charset="0"/>
                          <a:cs typeface="Times New Roman" panose="02020603050405020304" pitchFamily="18" charset="0"/>
                        </a:rPr>
                        <a:t>3</a:t>
                      </a:r>
                    </a:p>
                  </a:txBody>
                  <a:tcPr anchor="ctr"/>
                </a:tc>
                <a:extLst>
                  <a:ext uri="{0D108BD9-81ED-4DB2-BD59-A6C34878D82A}">
                    <a16:rowId xmlns:a16="http://schemas.microsoft.com/office/drawing/2014/main" val="1392246542"/>
                  </a:ext>
                </a:extLst>
              </a:tr>
              <a:tr h="480416">
                <a:tc>
                  <a:txBody>
                    <a:bodyPr/>
                    <a:lstStyle/>
                    <a:p>
                      <a:pPr algn="ctr"/>
                      <a:r>
                        <a:rPr lang="en-US" sz="1600" dirty="0">
                          <a:latin typeface="Times New Roman" panose="02020603050405020304" pitchFamily="18" charset="0"/>
                          <a:cs typeface="Times New Roman" panose="02020603050405020304" pitchFamily="18" charset="0"/>
                        </a:rPr>
                        <a:t>3.</a:t>
                      </a:r>
                    </a:p>
                  </a:txBody>
                  <a:tcPr/>
                </a:tc>
                <a:tc vMerge="1">
                  <a:txBody>
                    <a:bodyPr/>
                    <a:lstStyle/>
                    <a:p>
                      <a:endParaRPr lang="en-US" dirty="0"/>
                    </a:p>
                  </a:txBody>
                  <a:tcPr/>
                </a:tc>
                <a:tc>
                  <a:txBody>
                    <a:bodyPr/>
                    <a:lstStyle/>
                    <a:p>
                      <a:pPr algn="ctr" rtl="0" fontAlgn="t"/>
                      <a:r>
                        <a:rPr lang="en-US" sz="1600" b="0" i="0" dirty="0" smtClean="0">
                          <a:solidFill>
                            <a:srgbClr val="212529"/>
                          </a:solidFill>
                          <a:effectLst/>
                          <a:latin typeface="Source Sans Pro"/>
                        </a:rPr>
                        <a:t>WRD 09 : WG03</a:t>
                      </a:r>
                      <a:endParaRPr lang="en-IN" sz="1600" b="0" dirty="0">
                        <a:effectLst/>
                        <a:latin typeface="Times New Roman" panose="02020603050405020304" pitchFamily="18" charset="0"/>
                        <a:cs typeface="Times New Roman" panose="02020603050405020304" pitchFamily="18" charset="0"/>
                      </a:endParaRPr>
                    </a:p>
                  </a:txBody>
                  <a:tcPr marL="28575" marR="28575" marT="19050" marB="19050" anchor="ctr"/>
                </a:tc>
                <a:tc>
                  <a:txBody>
                    <a:bodyPr/>
                    <a:lstStyle/>
                    <a:p>
                      <a:pPr algn="l"/>
                      <a:r>
                        <a:rPr lang="en-US" sz="1600" b="0" i="0" dirty="0" smtClean="0">
                          <a:solidFill>
                            <a:srgbClr val="212529"/>
                          </a:solidFill>
                          <a:effectLst/>
                          <a:latin typeface="Source Sans Pro"/>
                        </a:rPr>
                        <a:t>Review of IS 13551 : 1992 and IS 6512 : 2019 Working Group</a:t>
                      </a:r>
                      <a:endParaRPr lang="en-US" sz="1600" b="0" i="0" dirty="0">
                        <a:solidFill>
                          <a:srgbClr val="212529"/>
                        </a:solidFill>
                        <a:effectLst/>
                        <a:latin typeface="Source Sans Pro"/>
                      </a:endParaRPr>
                    </a:p>
                  </a:txBody>
                  <a:tcPr marL="28575" marR="28575" marT="19050" marB="19050" anchor="ctr"/>
                </a:tc>
                <a:tc>
                  <a:txBody>
                    <a:bodyPr/>
                    <a:lstStyle/>
                    <a:p>
                      <a:pPr algn="ctr"/>
                      <a:r>
                        <a:rPr lang="en-US" sz="1600" dirty="0">
                          <a:latin typeface="Times New Roman" panose="02020603050405020304" pitchFamily="18" charset="0"/>
                          <a:cs typeface="Times New Roman" panose="02020603050405020304" pitchFamily="18" charset="0"/>
                        </a:rPr>
                        <a:t>4</a:t>
                      </a:r>
                    </a:p>
                  </a:txBody>
                  <a:tcPr anchor="ctr"/>
                </a:tc>
                <a:extLst>
                  <a:ext uri="{0D108BD9-81ED-4DB2-BD59-A6C34878D82A}">
                    <a16:rowId xmlns:a16="http://schemas.microsoft.com/office/drawing/2014/main" val="3517125329"/>
                  </a:ext>
                </a:extLst>
              </a:tr>
              <a:tr h="500763">
                <a:tc>
                  <a:txBody>
                    <a:bodyPr/>
                    <a:lstStyle/>
                    <a:p>
                      <a:pPr algn="ctr"/>
                      <a:r>
                        <a:rPr lang="en-US" sz="1600" dirty="0">
                          <a:latin typeface="Times New Roman" panose="02020603050405020304" pitchFamily="18" charset="0"/>
                          <a:cs typeface="Times New Roman" panose="02020603050405020304" pitchFamily="18" charset="0"/>
                        </a:rPr>
                        <a:t>4.</a:t>
                      </a:r>
                    </a:p>
                  </a:txBody>
                  <a:tcPr/>
                </a:tc>
                <a:tc vMerge="1">
                  <a:txBody>
                    <a:bodyPr/>
                    <a:lstStyle/>
                    <a:p>
                      <a:pPr algn="ctr"/>
                      <a:endParaRPr lang="en-US" sz="1600" dirty="0">
                        <a:latin typeface="Times New Roman" panose="02020603050405020304" pitchFamily="18" charset="0"/>
                        <a:cs typeface="Times New Roman" panose="02020603050405020304" pitchFamily="18" charset="0"/>
                      </a:endParaRPr>
                    </a:p>
                  </a:txBody>
                  <a:tcPr/>
                </a:tc>
                <a:tc>
                  <a:txBody>
                    <a:bodyPr/>
                    <a:lstStyle/>
                    <a:p>
                      <a:pPr algn="ctr" rtl="0" fontAlgn="t"/>
                      <a:r>
                        <a:rPr lang="en-US" sz="1600" b="0" i="0" dirty="0" smtClean="0">
                          <a:solidFill>
                            <a:srgbClr val="212529"/>
                          </a:solidFill>
                          <a:effectLst/>
                          <a:latin typeface="Source Sans Pro"/>
                        </a:rPr>
                        <a:t>WRD 09 : WG04</a:t>
                      </a:r>
                      <a:endParaRPr lang="en-IN" sz="1600" b="0" dirty="0">
                        <a:effectLst/>
                        <a:latin typeface="Times New Roman" panose="02020603050405020304" pitchFamily="18" charset="0"/>
                        <a:cs typeface="Times New Roman" panose="02020603050405020304" pitchFamily="18" charset="0"/>
                      </a:endParaRPr>
                    </a:p>
                  </a:txBody>
                  <a:tcPr marL="28575" marR="28575" marT="19050" marB="19050" anchor="ctr"/>
                </a:tc>
                <a:tc>
                  <a:txBody>
                    <a:bodyPr/>
                    <a:lstStyle/>
                    <a:p>
                      <a:pPr algn="l"/>
                      <a:r>
                        <a:rPr lang="en-US" sz="1600" b="0" i="0" dirty="0" smtClean="0">
                          <a:solidFill>
                            <a:srgbClr val="212529"/>
                          </a:solidFill>
                          <a:effectLst/>
                          <a:latin typeface="Source Sans Pro"/>
                        </a:rPr>
                        <a:t>Design of Piano Key Weir Working Group</a:t>
                      </a:r>
                      <a:endParaRPr lang="en-US" sz="1600" b="0" i="0" dirty="0">
                        <a:solidFill>
                          <a:srgbClr val="212529"/>
                        </a:solidFill>
                        <a:effectLst/>
                        <a:latin typeface="Source Sans Pro"/>
                      </a:endParaRPr>
                    </a:p>
                  </a:txBody>
                  <a:tcPr marL="28575" marR="28575" marT="19050" marB="19050" anchor="ctr"/>
                </a:tc>
                <a:tc>
                  <a:txBody>
                    <a:bodyPr/>
                    <a:lstStyle/>
                    <a:p>
                      <a:pPr algn="ctr"/>
                      <a:r>
                        <a:rPr lang="en-US" sz="1600" dirty="0">
                          <a:latin typeface="Times New Roman" panose="02020603050405020304" pitchFamily="18" charset="0"/>
                          <a:cs typeface="Times New Roman" panose="02020603050405020304" pitchFamily="18" charset="0"/>
                        </a:rPr>
                        <a:t>3</a:t>
                      </a:r>
                    </a:p>
                  </a:txBody>
                  <a:tcPr anchor="ctr"/>
                </a:tc>
                <a:extLst>
                  <a:ext uri="{0D108BD9-81ED-4DB2-BD59-A6C34878D82A}">
                    <a16:rowId xmlns:a16="http://schemas.microsoft.com/office/drawing/2014/main" val="2901161510"/>
                  </a:ext>
                </a:extLst>
              </a:tr>
              <a:tr h="500763">
                <a:tc>
                  <a:txBody>
                    <a:bodyPr/>
                    <a:lstStyle/>
                    <a:p>
                      <a:pPr algn="ctr"/>
                      <a:r>
                        <a:rPr lang="en-US" sz="1600" dirty="0">
                          <a:latin typeface="Times New Roman" panose="02020603050405020304" pitchFamily="18" charset="0"/>
                          <a:cs typeface="Times New Roman" panose="02020603050405020304" pitchFamily="18" charset="0"/>
                        </a:rPr>
                        <a:t>5.</a:t>
                      </a:r>
                    </a:p>
                  </a:txBody>
                  <a:tcPr/>
                </a:tc>
                <a:tc vMerge="1">
                  <a:txBody>
                    <a:bodyPr/>
                    <a:lstStyle/>
                    <a:p>
                      <a:pPr algn="ctr"/>
                      <a:endParaRPr lang="en-US" sz="1600" dirty="0">
                        <a:latin typeface="Times New Roman" panose="02020603050405020304" pitchFamily="18" charset="0"/>
                        <a:cs typeface="Times New Roman" panose="02020603050405020304" pitchFamily="18" charset="0"/>
                      </a:endParaRPr>
                    </a:p>
                  </a:txBody>
                  <a:tcPr/>
                </a:tc>
                <a:tc>
                  <a:txBody>
                    <a:bodyPr/>
                    <a:lstStyle/>
                    <a:p>
                      <a:pPr algn="ctr" rtl="0" fontAlgn="t"/>
                      <a:r>
                        <a:rPr lang="en-US" sz="1600" b="0" i="0" dirty="0" smtClean="0">
                          <a:solidFill>
                            <a:srgbClr val="212529"/>
                          </a:solidFill>
                          <a:effectLst/>
                          <a:latin typeface="Source Sans Pro"/>
                        </a:rPr>
                        <a:t>WRD 09 : WG05</a:t>
                      </a:r>
                      <a:endParaRPr lang="en-IN" sz="1600" b="0" dirty="0">
                        <a:effectLst/>
                        <a:latin typeface="Times New Roman" panose="02020603050405020304" pitchFamily="18" charset="0"/>
                        <a:cs typeface="Times New Roman" panose="02020603050405020304" pitchFamily="18" charset="0"/>
                      </a:endParaRPr>
                    </a:p>
                  </a:txBody>
                  <a:tcPr marL="28575" marR="28575" marT="19050" marB="19050" anchor="ctr"/>
                </a:tc>
                <a:tc>
                  <a:txBody>
                    <a:bodyPr/>
                    <a:lstStyle/>
                    <a:p>
                      <a:pPr algn="l"/>
                      <a:r>
                        <a:rPr lang="en-US" sz="1600" b="0" i="0" dirty="0" smtClean="0">
                          <a:solidFill>
                            <a:srgbClr val="212529"/>
                          </a:solidFill>
                          <a:effectLst/>
                          <a:latin typeface="Source Sans Pro"/>
                        </a:rPr>
                        <a:t>Review of IS 7894 and IS 8826 Working Group</a:t>
                      </a:r>
                      <a:endParaRPr lang="en-US" sz="1600" b="0" i="0" dirty="0">
                        <a:solidFill>
                          <a:srgbClr val="212529"/>
                        </a:solidFill>
                        <a:effectLst/>
                        <a:latin typeface="Source Sans Pro"/>
                      </a:endParaRPr>
                    </a:p>
                  </a:txBody>
                  <a:tcPr marL="28575" marR="28575" marT="19050" marB="19050" anchor="ctr"/>
                </a:tc>
                <a:tc>
                  <a:txBody>
                    <a:bodyPr/>
                    <a:lstStyle/>
                    <a:p>
                      <a:pPr algn="ctr"/>
                      <a:r>
                        <a:rPr lang="en-US" sz="1600" dirty="0">
                          <a:latin typeface="Times New Roman" panose="02020603050405020304" pitchFamily="18" charset="0"/>
                          <a:cs typeface="Times New Roman" panose="02020603050405020304" pitchFamily="18" charset="0"/>
                        </a:rPr>
                        <a:t>3</a:t>
                      </a:r>
                    </a:p>
                  </a:txBody>
                  <a:tcPr anchor="ctr"/>
                </a:tc>
                <a:extLst>
                  <a:ext uri="{0D108BD9-81ED-4DB2-BD59-A6C34878D82A}">
                    <a16:rowId xmlns:a16="http://schemas.microsoft.com/office/drawing/2014/main" val="2776637874"/>
                  </a:ext>
                </a:extLst>
              </a:tr>
              <a:tr h="500763">
                <a:tc>
                  <a:txBody>
                    <a:bodyPr/>
                    <a:lstStyle/>
                    <a:p>
                      <a:pPr algn="ctr"/>
                      <a:r>
                        <a:rPr lang="en-US" sz="1600" dirty="0">
                          <a:latin typeface="Times New Roman" panose="02020603050405020304" pitchFamily="18" charset="0"/>
                          <a:cs typeface="Times New Roman" panose="02020603050405020304" pitchFamily="18" charset="0"/>
                        </a:rPr>
                        <a:t>6.</a:t>
                      </a:r>
                    </a:p>
                  </a:txBody>
                  <a:tcPr/>
                </a:tc>
                <a:tc vMerge="1">
                  <a:txBody>
                    <a:bodyPr/>
                    <a:lstStyle/>
                    <a:p>
                      <a:pPr algn="ctr"/>
                      <a:endParaRPr lang="en-US" sz="1600" dirty="0">
                        <a:latin typeface="Times New Roman" panose="02020603050405020304" pitchFamily="18" charset="0"/>
                        <a:cs typeface="Times New Roman" panose="02020603050405020304" pitchFamily="18" charset="0"/>
                      </a:endParaRPr>
                    </a:p>
                  </a:txBody>
                  <a:tcPr/>
                </a:tc>
                <a:tc>
                  <a:txBody>
                    <a:bodyPr/>
                    <a:lstStyle/>
                    <a:p>
                      <a:pPr algn="ctr" rtl="0" fontAlgn="t"/>
                      <a:r>
                        <a:rPr lang="en-US" sz="1600" b="0" i="0" dirty="0" smtClean="0">
                          <a:solidFill>
                            <a:srgbClr val="212529"/>
                          </a:solidFill>
                          <a:effectLst/>
                          <a:latin typeface="Source Sans Pro"/>
                        </a:rPr>
                        <a:t>WRD 09 : WG06</a:t>
                      </a:r>
                      <a:endParaRPr lang="en-IN" sz="1600" b="0" dirty="0">
                        <a:effectLst/>
                        <a:latin typeface="Times New Roman" panose="02020603050405020304" pitchFamily="18" charset="0"/>
                        <a:cs typeface="Times New Roman" panose="02020603050405020304" pitchFamily="18" charset="0"/>
                      </a:endParaRPr>
                    </a:p>
                  </a:txBody>
                  <a:tcPr marL="28575" marR="28575" marT="19050" marB="19050" anchor="ctr"/>
                </a:tc>
                <a:tc>
                  <a:txBody>
                    <a:bodyPr/>
                    <a:lstStyle/>
                    <a:p>
                      <a:pPr algn="l"/>
                      <a:r>
                        <a:rPr lang="en-US" sz="1600" b="0" i="0" dirty="0" smtClean="0">
                          <a:solidFill>
                            <a:srgbClr val="212529"/>
                          </a:solidFill>
                          <a:effectLst/>
                          <a:latin typeface="Source Sans Pro"/>
                        </a:rPr>
                        <a:t>Review of IS 12169 Working Group</a:t>
                      </a:r>
                      <a:endParaRPr lang="en-US" sz="1600" b="0" i="0" dirty="0">
                        <a:solidFill>
                          <a:srgbClr val="212529"/>
                        </a:solidFill>
                        <a:effectLst/>
                        <a:latin typeface="Source Sans Pro"/>
                      </a:endParaRPr>
                    </a:p>
                  </a:txBody>
                  <a:tcPr marL="28575" marR="28575" marT="19050" marB="19050" anchor="ctr"/>
                </a:tc>
                <a:tc>
                  <a:txBody>
                    <a:bodyPr/>
                    <a:lstStyle/>
                    <a:p>
                      <a:pPr algn="ctr"/>
                      <a:r>
                        <a:rPr lang="en-US" sz="1600" dirty="0">
                          <a:latin typeface="Times New Roman" panose="02020603050405020304" pitchFamily="18" charset="0"/>
                          <a:cs typeface="Times New Roman" panose="02020603050405020304" pitchFamily="18" charset="0"/>
                        </a:rPr>
                        <a:t>2</a:t>
                      </a:r>
                    </a:p>
                  </a:txBody>
                  <a:tcPr anchor="ctr"/>
                </a:tc>
                <a:extLst>
                  <a:ext uri="{0D108BD9-81ED-4DB2-BD59-A6C34878D82A}">
                    <a16:rowId xmlns:a16="http://schemas.microsoft.com/office/drawing/2014/main" val="1683541701"/>
                  </a:ext>
                </a:extLst>
              </a:tr>
            </a:tbl>
          </a:graphicData>
        </a:graphic>
      </p:graphicFrame>
      <p:pic>
        <p:nvPicPr>
          <p:cNvPr id="3" name="Picture 2">
            <a:extLst>
              <a:ext uri="{FF2B5EF4-FFF2-40B4-BE49-F238E27FC236}">
                <a16:creationId xmlns:a16="http://schemas.microsoft.com/office/drawing/2014/main" id="{B1378339-F2DC-BB30-D374-E240DEA5C8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31" y="72309"/>
            <a:ext cx="1520621" cy="905665"/>
          </a:xfrm>
          <a:prstGeom prst="rect">
            <a:avLst/>
          </a:prstGeom>
        </p:spPr>
      </p:pic>
    </p:spTree>
    <p:extLst>
      <p:ext uri="{BB962C8B-B14F-4D97-AF65-F5344CB8AC3E}">
        <p14:creationId xmlns:p14="http://schemas.microsoft.com/office/powerpoint/2010/main" val="1771289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6CDF4-E727-F40E-06D5-0BE585613D6B}"/>
              </a:ext>
            </a:extLst>
          </p:cNvPr>
          <p:cNvSpPr>
            <a:spLocks noGrp="1"/>
          </p:cNvSpPr>
          <p:nvPr>
            <p:ph type="title"/>
          </p:nvPr>
        </p:nvSpPr>
        <p:spPr>
          <a:xfrm>
            <a:off x="1450975" y="977974"/>
            <a:ext cx="9603275" cy="1049235"/>
          </a:xfrm>
        </p:spPr>
        <p:txBody>
          <a:bodyPr>
            <a:normAutofit/>
          </a:bodyPr>
          <a:lstStyle/>
          <a:p>
            <a:r>
              <a:rPr lang="en-US" sz="2800" b="1" dirty="0">
                <a:latin typeface="Times New Roman" panose="02020603050405020304" pitchFamily="18" charset="0"/>
                <a:cs typeface="Times New Roman" panose="02020603050405020304" pitchFamily="18" charset="0"/>
              </a:rPr>
              <a:t>WORKING PANELS &amp; WORKING GROUPS</a:t>
            </a:r>
          </a:p>
        </p:txBody>
      </p:sp>
      <p:graphicFrame>
        <p:nvGraphicFramePr>
          <p:cNvPr id="4" name="Content Placeholder 3">
            <a:extLst>
              <a:ext uri="{FF2B5EF4-FFF2-40B4-BE49-F238E27FC236}">
                <a16:creationId xmlns:a16="http://schemas.microsoft.com/office/drawing/2014/main" id="{B900F078-581E-A98C-625C-86CDBD16A183}"/>
              </a:ext>
            </a:extLst>
          </p:cNvPr>
          <p:cNvGraphicFramePr>
            <a:graphicFrameLocks noGrp="1"/>
          </p:cNvGraphicFramePr>
          <p:nvPr>
            <p:ph idx="1"/>
            <p:extLst>
              <p:ext uri="{D42A27DB-BD31-4B8C-83A1-F6EECF244321}">
                <p14:modId xmlns:p14="http://schemas.microsoft.com/office/powerpoint/2010/main" val="2860290441"/>
              </p:ext>
            </p:extLst>
          </p:nvPr>
        </p:nvGraphicFramePr>
        <p:xfrm>
          <a:off x="1450975" y="2399954"/>
          <a:ext cx="9714330" cy="3716535"/>
        </p:xfrm>
        <a:graphic>
          <a:graphicData uri="http://schemas.openxmlformats.org/drawingml/2006/table">
            <a:tbl>
              <a:tblPr firstRow="1" bandRow="1">
                <a:tableStyleId>{5C22544A-7EE6-4342-B048-85BDC9FD1C3A}</a:tableStyleId>
              </a:tblPr>
              <a:tblGrid>
                <a:gridCol w="819962">
                  <a:extLst>
                    <a:ext uri="{9D8B030D-6E8A-4147-A177-3AD203B41FA5}">
                      <a16:colId xmlns:a16="http://schemas.microsoft.com/office/drawing/2014/main" val="133109813"/>
                    </a:ext>
                  </a:extLst>
                </a:gridCol>
                <a:gridCol w="1139775">
                  <a:extLst>
                    <a:ext uri="{9D8B030D-6E8A-4147-A177-3AD203B41FA5}">
                      <a16:colId xmlns:a16="http://schemas.microsoft.com/office/drawing/2014/main" val="1764894915"/>
                    </a:ext>
                  </a:extLst>
                </a:gridCol>
                <a:gridCol w="1778021">
                  <a:extLst>
                    <a:ext uri="{9D8B030D-6E8A-4147-A177-3AD203B41FA5}">
                      <a16:colId xmlns:a16="http://schemas.microsoft.com/office/drawing/2014/main" val="303337326"/>
                    </a:ext>
                  </a:extLst>
                </a:gridCol>
                <a:gridCol w="4797478">
                  <a:extLst>
                    <a:ext uri="{9D8B030D-6E8A-4147-A177-3AD203B41FA5}">
                      <a16:colId xmlns:a16="http://schemas.microsoft.com/office/drawing/2014/main" val="3328594216"/>
                    </a:ext>
                  </a:extLst>
                </a:gridCol>
                <a:gridCol w="1179094">
                  <a:extLst>
                    <a:ext uri="{9D8B030D-6E8A-4147-A177-3AD203B41FA5}">
                      <a16:colId xmlns:a16="http://schemas.microsoft.com/office/drawing/2014/main" val="2920949335"/>
                    </a:ext>
                  </a:extLst>
                </a:gridCol>
              </a:tblGrid>
              <a:tr h="713093">
                <a:tc>
                  <a:txBody>
                    <a:bodyPr/>
                    <a:lstStyle/>
                    <a:p>
                      <a:pPr algn="ctr"/>
                      <a:r>
                        <a:rPr lang="en-US" sz="1600" dirty="0">
                          <a:latin typeface="Times New Roman" panose="02020603050405020304" pitchFamily="18" charset="0"/>
                          <a:cs typeface="Times New Roman" panose="02020603050405020304" pitchFamily="18" charset="0"/>
                        </a:rPr>
                        <a:t>S. No.</a:t>
                      </a:r>
                    </a:p>
                  </a:txBody>
                  <a:tcPr/>
                </a:tc>
                <a:tc>
                  <a:txBody>
                    <a:bodyPr/>
                    <a:lstStyle/>
                    <a:p>
                      <a:pPr algn="ctr"/>
                      <a:r>
                        <a:rPr lang="en-US" sz="1600" dirty="0">
                          <a:latin typeface="Times New Roman" panose="02020603050405020304" pitchFamily="18" charset="0"/>
                          <a:cs typeface="Times New Roman" panose="02020603050405020304" pitchFamily="18" charset="0"/>
                        </a:rPr>
                        <a:t>Committee No</a:t>
                      </a:r>
                    </a:p>
                  </a:txBody>
                  <a:tcPr/>
                </a:tc>
                <a:tc>
                  <a:txBody>
                    <a:bodyPr/>
                    <a:lstStyle/>
                    <a:p>
                      <a:pPr algn="ctr"/>
                      <a:r>
                        <a:rPr lang="en-US" sz="1600" dirty="0">
                          <a:latin typeface="Times New Roman" panose="02020603050405020304" pitchFamily="18" charset="0"/>
                          <a:cs typeface="Times New Roman" panose="02020603050405020304" pitchFamily="18" charset="0"/>
                        </a:rPr>
                        <a:t>Working Panel/Working Group No.</a:t>
                      </a:r>
                    </a:p>
                  </a:txBody>
                  <a:tcPr/>
                </a:tc>
                <a:tc>
                  <a:txBody>
                    <a:bodyPr/>
                    <a:lstStyle/>
                    <a:p>
                      <a:pPr algn="ctr"/>
                      <a:r>
                        <a:rPr lang="en-US" sz="1600" dirty="0">
                          <a:latin typeface="Times New Roman" panose="02020603050405020304" pitchFamily="18" charset="0"/>
                          <a:cs typeface="Times New Roman" panose="02020603050405020304" pitchFamily="18" charset="0"/>
                        </a:rPr>
                        <a:t>Title of Working Panel/Working Group</a:t>
                      </a:r>
                    </a:p>
                  </a:txBody>
                  <a:tcPr/>
                </a:tc>
                <a:tc>
                  <a:txBody>
                    <a:bodyPr/>
                    <a:lstStyle/>
                    <a:p>
                      <a:pPr algn="ctr"/>
                      <a:r>
                        <a:rPr lang="en-US" sz="1600" dirty="0">
                          <a:latin typeface="Times New Roman" panose="02020603050405020304" pitchFamily="18" charset="0"/>
                          <a:cs typeface="Times New Roman" panose="02020603050405020304" pitchFamily="18" charset="0"/>
                        </a:rPr>
                        <a:t>No. of Members</a:t>
                      </a:r>
                    </a:p>
                  </a:txBody>
                  <a:tcPr/>
                </a:tc>
                <a:extLst>
                  <a:ext uri="{0D108BD9-81ED-4DB2-BD59-A6C34878D82A}">
                    <a16:rowId xmlns:a16="http://schemas.microsoft.com/office/drawing/2014/main" val="3601311912"/>
                  </a:ext>
                </a:extLst>
              </a:tr>
              <a:tr h="593889">
                <a:tc>
                  <a:txBody>
                    <a:bodyPr/>
                    <a:lstStyle/>
                    <a:p>
                      <a:pPr algn="ctr"/>
                      <a:r>
                        <a:rPr lang="en-US" sz="1600" dirty="0">
                          <a:latin typeface="Times New Roman" panose="02020603050405020304" pitchFamily="18" charset="0"/>
                          <a:cs typeface="Times New Roman" panose="02020603050405020304" pitchFamily="18" charset="0"/>
                        </a:rPr>
                        <a:t>7.</a:t>
                      </a:r>
                    </a:p>
                  </a:txBody>
                  <a:tcPr/>
                </a:tc>
                <a:tc rowSpan="2">
                  <a:txBody>
                    <a:bodyPr/>
                    <a:lstStyle/>
                    <a:p>
                      <a:pPr algn="ctr"/>
                      <a:r>
                        <a:rPr lang="en-US" sz="1600" dirty="0" smtClean="0">
                          <a:latin typeface="Times New Roman" panose="02020603050405020304" pitchFamily="18" charset="0"/>
                          <a:cs typeface="Times New Roman" panose="02020603050405020304" pitchFamily="18" charset="0"/>
                        </a:rPr>
                        <a:t>WRD 09</a:t>
                      </a:r>
                      <a:endParaRPr lang="en-US" sz="1600" dirty="0">
                        <a:latin typeface="Times New Roman" panose="02020603050405020304" pitchFamily="18" charset="0"/>
                        <a:cs typeface="Times New Roman" panose="02020603050405020304" pitchFamily="18" charset="0"/>
                      </a:endParaRPr>
                    </a:p>
                  </a:txBody>
                  <a:tcPr/>
                </a:tc>
                <a:tc>
                  <a:txBody>
                    <a:bodyPr/>
                    <a:lstStyle/>
                    <a:p>
                      <a:pPr algn="ctr" rtl="0" fontAlgn="t"/>
                      <a:r>
                        <a:rPr lang="en-US" sz="1600" b="0" i="0" dirty="0" smtClean="0">
                          <a:solidFill>
                            <a:srgbClr val="212529"/>
                          </a:solidFill>
                          <a:effectLst/>
                          <a:latin typeface="Source Sans Pro"/>
                        </a:rPr>
                        <a:t>WRD 09 : WG07</a:t>
                      </a:r>
                      <a:endParaRPr lang="en-IN" sz="1600" b="0" dirty="0">
                        <a:effectLst/>
                        <a:latin typeface="Times New Roman" panose="02020603050405020304" pitchFamily="18" charset="0"/>
                      </a:endParaRPr>
                    </a:p>
                  </a:txBody>
                  <a:tcPr marL="28575" marR="28575" marT="19050" marB="19050" anchor="ctr"/>
                </a:tc>
                <a:tc>
                  <a:txBody>
                    <a:bodyPr/>
                    <a:lstStyle/>
                    <a:p>
                      <a:pPr algn="l"/>
                      <a:r>
                        <a:rPr lang="en-US" sz="1600" b="0" i="0" dirty="0" smtClean="0">
                          <a:solidFill>
                            <a:srgbClr val="212529"/>
                          </a:solidFill>
                          <a:effectLst/>
                          <a:latin typeface="Source Sans Pro"/>
                        </a:rPr>
                        <a:t>Dam Break Analysis Working Group Working Group</a:t>
                      </a:r>
                      <a:endParaRPr lang="en-US" sz="1600" b="0" i="0" dirty="0">
                        <a:solidFill>
                          <a:srgbClr val="212529"/>
                        </a:solidFill>
                        <a:effectLst/>
                        <a:latin typeface="Source Sans Pro"/>
                      </a:endParaRPr>
                    </a:p>
                  </a:txBody>
                  <a:tcPr marL="28575" marR="28575" marT="19050" marB="19050" anchor="ctr"/>
                </a:tc>
                <a:tc>
                  <a:txBody>
                    <a:bodyPr/>
                    <a:lstStyle/>
                    <a:p>
                      <a:pPr algn="ctr"/>
                      <a:r>
                        <a:rPr lang="en-US" sz="1600" dirty="0">
                          <a:latin typeface="Times New Roman" panose="02020603050405020304" pitchFamily="18" charset="0"/>
                          <a:cs typeface="Times New Roman" panose="02020603050405020304" pitchFamily="18" charset="0"/>
                        </a:rPr>
                        <a:t>2</a:t>
                      </a:r>
                    </a:p>
                  </a:txBody>
                  <a:tcPr anchor="ctr"/>
                </a:tc>
                <a:extLst>
                  <a:ext uri="{0D108BD9-81ED-4DB2-BD59-A6C34878D82A}">
                    <a16:rowId xmlns:a16="http://schemas.microsoft.com/office/drawing/2014/main" val="1989084273"/>
                  </a:ext>
                </a:extLst>
              </a:tr>
              <a:tr h="593889">
                <a:tc>
                  <a:txBody>
                    <a:bodyPr/>
                    <a:lstStyle/>
                    <a:p>
                      <a:pPr algn="ctr"/>
                      <a:r>
                        <a:rPr lang="en-US" sz="1600" dirty="0" smtClean="0">
                          <a:latin typeface="Times New Roman" panose="02020603050405020304" pitchFamily="18" charset="0"/>
                          <a:cs typeface="Times New Roman" panose="02020603050405020304" pitchFamily="18" charset="0"/>
                        </a:rPr>
                        <a:t>8.</a:t>
                      </a:r>
                      <a:endParaRPr lang="en-US" sz="1600" dirty="0">
                        <a:latin typeface="Times New Roman" panose="02020603050405020304" pitchFamily="18" charset="0"/>
                        <a:cs typeface="Times New Roman" panose="02020603050405020304" pitchFamily="18" charset="0"/>
                      </a:endParaRPr>
                    </a:p>
                  </a:txBody>
                  <a:tcPr/>
                </a:tc>
                <a:tc vMerge="1">
                  <a:txBody>
                    <a:bodyPr/>
                    <a:lstStyle/>
                    <a:p>
                      <a:pPr algn="ctr"/>
                      <a:endParaRPr lang="en-US" sz="1600" dirty="0">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t" latinLnBrk="0" hangingPunct="1">
                        <a:lnSpc>
                          <a:spcPct val="100000"/>
                        </a:lnSpc>
                        <a:spcBef>
                          <a:spcPts val="0"/>
                        </a:spcBef>
                        <a:spcAft>
                          <a:spcPts val="0"/>
                        </a:spcAft>
                        <a:buClrTx/>
                        <a:buSzTx/>
                        <a:buFontTx/>
                        <a:buNone/>
                        <a:tabLst/>
                        <a:defRPr/>
                      </a:pPr>
                      <a:r>
                        <a:rPr lang="en-US" sz="1600" b="0" i="0" dirty="0" smtClean="0">
                          <a:solidFill>
                            <a:srgbClr val="212529"/>
                          </a:solidFill>
                          <a:effectLst/>
                          <a:latin typeface="Source Sans Pro"/>
                        </a:rPr>
                        <a:t>WRD 09 : WG08</a:t>
                      </a:r>
                      <a:endParaRPr lang="en-IN" sz="1600" b="0" dirty="0" smtClean="0">
                        <a:effectLst/>
                        <a:latin typeface="Times New Roman" panose="02020603050405020304" pitchFamily="18" charset="0"/>
                      </a:endParaRPr>
                    </a:p>
                    <a:p>
                      <a:pPr algn="ctr" rtl="0" fontAlgn="t"/>
                      <a:endParaRPr lang="en-IN" sz="1600" b="0" dirty="0">
                        <a:effectLst/>
                        <a:latin typeface="Times New Roman" panose="02020603050405020304" pitchFamily="18" charset="0"/>
                      </a:endParaRPr>
                    </a:p>
                  </a:txBody>
                  <a:tcPr marL="28575" marR="28575" marT="19050" marB="1905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sz="1600" b="0" i="0" u="none" strike="noStrike" baseline="0" dirty="0" smtClean="0">
                          <a:solidFill>
                            <a:srgbClr val="000000"/>
                          </a:solidFill>
                          <a:latin typeface="Arial" panose="020B0604020202020204" pitchFamily="34" charset="0"/>
                        </a:rPr>
                        <a:t>Review of IS 8605 and IS 13645 </a:t>
                      </a:r>
                      <a:r>
                        <a:rPr lang="en-US" sz="1600" b="0" i="0" dirty="0" smtClean="0">
                          <a:solidFill>
                            <a:srgbClr val="212529"/>
                          </a:solidFill>
                          <a:effectLst/>
                          <a:latin typeface="Source Sans Pro"/>
                        </a:rPr>
                        <a:t>Working Group</a:t>
                      </a:r>
                    </a:p>
                  </a:txBody>
                  <a:tcPr marL="28575" marR="28575" marT="19050" marB="19050" anchor="ctr"/>
                </a:tc>
                <a:tc>
                  <a:txBody>
                    <a:bodyPr/>
                    <a:lstStyle/>
                    <a:p>
                      <a:pPr algn="ctr"/>
                      <a:r>
                        <a:rPr lang="en-US" sz="1600" dirty="0" smtClean="0">
                          <a:latin typeface="Times New Roman" panose="02020603050405020304" pitchFamily="18" charset="0"/>
                          <a:cs typeface="Times New Roman" panose="02020603050405020304" pitchFamily="18" charset="0"/>
                        </a:rPr>
                        <a:t>2</a:t>
                      </a:r>
                      <a:endParaRPr lang="en-US" sz="16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27351504"/>
                  </a:ext>
                </a:extLst>
              </a:tr>
              <a:tr h="746107">
                <a:tc>
                  <a:txBody>
                    <a:bodyPr/>
                    <a:lstStyle/>
                    <a:p>
                      <a:pPr algn="ctr"/>
                      <a:r>
                        <a:rPr lang="en-US" sz="1600" dirty="0">
                          <a:latin typeface="Times New Roman" panose="02020603050405020304" pitchFamily="18" charset="0"/>
                          <a:cs typeface="Times New Roman" panose="02020603050405020304" pitchFamily="18" charset="0"/>
                        </a:rPr>
                        <a:t>9</a:t>
                      </a:r>
                      <a:r>
                        <a:rPr lang="en-US"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txBody>
                  <a:tcPr/>
                </a:tc>
                <a:tc rowSpan="3">
                  <a:txBody>
                    <a:bodyPr/>
                    <a:lstStyle/>
                    <a:p>
                      <a:pPr algn="ctr"/>
                      <a:r>
                        <a:rPr lang="en-US" sz="1600" dirty="0" smtClean="0">
                          <a:latin typeface="Times New Roman" panose="02020603050405020304" pitchFamily="18" charset="0"/>
                          <a:cs typeface="Times New Roman" panose="02020603050405020304" pitchFamily="18" charset="0"/>
                        </a:rPr>
                        <a:t>WRD </a:t>
                      </a:r>
                      <a:r>
                        <a:rPr lang="en-US" sz="1600" dirty="0">
                          <a:latin typeface="Times New Roman" panose="02020603050405020304" pitchFamily="18" charset="0"/>
                          <a:cs typeface="Times New Roman" panose="02020603050405020304" pitchFamily="18" charset="0"/>
                        </a:rPr>
                        <a:t>1</a:t>
                      </a:r>
                      <a:r>
                        <a:rPr lang="en-US" sz="1600" dirty="0" smtClean="0">
                          <a:latin typeface="Times New Roman" panose="02020603050405020304" pitchFamily="18" charset="0"/>
                          <a:cs typeface="Times New Roman" panose="02020603050405020304" pitchFamily="18" charset="0"/>
                        </a:rPr>
                        <a:t>5</a:t>
                      </a:r>
                      <a:endParaRPr lang="en-US" sz="1600" dirty="0">
                        <a:latin typeface="Times New Roman" panose="02020603050405020304" pitchFamily="18" charset="0"/>
                        <a:cs typeface="Times New Roman" panose="02020603050405020304" pitchFamily="18" charset="0"/>
                      </a:endParaRPr>
                    </a:p>
                  </a:txBody>
                  <a:tcPr/>
                </a:tc>
                <a:tc>
                  <a:txBody>
                    <a:bodyPr/>
                    <a:lstStyle/>
                    <a:p>
                      <a:pPr algn="ctr" rtl="0" fontAlgn="t"/>
                      <a:r>
                        <a:rPr lang="en-IN" sz="1600" b="0" dirty="0" smtClean="0">
                          <a:effectLst/>
                          <a:latin typeface="Times New Roman" panose="02020603050405020304" pitchFamily="18" charset="0"/>
                        </a:rPr>
                        <a:t>WRD </a:t>
                      </a:r>
                      <a:r>
                        <a:rPr lang="en-IN" sz="1600" b="0" dirty="0">
                          <a:effectLst/>
                          <a:latin typeface="Times New Roman" panose="02020603050405020304" pitchFamily="18" charset="0"/>
                        </a:rPr>
                        <a:t>1</a:t>
                      </a:r>
                      <a:r>
                        <a:rPr lang="en-IN" sz="1600" b="0" dirty="0" smtClean="0">
                          <a:effectLst/>
                          <a:latin typeface="Times New Roman" panose="02020603050405020304" pitchFamily="18" charset="0"/>
                        </a:rPr>
                        <a:t>5 </a:t>
                      </a:r>
                      <a:r>
                        <a:rPr lang="en-IN" sz="1600" b="0" dirty="0">
                          <a:effectLst/>
                          <a:latin typeface="Times New Roman" panose="02020603050405020304" pitchFamily="18" charset="0"/>
                        </a:rPr>
                        <a:t>: </a:t>
                      </a:r>
                      <a:r>
                        <a:rPr lang="en-IN" sz="1600" b="0" dirty="0" smtClean="0">
                          <a:effectLst/>
                          <a:latin typeface="Times New Roman" panose="02020603050405020304" pitchFamily="18" charset="0"/>
                        </a:rPr>
                        <a:t>P2</a:t>
                      </a:r>
                      <a:endParaRPr lang="en-IN" sz="1600" b="0" dirty="0">
                        <a:effectLst/>
                        <a:latin typeface="Times New Roman" panose="02020603050405020304" pitchFamily="18" charset="0"/>
                      </a:endParaRPr>
                    </a:p>
                  </a:txBody>
                  <a:tcPr marL="28575" marR="28575" marT="19050" marB="19050" anchor="ctr"/>
                </a:tc>
                <a:tc>
                  <a:txBody>
                    <a:bodyPr/>
                    <a:lstStyle/>
                    <a:p>
                      <a:pPr algn="l"/>
                      <a:r>
                        <a:rPr lang="en-US" sz="1600" b="0" i="0" dirty="0" smtClean="0">
                          <a:solidFill>
                            <a:srgbClr val="212529"/>
                          </a:solidFill>
                          <a:effectLst/>
                          <a:latin typeface="Source Sans Pro"/>
                        </a:rPr>
                        <a:t>First Revision of IS 12800 (Part 1): 1993 Panel</a:t>
                      </a:r>
                      <a:endParaRPr lang="en-US" sz="1600" b="0" i="0" dirty="0">
                        <a:solidFill>
                          <a:srgbClr val="212529"/>
                        </a:solidFill>
                        <a:effectLst/>
                        <a:latin typeface="Source Sans Pro"/>
                      </a:endParaRPr>
                    </a:p>
                  </a:txBody>
                  <a:tcPr marL="28575" marR="28575" marT="19050" marB="19050" anchor="ctr"/>
                </a:tc>
                <a:tc>
                  <a:txBody>
                    <a:bodyPr/>
                    <a:lstStyle/>
                    <a:p>
                      <a:pPr algn="ctr"/>
                      <a:r>
                        <a:rPr lang="en-US" sz="1600" dirty="0">
                          <a:latin typeface="Times New Roman" panose="02020603050405020304" pitchFamily="18" charset="0"/>
                          <a:cs typeface="Times New Roman" panose="02020603050405020304" pitchFamily="18" charset="0"/>
                        </a:rPr>
                        <a:t>6</a:t>
                      </a:r>
                    </a:p>
                  </a:txBody>
                  <a:tcPr anchor="ctr"/>
                </a:tc>
                <a:extLst>
                  <a:ext uri="{0D108BD9-81ED-4DB2-BD59-A6C34878D82A}">
                    <a16:rowId xmlns:a16="http://schemas.microsoft.com/office/drawing/2014/main" val="2901161510"/>
                  </a:ext>
                </a:extLst>
              </a:tr>
              <a:tr h="433910">
                <a:tc>
                  <a:txBody>
                    <a:bodyPr/>
                    <a:lstStyle/>
                    <a:p>
                      <a:pPr algn="ctr"/>
                      <a:r>
                        <a:rPr lang="en-US" sz="1600" dirty="0" smtClean="0">
                          <a:latin typeface="Times New Roman" panose="02020603050405020304" pitchFamily="18" charset="0"/>
                          <a:cs typeface="Times New Roman" panose="02020603050405020304" pitchFamily="18" charset="0"/>
                        </a:rPr>
                        <a:t>10.</a:t>
                      </a:r>
                      <a:endParaRPr lang="en-US" sz="1600" dirty="0">
                        <a:latin typeface="Times New Roman" panose="02020603050405020304" pitchFamily="18" charset="0"/>
                        <a:cs typeface="Times New Roman" panose="02020603050405020304" pitchFamily="18" charset="0"/>
                      </a:endParaRPr>
                    </a:p>
                  </a:txBody>
                  <a:tcPr/>
                </a:tc>
                <a:tc vMerge="1">
                  <a:txBody>
                    <a:bodyPr/>
                    <a:lstStyle/>
                    <a:p>
                      <a:pPr algn="ctr"/>
                      <a:endParaRPr lang="en-US" sz="1600" dirty="0">
                        <a:latin typeface="Times New Roman" panose="02020603050405020304" pitchFamily="18" charset="0"/>
                        <a:cs typeface="Times New Roman" panose="02020603050405020304" pitchFamily="18" charset="0"/>
                      </a:endParaRPr>
                    </a:p>
                  </a:txBody>
                  <a:tcPr/>
                </a:tc>
                <a:tc>
                  <a:txBody>
                    <a:bodyPr/>
                    <a:lstStyle/>
                    <a:p>
                      <a:pPr algn="ctr" rtl="0" fontAlgn="t"/>
                      <a:r>
                        <a:rPr lang="en-IN" sz="1600" b="0" dirty="0" smtClean="0">
                          <a:effectLst/>
                          <a:latin typeface="Times New Roman" panose="02020603050405020304" pitchFamily="18" charset="0"/>
                        </a:rPr>
                        <a:t>WRD 15 : P3</a:t>
                      </a:r>
                      <a:endParaRPr lang="en-IN" sz="1600" b="0" dirty="0">
                        <a:effectLst/>
                        <a:latin typeface="Times New Roman" panose="02020603050405020304" pitchFamily="18" charset="0"/>
                      </a:endParaRPr>
                    </a:p>
                  </a:txBody>
                  <a:tcPr marL="28575" marR="28575" marT="19050" marB="19050" anchor="ctr"/>
                </a:tc>
                <a:tc>
                  <a:txBody>
                    <a:bodyPr/>
                    <a:lstStyle/>
                    <a:p>
                      <a:pPr algn="l"/>
                      <a:r>
                        <a:rPr lang="en-US" sz="1600" b="0" i="0" dirty="0" smtClean="0">
                          <a:solidFill>
                            <a:srgbClr val="212529"/>
                          </a:solidFill>
                          <a:effectLst/>
                          <a:latin typeface="Source Sans Pro"/>
                        </a:rPr>
                        <a:t>First Revision of IS 7418: 1991 Panel</a:t>
                      </a:r>
                      <a:endParaRPr lang="en-US" sz="1600" b="0" i="0" dirty="0">
                        <a:solidFill>
                          <a:srgbClr val="212529"/>
                        </a:solidFill>
                        <a:effectLst/>
                        <a:latin typeface="Source Sans Pro"/>
                      </a:endParaRPr>
                    </a:p>
                  </a:txBody>
                  <a:tcPr marL="28575" marR="28575" marT="19050" marB="19050" anchor="ctr"/>
                </a:tc>
                <a:tc>
                  <a:txBody>
                    <a:bodyPr/>
                    <a:lstStyle/>
                    <a:p>
                      <a:pPr algn="ctr"/>
                      <a:r>
                        <a:rPr lang="en-US" sz="1600" dirty="0">
                          <a:latin typeface="Times New Roman" panose="02020603050405020304" pitchFamily="18" charset="0"/>
                          <a:cs typeface="Times New Roman" panose="02020603050405020304" pitchFamily="18" charset="0"/>
                        </a:rPr>
                        <a:t>6</a:t>
                      </a:r>
                    </a:p>
                  </a:txBody>
                  <a:tcPr anchor="ctr"/>
                </a:tc>
                <a:extLst>
                  <a:ext uri="{0D108BD9-81ED-4DB2-BD59-A6C34878D82A}">
                    <a16:rowId xmlns:a16="http://schemas.microsoft.com/office/drawing/2014/main" val="2776637874"/>
                  </a:ext>
                </a:extLst>
              </a:tr>
              <a:tr h="433910">
                <a:tc>
                  <a:txBody>
                    <a:bodyPr/>
                    <a:lstStyle/>
                    <a:p>
                      <a:pPr algn="ctr"/>
                      <a:r>
                        <a:rPr lang="en-US" sz="1600" dirty="0" smtClean="0">
                          <a:latin typeface="Times New Roman" panose="02020603050405020304" pitchFamily="18" charset="0"/>
                          <a:cs typeface="Times New Roman" panose="02020603050405020304" pitchFamily="18" charset="0"/>
                        </a:rPr>
                        <a:t>11.</a:t>
                      </a:r>
                      <a:endParaRPr lang="en-US" sz="1600" dirty="0">
                        <a:latin typeface="Times New Roman" panose="02020603050405020304" pitchFamily="18" charset="0"/>
                        <a:cs typeface="Times New Roman" panose="02020603050405020304" pitchFamily="18" charset="0"/>
                      </a:endParaRPr>
                    </a:p>
                  </a:txBody>
                  <a:tcPr/>
                </a:tc>
                <a:tc vMerge="1">
                  <a:txBody>
                    <a:bodyPr/>
                    <a:lstStyle/>
                    <a:p>
                      <a:pPr algn="ctr"/>
                      <a:endParaRPr lang="en-US" sz="1600" dirty="0">
                        <a:latin typeface="Times New Roman" panose="02020603050405020304" pitchFamily="18" charset="0"/>
                        <a:cs typeface="Times New Roman" panose="02020603050405020304" pitchFamily="18" charset="0"/>
                      </a:endParaRPr>
                    </a:p>
                  </a:txBody>
                  <a:tcPr/>
                </a:tc>
                <a:tc>
                  <a:txBody>
                    <a:bodyPr/>
                    <a:lstStyle/>
                    <a:p>
                      <a:pPr algn="ctr" rtl="0" fontAlgn="t"/>
                      <a:r>
                        <a:rPr lang="en-IN" sz="1600" b="0" dirty="0" smtClean="0">
                          <a:effectLst/>
                          <a:latin typeface="Times New Roman" panose="02020603050405020304" pitchFamily="18" charset="0"/>
                        </a:rPr>
                        <a:t>WRD 15 : P4</a:t>
                      </a:r>
                      <a:endParaRPr lang="en-IN" sz="1600" b="0" dirty="0">
                        <a:effectLst/>
                        <a:latin typeface="Times New Roman" panose="02020603050405020304" pitchFamily="18" charset="0"/>
                      </a:endParaRPr>
                    </a:p>
                  </a:txBody>
                  <a:tcPr marL="28575" marR="28575" marT="19050" marB="19050" anchor="ctr"/>
                </a:tc>
                <a:tc>
                  <a:txBody>
                    <a:bodyPr/>
                    <a:lstStyle/>
                    <a:p>
                      <a:pPr algn="l"/>
                      <a:r>
                        <a:rPr lang="en-US" sz="1600" b="0" i="0" dirty="0" smtClean="0">
                          <a:solidFill>
                            <a:srgbClr val="212529"/>
                          </a:solidFill>
                          <a:effectLst/>
                          <a:latin typeface="Source Sans Pro"/>
                        </a:rPr>
                        <a:t>Code of Practice for Ventilation of Underground Hydro-Electric Power Station Panel</a:t>
                      </a:r>
                      <a:endParaRPr lang="en-US" sz="1600" b="0" i="0" dirty="0">
                        <a:solidFill>
                          <a:srgbClr val="212529"/>
                        </a:solidFill>
                        <a:effectLst/>
                        <a:latin typeface="Source Sans Pro"/>
                      </a:endParaRPr>
                    </a:p>
                  </a:txBody>
                  <a:tcPr marL="28575" marR="28575" marT="19050" marB="19050" anchor="ctr"/>
                </a:tc>
                <a:tc>
                  <a:txBody>
                    <a:bodyPr/>
                    <a:lstStyle/>
                    <a:p>
                      <a:pPr algn="ctr"/>
                      <a:r>
                        <a:rPr lang="en-US" sz="1600" dirty="0">
                          <a:latin typeface="Times New Roman" panose="02020603050405020304" pitchFamily="18" charset="0"/>
                          <a:cs typeface="Times New Roman" panose="02020603050405020304" pitchFamily="18" charset="0"/>
                        </a:rPr>
                        <a:t>4</a:t>
                      </a:r>
                    </a:p>
                  </a:txBody>
                  <a:tcPr anchor="ctr"/>
                </a:tc>
                <a:extLst>
                  <a:ext uri="{0D108BD9-81ED-4DB2-BD59-A6C34878D82A}">
                    <a16:rowId xmlns:a16="http://schemas.microsoft.com/office/drawing/2014/main" val="1683541701"/>
                  </a:ext>
                </a:extLst>
              </a:tr>
            </a:tbl>
          </a:graphicData>
        </a:graphic>
      </p:graphicFrame>
      <p:pic>
        <p:nvPicPr>
          <p:cNvPr id="3" name="Picture 2">
            <a:extLst>
              <a:ext uri="{FF2B5EF4-FFF2-40B4-BE49-F238E27FC236}">
                <a16:creationId xmlns:a16="http://schemas.microsoft.com/office/drawing/2014/main" id="{B1378339-F2DC-BB30-D374-E240DEA5C8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31" y="72309"/>
            <a:ext cx="1520621" cy="905665"/>
          </a:xfrm>
          <a:prstGeom prst="rect">
            <a:avLst/>
          </a:prstGeom>
        </p:spPr>
      </p:pic>
    </p:spTree>
    <p:extLst>
      <p:ext uri="{BB962C8B-B14F-4D97-AF65-F5344CB8AC3E}">
        <p14:creationId xmlns:p14="http://schemas.microsoft.com/office/powerpoint/2010/main" val="977738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6CDF4-E727-F40E-06D5-0BE585613D6B}"/>
              </a:ext>
            </a:extLst>
          </p:cNvPr>
          <p:cNvSpPr>
            <a:spLocks noGrp="1"/>
          </p:cNvSpPr>
          <p:nvPr>
            <p:ph type="title"/>
          </p:nvPr>
        </p:nvSpPr>
        <p:spPr>
          <a:xfrm>
            <a:off x="1450975" y="1114485"/>
            <a:ext cx="9603275" cy="1049235"/>
          </a:xfrm>
        </p:spPr>
        <p:txBody>
          <a:bodyPr>
            <a:normAutofit/>
          </a:bodyPr>
          <a:lstStyle/>
          <a:p>
            <a:r>
              <a:rPr lang="en-US" sz="2800" b="1" dirty="0">
                <a:latin typeface="Times New Roman" panose="02020603050405020304" pitchFamily="18" charset="0"/>
                <a:cs typeface="Times New Roman" panose="02020603050405020304" pitchFamily="18" charset="0"/>
              </a:rPr>
              <a:t>WORKING PANELS &amp; WORKING GROUPS</a:t>
            </a:r>
          </a:p>
        </p:txBody>
      </p:sp>
      <p:graphicFrame>
        <p:nvGraphicFramePr>
          <p:cNvPr id="4" name="Content Placeholder 3">
            <a:extLst>
              <a:ext uri="{FF2B5EF4-FFF2-40B4-BE49-F238E27FC236}">
                <a16:creationId xmlns:a16="http://schemas.microsoft.com/office/drawing/2014/main" id="{B900F078-581E-A98C-625C-86CDBD16A183}"/>
              </a:ext>
            </a:extLst>
          </p:cNvPr>
          <p:cNvGraphicFramePr>
            <a:graphicFrameLocks noGrp="1"/>
          </p:cNvGraphicFramePr>
          <p:nvPr>
            <p:ph idx="1"/>
            <p:extLst>
              <p:ext uri="{D42A27DB-BD31-4B8C-83A1-F6EECF244321}">
                <p14:modId xmlns:p14="http://schemas.microsoft.com/office/powerpoint/2010/main" val="3709323521"/>
              </p:ext>
            </p:extLst>
          </p:nvPr>
        </p:nvGraphicFramePr>
        <p:xfrm>
          <a:off x="1450975" y="2460112"/>
          <a:ext cx="9603272" cy="3939540"/>
        </p:xfrm>
        <a:graphic>
          <a:graphicData uri="http://schemas.openxmlformats.org/drawingml/2006/table">
            <a:tbl>
              <a:tblPr firstRow="1" bandRow="1">
                <a:tableStyleId>{5C22544A-7EE6-4342-B048-85BDC9FD1C3A}</a:tableStyleId>
              </a:tblPr>
              <a:tblGrid>
                <a:gridCol w="819962">
                  <a:extLst>
                    <a:ext uri="{9D8B030D-6E8A-4147-A177-3AD203B41FA5}">
                      <a16:colId xmlns:a16="http://schemas.microsoft.com/office/drawing/2014/main" val="133109813"/>
                    </a:ext>
                  </a:extLst>
                </a:gridCol>
                <a:gridCol w="1107694">
                  <a:extLst>
                    <a:ext uri="{9D8B030D-6E8A-4147-A177-3AD203B41FA5}">
                      <a16:colId xmlns:a16="http://schemas.microsoft.com/office/drawing/2014/main" val="1764894915"/>
                    </a:ext>
                  </a:extLst>
                </a:gridCol>
                <a:gridCol w="1534332">
                  <a:extLst>
                    <a:ext uri="{9D8B030D-6E8A-4147-A177-3AD203B41FA5}">
                      <a16:colId xmlns:a16="http://schemas.microsoft.com/office/drawing/2014/main" val="303337326"/>
                    </a:ext>
                  </a:extLst>
                </a:gridCol>
                <a:gridCol w="4974956">
                  <a:extLst>
                    <a:ext uri="{9D8B030D-6E8A-4147-A177-3AD203B41FA5}">
                      <a16:colId xmlns:a16="http://schemas.microsoft.com/office/drawing/2014/main" val="3328594216"/>
                    </a:ext>
                  </a:extLst>
                </a:gridCol>
                <a:gridCol w="1166328">
                  <a:extLst>
                    <a:ext uri="{9D8B030D-6E8A-4147-A177-3AD203B41FA5}">
                      <a16:colId xmlns:a16="http://schemas.microsoft.com/office/drawing/2014/main" val="2920949335"/>
                    </a:ext>
                  </a:extLst>
                </a:gridCol>
              </a:tblGrid>
              <a:tr h="793225">
                <a:tc>
                  <a:txBody>
                    <a:bodyPr/>
                    <a:lstStyle/>
                    <a:p>
                      <a:pPr algn="ctr"/>
                      <a:r>
                        <a:rPr lang="en-US" sz="1600" dirty="0">
                          <a:latin typeface="Times New Roman" panose="02020603050405020304" pitchFamily="18" charset="0"/>
                          <a:cs typeface="Times New Roman" panose="02020603050405020304" pitchFamily="18" charset="0"/>
                        </a:rPr>
                        <a:t>S. No.</a:t>
                      </a:r>
                    </a:p>
                  </a:txBody>
                  <a:tcPr/>
                </a:tc>
                <a:tc>
                  <a:txBody>
                    <a:bodyPr/>
                    <a:lstStyle/>
                    <a:p>
                      <a:pPr algn="ctr"/>
                      <a:r>
                        <a:rPr lang="en-US" sz="1600" dirty="0">
                          <a:latin typeface="Times New Roman" panose="02020603050405020304" pitchFamily="18" charset="0"/>
                          <a:cs typeface="Times New Roman" panose="02020603050405020304" pitchFamily="18" charset="0"/>
                        </a:rPr>
                        <a:t>Committee No</a:t>
                      </a:r>
                    </a:p>
                  </a:txBody>
                  <a:tcPr/>
                </a:tc>
                <a:tc>
                  <a:txBody>
                    <a:bodyPr/>
                    <a:lstStyle/>
                    <a:p>
                      <a:pPr algn="ctr"/>
                      <a:r>
                        <a:rPr lang="en-US" sz="1600" dirty="0">
                          <a:latin typeface="Times New Roman" panose="02020603050405020304" pitchFamily="18" charset="0"/>
                          <a:cs typeface="Times New Roman" panose="02020603050405020304" pitchFamily="18" charset="0"/>
                        </a:rPr>
                        <a:t>Working Panel/Working Group No.</a:t>
                      </a:r>
                    </a:p>
                  </a:txBody>
                  <a:tcPr/>
                </a:tc>
                <a:tc>
                  <a:txBody>
                    <a:bodyPr/>
                    <a:lstStyle/>
                    <a:p>
                      <a:pPr algn="ctr"/>
                      <a:r>
                        <a:rPr lang="en-US" sz="1600" dirty="0">
                          <a:latin typeface="Times New Roman" panose="02020603050405020304" pitchFamily="18" charset="0"/>
                          <a:cs typeface="Times New Roman" panose="02020603050405020304" pitchFamily="18" charset="0"/>
                        </a:rPr>
                        <a:t>Title of Working Panel/Working Group</a:t>
                      </a:r>
                    </a:p>
                  </a:txBody>
                  <a:tcPr/>
                </a:tc>
                <a:tc>
                  <a:txBody>
                    <a:bodyPr/>
                    <a:lstStyle/>
                    <a:p>
                      <a:pPr algn="ctr"/>
                      <a:r>
                        <a:rPr lang="en-US" sz="1600" dirty="0">
                          <a:latin typeface="Times New Roman" panose="02020603050405020304" pitchFamily="18" charset="0"/>
                          <a:cs typeface="Times New Roman" panose="02020603050405020304" pitchFamily="18" charset="0"/>
                        </a:rPr>
                        <a:t>No. of Members</a:t>
                      </a:r>
                    </a:p>
                  </a:txBody>
                  <a:tcPr/>
                </a:tc>
                <a:extLst>
                  <a:ext uri="{0D108BD9-81ED-4DB2-BD59-A6C34878D82A}">
                    <a16:rowId xmlns:a16="http://schemas.microsoft.com/office/drawing/2014/main" val="3601311912"/>
                  </a:ext>
                </a:extLst>
              </a:tr>
              <a:tr h="660626">
                <a:tc>
                  <a:txBody>
                    <a:bodyPr/>
                    <a:lstStyle/>
                    <a:p>
                      <a:pPr algn="ctr"/>
                      <a:r>
                        <a:rPr lang="en-US" sz="1600" dirty="0" smtClean="0">
                          <a:latin typeface="Times New Roman" panose="02020603050405020304" pitchFamily="18" charset="0"/>
                          <a:cs typeface="Times New Roman" panose="02020603050405020304" pitchFamily="18" charset="0"/>
                        </a:rPr>
                        <a:t>12.</a:t>
                      </a:r>
                      <a:endParaRPr lang="en-US" sz="1600" dirty="0">
                        <a:latin typeface="Times New Roman" panose="02020603050405020304" pitchFamily="18" charset="0"/>
                        <a:cs typeface="Times New Roman" panose="02020603050405020304" pitchFamily="18" charset="0"/>
                      </a:endParaRPr>
                    </a:p>
                  </a:txBody>
                  <a:tcPr/>
                </a:tc>
                <a:tc rowSpan="2">
                  <a:txBody>
                    <a:bodyPr/>
                    <a:lstStyle/>
                    <a:p>
                      <a:pPr algn="ctr"/>
                      <a:r>
                        <a:rPr lang="en-US" sz="1600" dirty="0" smtClean="0">
                          <a:latin typeface="Times New Roman" panose="02020603050405020304" pitchFamily="18" charset="0"/>
                          <a:cs typeface="Times New Roman" panose="02020603050405020304" pitchFamily="18" charset="0"/>
                        </a:rPr>
                        <a:t>WRD 24</a:t>
                      </a:r>
                      <a:endParaRPr lang="en-US" sz="1600" dirty="0">
                        <a:latin typeface="Times New Roman" panose="02020603050405020304" pitchFamily="18" charset="0"/>
                        <a:cs typeface="Times New Roman" panose="02020603050405020304" pitchFamily="18" charset="0"/>
                      </a:endParaRPr>
                    </a:p>
                  </a:txBody>
                  <a:tcPr/>
                </a:tc>
                <a:tc>
                  <a:txBody>
                    <a:bodyPr/>
                    <a:lstStyle/>
                    <a:p>
                      <a:pPr algn="ctr" rtl="0" fontAlgn="t"/>
                      <a:r>
                        <a:rPr lang="en-IN" sz="1600" b="0" dirty="0" smtClean="0">
                          <a:effectLst/>
                          <a:latin typeface="Times New Roman" panose="02020603050405020304" pitchFamily="18" charset="0"/>
                        </a:rPr>
                        <a:t>WRD 24 </a:t>
                      </a:r>
                      <a:r>
                        <a:rPr lang="en-IN" sz="1600" b="0" dirty="0">
                          <a:effectLst/>
                          <a:latin typeface="Times New Roman" panose="02020603050405020304" pitchFamily="18" charset="0"/>
                        </a:rPr>
                        <a:t>: P1</a:t>
                      </a:r>
                    </a:p>
                  </a:txBody>
                  <a:tcPr marL="28575" marR="28575" marT="19050" marB="19050" anchor="ctr"/>
                </a:tc>
                <a:tc>
                  <a:txBody>
                    <a:bodyPr/>
                    <a:lstStyle/>
                    <a:p>
                      <a:pPr algn="l"/>
                      <a:r>
                        <a:rPr lang="en-US" sz="1600" b="0" i="0" dirty="0" smtClean="0">
                          <a:solidFill>
                            <a:srgbClr val="212529"/>
                          </a:solidFill>
                          <a:effectLst/>
                          <a:latin typeface="Source Sans Pro"/>
                        </a:rPr>
                        <a:t>Preparation of Guidelines for Environmental Impact Assessment and Environmental Management Plan for Water Resources Projects Panel</a:t>
                      </a:r>
                      <a:endParaRPr lang="en-US" sz="1600" b="0" i="0" dirty="0">
                        <a:solidFill>
                          <a:srgbClr val="212529"/>
                        </a:solidFill>
                        <a:effectLst/>
                        <a:latin typeface="Source Sans Pro"/>
                      </a:endParaRPr>
                    </a:p>
                  </a:txBody>
                  <a:tcPr marL="28575" marR="28575" marT="19050" marB="19050" anchor="ctr"/>
                </a:tc>
                <a:tc>
                  <a:txBody>
                    <a:bodyPr/>
                    <a:lstStyle/>
                    <a:p>
                      <a:pPr algn="ctr"/>
                      <a:r>
                        <a:rPr lang="en-US" sz="1600" dirty="0" smtClean="0">
                          <a:latin typeface="Times New Roman" panose="02020603050405020304" pitchFamily="18" charset="0"/>
                          <a:cs typeface="Times New Roman" panose="02020603050405020304" pitchFamily="18" charset="0"/>
                        </a:rPr>
                        <a:t>6</a:t>
                      </a:r>
                      <a:endParaRPr lang="en-US" sz="16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989084273"/>
                  </a:ext>
                </a:extLst>
              </a:tr>
              <a:tr h="482670">
                <a:tc>
                  <a:txBody>
                    <a:bodyPr/>
                    <a:lstStyle/>
                    <a:p>
                      <a:pPr algn="ctr"/>
                      <a:r>
                        <a:rPr lang="en-US" sz="1600" dirty="0" smtClean="0">
                          <a:latin typeface="Times New Roman" panose="02020603050405020304" pitchFamily="18" charset="0"/>
                          <a:cs typeface="Times New Roman" panose="02020603050405020304" pitchFamily="18" charset="0"/>
                        </a:rPr>
                        <a:t>13.</a:t>
                      </a:r>
                      <a:endParaRPr lang="en-US" sz="1600" dirty="0">
                        <a:latin typeface="Times New Roman" panose="02020603050405020304" pitchFamily="18" charset="0"/>
                        <a:cs typeface="Times New Roman" panose="02020603050405020304" pitchFamily="18" charset="0"/>
                      </a:endParaRPr>
                    </a:p>
                  </a:txBody>
                  <a:tcPr/>
                </a:tc>
                <a:tc vMerge="1">
                  <a:txBody>
                    <a:bodyPr/>
                    <a:lstStyle/>
                    <a:p>
                      <a:pPr algn="ctr"/>
                      <a:endParaRPr lang="en-US" sz="1600" dirty="0">
                        <a:latin typeface="Times New Roman" panose="02020603050405020304" pitchFamily="18" charset="0"/>
                        <a:cs typeface="Times New Roman" panose="02020603050405020304" pitchFamily="18" charset="0"/>
                      </a:endParaRPr>
                    </a:p>
                  </a:txBody>
                  <a:tcPr/>
                </a:tc>
                <a:tc>
                  <a:txBody>
                    <a:bodyPr/>
                    <a:lstStyle/>
                    <a:p>
                      <a:pPr algn="ctr" rtl="0" fontAlgn="t"/>
                      <a:r>
                        <a:rPr lang="en-IN" sz="1600" b="0" dirty="0" smtClean="0">
                          <a:effectLst/>
                          <a:latin typeface="Times New Roman" panose="02020603050405020304" pitchFamily="18" charset="0"/>
                        </a:rPr>
                        <a:t>WRD 24 </a:t>
                      </a:r>
                      <a:r>
                        <a:rPr lang="en-IN" sz="1600" b="0" dirty="0">
                          <a:effectLst/>
                          <a:latin typeface="Times New Roman" panose="02020603050405020304" pitchFamily="18" charset="0"/>
                        </a:rPr>
                        <a:t>: </a:t>
                      </a:r>
                      <a:r>
                        <a:rPr lang="en-IN" sz="1600" b="0" dirty="0" smtClean="0">
                          <a:effectLst/>
                          <a:latin typeface="Times New Roman" panose="02020603050405020304" pitchFamily="18" charset="0"/>
                        </a:rPr>
                        <a:t>WG01</a:t>
                      </a:r>
                      <a:endParaRPr lang="en-IN" sz="1600" b="0" dirty="0">
                        <a:effectLst/>
                        <a:latin typeface="Times New Roman" panose="02020603050405020304" pitchFamily="18" charset="0"/>
                      </a:endParaRPr>
                    </a:p>
                  </a:txBody>
                  <a:tcPr marL="28575" marR="28575" marT="19050" marB="19050" anchor="ctr"/>
                </a:tc>
                <a:tc>
                  <a:txBody>
                    <a:bodyPr/>
                    <a:lstStyle/>
                    <a:p>
                      <a:pPr algn="l"/>
                      <a:r>
                        <a:rPr lang="en-US" sz="1600" b="0" i="0" dirty="0" smtClean="0">
                          <a:solidFill>
                            <a:srgbClr val="212529"/>
                          </a:solidFill>
                          <a:effectLst/>
                          <a:latin typeface="Source Sans Pro"/>
                        </a:rPr>
                        <a:t>Environment &amp; Socio-economic Impact Due to River Training Works Working Group</a:t>
                      </a:r>
                      <a:endParaRPr lang="en-US" sz="1600" b="0" i="0" dirty="0">
                        <a:solidFill>
                          <a:srgbClr val="212529"/>
                        </a:solidFill>
                        <a:effectLst/>
                        <a:latin typeface="Source Sans Pro"/>
                      </a:endParaRPr>
                    </a:p>
                  </a:txBody>
                  <a:tcPr marL="28575" marR="28575" marT="19050" marB="19050" anchor="ctr"/>
                </a:tc>
                <a:tc>
                  <a:txBody>
                    <a:bodyPr/>
                    <a:lstStyle/>
                    <a:p>
                      <a:pPr algn="ctr"/>
                      <a:r>
                        <a:rPr lang="en-US" sz="1600" dirty="0" smtClean="0">
                          <a:latin typeface="Times New Roman" panose="02020603050405020304" pitchFamily="18" charset="0"/>
                          <a:cs typeface="Times New Roman" panose="02020603050405020304" pitchFamily="18" charset="0"/>
                        </a:rPr>
                        <a:t>5</a:t>
                      </a:r>
                      <a:endParaRPr lang="en-US" sz="16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901161510"/>
                  </a:ext>
                </a:extLst>
              </a:tr>
              <a:tr h="482670">
                <a:tc>
                  <a:txBody>
                    <a:bodyPr/>
                    <a:lstStyle/>
                    <a:p>
                      <a:pPr algn="ctr"/>
                      <a:r>
                        <a:rPr lang="en-US" sz="1600" dirty="0" smtClean="0">
                          <a:latin typeface="Times New Roman" panose="02020603050405020304" pitchFamily="18" charset="0"/>
                          <a:cs typeface="Times New Roman" panose="02020603050405020304" pitchFamily="18" charset="0"/>
                        </a:rPr>
                        <a:t>14.</a:t>
                      </a:r>
                      <a:endParaRPr lang="en-US" sz="1600" dirty="0">
                        <a:latin typeface="Times New Roman" panose="02020603050405020304" pitchFamily="18" charset="0"/>
                        <a:cs typeface="Times New Roman" panose="02020603050405020304" pitchFamily="18" charset="0"/>
                      </a:endParaRPr>
                    </a:p>
                  </a:txBody>
                  <a:tcPr/>
                </a:tc>
                <a:tc rowSpan="3">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smtClean="0">
                          <a:latin typeface="Times New Roman" panose="02020603050405020304" pitchFamily="18" charset="0"/>
                          <a:cs typeface="Times New Roman" panose="02020603050405020304" pitchFamily="18" charset="0"/>
                        </a:rPr>
                        <a:t>WRD 29</a:t>
                      </a:r>
                    </a:p>
                    <a:p>
                      <a:pPr algn="ctr"/>
                      <a:endParaRPr lang="en-US" sz="1600" dirty="0">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t" latinLnBrk="0" hangingPunct="1">
                        <a:lnSpc>
                          <a:spcPct val="100000"/>
                        </a:lnSpc>
                        <a:spcBef>
                          <a:spcPts val="0"/>
                        </a:spcBef>
                        <a:spcAft>
                          <a:spcPts val="0"/>
                        </a:spcAft>
                        <a:buClrTx/>
                        <a:buSzTx/>
                        <a:buFontTx/>
                        <a:buNone/>
                        <a:tabLst/>
                        <a:defRPr/>
                      </a:pPr>
                      <a:r>
                        <a:rPr lang="en-IN" sz="1600" b="0" dirty="0" smtClean="0">
                          <a:effectLst/>
                          <a:latin typeface="Times New Roman" panose="02020603050405020304" pitchFamily="18" charset="0"/>
                        </a:rPr>
                        <a:t>WRD 29 : P1</a:t>
                      </a:r>
                    </a:p>
                    <a:p>
                      <a:pPr algn="ctr" rtl="0" fontAlgn="t"/>
                      <a:endParaRPr lang="en-IN" sz="1600" b="0" dirty="0">
                        <a:effectLst/>
                        <a:latin typeface="Times New Roman" panose="02020603050405020304" pitchFamily="18" charset="0"/>
                      </a:endParaRPr>
                    </a:p>
                  </a:txBody>
                  <a:tcPr marL="28575" marR="28575" marT="19050" marB="19050" anchor="ctr"/>
                </a:tc>
                <a:tc>
                  <a:txBody>
                    <a:bodyPr/>
                    <a:lstStyle/>
                    <a:p>
                      <a:pPr algn="l"/>
                      <a:r>
                        <a:rPr lang="en-US" sz="1600" b="0" i="0" dirty="0" smtClean="0">
                          <a:solidFill>
                            <a:srgbClr val="212529"/>
                          </a:solidFill>
                          <a:effectLst/>
                          <a:latin typeface="Source Sans Pro"/>
                        </a:rPr>
                        <a:t>Small Hydropower Plants – General Panel</a:t>
                      </a:r>
                    </a:p>
                    <a:p>
                      <a:pPr algn="l"/>
                      <a:endParaRPr lang="en-US" sz="1600" b="0" i="0" dirty="0">
                        <a:solidFill>
                          <a:srgbClr val="212529"/>
                        </a:solidFill>
                        <a:effectLst/>
                        <a:latin typeface="Source Sans Pro"/>
                      </a:endParaRPr>
                    </a:p>
                  </a:txBody>
                  <a:tcPr marL="28575" marR="28575" marT="19050" marB="19050" anchor="ctr"/>
                </a:tc>
                <a:tc>
                  <a:txBody>
                    <a:bodyPr/>
                    <a:lstStyle/>
                    <a:p>
                      <a:pPr algn="ctr"/>
                      <a:r>
                        <a:rPr lang="en-US" sz="1600" dirty="0" smtClean="0">
                          <a:latin typeface="Times New Roman" panose="02020603050405020304" pitchFamily="18" charset="0"/>
                          <a:cs typeface="Times New Roman" panose="02020603050405020304" pitchFamily="18" charset="0"/>
                        </a:rPr>
                        <a:t>9</a:t>
                      </a:r>
                      <a:endParaRPr lang="en-US" sz="16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818777941"/>
                  </a:ext>
                </a:extLst>
              </a:tr>
              <a:tr h="482670">
                <a:tc>
                  <a:txBody>
                    <a:bodyPr/>
                    <a:lstStyle/>
                    <a:p>
                      <a:pPr algn="ctr"/>
                      <a:r>
                        <a:rPr lang="en-US" sz="1600" dirty="0" smtClean="0">
                          <a:latin typeface="Times New Roman" panose="02020603050405020304" pitchFamily="18" charset="0"/>
                          <a:cs typeface="Times New Roman" panose="02020603050405020304" pitchFamily="18" charset="0"/>
                        </a:rPr>
                        <a:t>15.</a:t>
                      </a:r>
                      <a:endParaRPr lang="en-US" sz="1600" dirty="0">
                        <a:latin typeface="Times New Roman" panose="02020603050405020304" pitchFamily="18" charset="0"/>
                        <a:cs typeface="Times New Roman" panose="02020603050405020304" pitchFamily="18" charset="0"/>
                      </a:endParaRPr>
                    </a:p>
                  </a:txBody>
                  <a:tcPr/>
                </a:tc>
                <a:tc vMerge="1">
                  <a:txBody>
                    <a:bodyPr/>
                    <a:lstStyle/>
                    <a:p>
                      <a:pPr algn="ctr"/>
                      <a:endParaRPr lang="en-US" sz="1600" dirty="0">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t" latinLnBrk="0" hangingPunct="1">
                        <a:lnSpc>
                          <a:spcPct val="100000"/>
                        </a:lnSpc>
                        <a:spcBef>
                          <a:spcPts val="0"/>
                        </a:spcBef>
                        <a:spcAft>
                          <a:spcPts val="0"/>
                        </a:spcAft>
                        <a:buClrTx/>
                        <a:buSzTx/>
                        <a:buFontTx/>
                        <a:buNone/>
                        <a:tabLst/>
                        <a:defRPr/>
                      </a:pPr>
                      <a:r>
                        <a:rPr lang="en-IN" sz="1600" b="0" dirty="0" smtClean="0">
                          <a:effectLst/>
                          <a:latin typeface="Times New Roman" panose="02020603050405020304" pitchFamily="18" charset="0"/>
                        </a:rPr>
                        <a:t>WRD 29 : P2</a:t>
                      </a:r>
                    </a:p>
                    <a:p>
                      <a:pPr algn="ctr" rtl="0" fontAlgn="t"/>
                      <a:endParaRPr lang="en-IN" sz="1600" b="0" dirty="0">
                        <a:effectLst/>
                        <a:latin typeface="Times New Roman" panose="02020603050405020304" pitchFamily="18" charset="0"/>
                      </a:endParaRPr>
                    </a:p>
                  </a:txBody>
                  <a:tcPr marL="28575" marR="28575" marT="19050" marB="1905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0" i="0" dirty="0" smtClean="0">
                          <a:solidFill>
                            <a:srgbClr val="212529"/>
                          </a:solidFill>
                          <a:effectLst/>
                          <a:latin typeface="Source Sans Pro"/>
                        </a:rPr>
                        <a:t>Small Hydropower Plants – Civil</a:t>
                      </a:r>
                      <a:r>
                        <a:rPr lang="en-US" sz="1600" b="0" i="0" baseline="0" dirty="0" smtClean="0">
                          <a:solidFill>
                            <a:srgbClr val="212529"/>
                          </a:solidFill>
                          <a:effectLst/>
                          <a:latin typeface="Source Sans Pro"/>
                        </a:rPr>
                        <a:t> Works</a:t>
                      </a:r>
                      <a:r>
                        <a:rPr lang="en-US" sz="1600" b="0" i="0" dirty="0" smtClean="0">
                          <a:solidFill>
                            <a:srgbClr val="212529"/>
                          </a:solidFill>
                          <a:effectLst/>
                          <a:latin typeface="Source Sans Pro"/>
                        </a:rPr>
                        <a:t> Panel</a:t>
                      </a:r>
                    </a:p>
                    <a:p>
                      <a:pPr algn="l"/>
                      <a:endParaRPr lang="en-US" sz="1600" b="0" i="0" dirty="0">
                        <a:solidFill>
                          <a:srgbClr val="212529"/>
                        </a:solidFill>
                        <a:effectLst/>
                        <a:latin typeface="Source Sans Pro"/>
                      </a:endParaRPr>
                    </a:p>
                  </a:txBody>
                  <a:tcPr marL="28575" marR="28575" marT="19050" marB="19050" anchor="ctr"/>
                </a:tc>
                <a:tc>
                  <a:txBody>
                    <a:bodyPr/>
                    <a:lstStyle/>
                    <a:p>
                      <a:pPr algn="ctr"/>
                      <a:r>
                        <a:rPr lang="en-US" sz="1600" dirty="0" smtClean="0">
                          <a:latin typeface="Times New Roman" panose="02020603050405020304" pitchFamily="18" charset="0"/>
                          <a:cs typeface="Times New Roman" panose="02020603050405020304" pitchFamily="18" charset="0"/>
                        </a:rPr>
                        <a:t>10</a:t>
                      </a:r>
                      <a:endParaRPr lang="en-US" sz="16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932323171"/>
                  </a:ext>
                </a:extLst>
              </a:tr>
              <a:tr h="482670">
                <a:tc>
                  <a:txBody>
                    <a:bodyPr/>
                    <a:lstStyle/>
                    <a:p>
                      <a:pPr algn="ctr"/>
                      <a:r>
                        <a:rPr lang="en-US" sz="1600" dirty="0" smtClean="0">
                          <a:latin typeface="Times New Roman" panose="02020603050405020304" pitchFamily="18" charset="0"/>
                          <a:cs typeface="Times New Roman" panose="02020603050405020304" pitchFamily="18" charset="0"/>
                        </a:rPr>
                        <a:t>16.</a:t>
                      </a:r>
                      <a:endParaRPr lang="en-US" sz="1600" dirty="0">
                        <a:latin typeface="Times New Roman" panose="02020603050405020304" pitchFamily="18" charset="0"/>
                        <a:cs typeface="Times New Roman" panose="02020603050405020304" pitchFamily="18" charset="0"/>
                      </a:endParaRPr>
                    </a:p>
                  </a:txBody>
                  <a:tcPr/>
                </a:tc>
                <a:tc vMerge="1">
                  <a:txBody>
                    <a:bodyPr/>
                    <a:lstStyle/>
                    <a:p>
                      <a:pPr algn="ctr"/>
                      <a:endParaRPr lang="en-US" sz="1600" dirty="0">
                        <a:latin typeface="Times New Roman" panose="02020603050405020304" pitchFamily="18" charset="0"/>
                        <a:cs typeface="Times New Roman" panose="02020603050405020304" pitchFamily="18" charset="0"/>
                      </a:endParaRPr>
                    </a:p>
                  </a:txBody>
                  <a:tcPr/>
                </a:tc>
                <a:tc>
                  <a:txBody>
                    <a:bodyPr/>
                    <a:lstStyle/>
                    <a:p>
                      <a:pPr marL="0" marR="0" indent="0" algn="ctr" defTabSz="457200" rtl="0" eaLnBrk="1" fontAlgn="t" latinLnBrk="0" hangingPunct="1">
                        <a:lnSpc>
                          <a:spcPct val="100000"/>
                        </a:lnSpc>
                        <a:spcBef>
                          <a:spcPts val="0"/>
                        </a:spcBef>
                        <a:spcAft>
                          <a:spcPts val="0"/>
                        </a:spcAft>
                        <a:buClrTx/>
                        <a:buSzTx/>
                        <a:buFontTx/>
                        <a:buNone/>
                        <a:tabLst/>
                        <a:defRPr/>
                      </a:pPr>
                      <a:r>
                        <a:rPr lang="en-IN" sz="1600" b="0" dirty="0" smtClean="0">
                          <a:effectLst/>
                          <a:latin typeface="Times New Roman" panose="02020603050405020304" pitchFamily="18" charset="0"/>
                        </a:rPr>
                        <a:t>WRD 29 : P3</a:t>
                      </a:r>
                    </a:p>
                    <a:p>
                      <a:pPr algn="ctr" rtl="0" fontAlgn="t"/>
                      <a:endParaRPr lang="en-IN" sz="1600" b="0" dirty="0">
                        <a:effectLst/>
                        <a:latin typeface="Times New Roman" panose="02020603050405020304" pitchFamily="18" charset="0"/>
                      </a:endParaRPr>
                    </a:p>
                  </a:txBody>
                  <a:tcPr marL="28575" marR="28575" marT="19050" marB="19050" anchor="ctr"/>
                </a:tc>
                <a:tc>
                  <a:txBody>
                    <a:bodyPr/>
                    <a:lstStyle/>
                    <a:p>
                      <a:pPr algn="l"/>
                      <a:r>
                        <a:rPr lang="en-US" sz="1600" b="0" i="0" dirty="0" smtClean="0">
                          <a:solidFill>
                            <a:srgbClr val="212529"/>
                          </a:solidFill>
                          <a:effectLst/>
                          <a:latin typeface="Source Sans Pro"/>
                        </a:rPr>
                        <a:t>Small Hydropower Plants – </a:t>
                      </a:r>
                      <a:r>
                        <a:rPr lang="en-IN" sz="1600" b="0" i="0" dirty="0" smtClean="0">
                          <a:solidFill>
                            <a:srgbClr val="212529"/>
                          </a:solidFill>
                          <a:effectLst/>
                          <a:latin typeface="Source Sans Pro"/>
                        </a:rPr>
                        <a:t>Electro-mechanical Works</a:t>
                      </a:r>
                    </a:p>
                    <a:p>
                      <a:pPr marL="0" marR="0" indent="0" algn="l" defTabSz="457200" rtl="0" eaLnBrk="1" fontAlgn="auto" latinLnBrk="0" hangingPunct="1">
                        <a:lnSpc>
                          <a:spcPct val="100000"/>
                        </a:lnSpc>
                        <a:spcBef>
                          <a:spcPts val="0"/>
                        </a:spcBef>
                        <a:spcAft>
                          <a:spcPts val="0"/>
                        </a:spcAft>
                        <a:buClrTx/>
                        <a:buSzTx/>
                        <a:buFontTx/>
                        <a:buNone/>
                        <a:tabLst/>
                        <a:defRPr/>
                      </a:pPr>
                      <a:r>
                        <a:rPr lang="en-US" sz="1600" b="0" i="0" dirty="0" smtClean="0">
                          <a:solidFill>
                            <a:srgbClr val="212529"/>
                          </a:solidFill>
                          <a:effectLst/>
                          <a:latin typeface="Source Sans Pro"/>
                        </a:rPr>
                        <a:t> Panel</a:t>
                      </a:r>
                    </a:p>
                    <a:p>
                      <a:pPr algn="l"/>
                      <a:endParaRPr lang="en-US" sz="1600" b="0" i="0" dirty="0">
                        <a:solidFill>
                          <a:srgbClr val="212529"/>
                        </a:solidFill>
                        <a:effectLst/>
                        <a:latin typeface="Source Sans Pro"/>
                      </a:endParaRPr>
                    </a:p>
                  </a:txBody>
                  <a:tcPr marL="28575" marR="28575" marT="19050" marB="19050" anchor="ctr"/>
                </a:tc>
                <a:tc>
                  <a:txBody>
                    <a:bodyPr/>
                    <a:lstStyle/>
                    <a:p>
                      <a:pPr algn="ctr"/>
                      <a:r>
                        <a:rPr lang="en-US" sz="1600" dirty="0" smtClean="0">
                          <a:latin typeface="Times New Roman" panose="02020603050405020304" pitchFamily="18" charset="0"/>
                          <a:cs typeface="Times New Roman" panose="02020603050405020304" pitchFamily="18" charset="0"/>
                        </a:rPr>
                        <a:t>9</a:t>
                      </a:r>
                      <a:endParaRPr lang="en-US" sz="16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922227226"/>
                  </a:ext>
                </a:extLst>
              </a:tr>
            </a:tbl>
          </a:graphicData>
        </a:graphic>
      </p:graphicFrame>
      <p:pic>
        <p:nvPicPr>
          <p:cNvPr id="3" name="Picture 2">
            <a:extLst>
              <a:ext uri="{FF2B5EF4-FFF2-40B4-BE49-F238E27FC236}">
                <a16:creationId xmlns:a16="http://schemas.microsoft.com/office/drawing/2014/main" id="{B1378339-F2DC-BB30-D374-E240DEA5C8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31" y="72309"/>
            <a:ext cx="1520621" cy="905665"/>
          </a:xfrm>
          <a:prstGeom prst="rect">
            <a:avLst/>
          </a:prstGeom>
        </p:spPr>
      </p:pic>
    </p:spTree>
    <p:extLst>
      <p:ext uri="{BB962C8B-B14F-4D97-AF65-F5344CB8AC3E}">
        <p14:creationId xmlns:p14="http://schemas.microsoft.com/office/powerpoint/2010/main" val="3887850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29B69-8BD9-30F7-2C58-EC527A0D7537}"/>
              </a:ext>
            </a:extLst>
          </p:cNvPr>
          <p:cNvSpPr>
            <a:spLocks noGrp="1"/>
          </p:cNvSpPr>
          <p:nvPr>
            <p:ph type="title"/>
          </p:nvPr>
        </p:nvSpPr>
        <p:spPr>
          <a:xfrm>
            <a:off x="1451578" y="966497"/>
            <a:ext cx="9603275" cy="1049235"/>
          </a:xfrm>
        </p:spPr>
        <p:txBody>
          <a:bodyPr>
            <a:normAutofit/>
          </a:bodyPr>
          <a:lstStyle/>
          <a:p>
            <a:r>
              <a:rPr lang="en-US" sz="2800" b="1" dirty="0">
                <a:latin typeface="Times New Roman" panose="02020603050405020304" pitchFamily="18" charset="0"/>
                <a:cs typeface="Times New Roman" panose="02020603050405020304" pitchFamily="18" charset="0"/>
              </a:rPr>
              <a:t>EXPERTS DESIGNATED FOR </a:t>
            </a:r>
            <a:r>
              <a:rPr lang="en-US" sz="2800" b="1" dirty="0" smtClean="0">
                <a:latin typeface="Times New Roman" panose="02020603050405020304" pitchFamily="18" charset="0"/>
                <a:cs typeface="Times New Roman" panose="02020603050405020304" pitchFamily="18" charset="0"/>
              </a:rPr>
              <a:t>ISO SUBJECTS </a:t>
            </a:r>
            <a:endParaRPr lang="en-US" sz="2800" b="1"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57C5E1EB-D506-D95D-94B8-2B79A94AE9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31" y="72309"/>
            <a:ext cx="1520621" cy="905665"/>
          </a:xfrm>
          <a:prstGeom prst="rect">
            <a:avLst/>
          </a:prstGeom>
        </p:spPr>
      </p:pic>
      <p:graphicFrame>
        <p:nvGraphicFramePr>
          <p:cNvPr id="5" name="Content Placeholder 3">
            <a:extLst>
              <a:ext uri="{FF2B5EF4-FFF2-40B4-BE49-F238E27FC236}">
                <a16:creationId xmlns:a16="http://schemas.microsoft.com/office/drawing/2014/main" id="{04CC22F2-F4F3-C0D1-1A5C-01B1D1E71BA7}"/>
              </a:ext>
            </a:extLst>
          </p:cNvPr>
          <p:cNvGraphicFramePr>
            <a:graphicFrameLocks/>
          </p:cNvGraphicFramePr>
          <p:nvPr>
            <p:extLst>
              <p:ext uri="{D42A27DB-BD31-4B8C-83A1-F6EECF244321}">
                <p14:modId xmlns:p14="http://schemas.microsoft.com/office/powerpoint/2010/main" val="1246039427"/>
              </p:ext>
            </p:extLst>
          </p:nvPr>
        </p:nvGraphicFramePr>
        <p:xfrm>
          <a:off x="980182" y="2423518"/>
          <a:ext cx="10074671" cy="1402080"/>
        </p:xfrm>
        <a:graphic>
          <a:graphicData uri="http://schemas.openxmlformats.org/drawingml/2006/table">
            <a:tbl>
              <a:tblPr firstRow="1" bandRow="1">
                <a:tableStyleId>{5C22544A-7EE6-4342-B048-85BDC9FD1C3A}</a:tableStyleId>
              </a:tblPr>
              <a:tblGrid>
                <a:gridCol w="708745">
                  <a:extLst>
                    <a:ext uri="{9D8B030D-6E8A-4147-A177-3AD203B41FA5}">
                      <a16:colId xmlns:a16="http://schemas.microsoft.com/office/drawing/2014/main" val="1458758245"/>
                    </a:ext>
                  </a:extLst>
                </a:gridCol>
                <a:gridCol w="1018015">
                  <a:extLst>
                    <a:ext uri="{9D8B030D-6E8A-4147-A177-3AD203B41FA5}">
                      <a16:colId xmlns:a16="http://schemas.microsoft.com/office/drawing/2014/main" val="832971292"/>
                    </a:ext>
                  </a:extLst>
                </a:gridCol>
                <a:gridCol w="1273346">
                  <a:extLst>
                    <a:ext uri="{9D8B030D-6E8A-4147-A177-3AD203B41FA5}">
                      <a16:colId xmlns:a16="http://schemas.microsoft.com/office/drawing/2014/main" val="2055531321"/>
                    </a:ext>
                  </a:extLst>
                </a:gridCol>
                <a:gridCol w="1804737">
                  <a:extLst>
                    <a:ext uri="{9D8B030D-6E8A-4147-A177-3AD203B41FA5}">
                      <a16:colId xmlns:a16="http://schemas.microsoft.com/office/drawing/2014/main" val="1979895644"/>
                    </a:ext>
                  </a:extLst>
                </a:gridCol>
                <a:gridCol w="1082842">
                  <a:extLst>
                    <a:ext uri="{9D8B030D-6E8A-4147-A177-3AD203B41FA5}">
                      <a16:colId xmlns:a16="http://schemas.microsoft.com/office/drawing/2014/main" val="451992946"/>
                    </a:ext>
                  </a:extLst>
                </a:gridCol>
                <a:gridCol w="1973179">
                  <a:extLst>
                    <a:ext uri="{9D8B030D-6E8A-4147-A177-3AD203B41FA5}">
                      <a16:colId xmlns:a16="http://schemas.microsoft.com/office/drawing/2014/main" val="1790507850"/>
                    </a:ext>
                  </a:extLst>
                </a:gridCol>
                <a:gridCol w="2213807">
                  <a:extLst>
                    <a:ext uri="{9D8B030D-6E8A-4147-A177-3AD203B41FA5}">
                      <a16:colId xmlns:a16="http://schemas.microsoft.com/office/drawing/2014/main" val="2414252706"/>
                    </a:ext>
                  </a:extLst>
                </a:gridCol>
              </a:tblGrid>
              <a:tr h="748971">
                <a:tc>
                  <a:txBody>
                    <a:bodyPr/>
                    <a:lstStyle/>
                    <a:p>
                      <a:pPr algn="ctr"/>
                      <a:r>
                        <a:rPr lang="en-US" sz="1600" dirty="0">
                          <a:latin typeface="Times New Roman" panose="02020603050405020304" pitchFamily="18" charset="0"/>
                          <a:cs typeface="Times New Roman" panose="02020603050405020304" pitchFamily="18" charset="0"/>
                        </a:rPr>
                        <a:t>S. No.</a:t>
                      </a:r>
                    </a:p>
                  </a:txBody>
                  <a:tcPr/>
                </a:tc>
                <a:tc>
                  <a:txBody>
                    <a:bodyPr/>
                    <a:lstStyle/>
                    <a:p>
                      <a:pPr algn="ctr"/>
                      <a:r>
                        <a:rPr lang="en-US" sz="1600" dirty="0">
                          <a:latin typeface="Times New Roman" panose="02020603050405020304" pitchFamily="18" charset="0"/>
                          <a:cs typeface="Times New Roman" panose="02020603050405020304" pitchFamily="18" charset="0"/>
                        </a:rPr>
                        <a:t>ISO Committee No.</a:t>
                      </a:r>
                    </a:p>
                  </a:txBody>
                  <a:tcPr/>
                </a:tc>
                <a:tc>
                  <a:txBody>
                    <a:bodyPr/>
                    <a:lstStyle/>
                    <a:p>
                      <a:pPr algn="ctr"/>
                      <a:r>
                        <a:rPr lang="en-US" sz="1600" dirty="0">
                          <a:latin typeface="Times New Roman" panose="02020603050405020304" pitchFamily="18" charset="0"/>
                          <a:cs typeface="Times New Roman" panose="02020603050405020304" pitchFamily="18" charset="0"/>
                        </a:rPr>
                        <a:t>National Mirror Committee</a:t>
                      </a:r>
                    </a:p>
                  </a:txBody>
                  <a:tcPr/>
                </a:tc>
                <a:tc>
                  <a:txBody>
                    <a:bodyPr/>
                    <a:lstStyle/>
                    <a:p>
                      <a:pPr algn="ctr"/>
                      <a:r>
                        <a:rPr lang="en-US" sz="1600" dirty="0">
                          <a:latin typeface="Times New Roman" panose="02020603050405020304" pitchFamily="18" charset="0"/>
                          <a:cs typeface="Times New Roman" panose="02020603050405020304" pitchFamily="18" charset="0"/>
                        </a:rPr>
                        <a:t>Project </a:t>
                      </a:r>
                    </a:p>
                  </a:txBody>
                  <a:tcPr/>
                </a:tc>
                <a:tc>
                  <a:txBody>
                    <a:bodyPr/>
                    <a:lstStyle/>
                    <a:p>
                      <a:pPr algn="ctr"/>
                      <a:r>
                        <a:rPr lang="en-US" sz="1600" dirty="0">
                          <a:latin typeface="Times New Roman" panose="02020603050405020304" pitchFamily="18" charset="0"/>
                          <a:cs typeface="Times New Roman" panose="02020603050405020304" pitchFamily="18" charset="0"/>
                        </a:rPr>
                        <a:t>Category (H/M/L)</a:t>
                      </a:r>
                    </a:p>
                  </a:txBody>
                  <a:tcPr/>
                </a:tc>
                <a:tc>
                  <a:txBody>
                    <a:bodyPr/>
                    <a:lstStyle/>
                    <a:p>
                      <a:pPr algn="ctr"/>
                      <a:r>
                        <a:rPr lang="en-US" sz="1600" dirty="0">
                          <a:latin typeface="Times New Roman" panose="02020603050405020304" pitchFamily="18" charset="0"/>
                          <a:cs typeface="Times New Roman" panose="02020603050405020304" pitchFamily="18" charset="0"/>
                        </a:rPr>
                        <a:t>Experts Designated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Times New Roman" panose="02020603050405020304" pitchFamily="18" charset="0"/>
                          <a:cs typeface="Times New Roman" panose="02020603050405020304" pitchFamily="18" charset="0"/>
                        </a:rPr>
                        <a:t>Organization Name </a:t>
                      </a:r>
                    </a:p>
                  </a:txBody>
                  <a:tcPr/>
                </a:tc>
                <a:extLst>
                  <a:ext uri="{0D108BD9-81ED-4DB2-BD59-A6C34878D82A}">
                    <a16:rowId xmlns:a16="http://schemas.microsoft.com/office/drawing/2014/main" val="3377891176"/>
                  </a:ext>
                </a:extLst>
              </a:tr>
              <a:tr h="452503">
                <a:tc>
                  <a:txBody>
                    <a:bodyPr/>
                    <a:lstStyle/>
                    <a:p>
                      <a:pPr algn="ctr"/>
                      <a:r>
                        <a:rPr lang="en-US" sz="1600" dirty="0">
                          <a:latin typeface="Times New Roman" panose="02020603050405020304" pitchFamily="18" charset="0"/>
                          <a:cs typeface="Times New Roman" panose="02020603050405020304" pitchFamily="18" charset="0"/>
                        </a:rPr>
                        <a:t>1.</a:t>
                      </a:r>
                    </a:p>
                  </a:txBody>
                  <a:tcPr/>
                </a:tc>
                <a:tc>
                  <a:txBody>
                    <a:bodyPr/>
                    <a:lstStyle/>
                    <a:p>
                      <a:pPr algn="ctr"/>
                      <a:r>
                        <a:rPr lang="en-US" sz="1600" dirty="0">
                          <a:latin typeface="Times New Roman" panose="02020603050405020304" pitchFamily="18" charset="0"/>
                          <a:cs typeface="Times New Roman" panose="02020603050405020304" pitchFamily="18" charset="0"/>
                        </a:rPr>
                        <a:t>ISO/TC </a:t>
                      </a:r>
                      <a:r>
                        <a:rPr lang="en-US" sz="1600" dirty="0" smtClean="0">
                          <a:latin typeface="Times New Roman" panose="02020603050405020304" pitchFamily="18" charset="0"/>
                          <a:cs typeface="Times New Roman" panose="02020603050405020304" pitchFamily="18" charset="0"/>
                        </a:rPr>
                        <a:t>339</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smtClean="0">
                          <a:latin typeface="Times New Roman" panose="02020603050405020304" pitchFamily="18" charset="0"/>
                          <a:cs typeface="Times New Roman" panose="02020603050405020304" pitchFamily="18" charset="0"/>
                        </a:rPr>
                        <a:t>WRD</a:t>
                      </a:r>
                      <a:r>
                        <a:rPr lang="en-US" sz="1600" baseline="0" dirty="0" smtClean="0">
                          <a:latin typeface="Times New Roman" panose="02020603050405020304" pitchFamily="18" charset="0"/>
                          <a:cs typeface="Times New Roman" panose="02020603050405020304" pitchFamily="18" charset="0"/>
                        </a:rPr>
                        <a:t> 29</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IN" sz="1600" b="0" i="0" kern="1200" dirty="0" smtClean="0">
                          <a:solidFill>
                            <a:schemeClr val="dk1"/>
                          </a:solidFill>
                          <a:effectLst/>
                          <a:latin typeface="Times New Roman" panose="02020603050405020304" pitchFamily="18" charset="0"/>
                          <a:ea typeface="+mn-ea"/>
                          <a:cs typeface="Times New Roman" panose="02020603050405020304" pitchFamily="18" charset="0"/>
                        </a:rPr>
                        <a:t>Small Hydropower Plants</a:t>
                      </a:r>
                      <a:r>
                        <a:rPr lang="en-IN"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 Vocabulary</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a:latin typeface="Times New Roman" panose="02020603050405020304" pitchFamily="18" charset="0"/>
                          <a:cs typeface="Times New Roman" panose="02020603050405020304" pitchFamily="18" charset="0"/>
                        </a:rPr>
                        <a:t>H</a:t>
                      </a:r>
                    </a:p>
                  </a:txBody>
                  <a:tcPr/>
                </a:tc>
                <a:tc>
                  <a:txBody>
                    <a:bodyPr/>
                    <a:lstStyle/>
                    <a:p>
                      <a:pPr algn="ctr" fontAlgn="ctr"/>
                      <a:r>
                        <a:rPr lang="en-IN" sz="1600" b="0" i="0" u="none" strike="noStrike" dirty="0">
                          <a:solidFill>
                            <a:srgbClr val="000000"/>
                          </a:solidFill>
                          <a:effectLst/>
                          <a:latin typeface="Times New Roman" panose="02020603050405020304" pitchFamily="18" charset="0"/>
                          <a:cs typeface="Times New Roman" panose="02020603050405020304" pitchFamily="18" charset="0"/>
                        </a:rPr>
                        <a:t>    </a:t>
                      </a:r>
                      <a:r>
                        <a:rPr lang="en-IN" sz="1600" b="0" i="0" u="none" strike="noStrike" dirty="0" smtClean="0">
                          <a:solidFill>
                            <a:srgbClr val="000000"/>
                          </a:solidFill>
                          <a:effectLst/>
                          <a:latin typeface="Times New Roman" panose="02020603050405020304" pitchFamily="18" charset="0"/>
                          <a:cs typeface="Times New Roman" panose="02020603050405020304" pitchFamily="18" charset="0"/>
                        </a:rPr>
                        <a:t>Prof Sunil</a:t>
                      </a:r>
                      <a:r>
                        <a:rPr lang="en-IN" sz="1600" b="0" i="0" u="none" strike="noStrike" baseline="0" dirty="0" smtClean="0">
                          <a:solidFill>
                            <a:srgbClr val="000000"/>
                          </a:solidFill>
                          <a:effectLst/>
                          <a:latin typeface="Times New Roman" panose="02020603050405020304" pitchFamily="18" charset="0"/>
                          <a:cs typeface="Times New Roman" panose="02020603050405020304" pitchFamily="18" charset="0"/>
                        </a:rPr>
                        <a:t> Kumar </a:t>
                      </a:r>
                      <a:r>
                        <a:rPr lang="en-IN" sz="1600" b="0" i="0" u="none" strike="noStrike" baseline="0" dirty="0" err="1" smtClean="0">
                          <a:solidFill>
                            <a:srgbClr val="000000"/>
                          </a:solidFill>
                          <a:effectLst/>
                          <a:latin typeface="Times New Roman" panose="02020603050405020304" pitchFamily="18" charset="0"/>
                          <a:cs typeface="Times New Roman" panose="02020603050405020304" pitchFamily="18" charset="0"/>
                        </a:rPr>
                        <a:t>Singal</a:t>
                      </a:r>
                      <a:endParaRPr lang="en-IN"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IN" sz="1600" b="0" i="0" u="none" strike="noStrike" dirty="0" smtClean="0">
                          <a:solidFill>
                            <a:srgbClr val="000000"/>
                          </a:solidFill>
                          <a:effectLst/>
                          <a:latin typeface="Times New Roman" panose="02020603050405020304" pitchFamily="18" charset="0"/>
                          <a:cs typeface="Times New Roman" panose="02020603050405020304" pitchFamily="18" charset="0"/>
                        </a:rPr>
                        <a:t>HRED, IIT </a:t>
                      </a:r>
                      <a:r>
                        <a:rPr lang="en-IN" sz="1600" b="0" i="0" u="none" strike="noStrike" dirty="0" err="1" smtClean="0">
                          <a:solidFill>
                            <a:srgbClr val="000000"/>
                          </a:solidFill>
                          <a:effectLst/>
                          <a:latin typeface="Times New Roman" panose="02020603050405020304" pitchFamily="18" charset="0"/>
                          <a:cs typeface="Times New Roman" panose="02020603050405020304" pitchFamily="18" charset="0"/>
                        </a:rPr>
                        <a:t>Roorkee</a:t>
                      </a:r>
                      <a:endParaRPr lang="en-IN"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3168021519"/>
                  </a:ext>
                </a:extLst>
              </a:tr>
            </a:tbl>
          </a:graphicData>
        </a:graphic>
      </p:graphicFrame>
    </p:spTree>
    <p:extLst>
      <p:ext uri="{BB962C8B-B14F-4D97-AF65-F5344CB8AC3E}">
        <p14:creationId xmlns:p14="http://schemas.microsoft.com/office/powerpoint/2010/main" val="9362648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{A9954BEF-2E66-9E4A-961F-D6819DC757E2}tf10001076</Template>
  <TotalTime>7817</TotalTime>
  <Words>1440</Words>
  <Application>Microsoft Office PowerPoint</Application>
  <PresentationFormat>Widescreen</PresentationFormat>
  <Paragraphs>375</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Century Gothic</vt:lpstr>
      <vt:lpstr>Source Sans Pro</vt:lpstr>
      <vt:lpstr>Times New Roman</vt:lpstr>
      <vt:lpstr>Wingdings</vt:lpstr>
      <vt:lpstr>Wingdings 3</vt:lpstr>
      <vt:lpstr>Ion Boardroom</vt:lpstr>
      <vt:lpstr> REVIEW MEETING WRD DEPARTMENT</vt:lpstr>
      <vt:lpstr>COMMITTEES HANDLED </vt:lpstr>
      <vt:lpstr>NEW WORK ITEM PROJECTS (NWIPs)</vt:lpstr>
      <vt:lpstr>NEW WORK ITEM PROJECTS (NWIPs)</vt:lpstr>
      <vt:lpstr>APS PROGRESS – Review of Standards</vt:lpstr>
      <vt:lpstr>WORKING PANELS &amp; WORKING GROUPS</vt:lpstr>
      <vt:lpstr>WORKING PANELS &amp; WORKING GROUPS</vt:lpstr>
      <vt:lpstr>WORKING PANELS &amp; WORKING GROUPS</vt:lpstr>
      <vt:lpstr>EXPERTS DESIGNATED FOR ISO SUBJECTS </vt:lpstr>
      <vt:lpstr>NWIPs proposed to ISO/TC 339 by India</vt:lpstr>
      <vt:lpstr>STRATEGIES ADOPTED TO IDENTIFY EXPERTS</vt:lpstr>
      <vt:lpstr>TC MEETINGS HELD TILL PRESENT</vt:lpstr>
      <vt:lpstr> TC MEETINGS CONDUCTED/PLANNED OUTSIDE BIS</vt:lpstr>
      <vt:lpstr>PROGRESS OF R&amp;D PROJECTS</vt:lpstr>
      <vt:lpstr>SEMINARS/WEBINARS HELD OR PLANNED </vt:lpstr>
      <vt:lpstr>MEETINGS/SEMINARS/WORKSHOP ATTENDED </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STANDARDS NATIONAL ACTION PLAN - National Action Plan for Standards Development &amp; Implementation</dc:title>
  <dc:creator>sppd-200</dc:creator>
  <cp:lastModifiedBy>HP</cp:lastModifiedBy>
  <cp:revision>363</cp:revision>
  <cp:lastPrinted>2021-01-05T05:34:33Z</cp:lastPrinted>
  <dcterms:created xsi:type="dcterms:W3CDTF">2019-02-04T06:04:58Z</dcterms:created>
  <dcterms:modified xsi:type="dcterms:W3CDTF">2024-10-18T10:59:05Z</dcterms:modified>
</cp:coreProperties>
</file>