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3" r:id="rId1"/>
  </p:sldMasterIdLst>
  <p:notesMasterIdLst>
    <p:notesMasterId r:id="rId31"/>
  </p:notesMasterIdLst>
  <p:sldIdLst>
    <p:sldId id="256" r:id="rId2"/>
    <p:sldId id="429" r:id="rId3"/>
    <p:sldId id="471" r:id="rId4"/>
    <p:sldId id="472" r:id="rId5"/>
    <p:sldId id="473" r:id="rId6"/>
    <p:sldId id="446" r:id="rId7"/>
    <p:sldId id="480" r:id="rId8"/>
    <p:sldId id="481" r:id="rId9"/>
    <p:sldId id="424" r:id="rId10"/>
    <p:sldId id="482" r:id="rId11"/>
    <p:sldId id="483" r:id="rId12"/>
    <p:sldId id="484" r:id="rId13"/>
    <p:sldId id="485" r:id="rId14"/>
    <p:sldId id="486" r:id="rId15"/>
    <p:sldId id="487" r:id="rId16"/>
    <p:sldId id="447" r:id="rId17"/>
    <p:sldId id="488" r:id="rId18"/>
    <p:sldId id="489" r:id="rId19"/>
    <p:sldId id="492" r:id="rId20"/>
    <p:sldId id="493" r:id="rId21"/>
    <p:sldId id="491" r:id="rId22"/>
    <p:sldId id="490" r:id="rId23"/>
    <p:sldId id="455" r:id="rId24"/>
    <p:sldId id="495" r:id="rId25"/>
    <p:sldId id="479" r:id="rId26"/>
    <p:sldId id="497" r:id="rId27"/>
    <p:sldId id="496" r:id="rId28"/>
    <p:sldId id="478" r:id="rId29"/>
    <p:sldId id="363"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743"/>
    <a:srgbClr val="FFFF99"/>
    <a:srgbClr val="FF9966"/>
    <a:srgbClr val="FF9900"/>
    <a:srgbClr val="0000FF"/>
    <a:srgbClr val="00FFFF"/>
    <a:srgbClr val="FF66CC"/>
    <a:srgbClr val="FF33CC"/>
    <a:srgbClr val="C25B0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592" autoAdjust="0"/>
    <p:restoredTop sz="94364" autoAdjust="0"/>
  </p:normalViewPr>
  <p:slideViewPr>
    <p:cSldViewPr snapToGrid="0">
      <p:cViewPr varScale="1">
        <p:scale>
          <a:sx n="71" d="100"/>
          <a:sy n="71" d="100"/>
        </p:scale>
        <p:origin x="46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50B2BAE-EBAD-4E20-88A0-0451FCFE2AB9}" type="datetimeFigureOut">
              <a:rPr lang="en-US" smtClean="0"/>
              <a:t>10/16/2024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B3CBEFAC-B629-4F3A-A724-53BEF9B9BB1F}" type="slidenum">
              <a:rPr lang="en-US" smtClean="0"/>
              <a:t>‹#›</a:t>
            </a:fld>
            <a:endParaRPr lang="en-US"/>
          </a:p>
        </p:txBody>
      </p:sp>
    </p:spTree>
    <p:extLst>
      <p:ext uri="{BB962C8B-B14F-4D97-AF65-F5344CB8AC3E}">
        <p14:creationId xmlns:p14="http://schemas.microsoft.com/office/powerpoint/2010/main" val="3753139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41B78DD-FF86-439A-9040-88B87E53B524}" type="datetimeFigureOut">
              <a:rPr lang="en-IN" smtClean="0"/>
              <a:pPr/>
              <a:t>16-10-2024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3222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1B78DD-FF86-439A-9040-88B87E53B524}" type="datetimeFigureOut">
              <a:rPr lang="en-IN" smtClean="0"/>
              <a:pPr/>
              <a:t>16-10-2024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712214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1B78DD-FF86-439A-9040-88B87E53B524}" type="datetimeFigureOut">
              <a:rPr lang="en-IN" smtClean="0"/>
              <a:pPr/>
              <a:t>16-10-2024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587740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1B78DD-FF86-439A-9040-88B87E53B524}" type="datetimeFigureOut">
              <a:rPr lang="en-IN" smtClean="0"/>
              <a:pPr/>
              <a:t>16-10-2024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989892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1B78DD-FF86-439A-9040-88B87E53B524}" type="datetimeFigureOut">
              <a:rPr lang="en-IN" smtClean="0"/>
              <a:pPr/>
              <a:t>16-10-2024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821436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1B78DD-FF86-439A-9040-88B87E53B524}" type="datetimeFigureOut">
              <a:rPr lang="en-IN" smtClean="0"/>
              <a:pPr/>
              <a:t>16-10-2024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8437335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1B78DD-FF86-439A-9040-88B87E53B524}" type="datetimeFigureOut">
              <a:rPr lang="en-IN" smtClean="0"/>
              <a:pPr/>
              <a:t>16-10-2024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131402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1B78DD-FF86-439A-9040-88B87E53B524}" type="datetimeFigureOut">
              <a:rPr lang="en-IN" smtClean="0"/>
              <a:pPr/>
              <a:t>16-10-2024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693644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41B78DD-FF86-439A-9040-88B87E53B524}" type="datetimeFigureOut">
              <a:rPr lang="en-IN" smtClean="0"/>
              <a:pPr/>
              <a:t>16-10-2024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961823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1B78DD-FF86-439A-9040-88B87E53B524}" type="datetimeFigureOut">
              <a:rPr lang="en-IN" smtClean="0"/>
              <a:pPr/>
              <a:t>16-10-2024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205857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41B78DD-FF86-439A-9040-88B87E53B524}" type="datetimeFigureOut">
              <a:rPr lang="en-IN" smtClean="0"/>
              <a:pPr/>
              <a:t>16-10-2024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919527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1B78DD-FF86-439A-9040-88B87E53B524}" type="datetimeFigureOut">
              <a:rPr lang="en-IN" smtClean="0"/>
              <a:pPr/>
              <a:t>16-10-2024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67452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41B78DD-FF86-439A-9040-88B87E53B524}" type="datetimeFigureOut">
              <a:rPr lang="en-IN" smtClean="0"/>
              <a:pPr/>
              <a:t>16-10-2024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93962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1B78DD-FF86-439A-9040-88B87E53B524}" type="datetimeFigureOut">
              <a:rPr lang="en-IN" smtClean="0"/>
              <a:pPr/>
              <a:t>16-10-2024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1169018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1B78DD-FF86-439A-9040-88B87E53B524}" type="datetimeFigureOut">
              <a:rPr lang="en-IN" smtClean="0"/>
              <a:pPr/>
              <a:t>16-10-2024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300072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1B78DD-FF86-439A-9040-88B87E53B524}" type="datetimeFigureOut">
              <a:rPr lang="en-IN" smtClean="0"/>
              <a:pPr/>
              <a:t>16-10-2024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9384423-17FD-4505-A441-1E8A3571A5BE}" type="slidenum">
              <a:rPr lang="en-IN" smtClean="0"/>
              <a:pPr/>
              <a:t>‹#›</a:t>
            </a:fld>
            <a:endParaRPr lang="en-IN"/>
          </a:p>
        </p:txBody>
      </p:sp>
    </p:spTree>
    <p:extLst>
      <p:ext uri="{BB962C8B-B14F-4D97-AF65-F5344CB8AC3E}">
        <p14:creationId xmlns:p14="http://schemas.microsoft.com/office/powerpoint/2010/main" val="2370024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41B78DD-FF86-439A-9040-88B87E53B524}" type="datetimeFigureOut">
              <a:rPr lang="en-IN" smtClean="0"/>
              <a:pPr/>
              <a:t>16-10-2024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9384423-17FD-4505-A441-1E8A3571A5BE}" type="slidenum">
              <a:rPr lang="en-IN" smtClean="0"/>
              <a:pPr/>
              <a:t>‹#›</a:t>
            </a:fld>
            <a:endParaRPr lang="en-IN"/>
          </a:p>
        </p:txBody>
      </p:sp>
    </p:spTree>
    <p:extLst>
      <p:ext uri="{BB962C8B-B14F-4D97-AF65-F5344CB8AC3E}">
        <p14:creationId xmlns:p14="http://schemas.microsoft.com/office/powerpoint/2010/main" val="3402392976"/>
      </p:ext>
    </p:extLst>
  </p:cSld>
  <p:clrMap bg1="lt1" tx1="dk1" bg2="lt2" tx2="dk2" accent1="accent1" accent2="accent2" accent3="accent3" accent4="accent4" accent5="accent5" accent6="accent6" hlink="hlink" folHlink="folHlink"/>
  <p:sldLayoutIdLst>
    <p:sldLayoutId id="2147484054" r:id="rId1"/>
    <p:sldLayoutId id="2147484055" r:id="rId2"/>
    <p:sldLayoutId id="2147484056" r:id="rId3"/>
    <p:sldLayoutId id="2147484057" r:id="rId4"/>
    <p:sldLayoutId id="2147484058" r:id="rId5"/>
    <p:sldLayoutId id="2147484059" r:id="rId6"/>
    <p:sldLayoutId id="2147484060" r:id="rId7"/>
    <p:sldLayoutId id="2147484061" r:id="rId8"/>
    <p:sldLayoutId id="2147484062" r:id="rId9"/>
    <p:sldLayoutId id="2147484063" r:id="rId10"/>
    <p:sldLayoutId id="2147484064" r:id="rId11"/>
    <p:sldLayoutId id="2147484065" r:id="rId12"/>
    <p:sldLayoutId id="2147484066" r:id="rId13"/>
    <p:sldLayoutId id="2147484067" r:id="rId14"/>
    <p:sldLayoutId id="2147484068" r:id="rId15"/>
    <p:sldLayoutId id="214748406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765" y="2801343"/>
            <a:ext cx="10442002" cy="1255313"/>
          </a:xfrm>
        </p:spPr>
        <p:txBody>
          <a:bodyPr>
            <a:noAutofit/>
          </a:bodyPr>
          <a:lstStyle/>
          <a:p>
            <a:pPr algn="ctr"/>
            <a:br>
              <a:rPr lang="en-IN" b="1" dirty="0">
                <a:latin typeface="Times New Roman" panose="02020603050405020304" pitchFamily="18" charset="0"/>
                <a:cs typeface="Times New Roman" panose="02020603050405020304" pitchFamily="18" charset="0"/>
              </a:rPr>
            </a:br>
            <a:r>
              <a:rPr lang="en-IN" sz="4800" b="1" dirty="0">
                <a:latin typeface="Times New Roman" panose="02020603050405020304" pitchFamily="18" charset="0"/>
                <a:cs typeface="Times New Roman" panose="02020603050405020304" pitchFamily="18" charset="0"/>
              </a:rPr>
              <a:t>HALF YEARLY REVIEW </a:t>
            </a:r>
            <a:br>
              <a:rPr lang="en-IN" sz="4800" b="1" dirty="0">
                <a:latin typeface="Times New Roman" panose="02020603050405020304" pitchFamily="18" charset="0"/>
                <a:cs typeface="Times New Roman" panose="02020603050405020304" pitchFamily="18" charset="0"/>
              </a:rPr>
            </a:br>
            <a:r>
              <a:rPr lang="en-IN" sz="4800" b="1" dirty="0">
                <a:latin typeface="Times New Roman" panose="02020603050405020304" pitchFamily="18" charset="0"/>
                <a:cs typeface="Times New Roman" panose="02020603050405020304" pitchFamily="18" charset="0"/>
              </a:rPr>
              <a:t>OF</a:t>
            </a:r>
            <a:br>
              <a:rPr lang="en-IN" sz="4800" b="1" dirty="0">
                <a:latin typeface="Times New Roman" panose="02020603050405020304" pitchFamily="18" charset="0"/>
                <a:cs typeface="Times New Roman" panose="02020603050405020304" pitchFamily="18" charset="0"/>
              </a:rPr>
            </a:br>
            <a:r>
              <a:rPr lang="en-IN" sz="4800" b="1" dirty="0">
                <a:latin typeface="Times New Roman" panose="02020603050405020304" pitchFamily="18" charset="0"/>
                <a:cs typeface="Times New Roman" panose="02020603050405020304" pitchFamily="18" charset="0"/>
              </a:rPr>
              <a:t>TECHNICAL COMMITTEES – </a:t>
            </a:r>
            <a:br>
              <a:rPr lang="en-IN" sz="4800" b="1" dirty="0">
                <a:latin typeface="Times New Roman" panose="02020603050405020304" pitchFamily="18" charset="0"/>
                <a:cs typeface="Times New Roman" panose="02020603050405020304" pitchFamily="18" charset="0"/>
              </a:rPr>
            </a:br>
            <a:r>
              <a:rPr lang="en-IN" sz="4800" b="1" dirty="0">
                <a:latin typeface="Times New Roman" panose="02020603050405020304" pitchFamily="18" charset="0"/>
                <a:cs typeface="Times New Roman" panose="02020603050405020304" pitchFamily="18" charset="0"/>
              </a:rPr>
              <a:t>CHD 05, CHD 09 &amp; CHD 27 </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3" name="TextBox 2">
            <a:extLst>
              <a:ext uri="{FF2B5EF4-FFF2-40B4-BE49-F238E27FC236}">
                <a16:creationId xmlns:a16="http://schemas.microsoft.com/office/drawing/2014/main" id="{6A87101B-9BBC-F9B1-5564-B36E77FAADF8}"/>
              </a:ext>
            </a:extLst>
          </p:cNvPr>
          <p:cNvSpPr txBox="1"/>
          <p:nvPr/>
        </p:nvSpPr>
        <p:spPr>
          <a:xfrm>
            <a:off x="7232217" y="5293982"/>
            <a:ext cx="3463640" cy="769441"/>
          </a:xfrm>
          <a:prstGeom prst="rect">
            <a:avLst/>
          </a:prstGeom>
          <a:noFill/>
        </p:spPr>
        <p:txBody>
          <a:bodyPr wrap="none" rtlCol="0">
            <a:spAutoFit/>
          </a:bodyPr>
          <a:lstStyle/>
          <a:p>
            <a:r>
              <a:rPr lang="en-IN" sz="2200" dirty="0">
                <a:solidFill>
                  <a:srgbClr val="FF0000"/>
                </a:solidFill>
                <a:cs typeface="Times New Roman" panose="02020603050405020304" pitchFamily="18" charset="0"/>
              </a:rPr>
              <a:t>Presented by: Puja Priya </a:t>
            </a:r>
          </a:p>
          <a:p>
            <a:r>
              <a:rPr lang="en-IN" sz="2200" dirty="0">
                <a:solidFill>
                  <a:srgbClr val="FF0000"/>
                </a:solidFill>
                <a:cs typeface="Times New Roman" panose="02020603050405020304" pitchFamily="18" charset="0"/>
              </a:rPr>
              <a:t>            Scientist-D, CHD</a:t>
            </a:r>
          </a:p>
        </p:txBody>
      </p:sp>
    </p:spTree>
    <p:extLst>
      <p:ext uri="{BB962C8B-B14F-4D97-AF65-F5344CB8AC3E}">
        <p14:creationId xmlns:p14="http://schemas.microsoft.com/office/powerpoint/2010/main" val="2197543188"/>
      </p:ext>
    </p:extLst>
  </p:cSld>
  <p:clrMapOvr>
    <a:overrideClrMapping bg1="lt1" tx1="dk1" bg2="lt2" tx2="dk2" accent1="accent1" accent2="accent2" accent3="accent3" accent4="accent4" accent5="accent5" accent6="accent6" hlink="hlink" folHlink="folHlink"/>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1439003" y="513990"/>
            <a:ext cx="10184037" cy="1320800"/>
          </a:xfrm>
        </p:spPr>
        <p:txBody>
          <a:bodyPr/>
          <a:lstStyle/>
          <a:p>
            <a:pPr algn="ctr"/>
            <a:r>
              <a:rPr lang="en-US" sz="3200" b="1" dirty="0">
                <a:latin typeface="Times New Roman" panose="02020603050405020304" pitchFamily="18" charset="0"/>
                <a:cs typeface="Times New Roman" panose="02020603050405020304" pitchFamily="18" charset="0"/>
              </a:rPr>
              <a:t>Progress of AAP 2024-25 – “Carried Over </a:t>
            </a:r>
            <a:r>
              <a:rPr lang="en-US" sz="3200" b="1" cap="none" dirty="0">
                <a:latin typeface="Times New Roman" panose="02020603050405020304" pitchFamily="18" charset="0"/>
                <a:cs typeface="Times New Roman" panose="02020603050405020304" pitchFamily="18" charset="0"/>
              </a:rPr>
              <a:t>Reviews”</a:t>
            </a:r>
            <a:endParaRPr lang="en-IN"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3791953497"/>
              </p:ext>
            </p:extLst>
          </p:nvPr>
        </p:nvGraphicFramePr>
        <p:xfrm>
          <a:off x="488704" y="1834790"/>
          <a:ext cx="10264293" cy="3994469"/>
        </p:xfrm>
        <a:graphic>
          <a:graphicData uri="http://schemas.openxmlformats.org/drawingml/2006/table">
            <a:tbl>
              <a:tblPr firstRow="1" firstCol="1" bandRow="1">
                <a:tableStyleId>{5C22544A-7EE6-4342-B048-85BDC9FD1C3A}</a:tableStyleId>
              </a:tblPr>
              <a:tblGrid>
                <a:gridCol w="1323495">
                  <a:extLst>
                    <a:ext uri="{9D8B030D-6E8A-4147-A177-3AD203B41FA5}">
                      <a16:colId xmlns:a16="http://schemas.microsoft.com/office/drawing/2014/main" val="1924180606"/>
                    </a:ext>
                  </a:extLst>
                </a:gridCol>
                <a:gridCol w="4750397">
                  <a:extLst>
                    <a:ext uri="{9D8B030D-6E8A-4147-A177-3AD203B41FA5}">
                      <a16:colId xmlns:a16="http://schemas.microsoft.com/office/drawing/2014/main" val="2741798418"/>
                    </a:ext>
                  </a:extLst>
                </a:gridCol>
                <a:gridCol w="1971095">
                  <a:extLst>
                    <a:ext uri="{9D8B030D-6E8A-4147-A177-3AD203B41FA5}">
                      <a16:colId xmlns:a16="http://schemas.microsoft.com/office/drawing/2014/main" val="758382323"/>
                    </a:ext>
                  </a:extLst>
                </a:gridCol>
                <a:gridCol w="2219306">
                  <a:extLst>
                    <a:ext uri="{9D8B030D-6E8A-4147-A177-3AD203B41FA5}">
                      <a16:colId xmlns:a16="http://schemas.microsoft.com/office/drawing/2014/main" val="3628696659"/>
                    </a:ext>
                  </a:extLst>
                </a:gridCol>
              </a:tblGrid>
              <a:tr h="0">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Times New Roman" panose="02020603050405020304" pitchFamily="18" charset="0"/>
                          <a:cs typeface="Times New Roman" panose="02020603050405020304" pitchFamily="18" charset="0"/>
                        </a:rPr>
                        <a:t>Subject / IS</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70534">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IS 11484: 1985</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1800" kern="1200" dirty="0">
                          <a:solidFill>
                            <a:schemeClr val="dk1"/>
                          </a:solidFill>
                          <a:effectLst/>
                          <a:latin typeface="Times New Roman" panose="02020603050405020304" pitchFamily="18" charset="0"/>
                          <a:ea typeface="+mn-ea"/>
                          <a:cs typeface="Times New Roman" panose="02020603050405020304" pitchFamily="18" charset="0"/>
                        </a:rPr>
                        <a:t>Phenol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Sulphonic</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Acid For Electroplating — Specification</a:t>
                      </a:r>
                      <a:endParaRPr lang="en-IN" sz="18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Publication.</a:t>
                      </a: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131905854"/>
                  </a:ext>
                </a:extLst>
              </a:tr>
              <a:tr h="155194">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IS 7067: 1973</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Fluoboric</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Acid And Metal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Fluoborates</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For Electroplating — Specification</a:t>
                      </a:r>
                      <a:endParaRPr lang="en-US" sz="18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Publication.</a:t>
                      </a: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676839429"/>
                  </a:ext>
                </a:extLst>
              </a:tr>
              <a:tr h="0">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IS 4847: 2006</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1800" kern="1200" dirty="0">
                          <a:solidFill>
                            <a:schemeClr val="dk1"/>
                          </a:solidFill>
                          <a:effectLst/>
                          <a:latin typeface="Times New Roman" panose="02020603050405020304" pitchFamily="18" charset="0"/>
                          <a:ea typeface="+mn-ea"/>
                          <a:cs typeface="Times New Roman" panose="02020603050405020304" pitchFamily="18" charset="0"/>
                        </a:rPr>
                        <a:t>Copper Salts For Electroplating — Specification</a:t>
                      </a:r>
                      <a:endParaRPr lang="en-IN" sz="18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Publication.</a:t>
                      </a: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999322028"/>
                  </a:ext>
                </a:extLst>
              </a:tr>
              <a:tr h="0">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IS 6267: 1971</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1800" kern="1200" dirty="0">
                          <a:solidFill>
                            <a:schemeClr val="dk1"/>
                          </a:solidFill>
                          <a:effectLst/>
                          <a:latin typeface="Times New Roman" panose="02020603050405020304" pitchFamily="18" charset="0"/>
                          <a:ea typeface="+mn-ea"/>
                          <a:cs typeface="Times New Roman" panose="02020603050405020304" pitchFamily="18" charset="0"/>
                        </a:rPr>
                        <a:t>Silver Cyanide and Silver Potassium Cyanide for Electroplating -—Specification </a:t>
                      </a:r>
                      <a:endParaRPr lang="en-IN" sz="1800" dirty="0">
                        <a:latin typeface="Times New Roman" panose="02020603050405020304" pitchFamily="18" charset="0"/>
                        <a:cs typeface="Times New Roman" panose="02020603050405020304" pitchFamily="18" charset="0"/>
                      </a:endParaRP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Publication.</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771653935"/>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3162972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1439003" y="513990"/>
            <a:ext cx="10184037" cy="1320800"/>
          </a:xfrm>
        </p:spPr>
        <p:txBody>
          <a:bodyPr/>
          <a:lstStyle/>
          <a:p>
            <a:pPr algn="ctr"/>
            <a:r>
              <a:rPr lang="en-US" sz="3200" b="1" dirty="0">
                <a:latin typeface="Times New Roman" panose="02020603050405020304" pitchFamily="18" charset="0"/>
                <a:cs typeface="Times New Roman" panose="02020603050405020304" pitchFamily="18" charset="0"/>
              </a:rPr>
              <a:t>Progress of AAP 2024-25 – “Carried Over </a:t>
            </a:r>
            <a:r>
              <a:rPr lang="en-US" sz="3200" b="1" cap="none" dirty="0">
                <a:latin typeface="Times New Roman" panose="02020603050405020304" pitchFamily="18" charset="0"/>
                <a:cs typeface="Times New Roman" panose="02020603050405020304" pitchFamily="18" charset="0"/>
              </a:rPr>
              <a:t>Reviews”</a:t>
            </a:r>
            <a:endParaRPr lang="en-IN"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540895885"/>
              </p:ext>
            </p:extLst>
          </p:nvPr>
        </p:nvGraphicFramePr>
        <p:xfrm>
          <a:off x="394148" y="1547347"/>
          <a:ext cx="10264293" cy="4524503"/>
        </p:xfrm>
        <a:graphic>
          <a:graphicData uri="http://schemas.openxmlformats.org/drawingml/2006/table">
            <a:tbl>
              <a:tblPr firstRow="1" firstCol="1" bandRow="1">
                <a:tableStyleId>{5C22544A-7EE6-4342-B048-85BDC9FD1C3A}</a:tableStyleId>
              </a:tblPr>
              <a:tblGrid>
                <a:gridCol w="1323495">
                  <a:extLst>
                    <a:ext uri="{9D8B030D-6E8A-4147-A177-3AD203B41FA5}">
                      <a16:colId xmlns:a16="http://schemas.microsoft.com/office/drawing/2014/main" val="1924180606"/>
                    </a:ext>
                  </a:extLst>
                </a:gridCol>
                <a:gridCol w="4750397">
                  <a:extLst>
                    <a:ext uri="{9D8B030D-6E8A-4147-A177-3AD203B41FA5}">
                      <a16:colId xmlns:a16="http://schemas.microsoft.com/office/drawing/2014/main" val="2741798418"/>
                    </a:ext>
                  </a:extLst>
                </a:gridCol>
                <a:gridCol w="1971095">
                  <a:extLst>
                    <a:ext uri="{9D8B030D-6E8A-4147-A177-3AD203B41FA5}">
                      <a16:colId xmlns:a16="http://schemas.microsoft.com/office/drawing/2014/main" val="758382323"/>
                    </a:ext>
                  </a:extLst>
                </a:gridCol>
                <a:gridCol w="2219306">
                  <a:extLst>
                    <a:ext uri="{9D8B030D-6E8A-4147-A177-3AD203B41FA5}">
                      <a16:colId xmlns:a16="http://schemas.microsoft.com/office/drawing/2014/main" val="3628696659"/>
                    </a:ext>
                  </a:extLst>
                </a:gridCol>
              </a:tblGrid>
              <a:tr h="0">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Times New Roman" panose="02020603050405020304" pitchFamily="18" charset="0"/>
                          <a:cs typeface="Times New Roman" panose="02020603050405020304" pitchFamily="18" charset="0"/>
                        </a:rPr>
                        <a:t>Subject / IS</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70534">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09</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US" sz="1800" kern="1200" dirty="0">
                          <a:solidFill>
                            <a:schemeClr val="dk1"/>
                          </a:solidFill>
                          <a:effectLst/>
                          <a:latin typeface="Times New Roman" panose="02020603050405020304" pitchFamily="18" charset="0"/>
                          <a:ea typeface="+mn-ea"/>
                          <a:cs typeface="Times New Roman" panose="02020603050405020304" pitchFamily="18" charset="0"/>
                        </a:rPr>
                        <a:t>IS 3972 : Part 2 : Sec 8: 1990 Vitreous and Porcelain Enamelled Manufactured Articles — Determination of Resistance</a:t>
                      </a:r>
                      <a:endParaRPr lang="en-IN" sz="18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Publication</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131905854"/>
                  </a:ext>
                </a:extLst>
              </a:tr>
              <a:tr h="155194">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09</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lvl="0"/>
                      <a:r>
                        <a:rPr lang="en-US" sz="1800" kern="1200" dirty="0">
                          <a:solidFill>
                            <a:schemeClr val="dk1"/>
                          </a:solidFill>
                          <a:effectLst/>
                          <a:latin typeface="Times New Roman" panose="02020603050405020304" pitchFamily="18" charset="0"/>
                          <a:ea typeface="+mn-ea"/>
                          <a:cs typeface="Times New Roman" panose="02020603050405020304" pitchFamily="18" charset="0"/>
                        </a:rPr>
                        <a:t>IS 3972 : Part 2 : Sec 12: 1999 Methods of test for Vitreous Enamelware Part 2 Test methods Section 12 Resistance to torsion (Second Revision)</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Publication</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676839429"/>
                  </a:ext>
                </a:extLst>
              </a:tr>
              <a:tr h="0">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09</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latin typeface="Times New Roman" panose="02020603050405020304" pitchFamily="18" charset="0"/>
                          <a:cs typeface="Times New Roman" panose="02020603050405020304" pitchFamily="18" charset="0"/>
                        </a:rPr>
                        <a:t>I</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IS 3972 : Part 2 : Sec 11: 1995 Vitreous Enamelware Part 2 Test Methods Section 11 Resistance to Abrasion ( Second Revision ) </a:t>
                      </a:r>
                      <a:endParaRPr lang="en-IN" sz="18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Published</a:t>
                      </a: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999322028"/>
                  </a:ext>
                </a:extLst>
              </a:tr>
              <a:tr h="0">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09</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pPr lvl="0"/>
                      <a:r>
                        <a:rPr lang="en-US" sz="1800" kern="1200" dirty="0">
                          <a:solidFill>
                            <a:schemeClr val="dk1"/>
                          </a:solidFill>
                          <a:effectLst/>
                          <a:latin typeface="Times New Roman" panose="02020603050405020304" pitchFamily="18" charset="0"/>
                          <a:ea typeface="+mn-ea"/>
                          <a:cs typeface="Times New Roman" panose="02020603050405020304" pitchFamily="18" charset="0"/>
                        </a:rPr>
                        <a:t>IS 12038 : Part 1: 2007 Vitreous and porcelain enamels - Release from enamelled articles in contact with food - Methods of test and limits second revision </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Published</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771653935"/>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849197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1439003" y="513990"/>
            <a:ext cx="10184037" cy="1320800"/>
          </a:xfrm>
        </p:spPr>
        <p:txBody>
          <a:bodyPr/>
          <a:lstStyle/>
          <a:p>
            <a:pPr algn="ctr"/>
            <a:r>
              <a:rPr lang="en-US" sz="3200" b="1" dirty="0">
                <a:latin typeface="Times New Roman" panose="02020603050405020304" pitchFamily="18" charset="0"/>
                <a:cs typeface="Times New Roman" panose="02020603050405020304" pitchFamily="18" charset="0"/>
              </a:rPr>
              <a:t>Progress of AAP 2024-25 – “Carried Over Reviews”</a:t>
            </a:r>
            <a:endParaRPr lang="en-IN"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474210002"/>
              </p:ext>
            </p:extLst>
          </p:nvPr>
        </p:nvGraphicFramePr>
        <p:xfrm>
          <a:off x="690410" y="1726110"/>
          <a:ext cx="10264293" cy="2786572"/>
        </p:xfrm>
        <a:graphic>
          <a:graphicData uri="http://schemas.openxmlformats.org/drawingml/2006/table">
            <a:tbl>
              <a:tblPr firstRow="1" firstCol="1" bandRow="1">
                <a:tableStyleId>{5C22544A-7EE6-4342-B048-85BDC9FD1C3A}</a:tableStyleId>
              </a:tblPr>
              <a:tblGrid>
                <a:gridCol w="1323495">
                  <a:extLst>
                    <a:ext uri="{9D8B030D-6E8A-4147-A177-3AD203B41FA5}">
                      <a16:colId xmlns:a16="http://schemas.microsoft.com/office/drawing/2014/main" val="1924180606"/>
                    </a:ext>
                  </a:extLst>
                </a:gridCol>
                <a:gridCol w="4750397">
                  <a:extLst>
                    <a:ext uri="{9D8B030D-6E8A-4147-A177-3AD203B41FA5}">
                      <a16:colId xmlns:a16="http://schemas.microsoft.com/office/drawing/2014/main" val="2741798418"/>
                    </a:ext>
                  </a:extLst>
                </a:gridCol>
                <a:gridCol w="1971095">
                  <a:extLst>
                    <a:ext uri="{9D8B030D-6E8A-4147-A177-3AD203B41FA5}">
                      <a16:colId xmlns:a16="http://schemas.microsoft.com/office/drawing/2014/main" val="758382323"/>
                    </a:ext>
                  </a:extLst>
                </a:gridCol>
                <a:gridCol w="2219306">
                  <a:extLst>
                    <a:ext uri="{9D8B030D-6E8A-4147-A177-3AD203B41FA5}">
                      <a16:colId xmlns:a16="http://schemas.microsoft.com/office/drawing/2014/main" val="3628696659"/>
                    </a:ext>
                  </a:extLst>
                </a:gridCol>
              </a:tblGrid>
              <a:tr h="0">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Times New Roman" panose="02020603050405020304" pitchFamily="18" charset="0"/>
                          <a:cs typeface="Times New Roman" panose="02020603050405020304" pitchFamily="18" charset="0"/>
                        </a:rPr>
                        <a:t>Subject / IS</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70534">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09</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kern="1200" dirty="0">
                          <a:solidFill>
                            <a:schemeClr val="dk1"/>
                          </a:solidFill>
                          <a:effectLst/>
                          <a:latin typeface="Times New Roman" panose="02020603050405020304" pitchFamily="18" charset="0"/>
                          <a:ea typeface="+mn-ea"/>
                          <a:cs typeface="Times New Roman" panose="02020603050405020304" pitchFamily="18" charset="0"/>
                        </a:rPr>
                        <a:t>IS 2333: 1992 Plaster of Paris for Ceramic and Glass Industry - Specification (Third Revision)</a:t>
                      </a:r>
                      <a:endParaRPr lang="en-IN" sz="18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 Stage</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131905854"/>
                  </a:ext>
                </a:extLst>
              </a:tr>
              <a:tr h="155194">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09</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lvl="0"/>
                      <a:r>
                        <a:rPr lang="en-IN" sz="1800" kern="1200" dirty="0">
                          <a:solidFill>
                            <a:schemeClr val="dk1"/>
                          </a:solidFill>
                          <a:effectLst/>
                          <a:latin typeface="Times New Roman" panose="02020603050405020304" pitchFamily="18" charset="0"/>
                          <a:ea typeface="+mn-ea"/>
                          <a:cs typeface="Times New Roman" panose="02020603050405020304" pitchFamily="18" charset="0"/>
                        </a:rPr>
                        <a:t>IS 2838: 1964 Stoneware Containers for General Purposes - Specification (First Revision)</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 Stage</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676839429"/>
                  </a:ext>
                </a:extLst>
              </a:tr>
              <a:tr h="0">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09</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latin typeface="Times New Roman" panose="02020603050405020304" pitchFamily="18" charset="0"/>
                          <a:cs typeface="Times New Roman" panose="02020603050405020304" pitchFamily="18" charset="0"/>
                        </a:rPr>
                        <a:t>IS 2839: 1964 Industrial Stoneware - Specification (First Revision)</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 Stage</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999322028"/>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362349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1439003" y="513990"/>
            <a:ext cx="10184037" cy="1320800"/>
          </a:xfrm>
        </p:spPr>
        <p:txBody>
          <a:bodyPr/>
          <a:lstStyle/>
          <a:p>
            <a:pPr algn="ctr"/>
            <a:r>
              <a:rPr lang="en-US" sz="3200" b="1" dirty="0">
                <a:latin typeface="Times New Roman" panose="02020603050405020304" pitchFamily="18" charset="0"/>
                <a:cs typeface="Times New Roman" panose="02020603050405020304" pitchFamily="18" charset="0"/>
              </a:rPr>
              <a:t>Progress of AAP 2024-25 – “Carried Over Reviews</a:t>
            </a:r>
            <a:r>
              <a:rPr lang="en-US" sz="3200" b="1" cap="none" dirty="0">
                <a:latin typeface="Times New Roman" panose="02020603050405020304" pitchFamily="18" charset="0"/>
                <a:cs typeface="Times New Roman" panose="02020603050405020304" pitchFamily="18" charset="0"/>
              </a:rPr>
              <a:t>”</a:t>
            </a:r>
            <a:endParaRPr lang="en-IN"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1473115916"/>
              </p:ext>
            </p:extLst>
          </p:nvPr>
        </p:nvGraphicFramePr>
        <p:xfrm>
          <a:off x="568960" y="1510221"/>
          <a:ext cx="10264293" cy="4231006"/>
        </p:xfrm>
        <a:graphic>
          <a:graphicData uri="http://schemas.openxmlformats.org/drawingml/2006/table">
            <a:tbl>
              <a:tblPr firstRow="1" firstCol="1" bandRow="1">
                <a:tableStyleId>{5C22544A-7EE6-4342-B048-85BDC9FD1C3A}</a:tableStyleId>
              </a:tblPr>
              <a:tblGrid>
                <a:gridCol w="1323495">
                  <a:extLst>
                    <a:ext uri="{9D8B030D-6E8A-4147-A177-3AD203B41FA5}">
                      <a16:colId xmlns:a16="http://schemas.microsoft.com/office/drawing/2014/main" val="1924180606"/>
                    </a:ext>
                  </a:extLst>
                </a:gridCol>
                <a:gridCol w="4750397">
                  <a:extLst>
                    <a:ext uri="{9D8B030D-6E8A-4147-A177-3AD203B41FA5}">
                      <a16:colId xmlns:a16="http://schemas.microsoft.com/office/drawing/2014/main" val="2741798418"/>
                    </a:ext>
                  </a:extLst>
                </a:gridCol>
                <a:gridCol w="1971095">
                  <a:extLst>
                    <a:ext uri="{9D8B030D-6E8A-4147-A177-3AD203B41FA5}">
                      <a16:colId xmlns:a16="http://schemas.microsoft.com/office/drawing/2014/main" val="758382323"/>
                    </a:ext>
                  </a:extLst>
                </a:gridCol>
                <a:gridCol w="2219306">
                  <a:extLst>
                    <a:ext uri="{9D8B030D-6E8A-4147-A177-3AD203B41FA5}">
                      <a16:colId xmlns:a16="http://schemas.microsoft.com/office/drawing/2014/main" val="3628696659"/>
                    </a:ext>
                  </a:extLst>
                </a:gridCol>
              </a:tblGrid>
              <a:tr h="0">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Times New Roman" panose="02020603050405020304" pitchFamily="18" charset="0"/>
                          <a:cs typeface="Times New Roman" panose="02020603050405020304" pitchFamily="18" charset="0"/>
                        </a:rPr>
                        <a:t>Subject / IS</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70534">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27</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kern="1200" dirty="0">
                          <a:solidFill>
                            <a:schemeClr val="dk1"/>
                          </a:solidFill>
                          <a:effectLst/>
                          <a:latin typeface="Times New Roman" panose="02020603050405020304" pitchFamily="18" charset="0"/>
                          <a:ea typeface="+mn-ea"/>
                          <a:cs typeface="Times New Roman" panose="02020603050405020304" pitchFamily="18" charset="0"/>
                        </a:rPr>
                        <a:t>IS 13286: 1992 Surface Spread of Flame for Thermal Insulation Materials - Methods of Test (First Revision)</a:t>
                      </a:r>
                      <a:endParaRPr lang="en-IN" sz="18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 Stage</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131905854"/>
                  </a:ext>
                </a:extLst>
              </a:tr>
              <a:tr h="155194">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27</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lvl="0"/>
                      <a:r>
                        <a:rPr lang="en-IN" sz="1800" kern="1200" dirty="0">
                          <a:solidFill>
                            <a:schemeClr val="dk1"/>
                          </a:solidFill>
                          <a:effectLst/>
                          <a:latin typeface="Times New Roman" panose="02020603050405020304" pitchFamily="18" charset="0"/>
                          <a:ea typeface="+mn-ea"/>
                          <a:cs typeface="Times New Roman" panose="02020603050405020304" pitchFamily="18" charset="0"/>
                        </a:rPr>
                        <a:t>IS 12432 : Part 1: 1988 Application of spray applied insulation Code of practice: Part 1 Mineral fibre</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 Stage</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676839429"/>
                  </a:ext>
                </a:extLst>
              </a:tr>
              <a:tr h="0">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27</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latin typeface="Times New Roman" panose="02020603050405020304" pitchFamily="18" charset="0"/>
                          <a:cs typeface="Times New Roman" panose="02020603050405020304" pitchFamily="18" charset="0"/>
                        </a:rPr>
                        <a:t>IS 11307: 1985 Cellular Glass Block and Pipe Thermal Insulation - Specification First revision</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 Stage</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999322028"/>
                  </a:ext>
                </a:extLst>
              </a:tr>
              <a:tr h="0">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27</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IS 18973 : 2024/ ISO 8497</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1800" kern="1200" dirty="0">
                          <a:solidFill>
                            <a:schemeClr val="dk1"/>
                          </a:solidFill>
                          <a:effectLst/>
                          <a:latin typeface="Times New Roman" panose="02020603050405020304" pitchFamily="18" charset="0"/>
                          <a:ea typeface="+mn-ea"/>
                          <a:cs typeface="Times New Roman" panose="02020603050405020304" pitchFamily="18" charset="0"/>
                        </a:rPr>
                        <a:t>Thermal Insulation — Determination of Steady-State Thermal Transmission Properties of Thermal Insulation for Circular Pipes</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Publication.</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771653935"/>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2193262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1439003" y="513990"/>
            <a:ext cx="10184037" cy="1320800"/>
          </a:xfrm>
        </p:spPr>
        <p:txBody>
          <a:bodyPr/>
          <a:lstStyle/>
          <a:p>
            <a:pPr algn="ctr"/>
            <a:r>
              <a:rPr lang="en-US" sz="3200" b="1" dirty="0">
                <a:latin typeface="Times New Roman" panose="02020603050405020304" pitchFamily="18" charset="0"/>
                <a:cs typeface="Times New Roman" panose="02020603050405020304" pitchFamily="18" charset="0"/>
              </a:rPr>
              <a:t>Progress of AAP 2024-25 – “Carried Over Reviews”</a:t>
            </a:r>
            <a:endParaRPr lang="en-IN"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3065569470"/>
              </p:ext>
            </p:extLst>
          </p:nvPr>
        </p:nvGraphicFramePr>
        <p:xfrm>
          <a:off x="568960" y="1363324"/>
          <a:ext cx="10264293" cy="4434206"/>
        </p:xfrm>
        <a:graphic>
          <a:graphicData uri="http://schemas.openxmlformats.org/drawingml/2006/table">
            <a:tbl>
              <a:tblPr firstRow="1" firstCol="1" bandRow="1">
                <a:tableStyleId>{5C22544A-7EE6-4342-B048-85BDC9FD1C3A}</a:tableStyleId>
              </a:tblPr>
              <a:tblGrid>
                <a:gridCol w="1323495">
                  <a:extLst>
                    <a:ext uri="{9D8B030D-6E8A-4147-A177-3AD203B41FA5}">
                      <a16:colId xmlns:a16="http://schemas.microsoft.com/office/drawing/2014/main" val="1924180606"/>
                    </a:ext>
                  </a:extLst>
                </a:gridCol>
                <a:gridCol w="4750397">
                  <a:extLst>
                    <a:ext uri="{9D8B030D-6E8A-4147-A177-3AD203B41FA5}">
                      <a16:colId xmlns:a16="http://schemas.microsoft.com/office/drawing/2014/main" val="2741798418"/>
                    </a:ext>
                  </a:extLst>
                </a:gridCol>
                <a:gridCol w="1971095">
                  <a:extLst>
                    <a:ext uri="{9D8B030D-6E8A-4147-A177-3AD203B41FA5}">
                      <a16:colId xmlns:a16="http://schemas.microsoft.com/office/drawing/2014/main" val="758382323"/>
                    </a:ext>
                  </a:extLst>
                </a:gridCol>
                <a:gridCol w="2219306">
                  <a:extLst>
                    <a:ext uri="{9D8B030D-6E8A-4147-A177-3AD203B41FA5}">
                      <a16:colId xmlns:a16="http://schemas.microsoft.com/office/drawing/2014/main" val="3628696659"/>
                    </a:ext>
                  </a:extLst>
                </a:gridCol>
              </a:tblGrid>
              <a:tr h="0">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Times New Roman" panose="02020603050405020304" pitchFamily="18" charset="0"/>
                          <a:cs typeface="Times New Roman" panose="02020603050405020304" pitchFamily="18" charset="0"/>
                        </a:rPr>
                        <a:t>Subject / IS</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70534">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27</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IS 11239 : Part 8: 1985</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1800" kern="1200" dirty="0">
                          <a:solidFill>
                            <a:schemeClr val="dk1"/>
                          </a:solidFill>
                          <a:effectLst/>
                          <a:latin typeface="Times New Roman" panose="02020603050405020304" pitchFamily="18" charset="0"/>
                          <a:ea typeface="+mn-ea"/>
                          <a:cs typeface="Times New Roman" panose="02020603050405020304" pitchFamily="18" charset="0"/>
                        </a:rPr>
                        <a:t>Rigid Cellular Thermal Insulation Materials - Methods of Test - Part 8 Flame Height, Time of Burning and Loss of Mass (First Revision)</a:t>
                      </a:r>
                      <a:endParaRPr lang="en-IN" sz="18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Publication.</a:t>
                      </a: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131905854"/>
                  </a:ext>
                </a:extLst>
              </a:tr>
              <a:tr h="155194">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27</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IS 12432 : Part 2: 1999</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p>
                      <a:pPr algn="just"/>
                      <a:r>
                        <a:rPr lang="en-US" sz="1800" kern="1200" dirty="0">
                          <a:solidFill>
                            <a:schemeClr val="dk1"/>
                          </a:solidFill>
                          <a:effectLst/>
                          <a:latin typeface="Times New Roman" panose="02020603050405020304" pitchFamily="18" charset="0"/>
                          <a:ea typeface="+mn-ea"/>
                          <a:cs typeface="Times New Roman" panose="02020603050405020304" pitchFamily="18" charset="0"/>
                        </a:rPr>
                        <a:t>Application of Spray Applied Insulation - Code of Practice: Part 2 Calcium Silicate (First Revision)</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Publication.</a:t>
                      </a: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676839429"/>
                  </a:ext>
                </a:extLst>
              </a:tr>
              <a:tr h="0">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27</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latin typeface="Times New Roman" panose="02020603050405020304" pitchFamily="18" charset="0"/>
                          <a:cs typeface="Times New Roman" panose="02020603050405020304" pitchFamily="18" charset="0"/>
                        </a:rPr>
                        <a:t>IS 11239 : Part 11: 1985</a:t>
                      </a:r>
                    </a:p>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latin typeface="Times New Roman" panose="02020603050405020304" pitchFamily="18" charset="0"/>
                          <a:cs typeface="Times New Roman" panose="02020603050405020304" pitchFamily="18" charset="0"/>
                        </a:rPr>
                        <a:t>Rigid Cellular Thermal Insulation Materials - Methods of Test - Part 11 Compressive Strength (First Revision)</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Publication.</a:t>
                      </a: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999322028"/>
                  </a:ext>
                </a:extLst>
              </a:tr>
              <a:tr h="0">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27</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IS 3144 : 2024 Mineral Wool Thermal Insulation Materials - Method of Test (Third Revision)</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Published</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771653935"/>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1433884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1439003" y="513990"/>
            <a:ext cx="10184037" cy="1320800"/>
          </a:xfrm>
        </p:spPr>
        <p:txBody>
          <a:bodyPr/>
          <a:lstStyle/>
          <a:p>
            <a:pPr algn="ctr"/>
            <a:r>
              <a:rPr lang="en-US" sz="3200" b="1" dirty="0">
                <a:latin typeface="Times New Roman" panose="02020603050405020304" pitchFamily="18" charset="0"/>
                <a:cs typeface="Times New Roman" panose="02020603050405020304" pitchFamily="18" charset="0"/>
              </a:rPr>
              <a:t>Progress of AAP 2024-25 – “Carried Over Reviews”</a:t>
            </a:r>
            <a:endParaRPr lang="en-IN"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2509570273"/>
              </p:ext>
            </p:extLst>
          </p:nvPr>
        </p:nvGraphicFramePr>
        <p:xfrm>
          <a:off x="568960" y="1510221"/>
          <a:ext cx="10264293" cy="4231006"/>
        </p:xfrm>
        <a:graphic>
          <a:graphicData uri="http://schemas.openxmlformats.org/drawingml/2006/table">
            <a:tbl>
              <a:tblPr firstRow="1" firstCol="1" bandRow="1">
                <a:tableStyleId>{5C22544A-7EE6-4342-B048-85BDC9FD1C3A}</a:tableStyleId>
              </a:tblPr>
              <a:tblGrid>
                <a:gridCol w="1323495">
                  <a:extLst>
                    <a:ext uri="{9D8B030D-6E8A-4147-A177-3AD203B41FA5}">
                      <a16:colId xmlns:a16="http://schemas.microsoft.com/office/drawing/2014/main" val="1924180606"/>
                    </a:ext>
                  </a:extLst>
                </a:gridCol>
                <a:gridCol w="4750397">
                  <a:extLst>
                    <a:ext uri="{9D8B030D-6E8A-4147-A177-3AD203B41FA5}">
                      <a16:colId xmlns:a16="http://schemas.microsoft.com/office/drawing/2014/main" val="2741798418"/>
                    </a:ext>
                  </a:extLst>
                </a:gridCol>
                <a:gridCol w="1971095">
                  <a:extLst>
                    <a:ext uri="{9D8B030D-6E8A-4147-A177-3AD203B41FA5}">
                      <a16:colId xmlns:a16="http://schemas.microsoft.com/office/drawing/2014/main" val="758382323"/>
                    </a:ext>
                  </a:extLst>
                </a:gridCol>
                <a:gridCol w="2219306">
                  <a:extLst>
                    <a:ext uri="{9D8B030D-6E8A-4147-A177-3AD203B41FA5}">
                      <a16:colId xmlns:a16="http://schemas.microsoft.com/office/drawing/2014/main" val="3628696659"/>
                    </a:ext>
                  </a:extLst>
                </a:gridCol>
              </a:tblGrid>
              <a:tr h="0">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Times New Roman" panose="02020603050405020304" pitchFamily="18" charset="0"/>
                          <a:cs typeface="Times New Roman" panose="02020603050405020304" pitchFamily="18" charset="0"/>
                        </a:rPr>
                        <a:t>Subject / IS</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70534">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27</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IS 11308 : 2024 Hydraulic Setting Thermal Insulating </a:t>
                      </a:r>
                      <a:r>
                        <a:rPr lang="en-US" sz="1800" kern="1200" dirty="0" err="1">
                          <a:solidFill>
                            <a:schemeClr val="dk1"/>
                          </a:solidFill>
                          <a:effectLst/>
                          <a:latin typeface="Times New Roman" panose="02020603050405020304" pitchFamily="18" charset="0"/>
                          <a:ea typeface="+mn-ea"/>
                          <a:cs typeface="Times New Roman" panose="02020603050405020304" pitchFamily="18" charset="0"/>
                        </a:rPr>
                        <a:t>Castables</a:t>
                      </a:r>
                      <a:r>
                        <a:rPr lang="en-US" sz="1800" kern="1200" dirty="0">
                          <a:solidFill>
                            <a:schemeClr val="dk1"/>
                          </a:solidFill>
                          <a:effectLst/>
                          <a:latin typeface="Times New Roman" panose="02020603050405020304" pitchFamily="18" charset="0"/>
                          <a:ea typeface="+mn-ea"/>
                          <a:cs typeface="Times New Roman" panose="02020603050405020304" pitchFamily="18" charset="0"/>
                        </a:rPr>
                        <a:t> for Temperatures up to 1 250 °C — Specification (First Revision)</a:t>
                      </a:r>
                      <a:endParaRPr lang="en-IN" sz="18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Published</a:t>
                      </a: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131905854"/>
                  </a:ext>
                </a:extLst>
              </a:tr>
              <a:tr h="155194">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27</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r>
                        <a:rPr lang="en-US" sz="1800" kern="1200" dirty="0">
                          <a:solidFill>
                            <a:schemeClr val="dk1"/>
                          </a:solidFill>
                          <a:effectLst/>
                          <a:latin typeface="Times New Roman" panose="02020603050405020304" pitchFamily="18" charset="0"/>
                          <a:ea typeface="+mn-ea"/>
                          <a:cs typeface="Times New Roman" panose="02020603050405020304" pitchFamily="18" charset="0"/>
                        </a:rPr>
                        <a:t>IS 13204 : 2024 Rigid Phenolic Foam for Thermal Insulation - Specification (First Revision)</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Published</a:t>
                      </a: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676839429"/>
                  </a:ext>
                </a:extLst>
              </a:tr>
              <a:tr h="0">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27</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IS 18652 : 2024</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p>
                      <a:pPr algn="just"/>
                      <a:r>
                        <a:rPr lang="en-US" sz="1800" kern="1200" dirty="0">
                          <a:solidFill>
                            <a:schemeClr val="dk1"/>
                          </a:solidFill>
                          <a:effectLst/>
                          <a:latin typeface="Times New Roman" panose="02020603050405020304" pitchFamily="18" charset="0"/>
                          <a:ea typeface="+mn-ea"/>
                          <a:cs typeface="Times New Roman" panose="02020603050405020304" pitchFamily="18" charset="0"/>
                        </a:rPr>
                        <a:t>ISO 12241 : 2022 </a:t>
                      </a:r>
                      <a:r>
                        <a:rPr lang="en-IN" sz="1800" dirty="0">
                          <a:latin typeface="Times New Roman" panose="02020603050405020304" pitchFamily="18" charset="0"/>
                          <a:cs typeface="Times New Roman" panose="02020603050405020304" pitchFamily="18" charset="0"/>
                        </a:rPr>
                        <a:t>Thermal Insulation for Building Equipment and Industrial Installations Calculation Rules</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Published</a:t>
                      </a: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999322028"/>
                  </a:ext>
                </a:extLst>
              </a:tr>
              <a:tr h="0">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27</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IS 9428 : 2024 Preformed Calcium Silicate Insulation (For Temperature up to 950 °C) — Specification (Second Revision)</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Published</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771653935"/>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2846386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6CE320F0-1559-D331-26EB-F726F22BAB38}"/>
              </a:ext>
            </a:extLst>
          </p:cNvPr>
          <p:cNvSpPr>
            <a:spLocks noGrp="1"/>
          </p:cNvSpPr>
          <p:nvPr>
            <p:ph type="title"/>
          </p:nvPr>
        </p:nvSpPr>
        <p:spPr>
          <a:xfrm>
            <a:off x="965201" y="351706"/>
            <a:ext cx="11501119" cy="1320800"/>
          </a:xfrm>
        </p:spPr>
        <p:txBody>
          <a:bodyPr/>
          <a:lstStyle/>
          <a:p>
            <a:pPr algn="ctr"/>
            <a:r>
              <a:rPr lang="en-US" sz="3200" b="1" dirty="0">
                <a:latin typeface="Times New Roman" panose="02020603050405020304" pitchFamily="18" charset="0"/>
                <a:cs typeface="Times New Roman" panose="02020603050405020304" pitchFamily="18" charset="0"/>
              </a:rPr>
              <a:t>Progress of AAP 2024-25 – “ Current Reviews</a:t>
            </a:r>
            <a:r>
              <a:rPr lang="en-US" sz="3200" b="1" cap="none" dirty="0">
                <a:latin typeface="Times New Roman" panose="02020603050405020304" pitchFamily="18" charset="0"/>
                <a:cs typeface="Times New Roman" panose="02020603050405020304" pitchFamily="18" charset="0"/>
              </a:rPr>
              <a:t>” </a:t>
            </a:r>
            <a:endParaRPr lang="en-IN" dirty="0">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B269F26D-CCF5-82C5-8351-B3932DE9B240}"/>
              </a:ext>
            </a:extLst>
          </p:cNvPr>
          <p:cNvSpPr>
            <a:spLocks noGrp="1"/>
          </p:cNvSpPr>
          <p:nvPr>
            <p:ph idx="1"/>
          </p:nvPr>
        </p:nvSpPr>
        <p:spPr/>
        <p:txBody>
          <a:bodyPr>
            <a:normAutofit/>
          </a:bodyPr>
          <a:lstStyle/>
          <a:p>
            <a:pPr marL="0" indent="0">
              <a:buNone/>
            </a:pPr>
            <a:r>
              <a:rPr lang="en-IN" dirty="0">
                <a:latin typeface="Times New Roman" panose="02020603050405020304" pitchFamily="18" charset="0"/>
                <a:cs typeface="Times New Roman" panose="02020603050405020304" pitchFamily="18" charset="0"/>
              </a:rPr>
              <a:t>Total number of Standard under review – current 46 (CHD 05)</a:t>
            </a:r>
          </a:p>
          <a:p>
            <a:r>
              <a:rPr lang="en-US" dirty="0">
                <a:latin typeface="Times New Roman" panose="02020603050405020304" pitchFamily="18" charset="0"/>
                <a:cs typeface="Times New Roman" panose="02020603050405020304" pitchFamily="18" charset="0"/>
              </a:rPr>
              <a:t>Archived-28 </a:t>
            </a:r>
          </a:p>
          <a:p>
            <a:r>
              <a:rPr lang="en-US" dirty="0">
                <a:latin typeface="Times New Roman" panose="02020603050405020304" pitchFamily="18" charset="0"/>
                <a:cs typeface="Times New Roman" panose="02020603050405020304" pitchFamily="18" charset="0"/>
              </a:rPr>
              <a:t>Withdrawn-0</a:t>
            </a:r>
          </a:p>
          <a:p>
            <a:r>
              <a:rPr lang="en-US" dirty="0">
                <a:latin typeface="Times New Roman" panose="02020603050405020304" pitchFamily="18" charset="0"/>
                <a:cs typeface="Times New Roman" panose="02020603050405020304" pitchFamily="18" charset="0"/>
              </a:rPr>
              <a:t>Reaffirmed-0</a:t>
            </a:r>
          </a:p>
          <a:p>
            <a:r>
              <a:rPr lang="en-US" dirty="0">
                <a:latin typeface="Times New Roman" panose="02020603050405020304" pitchFamily="18" charset="0"/>
                <a:cs typeface="Times New Roman" panose="02020603050405020304" pitchFamily="18" charset="0"/>
              </a:rPr>
              <a:t>Amended-0</a:t>
            </a:r>
          </a:p>
          <a:p>
            <a:r>
              <a:rPr lang="en-US" dirty="0">
                <a:latin typeface="Times New Roman" panose="02020603050405020304" pitchFamily="18" charset="0"/>
                <a:cs typeface="Times New Roman" panose="02020603050405020304" pitchFamily="18" charset="0"/>
              </a:rPr>
              <a:t>Revised-8 (through ARP)</a:t>
            </a:r>
          </a:p>
          <a:p>
            <a:r>
              <a:rPr lang="en-US" dirty="0">
                <a:latin typeface="Times New Roman" panose="02020603050405020304" pitchFamily="18" charset="0"/>
                <a:cs typeface="Times New Roman" panose="02020603050405020304" pitchFamily="18" charset="0"/>
              </a:rPr>
              <a:t>Under Review – 10 (through ARP)</a:t>
            </a:r>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5187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6CE320F0-1559-D331-26EB-F726F22BAB38}"/>
              </a:ext>
            </a:extLst>
          </p:cNvPr>
          <p:cNvSpPr>
            <a:spLocks noGrp="1"/>
          </p:cNvSpPr>
          <p:nvPr>
            <p:ph type="title"/>
          </p:nvPr>
        </p:nvSpPr>
        <p:spPr>
          <a:xfrm>
            <a:off x="965201" y="351706"/>
            <a:ext cx="11501119" cy="1320800"/>
          </a:xfrm>
        </p:spPr>
        <p:txBody>
          <a:bodyPr/>
          <a:lstStyle/>
          <a:p>
            <a:pPr algn="ctr"/>
            <a:r>
              <a:rPr lang="en-US" sz="3200" b="1" dirty="0">
                <a:latin typeface="Times New Roman" panose="02020603050405020304" pitchFamily="18" charset="0"/>
                <a:cs typeface="Times New Roman" panose="02020603050405020304" pitchFamily="18" charset="0"/>
              </a:rPr>
              <a:t>Progress of AAP 2024-25 – “Current Reviews</a:t>
            </a:r>
            <a:r>
              <a:rPr lang="en-US" sz="3200" b="1" cap="none" dirty="0">
                <a:latin typeface="Times New Roman" panose="02020603050405020304" pitchFamily="18" charset="0"/>
                <a:cs typeface="Times New Roman" panose="02020603050405020304" pitchFamily="18" charset="0"/>
              </a:rPr>
              <a:t>” </a:t>
            </a:r>
            <a:endParaRPr lang="en-IN" dirty="0">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B269F26D-CCF5-82C5-8351-B3932DE9B240}"/>
              </a:ext>
            </a:extLst>
          </p:cNvPr>
          <p:cNvSpPr>
            <a:spLocks noGrp="1"/>
          </p:cNvSpPr>
          <p:nvPr>
            <p:ph idx="1"/>
          </p:nvPr>
        </p:nvSpPr>
        <p:spPr/>
        <p:txBody>
          <a:bodyPr>
            <a:normAutofit/>
          </a:bodyPr>
          <a:lstStyle/>
          <a:p>
            <a:pPr marL="0" indent="0">
              <a:buNone/>
            </a:pPr>
            <a:r>
              <a:rPr lang="en-IN" dirty="0">
                <a:latin typeface="Times New Roman" panose="02020603050405020304" pitchFamily="18" charset="0"/>
                <a:cs typeface="Times New Roman" panose="02020603050405020304" pitchFamily="18" charset="0"/>
              </a:rPr>
              <a:t>Total number of Standard under review – current -19 (CHD 09)</a:t>
            </a:r>
          </a:p>
          <a:p>
            <a:r>
              <a:rPr lang="en-US" dirty="0">
                <a:latin typeface="Times New Roman" panose="02020603050405020304" pitchFamily="18" charset="0"/>
                <a:cs typeface="Times New Roman" panose="02020603050405020304" pitchFamily="18" charset="0"/>
              </a:rPr>
              <a:t>Archived-0</a:t>
            </a:r>
          </a:p>
          <a:p>
            <a:r>
              <a:rPr lang="en-US" dirty="0">
                <a:latin typeface="Times New Roman" panose="02020603050405020304" pitchFamily="18" charset="0"/>
                <a:cs typeface="Times New Roman" panose="02020603050405020304" pitchFamily="18" charset="0"/>
              </a:rPr>
              <a:t>Withdrawn-0</a:t>
            </a:r>
          </a:p>
          <a:p>
            <a:r>
              <a:rPr lang="en-US" dirty="0">
                <a:latin typeface="Times New Roman" panose="02020603050405020304" pitchFamily="18" charset="0"/>
                <a:cs typeface="Times New Roman" panose="02020603050405020304" pitchFamily="18" charset="0"/>
              </a:rPr>
              <a:t>Reaffirmed-0</a:t>
            </a:r>
          </a:p>
          <a:p>
            <a:r>
              <a:rPr lang="en-US" dirty="0">
                <a:latin typeface="Times New Roman" panose="02020603050405020304" pitchFamily="18" charset="0"/>
                <a:cs typeface="Times New Roman" panose="02020603050405020304" pitchFamily="18" charset="0"/>
              </a:rPr>
              <a:t>Amended-0</a:t>
            </a:r>
          </a:p>
          <a:p>
            <a:r>
              <a:rPr lang="en-US" dirty="0">
                <a:latin typeface="Times New Roman" panose="02020603050405020304" pitchFamily="18" charset="0"/>
                <a:cs typeface="Times New Roman" panose="02020603050405020304" pitchFamily="18" charset="0"/>
              </a:rPr>
              <a:t>Revised-0</a:t>
            </a:r>
          </a:p>
          <a:p>
            <a:r>
              <a:rPr lang="en-US" dirty="0">
                <a:latin typeface="Times New Roman" panose="02020603050405020304" pitchFamily="18" charset="0"/>
                <a:cs typeface="Times New Roman" panose="02020603050405020304" pitchFamily="18" charset="0"/>
              </a:rPr>
              <a:t>Under Review – 19  (through WPs)</a:t>
            </a:r>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9172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6CE320F0-1559-D331-26EB-F726F22BAB38}"/>
              </a:ext>
            </a:extLst>
          </p:cNvPr>
          <p:cNvSpPr>
            <a:spLocks noGrp="1"/>
          </p:cNvSpPr>
          <p:nvPr>
            <p:ph type="title"/>
          </p:nvPr>
        </p:nvSpPr>
        <p:spPr>
          <a:xfrm>
            <a:off x="965201" y="351706"/>
            <a:ext cx="11501119" cy="1320800"/>
          </a:xfrm>
        </p:spPr>
        <p:txBody>
          <a:bodyPr/>
          <a:lstStyle/>
          <a:p>
            <a:pPr algn="ctr"/>
            <a:r>
              <a:rPr lang="en-US" sz="3200" b="1" dirty="0">
                <a:latin typeface="Times New Roman" panose="02020603050405020304" pitchFamily="18" charset="0"/>
                <a:cs typeface="Times New Roman" panose="02020603050405020304" pitchFamily="18" charset="0"/>
              </a:rPr>
              <a:t>Progress of AAP 2024-25 – “Current Reviews</a:t>
            </a:r>
            <a:r>
              <a:rPr lang="en-US" sz="3200" b="1" cap="none" dirty="0">
                <a:latin typeface="Times New Roman" panose="02020603050405020304" pitchFamily="18" charset="0"/>
                <a:cs typeface="Times New Roman" panose="02020603050405020304" pitchFamily="18" charset="0"/>
              </a:rPr>
              <a:t>” </a:t>
            </a:r>
            <a:endParaRPr lang="en-IN" dirty="0">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B269F26D-CCF5-82C5-8351-B3932DE9B240}"/>
              </a:ext>
            </a:extLst>
          </p:cNvPr>
          <p:cNvSpPr>
            <a:spLocks noGrp="1"/>
          </p:cNvSpPr>
          <p:nvPr>
            <p:ph idx="1"/>
          </p:nvPr>
        </p:nvSpPr>
        <p:spPr/>
        <p:txBody>
          <a:bodyPr>
            <a:normAutofit/>
          </a:bodyPr>
          <a:lstStyle/>
          <a:p>
            <a:pPr marL="0" indent="0">
              <a:buNone/>
            </a:pPr>
            <a:r>
              <a:rPr lang="en-IN" dirty="0">
                <a:latin typeface="Times New Roman" panose="02020603050405020304" pitchFamily="18" charset="0"/>
                <a:cs typeface="Times New Roman" panose="02020603050405020304" pitchFamily="18" charset="0"/>
              </a:rPr>
              <a:t>Total number of Standard under review – current  22 (CHD 27)</a:t>
            </a:r>
          </a:p>
          <a:p>
            <a:r>
              <a:rPr lang="en-US" dirty="0">
                <a:latin typeface="Times New Roman" panose="02020603050405020304" pitchFamily="18" charset="0"/>
                <a:cs typeface="Times New Roman" panose="02020603050405020304" pitchFamily="18" charset="0"/>
              </a:rPr>
              <a:t>Archived- 0</a:t>
            </a:r>
          </a:p>
          <a:p>
            <a:r>
              <a:rPr lang="en-US" dirty="0">
                <a:latin typeface="Times New Roman" panose="02020603050405020304" pitchFamily="18" charset="0"/>
                <a:cs typeface="Times New Roman" panose="02020603050405020304" pitchFamily="18" charset="0"/>
              </a:rPr>
              <a:t>Withdrawn-0</a:t>
            </a:r>
          </a:p>
          <a:p>
            <a:r>
              <a:rPr lang="en-US" dirty="0">
                <a:latin typeface="Times New Roman" panose="02020603050405020304" pitchFamily="18" charset="0"/>
                <a:cs typeface="Times New Roman" panose="02020603050405020304" pitchFamily="18" charset="0"/>
              </a:rPr>
              <a:t>Reaffirmed- 9 (through ARP)</a:t>
            </a:r>
          </a:p>
          <a:p>
            <a:r>
              <a:rPr lang="en-US" dirty="0">
                <a:latin typeface="Times New Roman" panose="02020603050405020304" pitchFamily="18" charset="0"/>
                <a:cs typeface="Times New Roman" panose="02020603050405020304" pitchFamily="18" charset="0"/>
              </a:rPr>
              <a:t>Amended-0</a:t>
            </a:r>
          </a:p>
          <a:p>
            <a:r>
              <a:rPr lang="en-US" dirty="0">
                <a:latin typeface="Times New Roman" panose="02020603050405020304" pitchFamily="18" charset="0"/>
                <a:cs typeface="Times New Roman" panose="02020603050405020304" pitchFamily="18" charset="0"/>
              </a:rPr>
              <a:t>Under Revision- 9 (through ARP)</a:t>
            </a:r>
          </a:p>
          <a:p>
            <a:r>
              <a:rPr lang="en-US" dirty="0">
                <a:latin typeface="Times New Roman" panose="02020603050405020304" pitchFamily="18" charset="0"/>
                <a:cs typeface="Times New Roman" panose="02020603050405020304" pitchFamily="18" charset="0"/>
              </a:rPr>
              <a:t>Under Review – 4 (through ARP)</a:t>
            </a:r>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7166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1439003" y="513990"/>
            <a:ext cx="10184037" cy="1320800"/>
          </a:xfrm>
        </p:spPr>
        <p:txBody>
          <a:bodyPr/>
          <a:lstStyle/>
          <a:p>
            <a:pPr algn="ctr"/>
            <a:r>
              <a:rPr lang="en-US" sz="3200" b="1" dirty="0">
                <a:latin typeface="Times New Roman" panose="02020603050405020304" pitchFamily="18" charset="0"/>
                <a:cs typeface="Times New Roman" panose="02020603050405020304" pitchFamily="18" charset="0"/>
              </a:rPr>
              <a:t>Progress of AAP 2024-25 – “Current </a:t>
            </a:r>
            <a:r>
              <a:rPr lang="en-US" sz="3200" b="1" cap="none" dirty="0">
                <a:latin typeface="Times New Roman" panose="02020603050405020304" pitchFamily="18" charset="0"/>
                <a:cs typeface="Times New Roman" panose="02020603050405020304" pitchFamily="18" charset="0"/>
              </a:rPr>
              <a:t>Reviews”</a:t>
            </a:r>
            <a:endParaRPr lang="en-IN"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1006349231"/>
              </p:ext>
            </p:extLst>
          </p:nvPr>
        </p:nvGraphicFramePr>
        <p:xfrm>
          <a:off x="689984" y="1834790"/>
          <a:ext cx="10264293" cy="3426652"/>
        </p:xfrm>
        <a:graphic>
          <a:graphicData uri="http://schemas.openxmlformats.org/drawingml/2006/table">
            <a:tbl>
              <a:tblPr firstRow="1" firstCol="1" bandRow="1">
                <a:tableStyleId>{5C22544A-7EE6-4342-B048-85BDC9FD1C3A}</a:tableStyleId>
              </a:tblPr>
              <a:tblGrid>
                <a:gridCol w="1323495">
                  <a:extLst>
                    <a:ext uri="{9D8B030D-6E8A-4147-A177-3AD203B41FA5}">
                      <a16:colId xmlns:a16="http://schemas.microsoft.com/office/drawing/2014/main" val="1924180606"/>
                    </a:ext>
                  </a:extLst>
                </a:gridCol>
                <a:gridCol w="4750397">
                  <a:extLst>
                    <a:ext uri="{9D8B030D-6E8A-4147-A177-3AD203B41FA5}">
                      <a16:colId xmlns:a16="http://schemas.microsoft.com/office/drawing/2014/main" val="2741798418"/>
                    </a:ext>
                  </a:extLst>
                </a:gridCol>
                <a:gridCol w="1971095">
                  <a:extLst>
                    <a:ext uri="{9D8B030D-6E8A-4147-A177-3AD203B41FA5}">
                      <a16:colId xmlns:a16="http://schemas.microsoft.com/office/drawing/2014/main" val="758382323"/>
                    </a:ext>
                  </a:extLst>
                </a:gridCol>
                <a:gridCol w="2219306">
                  <a:extLst>
                    <a:ext uri="{9D8B030D-6E8A-4147-A177-3AD203B41FA5}">
                      <a16:colId xmlns:a16="http://schemas.microsoft.com/office/drawing/2014/main" val="3628696659"/>
                    </a:ext>
                  </a:extLst>
                </a:gridCol>
              </a:tblGrid>
              <a:tr h="0">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Times New Roman" panose="02020603050405020304" pitchFamily="18" charset="0"/>
                          <a:cs typeface="Times New Roman" panose="02020603050405020304" pitchFamily="18" charset="0"/>
                        </a:rPr>
                        <a:t>Subject / IS</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70534">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IS 13443 : 1992 Methylene chloride for degreasing prior to electroplating - Specification</a:t>
                      </a:r>
                      <a:endParaRPr lang="en-IN" sz="18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Under Preparation</a:t>
                      </a: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Shri </a:t>
                      </a:r>
                      <a:r>
                        <a:rPr lang="en-IN" sz="1800" dirty="0" err="1">
                          <a:effectLst/>
                          <a:latin typeface="Times New Roman" panose="02020603050405020304" pitchFamily="18" charset="0"/>
                          <a:ea typeface="Times New Roman" panose="02020603050405020304" pitchFamily="18" charset="0"/>
                          <a:cs typeface="Times New Roman" panose="02020603050405020304" pitchFamily="18" charset="0"/>
                        </a:rPr>
                        <a:t>Mohit</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err="1">
                          <a:effectLst/>
                          <a:latin typeface="Times New Roman" panose="02020603050405020304" pitchFamily="18" charset="0"/>
                          <a:ea typeface="Times New Roman" panose="02020603050405020304" pitchFamily="18" charset="0"/>
                          <a:cs typeface="Times New Roman" panose="02020603050405020304" pitchFamily="18" charset="0"/>
                        </a:rPr>
                        <a:t>Meena</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131905854"/>
                  </a:ext>
                </a:extLst>
              </a:tr>
              <a:tr h="155194">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IS 1880 : 1977 Specification for zinc oxide and zinc salts for electroplating (First Revision)</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Under Preparation</a:t>
                      </a: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Shri </a:t>
                      </a:r>
                      <a:r>
                        <a:rPr lang="en-IN" sz="1800" dirty="0" err="1">
                          <a:effectLst/>
                          <a:latin typeface="Times New Roman" panose="02020603050405020304" pitchFamily="18" charset="0"/>
                          <a:ea typeface="Times New Roman" panose="02020603050405020304" pitchFamily="18" charset="0"/>
                          <a:cs typeface="Times New Roman" panose="02020603050405020304" pitchFamily="18" charset="0"/>
                        </a:rPr>
                        <a:t>Mohit</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err="1">
                          <a:effectLst/>
                          <a:latin typeface="Times New Roman" panose="02020603050405020304" pitchFamily="18" charset="0"/>
                          <a:ea typeface="Times New Roman" panose="02020603050405020304" pitchFamily="18" charset="0"/>
                          <a:cs typeface="Times New Roman" panose="02020603050405020304" pitchFamily="18" charset="0"/>
                        </a:rPr>
                        <a:t>Meena</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676839429"/>
                  </a:ext>
                </a:extLst>
              </a:tr>
              <a:tr h="0">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IS 2214 : 1977 Specification for silver nitrate, pure and analytical reagent (First Revision)</a:t>
                      </a:r>
                      <a:endParaRPr lang="en-IN" sz="18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Under Preparation</a:t>
                      </a: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Shri </a:t>
                      </a:r>
                      <a:r>
                        <a:rPr lang="en-IN" sz="1800" dirty="0" err="1">
                          <a:effectLst/>
                          <a:latin typeface="Times New Roman" panose="02020603050405020304" pitchFamily="18" charset="0"/>
                          <a:ea typeface="Times New Roman" panose="02020603050405020304" pitchFamily="18" charset="0"/>
                          <a:cs typeface="Times New Roman" panose="02020603050405020304" pitchFamily="18" charset="0"/>
                        </a:rPr>
                        <a:t>Mohit</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err="1">
                          <a:effectLst/>
                          <a:latin typeface="Times New Roman" panose="02020603050405020304" pitchFamily="18" charset="0"/>
                          <a:ea typeface="Times New Roman" panose="02020603050405020304" pitchFamily="18" charset="0"/>
                          <a:cs typeface="Times New Roman" panose="02020603050405020304" pitchFamily="18" charset="0"/>
                        </a:rPr>
                        <a:t>Meena</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999322028"/>
                  </a:ext>
                </a:extLst>
              </a:tr>
              <a:tr h="0">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IS 12551 : 1988 Specification for potassium pyrophosphate for electroplating</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Under Preparation</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a:t>
                      </a:r>
                      <a:r>
                        <a:rPr lang="en-IN" sz="1800" dirty="0" err="1">
                          <a:effectLst/>
                          <a:latin typeface="Times New Roman" panose="02020603050405020304" pitchFamily="18" charset="0"/>
                          <a:ea typeface="Times New Roman" panose="02020603050405020304" pitchFamily="18" charset="0"/>
                          <a:cs typeface="Times New Roman" panose="02020603050405020304" pitchFamily="18" charset="0"/>
                        </a:rPr>
                        <a:t>Ms.</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err="1">
                          <a:effectLst/>
                          <a:latin typeface="Times New Roman" panose="02020603050405020304" pitchFamily="18" charset="0"/>
                          <a:ea typeface="Times New Roman" panose="02020603050405020304" pitchFamily="18" charset="0"/>
                          <a:cs typeface="Times New Roman" panose="02020603050405020304" pitchFamily="18" charset="0"/>
                        </a:rPr>
                        <a:t>Divya</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err="1">
                          <a:effectLst/>
                          <a:latin typeface="Times New Roman" panose="02020603050405020304" pitchFamily="18" charset="0"/>
                          <a:ea typeface="Times New Roman" panose="02020603050405020304" pitchFamily="18" charset="0"/>
                          <a:cs typeface="Times New Roman" panose="02020603050405020304" pitchFamily="18" charset="0"/>
                        </a:rPr>
                        <a:t>Choudhary</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771653935"/>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3968770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1896534" y="513990"/>
            <a:ext cx="8596668" cy="1320800"/>
          </a:xfrm>
        </p:spPr>
        <p:txBody>
          <a:bodyPr/>
          <a:lstStyle/>
          <a:p>
            <a:pPr algn="ctr"/>
            <a:r>
              <a:rPr lang="en-US" sz="3200" b="1" dirty="0">
                <a:latin typeface="Times New Roman" panose="02020603050405020304" pitchFamily="18" charset="0"/>
                <a:cs typeface="Times New Roman" panose="02020603050405020304" pitchFamily="18" charset="0"/>
              </a:rPr>
              <a:t>Progress of AAP 2024-25 – “</a:t>
            </a:r>
            <a:r>
              <a:rPr lang="en-US" sz="3200" b="1" cap="none" dirty="0">
                <a:latin typeface="Times New Roman" panose="02020603050405020304" pitchFamily="18" charset="0"/>
                <a:cs typeface="Times New Roman" panose="02020603050405020304" pitchFamily="18" charset="0"/>
              </a:rPr>
              <a:t>NWIP”</a:t>
            </a:r>
            <a:endParaRPr lang="en-IN"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2736364240"/>
              </p:ext>
            </p:extLst>
          </p:nvPr>
        </p:nvGraphicFramePr>
        <p:xfrm>
          <a:off x="490027" y="1174390"/>
          <a:ext cx="10848636" cy="4972793"/>
        </p:xfrm>
        <a:graphic>
          <a:graphicData uri="http://schemas.openxmlformats.org/drawingml/2006/table">
            <a:tbl>
              <a:tblPr firstRow="1" firstCol="1" bandRow="1">
                <a:tableStyleId>{5C22544A-7EE6-4342-B048-85BDC9FD1C3A}</a:tableStyleId>
              </a:tblPr>
              <a:tblGrid>
                <a:gridCol w="1277915">
                  <a:extLst>
                    <a:ext uri="{9D8B030D-6E8A-4147-A177-3AD203B41FA5}">
                      <a16:colId xmlns:a16="http://schemas.microsoft.com/office/drawing/2014/main" val="880052412"/>
                    </a:ext>
                  </a:extLst>
                </a:gridCol>
                <a:gridCol w="3186357">
                  <a:extLst>
                    <a:ext uri="{9D8B030D-6E8A-4147-A177-3AD203B41FA5}">
                      <a16:colId xmlns:a16="http://schemas.microsoft.com/office/drawing/2014/main" val="2741798418"/>
                    </a:ext>
                  </a:extLst>
                </a:gridCol>
                <a:gridCol w="3229505">
                  <a:extLst>
                    <a:ext uri="{9D8B030D-6E8A-4147-A177-3AD203B41FA5}">
                      <a16:colId xmlns:a16="http://schemas.microsoft.com/office/drawing/2014/main" val="758382323"/>
                    </a:ext>
                  </a:extLst>
                </a:gridCol>
                <a:gridCol w="3154859">
                  <a:extLst>
                    <a:ext uri="{9D8B030D-6E8A-4147-A177-3AD203B41FA5}">
                      <a16:colId xmlns:a16="http://schemas.microsoft.com/office/drawing/2014/main" val="3628696659"/>
                    </a:ext>
                  </a:extLst>
                </a:gridCol>
              </a:tblGrid>
              <a:tr h="0">
                <a:tc>
                  <a:txBody>
                    <a:bodyPr/>
                    <a:lstStyle/>
                    <a:p>
                      <a:pPr>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500" dirty="0">
                          <a:effectLst/>
                          <a:latin typeface="Times New Roman" panose="02020603050405020304" pitchFamily="18" charset="0"/>
                          <a:cs typeface="Times New Roman" panose="02020603050405020304" pitchFamily="18" charset="0"/>
                        </a:rPr>
                        <a:t>Subject </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764642">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500" dirty="0">
                          <a:effectLst/>
                          <a:latin typeface="Times New Roman" panose="02020603050405020304" pitchFamily="18" charset="0"/>
                          <a:cs typeface="Times New Roman" panose="02020603050405020304" pitchFamily="18" charset="0"/>
                        </a:rPr>
                        <a:t>Photography — Photographic-grade chemicals — Test methods — Part 1: General</a:t>
                      </a:r>
                    </a:p>
                  </a:txBody>
                  <a:tcPr marL="28575" marR="28575" marT="19050" marB="19050"/>
                </a:tc>
                <a:tc>
                  <a:txBody>
                    <a:bodyPr/>
                    <a:lstStyle/>
                    <a:p>
                      <a:pPr algn="just">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Stage.</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By ARP</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3473075551"/>
                  </a:ext>
                </a:extLst>
              </a:tr>
              <a:tr h="764642">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500" dirty="0">
                          <a:effectLst/>
                          <a:latin typeface="Times New Roman" panose="02020603050405020304" pitchFamily="18" charset="0"/>
                          <a:cs typeface="Times New Roman" panose="02020603050405020304" pitchFamily="18" charset="0"/>
                        </a:rPr>
                        <a:t>Photography — Photographic-grade chemicals — Test methods — Part 2: Determination of matter insoluble in water</a:t>
                      </a:r>
                    </a:p>
                  </a:txBody>
                  <a:tcPr marL="28575" marR="28575" marT="19050" marB="19050"/>
                </a:tc>
                <a:tc>
                  <a:txBody>
                    <a:bodyPr/>
                    <a:lstStyle/>
                    <a:p>
                      <a:pPr marL="0" marR="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Stage.</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By ARP</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706557046"/>
                  </a:ext>
                </a:extLst>
              </a:tr>
              <a:tr h="941965">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latin typeface="Times New Roman" panose="02020603050405020304" pitchFamily="18" charset="0"/>
                          <a:cs typeface="Times New Roman" panose="02020603050405020304" pitchFamily="18" charset="0"/>
                        </a:rPr>
                        <a:t>Photography — Photographic-grade chemicals — Test methods — Part 3: Determination of matter insoluble in ammonium hydroxide solution</a:t>
                      </a:r>
                    </a:p>
                  </a:txBody>
                  <a:tcPr marL="28575" marR="28575" marT="19050" marB="19050"/>
                </a:tc>
                <a:tc>
                  <a:txBody>
                    <a:bodyPr/>
                    <a:lstStyle/>
                    <a:p>
                      <a:pPr algn="just">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Stage.</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By ARP</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1316331930"/>
                  </a:ext>
                </a:extLst>
              </a:tr>
              <a:tr h="941965">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500" u="none" strike="noStrike" dirty="0">
                          <a:effectLst/>
                          <a:latin typeface="Times New Roman" panose="02020603050405020304" pitchFamily="18" charset="0"/>
                          <a:cs typeface="Times New Roman" panose="02020603050405020304" pitchFamily="18" charset="0"/>
                        </a:rPr>
                        <a:t>Photography — Photographic-grade chemicals — Test methods — Part 4: Determination of residue after ignition</a:t>
                      </a:r>
                    </a:p>
                  </a:txBody>
                  <a:tcPr marL="28575" marR="28575" marT="19050" marB="19050"/>
                </a:tc>
                <a:tc>
                  <a:txBody>
                    <a:bodyPr/>
                    <a:lstStyle/>
                    <a:p>
                      <a:pPr algn="just">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Stage.</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By ARP</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030455805"/>
                  </a:ext>
                </a:extLst>
              </a:tr>
              <a:tr h="941965">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latin typeface="Times New Roman" panose="02020603050405020304" pitchFamily="18" charset="0"/>
                          <a:cs typeface="Times New Roman" panose="02020603050405020304" pitchFamily="18" charset="0"/>
                        </a:rPr>
                        <a:t>Photography — Photographic-grade chemicals — Test methods — Part 5: Determination of heavy metals and iron content</a:t>
                      </a:r>
                    </a:p>
                  </a:txBody>
                  <a:tcPr marL="28575" marR="28575" marT="19050" marB="19050"/>
                </a:tc>
                <a:tc>
                  <a:txBody>
                    <a:bodyPr/>
                    <a:lstStyle/>
                    <a:p>
                      <a:pPr algn="just">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Stage.</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By ARP</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638259393"/>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36460818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1439003" y="513990"/>
            <a:ext cx="10184037" cy="1320800"/>
          </a:xfrm>
        </p:spPr>
        <p:txBody>
          <a:bodyPr/>
          <a:lstStyle/>
          <a:p>
            <a:pPr algn="ctr"/>
            <a:r>
              <a:rPr lang="en-US" sz="3200" b="1" dirty="0">
                <a:latin typeface="Times New Roman" panose="02020603050405020304" pitchFamily="18" charset="0"/>
                <a:cs typeface="Times New Roman" panose="02020603050405020304" pitchFamily="18" charset="0"/>
              </a:rPr>
              <a:t>Progress of AAP 2024-25 – “ Current </a:t>
            </a:r>
            <a:r>
              <a:rPr lang="en-US" sz="3200" b="1" cap="none" dirty="0">
                <a:latin typeface="Times New Roman" panose="02020603050405020304" pitchFamily="18" charset="0"/>
                <a:cs typeface="Times New Roman" panose="02020603050405020304" pitchFamily="18" charset="0"/>
              </a:rPr>
              <a:t>Reviews”</a:t>
            </a:r>
            <a:endParaRPr lang="en-IN"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4171114461"/>
              </p:ext>
            </p:extLst>
          </p:nvPr>
        </p:nvGraphicFramePr>
        <p:xfrm>
          <a:off x="582407" y="1967767"/>
          <a:ext cx="10264293" cy="3426652"/>
        </p:xfrm>
        <a:graphic>
          <a:graphicData uri="http://schemas.openxmlformats.org/drawingml/2006/table">
            <a:tbl>
              <a:tblPr firstRow="1" firstCol="1" bandRow="1">
                <a:tableStyleId>{5C22544A-7EE6-4342-B048-85BDC9FD1C3A}</a:tableStyleId>
              </a:tblPr>
              <a:tblGrid>
                <a:gridCol w="1323495">
                  <a:extLst>
                    <a:ext uri="{9D8B030D-6E8A-4147-A177-3AD203B41FA5}">
                      <a16:colId xmlns:a16="http://schemas.microsoft.com/office/drawing/2014/main" val="1924180606"/>
                    </a:ext>
                  </a:extLst>
                </a:gridCol>
                <a:gridCol w="4750397">
                  <a:extLst>
                    <a:ext uri="{9D8B030D-6E8A-4147-A177-3AD203B41FA5}">
                      <a16:colId xmlns:a16="http://schemas.microsoft.com/office/drawing/2014/main" val="2741798418"/>
                    </a:ext>
                  </a:extLst>
                </a:gridCol>
                <a:gridCol w="1971095">
                  <a:extLst>
                    <a:ext uri="{9D8B030D-6E8A-4147-A177-3AD203B41FA5}">
                      <a16:colId xmlns:a16="http://schemas.microsoft.com/office/drawing/2014/main" val="758382323"/>
                    </a:ext>
                  </a:extLst>
                </a:gridCol>
                <a:gridCol w="2219306">
                  <a:extLst>
                    <a:ext uri="{9D8B030D-6E8A-4147-A177-3AD203B41FA5}">
                      <a16:colId xmlns:a16="http://schemas.microsoft.com/office/drawing/2014/main" val="3628696659"/>
                    </a:ext>
                  </a:extLst>
                </a:gridCol>
              </a:tblGrid>
              <a:tr h="0">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Times New Roman" panose="02020603050405020304" pitchFamily="18" charset="0"/>
                          <a:cs typeface="Times New Roman" panose="02020603050405020304" pitchFamily="18" charset="0"/>
                        </a:rPr>
                        <a:t>Subject / IS</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70534">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IS 10472 : 1983 Specification for filter aid powder for use in electroplating</a:t>
                      </a:r>
                      <a:endParaRPr lang="en-IN" sz="18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Under Preparation</a:t>
                      </a: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Shri </a:t>
                      </a:r>
                      <a:r>
                        <a:rPr lang="en-IN" sz="1800" b="1" i="0" kern="1200" dirty="0">
                          <a:solidFill>
                            <a:schemeClr val="dk1"/>
                          </a:solidFill>
                          <a:effectLst/>
                          <a:latin typeface="Times New Roman" panose="02020603050405020304" pitchFamily="18" charset="0"/>
                          <a:ea typeface="+mn-ea"/>
                          <a:cs typeface="Times New Roman" panose="02020603050405020304" pitchFamily="18" charset="0"/>
                        </a:rPr>
                        <a:t> </a:t>
                      </a:r>
                      <a:r>
                        <a:rPr lang="en-IN" sz="1800" b="0" i="0" kern="1200" dirty="0" err="1">
                          <a:solidFill>
                            <a:schemeClr val="dk1"/>
                          </a:solidFill>
                          <a:effectLst/>
                          <a:latin typeface="Times New Roman" panose="02020603050405020304" pitchFamily="18" charset="0"/>
                          <a:ea typeface="+mn-ea"/>
                          <a:cs typeface="Times New Roman" panose="02020603050405020304" pitchFamily="18" charset="0"/>
                        </a:rPr>
                        <a:t>Ankit</a:t>
                      </a:r>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 </a:t>
                      </a:r>
                      <a:r>
                        <a:rPr lang="en-IN" sz="1800" b="0" i="0" kern="1200" dirty="0" err="1">
                          <a:solidFill>
                            <a:schemeClr val="dk1"/>
                          </a:solidFill>
                          <a:effectLst/>
                          <a:latin typeface="Times New Roman" panose="02020603050405020304" pitchFamily="18" charset="0"/>
                          <a:ea typeface="+mn-ea"/>
                          <a:cs typeface="Times New Roman" panose="02020603050405020304" pitchFamily="18" charset="0"/>
                        </a:rPr>
                        <a:t>Bhumla</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131905854"/>
                  </a:ext>
                </a:extLst>
              </a:tr>
              <a:tr h="155194">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IS 12519 : 1988 Specification for zinc pyrophosphate for electroplating</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Under Preparation</a:t>
                      </a: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Shri </a:t>
                      </a:r>
                      <a:r>
                        <a:rPr lang="en-IN" sz="1800" b="1" i="0" kern="1200" dirty="0">
                          <a:solidFill>
                            <a:schemeClr val="dk1"/>
                          </a:solidFill>
                          <a:effectLst/>
                          <a:latin typeface="Times New Roman" panose="02020603050405020304" pitchFamily="18" charset="0"/>
                          <a:ea typeface="+mn-ea"/>
                          <a:cs typeface="Times New Roman" panose="02020603050405020304" pitchFamily="18" charset="0"/>
                        </a:rPr>
                        <a:t> </a:t>
                      </a:r>
                      <a:r>
                        <a:rPr lang="en-IN" sz="1800" b="0" i="0" kern="1200" dirty="0" err="1">
                          <a:solidFill>
                            <a:schemeClr val="dk1"/>
                          </a:solidFill>
                          <a:effectLst/>
                          <a:latin typeface="Times New Roman" panose="02020603050405020304" pitchFamily="18" charset="0"/>
                          <a:ea typeface="+mn-ea"/>
                          <a:cs typeface="Times New Roman" panose="02020603050405020304" pitchFamily="18" charset="0"/>
                        </a:rPr>
                        <a:t>Ankit</a:t>
                      </a:r>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 </a:t>
                      </a:r>
                      <a:r>
                        <a:rPr lang="en-IN" sz="1800" b="0" i="0" kern="1200" dirty="0" err="1">
                          <a:solidFill>
                            <a:schemeClr val="dk1"/>
                          </a:solidFill>
                          <a:effectLst/>
                          <a:latin typeface="Times New Roman" panose="02020603050405020304" pitchFamily="18" charset="0"/>
                          <a:ea typeface="+mn-ea"/>
                          <a:cs typeface="Times New Roman" panose="02020603050405020304" pitchFamily="18" charset="0"/>
                        </a:rPr>
                        <a:t>Bhumla</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676839429"/>
                  </a:ext>
                </a:extLst>
              </a:tr>
              <a:tr h="0">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IS 13014 : 1990 Sodium </a:t>
                      </a:r>
                      <a:r>
                        <a:rPr lang="en-IN" sz="1800" b="0" i="0" kern="1200" dirty="0" err="1">
                          <a:solidFill>
                            <a:schemeClr val="dk1"/>
                          </a:solidFill>
                          <a:effectLst/>
                          <a:latin typeface="Times New Roman" panose="02020603050405020304" pitchFamily="18" charset="0"/>
                          <a:ea typeface="+mn-ea"/>
                          <a:cs typeface="Times New Roman" panose="02020603050405020304" pitchFamily="18" charset="0"/>
                        </a:rPr>
                        <a:t>gluconate</a:t>
                      </a:r>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 for electroplating - Specification</a:t>
                      </a:r>
                      <a:endParaRPr lang="en-IN" sz="18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Under Preparation</a:t>
                      </a: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Shri </a:t>
                      </a:r>
                      <a:r>
                        <a:rPr lang="en-IN" sz="1800" b="1" i="0" kern="1200" dirty="0">
                          <a:solidFill>
                            <a:schemeClr val="dk1"/>
                          </a:solidFill>
                          <a:effectLst/>
                          <a:latin typeface="Times New Roman" panose="02020603050405020304" pitchFamily="18" charset="0"/>
                          <a:ea typeface="+mn-ea"/>
                          <a:cs typeface="Times New Roman" panose="02020603050405020304" pitchFamily="18" charset="0"/>
                        </a:rPr>
                        <a:t> </a:t>
                      </a:r>
                      <a:r>
                        <a:rPr lang="en-IN" sz="1800" b="0" i="0" kern="1200" dirty="0" err="1">
                          <a:solidFill>
                            <a:schemeClr val="dk1"/>
                          </a:solidFill>
                          <a:effectLst/>
                          <a:latin typeface="Times New Roman" panose="02020603050405020304" pitchFamily="18" charset="0"/>
                          <a:ea typeface="+mn-ea"/>
                          <a:cs typeface="Times New Roman" panose="02020603050405020304" pitchFamily="18" charset="0"/>
                        </a:rPr>
                        <a:t>Ankit</a:t>
                      </a:r>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 </a:t>
                      </a:r>
                      <a:r>
                        <a:rPr lang="en-IN" sz="1800" b="0" i="0" kern="1200" dirty="0" err="1">
                          <a:solidFill>
                            <a:schemeClr val="dk1"/>
                          </a:solidFill>
                          <a:effectLst/>
                          <a:latin typeface="Times New Roman" panose="02020603050405020304" pitchFamily="18" charset="0"/>
                          <a:ea typeface="+mn-ea"/>
                          <a:cs typeface="Times New Roman" panose="02020603050405020304" pitchFamily="18" charset="0"/>
                        </a:rPr>
                        <a:t>Bhumla</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999322028"/>
                  </a:ext>
                </a:extLst>
              </a:tr>
              <a:tr h="0">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 05</a:t>
                      </a:r>
                    </a:p>
                  </a:txBody>
                  <a:tcPr anchor="ctr"/>
                </a:tc>
                <a:tc>
                  <a:txBody>
                    <a:bodyPr/>
                    <a:lstStyle/>
                    <a:p>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IS 12557 : 1988 Specification for sodium pyrophosphate for electroplating</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Under Preparation</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a:t>
                      </a:r>
                      <a:r>
                        <a:rPr lang="en-IN" sz="1800" dirty="0" err="1">
                          <a:effectLst/>
                          <a:latin typeface="Times New Roman" panose="02020603050405020304" pitchFamily="18" charset="0"/>
                          <a:ea typeface="Times New Roman" panose="02020603050405020304" pitchFamily="18" charset="0"/>
                          <a:cs typeface="Times New Roman" panose="02020603050405020304" pitchFamily="18" charset="0"/>
                        </a:rPr>
                        <a:t>Ms.</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err="1">
                          <a:effectLst/>
                          <a:latin typeface="Times New Roman" panose="02020603050405020304" pitchFamily="18" charset="0"/>
                          <a:ea typeface="Times New Roman" panose="02020603050405020304" pitchFamily="18" charset="0"/>
                          <a:cs typeface="Times New Roman" panose="02020603050405020304" pitchFamily="18" charset="0"/>
                        </a:rPr>
                        <a:t>Divya</a:t>
                      </a: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dirty="0" err="1">
                          <a:effectLst/>
                          <a:latin typeface="Times New Roman" panose="02020603050405020304" pitchFamily="18" charset="0"/>
                          <a:ea typeface="Times New Roman" panose="02020603050405020304" pitchFamily="18" charset="0"/>
                          <a:cs typeface="Times New Roman" panose="02020603050405020304" pitchFamily="18" charset="0"/>
                        </a:rPr>
                        <a:t>Choudhary</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10004"/>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29207877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526279070"/>
              </p:ext>
            </p:extLst>
          </p:nvPr>
        </p:nvGraphicFramePr>
        <p:xfrm>
          <a:off x="381649" y="1568160"/>
          <a:ext cx="11298382" cy="4572000"/>
        </p:xfrm>
        <a:graphic>
          <a:graphicData uri="http://schemas.openxmlformats.org/drawingml/2006/table">
            <a:tbl>
              <a:tblPr firstRow="1" bandRow="1">
                <a:tableStyleId>{5C22544A-7EE6-4342-B048-85BDC9FD1C3A}</a:tableStyleId>
              </a:tblPr>
              <a:tblGrid>
                <a:gridCol w="1191657">
                  <a:extLst>
                    <a:ext uri="{9D8B030D-6E8A-4147-A177-3AD203B41FA5}">
                      <a16:colId xmlns:a16="http://schemas.microsoft.com/office/drawing/2014/main" val="20000"/>
                    </a:ext>
                  </a:extLst>
                </a:gridCol>
                <a:gridCol w="1985898">
                  <a:extLst>
                    <a:ext uri="{9D8B030D-6E8A-4147-A177-3AD203B41FA5}">
                      <a16:colId xmlns:a16="http://schemas.microsoft.com/office/drawing/2014/main" val="20001"/>
                    </a:ext>
                  </a:extLst>
                </a:gridCol>
                <a:gridCol w="2344055">
                  <a:extLst>
                    <a:ext uri="{9D8B030D-6E8A-4147-A177-3AD203B41FA5}">
                      <a16:colId xmlns:a16="http://schemas.microsoft.com/office/drawing/2014/main" val="20002"/>
                    </a:ext>
                  </a:extLst>
                </a:gridCol>
                <a:gridCol w="1592619">
                  <a:extLst>
                    <a:ext uri="{9D8B030D-6E8A-4147-A177-3AD203B41FA5}">
                      <a16:colId xmlns:a16="http://schemas.microsoft.com/office/drawing/2014/main" val="20003"/>
                    </a:ext>
                  </a:extLst>
                </a:gridCol>
                <a:gridCol w="1674990">
                  <a:extLst>
                    <a:ext uri="{9D8B030D-6E8A-4147-A177-3AD203B41FA5}">
                      <a16:colId xmlns:a16="http://schemas.microsoft.com/office/drawing/2014/main" val="20004"/>
                    </a:ext>
                  </a:extLst>
                </a:gridCol>
                <a:gridCol w="2509163">
                  <a:extLst>
                    <a:ext uri="{9D8B030D-6E8A-4147-A177-3AD203B41FA5}">
                      <a16:colId xmlns:a16="http://schemas.microsoft.com/office/drawing/2014/main" val="20005"/>
                    </a:ext>
                  </a:extLst>
                </a:gridCol>
              </a:tblGrid>
              <a:tr h="370840">
                <a:tc>
                  <a:txBody>
                    <a:bodyPr/>
                    <a:lstStyle/>
                    <a:p>
                      <a:r>
                        <a:rPr lang="en-US" sz="1600" dirty="0">
                          <a:solidFill>
                            <a:schemeClr val="tx1"/>
                          </a:solidFill>
                          <a:latin typeface="Times New Roman" panose="02020603050405020304" pitchFamily="18" charset="0"/>
                          <a:cs typeface="Times New Roman" panose="02020603050405020304" pitchFamily="18" charset="0"/>
                        </a:rPr>
                        <a:t>Sectional Committee</a:t>
                      </a:r>
                    </a:p>
                  </a:txBody>
                  <a:tcPr>
                    <a:solidFill>
                      <a:schemeClr val="accent1">
                        <a:lumMod val="40000"/>
                        <a:lumOff val="60000"/>
                      </a:schemeClr>
                    </a:solidFill>
                  </a:tcPr>
                </a:tc>
                <a:tc>
                  <a:txBody>
                    <a:bodyPr/>
                    <a:lstStyle/>
                    <a:p>
                      <a:r>
                        <a:rPr lang="en-US" sz="1600" dirty="0">
                          <a:solidFill>
                            <a:schemeClr val="tx1"/>
                          </a:solidFill>
                          <a:latin typeface="Times New Roman" panose="02020603050405020304" pitchFamily="18" charset="0"/>
                          <a:cs typeface="Times New Roman" panose="02020603050405020304" pitchFamily="18" charset="0"/>
                        </a:rPr>
                        <a:t>No. of existing Working Panels and Working Groups</a:t>
                      </a:r>
                    </a:p>
                  </a:txBody>
                  <a:tcPr>
                    <a:solidFill>
                      <a:schemeClr val="accent1">
                        <a:lumMod val="40000"/>
                        <a:lumOff val="60000"/>
                      </a:schemeClr>
                    </a:solidFill>
                  </a:tcPr>
                </a:tc>
                <a:tc>
                  <a:txBody>
                    <a:bodyPr/>
                    <a:lstStyle/>
                    <a:p>
                      <a:r>
                        <a:rPr lang="en-US" sz="1600" dirty="0">
                          <a:solidFill>
                            <a:schemeClr val="tx1"/>
                          </a:solidFill>
                          <a:latin typeface="Times New Roman" panose="02020603050405020304" pitchFamily="18" charset="0"/>
                          <a:cs typeface="Times New Roman" panose="02020603050405020304" pitchFamily="18" charset="0"/>
                        </a:rPr>
                        <a:t>Title of Working Panels (WP) and Working Groups (WG)</a:t>
                      </a:r>
                    </a:p>
                  </a:txBody>
                  <a:tcPr>
                    <a:solidFill>
                      <a:schemeClr val="accent1">
                        <a:lumMod val="40000"/>
                        <a:lumOff val="60000"/>
                      </a:schemeClr>
                    </a:solidFill>
                  </a:tcPr>
                </a:tc>
                <a:tc>
                  <a:txBody>
                    <a:bodyPr/>
                    <a:lstStyle/>
                    <a:p>
                      <a:r>
                        <a:rPr lang="en-US" sz="1600" dirty="0">
                          <a:solidFill>
                            <a:schemeClr val="tx1"/>
                          </a:solidFill>
                          <a:latin typeface="Times New Roman" panose="02020603050405020304" pitchFamily="18" charset="0"/>
                          <a:cs typeface="Times New Roman" panose="02020603050405020304" pitchFamily="18" charset="0"/>
                        </a:rPr>
                        <a:t>No. of Working Panels/Groups created</a:t>
                      </a:r>
                    </a:p>
                  </a:txBody>
                  <a:tcPr>
                    <a:solidFill>
                      <a:schemeClr val="accent1">
                        <a:lumMod val="40000"/>
                        <a:lumOff val="60000"/>
                      </a:schemeClr>
                    </a:solidFill>
                  </a:tcPr>
                </a:tc>
                <a:tc>
                  <a:txBody>
                    <a:bodyPr/>
                    <a:lstStyle/>
                    <a:p>
                      <a:r>
                        <a:rPr lang="en-US" sz="1600" dirty="0">
                          <a:solidFill>
                            <a:schemeClr val="tx1"/>
                          </a:solidFill>
                          <a:latin typeface="Times New Roman" panose="02020603050405020304" pitchFamily="18" charset="0"/>
                          <a:cs typeface="Times New Roman" panose="02020603050405020304" pitchFamily="18" charset="0"/>
                        </a:rPr>
                        <a:t>No. of Working Panels/Groups abolished</a:t>
                      </a:r>
                    </a:p>
                  </a:txBody>
                  <a:tcPr>
                    <a:solidFill>
                      <a:schemeClr val="accent1">
                        <a:lumMod val="40000"/>
                        <a:lumOff val="60000"/>
                      </a:schemeClr>
                    </a:solidFill>
                  </a:tcPr>
                </a:tc>
                <a:tc>
                  <a:txBody>
                    <a:bodyPr/>
                    <a:lstStyle/>
                    <a:p>
                      <a:r>
                        <a:rPr lang="en-US" sz="1600" dirty="0">
                          <a:solidFill>
                            <a:schemeClr val="tx1"/>
                          </a:solidFill>
                          <a:latin typeface="Times New Roman" panose="02020603050405020304" pitchFamily="18" charset="0"/>
                          <a:cs typeface="Times New Roman" panose="02020603050405020304" pitchFamily="18" charset="0"/>
                        </a:rPr>
                        <a:t>Plan of Action</a:t>
                      </a:r>
                    </a:p>
                  </a:txBody>
                  <a:tcPr>
                    <a:solidFill>
                      <a:schemeClr val="accent1">
                        <a:lumMod val="40000"/>
                        <a:lumOff val="60000"/>
                      </a:schemeClr>
                    </a:solidFill>
                  </a:tcPr>
                </a:tc>
                <a:extLst>
                  <a:ext uri="{0D108BD9-81ED-4DB2-BD59-A6C34878D82A}">
                    <a16:rowId xmlns:a16="http://schemas.microsoft.com/office/drawing/2014/main" val="10000"/>
                  </a:ext>
                </a:extLst>
              </a:tr>
              <a:tr h="370840">
                <a:tc>
                  <a:txBody>
                    <a:bodyPr/>
                    <a:lstStyle/>
                    <a:p>
                      <a:r>
                        <a:rPr lang="en-US" sz="1600" dirty="0">
                          <a:solidFill>
                            <a:schemeClr val="tx1"/>
                          </a:solidFill>
                          <a:latin typeface="Times New Roman" panose="02020603050405020304" pitchFamily="18" charset="0"/>
                          <a:cs typeface="Times New Roman" panose="02020603050405020304" pitchFamily="18" charset="0"/>
                        </a:rPr>
                        <a:t>CHD</a:t>
                      </a:r>
                      <a:r>
                        <a:rPr lang="en-US" sz="1600" baseline="0" dirty="0">
                          <a:solidFill>
                            <a:schemeClr val="tx1"/>
                          </a:solidFill>
                          <a:latin typeface="Times New Roman" panose="02020603050405020304" pitchFamily="18" charset="0"/>
                          <a:cs typeface="Times New Roman" panose="02020603050405020304" pitchFamily="18" charset="0"/>
                        </a:rPr>
                        <a:t> 09</a:t>
                      </a:r>
                      <a:endParaRPr lang="en-US" sz="1600" dirty="0">
                        <a:solidFill>
                          <a:schemeClr val="tx1"/>
                        </a:solidFill>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r>
                        <a:rPr lang="en-US" sz="1600" dirty="0">
                          <a:solidFill>
                            <a:schemeClr val="tx1"/>
                          </a:solidFill>
                          <a:latin typeface="Times New Roman" panose="02020603050405020304" pitchFamily="18" charset="0"/>
                          <a:cs typeface="Times New Roman" panose="02020603050405020304" pitchFamily="18" charset="0"/>
                        </a:rPr>
                        <a:t>Working Panels-7</a:t>
                      </a:r>
                    </a:p>
                    <a:p>
                      <a:r>
                        <a:rPr lang="en-US" sz="1600" dirty="0">
                          <a:solidFill>
                            <a:schemeClr val="tx1"/>
                          </a:solidFill>
                          <a:latin typeface="Times New Roman" panose="02020603050405020304" pitchFamily="18" charset="0"/>
                          <a:cs typeface="Times New Roman" panose="02020603050405020304" pitchFamily="18" charset="0"/>
                        </a:rPr>
                        <a:t>Working Group-0</a:t>
                      </a:r>
                    </a:p>
                  </a:txBody>
                  <a:tcPr>
                    <a:solidFill>
                      <a:schemeClr val="accent1">
                        <a:lumMod val="40000"/>
                        <a:lumOff val="60000"/>
                      </a:schemeClr>
                    </a:solidFill>
                  </a:tcPr>
                </a:tc>
                <a:tc>
                  <a:txBody>
                    <a:bodyPr/>
                    <a:lstStyle/>
                    <a:p>
                      <a:pPr marL="342900" indent="-342900">
                        <a:buFont typeface="+mj-lt"/>
                        <a:buAutoNum type="arabicPeriod"/>
                      </a:pPr>
                      <a:r>
                        <a:rPr lang="en-IN" sz="1600" dirty="0">
                          <a:solidFill>
                            <a:schemeClr val="tx1"/>
                          </a:solidFill>
                          <a:latin typeface="Times New Roman" panose="02020603050405020304" pitchFamily="18" charset="0"/>
                          <a:cs typeface="Times New Roman" panose="02020603050405020304" pitchFamily="18" charset="0"/>
                        </a:rPr>
                        <a:t>Metallic and Other Inorganic coatings Panel</a:t>
                      </a:r>
                    </a:p>
                    <a:p>
                      <a:pPr marL="342900" indent="-342900">
                        <a:buFont typeface="+mj-lt"/>
                        <a:buAutoNum type="arabicPeriod"/>
                      </a:pPr>
                      <a:r>
                        <a:rPr lang="en-IN" sz="1600" dirty="0">
                          <a:solidFill>
                            <a:schemeClr val="tx1"/>
                          </a:solidFill>
                          <a:latin typeface="Times New Roman" panose="02020603050405020304" pitchFamily="18" charset="0"/>
                          <a:cs typeface="Times New Roman" panose="02020603050405020304" pitchFamily="18" charset="0"/>
                        </a:rPr>
                        <a:t>Ceramicware, Glassware and Glass Ceramicware in contact with food Panel</a:t>
                      </a:r>
                    </a:p>
                    <a:p>
                      <a:pPr marL="342900" indent="-342900">
                        <a:buFont typeface="+mj-lt"/>
                        <a:buAutoNum type="arabicPeriod"/>
                      </a:pPr>
                      <a:r>
                        <a:rPr lang="en-US" sz="1600" dirty="0">
                          <a:solidFill>
                            <a:schemeClr val="tx1"/>
                          </a:solidFill>
                          <a:latin typeface="Times New Roman" panose="02020603050405020304" pitchFamily="18" charset="0"/>
                          <a:cs typeface="Times New Roman" panose="02020603050405020304" pitchFamily="18" charset="0"/>
                        </a:rPr>
                        <a:t>Fine Ceramics Panel</a:t>
                      </a:r>
                    </a:p>
                    <a:p>
                      <a:pPr marL="342900" indent="-342900">
                        <a:buFont typeface="+mj-lt"/>
                        <a:buAutoNum type="arabicPeriod"/>
                      </a:pPr>
                      <a:r>
                        <a:rPr lang="en-US" sz="1600" dirty="0">
                          <a:solidFill>
                            <a:schemeClr val="tx1"/>
                          </a:solidFill>
                          <a:latin typeface="Times New Roman" panose="02020603050405020304" pitchFamily="18" charset="0"/>
                          <a:cs typeface="Times New Roman" panose="02020603050405020304" pitchFamily="18" charset="0"/>
                        </a:rPr>
                        <a:t>Raw Material Panel</a:t>
                      </a:r>
                    </a:p>
                    <a:p>
                      <a:pPr marL="342900" indent="-342900">
                        <a:buFont typeface="+mj-lt"/>
                        <a:buAutoNum type="arabicPeriod"/>
                      </a:pPr>
                      <a:r>
                        <a:rPr lang="en-IN" sz="1600" dirty="0">
                          <a:solidFill>
                            <a:schemeClr val="tx1"/>
                          </a:solidFill>
                          <a:latin typeface="Times New Roman" panose="02020603050405020304" pitchFamily="18" charset="0"/>
                          <a:cs typeface="Times New Roman" panose="02020603050405020304" pitchFamily="18" charset="0"/>
                        </a:rPr>
                        <a:t>Chemical and Physical parameters of </a:t>
                      </a:r>
                      <a:r>
                        <a:rPr lang="en-IN" sz="1600" dirty="0" err="1">
                          <a:solidFill>
                            <a:schemeClr val="tx1"/>
                          </a:solidFill>
                          <a:latin typeface="Times New Roman" panose="02020603050405020304" pitchFamily="18" charset="0"/>
                          <a:cs typeface="Times New Roman" panose="02020603050405020304" pitchFamily="18" charset="0"/>
                        </a:rPr>
                        <a:t>Opacifier</a:t>
                      </a:r>
                      <a:r>
                        <a:rPr lang="en-IN" sz="1600" dirty="0">
                          <a:solidFill>
                            <a:schemeClr val="tx1"/>
                          </a:solidFill>
                          <a:latin typeface="Times New Roman" panose="02020603050405020304" pitchFamily="18" charset="0"/>
                          <a:cs typeface="Times New Roman" panose="02020603050405020304" pitchFamily="18" charset="0"/>
                        </a:rPr>
                        <a:t> Panel</a:t>
                      </a:r>
                    </a:p>
                    <a:p>
                      <a:pPr marL="342900" indent="-342900">
                        <a:buFont typeface="+mj-lt"/>
                        <a:buAutoNum type="arabicPeriod"/>
                      </a:pPr>
                      <a:r>
                        <a:rPr lang="en-IN" sz="1600" dirty="0">
                          <a:solidFill>
                            <a:schemeClr val="tx1"/>
                          </a:solidFill>
                          <a:latin typeface="Times New Roman" panose="02020603050405020304" pitchFamily="18" charset="0"/>
                          <a:cs typeface="Times New Roman" panose="02020603050405020304" pitchFamily="18" charset="0"/>
                        </a:rPr>
                        <a:t>Waste Material Panel</a:t>
                      </a:r>
                    </a:p>
                    <a:p>
                      <a:pPr marL="342900" indent="-342900">
                        <a:buFont typeface="+mj-lt"/>
                        <a:buAutoNum type="arabicPeriod"/>
                      </a:pPr>
                      <a:r>
                        <a:rPr lang="en-US" sz="1600" dirty="0">
                          <a:solidFill>
                            <a:schemeClr val="tx1"/>
                          </a:solidFill>
                          <a:latin typeface="Times New Roman" panose="02020603050405020304" pitchFamily="18" charset="0"/>
                          <a:cs typeface="Times New Roman" panose="02020603050405020304" pitchFamily="18" charset="0"/>
                        </a:rPr>
                        <a:t>Alert Panel</a:t>
                      </a:r>
                    </a:p>
                  </a:txBody>
                  <a:tcPr>
                    <a:solidFill>
                      <a:schemeClr val="accent1">
                        <a:lumMod val="40000"/>
                        <a:lumOff val="60000"/>
                      </a:schemeClr>
                    </a:solidFill>
                  </a:tcPr>
                </a:tc>
                <a:tc>
                  <a:txBody>
                    <a:bodyPr/>
                    <a:lstStyle/>
                    <a:p>
                      <a:r>
                        <a:rPr lang="en-US" sz="1600" dirty="0">
                          <a:solidFill>
                            <a:schemeClr val="tx1"/>
                          </a:solidFill>
                          <a:latin typeface="Times New Roman" panose="02020603050405020304" pitchFamily="18" charset="0"/>
                          <a:cs typeface="Times New Roman" panose="02020603050405020304" pitchFamily="18" charset="0"/>
                        </a:rPr>
                        <a:t>Working Panels-0</a:t>
                      </a:r>
                    </a:p>
                    <a:p>
                      <a:r>
                        <a:rPr lang="en-US" sz="1600" dirty="0">
                          <a:solidFill>
                            <a:schemeClr val="tx1"/>
                          </a:solidFill>
                          <a:latin typeface="Times New Roman" panose="02020603050405020304" pitchFamily="18" charset="0"/>
                          <a:cs typeface="Times New Roman" panose="02020603050405020304" pitchFamily="18" charset="0"/>
                        </a:rPr>
                        <a:t>Working Groups-0</a:t>
                      </a:r>
                    </a:p>
                    <a:p>
                      <a:endParaRPr lang="en-US" sz="1600" dirty="0">
                        <a:solidFill>
                          <a:schemeClr val="tx1"/>
                        </a:solidFill>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r>
                        <a:rPr lang="en-US" sz="1600" dirty="0">
                          <a:solidFill>
                            <a:schemeClr val="tx1"/>
                          </a:solidFill>
                          <a:latin typeface="Times New Roman" panose="02020603050405020304" pitchFamily="18" charset="0"/>
                          <a:cs typeface="Times New Roman" panose="02020603050405020304" pitchFamily="18" charset="0"/>
                        </a:rPr>
                        <a:t>Working Panels-0</a:t>
                      </a:r>
                    </a:p>
                    <a:p>
                      <a:r>
                        <a:rPr lang="en-US" sz="1600" dirty="0">
                          <a:solidFill>
                            <a:schemeClr val="tx1"/>
                          </a:solidFill>
                          <a:latin typeface="Times New Roman" panose="02020603050405020304" pitchFamily="18" charset="0"/>
                          <a:cs typeface="Times New Roman" panose="02020603050405020304" pitchFamily="18" charset="0"/>
                        </a:rPr>
                        <a:t>Working Groups-0</a:t>
                      </a:r>
                    </a:p>
                    <a:p>
                      <a:endParaRPr lang="en-US" sz="1600" dirty="0">
                        <a:solidFill>
                          <a:schemeClr val="tx1"/>
                        </a:solidFill>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Times New Roman" panose="02020603050405020304" pitchFamily="18" charset="0"/>
                          <a:cs typeface="Times New Roman" panose="02020603050405020304" pitchFamily="18" charset="0"/>
                        </a:rPr>
                        <a:t>Working Panels/Groups will be restructured in line with the sectorial classification of the Sectional Committees.</a:t>
                      </a:r>
                    </a:p>
                    <a:p>
                      <a:endParaRPr lang="en-US" sz="1600" dirty="0">
                        <a:solidFill>
                          <a:schemeClr val="tx1"/>
                        </a:solidFill>
                        <a:latin typeface="Times New Roman" panose="02020603050405020304" pitchFamily="18" charset="0"/>
                        <a:cs typeface="Times New Roman" panose="02020603050405020304" pitchFamily="18" charset="0"/>
                      </a:endParaRPr>
                    </a:p>
                  </a:txBody>
                  <a:tcPr>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6" name="Rectangle 5"/>
          <p:cNvSpPr/>
          <p:nvPr/>
        </p:nvSpPr>
        <p:spPr>
          <a:xfrm>
            <a:off x="808850" y="784469"/>
            <a:ext cx="8553495" cy="584775"/>
          </a:xfrm>
          <a:prstGeom prst="rect">
            <a:avLst/>
          </a:prstGeom>
        </p:spPr>
        <p:txBody>
          <a:bodyPr wrap="none">
            <a:spAutoFit/>
          </a:bodyPr>
          <a:lstStyle/>
          <a:p>
            <a:r>
              <a:rPr lang="en-US" sz="3200" dirty="0">
                <a:solidFill>
                  <a:schemeClr val="accent2">
                    <a:lumMod val="75000"/>
                  </a:schemeClr>
                </a:solidFill>
                <a:latin typeface="Times New Roman" panose="02020603050405020304" pitchFamily="18" charset="0"/>
                <a:cs typeface="Times New Roman" panose="02020603050405020304" pitchFamily="18" charset="0"/>
              </a:rPr>
              <a:t>WORKING PANELS AND WORKING GROUPS</a:t>
            </a:r>
            <a:endParaRPr lang="en-IN" sz="3200"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03883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5ECE-C98E-D832-3757-159DACA81A51}"/>
              </a:ext>
            </a:extLst>
          </p:cNvPr>
          <p:cNvSpPr>
            <a:spLocks noGrp="1"/>
          </p:cNvSpPr>
          <p:nvPr>
            <p:ph type="title"/>
          </p:nvPr>
        </p:nvSpPr>
        <p:spPr>
          <a:xfrm>
            <a:off x="952412" y="425334"/>
            <a:ext cx="10364451" cy="940119"/>
          </a:xfrm>
        </p:spPr>
        <p:txBody>
          <a:bodyPr/>
          <a:lstStyle/>
          <a:p>
            <a:r>
              <a:rPr lang="en-US" dirty="0">
                <a:latin typeface="Times New Roman" panose="02020603050405020304" pitchFamily="18" charset="0"/>
                <a:cs typeface="Times New Roman" panose="02020603050405020304" pitchFamily="18" charset="0"/>
              </a:rPr>
              <a:t>WORKING PANELS AND WORKING GROUPS</a:t>
            </a:r>
          </a:p>
        </p:txBody>
      </p:sp>
      <p:graphicFrame>
        <p:nvGraphicFramePr>
          <p:cNvPr id="4" name="Content Placeholder 3">
            <a:extLst>
              <a:ext uri="{FF2B5EF4-FFF2-40B4-BE49-F238E27FC236}">
                <a16:creationId xmlns:a16="http://schemas.microsoft.com/office/drawing/2014/main" id="{38A2AB33-FC49-0C83-7912-D536BEBF3BCC}"/>
              </a:ext>
            </a:extLst>
          </p:cNvPr>
          <p:cNvGraphicFramePr>
            <a:graphicFrameLocks noGrp="1"/>
          </p:cNvGraphicFramePr>
          <p:nvPr>
            <p:ph sz="quarter" idx="4294967295"/>
            <p:extLst>
              <p:ext uri="{D42A27DB-BD31-4B8C-83A1-F6EECF244321}">
                <p14:modId xmlns:p14="http://schemas.microsoft.com/office/powerpoint/2010/main" val="1046074496"/>
              </p:ext>
            </p:extLst>
          </p:nvPr>
        </p:nvGraphicFramePr>
        <p:xfrm>
          <a:off x="485446" y="1062370"/>
          <a:ext cx="11298382" cy="5791200"/>
        </p:xfrm>
        <a:graphic>
          <a:graphicData uri="http://schemas.openxmlformats.org/drawingml/2006/table">
            <a:tbl>
              <a:tblPr firstRow="1" bandRow="1">
                <a:tableStyleId>{5C22544A-7EE6-4342-B048-85BDC9FD1C3A}</a:tableStyleId>
              </a:tblPr>
              <a:tblGrid>
                <a:gridCol w="1088296">
                  <a:extLst>
                    <a:ext uri="{9D8B030D-6E8A-4147-A177-3AD203B41FA5}">
                      <a16:colId xmlns:a16="http://schemas.microsoft.com/office/drawing/2014/main" val="1499521963"/>
                    </a:ext>
                  </a:extLst>
                </a:gridCol>
                <a:gridCol w="1841811">
                  <a:extLst>
                    <a:ext uri="{9D8B030D-6E8A-4147-A177-3AD203B41FA5}">
                      <a16:colId xmlns:a16="http://schemas.microsoft.com/office/drawing/2014/main" val="1919909080"/>
                    </a:ext>
                  </a:extLst>
                </a:gridCol>
                <a:gridCol w="2541494">
                  <a:extLst>
                    <a:ext uri="{9D8B030D-6E8A-4147-A177-3AD203B41FA5}">
                      <a16:colId xmlns:a16="http://schemas.microsoft.com/office/drawing/2014/main" val="3460091569"/>
                    </a:ext>
                  </a:extLst>
                </a:gridCol>
                <a:gridCol w="1642628">
                  <a:extLst>
                    <a:ext uri="{9D8B030D-6E8A-4147-A177-3AD203B41FA5}">
                      <a16:colId xmlns:a16="http://schemas.microsoft.com/office/drawing/2014/main" val="2021152910"/>
                    </a:ext>
                  </a:extLst>
                </a:gridCol>
                <a:gridCol w="1674990">
                  <a:extLst>
                    <a:ext uri="{9D8B030D-6E8A-4147-A177-3AD203B41FA5}">
                      <a16:colId xmlns:a16="http://schemas.microsoft.com/office/drawing/2014/main" val="1047058704"/>
                    </a:ext>
                  </a:extLst>
                </a:gridCol>
                <a:gridCol w="2509163">
                  <a:extLst>
                    <a:ext uri="{9D8B030D-6E8A-4147-A177-3AD203B41FA5}">
                      <a16:colId xmlns:a16="http://schemas.microsoft.com/office/drawing/2014/main" val="3940679996"/>
                    </a:ext>
                  </a:extLst>
                </a:gridCol>
              </a:tblGrid>
              <a:tr h="370840">
                <a:tc>
                  <a:txBody>
                    <a:bodyPr/>
                    <a:lstStyle/>
                    <a:p>
                      <a:r>
                        <a:rPr lang="en-US" sz="1600" dirty="0">
                          <a:latin typeface="Times New Roman" panose="02020603050405020304" pitchFamily="18" charset="0"/>
                          <a:cs typeface="Times New Roman" panose="02020603050405020304" pitchFamily="18" charset="0"/>
                        </a:rPr>
                        <a:t>Sectional Committee</a:t>
                      </a:r>
                    </a:p>
                  </a:txBody>
                  <a:tcPr/>
                </a:tc>
                <a:tc>
                  <a:txBody>
                    <a:bodyPr/>
                    <a:lstStyle/>
                    <a:p>
                      <a:r>
                        <a:rPr lang="en-US" sz="1600" dirty="0">
                          <a:latin typeface="Times New Roman" panose="02020603050405020304" pitchFamily="18" charset="0"/>
                          <a:cs typeface="Times New Roman" panose="02020603050405020304" pitchFamily="18" charset="0"/>
                        </a:rPr>
                        <a:t>No. of existing Working Panels and Working Groups</a:t>
                      </a:r>
                    </a:p>
                  </a:txBody>
                  <a:tcPr/>
                </a:tc>
                <a:tc>
                  <a:txBody>
                    <a:bodyPr/>
                    <a:lstStyle/>
                    <a:p>
                      <a:r>
                        <a:rPr lang="en-US" sz="1600" dirty="0">
                          <a:latin typeface="Times New Roman" panose="02020603050405020304" pitchFamily="18" charset="0"/>
                          <a:cs typeface="Times New Roman" panose="02020603050405020304" pitchFamily="18" charset="0"/>
                        </a:rPr>
                        <a:t>Title of Working Panels (WP) and Working Groups (WG)</a:t>
                      </a:r>
                    </a:p>
                  </a:txBody>
                  <a:tcPr/>
                </a:tc>
                <a:tc>
                  <a:txBody>
                    <a:bodyPr/>
                    <a:lstStyle/>
                    <a:p>
                      <a:r>
                        <a:rPr lang="en-US" sz="1600" dirty="0">
                          <a:latin typeface="Times New Roman" panose="02020603050405020304" pitchFamily="18" charset="0"/>
                          <a:cs typeface="Times New Roman" panose="02020603050405020304" pitchFamily="18" charset="0"/>
                        </a:rPr>
                        <a:t>No. of Working Panels/Groups created</a:t>
                      </a:r>
                    </a:p>
                  </a:txBody>
                  <a:tcPr/>
                </a:tc>
                <a:tc>
                  <a:txBody>
                    <a:bodyPr/>
                    <a:lstStyle/>
                    <a:p>
                      <a:r>
                        <a:rPr lang="en-US" sz="1600" dirty="0">
                          <a:latin typeface="Times New Roman" panose="02020603050405020304" pitchFamily="18" charset="0"/>
                          <a:cs typeface="Times New Roman" panose="02020603050405020304" pitchFamily="18" charset="0"/>
                        </a:rPr>
                        <a:t>No. of Working Panels/Groups abolished</a:t>
                      </a:r>
                    </a:p>
                  </a:txBody>
                  <a:tcPr/>
                </a:tc>
                <a:tc>
                  <a:txBody>
                    <a:bodyPr/>
                    <a:lstStyle/>
                    <a:p>
                      <a:r>
                        <a:rPr lang="en-US" sz="1600" dirty="0">
                          <a:latin typeface="Times New Roman" panose="02020603050405020304" pitchFamily="18" charset="0"/>
                          <a:cs typeface="Times New Roman" panose="02020603050405020304" pitchFamily="18" charset="0"/>
                        </a:rPr>
                        <a:t>Plan of Action</a:t>
                      </a:r>
                    </a:p>
                  </a:txBody>
                  <a:tcPr/>
                </a:tc>
                <a:extLst>
                  <a:ext uri="{0D108BD9-81ED-4DB2-BD59-A6C34878D82A}">
                    <a16:rowId xmlns:a16="http://schemas.microsoft.com/office/drawing/2014/main" val="137927983"/>
                  </a:ext>
                </a:extLst>
              </a:tr>
              <a:tr h="370840">
                <a:tc>
                  <a:txBody>
                    <a:bodyPr/>
                    <a:lstStyle/>
                    <a:p>
                      <a:r>
                        <a:rPr lang="en-US" sz="1600" dirty="0">
                          <a:latin typeface="Times New Roman" panose="02020603050405020304" pitchFamily="18" charset="0"/>
                          <a:cs typeface="Times New Roman" panose="02020603050405020304" pitchFamily="18" charset="0"/>
                        </a:rPr>
                        <a:t>CHD</a:t>
                      </a:r>
                      <a:r>
                        <a:rPr lang="en-US" sz="1600" baseline="0" dirty="0">
                          <a:latin typeface="Times New Roman" panose="02020603050405020304" pitchFamily="18" charset="0"/>
                          <a:cs typeface="Times New Roman" panose="02020603050405020304" pitchFamily="18" charset="0"/>
                        </a:rPr>
                        <a:t> 27</a:t>
                      </a:r>
                      <a:endParaRPr lang="en-US"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Working Panels-5</a:t>
                      </a:r>
                    </a:p>
                    <a:p>
                      <a:r>
                        <a:rPr lang="en-US" sz="1600" dirty="0">
                          <a:latin typeface="Times New Roman" panose="02020603050405020304" pitchFamily="18" charset="0"/>
                          <a:cs typeface="Times New Roman" panose="02020603050405020304" pitchFamily="18" charset="0"/>
                        </a:rPr>
                        <a:t>Working Groups-0</a:t>
                      </a:r>
                    </a:p>
                  </a:txBody>
                  <a:tcPr/>
                </a:tc>
                <a:tc>
                  <a:txBody>
                    <a:bodyPr/>
                    <a:lstStyle/>
                    <a:p>
                      <a:pPr marL="342900" indent="-342900">
                        <a:buFont typeface="+mj-lt"/>
                        <a:buAutoNum type="arabicPeriod"/>
                      </a:pPr>
                      <a:r>
                        <a:rPr lang="en-IN" sz="1600" dirty="0">
                          <a:latin typeface="Times New Roman" panose="02020603050405020304" pitchFamily="18" charset="0"/>
                          <a:cs typeface="Times New Roman" panose="02020603050405020304" pitchFamily="18" charset="0"/>
                        </a:rPr>
                        <a:t>To prepare the strategic roadmap of CHD 27 for 5 years. </a:t>
                      </a:r>
                    </a:p>
                    <a:p>
                      <a:pPr marL="342900" indent="-342900">
                        <a:buFont typeface="+mj-lt"/>
                        <a:buAutoNum type="arabicPeriod"/>
                      </a:pPr>
                      <a:r>
                        <a:rPr lang="en-IN" sz="1600" dirty="0">
                          <a:latin typeface="Times New Roman" panose="02020603050405020304" pitchFamily="18" charset="0"/>
                          <a:cs typeface="Times New Roman" panose="02020603050405020304" pitchFamily="18" charset="0"/>
                        </a:rPr>
                        <a:t>For revision of standards related to foam based thermal insulation material Panel</a:t>
                      </a:r>
                    </a:p>
                    <a:p>
                      <a:pPr marL="342900" indent="-342900">
                        <a:buFont typeface="+mj-lt"/>
                        <a:buAutoNum type="arabicPeriod"/>
                      </a:pPr>
                      <a:r>
                        <a:rPr lang="en-IN" sz="1600" dirty="0">
                          <a:latin typeface="Times New Roman" panose="02020603050405020304" pitchFamily="18" charset="0"/>
                          <a:cs typeface="Times New Roman" panose="02020603050405020304" pitchFamily="18" charset="0"/>
                        </a:rPr>
                        <a:t>Preparation of P-draft of Thermal insulation product — Aerogel Panel</a:t>
                      </a:r>
                    </a:p>
                    <a:p>
                      <a:pPr marL="342900" indent="-342900">
                        <a:buFont typeface="+mj-lt"/>
                        <a:buAutoNum type="arabicPeriod"/>
                      </a:pPr>
                      <a:r>
                        <a:rPr lang="en-IN" sz="1600" dirty="0">
                          <a:latin typeface="Times New Roman" panose="02020603050405020304" pitchFamily="18" charset="0"/>
                          <a:cs typeface="Times New Roman" panose="02020603050405020304" pitchFamily="18" charset="0"/>
                        </a:rPr>
                        <a:t>To provide inputs on ISO ballots and other related ISO activities Panel</a:t>
                      </a:r>
                    </a:p>
                    <a:p>
                      <a:pPr marL="342900" indent="-342900">
                        <a:buFont typeface="+mj-lt"/>
                        <a:buAutoNum type="arabicPeriod"/>
                      </a:pPr>
                      <a:r>
                        <a:rPr lang="en-IN" sz="1600" dirty="0">
                          <a:latin typeface="Times New Roman" panose="02020603050405020304" pitchFamily="18" charset="0"/>
                          <a:cs typeface="Times New Roman" panose="02020603050405020304" pitchFamily="18" charset="0"/>
                        </a:rPr>
                        <a:t>To work on developing standards on new test methods Panel</a:t>
                      </a:r>
                      <a:endParaRPr lang="en-US"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Working Panels-2</a:t>
                      </a:r>
                    </a:p>
                    <a:p>
                      <a:r>
                        <a:rPr lang="en-US" sz="1600" dirty="0">
                          <a:latin typeface="Times New Roman" panose="02020603050405020304" pitchFamily="18" charset="0"/>
                          <a:cs typeface="Times New Roman" panose="02020603050405020304" pitchFamily="18" charset="0"/>
                        </a:rPr>
                        <a:t>Working Groups-0</a:t>
                      </a:r>
                    </a:p>
                  </a:txBody>
                  <a:tcPr/>
                </a:tc>
                <a:tc>
                  <a:txBody>
                    <a:bodyPr/>
                    <a:lstStyle/>
                    <a:p>
                      <a:r>
                        <a:rPr lang="en-US" sz="1600" dirty="0">
                          <a:latin typeface="Times New Roman" panose="02020603050405020304" pitchFamily="18" charset="0"/>
                          <a:cs typeface="Times New Roman" panose="02020603050405020304" pitchFamily="18" charset="0"/>
                        </a:rPr>
                        <a:t>Working Panels-2</a:t>
                      </a:r>
                    </a:p>
                  </a:txBody>
                  <a:tcPr/>
                </a:tc>
                <a:tc>
                  <a:txBody>
                    <a:bodyPr/>
                    <a:lstStyle/>
                    <a:p>
                      <a:r>
                        <a:rPr lang="en-US" sz="1600" dirty="0">
                          <a:latin typeface="Times New Roman" panose="02020603050405020304" pitchFamily="18" charset="0"/>
                          <a:cs typeface="Times New Roman" panose="02020603050405020304" pitchFamily="18" charset="0"/>
                        </a:rPr>
                        <a:t>Working Panels/Groups will be restructured in line with the sectorial classification of the Sectional Committees.</a:t>
                      </a:r>
                    </a:p>
                  </a:txBody>
                  <a:tcPr/>
                </a:tc>
                <a:extLst>
                  <a:ext uri="{0D108BD9-81ED-4DB2-BD59-A6C34878D82A}">
                    <a16:rowId xmlns:a16="http://schemas.microsoft.com/office/drawing/2014/main" val="2362948745"/>
                  </a:ext>
                </a:extLst>
              </a:tr>
            </a:tbl>
          </a:graphicData>
        </a:graphic>
      </p:graphicFrame>
    </p:spTree>
    <p:extLst>
      <p:ext uri="{BB962C8B-B14F-4D97-AF65-F5344CB8AC3E}">
        <p14:creationId xmlns:p14="http://schemas.microsoft.com/office/powerpoint/2010/main" val="632743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77722-9FB2-32DA-B286-BDFACF7F1B84}"/>
              </a:ext>
            </a:extLst>
          </p:cNvPr>
          <p:cNvSpPr>
            <a:spLocks noGrp="1"/>
          </p:cNvSpPr>
          <p:nvPr>
            <p:ph type="title"/>
          </p:nvPr>
        </p:nvSpPr>
        <p:spPr>
          <a:xfrm>
            <a:off x="565873" y="351706"/>
            <a:ext cx="9736666" cy="1320800"/>
          </a:xfrm>
        </p:spPr>
        <p:txBody>
          <a:bodyPr>
            <a:normAutofit/>
          </a:bodyPr>
          <a:lstStyle/>
          <a:p>
            <a:pPr algn="ctr"/>
            <a:r>
              <a:rPr lang="en-US" sz="3200" b="1" dirty="0">
                <a:latin typeface="Times New Roman" panose="02020603050405020304" pitchFamily="18" charset="0"/>
                <a:cs typeface="Times New Roman" panose="02020603050405020304" pitchFamily="18" charset="0"/>
              </a:rPr>
              <a:t>Sectional Committees Meetings Held </a:t>
            </a:r>
            <a:endParaRPr lang="en-IN" sz="3200" b="1" dirty="0">
              <a:latin typeface="Times New Roman" panose="02020603050405020304" pitchFamily="18" charset="0"/>
              <a:cs typeface="Times New Roman" panose="02020603050405020304" pitchFamily="18" charset="0"/>
            </a:endParaRPr>
          </a:p>
        </p:txBody>
      </p:sp>
      <p:graphicFrame>
        <p:nvGraphicFramePr>
          <p:cNvPr id="5" name="Content Placeholder 4">
            <a:extLst>
              <a:ext uri="{FF2B5EF4-FFF2-40B4-BE49-F238E27FC236}">
                <a16:creationId xmlns:a16="http://schemas.microsoft.com/office/drawing/2014/main" id="{005B50A0-BB8D-6004-9D63-D3458D2ACA12}"/>
              </a:ext>
            </a:extLst>
          </p:cNvPr>
          <p:cNvGraphicFramePr>
            <a:graphicFrameLocks noGrp="1"/>
          </p:cNvGraphicFramePr>
          <p:nvPr>
            <p:ph idx="1"/>
            <p:extLst>
              <p:ext uri="{D42A27DB-BD31-4B8C-83A1-F6EECF244321}">
                <p14:modId xmlns:p14="http://schemas.microsoft.com/office/powerpoint/2010/main" val="4034944496"/>
              </p:ext>
            </p:extLst>
          </p:nvPr>
        </p:nvGraphicFramePr>
        <p:xfrm>
          <a:off x="1161657" y="1580429"/>
          <a:ext cx="7942002" cy="3697141"/>
        </p:xfrm>
        <a:graphic>
          <a:graphicData uri="http://schemas.openxmlformats.org/drawingml/2006/table">
            <a:tbl>
              <a:tblPr firstRow="1" bandRow="1">
                <a:tableStyleId>{5C22544A-7EE6-4342-B048-85BDC9FD1C3A}</a:tableStyleId>
              </a:tblPr>
              <a:tblGrid>
                <a:gridCol w="1269333">
                  <a:extLst>
                    <a:ext uri="{9D8B030D-6E8A-4147-A177-3AD203B41FA5}">
                      <a16:colId xmlns:a16="http://schemas.microsoft.com/office/drawing/2014/main" val="3139901166"/>
                    </a:ext>
                  </a:extLst>
                </a:gridCol>
                <a:gridCol w="1770412">
                  <a:extLst>
                    <a:ext uri="{9D8B030D-6E8A-4147-A177-3AD203B41FA5}">
                      <a16:colId xmlns:a16="http://schemas.microsoft.com/office/drawing/2014/main" val="2662210797"/>
                    </a:ext>
                  </a:extLst>
                </a:gridCol>
                <a:gridCol w="2387657">
                  <a:extLst>
                    <a:ext uri="{9D8B030D-6E8A-4147-A177-3AD203B41FA5}">
                      <a16:colId xmlns:a16="http://schemas.microsoft.com/office/drawing/2014/main" val="3691797827"/>
                    </a:ext>
                  </a:extLst>
                </a:gridCol>
                <a:gridCol w="2514600">
                  <a:extLst>
                    <a:ext uri="{9D8B030D-6E8A-4147-A177-3AD203B41FA5}">
                      <a16:colId xmlns:a16="http://schemas.microsoft.com/office/drawing/2014/main" val="819782980"/>
                    </a:ext>
                  </a:extLst>
                </a:gridCol>
              </a:tblGrid>
              <a:tr h="365760">
                <a:tc rowSpan="2">
                  <a:txBody>
                    <a:bodyPr/>
                    <a:lstStyle/>
                    <a:p>
                      <a:pPr algn="ctr" rtl="0" fontAlgn="b"/>
                      <a:r>
                        <a:rPr lang="en-US" sz="1800" b="1" dirty="0">
                          <a:solidFill>
                            <a:schemeClr val="tx1"/>
                          </a:solidFill>
                          <a:effectLst/>
                          <a:latin typeface="Times New Roman" panose="02020603050405020304" pitchFamily="18" charset="0"/>
                          <a:cs typeface="Times New Roman" panose="02020603050405020304" pitchFamily="18" charset="0"/>
                        </a:rPr>
                        <a:t>Sl. No.</a:t>
                      </a:r>
                    </a:p>
                  </a:txBody>
                  <a:tcPr marL="9380" marR="9380" marT="6253" marB="6253"/>
                </a:tc>
                <a:tc rowSpan="2">
                  <a:txBody>
                    <a:bodyPr/>
                    <a:lstStyle/>
                    <a:p>
                      <a:pPr algn="ctr" rtl="0" fontAlgn="b"/>
                      <a:r>
                        <a:rPr lang="en-US" sz="1800" b="1" dirty="0">
                          <a:solidFill>
                            <a:schemeClr val="tx1"/>
                          </a:solidFill>
                          <a:effectLst/>
                          <a:latin typeface="Times New Roman" panose="02020603050405020304" pitchFamily="18" charset="0"/>
                          <a:cs typeface="Times New Roman" panose="02020603050405020304" pitchFamily="18" charset="0"/>
                        </a:rPr>
                        <a:t>Committee</a:t>
                      </a:r>
                    </a:p>
                  </a:txBody>
                  <a:tcPr marL="9380" marR="9380" marT="6253" marB="6253"/>
                </a:tc>
                <a:tc gridSpan="2">
                  <a:txBody>
                    <a:bodyPr/>
                    <a:lstStyle/>
                    <a:p>
                      <a:pPr algn="ctr" rtl="0" fontAlgn="b"/>
                      <a:r>
                        <a:rPr lang="en-US" sz="1800" b="1" dirty="0">
                          <a:solidFill>
                            <a:schemeClr val="tx1"/>
                          </a:solidFill>
                          <a:effectLst/>
                          <a:latin typeface="Times New Roman" panose="02020603050405020304" pitchFamily="18" charset="0"/>
                          <a:cs typeface="Times New Roman" panose="02020603050405020304" pitchFamily="18" charset="0"/>
                        </a:rPr>
                        <a:t> First Half of Year</a:t>
                      </a:r>
                      <a:endParaRPr lang="en-US" sz="1800" b="1" baseline="0" dirty="0">
                        <a:solidFill>
                          <a:schemeClr val="tx1"/>
                        </a:solidFill>
                        <a:effectLst/>
                        <a:latin typeface="Times New Roman" panose="02020603050405020304" pitchFamily="18" charset="0"/>
                        <a:cs typeface="Times New Roman" panose="02020603050405020304" pitchFamily="18" charset="0"/>
                      </a:endParaRPr>
                    </a:p>
                  </a:txBody>
                  <a:tcPr marL="9380" marR="9380" marT="6253" marB="6253"/>
                </a:tc>
                <a:tc hMerge="1">
                  <a:txBody>
                    <a:bodyPr/>
                    <a:lstStyle/>
                    <a:p>
                      <a:endParaRPr dirty="0"/>
                    </a:p>
                  </a:txBody>
                  <a:tcPr marL="9380" marR="9380" marT="6253" marB="6253"/>
                </a:tc>
                <a:extLst>
                  <a:ext uri="{0D108BD9-81ED-4DB2-BD59-A6C34878D82A}">
                    <a16:rowId xmlns:a16="http://schemas.microsoft.com/office/drawing/2014/main" val="1378928926"/>
                  </a:ext>
                </a:extLst>
              </a:tr>
              <a:tr h="355600">
                <a:tc vMerge="1">
                  <a:txBody>
                    <a:bodyPr/>
                    <a:lstStyle/>
                    <a:p>
                      <a:pPr algn="ctr" rtl="0" fontAlgn="b"/>
                      <a:endParaRPr lang="en-US" sz="1600" b="1" dirty="0">
                        <a:solidFill>
                          <a:schemeClr val="tx1"/>
                        </a:solidFill>
                        <a:effectLst/>
                        <a:latin typeface="Times New Roman" panose="02020603050405020304" pitchFamily="18" charset="0"/>
                        <a:cs typeface="Times New Roman" panose="02020603050405020304" pitchFamily="18" charset="0"/>
                      </a:endParaRPr>
                    </a:p>
                  </a:txBody>
                  <a:tcPr marL="9380" marR="9380" marT="6253" marB="6253"/>
                </a:tc>
                <a:tc vMerge="1">
                  <a:txBody>
                    <a:bodyPr/>
                    <a:lstStyle/>
                    <a:p>
                      <a:pPr algn="ctr" rtl="0" fontAlgn="b"/>
                      <a:endParaRPr lang="en-US" sz="1600" b="1" dirty="0">
                        <a:solidFill>
                          <a:schemeClr val="tx1"/>
                        </a:solidFill>
                        <a:effectLst/>
                        <a:latin typeface="Times New Roman" panose="02020603050405020304" pitchFamily="18" charset="0"/>
                        <a:cs typeface="Times New Roman" panose="02020603050405020304" pitchFamily="18" charset="0"/>
                      </a:endParaRPr>
                    </a:p>
                  </a:txBody>
                  <a:tcPr marL="9380" marR="9380" marT="6253" marB="6253"/>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800" b="1" dirty="0">
                          <a:solidFill>
                            <a:schemeClr val="tx1"/>
                          </a:solidFill>
                          <a:effectLst/>
                          <a:latin typeface="Times New Roman" panose="02020603050405020304" pitchFamily="18" charset="0"/>
                          <a:cs typeface="Times New Roman" panose="02020603050405020304" pitchFamily="18" charset="0"/>
                        </a:rPr>
                        <a:t>Meeting Venue </a:t>
                      </a:r>
                    </a:p>
                  </a:txBody>
                  <a:tcPr marL="9380" marR="9380" marT="6253" marB="6253"/>
                </a:tc>
                <a:tc>
                  <a:txBody>
                    <a:bodyPr/>
                    <a:lstStyle/>
                    <a:p>
                      <a:pPr algn="ctr" rtl="0" fontAlgn="b"/>
                      <a:r>
                        <a:rPr lang="en-US" sz="1800" b="1" dirty="0">
                          <a:solidFill>
                            <a:schemeClr val="tx1"/>
                          </a:solidFill>
                          <a:effectLst/>
                          <a:latin typeface="Times New Roman" panose="02020603050405020304" pitchFamily="18" charset="0"/>
                          <a:cs typeface="Times New Roman" panose="02020603050405020304" pitchFamily="18" charset="0"/>
                        </a:rPr>
                        <a:t>Date of Meeting</a:t>
                      </a:r>
                    </a:p>
                  </a:txBody>
                  <a:tcPr marL="9380" marR="9380" marT="6253" marB="6253"/>
                </a:tc>
                <a:extLst>
                  <a:ext uri="{0D108BD9-81ED-4DB2-BD59-A6C34878D82A}">
                    <a16:rowId xmlns:a16="http://schemas.microsoft.com/office/drawing/2014/main" val="1978889444"/>
                  </a:ext>
                </a:extLst>
              </a:tr>
              <a:tr h="991927">
                <a:tc>
                  <a:txBody>
                    <a:bodyPr/>
                    <a:lstStyle/>
                    <a:p>
                      <a:r>
                        <a:rPr lang="en-IN" sz="1800" dirty="0">
                          <a:latin typeface="Times New Roman" panose="02020603050405020304" pitchFamily="18" charset="0"/>
                          <a:cs typeface="Times New Roman" panose="02020603050405020304" pitchFamily="18" charset="0"/>
                        </a:rPr>
                        <a:t>1</a:t>
                      </a:r>
                    </a:p>
                  </a:txBody>
                  <a:tcPr/>
                </a:tc>
                <a:tc>
                  <a:txBody>
                    <a:bodyPr/>
                    <a:lstStyle/>
                    <a:p>
                      <a:r>
                        <a:rPr lang="en-IN" sz="1800" dirty="0">
                          <a:latin typeface="Times New Roman" panose="02020603050405020304" pitchFamily="18" charset="0"/>
                          <a:cs typeface="Times New Roman" panose="02020603050405020304" pitchFamily="18" charset="0"/>
                        </a:rPr>
                        <a:t>CHD</a:t>
                      </a:r>
                      <a:r>
                        <a:rPr lang="en-IN" sz="1800" baseline="0" dirty="0">
                          <a:latin typeface="Times New Roman" panose="02020603050405020304" pitchFamily="18" charset="0"/>
                          <a:cs typeface="Times New Roman" panose="02020603050405020304" pitchFamily="18" charset="0"/>
                        </a:rPr>
                        <a:t> 05</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IN" sz="1800" dirty="0">
                          <a:latin typeface="Times New Roman" panose="02020603050405020304" pitchFamily="18" charset="0"/>
                          <a:cs typeface="Times New Roman" panose="02020603050405020304" pitchFamily="18" charset="0"/>
                        </a:rPr>
                        <a:t>Virtual Meeting (New Delhi, Delhi, India)</a:t>
                      </a:r>
                    </a:p>
                  </a:txBody>
                  <a:tcPr/>
                </a:tc>
                <a:tc>
                  <a:txBody>
                    <a:bodyPr/>
                    <a:lstStyle/>
                    <a:p>
                      <a:r>
                        <a:rPr lang="en-IN" sz="1800" dirty="0">
                          <a:latin typeface="Times New Roman" panose="02020603050405020304" pitchFamily="18" charset="0"/>
                          <a:cs typeface="Times New Roman" panose="02020603050405020304" pitchFamily="18" charset="0"/>
                        </a:rPr>
                        <a:t>30</a:t>
                      </a:r>
                      <a:r>
                        <a:rPr lang="en-IN" sz="1800" baseline="0" dirty="0">
                          <a:latin typeface="Times New Roman" panose="02020603050405020304" pitchFamily="18" charset="0"/>
                          <a:cs typeface="Times New Roman" panose="02020603050405020304" pitchFamily="18" charset="0"/>
                        </a:rPr>
                        <a:t> July</a:t>
                      </a:r>
                      <a:r>
                        <a:rPr lang="en-IN" sz="1800" dirty="0">
                          <a:latin typeface="Times New Roman" panose="02020603050405020304" pitchFamily="18" charset="0"/>
                          <a:cs typeface="Times New Roman" panose="02020603050405020304" pitchFamily="18" charset="0"/>
                        </a:rPr>
                        <a:t> 2024</a:t>
                      </a:r>
                    </a:p>
                  </a:txBody>
                  <a:tcPr/>
                </a:tc>
                <a:extLst>
                  <a:ext uri="{0D108BD9-81ED-4DB2-BD59-A6C34878D82A}">
                    <a16:rowId xmlns:a16="http://schemas.microsoft.com/office/drawing/2014/main" val="2461723104"/>
                  </a:ext>
                </a:extLst>
              </a:tr>
              <a:tr h="991927">
                <a:tc>
                  <a:txBody>
                    <a:bodyPr/>
                    <a:lstStyle/>
                    <a:p>
                      <a:r>
                        <a:rPr lang="en-IN" sz="1800" dirty="0">
                          <a:latin typeface="Times New Roman" panose="02020603050405020304" pitchFamily="18" charset="0"/>
                          <a:cs typeface="Times New Roman" panose="02020603050405020304" pitchFamily="18" charset="0"/>
                        </a:rPr>
                        <a:t>2</a:t>
                      </a:r>
                    </a:p>
                  </a:txBody>
                  <a:tcPr/>
                </a:tc>
                <a:tc>
                  <a:txBody>
                    <a:bodyPr/>
                    <a:lstStyle/>
                    <a:p>
                      <a:r>
                        <a:rPr lang="en-IN" sz="1800" dirty="0">
                          <a:latin typeface="Times New Roman" panose="02020603050405020304" pitchFamily="18" charset="0"/>
                          <a:cs typeface="Times New Roman" panose="02020603050405020304" pitchFamily="18" charset="0"/>
                        </a:rPr>
                        <a:t>CHD</a:t>
                      </a:r>
                      <a:r>
                        <a:rPr lang="en-IN" sz="1800" baseline="0" dirty="0">
                          <a:latin typeface="Times New Roman" panose="02020603050405020304" pitchFamily="18" charset="0"/>
                          <a:cs typeface="Times New Roman" panose="02020603050405020304" pitchFamily="18" charset="0"/>
                        </a:rPr>
                        <a:t> 09</a:t>
                      </a:r>
                      <a:endParaRPr lang="en-IN" sz="1800" dirty="0">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Virtual Meeting (New Delhi, Delhi, India)</a:t>
                      </a:r>
                      <a:endParaRPr lang="en-IN" sz="1800" dirty="0">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IN" sz="1800" dirty="0">
                        <a:latin typeface="Times New Roman" panose="02020603050405020304" pitchFamily="18" charset="0"/>
                        <a:cs typeface="Times New Roman" panose="02020603050405020304" pitchFamily="18" charset="0"/>
                      </a:endParaRPr>
                    </a:p>
                  </a:txBody>
                  <a:tcPr/>
                </a:tc>
                <a:tc>
                  <a:txBody>
                    <a:bodyPr/>
                    <a:lstStyle/>
                    <a:p>
                      <a:r>
                        <a:rPr lang="en-IN" sz="1800" dirty="0">
                          <a:latin typeface="Times New Roman" panose="02020603050405020304" pitchFamily="18" charset="0"/>
                          <a:cs typeface="Times New Roman" panose="02020603050405020304" pitchFamily="18" charset="0"/>
                        </a:rPr>
                        <a:t>8</a:t>
                      </a:r>
                      <a:r>
                        <a:rPr lang="en-IN" sz="1800" baseline="0" dirty="0">
                          <a:latin typeface="Times New Roman" panose="02020603050405020304" pitchFamily="18" charset="0"/>
                          <a:cs typeface="Times New Roman" panose="02020603050405020304" pitchFamily="18" charset="0"/>
                        </a:rPr>
                        <a:t> July</a:t>
                      </a:r>
                      <a:r>
                        <a:rPr lang="en-IN" sz="1800" dirty="0">
                          <a:latin typeface="Times New Roman" panose="02020603050405020304" pitchFamily="18" charset="0"/>
                          <a:cs typeface="Times New Roman" panose="02020603050405020304" pitchFamily="18" charset="0"/>
                        </a:rPr>
                        <a:t> 2024</a:t>
                      </a:r>
                    </a:p>
                  </a:txBody>
                  <a:tcPr/>
                </a:tc>
                <a:extLst>
                  <a:ext uri="{0D108BD9-81ED-4DB2-BD59-A6C34878D82A}">
                    <a16:rowId xmlns:a16="http://schemas.microsoft.com/office/drawing/2014/main" val="2794534234"/>
                  </a:ext>
                </a:extLst>
              </a:tr>
              <a:tr h="991927">
                <a:tc>
                  <a:txBody>
                    <a:bodyPr/>
                    <a:lstStyle/>
                    <a:p>
                      <a:r>
                        <a:rPr lang="en-IN" sz="1800" dirty="0">
                          <a:latin typeface="Times New Roman" panose="02020603050405020304" pitchFamily="18" charset="0"/>
                          <a:cs typeface="Times New Roman" panose="02020603050405020304" pitchFamily="18" charset="0"/>
                        </a:rPr>
                        <a:t>3</a:t>
                      </a:r>
                    </a:p>
                  </a:txBody>
                  <a:tcPr/>
                </a:tc>
                <a:tc>
                  <a:txBody>
                    <a:bodyPr/>
                    <a:lstStyle/>
                    <a:p>
                      <a:r>
                        <a:rPr lang="en-IN" sz="1800" dirty="0">
                          <a:latin typeface="Times New Roman" panose="02020603050405020304" pitchFamily="18" charset="0"/>
                          <a:cs typeface="Times New Roman" panose="02020603050405020304" pitchFamily="18" charset="0"/>
                        </a:rPr>
                        <a:t>CHD</a:t>
                      </a:r>
                      <a:r>
                        <a:rPr lang="en-IN" sz="1800" baseline="0" dirty="0">
                          <a:latin typeface="Times New Roman" panose="02020603050405020304" pitchFamily="18" charset="0"/>
                          <a:cs typeface="Times New Roman" panose="02020603050405020304" pitchFamily="18" charset="0"/>
                        </a:rPr>
                        <a:t> 27</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Virtual Meeting (New Delhi, Delhi, India)</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IN" sz="1800" dirty="0">
                          <a:latin typeface="Times New Roman" panose="02020603050405020304" pitchFamily="18" charset="0"/>
                          <a:cs typeface="Times New Roman" panose="02020603050405020304" pitchFamily="18" charset="0"/>
                        </a:rPr>
                        <a:t>30</a:t>
                      </a:r>
                      <a:r>
                        <a:rPr lang="en-IN" sz="1800" baseline="0" dirty="0">
                          <a:latin typeface="Times New Roman" panose="02020603050405020304" pitchFamily="18" charset="0"/>
                          <a:cs typeface="Times New Roman" panose="02020603050405020304" pitchFamily="18" charset="0"/>
                        </a:rPr>
                        <a:t> July</a:t>
                      </a:r>
                      <a:r>
                        <a:rPr lang="en-IN" sz="1800" dirty="0">
                          <a:latin typeface="Times New Roman" panose="02020603050405020304" pitchFamily="18" charset="0"/>
                          <a:cs typeface="Times New Roman" panose="02020603050405020304" pitchFamily="18" charset="0"/>
                        </a:rPr>
                        <a:t> 2024</a:t>
                      </a:r>
                    </a:p>
                  </a:txBody>
                  <a:tcPr/>
                </a:tc>
                <a:extLst>
                  <a:ext uri="{0D108BD9-81ED-4DB2-BD59-A6C34878D82A}">
                    <a16:rowId xmlns:a16="http://schemas.microsoft.com/office/drawing/2014/main" val="3335536413"/>
                  </a:ext>
                </a:extLst>
              </a:tr>
            </a:tbl>
          </a:graphicData>
        </a:graphic>
      </p:graphicFrame>
      <p:pic>
        <p:nvPicPr>
          <p:cNvPr id="4" name="Picture 3">
            <a:extLst>
              <a:ext uri="{FF2B5EF4-FFF2-40B4-BE49-F238E27FC236}">
                <a16:creationId xmlns:a16="http://schemas.microsoft.com/office/drawing/2014/main" id="{9633AEE1-DB1E-4695-243C-99C27DA62D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41789497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77722-9FB2-32DA-B286-BDFACF7F1B84}"/>
              </a:ext>
            </a:extLst>
          </p:cNvPr>
          <p:cNvSpPr>
            <a:spLocks noGrp="1"/>
          </p:cNvSpPr>
          <p:nvPr>
            <p:ph type="title"/>
          </p:nvPr>
        </p:nvSpPr>
        <p:spPr>
          <a:xfrm>
            <a:off x="836341" y="513990"/>
            <a:ext cx="9736666" cy="1320800"/>
          </a:xfrm>
        </p:spPr>
        <p:txBody>
          <a:bodyPr>
            <a:normAutofit/>
          </a:bodyPr>
          <a:lstStyle/>
          <a:p>
            <a:pPr algn="ctr"/>
            <a:r>
              <a:rPr lang="en-US" sz="3200" b="1" dirty="0">
                <a:latin typeface="Times New Roman" panose="02020603050405020304" pitchFamily="18" charset="0"/>
                <a:cs typeface="Times New Roman" panose="02020603050405020304" pitchFamily="18" charset="0"/>
              </a:rPr>
              <a:t>Sectional Committees Meetings Planned </a:t>
            </a:r>
            <a:endParaRPr lang="en-IN" sz="3200" b="1" dirty="0">
              <a:latin typeface="Times New Roman" panose="02020603050405020304" pitchFamily="18" charset="0"/>
              <a:cs typeface="Times New Roman" panose="02020603050405020304" pitchFamily="18" charset="0"/>
            </a:endParaRPr>
          </a:p>
        </p:txBody>
      </p:sp>
      <p:graphicFrame>
        <p:nvGraphicFramePr>
          <p:cNvPr id="5" name="Content Placeholder 4">
            <a:extLst>
              <a:ext uri="{FF2B5EF4-FFF2-40B4-BE49-F238E27FC236}">
                <a16:creationId xmlns:a16="http://schemas.microsoft.com/office/drawing/2014/main" id="{005B50A0-BB8D-6004-9D63-D3458D2ACA12}"/>
              </a:ext>
            </a:extLst>
          </p:cNvPr>
          <p:cNvGraphicFramePr>
            <a:graphicFrameLocks noGrp="1"/>
          </p:cNvGraphicFramePr>
          <p:nvPr>
            <p:ph idx="1"/>
            <p:extLst>
              <p:ext uri="{D42A27DB-BD31-4B8C-83A1-F6EECF244321}">
                <p14:modId xmlns:p14="http://schemas.microsoft.com/office/powerpoint/2010/main" val="3286934104"/>
              </p:ext>
            </p:extLst>
          </p:nvPr>
        </p:nvGraphicFramePr>
        <p:xfrm>
          <a:off x="486250" y="1825493"/>
          <a:ext cx="11219499" cy="4090727"/>
        </p:xfrm>
        <a:graphic>
          <a:graphicData uri="http://schemas.openxmlformats.org/drawingml/2006/table">
            <a:tbl>
              <a:tblPr firstRow="1" bandRow="1">
                <a:tableStyleId>{5C22544A-7EE6-4342-B048-85BDC9FD1C3A}</a:tableStyleId>
              </a:tblPr>
              <a:tblGrid>
                <a:gridCol w="1269333">
                  <a:extLst>
                    <a:ext uri="{9D8B030D-6E8A-4147-A177-3AD203B41FA5}">
                      <a16:colId xmlns:a16="http://schemas.microsoft.com/office/drawing/2014/main" val="3139901166"/>
                    </a:ext>
                  </a:extLst>
                </a:gridCol>
                <a:gridCol w="1770412">
                  <a:extLst>
                    <a:ext uri="{9D8B030D-6E8A-4147-A177-3AD203B41FA5}">
                      <a16:colId xmlns:a16="http://schemas.microsoft.com/office/drawing/2014/main" val="2662210797"/>
                    </a:ext>
                  </a:extLst>
                </a:gridCol>
                <a:gridCol w="2207413">
                  <a:extLst>
                    <a:ext uri="{9D8B030D-6E8A-4147-A177-3AD203B41FA5}">
                      <a16:colId xmlns:a16="http://schemas.microsoft.com/office/drawing/2014/main" val="2367802870"/>
                    </a:ext>
                  </a:extLst>
                </a:gridCol>
                <a:gridCol w="1938820">
                  <a:extLst>
                    <a:ext uri="{9D8B030D-6E8A-4147-A177-3AD203B41FA5}">
                      <a16:colId xmlns:a16="http://schemas.microsoft.com/office/drawing/2014/main" val="836997602"/>
                    </a:ext>
                  </a:extLst>
                </a:gridCol>
                <a:gridCol w="1981200">
                  <a:extLst>
                    <a:ext uri="{9D8B030D-6E8A-4147-A177-3AD203B41FA5}">
                      <a16:colId xmlns:a16="http://schemas.microsoft.com/office/drawing/2014/main" val="3691797827"/>
                    </a:ext>
                  </a:extLst>
                </a:gridCol>
                <a:gridCol w="2052321">
                  <a:extLst>
                    <a:ext uri="{9D8B030D-6E8A-4147-A177-3AD203B41FA5}">
                      <a16:colId xmlns:a16="http://schemas.microsoft.com/office/drawing/2014/main" val="819782980"/>
                    </a:ext>
                  </a:extLst>
                </a:gridCol>
              </a:tblGrid>
              <a:tr h="365760">
                <a:tc rowSpan="2">
                  <a:txBody>
                    <a:bodyPr/>
                    <a:lstStyle/>
                    <a:p>
                      <a:pPr algn="ctr" rtl="0" fontAlgn="b"/>
                      <a:r>
                        <a:rPr lang="en-US" sz="1800" b="1" dirty="0" err="1">
                          <a:solidFill>
                            <a:schemeClr val="tx1"/>
                          </a:solidFill>
                          <a:effectLst/>
                          <a:latin typeface="Times New Roman" panose="02020603050405020304" pitchFamily="18" charset="0"/>
                          <a:cs typeface="Times New Roman" panose="02020603050405020304" pitchFamily="18" charset="0"/>
                        </a:rPr>
                        <a:t>Sl</a:t>
                      </a:r>
                      <a:r>
                        <a:rPr lang="en-US" sz="1800" b="1" dirty="0">
                          <a:solidFill>
                            <a:schemeClr val="tx1"/>
                          </a:solidFill>
                          <a:effectLst/>
                          <a:latin typeface="Times New Roman" panose="02020603050405020304" pitchFamily="18" charset="0"/>
                          <a:cs typeface="Times New Roman" panose="02020603050405020304" pitchFamily="18" charset="0"/>
                        </a:rPr>
                        <a:t> No.</a:t>
                      </a:r>
                    </a:p>
                  </a:txBody>
                  <a:tcPr marL="9380" marR="9380" marT="6253" marB="6253"/>
                </a:tc>
                <a:tc rowSpan="2">
                  <a:txBody>
                    <a:bodyPr/>
                    <a:lstStyle/>
                    <a:p>
                      <a:pPr algn="ctr" rtl="0" fontAlgn="b"/>
                      <a:r>
                        <a:rPr lang="en-US" sz="1800" b="1" dirty="0">
                          <a:solidFill>
                            <a:schemeClr val="tx1"/>
                          </a:solidFill>
                          <a:effectLst/>
                          <a:latin typeface="Times New Roman" panose="02020603050405020304" pitchFamily="18" charset="0"/>
                          <a:cs typeface="Times New Roman" panose="02020603050405020304" pitchFamily="18" charset="0"/>
                        </a:rPr>
                        <a:t>Committee</a:t>
                      </a:r>
                    </a:p>
                  </a:txBody>
                  <a:tcPr marL="9380" marR="9380" marT="6253" marB="6253"/>
                </a:tc>
                <a:tc gridSpan="2">
                  <a:txBody>
                    <a:bodyPr/>
                    <a:lstStyle/>
                    <a:p>
                      <a:pPr algn="ctr" rtl="0" fontAlgn="b"/>
                      <a:r>
                        <a:rPr lang="en-US" sz="1800" b="1" dirty="0">
                          <a:solidFill>
                            <a:schemeClr val="tx1"/>
                          </a:solidFill>
                          <a:effectLst/>
                          <a:latin typeface="Times New Roman" panose="02020603050405020304" pitchFamily="18" charset="0"/>
                          <a:cs typeface="Times New Roman" panose="02020603050405020304" pitchFamily="18" charset="0"/>
                        </a:rPr>
                        <a:t>3</a:t>
                      </a:r>
                      <a:r>
                        <a:rPr lang="en-US" sz="1800" b="1" baseline="30000" dirty="0">
                          <a:solidFill>
                            <a:schemeClr val="tx1"/>
                          </a:solidFill>
                          <a:effectLst/>
                          <a:latin typeface="Times New Roman" panose="02020603050405020304" pitchFamily="18" charset="0"/>
                          <a:cs typeface="Times New Roman" panose="02020603050405020304" pitchFamily="18" charset="0"/>
                        </a:rPr>
                        <a:t>rd</a:t>
                      </a:r>
                      <a:r>
                        <a:rPr lang="en-US" sz="1800" b="1" dirty="0">
                          <a:solidFill>
                            <a:schemeClr val="tx1"/>
                          </a:solidFill>
                          <a:effectLst/>
                          <a:latin typeface="Times New Roman" panose="02020603050405020304" pitchFamily="18" charset="0"/>
                          <a:cs typeface="Times New Roman" panose="02020603050405020304" pitchFamily="18" charset="0"/>
                        </a:rPr>
                        <a:t>  Quarter</a:t>
                      </a:r>
                    </a:p>
                  </a:txBody>
                  <a:tcPr marL="9380" marR="9380" marT="6253" marB="6253"/>
                </a:tc>
                <a:tc hMerge="1">
                  <a:txBody>
                    <a:bodyPr/>
                    <a:lstStyle/>
                    <a:p>
                      <a:endParaRPr dirty="0"/>
                    </a:p>
                  </a:txBody>
                  <a:tcPr marL="9380" marR="9380" marT="6253" marB="6253"/>
                </a:tc>
                <a:tc gridSpan="2">
                  <a:txBody>
                    <a:bodyPr/>
                    <a:lstStyle/>
                    <a:p>
                      <a:pPr algn="ctr" rtl="0" fontAlgn="b"/>
                      <a:r>
                        <a:rPr lang="en-US" sz="1800" b="1" dirty="0">
                          <a:solidFill>
                            <a:schemeClr val="tx1"/>
                          </a:solidFill>
                          <a:effectLst/>
                          <a:latin typeface="Times New Roman" panose="02020603050405020304" pitchFamily="18" charset="0"/>
                          <a:cs typeface="Times New Roman" panose="02020603050405020304" pitchFamily="18" charset="0"/>
                        </a:rPr>
                        <a:t> 4</a:t>
                      </a:r>
                      <a:r>
                        <a:rPr lang="en-US" sz="1800" b="1" baseline="30000" dirty="0">
                          <a:solidFill>
                            <a:schemeClr val="tx1"/>
                          </a:solidFill>
                          <a:effectLst/>
                          <a:latin typeface="Times New Roman" panose="02020603050405020304" pitchFamily="18" charset="0"/>
                          <a:cs typeface="Times New Roman" panose="02020603050405020304" pitchFamily="18" charset="0"/>
                        </a:rPr>
                        <a:t>th </a:t>
                      </a:r>
                      <a:r>
                        <a:rPr lang="en-US" sz="1800" b="1" baseline="0" dirty="0">
                          <a:solidFill>
                            <a:schemeClr val="tx1"/>
                          </a:solidFill>
                          <a:effectLst/>
                          <a:latin typeface="Times New Roman" panose="02020603050405020304" pitchFamily="18" charset="0"/>
                          <a:cs typeface="Times New Roman" panose="02020603050405020304" pitchFamily="18" charset="0"/>
                        </a:rPr>
                        <a:t>Quarter</a:t>
                      </a:r>
                    </a:p>
                  </a:txBody>
                  <a:tcPr marL="9380" marR="9380" marT="6253" marB="6253"/>
                </a:tc>
                <a:tc hMerge="1">
                  <a:txBody>
                    <a:bodyPr/>
                    <a:lstStyle/>
                    <a:p>
                      <a:endParaRPr dirty="0"/>
                    </a:p>
                  </a:txBody>
                  <a:tcPr marL="9380" marR="9380" marT="6253" marB="6253"/>
                </a:tc>
                <a:extLst>
                  <a:ext uri="{0D108BD9-81ED-4DB2-BD59-A6C34878D82A}">
                    <a16:rowId xmlns:a16="http://schemas.microsoft.com/office/drawing/2014/main" val="1378928926"/>
                  </a:ext>
                </a:extLst>
              </a:tr>
              <a:tr h="355600">
                <a:tc vMerge="1">
                  <a:txBody>
                    <a:bodyPr/>
                    <a:lstStyle/>
                    <a:p>
                      <a:pPr algn="ctr" rtl="0" fontAlgn="b"/>
                      <a:endParaRPr lang="en-US" sz="1600" b="1" dirty="0">
                        <a:solidFill>
                          <a:schemeClr val="tx1"/>
                        </a:solidFill>
                        <a:effectLst/>
                        <a:latin typeface="Times New Roman" panose="02020603050405020304" pitchFamily="18" charset="0"/>
                        <a:cs typeface="Times New Roman" panose="02020603050405020304" pitchFamily="18" charset="0"/>
                      </a:endParaRPr>
                    </a:p>
                  </a:txBody>
                  <a:tcPr marL="9380" marR="9380" marT="6253" marB="6253"/>
                </a:tc>
                <a:tc vMerge="1">
                  <a:txBody>
                    <a:bodyPr/>
                    <a:lstStyle/>
                    <a:p>
                      <a:pPr algn="ctr" rtl="0" fontAlgn="b"/>
                      <a:endParaRPr lang="en-US" sz="1600" b="1" dirty="0">
                        <a:solidFill>
                          <a:schemeClr val="tx1"/>
                        </a:solidFill>
                        <a:effectLst/>
                        <a:latin typeface="Times New Roman" panose="02020603050405020304" pitchFamily="18" charset="0"/>
                        <a:cs typeface="Times New Roman" panose="02020603050405020304" pitchFamily="18" charset="0"/>
                      </a:endParaRPr>
                    </a:p>
                  </a:txBody>
                  <a:tcPr marL="9380" marR="9380" marT="6253" marB="6253"/>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800" b="1" dirty="0">
                          <a:solidFill>
                            <a:schemeClr val="tx1"/>
                          </a:solidFill>
                          <a:effectLst/>
                          <a:latin typeface="Times New Roman" panose="02020603050405020304" pitchFamily="18" charset="0"/>
                          <a:cs typeface="Times New Roman" panose="02020603050405020304" pitchFamily="18" charset="0"/>
                        </a:rPr>
                        <a:t>Meeting Venue</a:t>
                      </a:r>
                    </a:p>
                  </a:txBody>
                  <a:tcPr marL="9380" marR="9380" marT="6253" marB="6253"/>
                </a:tc>
                <a:tc>
                  <a:txBody>
                    <a:bodyPr/>
                    <a:lstStyle/>
                    <a:p>
                      <a:pPr algn="ctr" rtl="0" fontAlgn="b"/>
                      <a:r>
                        <a:rPr lang="en-US" sz="1800" b="1" dirty="0">
                          <a:solidFill>
                            <a:schemeClr val="tx1"/>
                          </a:solidFill>
                          <a:effectLst/>
                          <a:latin typeface="Times New Roman" panose="02020603050405020304" pitchFamily="18" charset="0"/>
                          <a:cs typeface="Times New Roman" panose="02020603050405020304" pitchFamily="18" charset="0"/>
                        </a:rPr>
                        <a:t>Date of Meeting</a:t>
                      </a:r>
                    </a:p>
                  </a:txBody>
                  <a:tcPr marL="9380" marR="9380" marT="6253" marB="6253"/>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800" b="1" dirty="0">
                          <a:solidFill>
                            <a:schemeClr val="tx1"/>
                          </a:solidFill>
                          <a:effectLst/>
                          <a:latin typeface="Times New Roman" panose="02020603050405020304" pitchFamily="18" charset="0"/>
                          <a:cs typeface="Times New Roman" panose="02020603050405020304" pitchFamily="18" charset="0"/>
                        </a:rPr>
                        <a:t>Meeting Venue </a:t>
                      </a:r>
                    </a:p>
                  </a:txBody>
                  <a:tcPr marL="9380" marR="9380" marT="6253" marB="6253"/>
                </a:tc>
                <a:tc>
                  <a:txBody>
                    <a:bodyPr/>
                    <a:lstStyle/>
                    <a:p>
                      <a:pPr algn="ctr" rtl="0" fontAlgn="b"/>
                      <a:r>
                        <a:rPr lang="en-US" sz="1800" b="1" dirty="0">
                          <a:solidFill>
                            <a:schemeClr val="tx1"/>
                          </a:solidFill>
                          <a:effectLst/>
                          <a:latin typeface="Times New Roman" panose="02020603050405020304" pitchFamily="18" charset="0"/>
                          <a:cs typeface="Times New Roman" panose="02020603050405020304" pitchFamily="18" charset="0"/>
                        </a:rPr>
                        <a:t>Date of Meeting</a:t>
                      </a:r>
                    </a:p>
                  </a:txBody>
                  <a:tcPr marL="9380" marR="9380" marT="6253" marB="6253"/>
                </a:tc>
                <a:extLst>
                  <a:ext uri="{0D108BD9-81ED-4DB2-BD59-A6C34878D82A}">
                    <a16:rowId xmlns:a16="http://schemas.microsoft.com/office/drawing/2014/main" val="1978889444"/>
                  </a:ext>
                </a:extLst>
              </a:tr>
              <a:tr h="991927">
                <a:tc>
                  <a:txBody>
                    <a:bodyPr/>
                    <a:lstStyle/>
                    <a:p>
                      <a:r>
                        <a:rPr lang="en-IN" sz="1800" dirty="0">
                          <a:latin typeface="Times New Roman" panose="02020603050405020304" pitchFamily="18" charset="0"/>
                          <a:cs typeface="Times New Roman" panose="02020603050405020304" pitchFamily="18" charset="0"/>
                        </a:rPr>
                        <a:t>1</a:t>
                      </a:r>
                    </a:p>
                  </a:txBody>
                  <a:tcPr/>
                </a:tc>
                <a:tc>
                  <a:txBody>
                    <a:bodyPr/>
                    <a:lstStyle/>
                    <a:p>
                      <a:r>
                        <a:rPr lang="en-IN" sz="1800" dirty="0">
                          <a:latin typeface="Times New Roman" panose="02020603050405020304" pitchFamily="18" charset="0"/>
                          <a:cs typeface="Times New Roman" panose="02020603050405020304" pitchFamily="18" charset="0"/>
                        </a:rPr>
                        <a:t>CHD</a:t>
                      </a:r>
                      <a:r>
                        <a:rPr lang="en-IN" sz="1800" baseline="0" dirty="0">
                          <a:latin typeface="Times New Roman" panose="02020603050405020304" pitchFamily="18" charset="0"/>
                          <a:cs typeface="Times New Roman" panose="02020603050405020304" pitchFamily="18" charset="0"/>
                        </a:rPr>
                        <a:t> 05</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GB" sz="1800" b="0" i="0" kern="1200" dirty="0">
                          <a:solidFill>
                            <a:schemeClr val="dk1"/>
                          </a:solidFill>
                          <a:effectLst/>
                          <a:latin typeface="Times New Roman" panose="02020603050405020304" pitchFamily="18" charset="0"/>
                          <a:ea typeface="+mn-ea"/>
                          <a:cs typeface="Times New Roman" panose="02020603050405020304" pitchFamily="18" charset="0"/>
                        </a:rPr>
                        <a:t>CSIR - Central Electrochemical Research Institute, </a:t>
                      </a:r>
                      <a:r>
                        <a:rPr lang="en-GB" sz="1800" b="0" i="0" kern="1200" dirty="0" err="1">
                          <a:solidFill>
                            <a:schemeClr val="dk1"/>
                          </a:solidFill>
                          <a:effectLst/>
                          <a:latin typeface="Times New Roman" panose="02020603050405020304" pitchFamily="18" charset="0"/>
                          <a:ea typeface="+mn-ea"/>
                          <a:cs typeface="Times New Roman" panose="02020603050405020304" pitchFamily="18" charset="0"/>
                        </a:rPr>
                        <a:t>Karaikudi</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GB" sz="1800" dirty="0">
                          <a:latin typeface="Times New Roman" panose="02020603050405020304" pitchFamily="18" charset="0"/>
                          <a:cs typeface="Times New Roman" panose="02020603050405020304" pitchFamily="18" charset="0"/>
                        </a:rPr>
                        <a:t>3</a:t>
                      </a:r>
                      <a:r>
                        <a:rPr lang="en-IN" sz="1800" dirty="0">
                          <a:latin typeface="Times New Roman" panose="02020603050405020304" pitchFamily="18" charset="0"/>
                          <a:cs typeface="Times New Roman" panose="02020603050405020304" pitchFamily="18" charset="0"/>
                        </a:rPr>
                        <a:t> Dec 2024</a:t>
                      </a:r>
                    </a:p>
                  </a:txBody>
                  <a:tcPr/>
                </a:tc>
                <a:tc>
                  <a:txBody>
                    <a:bodyPr/>
                    <a:lstStyle/>
                    <a:p>
                      <a:r>
                        <a:rPr lang="en-IN" sz="1800" dirty="0">
                          <a:latin typeface="Times New Roman" panose="02020603050405020304" pitchFamily="18" charset="0"/>
                          <a:cs typeface="Times New Roman" panose="02020603050405020304" pitchFamily="18" charset="0"/>
                        </a:rPr>
                        <a:t>Hybrid Meeting (New Delhi, Delhi, India)</a:t>
                      </a:r>
                    </a:p>
                  </a:txBody>
                  <a:tcPr/>
                </a:tc>
                <a:tc>
                  <a:txBody>
                    <a:bodyPr/>
                    <a:lstStyle/>
                    <a:p>
                      <a:r>
                        <a:rPr lang="en-IN" sz="1800" baseline="0" dirty="0">
                          <a:latin typeface="Times New Roman" panose="02020603050405020304" pitchFamily="18" charset="0"/>
                          <a:cs typeface="Times New Roman" panose="02020603050405020304" pitchFamily="18" charset="0"/>
                        </a:rPr>
                        <a:t>25 Feb </a:t>
                      </a:r>
                      <a:r>
                        <a:rPr lang="en-IN" sz="1800" dirty="0">
                          <a:latin typeface="Times New Roman" panose="02020603050405020304" pitchFamily="18" charset="0"/>
                          <a:cs typeface="Times New Roman" panose="02020603050405020304" pitchFamily="18" charset="0"/>
                        </a:rPr>
                        <a:t>2024</a:t>
                      </a:r>
                    </a:p>
                  </a:txBody>
                  <a:tcPr/>
                </a:tc>
                <a:extLst>
                  <a:ext uri="{0D108BD9-81ED-4DB2-BD59-A6C34878D82A}">
                    <a16:rowId xmlns:a16="http://schemas.microsoft.com/office/drawing/2014/main" val="2461723104"/>
                  </a:ext>
                </a:extLst>
              </a:tr>
              <a:tr h="991927">
                <a:tc>
                  <a:txBody>
                    <a:bodyPr/>
                    <a:lstStyle/>
                    <a:p>
                      <a:r>
                        <a:rPr lang="en-IN" sz="1800" dirty="0">
                          <a:latin typeface="Times New Roman" panose="02020603050405020304" pitchFamily="18" charset="0"/>
                          <a:cs typeface="Times New Roman" panose="02020603050405020304" pitchFamily="18" charset="0"/>
                        </a:rPr>
                        <a:t>2</a:t>
                      </a:r>
                    </a:p>
                  </a:txBody>
                  <a:tcPr/>
                </a:tc>
                <a:tc>
                  <a:txBody>
                    <a:bodyPr/>
                    <a:lstStyle/>
                    <a:p>
                      <a:r>
                        <a:rPr lang="en-IN" sz="1800" dirty="0">
                          <a:latin typeface="Times New Roman" panose="02020603050405020304" pitchFamily="18" charset="0"/>
                          <a:cs typeface="Times New Roman" panose="02020603050405020304" pitchFamily="18" charset="0"/>
                        </a:rPr>
                        <a:t>CHD</a:t>
                      </a:r>
                      <a:r>
                        <a:rPr lang="en-IN" sz="1800" baseline="0" dirty="0">
                          <a:latin typeface="Times New Roman" panose="02020603050405020304" pitchFamily="18" charset="0"/>
                          <a:cs typeface="Times New Roman" panose="02020603050405020304" pitchFamily="18" charset="0"/>
                        </a:rPr>
                        <a:t> 09</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GB" sz="1800" b="0" i="0" u="none" strike="noStrike" kern="1200" dirty="0">
                          <a:solidFill>
                            <a:schemeClr val="dk1"/>
                          </a:solidFill>
                          <a:effectLst/>
                          <a:latin typeface="Times New Roman" panose="02020603050405020304" pitchFamily="18" charset="0"/>
                          <a:ea typeface="+mn-ea"/>
                          <a:cs typeface="Times New Roman" panose="02020603050405020304" pitchFamily="18" charset="0"/>
                        </a:rPr>
                        <a:t>CSIR - Central Glass and Ceramic Research Institute, Kolkata</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GB" sz="1800" dirty="0">
                          <a:latin typeface="Times New Roman" panose="02020603050405020304" pitchFamily="18" charset="0"/>
                          <a:cs typeface="Times New Roman" panose="02020603050405020304" pitchFamily="18" charset="0"/>
                        </a:rPr>
                        <a:t>26</a:t>
                      </a:r>
                      <a:r>
                        <a:rPr lang="en-IN" sz="1800" dirty="0">
                          <a:latin typeface="Times New Roman" panose="02020603050405020304" pitchFamily="18" charset="0"/>
                          <a:cs typeface="Times New Roman" panose="02020603050405020304" pitchFamily="18" charset="0"/>
                        </a:rPr>
                        <a:t> Nov 2024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Hybrid Meeting (New Delhi, Delhi, India)</a:t>
                      </a:r>
                      <a:endParaRPr lang="en-IN" sz="1800" dirty="0">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IN" sz="1800" dirty="0">
                        <a:latin typeface="Times New Roman" panose="02020603050405020304" pitchFamily="18" charset="0"/>
                        <a:cs typeface="Times New Roman" panose="02020603050405020304" pitchFamily="18" charset="0"/>
                      </a:endParaRPr>
                    </a:p>
                  </a:txBody>
                  <a:tcPr/>
                </a:tc>
                <a:tc>
                  <a:txBody>
                    <a:bodyPr/>
                    <a:lstStyle/>
                    <a:p>
                      <a:r>
                        <a:rPr lang="en-IN" sz="1800" baseline="0" dirty="0">
                          <a:latin typeface="Times New Roman" panose="02020603050405020304" pitchFamily="18" charset="0"/>
                          <a:cs typeface="Times New Roman" panose="02020603050405020304" pitchFamily="18" charset="0"/>
                        </a:rPr>
                        <a:t>4 Feb </a:t>
                      </a:r>
                      <a:r>
                        <a:rPr lang="en-IN" sz="1800" dirty="0">
                          <a:latin typeface="Times New Roman" panose="02020603050405020304" pitchFamily="18" charset="0"/>
                          <a:cs typeface="Times New Roman" panose="02020603050405020304" pitchFamily="18" charset="0"/>
                        </a:rPr>
                        <a:t>2024</a:t>
                      </a:r>
                    </a:p>
                  </a:txBody>
                  <a:tcPr/>
                </a:tc>
                <a:extLst>
                  <a:ext uri="{0D108BD9-81ED-4DB2-BD59-A6C34878D82A}">
                    <a16:rowId xmlns:a16="http://schemas.microsoft.com/office/drawing/2014/main" val="2794534234"/>
                  </a:ext>
                </a:extLst>
              </a:tr>
              <a:tr h="991927">
                <a:tc>
                  <a:txBody>
                    <a:bodyPr/>
                    <a:lstStyle/>
                    <a:p>
                      <a:r>
                        <a:rPr lang="en-IN" sz="1800" dirty="0">
                          <a:latin typeface="Times New Roman" panose="02020603050405020304" pitchFamily="18" charset="0"/>
                          <a:cs typeface="Times New Roman" panose="02020603050405020304" pitchFamily="18" charset="0"/>
                        </a:rPr>
                        <a:t>3</a:t>
                      </a:r>
                    </a:p>
                  </a:txBody>
                  <a:tcPr/>
                </a:tc>
                <a:tc>
                  <a:txBody>
                    <a:bodyPr/>
                    <a:lstStyle/>
                    <a:p>
                      <a:r>
                        <a:rPr lang="en-IN" sz="1800" dirty="0">
                          <a:latin typeface="Times New Roman" panose="02020603050405020304" pitchFamily="18" charset="0"/>
                          <a:cs typeface="Times New Roman" panose="02020603050405020304" pitchFamily="18" charset="0"/>
                        </a:rPr>
                        <a:t>CHD</a:t>
                      </a:r>
                      <a:r>
                        <a:rPr lang="en-IN" sz="1800" baseline="0" dirty="0">
                          <a:latin typeface="Times New Roman" panose="02020603050405020304" pitchFamily="18" charset="0"/>
                          <a:cs typeface="Times New Roman" panose="02020603050405020304" pitchFamily="18" charset="0"/>
                        </a:rPr>
                        <a:t> 27</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GB" sz="1800" b="0" i="0" u="none" strike="noStrike" kern="1200" dirty="0">
                          <a:solidFill>
                            <a:schemeClr val="dk1"/>
                          </a:solidFill>
                          <a:effectLst/>
                          <a:latin typeface="Times New Roman" panose="02020603050405020304" pitchFamily="18" charset="0"/>
                          <a:ea typeface="+mn-ea"/>
                          <a:cs typeface="Times New Roman" panose="02020603050405020304" pitchFamily="18" charset="0"/>
                        </a:rPr>
                        <a:t>CSIR - Central Building Research Institute, Roorkee</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GB" sz="1800" dirty="0">
                          <a:latin typeface="Times New Roman" panose="02020603050405020304" pitchFamily="18" charset="0"/>
                          <a:cs typeface="Times New Roman" panose="02020603050405020304" pitchFamily="18" charset="0"/>
                        </a:rPr>
                        <a:t>1</a:t>
                      </a:r>
                      <a:r>
                        <a:rPr lang="en-IN" sz="1800" dirty="0">
                          <a:latin typeface="Times New Roman" panose="02020603050405020304" pitchFamily="18" charset="0"/>
                          <a:cs typeface="Times New Roman" panose="02020603050405020304" pitchFamily="18" charset="0"/>
                        </a:rPr>
                        <a:t>0 Dec 2024</a:t>
                      </a:r>
                    </a:p>
                  </a:txBody>
                  <a:tcPr/>
                </a:tc>
                <a:tc>
                  <a:txBody>
                    <a:bodyPr/>
                    <a:lstStyle/>
                    <a:p>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Hybrid Meeting (New Delhi, Delhi, India)</a:t>
                      </a:r>
                      <a:endParaRPr lang="en-IN" sz="1800" dirty="0">
                        <a:latin typeface="Times New Roman" panose="02020603050405020304" pitchFamily="18" charset="0"/>
                        <a:cs typeface="Times New Roman" panose="02020603050405020304" pitchFamily="18" charset="0"/>
                      </a:endParaRPr>
                    </a:p>
                  </a:txBody>
                  <a:tcPr/>
                </a:tc>
                <a:tc>
                  <a:txBody>
                    <a:bodyPr/>
                    <a:lstStyle/>
                    <a:p>
                      <a:r>
                        <a:rPr lang="en-IN" sz="1800" baseline="0" dirty="0">
                          <a:latin typeface="Times New Roman" panose="02020603050405020304" pitchFamily="18" charset="0"/>
                          <a:cs typeface="Times New Roman" panose="02020603050405020304" pitchFamily="18" charset="0"/>
                        </a:rPr>
                        <a:t>20 March </a:t>
                      </a:r>
                      <a:r>
                        <a:rPr lang="en-IN" sz="1800" dirty="0">
                          <a:latin typeface="Times New Roman" panose="02020603050405020304" pitchFamily="18" charset="0"/>
                          <a:cs typeface="Times New Roman" panose="02020603050405020304" pitchFamily="18" charset="0"/>
                        </a:rPr>
                        <a:t>2024</a:t>
                      </a:r>
                    </a:p>
                  </a:txBody>
                  <a:tcPr/>
                </a:tc>
                <a:extLst>
                  <a:ext uri="{0D108BD9-81ED-4DB2-BD59-A6C34878D82A}">
                    <a16:rowId xmlns:a16="http://schemas.microsoft.com/office/drawing/2014/main" val="3335536413"/>
                  </a:ext>
                </a:extLst>
              </a:tr>
            </a:tbl>
          </a:graphicData>
        </a:graphic>
      </p:graphicFrame>
      <p:pic>
        <p:nvPicPr>
          <p:cNvPr id="4" name="Picture 3">
            <a:extLst>
              <a:ext uri="{FF2B5EF4-FFF2-40B4-BE49-F238E27FC236}">
                <a16:creationId xmlns:a16="http://schemas.microsoft.com/office/drawing/2014/main" id="{9633AEE1-DB1E-4695-243C-99C27DA62D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38991190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2FF8E-6A6D-7A5A-0398-50A527F1A9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8FBC9E-01D9-21A3-0168-0BB475F55645}"/>
              </a:ext>
            </a:extLst>
          </p:cNvPr>
          <p:cNvSpPr>
            <a:spLocks noGrp="1"/>
          </p:cNvSpPr>
          <p:nvPr>
            <p:ph type="title"/>
          </p:nvPr>
        </p:nvSpPr>
        <p:spPr>
          <a:xfrm>
            <a:off x="913775" y="618518"/>
            <a:ext cx="10364451" cy="630734"/>
          </a:xfrm>
        </p:spPr>
        <p:txBody>
          <a:bodyPr>
            <a:normAutofit fontScale="90000"/>
          </a:bodyPr>
          <a:lstStyle/>
          <a:p>
            <a:r>
              <a:rPr lang="en-US" dirty="0">
                <a:latin typeface="Times New Roman" panose="02020603050405020304" pitchFamily="18" charset="0"/>
                <a:cs typeface="Times New Roman" panose="02020603050405020304" pitchFamily="18" charset="0"/>
              </a:rPr>
              <a:t>ISO Projects (NP, CD &amp; DIS Ballots)</a:t>
            </a:r>
          </a:p>
        </p:txBody>
      </p:sp>
      <p:graphicFrame>
        <p:nvGraphicFramePr>
          <p:cNvPr id="6" name="Content Placeholder 5">
            <a:extLst>
              <a:ext uri="{FF2B5EF4-FFF2-40B4-BE49-F238E27FC236}">
                <a16:creationId xmlns:a16="http://schemas.microsoft.com/office/drawing/2014/main" id="{3B128EBF-07AC-ACC8-7335-DE01619112B7}"/>
              </a:ext>
            </a:extLst>
          </p:cNvPr>
          <p:cNvGraphicFramePr>
            <a:graphicFrameLocks noGrp="1"/>
          </p:cNvGraphicFramePr>
          <p:nvPr>
            <p:ph sz="quarter" idx="4294967295"/>
            <p:extLst>
              <p:ext uri="{D42A27DB-BD31-4B8C-83A1-F6EECF244321}">
                <p14:modId xmlns:p14="http://schemas.microsoft.com/office/powerpoint/2010/main" val="3557480326"/>
              </p:ext>
            </p:extLst>
          </p:nvPr>
        </p:nvGraphicFramePr>
        <p:xfrm>
          <a:off x="661241" y="1387532"/>
          <a:ext cx="11098117" cy="3749040"/>
        </p:xfrm>
        <a:graphic>
          <a:graphicData uri="http://schemas.openxmlformats.org/drawingml/2006/table">
            <a:tbl>
              <a:tblPr firstRow="1" bandRow="1">
                <a:tableStyleId>{5C22544A-7EE6-4342-B048-85BDC9FD1C3A}</a:tableStyleId>
              </a:tblPr>
              <a:tblGrid>
                <a:gridCol w="1013013">
                  <a:extLst>
                    <a:ext uri="{9D8B030D-6E8A-4147-A177-3AD203B41FA5}">
                      <a16:colId xmlns:a16="http://schemas.microsoft.com/office/drawing/2014/main" val="3250104272"/>
                    </a:ext>
                  </a:extLst>
                </a:gridCol>
                <a:gridCol w="951495">
                  <a:extLst>
                    <a:ext uri="{9D8B030D-6E8A-4147-A177-3AD203B41FA5}">
                      <a16:colId xmlns:a16="http://schemas.microsoft.com/office/drawing/2014/main" val="906412901"/>
                    </a:ext>
                  </a:extLst>
                </a:gridCol>
                <a:gridCol w="1655306">
                  <a:extLst>
                    <a:ext uri="{9D8B030D-6E8A-4147-A177-3AD203B41FA5}">
                      <a16:colId xmlns:a16="http://schemas.microsoft.com/office/drawing/2014/main" val="3942210832"/>
                    </a:ext>
                  </a:extLst>
                </a:gridCol>
                <a:gridCol w="1732130">
                  <a:extLst>
                    <a:ext uri="{9D8B030D-6E8A-4147-A177-3AD203B41FA5}">
                      <a16:colId xmlns:a16="http://schemas.microsoft.com/office/drawing/2014/main" val="3524835061"/>
                    </a:ext>
                  </a:extLst>
                </a:gridCol>
                <a:gridCol w="1246909">
                  <a:extLst>
                    <a:ext uri="{9D8B030D-6E8A-4147-A177-3AD203B41FA5}">
                      <a16:colId xmlns:a16="http://schemas.microsoft.com/office/drawing/2014/main" val="381375907"/>
                    </a:ext>
                  </a:extLst>
                </a:gridCol>
                <a:gridCol w="1902347">
                  <a:extLst>
                    <a:ext uri="{9D8B030D-6E8A-4147-A177-3AD203B41FA5}">
                      <a16:colId xmlns:a16="http://schemas.microsoft.com/office/drawing/2014/main" val="2781982218"/>
                    </a:ext>
                  </a:extLst>
                </a:gridCol>
                <a:gridCol w="2596917">
                  <a:extLst>
                    <a:ext uri="{9D8B030D-6E8A-4147-A177-3AD203B41FA5}">
                      <a16:colId xmlns:a16="http://schemas.microsoft.com/office/drawing/2014/main" val="1114186371"/>
                    </a:ext>
                  </a:extLst>
                </a:gridCol>
              </a:tblGrid>
              <a:tr h="370840">
                <a:tc>
                  <a:txBody>
                    <a:bodyPr/>
                    <a:lstStyle/>
                    <a:p>
                      <a:r>
                        <a:rPr lang="en-US" sz="1800" dirty="0">
                          <a:latin typeface="Times New Roman" panose="02020603050405020304" pitchFamily="18" charset="0"/>
                          <a:cs typeface="Times New Roman" panose="02020603050405020304" pitchFamily="18" charset="0"/>
                        </a:rPr>
                        <a:t>ISO </a:t>
                      </a:r>
                    </a:p>
                  </a:txBody>
                  <a:tcPr/>
                </a:tc>
                <a:tc>
                  <a:txBody>
                    <a:bodyPr/>
                    <a:lstStyle/>
                    <a:p>
                      <a:r>
                        <a:rPr lang="en-US" sz="1800" dirty="0">
                          <a:latin typeface="Times New Roman" panose="02020603050405020304" pitchFamily="18" charset="0"/>
                          <a:cs typeface="Times New Roman" panose="02020603050405020304" pitchFamily="18" charset="0"/>
                        </a:rPr>
                        <a:t>NMC</a:t>
                      </a:r>
                    </a:p>
                  </a:txBody>
                  <a:tcPr/>
                </a:tc>
                <a:tc>
                  <a:txBody>
                    <a:bodyPr/>
                    <a:lstStyle/>
                    <a:p>
                      <a:r>
                        <a:rPr lang="en-US" sz="1800" dirty="0">
                          <a:latin typeface="Times New Roman" panose="02020603050405020304" pitchFamily="18" charset="0"/>
                          <a:cs typeface="Times New Roman" panose="02020603050405020304" pitchFamily="18" charset="0"/>
                        </a:rPr>
                        <a:t>Ballot type</a:t>
                      </a:r>
                    </a:p>
                  </a:txBody>
                  <a:tcPr/>
                </a:tc>
                <a:tc>
                  <a:txBody>
                    <a:bodyPr/>
                    <a:lstStyle/>
                    <a:p>
                      <a:r>
                        <a:rPr lang="en-US" sz="1800" dirty="0">
                          <a:latin typeface="Times New Roman" panose="02020603050405020304" pitchFamily="18" charset="0"/>
                          <a:cs typeface="Times New Roman" panose="02020603050405020304" pitchFamily="18" charset="0"/>
                        </a:rPr>
                        <a:t>Title of the Project</a:t>
                      </a:r>
                    </a:p>
                  </a:txBody>
                  <a:tcPr/>
                </a:tc>
                <a:tc>
                  <a:txBody>
                    <a:bodyPr/>
                    <a:lstStyle/>
                    <a:p>
                      <a:r>
                        <a:rPr lang="en-US" sz="1800" dirty="0">
                          <a:latin typeface="Times New Roman" panose="02020603050405020304" pitchFamily="18" charset="0"/>
                          <a:cs typeface="Times New Roman" panose="02020603050405020304" pitchFamily="18" charset="0"/>
                        </a:rPr>
                        <a:t>Level of Interest</a:t>
                      </a:r>
                    </a:p>
                  </a:txBody>
                  <a:tcPr/>
                </a:tc>
                <a:tc>
                  <a:txBody>
                    <a:bodyPr/>
                    <a:lstStyle/>
                    <a:p>
                      <a:r>
                        <a:rPr lang="en-US" sz="1800" dirty="0">
                          <a:latin typeface="Times New Roman" panose="02020603050405020304" pitchFamily="18" charset="0"/>
                          <a:cs typeface="Times New Roman" panose="02020603050405020304" pitchFamily="18" charset="0"/>
                        </a:rPr>
                        <a:t>Designated Expert</a:t>
                      </a:r>
                    </a:p>
                  </a:txBody>
                  <a:tcPr/>
                </a:tc>
                <a:tc>
                  <a:txBody>
                    <a:bodyPr/>
                    <a:lstStyle/>
                    <a:p>
                      <a:r>
                        <a:rPr lang="en-US" sz="1800" dirty="0">
                          <a:latin typeface="Times New Roman" panose="02020603050405020304" pitchFamily="18" charset="0"/>
                          <a:cs typeface="Times New Roman" panose="02020603050405020304" pitchFamily="18" charset="0"/>
                        </a:rPr>
                        <a:t>Strategy adopted for identification of expert</a:t>
                      </a:r>
                    </a:p>
                  </a:txBody>
                  <a:tcPr/>
                </a:tc>
                <a:extLst>
                  <a:ext uri="{0D108BD9-81ED-4DB2-BD59-A6C34878D82A}">
                    <a16:rowId xmlns:a16="http://schemas.microsoft.com/office/drawing/2014/main" val="817379502"/>
                  </a:ext>
                </a:extLst>
              </a:tr>
              <a:tr h="135313">
                <a:tc>
                  <a:txBody>
                    <a:bodyPr/>
                    <a:lstStyle/>
                    <a:p>
                      <a:r>
                        <a:rPr lang="en-US" sz="1800" dirty="0">
                          <a:latin typeface="Times New Roman" panose="02020603050405020304" pitchFamily="18" charset="0"/>
                          <a:cs typeface="Times New Roman" panose="02020603050405020304" pitchFamily="18" charset="0"/>
                        </a:rPr>
                        <a:t>TC</a:t>
                      </a:r>
                      <a:r>
                        <a:rPr lang="en-US" sz="1800" baseline="0" dirty="0">
                          <a:latin typeface="Times New Roman" panose="02020603050405020304" pitchFamily="18" charset="0"/>
                          <a:cs typeface="Times New Roman" panose="02020603050405020304" pitchFamily="18" charset="0"/>
                        </a:rPr>
                        <a:t> 163/ SC 1</a:t>
                      </a:r>
                      <a:endParaRPr lang="en-US" sz="1800" dirty="0">
                        <a:latin typeface="Times New Roman" panose="02020603050405020304" pitchFamily="18" charset="0"/>
                        <a:cs typeface="Times New Roman" panose="02020603050405020304" pitchFamily="18" charset="0"/>
                      </a:endParaRPr>
                    </a:p>
                  </a:txBody>
                  <a:tcPr/>
                </a:tc>
                <a:tc>
                  <a:txBody>
                    <a:bodyPr/>
                    <a:lstStyle/>
                    <a:p>
                      <a:r>
                        <a:rPr lang="en-US" sz="1800" dirty="0">
                          <a:latin typeface="Times New Roman" panose="02020603050405020304" pitchFamily="18" charset="0"/>
                          <a:cs typeface="Times New Roman" panose="02020603050405020304" pitchFamily="18" charset="0"/>
                        </a:rPr>
                        <a:t>CHD 27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effectLst/>
                          <a:latin typeface="Times New Roman" panose="02020603050405020304" pitchFamily="18" charset="0"/>
                          <a:cs typeface="Times New Roman" panose="02020603050405020304" pitchFamily="18" charset="0"/>
                        </a:rPr>
                        <a:t>ISO/NP 9900</a:t>
                      </a:r>
                    </a:p>
                  </a:txBody>
                  <a:tcPr/>
                </a:tc>
                <a:tc>
                  <a:txBody>
                    <a:bodyPr/>
                    <a:lstStyle/>
                    <a:p>
                      <a:r>
                        <a:rPr lang="en-IN" sz="1800" dirty="0">
                          <a:effectLst/>
                          <a:latin typeface="Times New Roman" panose="02020603050405020304" pitchFamily="18" charset="0"/>
                          <a:cs typeface="Times New Roman" panose="02020603050405020304" pitchFamily="18" charset="0"/>
                        </a:rPr>
                        <a:t>Thermal insulation — Determination of thermal conductivity by Guarded Hot Plate Method at elevated temperature from 100 °C to 800 °C</a:t>
                      </a:r>
                    </a:p>
                  </a:txBody>
                  <a:tcPr/>
                </a:tc>
                <a:tc>
                  <a:txBody>
                    <a:bodyPr/>
                    <a:lstStyle/>
                    <a:p>
                      <a:r>
                        <a:rPr lang="en-US" sz="1800" dirty="0">
                          <a:latin typeface="Times New Roman" panose="02020603050405020304" pitchFamily="18" charset="0"/>
                          <a:cs typeface="Times New Roman" panose="02020603050405020304" pitchFamily="18" charset="0"/>
                        </a:rPr>
                        <a:t>Medium</a:t>
                      </a:r>
                    </a:p>
                  </a:txBody>
                  <a:tcPr/>
                </a:tc>
                <a:tc>
                  <a:txBody>
                    <a:bodyPr/>
                    <a:lstStyle/>
                    <a:p>
                      <a:r>
                        <a:rPr lang="en-GB" sz="1800" dirty="0">
                          <a:effectLst/>
                          <a:latin typeface="Times New Roman" panose="02020603050405020304" pitchFamily="18" charset="0"/>
                          <a:cs typeface="Times New Roman" panose="02020603050405020304" pitchFamily="18" charset="0"/>
                        </a:rPr>
                        <a:t>Dr Punit Kumar</a:t>
                      </a:r>
                      <a:endParaRPr lang="en-IN" sz="1800" dirty="0">
                        <a:effectLst/>
                        <a:latin typeface="Times New Roman" panose="02020603050405020304" pitchFamily="18" charset="0"/>
                        <a:cs typeface="Times New Roman" panose="02020603050405020304" pitchFamily="18" charset="0"/>
                      </a:endParaRPr>
                    </a:p>
                  </a:txBody>
                  <a:tcPr/>
                </a:tc>
                <a:tc>
                  <a:txBody>
                    <a:bodyPr/>
                    <a:lstStyle/>
                    <a:p>
                      <a:r>
                        <a:rPr lang="en-US" sz="1800" dirty="0">
                          <a:latin typeface="Times New Roman" panose="02020603050405020304" pitchFamily="18" charset="0"/>
                          <a:cs typeface="Times New Roman" panose="02020603050405020304" pitchFamily="18" charset="0"/>
                        </a:rPr>
                        <a:t>Committee decision</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8110904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2FF8E-6A6D-7A5A-0398-50A527F1A96D}"/>
            </a:ext>
          </a:extLst>
        </p:cNvPr>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3B128EBF-07AC-ACC8-7335-DE01619112B7}"/>
              </a:ext>
            </a:extLst>
          </p:cNvPr>
          <p:cNvGraphicFramePr>
            <a:graphicFrameLocks noGrp="1"/>
          </p:cNvGraphicFramePr>
          <p:nvPr>
            <p:ph sz="quarter" idx="4294967295"/>
            <p:extLst>
              <p:ext uri="{D42A27DB-BD31-4B8C-83A1-F6EECF244321}">
                <p14:modId xmlns:p14="http://schemas.microsoft.com/office/powerpoint/2010/main" val="493858935"/>
              </p:ext>
            </p:extLst>
          </p:nvPr>
        </p:nvGraphicFramePr>
        <p:xfrm>
          <a:off x="661241" y="1387532"/>
          <a:ext cx="11098117" cy="3474720"/>
        </p:xfrm>
        <a:graphic>
          <a:graphicData uri="http://schemas.openxmlformats.org/drawingml/2006/table">
            <a:tbl>
              <a:tblPr firstRow="1" bandRow="1">
                <a:tableStyleId>{5C22544A-7EE6-4342-B048-85BDC9FD1C3A}</a:tableStyleId>
              </a:tblPr>
              <a:tblGrid>
                <a:gridCol w="1013013">
                  <a:extLst>
                    <a:ext uri="{9D8B030D-6E8A-4147-A177-3AD203B41FA5}">
                      <a16:colId xmlns:a16="http://schemas.microsoft.com/office/drawing/2014/main" val="3250104272"/>
                    </a:ext>
                  </a:extLst>
                </a:gridCol>
                <a:gridCol w="951495">
                  <a:extLst>
                    <a:ext uri="{9D8B030D-6E8A-4147-A177-3AD203B41FA5}">
                      <a16:colId xmlns:a16="http://schemas.microsoft.com/office/drawing/2014/main" val="906412901"/>
                    </a:ext>
                  </a:extLst>
                </a:gridCol>
                <a:gridCol w="1655306">
                  <a:extLst>
                    <a:ext uri="{9D8B030D-6E8A-4147-A177-3AD203B41FA5}">
                      <a16:colId xmlns:a16="http://schemas.microsoft.com/office/drawing/2014/main" val="3942210832"/>
                    </a:ext>
                  </a:extLst>
                </a:gridCol>
                <a:gridCol w="1732130">
                  <a:extLst>
                    <a:ext uri="{9D8B030D-6E8A-4147-A177-3AD203B41FA5}">
                      <a16:colId xmlns:a16="http://schemas.microsoft.com/office/drawing/2014/main" val="3524835061"/>
                    </a:ext>
                  </a:extLst>
                </a:gridCol>
                <a:gridCol w="1246909">
                  <a:extLst>
                    <a:ext uri="{9D8B030D-6E8A-4147-A177-3AD203B41FA5}">
                      <a16:colId xmlns:a16="http://schemas.microsoft.com/office/drawing/2014/main" val="381375907"/>
                    </a:ext>
                  </a:extLst>
                </a:gridCol>
                <a:gridCol w="1902347">
                  <a:extLst>
                    <a:ext uri="{9D8B030D-6E8A-4147-A177-3AD203B41FA5}">
                      <a16:colId xmlns:a16="http://schemas.microsoft.com/office/drawing/2014/main" val="2781982218"/>
                    </a:ext>
                  </a:extLst>
                </a:gridCol>
                <a:gridCol w="2596917">
                  <a:extLst>
                    <a:ext uri="{9D8B030D-6E8A-4147-A177-3AD203B41FA5}">
                      <a16:colId xmlns:a16="http://schemas.microsoft.com/office/drawing/2014/main" val="1114186371"/>
                    </a:ext>
                  </a:extLst>
                </a:gridCol>
              </a:tblGrid>
              <a:tr h="370840">
                <a:tc>
                  <a:txBody>
                    <a:bodyPr/>
                    <a:lstStyle/>
                    <a:p>
                      <a:r>
                        <a:rPr lang="en-US" dirty="0">
                          <a:latin typeface="Times New Roman" panose="02020603050405020304" pitchFamily="18" charset="0"/>
                          <a:cs typeface="Times New Roman" panose="02020603050405020304" pitchFamily="18" charset="0"/>
                        </a:rPr>
                        <a:t>ISO </a:t>
                      </a:r>
                    </a:p>
                  </a:txBody>
                  <a:tcPr/>
                </a:tc>
                <a:tc>
                  <a:txBody>
                    <a:bodyPr/>
                    <a:lstStyle/>
                    <a:p>
                      <a:r>
                        <a:rPr lang="en-US" dirty="0">
                          <a:latin typeface="Times New Roman" panose="02020603050405020304" pitchFamily="18" charset="0"/>
                          <a:cs typeface="Times New Roman" panose="02020603050405020304" pitchFamily="18" charset="0"/>
                        </a:rPr>
                        <a:t>NMC</a:t>
                      </a:r>
                    </a:p>
                  </a:txBody>
                  <a:tcPr/>
                </a:tc>
                <a:tc>
                  <a:txBody>
                    <a:bodyPr/>
                    <a:lstStyle/>
                    <a:p>
                      <a:r>
                        <a:rPr lang="en-US" dirty="0">
                          <a:latin typeface="Times New Roman" panose="02020603050405020304" pitchFamily="18" charset="0"/>
                          <a:cs typeface="Times New Roman" panose="02020603050405020304" pitchFamily="18" charset="0"/>
                        </a:rPr>
                        <a:t>Ballot type</a:t>
                      </a:r>
                    </a:p>
                  </a:txBody>
                  <a:tcPr/>
                </a:tc>
                <a:tc>
                  <a:txBody>
                    <a:bodyPr/>
                    <a:lstStyle/>
                    <a:p>
                      <a:r>
                        <a:rPr lang="en-US" dirty="0">
                          <a:latin typeface="Times New Roman" panose="02020603050405020304" pitchFamily="18" charset="0"/>
                          <a:cs typeface="Times New Roman" panose="02020603050405020304" pitchFamily="18" charset="0"/>
                        </a:rPr>
                        <a:t>Title of the Project</a:t>
                      </a:r>
                    </a:p>
                  </a:txBody>
                  <a:tcPr/>
                </a:tc>
                <a:tc>
                  <a:txBody>
                    <a:bodyPr/>
                    <a:lstStyle/>
                    <a:p>
                      <a:r>
                        <a:rPr lang="en-US" dirty="0">
                          <a:latin typeface="Times New Roman" panose="02020603050405020304" pitchFamily="18" charset="0"/>
                          <a:cs typeface="Times New Roman" panose="02020603050405020304" pitchFamily="18" charset="0"/>
                        </a:rPr>
                        <a:t>Level of Interest</a:t>
                      </a:r>
                    </a:p>
                  </a:txBody>
                  <a:tcPr/>
                </a:tc>
                <a:tc>
                  <a:txBody>
                    <a:bodyPr/>
                    <a:lstStyle/>
                    <a:p>
                      <a:r>
                        <a:rPr lang="en-US" dirty="0">
                          <a:latin typeface="Times New Roman" panose="02020603050405020304" pitchFamily="18" charset="0"/>
                          <a:cs typeface="Times New Roman" panose="02020603050405020304" pitchFamily="18" charset="0"/>
                        </a:rPr>
                        <a:t>Designated Expert</a:t>
                      </a:r>
                    </a:p>
                  </a:txBody>
                  <a:tcPr/>
                </a:tc>
                <a:tc>
                  <a:txBody>
                    <a:bodyPr/>
                    <a:lstStyle/>
                    <a:p>
                      <a:r>
                        <a:rPr lang="en-US" dirty="0">
                          <a:latin typeface="Times New Roman" panose="02020603050405020304" pitchFamily="18" charset="0"/>
                          <a:cs typeface="Times New Roman" panose="02020603050405020304" pitchFamily="18" charset="0"/>
                        </a:rPr>
                        <a:t>Strategy adopted for identification of expert</a:t>
                      </a:r>
                    </a:p>
                  </a:txBody>
                  <a:tcPr/>
                </a:tc>
                <a:extLst>
                  <a:ext uri="{0D108BD9-81ED-4DB2-BD59-A6C34878D82A}">
                    <a16:rowId xmlns:a16="http://schemas.microsoft.com/office/drawing/2014/main" val="817379502"/>
                  </a:ext>
                </a:extLst>
              </a:tr>
              <a:tr h="135313">
                <a:tc>
                  <a:txBody>
                    <a:bodyPr/>
                    <a:lstStyle/>
                    <a:p>
                      <a:r>
                        <a:rPr lang="en-US" sz="1600" dirty="0">
                          <a:latin typeface="Times New Roman" panose="02020603050405020304" pitchFamily="18" charset="0"/>
                          <a:cs typeface="Times New Roman" panose="02020603050405020304" pitchFamily="18" charset="0"/>
                        </a:rPr>
                        <a:t>TC</a:t>
                      </a:r>
                      <a:r>
                        <a:rPr lang="en-US" sz="1600" baseline="0" dirty="0">
                          <a:latin typeface="Times New Roman" panose="02020603050405020304" pitchFamily="18" charset="0"/>
                          <a:cs typeface="Times New Roman" panose="02020603050405020304" pitchFamily="18" charset="0"/>
                        </a:rPr>
                        <a:t> 163/ SC 1</a:t>
                      </a:r>
                      <a:endParaRPr lang="en-US"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CHD 27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kern="1200" dirty="0">
                          <a:solidFill>
                            <a:schemeClr val="dk1"/>
                          </a:solidFill>
                          <a:effectLst/>
                          <a:latin typeface="Times New Roman" panose="02020603050405020304" pitchFamily="18" charset="0"/>
                          <a:ea typeface="+mn-ea"/>
                          <a:cs typeface="Times New Roman" panose="02020603050405020304" pitchFamily="18" charset="0"/>
                        </a:rPr>
                        <a:t>ISO/DIS 16685</a:t>
                      </a:r>
                      <a:endParaRPr lang="en-IN" sz="1600" dirty="0">
                        <a:effectLst/>
                        <a:latin typeface="Times New Roman" panose="02020603050405020304" pitchFamily="18" charset="0"/>
                        <a:cs typeface="Times New Roman" panose="02020603050405020304" pitchFamily="18" charset="0"/>
                      </a:endParaRPr>
                    </a:p>
                  </a:txBody>
                  <a:tcPr/>
                </a:tc>
                <a:tc>
                  <a:txBody>
                    <a:bodyPr/>
                    <a:lstStyle/>
                    <a:p>
                      <a:r>
                        <a:rPr lang="en-IN" sz="1800" b="0" kern="1200" dirty="0">
                          <a:solidFill>
                            <a:schemeClr val="dk1"/>
                          </a:solidFill>
                          <a:effectLst/>
                          <a:latin typeface="Times New Roman" panose="02020603050405020304" pitchFamily="18" charset="0"/>
                          <a:ea typeface="+mn-ea"/>
                          <a:cs typeface="Times New Roman" panose="02020603050405020304" pitchFamily="18" charset="0"/>
                        </a:rPr>
                        <a:t>Thermal insulating products for industrial installations — Mechanical properties testing at sub-ambient temperatures </a:t>
                      </a:r>
                      <a:endParaRPr lang="en-IN" sz="1600" b="0" dirty="0">
                        <a:effectLst/>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High</a:t>
                      </a:r>
                    </a:p>
                  </a:txBody>
                  <a:tcPr/>
                </a:tc>
                <a:tc>
                  <a:txBody>
                    <a:bodyPr/>
                    <a:lstStyle/>
                    <a:p>
                      <a:r>
                        <a:rPr lang="en-GB" sz="1600" dirty="0">
                          <a:effectLst/>
                          <a:latin typeface="Times New Roman" panose="02020603050405020304" pitchFamily="18" charset="0"/>
                          <a:cs typeface="Times New Roman" panose="02020603050405020304" pitchFamily="18" charset="0"/>
                        </a:rPr>
                        <a:t>Dr Punit Kumar</a:t>
                      </a:r>
                      <a:endParaRPr lang="en-IN" sz="1600" dirty="0">
                        <a:effectLst/>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Committee decision</a:t>
                      </a:r>
                    </a:p>
                  </a:txBody>
                  <a:tcPr/>
                </a:tc>
                <a:extLst>
                  <a:ext uri="{0D108BD9-81ED-4DB2-BD59-A6C34878D82A}">
                    <a16:rowId xmlns:a16="http://schemas.microsoft.com/office/drawing/2014/main" val="10001"/>
                  </a:ext>
                </a:extLst>
              </a:tr>
            </a:tbl>
          </a:graphicData>
        </a:graphic>
      </p:graphicFrame>
      <p:sp>
        <p:nvSpPr>
          <p:cNvPr id="7" name="Title 1">
            <a:extLst>
              <a:ext uri="{FF2B5EF4-FFF2-40B4-BE49-F238E27FC236}">
                <a16:creationId xmlns:a16="http://schemas.microsoft.com/office/drawing/2014/main" id="{123F9F40-EC79-44C2-BA5B-001C57A7D83E}"/>
              </a:ext>
            </a:extLst>
          </p:cNvPr>
          <p:cNvSpPr txBox="1">
            <a:spLocks/>
          </p:cNvSpPr>
          <p:nvPr/>
        </p:nvSpPr>
        <p:spPr>
          <a:xfrm>
            <a:off x="661241" y="410163"/>
            <a:ext cx="10364451" cy="630734"/>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latin typeface="Times New Roman" panose="02020603050405020304" pitchFamily="18" charset="0"/>
                <a:cs typeface="Times New Roman" panose="02020603050405020304" pitchFamily="18" charset="0"/>
              </a:rPr>
              <a:t>ISO Projects (NP, CD &amp; DIS Ballots)</a:t>
            </a:r>
          </a:p>
        </p:txBody>
      </p:sp>
    </p:spTree>
    <p:extLst>
      <p:ext uri="{BB962C8B-B14F-4D97-AF65-F5344CB8AC3E}">
        <p14:creationId xmlns:p14="http://schemas.microsoft.com/office/powerpoint/2010/main" val="24629300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42FF8E-6A6D-7A5A-0398-50A527F1A9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8FBC9E-01D9-21A3-0168-0BB475F55645}"/>
              </a:ext>
            </a:extLst>
          </p:cNvPr>
          <p:cNvSpPr>
            <a:spLocks noGrp="1"/>
          </p:cNvSpPr>
          <p:nvPr>
            <p:ph type="title"/>
          </p:nvPr>
        </p:nvSpPr>
        <p:spPr>
          <a:xfrm>
            <a:off x="913775" y="618518"/>
            <a:ext cx="10364451" cy="630734"/>
          </a:xfrm>
        </p:spPr>
        <p:txBody>
          <a:bodyPr>
            <a:normAutofit fontScale="90000"/>
          </a:bodyPr>
          <a:lstStyle/>
          <a:p>
            <a:r>
              <a:rPr lang="en-US" dirty="0">
                <a:latin typeface="Times New Roman" panose="02020603050405020304" pitchFamily="18" charset="0"/>
                <a:cs typeface="Times New Roman" panose="02020603050405020304" pitchFamily="18" charset="0"/>
              </a:rPr>
              <a:t>ISO Projects (NP, CD &amp; DIS Ballots)</a:t>
            </a:r>
          </a:p>
        </p:txBody>
      </p:sp>
      <p:graphicFrame>
        <p:nvGraphicFramePr>
          <p:cNvPr id="6" name="Content Placeholder 5">
            <a:extLst>
              <a:ext uri="{FF2B5EF4-FFF2-40B4-BE49-F238E27FC236}">
                <a16:creationId xmlns:a16="http://schemas.microsoft.com/office/drawing/2014/main" id="{3B128EBF-07AC-ACC8-7335-DE01619112B7}"/>
              </a:ext>
            </a:extLst>
          </p:cNvPr>
          <p:cNvGraphicFramePr>
            <a:graphicFrameLocks noGrp="1"/>
          </p:cNvGraphicFramePr>
          <p:nvPr>
            <p:ph sz="quarter" idx="4294967295"/>
            <p:extLst>
              <p:ext uri="{D42A27DB-BD31-4B8C-83A1-F6EECF244321}">
                <p14:modId xmlns:p14="http://schemas.microsoft.com/office/powerpoint/2010/main" val="2658895609"/>
              </p:ext>
            </p:extLst>
          </p:nvPr>
        </p:nvGraphicFramePr>
        <p:xfrm>
          <a:off x="661241" y="1387532"/>
          <a:ext cx="11098117" cy="3992880"/>
        </p:xfrm>
        <a:graphic>
          <a:graphicData uri="http://schemas.openxmlformats.org/drawingml/2006/table">
            <a:tbl>
              <a:tblPr firstRow="1" bandRow="1">
                <a:tableStyleId>{5C22544A-7EE6-4342-B048-85BDC9FD1C3A}</a:tableStyleId>
              </a:tblPr>
              <a:tblGrid>
                <a:gridCol w="1013013">
                  <a:extLst>
                    <a:ext uri="{9D8B030D-6E8A-4147-A177-3AD203B41FA5}">
                      <a16:colId xmlns:a16="http://schemas.microsoft.com/office/drawing/2014/main" val="3250104272"/>
                    </a:ext>
                  </a:extLst>
                </a:gridCol>
                <a:gridCol w="951495">
                  <a:extLst>
                    <a:ext uri="{9D8B030D-6E8A-4147-A177-3AD203B41FA5}">
                      <a16:colId xmlns:a16="http://schemas.microsoft.com/office/drawing/2014/main" val="906412901"/>
                    </a:ext>
                  </a:extLst>
                </a:gridCol>
                <a:gridCol w="1655306">
                  <a:extLst>
                    <a:ext uri="{9D8B030D-6E8A-4147-A177-3AD203B41FA5}">
                      <a16:colId xmlns:a16="http://schemas.microsoft.com/office/drawing/2014/main" val="3942210832"/>
                    </a:ext>
                  </a:extLst>
                </a:gridCol>
                <a:gridCol w="1732130">
                  <a:extLst>
                    <a:ext uri="{9D8B030D-6E8A-4147-A177-3AD203B41FA5}">
                      <a16:colId xmlns:a16="http://schemas.microsoft.com/office/drawing/2014/main" val="3524835061"/>
                    </a:ext>
                  </a:extLst>
                </a:gridCol>
                <a:gridCol w="1246909">
                  <a:extLst>
                    <a:ext uri="{9D8B030D-6E8A-4147-A177-3AD203B41FA5}">
                      <a16:colId xmlns:a16="http://schemas.microsoft.com/office/drawing/2014/main" val="381375907"/>
                    </a:ext>
                  </a:extLst>
                </a:gridCol>
                <a:gridCol w="1902347">
                  <a:extLst>
                    <a:ext uri="{9D8B030D-6E8A-4147-A177-3AD203B41FA5}">
                      <a16:colId xmlns:a16="http://schemas.microsoft.com/office/drawing/2014/main" val="2781982218"/>
                    </a:ext>
                  </a:extLst>
                </a:gridCol>
                <a:gridCol w="2596917">
                  <a:extLst>
                    <a:ext uri="{9D8B030D-6E8A-4147-A177-3AD203B41FA5}">
                      <a16:colId xmlns:a16="http://schemas.microsoft.com/office/drawing/2014/main" val="1114186371"/>
                    </a:ext>
                  </a:extLst>
                </a:gridCol>
              </a:tblGrid>
              <a:tr h="370840">
                <a:tc>
                  <a:txBody>
                    <a:bodyPr/>
                    <a:lstStyle/>
                    <a:p>
                      <a:r>
                        <a:rPr lang="en-US" dirty="0">
                          <a:latin typeface="Times New Roman" panose="02020603050405020304" pitchFamily="18" charset="0"/>
                          <a:cs typeface="Times New Roman" panose="02020603050405020304" pitchFamily="18" charset="0"/>
                        </a:rPr>
                        <a:t>ISO </a:t>
                      </a:r>
                    </a:p>
                  </a:txBody>
                  <a:tcPr/>
                </a:tc>
                <a:tc>
                  <a:txBody>
                    <a:bodyPr/>
                    <a:lstStyle/>
                    <a:p>
                      <a:r>
                        <a:rPr lang="en-US" dirty="0">
                          <a:latin typeface="Times New Roman" panose="02020603050405020304" pitchFamily="18" charset="0"/>
                          <a:cs typeface="Times New Roman" panose="02020603050405020304" pitchFamily="18" charset="0"/>
                        </a:rPr>
                        <a:t>NMC</a:t>
                      </a:r>
                    </a:p>
                  </a:txBody>
                  <a:tcPr/>
                </a:tc>
                <a:tc>
                  <a:txBody>
                    <a:bodyPr/>
                    <a:lstStyle/>
                    <a:p>
                      <a:r>
                        <a:rPr lang="en-US" dirty="0">
                          <a:latin typeface="Times New Roman" panose="02020603050405020304" pitchFamily="18" charset="0"/>
                          <a:cs typeface="Times New Roman" panose="02020603050405020304" pitchFamily="18" charset="0"/>
                        </a:rPr>
                        <a:t>Ballot type</a:t>
                      </a:r>
                    </a:p>
                  </a:txBody>
                  <a:tcPr/>
                </a:tc>
                <a:tc>
                  <a:txBody>
                    <a:bodyPr/>
                    <a:lstStyle/>
                    <a:p>
                      <a:r>
                        <a:rPr lang="en-US" dirty="0">
                          <a:latin typeface="Times New Roman" panose="02020603050405020304" pitchFamily="18" charset="0"/>
                          <a:cs typeface="Times New Roman" panose="02020603050405020304" pitchFamily="18" charset="0"/>
                        </a:rPr>
                        <a:t>Title of the Project</a:t>
                      </a:r>
                    </a:p>
                  </a:txBody>
                  <a:tcPr/>
                </a:tc>
                <a:tc>
                  <a:txBody>
                    <a:bodyPr/>
                    <a:lstStyle/>
                    <a:p>
                      <a:r>
                        <a:rPr lang="en-US" dirty="0">
                          <a:latin typeface="Times New Roman" panose="02020603050405020304" pitchFamily="18" charset="0"/>
                          <a:cs typeface="Times New Roman" panose="02020603050405020304" pitchFamily="18" charset="0"/>
                        </a:rPr>
                        <a:t>Level of Interest</a:t>
                      </a:r>
                    </a:p>
                  </a:txBody>
                  <a:tcPr/>
                </a:tc>
                <a:tc>
                  <a:txBody>
                    <a:bodyPr/>
                    <a:lstStyle/>
                    <a:p>
                      <a:r>
                        <a:rPr lang="en-US" dirty="0">
                          <a:latin typeface="Times New Roman" panose="02020603050405020304" pitchFamily="18" charset="0"/>
                          <a:cs typeface="Times New Roman" panose="02020603050405020304" pitchFamily="18" charset="0"/>
                        </a:rPr>
                        <a:t>Designated Expert</a:t>
                      </a:r>
                    </a:p>
                  </a:txBody>
                  <a:tcPr/>
                </a:tc>
                <a:tc>
                  <a:txBody>
                    <a:bodyPr/>
                    <a:lstStyle/>
                    <a:p>
                      <a:r>
                        <a:rPr lang="en-US" dirty="0">
                          <a:latin typeface="Times New Roman" panose="02020603050405020304" pitchFamily="18" charset="0"/>
                          <a:cs typeface="Times New Roman" panose="02020603050405020304" pitchFamily="18" charset="0"/>
                        </a:rPr>
                        <a:t>Strategy adopted for identification of expert</a:t>
                      </a:r>
                    </a:p>
                  </a:txBody>
                  <a:tcPr/>
                </a:tc>
                <a:extLst>
                  <a:ext uri="{0D108BD9-81ED-4DB2-BD59-A6C34878D82A}">
                    <a16:rowId xmlns:a16="http://schemas.microsoft.com/office/drawing/2014/main" val="817379502"/>
                  </a:ext>
                </a:extLst>
              </a:tr>
              <a:tr h="135313">
                <a:tc>
                  <a:txBody>
                    <a:bodyPr/>
                    <a:lstStyle/>
                    <a:p>
                      <a:r>
                        <a:rPr lang="en-US" sz="1600" dirty="0">
                          <a:latin typeface="Times New Roman" panose="02020603050405020304" pitchFamily="18" charset="0"/>
                          <a:cs typeface="Times New Roman" panose="02020603050405020304" pitchFamily="18" charset="0"/>
                        </a:rPr>
                        <a:t>TC</a:t>
                      </a:r>
                      <a:r>
                        <a:rPr lang="en-US" sz="1600" baseline="0" dirty="0">
                          <a:latin typeface="Times New Roman" panose="02020603050405020304" pitchFamily="18" charset="0"/>
                          <a:cs typeface="Times New Roman" panose="02020603050405020304" pitchFamily="18" charset="0"/>
                        </a:rPr>
                        <a:t> 163/ SC 3</a:t>
                      </a:r>
                      <a:endParaRPr lang="en-US"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CHD 27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ISO/DIS 18959</a:t>
                      </a:r>
                      <a:endParaRPr lang="en-IN" sz="1600" dirty="0">
                        <a:effectLst/>
                        <a:latin typeface="Times New Roman" panose="02020603050405020304" pitchFamily="18" charset="0"/>
                        <a:cs typeface="Times New Roman" panose="02020603050405020304" pitchFamily="18" charset="0"/>
                      </a:endParaRPr>
                    </a:p>
                  </a:txBody>
                  <a:tcPr/>
                </a:tc>
                <a:tc>
                  <a:txBody>
                    <a:bodyPr/>
                    <a:lstStyle/>
                    <a:p>
                      <a:r>
                        <a:rPr lang="en-GB" sz="1600" dirty="0">
                          <a:effectLst/>
                          <a:latin typeface="Times New Roman" panose="02020603050405020304" pitchFamily="18" charset="0"/>
                          <a:cs typeface="Times New Roman" panose="02020603050405020304" pitchFamily="18" charset="0"/>
                        </a:rPr>
                        <a:t>Thermal insulation products — Rigid nano-microporous insulation for industrial applications — Specification</a:t>
                      </a:r>
                      <a:endParaRPr lang="en-IN" sz="1600" dirty="0">
                        <a:effectLst/>
                        <a:latin typeface="Times New Roman" panose="02020603050405020304" pitchFamily="18" charset="0"/>
                        <a:cs typeface="Times New Roman" panose="02020603050405020304" pitchFamily="18" charset="0"/>
                      </a:endParaRPr>
                    </a:p>
                  </a:txBody>
                  <a:tcPr/>
                </a:tc>
                <a:tc>
                  <a:txBody>
                    <a:bodyPr/>
                    <a:lstStyle/>
                    <a:p>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Medium (M)</a:t>
                      </a:r>
                      <a:endParaRPr lang="en-US" sz="1600" dirty="0">
                        <a:latin typeface="Times New Roman" panose="02020603050405020304" pitchFamily="18" charset="0"/>
                        <a:cs typeface="Times New Roman" panose="02020603050405020304" pitchFamily="18" charset="0"/>
                      </a:endParaRPr>
                    </a:p>
                  </a:txBody>
                  <a:tcPr/>
                </a:tc>
                <a:tc>
                  <a:txBody>
                    <a:bodyPr/>
                    <a:lstStyle/>
                    <a:p>
                      <a:r>
                        <a:rPr lang="en-GB" sz="1600">
                          <a:effectLst/>
                          <a:latin typeface="Times New Roman" panose="02020603050405020304" pitchFamily="18" charset="0"/>
                          <a:cs typeface="Times New Roman" panose="02020603050405020304" pitchFamily="18" charset="0"/>
                        </a:rPr>
                        <a:t>N</a:t>
                      </a:r>
                      <a:r>
                        <a:rPr lang="en-IN" sz="1600">
                          <a:effectLst/>
                          <a:latin typeface="Times New Roman" panose="02020603050405020304" pitchFamily="18" charset="0"/>
                          <a:cs typeface="Times New Roman" panose="02020603050405020304" pitchFamily="18" charset="0"/>
                        </a:rPr>
                        <a:t>il</a:t>
                      </a:r>
                      <a:endParaRPr lang="en-IN" sz="1600" dirty="0">
                        <a:effectLst/>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Yet to be identified</a:t>
                      </a:r>
                    </a:p>
                  </a:txBody>
                  <a:tcPr/>
                </a:tc>
                <a:extLst>
                  <a:ext uri="{0D108BD9-81ED-4DB2-BD59-A6C34878D82A}">
                    <a16:rowId xmlns:a16="http://schemas.microsoft.com/office/drawing/2014/main" val="10001"/>
                  </a:ext>
                </a:extLst>
              </a:tr>
              <a:tr h="13531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latin typeface="Times New Roman" panose="02020603050405020304" pitchFamily="18" charset="0"/>
                          <a:cs typeface="Times New Roman" panose="02020603050405020304" pitchFamily="18" charset="0"/>
                        </a:rPr>
                        <a:t>TC</a:t>
                      </a:r>
                      <a:r>
                        <a:rPr lang="en-US" sz="1600" baseline="0" dirty="0">
                          <a:latin typeface="Times New Roman" panose="02020603050405020304" pitchFamily="18" charset="0"/>
                          <a:cs typeface="Times New Roman" panose="02020603050405020304" pitchFamily="18" charset="0"/>
                        </a:rPr>
                        <a:t> 163/ SC 3</a:t>
                      </a:r>
                      <a:endParaRPr lang="en-US" sz="16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txBody>
                  <a:tcPr/>
                </a:tc>
                <a:tc>
                  <a:txBody>
                    <a:bodyPr/>
                    <a:lstStyle/>
                    <a:p>
                      <a:r>
                        <a:rPr lang="en-US" sz="1600" dirty="0">
                          <a:latin typeface="Times New Roman" panose="02020603050405020304" pitchFamily="18" charset="0"/>
                          <a:cs typeface="Times New Roman" panose="02020603050405020304" pitchFamily="18" charset="0"/>
                        </a:rPr>
                        <a:t>CHD 27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b="0" i="0" kern="1200" dirty="0">
                          <a:solidFill>
                            <a:schemeClr val="dk1"/>
                          </a:solidFill>
                          <a:effectLst/>
                          <a:latin typeface="Times New Roman" panose="02020603050405020304" pitchFamily="18" charset="0"/>
                          <a:ea typeface="+mn-ea"/>
                          <a:cs typeface="Times New Roman" panose="02020603050405020304" pitchFamily="18" charset="0"/>
                        </a:rPr>
                        <a:t>ISO/DIS 20812</a:t>
                      </a:r>
                      <a:endParaRPr lang="en-IN" sz="1600" dirty="0">
                        <a:effectLst/>
                        <a:latin typeface="Times New Roman" panose="02020603050405020304" pitchFamily="18" charset="0"/>
                        <a:cs typeface="Times New Roman" panose="02020603050405020304" pitchFamily="18" charset="0"/>
                      </a:endParaRPr>
                    </a:p>
                  </a:txBody>
                  <a:tcPr/>
                </a:tc>
                <a:tc>
                  <a:txBody>
                    <a:bodyPr/>
                    <a:lstStyle/>
                    <a:p>
                      <a:r>
                        <a:rPr lang="en-GB" sz="1600" dirty="0">
                          <a:effectLst/>
                          <a:latin typeface="Times New Roman" panose="02020603050405020304" pitchFamily="18" charset="0"/>
                          <a:cs typeface="Times New Roman" panose="02020603050405020304" pitchFamily="18" charset="0"/>
                        </a:rPr>
                        <a:t>Thermal insulation products for buildings — Cellular glass products — Specification</a:t>
                      </a:r>
                      <a:endParaRPr lang="en-IN" sz="1600" dirty="0">
                        <a:effectLst/>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1600" b="0" i="0" kern="1200" dirty="0">
                          <a:solidFill>
                            <a:schemeClr val="dk1"/>
                          </a:solidFill>
                          <a:effectLst/>
                          <a:latin typeface="Times New Roman" panose="02020603050405020304" pitchFamily="18" charset="0"/>
                          <a:ea typeface="+mn-ea"/>
                          <a:cs typeface="Times New Roman" panose="02020603050405020304" pitchFamily="18" charset="0"/>
                        </a:rPr>
                        <a:t>Medium (M)</a:t>
                      </a:r>
                      <a:endParaRPr lang="en-US" sz="1400" dirty="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txBody>
                  <a:tcPr/>
                </a:tc>
                <a:tc>
                  <a:txBody>
                    <a:bodyPr/>
                    <a:lstStyle/>
                    <a:p>
                      <a:r>
                        <a:rPr lang="en-GB" sz="1600" dirty="0">
                          <a:effectLst/>
                          <a:latin typeface="Times New Roman" panose="02020603050405020304" pitchFamily="18" charset="0"/>
                          <a:cs typeface="Times New Roman" panose="02020603050405020304" pitchFamily="18" charset="0"/>
                        </a:rPr>
                        <a:t>Nil</a:t>
                      </a:r>
                      <a:endParaRPr lang="en-IN" sz="1600" dirty="0">
                        <a:effectLst/>
                        <a:latin typeface="Times New Roman" panose="02020603050405020304" pitchFamily="18" charset="0"/>
                        <a:cs typeface="Times New Roman" panose="02020603050405020304" pitchFamily="18" charset="0"/>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latin typeface="Times New Roman" panose="02020603050405020304" pitchFamily="18" charset="0"/>
                          <a:cs typeface="Times New Roman" panose="02020603050405020304" pitchFamily="18" charset="0"/>
                        </a:rPr>
                        <a:t>Yet to be identified</a:t>
                      </a:r>
                    </a:p>
                    <a:p>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96834384"/>
                  </a:ext>
                </a:extLst>
              </a:tr>
            </a:tbl>
          </a:graphicData>
        </a:graphic>
      </p:graphicFrame>
    </p:spTree>
    <p:extLst>
      <p:ext uri="{BB962C8B-B14F-4D97-AF65-F5344CB8AC3E}">
        <p14:creationId xmlns:p14="http://schemas.microsoft.com/office/powerpoint/2010/main" val="33067194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D6F03-E7BC-B721-306A-AC9C60D45036}"/>
              </a:ext>
            </a:extLst>
          </p:cNvPr>
          <p:cNvSpPr>
            <a:spLocks noGrp="1"/>
          </p:cNvSpPr>
          <p:nvPr>
            <p:ph type="title"/>
          </p:nvPr>
        </p:nvSpPr>
        <p:spPr>
          <a:xfrm>
            <a:off x="1003928" y="283667"/>
            <a:ext cx="10364451" cy="796110"/>
          </a:xfrm>
        </p:spPr>
        <p:txBody>
          <a:bodyPr>
            <a:normAutofit/>
          </a:bodyPr>
          <a:lstStyle/>
          <a:p>
            <a:r>
              <a:rPr lang="en-US" dirty="0">
                <a:latin typeface="Times New Roman" panose="02020603050405020304" pitchFamily="18" charset="0"/>
                <a:cs typeface="Times New Roman" panose="02020603050405020304" pitchFamily="18" charset="0"/>
              </a:rPr>
              <a:t>Status of process reform measures</a:t>
            </a:r>
          </a:p>
        </p:txBody>
      </p:sp>
      <p:sp>
        <p:nvSpPr>
          <p:cNvPr id="3" name="Content Placeholder 2">
            <a:extLst>
              <a:ext uri="{FF2B5EF4-FFF2-40B4-BE49-F238E27FC236}">
                <a16:creationId xmlns:a16="http://schemas.microsoft.com/office/drawing/2014/main" id="{3E129770-70DE-9F70-D413-00FAEBB0221C}"/>
              </a:ext>
            </a:extLst>
          </p:cNvPr>
          <p:cNvSpPr>
            <a:spLocks noGrp="1"/>
          </p:cNvSpPr>
          <p:nvPr>
            <p:ph sz="quarter" idx="4294967295"/>
          </p:nvPr>
        </p:nvSpPr>
        <p:spPr>
          <a:xfrm>
            <a:off x="900897" y="1079777"/>
            <a:ext cx="10974051" cy="5257800"/>
          </a:xfrm>
          <a:prstGeom prst="rect">
            <a:avLst/>
          </a:prstGeom>
        </p:spPr>
        <p:txBody>
          <a:bodyPr>
            <a:normAutofit/>
          </a:bodyPr>
          <a:lstStyle/>
          <a:p>
            <a:r>
              <a:rPr lang="en-US" sz="1500" dirty="0">
                <a:latin typeface="Times New Roman" panose="02020603050405020304" pitchFamily="18" charset="0"/>
                <a:cs typeface="Times New Roman" panose="02020603050405020304" pitchFamily="18" charset="0"/>
              </a:rPr>
              <a:t>Attendance in sectional committee meetings</a:t>
            </a:r>
          </a:p>
          <a:p>
            <a:pPr marL="0" indent="0">
              <a:buNone/>
            </a:pPr>
            <a:endParaRPr lang="en-US" sz="1500" dirty="0">
              <a:latin typeface="Times New Roman" panose="02020603050405020304" pitchFamily="18" charset="0"/>
              <a:cs typeface="Times New Roman" panose="02020603050405020304" pitchFamily="18" charset="0"/>
            </a:endParaRPr>
          </a:p>
          <a:p>
            <a:pPr marL="0" indent="0">
              <a:buNone/>
            </a:pPr>
            <a:endParaRPr lang="en-US" sz="1500" dirty="0">
              <a:latin typeface="Times New Roman" panose="02020603050405020304" pitchFamily="18" charset="0"/>
              <a:cs typeface="Times New Roman" panose="02020603050405020304" pitchFamily="18" charset="0"/>
            </a:endParaRPr>
          </a:p>
          <a:p>
            <a:pPr marL="0" indent="0">
              <a:buNone/>
            </a:pPr>
            <a:endParaRPr lang="en-US" sz="1500" dirty="0">
              <a:latin typeface="Times New Roman" panose="02020603050405020304" pitchFamily="18" charset="0"/>
              <a:cs typeface="Times New Roman" panose="02020603050405020304" pitchFamily="18" charset="0"/>
            </a:endParaRPr>
          </a:p>
          <a:p>
            <a:endParaRPr lang="en-US" sz="1500" dirty="0">
              <a:latin typeface="Times New Roman" panose="02020603050405020304" pitchFamily="18" charset="0"/>
              <a:cs typeface="Times New Roman" panose="02020603050405020304" pitchFamily="18" charset="0"/>
            </a:endParaRPr>
          </a:p>
          <a:p>
            <a:endParaRPr lang="en-US" sz="15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Inactive Members- Identified after every sectional committee meeting and removed if found absent in two consecutive meetings.</a:t>
            </a:r>
          </a:p>
          <a:p>
            <a:r>
              <a:rPr lang="en-US" sz="1600" dirty="0">
                <a:latin typeface="Times New Roman" panose="02020603050405020304" pitchFamily="18" charset="0"/>
                <a:cs typeface="Times New Roman" panose="02020603050405020304" pitchFamily="18" charset="0"/>
              </a:rPr>
              <a:t>Comments on p-drafts- 2 P Draft document of CHD 27 were circulated.</a:t>
            </a:r>
          </a:p>
          <a:p>
            <a:r>
              <a:rPr lang="en-US" sz="1600" dirty="0">
                <a:latin typeface="Times New Roman" panose="02020603050405020304" pitchFamily="18" charset="0"/>
                <a:cs typeface="Times New Roman" panose="02020603050405020304" pitchFamily="18" charset="0"/>
              </a:rPr>
              <a:t>Members trained- New members (10) inducted in the committee are trained as and when trainings are conducted by NITS.</a:t>
            </a:r>
          </a:p>
          <a:p>
            <a:r>
              <a:rPr lang="en-US" sz="1600" dirty="0">
                <a:latin typeface="Times New Roman" panose="02020603050405020304" pitchFamily="18" charset="0"/>
                <a:cs typeface="Times New Roman" panose="02020603050405020304" pitchFamily="18" charset="0"/>
              </a:rPr>
              <a:t>SC membership rationalized- evaluation of performance of committee members has been done based on Attendance, Comments on Drafts circulated, Comments on ISO documents circulated, contribution during the meetings based on which decision on membership will be taken during the upcoming sectional committee meetings.</a:t>
            </a:r>
          </a:p>
        </p:txBody>
      </p:sp>
      <p:graphicFrame>
        <p:nvGraphicFramePr>
          <p:cNvPr id="4" name="Table 3">
            <a:extLst>
              <a:ext uri="{FF2B5EF4-FFF2-40B4-BE49-F238E27FC236}">
                <a16:creationId xmlns:a16="http://schemas.microsoft.com/office/drawing/2014/main" id="{2E311A4A-1C34-2E2C-70C6-A763F44727DC}"/>
              </a:ext>
            </a:extLst>
          </p:cNvPr>
          <p:cNvGraphicFramePr>
            <a:graphicFrameLocks noGrp="1"/>
          </p:cNvGraphicFramePr>
          <p:nvPr>
            <p:extLst>
              <p:ext uri="{D42A27DB-BD31-4B8C-83A1-F6EECF244321}">
                <p14:modId xmlns:p14="http://schemas.microsoft.com/office/powerpoint/2010/main" val="3725986525"/>
              </p:ext>
            </p:extLst>
          </p:nvPr>
        </p:nvGraphicFramePr>
        <p:xfrm>
          <a:off x="1179946" y="1411085"/>
          <a:ext cx="7693891" cy="1463040"/>
        </p:xfrm>
        <a:graphic>
          <a:graphicData uri="http://schemas.openxmlformats.org/drawingml/2006/table">
            <a:tbl>
              <a:tblPr firstRow="1" bandRow="1">
                <a:tableStyleId>{5C22544A-7EE6-4342-B048-85BDC9FD1C3A}</a:tableStyleId>
              </a:tblPr>
              <a:tblGrid>
                <a:gridCol w="2348489">
                  <a:extLst>
                    <a:ext uri="{9D8B030D-6E8A-4147-A177-3AD203B41FA5}">
                      <a16:colId xmlns:a16="http://schemas.microsoft.com/office/drawing/2014/main" val="3581635607"/>
                    </a:ext>
                  </a:extLst>
                </a:gridCol>
                <a:gridCol w="1932191">
                  <a:extLst>
                    <a:ext uri="{9D8B030D-6E8A-4147-A177-3AD203B41FA5}">
                      <a16:colId xmlns:a16="http://schemas.microsoft.com/office/drawing/2014/main" val="422367104"/>
                    </a:ext>
                  </a:extLst>
                </a:gridCol>
                <a:gridCol w="3413211">
                  <a:extLst>
                    <a:ext uri="{9D8B030D-6E8A-4147-A177-3AD203B41FA5}">
                      <a16:colId xmlns:a16="http://schemas.microsoft.com/office/drawing/2014/main" val="4097845628"/>
                    </a:ext>
                  </a:extLst>
                </a:gridCol>
              </a:tblGrid>
              <a:tr h="231317">
                <a:tc>
                  <a:txBody>
                    <a:bodyPr/>
                    <a:lstStyle/>
                    <a:p>
                      <a:r>
                        <a:rPr lang="en-US" dirty="0">
                          <a:latin typeface="Times New Roman" panose="02020603050405020304" pitchFamily="18" charset="0"/>
                          <a:cs typeface="Times New Roman" panose="02020603050405020304" pitchFamily="18" charset="0"/>
                        </a:rPr>
                        <a:t>Sectional Committee</a:t>
                      </a:r>
                    </a:p>
                  </a:txBody>
                  <a:tcPr/>
                </a:tc>
                <a:tc>
                  <a:txBody>
                    <a:bodyPr/>
                    <a:lstStyle/>
                    <a:p>
                      <a:r>
                        <a:rPr lang="en-US" dirty="0">
                          <a:latin typeface="Times New Roman" panose="02020603050405020304" pitchFamily="18" charset="0"/>
                          <a:cs typeface="Times New Roman" panose="02020603050405020304" pitchFamily="18" charset="0"/>
                        </a:rPr>
                        <a:t>Attendance in Q1</a:t>
                      </a:r>
                    </a:p>
                  </a:txBody>
                  <a:tcPr/>
                </a:tc>
                <a:tc>
                  <a:txBody>
                    <a:bodyPr/>
                    <a:lstStyle/>
                    <a:p>
                      <a:r>
                        <a:rPr lang="en-US" dirty="0">
                          <a:latin typeface="Times New Roman" panose="02020603050405020304" pitchFamily="18" charset="0"/>
                          <a:cs typeface="Times New Roman" panose="02020603050405020304" pitchFamily="18" charset="0"/>
                        </a:rPr>
                        <a:t>Attendance in Q2</a:t>
                      </a:r>
                    </a:p>
                  </a:txBody>
                  <a:tcPr/>
                </a:tc>
                <a:extLst>
                  <a:ext uri="{0D108BD9-81ED-4DB2-BD59-A6C34878D82A}">
                    <a16:rowId xmlns:a16="http://schemas.microsoft.com/office/drawing/2014/main" val="2116728319"/>
                  </a:ext>
                </a:extLst>
              </a:tr>
              <a:tr h="231317">
                <a:tc>
                  <a:txBody>
                    <a:bodyPr/>
                    <a:lstStyle/>
                    <a:p>
                      <a:r>
                        <a:rPr lang="en-US" dirty="0">
                          <a:latin typeface="Times New Roman" panose="02020603050405020304" pitchFamily="18" charset="0"/>
                          <a:cs typeface="Times New Roman" panose="02020603050405020304" pitchFamily="18" charset="0"/>
                        </a:rPr>
                        <a:t>CHD</a:t>
                      </a:r>
                      <a:r>
                        <a:rPr lang="en-US" baseline="0" dirty="0">
                          <a:latin typeface="Times New Roman" panose="02020603050405020304" pitchFamily="18" charset="0"/>
                          <a:cs typeface="Times New Roman" panose="02020603050405020304" pitchFamily="18" charset="0"/>
                        </a:rPr>
                        <a:t> 05</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a:latin typeface="Times New Roman" panose="02020603050405020304" pitchFamily="18" charset="0"/>
                          <a:cs typeface="Times New Roman" panose="02020603050405020304" pitchFamily="18" charset="0"/>
                        </a:rPr>
                        <a:t>Nil</a:t>
                      </a:r>
                    </a:p>
                  </a:txBody>
                  <a:tcPr/>
                </a:tc>
                <a:tc>
                  <a:txBody>
                    <a:bodyPr/>
                    <a:lstStyle/>
                    <a:p>
                      <a:r>
                        <a:rPr lang="en-US" dirty="0">
                          <a:latin typeface="Times New Roman" panose="02020603050405020304" pitchFamily="18" charset="0"/>
                          <a:cs typeface="Times New Roman" panose="02020603050405020304" pitchFamily="18" charset="0"/>
                        </a:rPr>
                        <a:t>45.45 %</a:t>
                      </a:r>
                    </a:p>
                  </a:txBody>
                  <a:tcPr/>
                </a:tc>
                <a:extLst>
                  <a:ext uri="{0D108BD9-81ED-4DB2-BD59-A6C34878D82A}">
                    <a16:rowId xmlns:a16="http://schemas.microsoft.com/office/drawing/2014/main" val="1612525339"/>
                  </a:ext>
                </a:extLst>
              </a:tr>
              <a:tr h="228148">
                <a:tc>
                  <a:txBody>
                    <a:bodyPr/>
                    <a:lstStyle/>
                    <a:p>
                      <a:r>
                        <a:rPr lang="en-US" dirty="0">
                          <a:latin typeface="Times New Roman" panose="02020603050405020304" pitchFamily="18" charset="0"/>
                          <a:cs typeface="Times New Roman" panose="02020603050405020304" pitchFamily="18" charset="0"/>
                        </a:rPr>
                        <a:t>CHD</a:t>
                      </a:r>
                      <a:r>
                        <a:rPr lang="en-US" baseline="0" dirty="0">
                          <a:latin typeface="Times New Roman" panose="02020603050405020304" pitchFamily="18" charset="0"/>
                          <a:cs typeface="Times New Roman" panose="02020603050405020304" pitchFamily="18" charset="0"/>
                        </a:rPr>
                        <a:t> 09</a:t>
                      </a:r>
                      <a:endParaRPr lang="en-US"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Nil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50 %</a:t>
                      </a:r>
                    </a:p>
                  </a:txBody>
                  <a:tcPr/>
                </a:tc>
                <a:extLst>
                  <a:ext uri="{0D108BD9-81ED-4DB2-BD59-A6C34878D82A}">
                    <a16:rowId xmlns:a16="http://schemas.microsoft.com/office/drawing/2014/main" val="2976382633"/>
                  </a:ext>
                </a:extLst>
              </a:tr>
              <a:tr h="231317">
                <a:tc>
                  <a:txBody>
                    <a:bodyPr/>
                    <a:lstStyle/>
                    <a:p>
                      <a:r>
                        <a:rPr lang="en-US" dirty="0">
                          <a:latin typeface="Times New Roman" panose="02020603050405020304" pitchFamily="18" charset="0"/>
                          <a:cs typeface="Times New Roman" panose="02020603050405020304" pitchFamily="18" charset="0"/>
                        </a:rPr>
                        <a:t>CHD</a:t>
                      </a:r>
                      <a:r>
                        <a:rPr lang="en-US" baseline="0" dirty="0">
                          <a:latin typeface="Times New Roman" panose="02020603050405020304" pitchFamily="18" charset="0"/>
                          <a:cs typeface="Times New Roman" panose="02020603050405020304" pitchFamily="18" charset="0"/>
                        </a:rPr>
                        <a:t> 27</a:t>
                      </a:r>
                      <a:endParaRPr lang="en-US" dirty="0">
                        <a:latin typeface="Times New Roman" panose="02020603050405020304" pitchFamily="18" charset="0"/>
                        <a:cs typeface="Times New Roman" panose="02020603050405020304" pitchFamily="18" charset="0"/>
                      </a:endParaRPr>
                    </a:p>
                  </a:txBody>
                  <a:tcPr/>
                </a:tc>
                <a:tc>
                  <a:txBody>
                    <a:bodyPr/>
                    <a:lstStyle/>
                    <a:p>
                      <a:r>
                        <a:rPr lang="en-US" dirty="0">
                          <a:latin typeface="Times New Roman" panose="02020603050405020304" pitchFamily="18" charset="0"/>
                          <a:cs typeface="Times New Roman" panose="02020603050405020304" pitchFamily="18" charset="0"/>
                        </a:rPr>
                        <a:t>Nil</a:t>
                      </a:r>
                    </a:p>
                  </a:txBody>
                  <a:tcPr/>
                </a:tc>
                <a:tc>
                  <a:txBody>
                    <a:bodyPr/>
                    <a:lstStyle/>
                    <a:p>
                      <a:r>
                        <a:rPr lang="en-US" dirty="0">
                          <a:latin typeface="Times New Roman" panose="02020603050405020304" pitchFamily="18" charset="0"/>
                          <a:cs typeface="Times New Roman" panose="02020603050405020304" pitchFamily="18" charset="0"/>
                        </a:rPr>
                        <a:t>65 %</a:t>
                      </a:r>
                    </a:p>
                  </a:txBody>
                  <a:tcPr/>
                </a:tc>
                <a:extLst>
                  <a:ext uri="{0D108BD9-81ED-4DB2-BD59-A6C34878D82A}">
                    <a16:rowId xmlns:a16="http://schemas.microsoft.com/office/drawing/2014/main" val="745593899"/>
                  </a:ext>
                </a:extLst>
              </a:tr>
            </a:tbl>
          </a:graphicData>
        </a:graphic>
      </p:graphicFrame>
    </p:spTree>
    <p:extLst>
      <p:ext uri="{BB962C8B-B14F-4D97-AF65-F5344CB8AC3E}">
        <p14:creationId xmlns:p14="http://schemas.microsoft.com/office/powerpoint/2010/main" val="3282655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774083" y="1854682"/>
            <a:ext cx="5813903" cy="3276000"/>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254485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1896534" y="513990"/>
            <a:ext cx="8596668" cy="1320800"/>
          </a:xfrm>
        </p:spPr>
        <p:txBody>
          <a:bodyPr/>
          <a:lstStyle/>
          <a:p>
            <a:pPr algn="ctr"/>
            <a:r>
              <a:rPr lang="en-US" sz="3200" b="1" dirty="0">
                <a:latin typeface="Times New Roman" panose="02020603050405020304" pitchFamily="18" charset="0"/>
                <a:cs typeface="Times New Roman" panose="02020603050405020304" pitchFamily="18" charset="0"/>
              </a:rPr>
              <a:t>Progress of AAP 2024-25 – “</a:t>
            </a:r>
            <a:r>
              <a:rPr lang="en-US" sz="3200" b="1" cap="none" dirty="0">
                <a:latin typeface="Times New Roman" panose="02020603050405020304" pitchFamily="18" charset="0"/>
                <a:cs typeface="Times New Roman" panose="02020603050405020304" pitchFamily="18" charset="0"/>
              </a:rPr>
              <a:t>NWIP”</a:t>
            </a:r>
            <a:endParaRPr lang="en-IN"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3192765068"/>
              </p:ext>
            </p:extLst>
          </p:nvPr>
        </p:nvGraphicFramePr>
        <p:xfrm>
          <a:off x="490027" y="1174390"/>
          <a:ext cx="10848636" cy="4621371"/>
        </p:xfrm>
        <a:graphic>
          <a:graphicData uri="http://schemas.openxmlformats.org/drawingml/2006/table">
            <a:tbl>
              <a:tblPr firstRow="1" firstCol="1" bandRow="1">
                <a:tableStyleId>{5C22544A-7EE6-4342-B048-85BDC9FD1C3A}</a:tableStyleId>
              </a:tblPr>
              <a:tblGrid>
                <a:gridCol w="1277915">
                  <a:extLst>
                    <a:ext uri="{9D8B030D-6E8A-4147-A177-3AD203B41FA5}">
                      <a16:colId xmlns:a16="http://schemas.microsoft.com/office/drawing/2014/main" val="880052412"/>
                    </a:ext>
                  </a:extLst>
                </a:gridCol>
                <a:gridCol w="3186357">
                  <a:extLst>
                    <a:ext uri="{9D8B030D-6E8A-4147-A177-3AD203B41FA5}">
                      <a16:colId xmlns:a16="http://schemas.microsoft.com/office/drawing/2014/main" val="2741798418"/>
                    </a:ext>
                  </a:extLst>
                </a:gridCol>
                <a:gridCol w="3229505">
                  <a:extLst>
                    <a:ext uri="{9D8B030D-6E8A-4147-A177-3AD203B41FA5}">
                      <a16:colId xmlns:a16="http://schemas.microsoft.com/office/drawing/2014/main" val="758382323"/>
                    </a:ext>
                  </a:extLst>
                </a:gridCol>
                <a:gridCol w="3154859">
                  <a:extLst>
                    <a:ext uri="{9D8B030D-6E8A-4147-A177-3AD203B41FA5}">
                      <a16:colId xmlns:a16="http://schemas.microsoft.com/office/drawing/2014/main" val="3628696659"/>
                    </a:ext>
                  </a:extLst>
                </a:gridCol>
              </a:tblGrid>
              <a:tr h="0">
                <a:tc>
                  <a:txBody>
                    <a:bodyPr/>
                    <a:lstStyle/>
                    <a:p>
                      <a:pPr>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500" dirty="0">
                          <a:effectLst/>
                          <a:latin typeface="Times New Roman" panose="02020603050405020304" pitchFamily="18" charset="0"/>
                          <a:cs typeface="Times New Roman" panose="02020603050405020304" pitchFamily="18" charset="0"/>
                        </a:rPr>
                        <a:t>Subject </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764642">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500" dirty="0">
                          <a:effectLst/>
                          <a:latin typeface="Times New Roman" panose="02020603050405020304" pitchFamily="18" charset="0"/>
                          <a:cs typeface="Times New Roman" panose="02020603050405020304" pitchFamily="18" charset="0"/>
                        </a:rPr>
                        <a:t>Photography — Photographic-grade chemicals — Test methods — Part 6: Determination of halide content</a:t>
                      </a:r>
                    </a:p>
                  </a:txBody>
                  <a:tcPr marL="28575" marR="28575" marT="19050" marB="19050"/>
                </a:tc>
                <a:tc>
                  <a:txBody>
                    <a:bodyPr/>
                    <a:lstStyle/>
                    <a:p>
                      <a:pPr algn="just">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Stage.</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By ARP</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3473075551"/>
                  </a:ext>
                </a:extLst>
              </a:tr>
              <a:tr h="764642">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500" dirty="0">
                          <a:effectLst/>
                          <a:latin typeface="Times New Roman" panose="02020603050405020304" pitchFamily="18" charset="0"/>
                          <a:cs typeface="Times New Roman" panose="02020603050405020304" pitchFamily="18" charset="0"/>
                        </a:rPr>
                        <a:t>Photography — Photographic-grade chemicals — Test methods — Part 7: Determination of alkalinity or acidity</a:t>
                      </a:r>
                    </a:p>
                  </a:txBody>
                  <a:tcPr marL="28575" marR="28575" marT="19050" marB="19050"/>
                </a:tc>
                <a:tc>
                  <a:txBody>
                    <a:bodyPr/>
                    <a:lstStyle/>
                    <a:p>
                      <a:pPr marL="0" marR="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Stage.</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By ARP</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706557046"/>
                  </a:ext>
                </a:extLst>
              </a:tr>
              <a:tr h="941965">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latin typeface="Times New Roman" panose="02020603050405020304" pitchFamily="18" charset="0"/>
                          <a:cs typeface="Times New Roman" panose="02020603050405020304" pitchFamily="18" charset="0"/>
                        </a:rPr>
                        <a:t>Photography — Photographic-grade chemicals — Test methods — Part 8: Determination of volatile matter</a:t>
                      </a:r>
                    </a:p>
                  </a:txBody>
                  <a:tcPr marL="28575" marR="28575" marT="19050" marB="19050"/>
                </a:tc>
                <a:tc>
                  <a:txBody>
                    <a:bodyPr/>
                    <a:lstStyle/>
                    <a:p>
                      <a:pPr algn="just">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Stage.</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By ARP</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1316331930"/>
                  </a:ext>
                </a:extLst>
              </a:tr>
              <a:tr h="941965">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500" u="none" strike="noStrike" dirty="0">
                          <a:effectLst/>
                          <a:latin typeface="Times New Roman" panose="02020603050405020304" pitchFamily="18" charset="0"/>
                          <a:cs typeface="Times New Roman" panose="02020603050405020304" pitchFamily="18" charset="0"/>
                        </a:rPr>
                        <a:t>Photography — Photographic-grade chemicals — Test methods — Part 9: Reaction to ammoniacal silver nitrate</a:t>
                      </a:r>
                    </a:p>
                  </a:txBody>
                  <a:tcPr marL="28575" marR="28575" marT="19050" marB="19050"/>
                </a:tc>
                <a:tc>
                  <a:txBody>
                    <a:bodyPr/>
                    <a:lstStyle/>
                    <a:p>
                      <a:pPr algn="just">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Stage.</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By ARP</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030455805"/>
                  </a:ext>
                </a:extLst>
              </a:tr>
              <a:tr h="941965">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latin typeface="Times New Roman" panose="02020603050405020304" pitchFamily="18" charset="0"/>
                          <a:cs typeface="Times New Roman" panose="02020603050405020304" pitchFamily="18" charset="0"/>
                        </a:rPr>
                        <a:t>Photography — Photographic-grade chemicals — Test methods — Part 10: Determination of </a:t>
                      </a:r>
                      <a:r>
                        <a:rPr lang="en-IN" sz="1500" dirty="0" err="1">
                          <a:latin typeface="Times New Roman" panose="02020603050405020304" pitchFamily="18" charset="0"/>
                          <a:cs typeface="Times New Roman" panose="02020603050405020304" pitchFamily="18" charset="0"/>
                        </a:rPr>
                        <a:t>sulfide</a:t>
                      </a:r>
                      <a:r>
                        <a:rPr lang="en-IN" sz="1500" dirty="0">
                          <a:latin typeface="Times New Roman" panose="02020603050405020304" pitchFamily="18" charset="0"/>
                          <a:cs typeface="Times New Roman" panose="02020603050405020304" pitchFamily="18" charset="0"/>
                        </a:rPr>
                        <a:t> content</a:t>
                      </a:r>
                    </a:p>
                  </a:txBody>
                  <a:tcPr marL="28575" marR="28575" marT="19050" marB="19050"/>
                </a:tc>
                <a:tc>
                  <a:txBody>
                    <a:bodyPr/>
                    <a:lstStyle/>
                    <a:p>
                      <a:pPr algn="just">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Stage.</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By ARP</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638259393"/>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1317165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1896534" y="513990"/>
            <a:ext cx="8596668" cy="1320800"/>
          </a:xfrm>
        </p:spPr>
        <p:txBody>
          <a:bodyPr/>
          <a:lstStyle/>
          <a:p>
            <a:pPr algn="ctr"/>
            <a:r>
              <a:rPr lang="en-US" sz="3200" b="1" dirty="0">
                <a:latin typeface="Times New Roman" panose="02020603050405020304" pitchFamily="18" charset="0"/>
                <a:cs typeface="Times New Roman" panose="02020603050405020304" pitchFamily="18" charset="0"/>
              </a:rPr>
              <a:t>Progress of AAP 2024-25 – “</a:t>
            </a:r>
            <a:r>
              <a:rPr lang="en-US" sz="3200" b="1" cap="none" dirty="0">
                <a:latin typeface="Times New Roman" panose="02020603050405020304" pitchFamily="18" charset="0"/>
                <a:cs typeface="Times New Roman" panose="02020603050405020304" pitchFamily="18" charset="0"/>
              </a:rPr>
              <a:t>NWIP”</a:t>
            </a:r>
            <a:endParaRPr lang="en-IN"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2810359657"/>
              </p:ext>
            </p:extLst>
          </p:nvPr>
        </p:nvGraphicFramePr>
        <p:xfrm>
          <a:off x="449686" y="1174046"/>
          <a:ext cx="10848636" cy="4277219"/>
        </p:xfrm>
        <a:graphic>
          <a:graphicData uri="http://schemas.openxmlformats.org/drawingml/2006/table">
            <a:tbl>
              <a:tblPr firstRow="1" firstCol="1" bandRow="1">
                <a:tableStyleId>{5C22544A-7EE6-4342-B048-85BDC9FD1C3A}</a:tableStyleId>
              </a:tblPr>
              <a:tblGrid>
                <a:gridCol w="1277915">
                  <a:extLst>
                    <a:ext uri="{9D8B030D-6E8A-4147-A177-3AD203B41FA5}">
                      <a16:colId xmlns:a16="http://schemas.microsoft.com/office/drawing/2014/main" val="880052412"/>
                    </a:ext>
                  </a:extLst>
                </a:gridCol>
                <a:gridCol w="3186357">
                  <a:extLst>
                    <a:ext uri="{9D8B030D-6E8A-4147-A177-3AD203B41FA5}">
                      <a16:colId xmlns:a16="http://schemas.microsoft.com/office/drawing/2014/main" val="2741798418"/>
                    </a:ext>
                  </a:extLst>
                </a:gridCol>
                <a:gridCol w="3229505">
                  <a:extLst>
                    <a:ext uri="{9D8B030D-6E8A-4147-A177-3AD203B41FA5}">
                      <a16:colId xmlns:a16="http://schemas.microsoft.com/office/drawing/2014/main" val="758382323"/>
                    </a:ext>
                  </a:extLst>
                </a:gridCol>
                <a:gridCol w="3154859">
                  <a:extLst>
                    <a:ext uri="{9D8B030D-6E8A-4147-A177-3AD203B41FA5}">
                      <a16:colId xmlns:a16="http://schemas.microsoft.com/office/drawing/2014/main" val="3628696659"/>
                    </a:ext>
                  </a:extLst>
                </a:gridCol>
              </a:tblGrid>
              <a:tr h="0">
                <a:tc>
                  <a:txBody>
                    <a:bodyPr/>
                    <a:lstStyle/>
                    <a:p>
                      <a:pPr>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500" dirty="0">
                          <a:effectLst/>
                          <a:latin typeface="Times New Roman" panose="02020603050405020304" pitchFamily="18" charset="0"/>
                          <a:cs typeface="Times New Roman" panose="02020603050405020304" pitchFamily="18" charset="0"/>
                        </a:rPr>
                        <a:t>Subject </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500" dirty="0">
                          <a:effectLst/>
                          <a:latin typeface="+mn-lt"/>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500" dirty="0">
                          <a:effectLst/>
                          <a:latin typeface="+mn-lt"/>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764642">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500" dirty="0">
                          <a:effectLst/>
                          <a:latin typeface="Times New Roman" panose="02020603050405020304" pitchFamily="18" charset="0"/>
                          <a:cs typeface="Times New Roman" panose="02020603050405020304" pitchFamily="18" charset="0"/>
                        </a:rPr>
                        <a:t>Photography — Photographic-grade chemicals — Test methods — Part 11: Determination of specific gravity</a:t>
                      </a:r>
                    </a:p>
                  </a:txBody>
                  <a:tcPr marL="28575" marR="28575" marT="19050" marB="19050"/>
                </a:tc>
                <a:tc>
                  <a:txBody>
                    <a:bodyPr/>
                    <a:lstStyle/>
                    <a:p>
                      <a:pPr algn="just">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Stage.</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By ARP</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3473075551"/>
                  </a:ext>
                </a:extLst>
              </a:tr>
              <a:tr h="764642">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500" dirty="0">
                          <a:effectLst/>
                          <a:latin typeface="Times New Roman" panose="02020603050405020304" pitchFamily="18" charset="0"/>
                          <a:cs typeface="Times New Roman" panose="02020603050405020304" pitchFamily="18" charset="0"/>
                        </a:rPr>
                        <a:t>Photography — Photographic-grade chemicals — Test methods — Part 12: Determination of density</a:t>
                      </a:r>
                    </a:p>
                  </a:txBody>
                  <a:tcPr marL="28575" marR="28575" marT="19050" marB="19050"/>
                </a:tc>
                <a:tc>
                  <a:txBody>
                    <a:bodyPr/>
                    <a:lstStyle/>
                    <a:p>
                      <a:pPr marL="0" marR="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Stage.</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28575" marR="28575" marT="19050" marB="19050"/>
                </a:tc>
                <a:tc>
                  <a:txBody>
                    <a:bodyPr/>
                    <a:lstStyle/>
                    <a:p>
                      <a:pPr algn="just">
                        <a:lnSpc>
                          <a:spcPct val="107000"/>
                        </a:lnSpc>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By ARP</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706557046"/>
                  </a:ext>
                </a:extLst>
              </a:tr>
              <a:tr h="941965">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latin typeface="Times New Roman" panose="02020603050405020304" pitchFamily="18" charset="0"/>
                          <a:cs typeface="Times New Roman" panose="02020603050405020304" pitchFamily="18" charset="0"/>
                        </a:rPr>
                        <a:t>Photography — Photographic-grade chemicals — Test methods — Part 13: Determination of pH</a:t>
                      </a:r>
                    </a:p>
                  </a:txBody>
                  <a:tcPr marL="28575" marR="28575" marT="19050" marB="19050"/>
                </a:tc>
                <a:tc>
                  <a:txBody>
                    <a:bodyPr/>
                    <a:lstStyle/>
                    <a:p>
                      <a:pPr algn="just">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Stage.</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By ARP</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1316331930"/>
                  </a:ext>
                </a:extLst>
              </a:tr>
              <a:tr h="568355">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09</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500" u="none" strike="noStrike" dirty="0">
                          <a:effectLst/>
                          <a:latin typeface="Times New Roman" panose="02020603050405020304" pitchFamily="18" charset="0"/>
                          <a:cs typeface="Times New Roman" panose="02020603050405020304" pitchFamily="18" charset="0"/>
                        </a:rPr>
                        <a:t>Clay Utensils - Specification</a:t>
                      </a:r>
                    </a:p>
                  </a:txBody>
                  <a:tcPr marL="28575" marR="28575" marT="19050" marB="19050"/>
                </a:tc>
                <a:tc>
                  <a:txBody>
                    <a:bodyPr/>
                    <a:lstStyle/>
                    <a:p>
                      <a:pPr algn="just">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Stage.</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By Working group</a:t>
                      </a:r>
                    </a:p>
                  </a:txBody>
                  <a:tcPr marL="28575" marR="28575" marT="19050" marB="19050"/>
                </a:tc>
                <a:extLst>
                  <a:ext uri="{0D108BD9-81ED-4DB2-BD59-A6C34878D82A}">
                    <a16:rowId xmlns:a16="http://schemas.microsoft.com/office/drawing/2014/main" val="2030455805"/>
                  </a:ext>
                </a:extLst>
              </a:tr>
              <a:tr h="941965">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27</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500" u="none" strike="noStrike" dirty="0">
                          <a:effectLst/>
                          <a:latin typeface="Times New Roman" panose="02020603050405020304" pitchFamily="18" charset="0"/>
                          <a:cs typeface="Times New Roman" panose="02020603050405020304" pitchFamily="18" charset="0"/>
                        </a:rPr>
                        <a:t>Fire Performance for Thermal Insulation Materials to be Used in Building Equipment or Building Structures - Method of Test</a:t>
                      </a:r>
                    </a:p>
                  </a:txBody>
                  <a:tcPr marL="9525" marR="9525" marT="9525" marB="0" anchor="ctr"/>
                </a:tc>
                <a:tc>
                  <a:txBody>
                    <a:bodyPr/>
                    <a:lstStyle/>
                    <a:p>
                      <a:pPr algn="just">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P</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Draft Stage.</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By </a:t>
                      </a: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Working group</a:t>
                      </a:r>
                    </a:p>
                  </a:txBody>
                  <a:tcPr marL="28575" marR="28575" marT="19050" marB="19050"/>
                </a:tc>
                <a:extLst>
                  <a:ext uri="{0D108BD9-81ED-4DB2-BD59-A6C34878D82A}">
                    <a16:rowId xmlns:a16="http://schemas.microsoft.com/office/drawing/2014/main" val="638259393"/>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1668957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1896534" y="513990"/>
            <a:ext cx="8596668" cy="1320800"/>
          </a:xfrm>
        </p:spPr>
        <p:txBody>
          <a:bodyPr/>
          <a:lstStyle/>
          <a:p>
            <a:pPr algn="ctr"/>
            <a:r>
              <a:rPr lang="en-US" sz="3200" b="1" dirty="0">
                <a:latin typeface="Times New Roman" panose="02020603050405020304" pitchFamily="18" charset="0"/>
                <a:cs typeface="Times New Roman" panose="02020603050405020304" pitchFamily="18" charset="0"/>
              </a:rPr>
              <a:t>Progress of AAP 2024-25 – “</a:t>
            </a:r>
            <a:r>
              <a:rPr lang="en-US" sz="3200" b="1" cap="none" dirty="0">
                <a:latin typeface="Times New Roman" panose="02020603050405020304" pitchFamily="18" charset="0"/>
                <a:cs typeface="Times New Roman" panose="02020603050405020304" pitchFamily="18" charset="0"/>
              </a:rPr>
              <a:t>NWIP”</a:t>
            </a:r>
            <a:endParaRPr lang="en-IN"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783550209"/>
              </p:ext>
            </p:extLst>
          </p:nvPr>
        </p:nvGraphicFramePr>
        <p:xfrm>
          <a:off x="490027" y="1174390"/>
          <a:ext cx="10848636" cy="5188820"/>
        </p:xfrm>
        <a:graphic>
          <a:graphicData uri="http://schemas.openxmlformats.org/drawingml/2006/table">
            <a:tbl>
              <a:tblPr firstRow="1" firstCol="1" bandRow="1">
                <a:tableStyleId>{5C22544A-7EE6-4342-B048-85BDC9FD1C3A}</a:tableStyleId>
              </a:tblPr>
              <a:tblGrid>
                <a:gridCol w="1277915">
                  <a:extLst>
                    <a:ext uri="{9D8B030D-6E8A-4147-A177-3AD203B41FA5}">
                      <a16:colId xmlns:a16="http://schemas.microsoft.com/office/drawing/2014/main" val="880052412"/>
                    </a:ext>
                  </a:extLst>
                </a:gridCol>
                <a:gridCol w="3186357">
                  <a:extLst>
                    <a:ext uri="{9D8B030D-6E8A-4147-A177-3AD203B41FA5}">
                      <a16:colId xmlns:a16="http://schemas.microsoft.com/office/drawing/2014/main" val="2741798418"/>
                    </a:ext>
                  </a:extLst>
                </a:gridCol>
                <a:gridCol w="3229505">
                  <a:extLst>
                    <a:ext uri="{9D8B030D-6E8A-4147-A177-3AD203B41FA5}">
                      <a16:colId xmlns:a16="http://schemas.microsoft.com/office/drawing/2014/main" val="758382323"/>
                    </a:ext>
                  </a:extLst>
                </a:gridCol>
                <a:gridCol w="3154859">
                  <a:extLst>
                    <a:ext uri="{9D8B030D-6E8A-4147-A177-3AD203B41FA5}">
                      <a16:colId xmlns:a16="http://schemas.microsoft.com/office/drawing/2014/main" val="3628696659"/>
                    </a:ext>
                  </a:extLst>
                </a:gridCol>
              </a:tblGrid>
              <a:tr h="0">
                <a:tc>
                  <a:txBody>
                    <a:bodyPr/>
                    <a:lstStyle/>
                    <a:p>
                      <a:pPr>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500" dirty="0">
                          <a:effectLst/>
                          <a:latin typeface="Times New Roman" panose="02020603050405020304" pitchFamily="18" charset="0"/>
                          <a:cs typeface="Times New Roman" panose="02020603050405020304" pitchFamily="18" charset="0"/>
                        </a:rPr>
                        <a:t>Subject </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764642">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27</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u="none" strike="noStrike" dirty="0">
                          <a:effectLst/>
                          <a:latin typeface="Times New Roman" panose="02020603050405020304" pitchFamily="18" charset="0"/>
                          <a:cs typeface="Times New Roman" panose="02020603050405020304" pitchFamily="18" charset="0"/>
                        </a:rPr>
                        <a:t>Thermal Insulation for Building Equipment Industrial Installations - Calculation Rules</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Published</a:t>
                      </a:r>
                    </a:p>
                  </a:txBody>
                  <a:tcPr marL="28575" marR="28575" marT="19050" marB="19050"/>
                </a:tc>
                <a:tc>
                  <a:txBody>
                    <a:bodyPr/>
                    <a:lstStyle/>
                    <a:p>
                      <a:pPr marL="0" marR="0" indent="0" algn="just" defTabSz="457200" rtl="0" eaLnBrk="1" fontAlgn="auto" latinLnBrk="0" hangingPunct="1">
                        <a:lnSpc>
                          <a:spcPct val="107000"/>
                        </a:lnSpc>
                        <a:spcBef>
                          <a:spcPts val="0"/>
                        </a:spcBef>
                        <a:spcAft>
                          <a:spcPts val="0"/>
                        </a:spcAft>
                        <a:buClrTx/>
                        <a:buSzTx/>
                        <a:buFontTx/>
                        <a:buNone/>
                        <a:tabLst/>
                        <a:defRPr/>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By Working Panel</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3473075551"/>
                  </a:ext>
                </a:extLst>
              </a:tr>
              <a:tr h="764642">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27</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u="none" strike="noStrike" dirty="0">
                          <a:effectLst/>
                          <a:latin typeface="Times New Roman" panose="02020603050405020304" pitchFamily="18" charset="0"/>
                          <a:cs typeface="Times New Roman" panose="02020603050405020304" pitchFamily="18" charset="0"/>
                        </a:rPr>
                        <a:t>Thermal insulation Determination of steady-state thermal transmission properties of thermal insulation for circular pipes</a:t>
                      </a:r>
                    </a:p>
                    <a:p>
                      <a:pPr algn="just">
                        <a:lnSpc>
                          <a:spcPct val="107000"/>
                        </a:lnSpc>
                      </a:pPr>
                      <a:endParaRPr lang="en-IN" sz="1500" dirty="0">
                        <a:effectLst/>
                        <a:latin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under Publication</a:t>
                      </a:r>
                    </a:p>
                  </a:txBody>
                  <a:tcPr marL="28575" marR="28575" marT="19050" marB="19050"/>
                </a:tc>
                <a:tc>
                  <a:txBody>
                    <a:bodyPr/>
                    <a:lstStyle/>
                    <a:p>
                      <a:pPr marL="0" marR="0" indent="0" algn="just" defTabSz="457200" rtl="0" eaLnBrk="1" fontAlgn="auto" latinLnBrk="0" hangingPunct="1">
                        <a:lnSpc>
                          <a:spcPct val="107000"/>
                        </a:lnSpc>
                        <a:spcBef>
                          <a:spcPts val="0"/>
                        </a:spcBef>
                        <a:spcAft>
                          <a:spcPts val="0"/>
                        </a:spcAft>
                        <a:buClrTx/>
                        <a:buSzTx/>
                        <a:buFontTx/>
                        <a:buNone/>
                        <a:tabLst/>
                        <a:defRPr/>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By Working Panel</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706557046"/>
                  </a:ext>
                </a:extLst>
              </a:tr>
              <a:tr h="941965">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27</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latin typeface="Times New Roman" panose="02020603050405020304" pitchFamily="18" charset="0"/>
                          <a:cs typeface="Times New Roman" panose="02020603050405020304" pitchFamily="18" charset="0"/>
                        </a:rPr>
                        <a:t>Rigid Cellular Plastics -Thermal Insulation Products for Buildings - Extruded Polystyrene (XPS) Insulation Board Specification</a:t>
                      </a:r>
                    </a:p>
                  </a:txBody>
                  <a:tcPr marL="28575" marR="28575" marT="19050" marB="19050"/>
                </a:tc>
                <a:tc>
                  <a:txBody>
                    <a:bodyPr/>
                    <a:lstStyle/>
                    <a:p>
                      <a:pPr algn="just">
                        <a:lnSpc>
                          <a:spcPct val="107000"/>
                        </a:lnSpc>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Under</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development</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By Working Panel</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1316331930"/>
                  </a:ext>
                </a:extLst>
              </a:tr>
              <a:tr h="941965">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27</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cs typeface="Times New Roman" panose="02020603050405020304" pitchFamily="18" charset="0"/>
                        </a:rPr>
                        <a:t>Thermal insulation products - Aerogel blanket- Specification</a:t>
                      </a:r>
                    </a:p>
                    <a:p>
                      <a:pPr algn="just">
                        <a:lnSpc>
                          <a:spcPct val="107000"/>
                        </a:lnSpc>
                      </a:pPr>
                      <a:endParaRPr lang="en-IN" sz="1500" u="none" strike="noStrike" dirty="0">
                        <a:effectLst/>
                        <a:latin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P</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Draft Stage.</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indent="0" algn="just" defTabSz="457200" rtl="0" eaLnBrk="1" fontAlgn="auto" latinLnBrk="0" hangingPunct="1">
                        <a:lnSpc>
                          <a:spcPct val="107000"/>
                        </a:lnSpc>
                        <a:spcBef>
                          <a:spcPts val="0"/>
                        </a:spcBef>
                        <a:spcAft>
                          <a:spcPts val="0"/>
                        </a:spcAft>
                        <a:buClrTx/>
                        <a:buSzTx/>
                        <a:buFontTx/>
                        <a:buNone/>
                        <a:tabLst/>
                        <a:defRPr/>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By Working Panel</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2030455805"/>
                  </a:ext>
                </a:extLst>
              </a:tr>
              <a:tr h="941965">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27</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500" dirty="0">
                          <a:effectLst/>
                          <a:latin typeface="Times New Roman" panose="02020603050405020304" pitchFamily="18" charset="0"/>
                          <a:cs typeface="Times New Roman" panose="02020603050405020304" pitchFamily="18" charset="0"/>
                        </a:rPr>
                        <a:t>Flexible </a:t>
                      </a:r>
                      <a:r>
                        <a:rPr lang="en-IN" sz="1500" dirty="0" err="1">
                          <a:effectLst/>
                          <a:latin typeface="Times New Roman" panose="02020603050405020304" pitchFamily="18" charset="0"/>
                          <a:cs typeface="Times New Roman" panose="02020603050405020304" pitchFamily="18" charset="0"/>
                        </a:rPr>
                        <a:t>Elastometric</a:t>
                      </a:r>
                      <a:r>
                        <a:rPr lang="en-IN" sz="1500" dirty="0">
                          <a:effectLst/>
                          <a:latin typeface="Times New Roman" panose="02020603050405020304" pitchFamily="18" charset="0"/>
                          <a:cs typeface="Times New Roman" panose="02020603050405020304" pitchFamily="18" charset="0"/>
                        </a:rPr>
                        <a:t> Foam (</a:t>
                      </a:r>
                      <a:r>
                        <a:rPr lang="en-IN" sz="1500" dirty="0" err="1">
                          <a:effectLst/>
                          <a:latin typeface="Times New Roman" panose="02020603050405020304" pitchFamily="18" charset="0"/>
                          <a:cs typeface="Times New Roman" panose="02020603050405020304" pitchFamily="18" charset="0"/>
                        </a:rPr>
                        <a:t>Fef</a:t>
                      </a:r>
                      <a:r>
                        <a:rPr lang="en-IN" sz="1500" dirty="0">
                          <a:effectLst/>
                          <a:latin typeface="Times New Roman" panose="02020603050405020304" pitchFamily="18" charset="0"/>
                          <a:cs typeface="Times New Roman" panose="02020603050405020304" pitchFamily="18" charset="0"/>
                        </a:rPr>
                        <a:t>) Products for Thermal Insulation of Building Equipment, Building Structures and Industrial Application - Specification</a:t>
                      </a:r>
                    </a:p>
                  </a:txBody>
                  <a:tcPr marL="9525" marR="9525" marT="9525" marB="0"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500" dirty="0">
                          <a:effectLst/>
                          <a:latin typeface="Times New Roman" panose="02020603050405020304" pitchFamily="18" charset="0"/>
                          <a:ea typeface="Times New Roman" panose="02020603050405020304" pitchFamily="18" charset="0"/>
                          <a:cs typeface="Times New Roman" panose="02020603050405020304" pitchFamily="18" charset="0"/>
                        </a:rPr>
                        <a:t>Under</a:t>
                      </a:r>
                      <a:r>
                        <a:rPr lang="en-IN" sz="1500" baseline="0" dirty="0">
                          <a:effectLst/>
                          <a:latin typeface="Times New Roman" panose="02020603050405020304" pitchFamily="18" charset="0"/>
                          <a:ea typeface="Times New Roman" panose="02020603050405020304" pitchFamily="18" charset="0"/>
                          <a:cs typeface="Times New Roman" panose="02020603050405020304" pitchFamily="18" charset="0"/>
                        </a:rPr>
                        <a:t> development</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indent="0" algn="just" defTabSz="457200" rtl="0" eaLnBrk="1" fontAlgn="auto" latinLnBrk="0" hangingPunct="1">
                        <a:lnSpc>
                          <a:spcPct val="107000"/>
                        </a:lnSpc>
                        <a:spcBef>
                          <a:spcPts val="0"/>
                        </a:spcBef>
                        <a:spcAft>
                          <a:spcPts val="0"/>
                        </a:spcAft>
                        <a:buClrTx/>
                        <a:buSzTx/>
                        <a:buFontTx/>
                        <a:buNone/>
                        <a:tabLst/>
                        <a:defRPr/>
                      </a:pPr>
                      <a:r>
                        <a:rPr lang="en-GB" sz="1500" dirty="0">
                          <a:effectLst/>
                          <a:latin typeface="Times New Roman" panose="02020603050405020304" pitchFamily="18" charset="0"/>
                          <a:ea typeface="Times New Roman" panose="02020603050405020304" pitchFamily="18" charset="0"/>
                          <a:cs typeface="Times New Roman" panose="02020603050405020304" pitchFamily="18" charset="0"/>
                        </a:rPr>
                        <a:t>By Working Panel</a:t>
                      </a: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endParaRPr lang="en-IN" sz="1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extLst>
                  <a:ext uri="{0D108BD9-81ED-4DB2-BD59-A6C34878D82A}">
                    <a16:rowId xmlns:a16="http://schemas.microsoft.com/office/drawing/2014/main" val="638259393"/>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2095380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5768C504-302D-6ADC-818D-702D1B708EFD}"/>
              </a:ext>
            </a:extLst>
          </p:cNvPr>
          <p:cNvSpPr>
            <a:spLocks noGrp="1"/>
          </p:cNvSpPr>
          <p:nvPr>
            <p:ph type="title"/>
          </p:nvPr>
        </p:nvSpPr>
        <p:spPr>
          <a:xfrm>
            <a:off x="1439003" y="513990"/>
            <a:ext cx="10184037" cy="1320800"/>
          </a:xfrm>
        </p:spPr>
        <p:txBody>
          <a:bodyPr/>
          <a:lstStyle/>
          <a:p>
            <a:pPr algn="ctr"/>
            <a:r>
              <a:rPr lang="en-US" sz="3200" b="1" dirty="0">
                <a:latin typeface="Times New Roman" panose="02020603050405020304" pitchFamily="18" charset="0"/>
                <a:cs typeface="Times New Roman" panose="02020603050405020304" pitchFamily="18" charset="0"/>
              </a:rPr>
              <a:t>Progress of AAP 2024-25 – “Carried Over Reviews</a:t>
            </a:r>
            <a:r>
              <a:rPr lang="en-US" sz="3200" b="1" cap="none" dirty="0">
                <a:latin typeface="Times New Roman" panose="02020603050405020304" pitchFamily="18" charset="0"/>
                <a:cs typeface="Times New Roman" panose="02020603050405020304" pitchFamily="18" charset="0"/>
              </a:rPr>
              <a:t>”</a:t>
            </a:r>
            <a:endParaRPr lang="en-IN" dirty="0">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B269F26D-CCF5-82C5-8351-B3932DE9B240}"/>
              </a:ext>
            </a:extLst>
          </p:cNvPr>
          <p:cNvSpPr>
            <a:spLocks noGrp="1"/>
          </p:cNvSpPr>
          <p:nvPr>
            <p:ph idx="1"/>
          </p:nvPr>
        </p:nvSpPr>
        <p:spPr/>
        <p:txBody>
          <a:bodyPr>
            <a:normAutofit/>
          </a:bodyPr>
          <a:lstStyle/>
          <a:p>
            <a:pPr marL="0" indent="0">
              <a:buNone/>
            </a:pPr>
            <a:r>
              <a:rPr lang="en-IN" dirty="0">
                <a:latin typeface="Times New Roman" panose="02020603050405020304" pitchFamily="18" charset="0"/>
                <a:cs typeface="Times New Roman" panose="02020603050405020304" pitchFamily="18" charset="0"/>
              </a:rPr>
              <a:t>Total number of Carried-Over “Pre-2000 Standards” for Review(CHD 05)</a:t>
            </a:r>
          </a:p>
          <a:p>
            <a:r>
              <a:rPr lang="en-US" dirty="0">
                <a:latin typeface="Times New Roman" panose="02020603050405020304" pitchFamily="18" charset="0"/>
                <a:cs typeface="Times New Roman" panose="02020603050405020304" pitchFamily="18" charset="0"/>
              </a:rPr>
              <a:t>Archived-0 </a:t>
            </a:r>
          </a:p>
          <a:p>
            <a:r>
              <a:rPr lang="en-US" dirty="0">
                <a:latin typeface="Times New Roman" panose="02020603050405020304" pitchFamily="18" charset="0"/>
                <a:cs typeface="Times New Roman" panose="02020603050405020304" pitchFamily="18" charset="0"/>
              </a:rPr>
              <a:t>Published-18 (through ARP)</a:t>
            </a:r>
          </a:p>
          <a:p>
            <a:r>
              <a:rPr lang="en-US" dirty="0">
                <a:latin typeface="Times New Roman" panose="02020603050405020304" pitchFamily="18" charset="0"/>
                <a:cs typeface="Times New Roman" panose="02020603050405020304" pitchFamily="18" charset="0"/>
              </a:rPr>
              <a:t>Withdrawn-0 </a:t>
            </a:r>
          </a:p>
          <a:p>
            <a:r>
              <a:rPr lang="en-US" dirty="0">
                <a:latin typeface="Times New Roman" panose="02020603050405020304" pitchFamily="18" charset="0"/>
                <a:cs typeface="Times New Roman" panose="02020603050405020304" pitchFamily="18" charset="0"/>
              </a:rPr>
              <a:t>Under WC-2</a:t>
            </a:r>
          </a:p>
          <a:p>
            <a:r>
              <a:rPr lang="en-US" dirty="0">
                <a:latin typeface="Times New Roman" panose="02020603050405020304" pitchFamily="18" charset="0"/>
                <a:cs typeface="Times New Roman" panose="02020603050405020304" pitchFamily="18" charset="0"/>
              </a:rPr>
              <a:t>Under Publication- 6 (through ARP)</a:t>
            </a:r>
          </a:p>
          <a:p>
            <a:r>
              <a:rPr lang="en-US" dirty="0">
                <a:latin typeface="Times New Roman" panose="02020603050405020304" pitchFamily="18" charset="0"/>
                <a:cs typeface="Times New Roman" panose="02020603050405020304" pitchFamily="18" charset="0"/>
              </a:rPr>
              <a:t>Amended-0</a:t>
            </a: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0891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5768C504-302D-6ADC-818D-702D1B708EFD}"/>
              </a:ext>
            </a:extLst>
          </p:cNvPr>
          <p:cNvSpPr>
            <a:spLocks noGrp="1"/>
          </p:cNvSpPr>
          <p:nvPr>
            <p:ph type="title"/>
          </p:nvPr>
        </p:nvSpPr>
        <p:spPr>
          <a:xfrm>
            <a:off x="1439003" y="513990"/>
            <a:ext cx="10184037" cy="1320800"/>
          </a:xfrm>
        </p:spPr>
        <p:txBody>
          <a:bodyPr/>
          <a:lstStyle/>
          <a:p>
            <a:pPr algn="ctr"/>
            <a:r>
              <a:rPr lang="en-US" sz="3200" b="1" dirty="0">
                <a:latin typeface="Times New Roman" panose="02020603050405020304" pitchFamily="18" charset="0"/>
                <a:cs typeface="Times New Roman" panose="02020603050405020304" pitchFamily="18" charset="0"/>
              </a:rPr>
              <a:t>Progress of AAP 2024-25 – “Carried Over </a:t>
            </a:r>
            <a:r>
              <a:rPr lang="en-US" sz="3200" b="1" cap="none" dirty="0">
                <a:latin typeface="Times New Roman" panose="02020603050405020304" pitchFamily="18" charset="0"/>
                <a:cs typeface="Times New Roman" panose="02020603050405020304" pitchFamily="18" charset="0"/>
              </a:rPr>
              <a:t>Reviews”</a:t>
            </a:r>
            <a:endParaRPr lang="en-IN" dirty="0">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B269F26D-CCF5-82C5-8351-B3932DE9B240}"/>
              </a:ext>
            </a:extLst>
          </p:cNvPr>
          <p:cNvSpPr>
            <a:spLocks noGrp="1"/>
          </p:cNvSpPr>
          <p:nvPr>
            <p:ph idx="1"/>
          </p:nvPr>
        </p:nvSpPr>
        <p:spPr/>
        <p:txBody>
          <a:bodyPr>
            <a:normAutofit/>
          </a:bodyPr>
          <a:lstStyle/>
          <a:p>
            <a:pPr marL="0" indent="0">
              <a:buNone/>
            </a:pPr>
            <a:r>
              <a:rPr lang="en-IN" dirty="0">
                <a:latin typeface="Times New Roman" panose="02020603050405020304" pitchFamily="18" charset="0"/>
                <a:cs typeface="Times New Roman" panose="02020603050405020304" pitchFamily="18" charset="0"/>
              </a:rPr>
              <a:t>Total number of Carried-Over “Pre-2000 Standards” for Review (CHD 09)</a:t>
            </a:r>
          </a:p>
          <a:p>
            <a:r>
              <a:rPr lang="en-US" dirty="0">
                <a:latin typeface="Times New Roman" panose="02020603050405020304" pitchFamily="18" charset="0"/>
                <a:cs typeface="Times New Roman" panose="02020603050405020304" pitchFamily="18" charset="0"/>
              </a:rPr>
              <a:t>Archived-0 </a:t>
            </a:r>
          </a:p>
          <a:p>
            <a:r>
              <a:rPr lang="en-US" dirty="0">
                <a:latin typeface="Times New Roman" panose="02020603050405020304" pitchFamily="18" charset="0"/>
                <a:cs typeface="Times New Roman" panose="02020603050405020304" pitchFamily="18" charset="0"/>
              </a:rPr>
              <a:t>Published-2 (through ARP)</a:t>
            </a:r>
          </a:p>
          <a:p>
            <a:r>
              <a:rPr lang="en-US" dirty="0">
                <a:latin typeface="Times New Roman" panose="02020603050405020304" pitchFamily="18" charset="0"/>
                <a:cs typeface="Times New Roman" panose="02020603050405020304" pitchFamily="18" charset="0"/>
              </a:rPr>
              <a:t>Withdrawn-0 </a:t>
            </a:r>
          </a:p>
          <a:p>
            <a:r>
              <a:rPr lang="en-US" dirty="0">
                <a:latin typeface="Times New Roman" panose="02020603050405020304" pitchFamily="18" charset="0"/>
                <a:cs typeface="Times New Roman" panose="02020603050405020304" pitchFamily="18" charset="0"/>
              </a:rPr>
              <a:t>Under WC-8 (through working panels)</a:t>
            </a:r>
          </a:p>
          <a:p>
            <a:r>
              <a:rPr lang="en-US" dirty="0">
                <a:latin typeface="Times New Roman" panose="02020603050405020304" pitchFamily="18" charset="0"/>
                <a:cs typeface="Times New Roman" panose="02020603050405020304" pitchFamily="18" charset="0"/>
              </a:rPr>
              <a:t>Under Publication- 2 (through working panels)</a:t>
            </a:r>
          </a:p>
          <a:p>
            <a:r>
              <a:rPr lang="en-US" dirty="0">
                <a:latin typeface="Times New Roman" panose="02020603050405020304" pitchFamily="18" charset="0"/>
                <a:cs typeface="Times New Roman" panose="02020603050405020304" pitchFamily="18" charset="0"/>
              </a:rPr>
              <a:t>Amended-0</a:t>
            </a: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3668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
        <p:nvSpPr>
          <p:cNvPr id="7" name="Title 1">
            <a:extLst>
              <a:ext uri="{FF2B5EF4-FFF2-40B4-BE49-F238E27FC236}">
                <a16:creationId xmlns:a16="http://schemas.microsoft.com/office/drawing/2014/main" id="{5768C504-302D-6ADC-818D-702D1B708EFD}"/>
              </a:ext>
            </a:extLst>
          </p:cNvPr>
          <p:cNvSpPr>
            <a:spLocks noGrp="1"/>
          </p:cNvSpPr>
          <p:nvPr>
            <p:ph type="title"/>
          </p:nvPr>
        </p:nvSpPr>
        <p:spPr>
          <a:xfrm>
            <a:off x="1439003" y="513990"/>
            <a:ext cx="10184037" cy="1320800"/>
          </a:xfrm>
        </p:spPr>
        <p:txBody>
          <a:bodyPr/>
          <a:lstStyle/>
          <a:p>
            <a:pPr algn="ctr"/>
            <a:r>
              <a:rPr lang="en-US" sz="3200" b="1" dirty="0">
                <a:latin typeface="Times New Roman" panose="02020603050405020304" pitchFamily="18" charset="0"/>
                <a:cs typeface="Times New Roman" panose="02020603050405020304" pitchFamily="18" charset="0"/>
              </a:rPr>
              <a:t>Progress of AAP 2024-25 – “Carried Over </a:t>
            </a:r>
            <a:r>
              <a:rPr lang="en-US" sz="3200" b="1" cap="none" dirty="0">
                <a:latin typeface="Times New Roman" panose="02020603050405020304" pitchFamily="18" charset="0"/>
                <a:cs typeface="Times New Roman" panose="02020603050405020304" pitchFamily="18" charset="0"/>
              </a:rPr>
              <a:t>Reviews”</a:t>
            </a:r>
            <a:endParaRPr lang="en-IN" dirty="0">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B269F26D-CCF5-82C5-8351-B3932DE9B240}"/>
              </a:ext>
            </a:extLst>
          </p:cNvPr>
          <p:cNvSpPr>
            <a:spLocks noGrp="1"/>
          </p:cNvSpPr>
          <p:nvPr>
            <p:ph idx="1"/>
          </p:nvPr>
        </p:nvSpPr>
        <p:spPr/>
        <p:txBody>
          <a:bodyPr>
            <a:normAutofit/>
          </a:bodyPr>
          <a:lstStyle/>
          <a:p>
            <a:pPr marL="0" indent="0">
              <a:buNone/>
            </a:pPr>
            <a:r>
              <a:rPr lang="en-IN" dirty="0">
                <a:latin typeface="Times New Roman" panose="02020603050405020304" pitchFamily="18" charset="0"/>
                <a:cs typeface="Times New Roman" panose="02020603050405020304" pitchFamily="18" charset="0"/>
              </a:rPr>
              <a:t>Total number of Carried-Over “Pre-2000 Standards” for Review (CHD 27)</a:t>
            </a:r>
          </a:p>
          <a:p>
            <a:r>
              <a:rPr lang="en-US" dirty="0">
                <a:latin typeface="Times New Roman" panose="02020603050405020304" pitchFamily="18" charset="0"/>
                <a:cs typeface="Times New Roman" panose="02020603050405020304" pitchFamily="18" charset="0"/>
              </a:rPr>
              <a:t>Archived-0 </a:t>
            </a:r>
          </a:p>
          <a:p>
            <a:r>
              <a:rPr lang="en-US" dirty="0">
                <a:latin typeface="Times New Roman" panose="02020603050405020304" pitchFamily="18" charset="0"/>
                <a:cs typeface="Times New Roman" panose="02020603050405020304" pitchFamily="18" charset="0"/>
              </a:rPr>
              <a:t>Published-5 (through working panels)</a:t>
            </a:r>
          </a:p>
          <a:p>
            <a:r>
              <a:rPr lang="en-US" dirty="0">
                <a:latin typeface="Times New Roman" panose="02020603050405020304" pitchFamily="18" charset="0"/>
                <a:cs typeface="Times New Roman" panose="02020603050405020304" pitchFamily="18" charset="0"/>
              </a:rPr>
              <a:t>Withdrawn-0 </a:t>
            </a:r>
          </a:p>
          <a:p>
            <a:r>
              <a:rPr lang="en-US" dirty="0">
                <a:latin typeface="Times New Roman" panose="02020603050405020304" pitchFamily="18" charset="0"/>
                <a:cs typeface="Times New Roman" panose="02020603050405020304" pitchFamily="18" charset="0"/>
              </a:rPr>
              <a:t>Under WC-3 (through working panels)</a:t>
            </a:r>
          </a:p>
          <a:p>
            <a:r>
              <a:rPr lang="en-US" dirty="0">
                <a:latin typeface="Times New Roman" panose="02020603050405020304" pitchFamily="18" charset="0"/>
                <a:cs typeface="Times New Roman" panose="02020603050405020304" pitchFamily="18" charset="0"/>
              </a:rPr>
              <a:t>Under Publication- 4 (through working panels)</a:t>
            </a:r>
          </a:p>
          <a:p>
            <a:r>
              <a:rPr lang="en-US" dirty="0">
                <a:latin typeface="Times New Roman" panose="02020603050405020304" pitchFamily="18" charset="0"/>
                <a:cs typeface="Times New Roman" panose="02020603050405020304" pitchFamily="18" charset="0"/>
              </a:rPr>
              <a:t>Amended-0</a:t>
            </a:r>
          </a:p>
          <a:p>
            <a:r>
              <a:rPr lang="en-US" dirty="0">
                <a:latin typeface="Times New Roman" panose="02020603050405020304" pitchFamily="18" charset="0"/>
                <a:cs typeface="Times New Roman" panose="02020603050405020304" pitchFamily="18" charset="0"/>
              </a:rPr>
              <a:t>Under P Draft stage- 2 (through working panels)</a:t>
            </a:r>
          </a:p>
          <a:p>
            <a:pPr marL="0" indent="0">
              <a:buNone/>
            </a:pPr>
            <a:endParaRPr lang="en-US"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6619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8C685-6406-0390-CBE1-98A7E8ED81B2}"/>
              </a:ext>
            </a:extLst>
          </p:cNvPr>
          <p:cNvSpPr>
            <a:spLocks noGrp="1"/>
          </p:cNvSpPr>
          <p:nvPr>
            <p:ph type="title"/>
          </p:nvPr>
        </p:nvSpPr>
        <p:spPr>
          <a:xfrm>
            <a:off x="1237723" y="378025"/>
            <a:ext cx="10184037" cy="1320800"/>
          </a:xfrm>
        </p:spPr>
        <p:txBody>
          <a:bodyPr/>
          <a:lstStyle/>
          <a:p>
            <a:pPr algn="ctr"/>
            <a:r>
              <a:rPr lang="en-US" sz="3200" b="1" dirty="0">
                <a:latin typeface="Times New Roman" panose="02020603050405020304" pitchFamily="18" charset="0"/>
                <a:cs typeface="Times New Roman" panose="02020603050405020304" pitchFamily="18" charset="0"/>
              </a:rPr>
              <a:t>Progress of AAP 2024-25 – “Carried Over </a:t>
            </a:r>
            <a:r>
              <a:rPr lang="en-US" sz="3200" b="1" cap="none" dirty="0">
                <a:latin typeface="Times New Roman" panose="02020603050405020304" pitchFamily="18" charset="0"/>
                <a:cs typeface="Times New Roman" panose="02020603050405020304" pitchFamily="18" charset="0"/>
              </a:rPr>
              <a:t>Reviews”</a:t>
            </a:r>
            <a:endParaRPr lang="en-IN"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B22ADDB7-F9C3-309B-7A27-DAD15E2E622A}"/>
              </a:ext>
            </a:extLst>
          </p:cNvPr>
          <p:cNvGraphicFramePr>
            <a:graphicFrameLocks noGrp="1"/>
          </p:cNvGraphicFramePr>
          <p:nvPr>
            <p:ph idx="1"/>
            <p:extLst>
              <p:ext uri="{D42A27DB-BD31-4B8C-83A1-F6EECF244321}">
                <p14:modId xmlns:p14="http://schemas.microsoft.com/office/powerpoint/2010/main" val="1578497908"/>
              </p:ext>
            </p:extLst>
          </p:nvPr>
        </p:nvGraphicFramePr>
        <p:xfrm>
          <a:off x="689984" y="1698825"/>
          <a:ext cx="10264293" cy="4287966"/>
        </p:xfrm>
        <a:graphic>
          <a:graphicData uri="http://schemas.openxmlformats.org/drawingml/2006/table">
            <a:tbl>
              <a:tblPr firstRow="1" firstCol="1" bandRow="1">
                <a:tableStyleId>{5C22544A-7EE6-4342-B048-85BDC9FD1C3A}</a:tableStyleId>
              </a:tblPr>
              <a:tblGrid>
                <a:gridCol w="1323495">
                  <a:extLst>
                    <a:ext uri="{9D8B030D-6E8A-4147-A177-3AD203B41FA5}">
                      <a16:colId xmlns:a16="http://schemas.microsoft.com/office/drawing/2014/main" val="1924180606"/>
                    </a:ext>
                  </a:extLst>
                </a:gridCol>
                <a:gridCol w="4750397">
                  <a:extLst>
                    <a:ext uri="{9D8B030D-6E8A-4147-A177-3AD203B41FA5}">
                      <a16:colId xmlns:a16="http://schemas.microsoft.com/office/drawing/2014/main" val="2741798418"/>
                    </a:ext>
                  </a:extLst>
                </a:gridCol>
                <a:gridCol w="1971095">
                  <a:extLst>
                    <a:ext uri="{9D8B030D-6E8A-4147-A177-3AD203B41FA5}">
                      <a16:colId xmlns:a16="http://schemas.microsoft.com/office/drawing/2014/main" val="758382323"/>
                    </a:ext>
                  </a:extLst>
                </a:gridCol>
                <a:gridCol w="2219306">
                  <a:extLst>
                    <a:ext uri="{9D8B030D-6E8A-4147-A177-3AD203B41FA5}">
                      <a16:colId xmlns:a16="http://schemas.microsoft.com/office/drawing/2014/main" val="3628696659"/>
                    </a:ext>
                  </a:extLst>
                </a:gridCol>
              </a:tblGrid>
              <a:tr h="0">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Committee</a:t>
                      </a:r>
                    </a:p>
                  </a:txBody>
                  <a:tcPr marL="28575" marR="28575" marT="19050" marB="19050"/>
                </a:tc>
                <a:tc>
                  <a:txBody>
                    <a:bodyPr/>
                    <a:lstStyle/>
                    <a:p>
                      <a:pPr>
                        <a:lnSpc>
                          <a:spcPct val="107000"/>
                        </a:lnSpc>
                      </a:pPr>
                      <a:r>
                        <a:rPr lang="en-US" sz="1800" dirty="0">
                          <a:effectLst/>
                          <a:latin typeface="Times New Roman" panose="02020603050405020304" pitchFamily="18" charset="0"/>
                          <a:cs typeface="Times New Roman" panose="02020603050405020304" pitchFamily="18" charset="0"/>
                        </a:rPr>
                        <a:t>Subject / IS</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Status of Draft Standard</a:t>
                      </a:r>
                    </a:p>
                  </a:txBody>
                  <a:tcPr marL="28575" marR="28575" marT="19050" marB="19050"/>
                </a:tc>
                <a:tc>
                  <a:txBody>
                    <a:bodyPr/>
                    <a:lstStyle/>
                    <a:p>
                      <a:pPr>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Process Adopted</a:t>
                      </a:r>
                    </a:p>
                  </a:txBody>
                  <a:tcPr marL="28575" marR="28575" marT="19050" marB="19050"/>
                </a:tc>
                <a:extLst>
                  <a:ext uri="{0D108BD9-81ED-4DB2-BD59-A6C34878D82A}">
                    <a16:rowId xmlns:a16="http://schemas.microsoft.com/office/drawing/2014/main" val="1232070833"/>
                  </a:ext>
                </a:extLst>
              </a:tr>
              <a:tr h="970534">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latin typeface="Times New Roman" panose="02020603050405020304" pitchFamily="18" charset="0"/>
                          <a:cs typeface="Times New Roman" panose="02020603050405020304" pitchFamily="18" charset="0"/>
                        </a:rPr>
                        <a:t>IS 10982 : 1984</a:t>
                      </a:r>
                    </a:p>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latin typeface="Times New Roman" panose="02020603050405020304" pitchFamily="18" charset="0"/>
                          <a:cs typeface="Times New Roman" panose="02020603050405020304" pitchFamily="18" charset="0"/>
                        </a:rPr>
                        <a:t>Strontium Sulphate for Electroplating — Specification</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 stage</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131905854"/>
                  </a:ext>
                </a:extLst>
              </a:tr>
              <a:tr h="155194">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IS 12201 : 1987</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1800" kern="1200" dirty="0">
                          <a:solidFill>
                            <a:schemeClr val="dk1"/>
                          </a:solidFill>
                          <a:effectLst/>
                          <a:latin typeface="Times New Roman" panose="02020603050405020304" pitchFamily="18" charset="0"/>
                          <a:ea typeface="+mn-ea"/>
                          <a:cs typeface="Times New Roman" panose="02020603050405020304" pitchFamily="18" charset="0"/>
                        </a:rPr>
                        <a:t>Hydrofluosilicic Acid for Electroplating — Specification</a:t>
                      </a:r>
                      <a:endParaRPr lang="en-US" sz="1800" dirty="0">
                        <a:latin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WC</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stage.</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676839429"/>
                  </a:ext>
                </a:extLst>
              </a:tr>
              <a:tr h="0">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latin typeface="Times New Roman" panose="02020603050405020304" pitchFamily="18" charset="0"/>
                          <a:cs typeface="Times New Roman" panose="02020603050405020304" pitchFamily="18" charset="0"/>
                        </a:rPr>
                        <a:t>IS 5003: 1968</a:t>
                      </a:r>
                    </a:p>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latin typeface="Times New Roman" panose="02020603050405020304" pitchFamily="18" charset="0"/>
                          <a:cs typeface="Times New Roman" panose="02020603050405020304" pitchFamily="18" charset="0"/>
                        </a:rPr>
                        <a:t>Cadmium Oxide For Electroplating — Specification</a:t>
                      </a:r>
                    </a:p>
                  </a:txBody>
                  <a:tcPr marL="28575" marR="28575" marT="19050" marB="19050"/>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Publication.</a:t>
                      </a:r>
                    </a:p>
                  </a:txBody>
                  <a:tcPr marL="28575" marR="28575" marT="19050" marB="19050"/>
                </a:tc>
                <a:tc>
                  <a:txBody>
                    <a:bodyPr/>
                    <a:lstStyle/>
                    <a:p>
                      <a:pPr algn="just">
                        <a:lnSpc>
                          <a:spcPct val="107000"/>
                        </a:lnSpc>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999322028"/>
                  </a:ext>
                </a:extLst>
              </a:tr>
              <a:tr h="0">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CHD</a:t>
                      </a:r>
                      <a:r>
                        <a:rPr lang="en-IN"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05</a:t>
                      </a:r>
                      <a:endParaRPr lang="en-IN"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nchor="ctr"/>
                </a:tc>
                <a:tc>
                  <a:txBody>
                    <a:bodyPr/>
                    <a:lstStyle/>
                    <a:p>
                      <a:r>
                        <a:rPr lang="en-US" sz="1800" kern="1200" dirty="0">
                          <a:solidFill>
                            <a:schemeClr val="dk1"/>
                          </a:solidFill>
                          <a:effectLst/>
                          <a:latin typeface="Times New Roman" panose="02020603050405020304" pitchFamily="18" charset="0"/>
                          <a:ea typeface="+mn-ea"/>
                          <a:cs typeface="Times New Roman" panose="02020603050405020304" pitchFamily="18" charset="0"/>
                        </a:rPr>
                        <a:t>IS 6358: 1971</a:t>
                      </a:r>
                      <a:endParaRPr lang="en-IN" sz="18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1800" kern="1200" dirty="0">
                          <a:solidFill>
                            <a:schemeClr val="dk1"/>
                          </a:solidFill>
                          <a:effectLst/>
                          <a:latin typeface="Times New Roman" panose="02020603050405020304" pitchFamily="18" charset="0"/>
                          <a:ea typeface="+mn-ea"/>
                          <a:cs typeface="Times New Roman" panose="02020603050405020304" pitchFamily="18" charset="0"/>
                        </a:rPr>
                        <a:t>Potassium and Sodium Cyanides for Electroplating - Specification </a:t>
                      </a:r>
                      <a:endParaRPr lang="en-IN" sz="1800" dirty="0">
                        <a:latin typeface="Times New Roman" panose="02020603050405020304" pitchFamily="18" charset="0"/>
                        <a:cs typeface="Times New Roman" panose="02020603050405020304" pitchFamily="18" charset="0"/>
                      </a:endParaRP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The draft standard is under Publication.</a:t>
                      </a:r>
                    </a:p>
                  </a:txBody>
                  <a:tcPr anchor="ctr"/>
                </a:tc>
                <a:tc>
                  <a:txBody>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lang="en-IN" sz="1800" dirty="0">
                          <a:effectLst/>
                          <a:latin typeface="Times New Roman" panose="02020603050405020304" pitchFamily="18" charset="0"/>
                          <a:ea typeface="Times New Roman" panose="02020603050405020304" pitchFamily="18" charset="0"/>
                          <a:cs typeface="Times New Roman" panose="02020603050405020304" pitchFamily="18" charset="0"/>
                        </a:rPr>
                        <a:t>ARP allocated to BIS Officer.</a:t>
                      </a:r>
                    </a:p>
                  </a:txBody>
                  <a:tcPr marL="28575" marR="28575" marT="19050" marB="19050"/>
                </a:tc>
                <a:extLst>
                  <a:ext uri="{0D108BD9-81ED-4DB2-BD59-A6C34878D82A}">
                    <a16:rowId xmlns:a16="http://schemas.microsoft.com/office/drawing/2014/main" val="2771653935"/>
                  </a:ext>
                </a:extLst>
              </a:tr>
            </a:tbl>
          </a:graphicData>
        </a:graphic>
      </p:graphicFrame>
      <p:pic>
        <p:nvPicPr>
          <p:cNvPr id="6" name="Picture 5">
            <a:extLst>
              <a:ext uri="{FF2B5EF4-FFF2-40B4-BE49-F238E27FC236}">
                <a16:creationId xmlns:a16="http://schemas.microsoft.com/office/drawing/2014/main" id="{FC7A5471-3CD2-892A-574D-C6BDEC0FF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875"/>
            <a:ext cx="1672683" cy="996231"/>
          </a:xfrm>
          <a:prstGeom prst="rect">
            <a:avLst/>
          </a:prstGeom>
        </p:spPr>
      </p:pic>
    </p:spTree>
    <p:extLst>
      <p:ext uri="{BB962C8B-B14F-4D97-AF65-F5344CB8AC3E}">
        <p14:creationId xmlns:p14="http://schemas.microsoft.com/office/powerpoint/2010/main" val="30577377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5418</TotalTime>
  <Words>2861</Words>
  <Application>Microsoft Office PowerPoint</Application>
  <PresentationFormat>Widescreen</PresentationFormat>
  <Paragraphs>527</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Times New Roman</vt:lpstr>
      <vt:lpstr>Trebuchet MS</vt:lpstr>
      <vt:lpstr>Wingdings 3</vt:lpstr>
      <vt:lpstr>Facet</vt:lpstr>
      <vt:lpstr> HALF YEARLY REVIEW  OF TECHNICAL COMMITTEES –  CHD 05, CHD 09 &amp; CHD 27 </vt:lpstr>
      <vt:lpstr>Progress of AAP 2024-25 – “NWIP”</vt:lpstr>
      <vt:lpstr>Progress of AAP 2024-25 – “NWIP”</vt:lpstr>
      <vt:lpstr>Progress of AAP 2024-25 – “NWIP”</vt:lpstr>
      <vt:lpstr>Progress of AAP 2024-25 – “NWIP”</vt:lpstr>
      <vt:lpstr>Progress of AAP 2024-25 – “Carried Over Reviews”</vt:lpstr>
      <vt:lpstr>Progress of AAP 2024-25 – “Carried Over Reviews”</vt:lpstr>
      <vt:lpstr>Progress of AAP 2024-25 – “Carried Over Reviews”</vt:lpstr>
      <vt:lpstr>Progress of AAP 2024-25 – “Carried Over Reviews”</vt:lpstr>
      <vt:lpstr>Progress of AAP 2024-25 – “Carried Over Reviews”</vt:lpstr>
      <vt:lpstr>Progress of AAP 2024-25 – “Carried Over Reviews”</vt:lpstr>
      <vt:lpstr>Progress of AAP 2024-25 – “Carried Over Reviews”</vt:lpstr>
      <vt:lpstr>Progress of AAP 2024-25 – “Carried Over Reviews”</vt:lpstr>
      <vt:lpstr>Progress of AAP 2024-25 – “Carried Over Reviews”</vt:lpstr>
      <vt:lpstr>Progress of AAP 2024-25 – “Carried Over Reviews”</vt:lpstr>
      <vt:lpstr>Progress of AAP 2024-25 – “ Current Reviews” </vt:lpstr>
      <vt:lpstr>Progress of AAP 2024-25 – “Current Reviews” </vt:lpstr>
      <vt:lpstr>Progress of AAP 2024-25 – “Current Reviews” </vt:lpstr>
      <vt:lpstr>Progress of AAP 2024-25 – “Current Reviews”</vt:lpstr>
      <vt:lpstr>Progress of AAP 2024-25 – “ Current Reviews”</vt:lpstr>
      <vt:lpstr>PowerPoint Presentation</vt:lpstr>
      <vt:lpstr>WORKING PANELS AND WORKING GROUPS</vt:lpstr>
      <vt:lpstr>Sectional Committees Meetings Held </vt:lpstr>
      <vt:lpstr>Sectional Committees Meetings Planned </vt:lpstr>
      <vt:lpstr>ISO Projects (NP, CD &amp; DIS Ballots)</vt:lpstr>
      <vt:lpstr>PowerPoint Presentation</vt:lpstr>
      <vt:lpstr>ISO Projects (NP, CD &amp; DIS Ballots)</vt:lpstr>
      <vt:lpstr>Status of process reform measures</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STANDARDS NATIONAL ACTION PLAN - National Action Plan for Standards Development &amp; Implementation</dc:title>
  <dc:creator>sppd-200</dc:creator>
  <cp:lastModifiedBy>Puja</cp:lastModifiedBy>
  <cp:revision>411</cp:revision>
  <cp:lastPrinted>2021-01-05T05:34:33Z</cp:lastPrinted>
  <dcterms:created xsi:type="dcterms:W3CDTF">2019-02-04T06:04:58Z</dcterms:created>
  <dcterms:modified xsi:type="dcterms:W3CDTF">2024-10-16T08:59:39Z</dcterms:modified>
</cp:coreProperties>
</file>