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70" r:id="rId3"/>
    <p:sldId id="263" r:id="rId4"/>
    <p:sldId id="271" r:id="rId5"/>
    <p:sldId id="261" r:id="rId6"/>
    <p:sldId id="274" r:id="rId7"/>
    <p:sldId id="275" r:id="rId8"/>
    <p:sldId id="278" r:id="rId9"/>
    <p:sldId id="268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6247" autoAdjust="0"/>
  </p:normalViewPr>
  <p:slideViewPr>
    <p:cSldViewPr>
      <p:cViewPr varScale="1">
        <p:scale>
          <a:sx n="109" d="100"/>
          <a:sy n="109" d="100"/>
        </p:scale>
        <p:origin x="1596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ivya BIS" userId="cf951f8e756f201d" providerId="LiveId" clId="{47250625-1397-4DB2-B2FD-B71F2024D60B}"/>
    <pc:docChg chg="delSld modSld">
      <pc:chgData name="Divya BIS" userId="cf951f8e756f201d" providerId="LiveId" clId="{47250625-1397-4DB2-B2FD-B71F2024D60B}" dt="2024-10-24T08:18:39.710" v="24" actId="1076"/>
      <pc:docMkLst>
        <pc:docMk/>
      </pc:docMkLst>
      <pc:sldChg chg="del">
        <pc:chgData name="Divya BIS" userId="cf951f8e756f201d" providerId="LiveId" clId="{47250625-1397-4DB2-B2FD-B71F2024D60B}" dt="2024-10-24T08:16:54.003" v="0" actId="2696"/>
        <pc:sldMkLst>
          <pc:docMk/>
          <pc:sldMk cId="0" sldId="257"/>
        </pc:sldMkLst>
      </pc:sldChg>
      <pc:sldChg chg="del">
        <pc:chgData name="Divya BIS" userId="cf951f8e756f201d" providerId="LiveId" clId="{47250625-1397-4DB2-B2FD-B71F2024D60B}" dt="2024-10-24T08:17:40.116" v="10" actId="2696"/>
        <pc:sldMkLst>
          <pc:docMk/>
          <pc:sldMk cId="0" sldId="260"/>
        </pc:sldMkLst>
      </pc:sldChg>
      <pc:sldChg chg="modSp mod modShow">
        <pc:chgData name="Divya BIS" userId="cf951f8e756f201d" providerId="LiveId" clId="{47250625-1397-4DB2-B2FD-B71F2024D60B}" dt="2024-10-24T08:17:54.480" v="17" actId="20577"/>
        <pc:sldMkLst>
          <pc:docMk/>
          <pc:sldMk cId="0" sldId="261"/>
        </pc:sldMkLst>
        <pc:spChg chg="mod">
          <ac:chgData name="Divya BIS" userId="cf951f8e756f201d" providerId="LiveId" clId="{47250625-1397-4DB2-B2FD-B71F2024D60B}" dt="2024-10-24T08:17:54.480" v="17" actId="20577"/>
          <ac:spMkLst>
            <pc:docMk/>
            <pc:sldMk cId="0" sldId="261"/>
            <ac:spMk id="2" creationId="{00000000-0000-0000-0000-000000000000}"/>
          </ac:spMkLst>
        </pc:spChg>
      </pc:sldChg>
      <pc:sldChg chg="del">
        <pc:chgData name="Divya BIS" userId="cf951f8e756f201d" providerId="LiveId" clId="{47250625-1397-4DB2-B2FD-B71F2024D60B}" dt="2024-10-24T08:17:19.727" v="6" actId="2696"/>
        <pc:sldMkLst>
          <pc:docMk/>
          <pc:sldMk cId="0" sldId="264"/>
        </pc:sldMkLst>
      </pc:sldChg>
      <pc:sldChg chg="modSp mod">
        <pc:chgData name="Divya BIS" userId="cf951f8e756f201d" providerId="LiveId" clId="{47250625-1397-4DB2-B2FD-B71F2024D60B}" dt="2024-10-24T08:18:39.710" v="24" actId="1076"/>
        <pc:sldMkLst>
          <pc:docMk/>
          <pc:sldMk cId="2874406789" sldId="268"/>
        </pc:sldMkLst>
        <pc:graphicFrameChg chg="mod modGraphic">
          <ac:chgData name="Divya BIS" userId="cf951f8e756f201d" providerId="LiveId" clId="{47250625-1397-4DB2-B2FD-B71F2024D60B}" dt="2024-10-24T08:18:39.710" v="24" actId="1076"/>
          <ac:graphicFrameMkLst>
            <pc:docMk/>
            <pc:sldMk cId="2874406789" sldId="268"/>
            <ac:graphicFrameMk id="4" creationId="{DFE764D2-102B-AC59-6B1D-9292783F2D41}"/>
          </ac:graphicFrameMkLst>
        </pc:graphicFrameChg>
      </pc:sldChg>
      <pc:sldChg chg="del">
        <pc:chgData name="Divya BIS" userId="cf951f8e756f201d" providerId="LiveId" clId="{47250625-1397-4DB2-B2FD-B71F2024D60B}" dt="2024-10-24T08:17:14.961" v="5" actId="2696"/>
        <pc:sldMkLst>
          <pc:docMk/>
          <pc:sldMk cId="3224094415" sldId="269"/>
        </pc:sldMkLst>
      </pc:sldChg>
      <pc:sldChg chg="modSp mod">
        <pc:chgData name="Divya BIS" userId="cf951f8e756f201d" providerId="LiveId" clId="{47250625-1397-4DB2-B2FD-B71F2024D60B}" dt="2024-10-24T08:17:09.616" v="4" actId="20577"/>
        <pc:sldMkLst>
          <pc:docMk/>
          <pc:sldMk cId="2296079364" sldId="270"/>
        </pc:sldMkLst>
        <pc:graphicFrameChg chg="modGraphic">
          <ac:chgData name="Divya BIS" userId="cf951f8e756f201d" providerId="LiveId" clId="{47250625-1397-4DB2-B2FD-B71F2024D60B}" dt="2024-10-24T08:17:09.616" v="4" actId="20577"/>
          <ac:graphicFrameMkLst>
            <pc:docMk/>
            <pc:sldMk cId="2296079364" sldId="270"/>
            <ac:graphicFrameMk id="5" creationId="{CC6B24D5-DF07-0261-EFFD-EFF9A378132E}"/>
          </ac:graphicFrameMkLst>
        </pc:graphicFrameChg>
      </pc:sldChg>
      <pc:sldChg chg="del">
        <pc:chgData name="Divya BIS" userId="cf951f8e756f201d" providerId="LiveId" clId="{47250625-1397-4DB2-B2FD-B71F2024D60B}" dt="2024-10-24T08:17:25.027" v="7" actId="2696"/>
        <pc:sldMkLst>
          <pc:docMk/>
          <pc:sldMk cId="422033452" sldId="272"/>
        </pc:sldMkLst>
      </pc:sldChg>
      <pc:sldChg chg="del">
        <pc:chgData name="Divya BIS" userId="cf951f8e756f201d" providerId="LiveId" clId="{47250625-1397-4DB2-B2FD-B71F2024D60B}" dt="2024-10-24T08:17:28.218" v="8" actId="2696"/>
        <pc:sldMkLst>
          <pc:docMk/>
          <pc:sldMk cId="0" sldId="276"/>
        </pc:sldMkLst>
      </pc:sldChg>
      <pc:sldChg chg="del">
        <pc:chgData name="Divya BIS" userId="cf951f8e756f201d" providerId="LiveId" clId="{47250625-1397-4DB2-B2FD-B71F2024D60B}" dt="2024-10-24T08:17:35.786" v="9" actId="2696"/>
        <pc:sldMkLst>
          <pc:docMk/>
          <pc:sldMk cId="345792548" sldId="277"/>
        </pc:sldMkLst>
      </pc:sldChg>
      <pc:sldChg chg="modSp mod">
        <pc:chgData name="Divya BIS" userId="cf951f8e756f201d" providerId="LiveId" clId="{47250625-1397-4DB2-B2FD-B71F2024D60B}" dt="2024-10-24T08:18:16.392" v="21" actId="2165"/>
        <pc:sldMkLst>
          <pc:docMk/>
          <pc:sldMk cId="1866855228" sldId="278"/>
        </pc:sldMkLst>
        <pc:graphicFrameChg chg="modGraphic">
          <ac:chgData name="Divya BIS" userId="cf951f8e756f201d" providerId="LiveId" clId="{47250625-1397-4DB2-B2FD-B71F2024D60B}" dt="2024-10-24T08:18:16.392" v="21" actId="2165"/>
          <ac:graphicFrameMkLst>
            <pc:docMk/>
            <pc:sldMk cId="1866855228" sldId="278"/>
            <ac:graphicFrameMk id="5" creationId="{D58C19A1-BEC6-6F6F-F4EC-E7849DB8F9DB}"/>
          </ac:graphicFrameMkLst>
        </pc:graphicFrameChg>
      </pc:sldChg>
      <pc:sldChg chg="del">
        <pc:chgData name="Divya BIS" userId="cf951f8e756f201d" providerId="LiveId" clId="{47250625-1397-4DB2-B2FD-B71F2024D60B}" dt="2024-10-24T08:17:43.929" v="11" actId="2696"/>
        <pc:sldMkLst>
          <pc:docMk/>
          <pc:sldMk cId="1277383574" sldId="2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7FC46-99FA-40E2-A2BB-1A6CEA70384D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49244C-8E0B-4A52-BB1C-7D146387704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764704"/>
            <a:ext cx="7772400" cy="1470025"/>
          </a:xfrm>
        </p:spPr>
        <p:txBody>
          <a:bodyPr/>
          <a:lstStyle/>
          <a:p>
            <a:r>
              <a:rPr lang="en-IN" dirty="0"/>
              <a:t>Half Yearly Review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1376" y="2852936"/>
            <a:ext cx="6400800" cy="1752600"/>
          </a:xfrm>
        </p:spPr>
        <p:txBody>
          <a:bodyPr/>
          <a:lstStyle/>
          <a:p>
            <a:r>
              <a:rPr lang="en-IN" dirty="0"/>
              <a:t>Divya S</a:t>
            </a:r>
          </a:p>
          <a:p>
            <a:r>
              <a:rPr lang="en-IN" dirty="0"/>
              <a:t>Scientist-D</a:t>
            </a:r>
          </a:p>
          <a:p>
            <a:r>
              <a:rPr lang="en-IN" dirty="0"/>
              <a:t>(M.S.- CED 06, 30, 37, 44, 59)</a:t>
            </a:r>
          </a:p>
        </p:txBody>
      </p:sp>
    </p:spTree>
    <p:extLst>
      <p:ext uri="{BB962C8B-B14F-4D97-AF65-F5344CB8AC3E}">
        <p14:creationId xmlns:p14="http://schemas.microsoft.com/office/powerpoint/2010/main" val="428656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7ECAD-999D-7E6B-2589-6DA5554F99C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12CBA7-3981-7FDC-68C2-9E9EAB710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6103" y="0"/>
            <a:ext cx="8229600" cy="836712"/>
          </a:xfrm>
        </p:spPr>
        <p:txBody>
          <a:bodyPr/>
          <a:lstStyle/>
          <a:p>
            <a:r>
              <a:rPr lang="en-US" dirty="0"/>
              <a:t>Progress on NWIP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C6B24D5-DF07-0261-EFFD-EFF9A378132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4937234"/>
              </p:ext>
            </p:extLst>
          </p:nvPr>
        </p:nvGraphicFramePr>
        <p:xfrm>
          <a:off x="2" y="764704"/>
          <a:ext cx="9143998" cy="227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229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13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71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73784">
                  <a:extLst>
                    <a:ext uri="{9D8B030D-6E8A-4147-A177-3AD203B41FA5}">
                      <a16:colId xmlns:a16="http://schemas.microsoft.com/office/drawing/2014/main" val="1880146042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r>
                        <a:rPr lang="en-IN" sz="1600" dirty="0"/>
                        <a:t>Sr. No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Committee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Subject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dirty="0"/>
                        <a:t>Status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Remarks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5232">
                <a:tc>
                  <a:txBody>
                    <a:bodyPr/>
                    <a:lstStyle/>
                    <a:p>
                      <a:r>
                        <a:rPr lang="en-IN" sz="1600" dirty="0"/>
                        <a:t>1</a:t>
                      </a:r>
                    </a:p>
                    <a:p>
                      <a:endParaRPr lang="en-IN" sz="1600" dirty="0"/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 dirty="0"/>
                    </a:p>
                    <a:p>
                      <a:pPr algn="ctr"/>
                      <a:r>
                        <a:rPr lang="en-IN" sz="1600" dirty="0"/>
                        <a:t>CED 30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Clay And Stabilized Soil Products For Construction 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Stabilized compressed fly ash bricks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Working draft under preparation by working 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/>
                        <a:t>Draft being prepared by utilizing the R&amp;D conducted in IISc Bangalore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6079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en-IN" dirty="0"/>
              <a:t>Progress on Review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5498050"/>
              </p:ext>
            </p:extLst>
          </p:nvPr>
        </p:nvGraphicFramePr>
        <p:xfrm>
          <a:off x="17748" y="902672"/>
          <a:ext cx="8136665" cy="3591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9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74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24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1084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0561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18117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No. of IS under review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Revised/draft under progress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Amended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Reaffirmed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archive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withdrawn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Pending (WG/ ARP allotted)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CED 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19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5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CED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CED 37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4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CED 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4841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47735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CF74E-543C-914F-298C-CD1E7DB31D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7C3C3F-AE89-1352-EA1F-387617294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Process  adopted for Review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838DEE9-F502-CA3E-81CD-FF16B6FB601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2358060"/>
              </p:ext>
            </p:extLst>
          </p:nvPr>
        </p:nvGraphicFramePr>
        <p:xfrm>
          <a:off x="457200" y="1600200"/>
          <a:ext cx="8229601" cy="3708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87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45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73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289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IS No.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Process adopted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Status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83360">
                <a:tc rowSpan="4">
                  <a:txBody>
                    <a:bodyPr/>
                    <a:lstStyle/>
                    <a:p>
                      <a:r>
                        <a:rPr lang="en-IN" dirty="0"/>
                        <a:t>CED 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IS 3952</a:t>
                      </a:r>
                    </a:p>
                    <a:p>
                      <a:r>
                        <a:rPr lang="en-US" dirty="0"/>
                        <a:t>IS 2117</a:t>
                      </a:r>
                    </a:p>
                    <a:p>
                      <a:r>
                        <a:rPr lang="en-US" dirty="0"/>
                        <a:t>IS 2222</a:t>
                      </a:r>
                    </a:p>
                    <a:p>
                      <a:r>
                        <a:rPr lang="en-US" dirty="0"/>
                        <a:t>IS 3367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Various WGs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Drafts under preparation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 2248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Standard published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 1077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WG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Draft under WC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1125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IS 2180</a:t>
                      </a:r>
                    </a:p>
                    <a:p>
                      <a:r>
                        <a:rPr lang="en-US" dirty="0"/>
                        <a:t>IS 4885</a:t>
                      </a:r>
                    </a:p>
                    <a:p>
                      <a:r>
                        <a:rPr lang="en-US" dirty="0"/>
                        <a:t>IS 654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Various WGs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+mn-cs"/>
                        </a:rPr>
                        <a:t>Drafts at P draft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1479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SC/WP meetings held/planned outside HQ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078819"/>
              </p:ext>
            </p:extLst>
          </p:nvPr>
        </p:nvGraphicFramePr>
        <p:xfrm>
          <a:off x="457200" y="1610360"/>
          <a:ext cx="8219256" cy="2089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164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Place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6831">
                <a:tc>
                  <a:txBody>
                    <a:bodyPr/>
                    <a:lstStyle/>
                    <a:p>
                      <a:r>
                        <a:rPr lang="en-IN" dirty="0"/>
                        <a:t>CED 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Dec 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NIT Calicut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3164">
                <a:tc>
                  <a:txBody>
                    <a:bodyPr/>
                    <a:lstStyle/>
                    <a:p>
                      <a:r>
                        <a:rPr lang="en-US" dirty="0"/>
                        <a:t>CED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Dec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NIE Mysore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7475600"/>
                  </a:ext>
                </a:extLst>
              </a:tr>
              <a:tr h="363164">
                <a:tc>
                  <a:txBody>
                    <a:bodyPr/>
                    <a:lstStyle/>
                    <a:p>
                      <a:r>
                        <a:rPr lang="en-US" dirty="0"/>
                        <a:t>CED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IIT Bombay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731605"/>
                  </a:ext>
                </a:extLst>
              </a:tr>
              <a:tr h="363164">
                <a:tc>
                  <a:txBody>
                    <a:bodyPr/>
                    <a:lstStyle/>
                    <a:p>
                      <a:r>
                        <a:rPr lang="en-US" dirty="0"/>
                        <a:t>CED 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Jan 2025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IISc Bangalore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751593"/>
                  </a:ext>
                </a:extLst>
              </a:tr>
            </a:tbl>
          </a:graphicData>
        </a:graphic>
      </p:graphicFrame>
      <p:graphicFrame>
        <p:nvGraphicFramePr>
          <p:cNvPr id="3" name="Content Placeholder 3">
            <a:extLst>
              <a:ext uri="{FF2B5EF4-FFF2-40B4-BE49-F238E27FC236}">
                <a16:creationId xmlns:a16="http://schemas.microsoft.com/office/drawing/2014/main" id="{0A0E8DE2-FD77-1851-BC34-4E63650F53F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35041047"/>
              </p:ext>
            </p:extLst>
          </p:nvPr>
        </p:nvGraphicFramePr>
        <p:xfrm>
          <a:off x="461537" y="3701599"/>
          <a:ext cx="8229600" cy="142067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4196303066"/>
                    </a:ext>
                  </a:extLst>
                </a:gridCol>
                <a:gridCol w="2379712">
                  <a:extLst>
                    <a:ext uri="{9D8B030D-6E8A-4147-A177-3AD203B41FA5}">
                      <a16:colId xmlns:a16="http://schemas.microsoft.com/office/drawing/2014/main" val="192308384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50476548"/>
                    </a:ext>
                  </a:extLst>
                </a:gridCol>
              </a:tblGrid>
              <a:tr h="710337">
                <a:tc>
                  <a:txBody>
                    <a:bodyPr/>
                    <a:lstStyle/>
                    <a:p>
                      <a:r>
                        <a:rPr lang="en-US" dirty="0"/>
                        <a:t>CED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09-05-2024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Indian Institute of Science 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IISc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Bengaluru, Karnataka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449866"/>
                  </a:ext>
                </a:extLst>
              </a:tr>
              <a:tr h="710337">
                <a:tc>
                  <a:txBody>
                    <a:bodyPr/>
                    <a:lstStyle/>
                    <a:p>
                      <a:r>
                        <a:rPr lang="en-US" dirty="0"/>
                        <a:t>CED 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15-06-2024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GIFT CITY, Ahmedabad, Gujarat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482293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E4F0F-E6D2-F5C1-1064-6A6B3C725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SC/WP meetings held outside HQ</a:t>
            </a:r>
            <a:endParaRPr lang="en-US" dirty="0"/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7B3E17F-F882-1A3A-26C3-8CFAF919272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28800"/>
          <a:ext cx="8229600" cy="2107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06688">
                  <a:extLst>
                    <a:ext uri="{9D8B030D-6E8A-4147-A177-3AD203B41FA5}">
                      <a16:colId xmlns:a16="http://schemas.microsoft.com/office/drawing/2014/main" val="4196303066"/>
                    </a:ext>
                  </a:extLst>
                </a:gridCol>
                <a:gridCol w="2379712">
                  <a:extLst>
                    <a:ext uri="{9D8B030D-6E8A-4147-A177-3AD203B41FA5}">
                      <a16:colId xmlns:a16="http://schemas.microsoft.com/office/drawing/2014/main" val="192308384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150476548"/>
                    </a:ext>
                  </a:extLst>
                </a:gridCol>
              </a:tblGrid>
              <a:tr h="686414">
                <a:tc>
                  <a:txBody>
                    <a:bodyPr/>
                    <a:lstStyle/>
                    <a:p>
                      <a:r>
                        <a:rPr lang="en-IN" dirty="0"/>
                        <a:t>Committee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Place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1773489"/>
                  </a:ext>
                </a:extLst>
              </a:tr>
              <a:tr h="710337">
                <a:tc>
                  <a:txBody>
                    <a:bodyPr/>
                    <a:lstStyle/>
                    <a:p>
                      <a:r>
                        <a:rPr lang="en-US" dirty="0"/>
                        <a:t>CED 30- Clay and Stabilized Soil Products for Construction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09-05-2024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Indian Institute of Science (</a:t>
                      </a:r>
                      <a:r>
                        <a:rPr lang="en-US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IISc</a:t>
                      </a: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), Bengaluru, Karnataka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68449866"/>
                  </a:ext>
                </a:extLst>
              </a:tr>
              <a:tr h="710337">
                <a:tc>
                  <a:txBody>
                    <a:bodyPr/>
                    <a:lstStyle/>
                    <a:p>
                      <a:r>
                        <a:rPr lang="en-US" dirty="0"/>
                        <a:t>CED 59- Smart</a:t>
                      </a:r>
                      <a:r>
                        <a:rPr lang="en-US" baseline="0" dirty="0"/>
                        <a:t> Cities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15-06-2024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GIFT CITY, Ahmedabad, Gujarat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44822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3887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Attendance, Resolutions</a:t>
            </a:r>
            <a:r>
              <a:rPr lang="en-US" sz="2500" b="1" dirty="0"/>
              <a:t>.</a:t>
            </a:r>
            <a:endParaRPr lang="en-US" sz="2500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0615"/>
            <a:ext cx="8229600" cy="3516578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8124741"/>
              </p:ext>
            </p:extLst>
          </p:nvPr>
        </p:nvGraphicFramePr>
        <p:xfrm>
          <a:off x="892365" y="1440366"/>
          <a:ext cx="7272807" cy="278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9395">
                  <a:extLst>
                    <a:ext uri="{9D8B030D-6E8A-4147-A177-3AD203B41FA5}">
                      <a16:colId xmlns:a16="http://schemas.microsoft.com/office/drawing/2014/main" val="1745270115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1432932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Meetings held after April 2024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% of</a:t>
                      </a:r>
                      <a:r>
                        <a:rPr lang="en-US" baseline="0" dirty="0"/>
                        <a:t> Average </a:t>
                      </a:r>
                      <a:r>
                        <a:rPr lang="en-US" dirty="0"/>
                        <a:t>Attendance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Resolution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40445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CED 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55.5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412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CED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68.7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42711"/>
                  </a:ext>
                </a:extLst>
              </a:tr>
              <a:tr h="4516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CED 37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dirty="0"/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024896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CED 44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63.3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0323670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CED 59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None/>
                      </a:pPr>
                      <a:r>
                        <a:rPr lang="en-US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077189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54673" y="404664"/>
            <a:ext cx="7772400" cy="506487"/>
          </a:xfrm>
        </p:spPr>
        <p:txBody>
          <a:bodyPr>
            <a:noAutofit/>
          </a:bodyPr>
          <a:lstStyle/>
          <a:p>
            <a:r>
              <a:rPr lang="en-US" sz="2800" b="1" dirty="0"/>
              <a:t>P Drafts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D58C19A1-BEC6-6F6F-F4EC-E7849DB8F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455599"/>
              </p:ext>
            </p:extLst>
          </p:nvPr>
        </p:nvGraphicFramePr>
        <p:xfrm>
          <a:off x="636753" y="1241877"/>
          <a:ext cx="8083435" cy="21056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822">
                  <a:extLst>
                    <a:ext uri="{9D8B030D-6E8A-4147-A177-3AD203B41FA5}">
                      <a16:colId xmlns:a16="http://schemas.microsoft.com/office/drawing/2014/main" val="1745270115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5695461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</a:tblGrid>
              <a:tr h="709262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 No.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Title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CED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 2180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Heavy Duty Burnt Clay Building Bricks –– Specification (Fourth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942711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 4885</a:t>
                      </a:r>
                    </a:p>
                    <a:p>
                      <a:pPr algn="ctr"/>
                      <a:r>
                        <a:rPr lang="en-US" sz="1400" dirty="0"/>
                        <a:t>(Approved)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Heavy Duty Burnt Clay Building Bricks –– Specification (Fourth Revision)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88024896"/>
                  </a:ext>
                </a:extLst>
              </a:tr>
              <a:tr h="4899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IS 654 (approved)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400" dirty="0"/>
                        <a:t>Clay Roofing Tiles, Mangalore Pattern-Specification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5397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68552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6669A5-2428-86DA-8FAE-ABD86438EF1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47777-27F1-9F0C-4807-D8A501808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147248" cy="850106"/>
          </a:xfrm>
        </p:spPr>
        <p:txBody>
          <a:bodyPr>
            <a:noAutofit/>
          </a:bodyPr>
          <a:lstStyle/>
          <a:p>
            <a:r>
              <a:rPr lang="en-US" sz="2500" b="1" dirty="0">
                <a:solidFill>
                  <a:schemeClr val="tx1"/>
                </a:solidFill>
              </a:rPr>
              <a:t>Status of Process Reform measures - SC membership </a:t>
            </a:r>
            <a:r>
              <a:rPr lang="en-US" sz="2500" b="1" dirty="0" err="1">
                <a:solidFill>
                  <a:schemeClr val="tx1"/>
                </a:solidFill>
              </a:rPr>
              <a:t>rationalised</a:t>
            </a:r>
            <a:r>
              <a:rPr lang="en-US" sz="2500" b="1" dirty="0">
                <a:solidFill>
                  <a:schemeClr val="tx1"/>
                </a:solidFill>
              </a:rPr>
              <a:t>.</a:t>
            </a:r>
            <a:endParaRPr lang="en-US" sz="25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78940D-85CE-9308-BA1A-7DF5F5166C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556992"/>
          </a:xfrm>
        </p:spPr>
        <p:txBody>
          <a:bodyPr/>
          <a:lstStyle/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 lvl="0">
              <a:buNone/>
            </a:pPr>
            <a:endParaRPr lang="en-US" sz="2000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IN" sz="2000" dirty="0"/>
          </a:p>
          <a:p>
            <a:pPr lvl="0">
              <a:buNone/>
            </a:pPr>
            <a:endParaRPr lang="en" dirty="0">
              <a:solidFill>
                <a:srgbClr val="002060"/>
              </a:solidFill>
              <a:latin typeface="Calibri" panose="020F0502020204030204" pitchFamily="34" charset="0"/>
              <a:ea typeface="Lato"/>
              <a:cs typeface="Calibri" panose="020F0502020204030204" pitchFamily="34" charset="0"/>
              <a:sym typeface="Lato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FE764D2-102B-AC59-6B1D-9292783F2D4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6137851"/>
              </p:ext>
            </p:extLst>
          </p:nvPr>
        </p:nvGraphicFramePr>
        <p:xfrm>
          <a:off x="611560" y="1340768"/>
          <a:ext cx="7234812" cy="27366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0464">
                  <a:extLst>
                    <a:ext uri="{9D8B030D-6E8A-4147-A177-3AD203B41FA5}">
                      <a16:colId xmlns:a16="http://schemas.microsoft.com/office/drawing/2014/main" val="409881073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81068610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181917260"/>
                    </a:ext>
                  </a:extLst>
                </a:gridCol>
                <a:gridCol w="684848">
                  <a:extLst>
                    <a:ext uri="{9D8B030D-6E8A-4147-A177-3AD203B41FA5}">
                      <a16:colId xmlns:a16="http://schemas.microsoft.com/office/drawing/2014/main" val="1246405734"/>
                    </a:ext>
                  </a:extLst>
                </a:gridCol>
                <a:gridCol w="803868">
                  <a:extLst>
                    <a:ext uri="{9D8B030D-6E8A-4147-A177-3AD203B41FA5}">
                      <a16:colId xmlns:a16="http://schemas.microsoft.com/office/drawing/2014/main" val="3955886019"/>
                    </a:ext>
                  </a:extLst>
                </a:gridCol>
                <a:gridCol w="803868">
                  <a:extLst>
                    <a:ext uri="{9D8B030D-6E8A-4147-A177-3AD203B41FA5}">
                      <a16:colId xmlns:a16="http://schemas.microsoft.com/office/drawing/2014/main" val="588990985"/>
                    </a:ext>
                  </a:extLst>
                </a:gridCol>
                <a:gridCol w="803868">
                  <a:extLst>
                    <a:ext uri="{9D8B030D-6E8A-4147-A177-3AD203B41FA5}">
                      <a16:colId xmlns:a16="http://schemas.microsoft.com/office/drawing/2014/main" val="201221390"/>
                    </a:ext>
                  </a:extLst>
                </a:gridCol>
                <a:gridCol w="803868">
                  <a:extLst>
                    <a:ext uri="{9D8B030D-6E8A-4147-A177-3AD203B41FA5}">
                      <a16:colId xmlns:a16="http://schemas.microsoft.com/office/drawing/2014/main" val="3398351414"/>
                    </a:ext>
                  </a:extLst>
                </a:gridCol>
                <a:gridCol w="803868">
                  <a:extLst>
                    <a:ext uri="{9D8B030D-6E8A-4147-A177-3AD203B41FA5}">
                      <a16:colId xmlns:a16="http://schemas.microsoft.com/office/drawing/2014/main" val="363030216"/>
                    </a:ext>
                  </a:extLst>
                </a:gridCol>
              </a:tblGrid>
              <a:tr h="698841">
                <a:tc>
                  <a:txBody>
                    <a:bodyPr/>
                    <a:lstStyle/>
                    <a:p>
                      <a:r>
                        <a:rPr lang="en-US" dirty="0"/>
                        <a:t>SC</a:t>
                      </a:r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r>
                        <a:rPr lang="en-US" dirty="0"/>
                        <a:t>Functional Category wise breakup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1435869"/>
                  </a:ext>
                </a:extLst>
              </a:tr>
              <a:tr h="134757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Industry Association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Regulatory Body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Government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R&amp;D Organization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effectLst/>
                        </a:rPr>
                        <a:t>Academic Institution</a:t>
                      </a:r>
                    </a:p>
                  </a:txBody>
                  <a:tcPr marL="76200" marR="76200" marT="76200" marB="76200" anchor="ctr"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Expert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Industry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/>
                        <a:t>Consumer Group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6161539"/>
                  </a:ext>
                </a:extLst>
              </a:tr>
              <a:tr h="690223">
                <a:tc>
                  <a:txBody>
                    <a:bodyPr/>
                    <a:lstStyle/>
                    <a:p>
                      <a:r>
                        <a:rPr lang="en-US" dirty="0"/>
                        <a:t>CED 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9390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744067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2032</TotalTime>
  <Words>419</Words>
  <Application>Microsoft Office PowerPoint</Application>
  <PresentationFormat>On-screen Show (4:3)</PresentationFormat>
  <Paragraphs>177</Paragraphs>
  <Slides>9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Half Yearly Review</vt:lpstr>
      <vt:lpstr>Progress on NWIP</vt:lpstr>
      <vt:lpstr>Progress on Review</vt:lpstr>
      <vt:lpstr>Process  adopted for Review</vt:lpstr>
      <vt:lpstr>SC/WP meetings held/planned outside HQ</vt:lpstr>
      <vt:lpstr>SC/WP meetings held outside HQ</vt:lpstr>
      <vt:lpstr>Status of Process Reform measures - Attendance, Resolutions.</vt:lpstr>
      <vt:lpstr>P Drafts</vt:lpstr>
      <vt:lpstr>Status of Process Reform measures - SC membership rationalised.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mohammad israfil</dc:creator>
  <cp:lastModifiedBy>Divya BIS</cp:lastModifiedBy>
  <cp:revision>63</cp:revision>
  <cp:lastPrinted>2024-10-18T04:12:43Z</cp:lastPrinted>
  <dcterms:created xsi:type="dcterms:W3CDTF">2024-10-13T07:58:13Z</dcterms:created>
  <dcterms:modified xsi:type="dcterms:W3CDTF">2024-10-24T08:18:39Z</dcterms:modified>
</cp:coreProperties>
</file>