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1" r:id="rId1"/>
  </p:sldMasterIdLst>
  <p:notesMasterIdLst>
    <p:notesMasterId r:id="rId47"/>
  </p:notesMasterIdLst>
  <p:sldIdLst>
    <p:sldId id="256" r:id="rId2"/>
    <p:sldId id="417" r:id="rId3"/>
    <p:sldId id="471" r:id="rId4"/>
    <p:sldId id="450" r:id="rId5"/>
    <p:sldId id="429" r:id="rId6"/>
    <p:sldId id="446" r:id="rId7"/>
    <p:sldId id="424" r:id="rId8"/>
    <p:sldId id="431" r:id="rId9"/>
    <p:sldId id="433" r:id="rId10"/>
    <p:sldId id="435" r:id="rId11"/>
    <p:sldId id="436" r:id="rId12"/>
    <p:sldId id="437" r:id="rId13"/>
    <p:sldId id="438" r:id="rId14"/>
    <p:sldId id="447" r:id="rId15"/>
    <p:sldId id="426" r:id="rId16"/>
    <p:sldId id="443" r:id="rId17"/>
    <p:sldId id="444" r:id="rId18"/>
    <p:sldId id="448" r:id="rId19"/>
    <p:sldId id="425" r:id="rId20"/>
    <p:sldId id="439" r:id="rId21"/>
    <p:sldId id="449" r:id="rId22"/>
    <p:sldId id="442" r:id="rId23"/>
    <p:sldId id="428" r:id="rId24"/>
    <p:sldId id="445" r:id="rId25"/>
    <p:sldId id="451" r:id="rId26"/>
    <p:sldId id="461" r:id="rId27"/>
    <p:sldId id="462" r:id="rId28"/>
    <p:sldId id="463" r:id="rId29"/>
    <p:sldId id="464" r:id="rId30"/>
    <p:sldId id="465" r:id="rId31"/>
    <p:sldId id="466" r:id="rId32"/>
    <p:sldId id="452" r:id="rId33"/>
    <p:sldId id="453" r:id="rId34"/>
    <p:sldId id="454" r:id="rId35"/>
    <p:sldId id="467" r:id="rId36"/>
    <p:sldId id="472" r:id="rId37"/>
    <p:sldId id="455" r:id="rId38"/>
    <p:sldId id="460" r:id="rId39"/>
    <p:sldId id="457" r:id="rId40"/>
    <p:sldId id="459" r:id="rId41"/>
    <p:sldId id="458" r:id="rId42"/>
    <p:sldId id="470" r:id="rId43"/>
    <p:sldId id="405" r:id="rId44"/>
    <p:sldId id="406" r:id="rId45"/>
    <p:sldId id="363" r:id="rId4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743"/>
    <a:srgbClr val="FFFF99"/>
    <a:srgbClr val="FF9966"/>
    <a:srgbClr val="FF9900"/>
    <a:srgbClr val="0000FF"/>
    <a:srgbClr val="00FFFF"/>
    <a:srgbClr val="FF66CC"/>
    <a:srgbClr val="FF33CC"/>
    <a:srgbClr val="C25B0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92" autoAdjust="0"/>
    <p:restoredTop sz="94364" autoAdjust="0"/>
  </p:normalViewPr>
  <p:slideViewPr>
    <p:cSldViewPr snapToGrid="0">
      <p:cViewPr varScale="1">
        <p:scale>
          <a:sx n="63" d="100"/>
          <a:sy n="63" d="100"/>
        </p:scale>
        <p:origin x="588"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New Work Item Proposals </c:v>
                </c:pt>
                <c:pt idx="1">
                  <c:v>Carried-Over “Pre-2000 Standards” for Review</c:v>
                </c:pt>
                <c:pt idx="2">
                  <c:v>Current “Pre-2000 Standards” for Review</c:v>
                </c:pt>
                <c:pt idx="3">
                  <c:v>Carried-Over “Due for Review” Standards </c:v>
                </c:pt>
                <c:pt idx="4">
                  <c:v>Current “Due for Review” Standards </c:v>
                </c:pt>
                <c:pt idx="5">
                  <c:v>Standards Published in this year (Q1 + Q2) </c:v>
                </c:pt>
              </c:strCache>
            </c:strRef>
          </c:cat>
          <c:val>
            <c:numRef>
              <c:f>Sheet1!$B$2:$B$7</c:f>
              <c:numCache>
                <c:formatCode>General</c:formatCode>
                <c:ptCount val="6"/>
                <c:pt idx="0">
                  <c:v>5</c:v>
                </c:pt>
                <c:pt idx="1">
                  <c:v>33</c:v>
                </c:pt>
                <c:pt idx="2">
                  <c:v>12</c:v>
                </c:pt>
                <c:pt idx="3">
                  <c:v>9</c:v>
                </c:pt>
                <c:pt idx="4">
                  <c:v>11</c:v>
                </c:pt>
                <c:pt idx="5">
                  <c:v>29</c:v>
                </c:pt>
              </c:numCache>
            </c:numRef>
          </c:val>
          <c:extLst>
            <c:ext xmlns:c16="http://schemas.microsoft.com/office/drawing/2014/chart" uri="{C3380CC4-5D6E-409C-BE32-E72D297353CC}">
              <c16:uniqueId val="{00000000-E68B-4B1D-8D94-22AD16C945E8}"/>
            </c:ext>
          </c:extLst>
        </c:ser>
        <c:dLbls>
          <c:dLblPos val="outEnd"/>
          <c:showLegendKey val="0"/>
          <c:showVal val="1"/>
          <c:showCatName val="0"/>
          <c:showSerName val="0"/>
          <c:showPercent val="0"/>
          <c:showBubbleSize val="0"/>
        </c:dLbls>
        <c:gapWidth val="219"/>
        <c:overlap val="-27"/>
        <c:axId val="1406841343"/>
        <c:axId val="1406841823"/>
      </c:barChart>
      <c:catAx>
        <c:axId val="14068413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1406841823"/>
        <c:crosses val="autoZero"/>
        <c:auto val="1"/>
        <c:lblAlgn val="ctr"/>
        <c:lblOffset val="100"/>
        <c:noMultiLvlLbl val="0"/>
      </c:catAx>
      <c:valAx>
        <c:axId val="14068418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068413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3BED13-685D-429B-8BEE-A7B3713BD66C}"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IN"/>
        </a:p>
      </dgm:t>
    </dgm:pt>
    <dgm:pt modelId="{26181704-4546-4EE9-BB18-DB163B1ED38D}">
      <dgm:prSet custT="1"/>
      <dgm:spPr/>
      <dgm:t>
        <a:bodyPr/>
        <a:lstStyle/>
        <a:p>
          <a:r>
            <a:rPr lang="en-IN" sz="3200" dirty="0"/>
            <a:t>MED 03 : </a:t>
          </a:r>
        </a:p>
      </dgm:t>
    </dgm:pt>
    <dgm:pt modelId="{188EF9B6-A902-44AE-9678-251523CBF3B1}" type="parTrans" cxnId="{B9DD0393-86C8-42B6-9ABD-014D09E515CE}">
      <dgm:prSet/>
      <dgm:spPr/>
      <dgm:t>
        <a:bodyPr/>
        <a:lstStyle/>
        <a:p>
          <a:endParaRPr lang="en-IN"/>
        </a:p>
      </dgm:t>
    </dgm:pt>
    <dgm:pt modelId="{5D61B0D9-03B9-4F62-8171-80B70B973B96}" type="sibTrans" cxnId="{B9DD0393-86C8-42B6-9ABD-014D09E515CE}">
      <dgm:prSet/>
      <dgm:spPr/>
      <dgm:t>
        <a:bodyPr/>
        <a:lstStyle/>
        <a:p>
          <a:endParaRPr lang="en-IN"/>
        </a:p>
      </dgm:t>
    </dgm:pt>
    <dgm:pt modelId="{7E44B0FA-2BDF-42D3-BE91-52ADAB0B1E56}">
      <dgm:prSet/>
      <dgm:spPr/>
      <dgm:t>
        <a:bodyPr/>
        <a:lstStyle/>
        <a:p>
          <a:r>
            <a:rPr lang="en-IN"/>
            <a:t>Q1 - 90.91 </a:t>
          </a:r>
        </a:p>
      </dgm:t>
    </dgm:pt>
    <dgm:pt modelId="{9604255E-9D18-4763-8706-416C509BB352}" type="parTrans" cxnId="{734E70D9-B9A3-403B-9F04-5FAE5D5B071D}">
      <dgm:prSet/>
      <dgm:spPr/>
      <dgm:t>
        <a:bodyPr/>
        <a:lstStyle/>
        <a:p>
          <a:endParaRPr lang="en-IN"/>
        </a:p>
      </dgm:t>
    </dgm:pt>
    <dgm:pt modelId="{D1A390EF-9A44-4A76-A1BC-4A2A1B86936E}" type="sibTrans" cxnId="{734E70D9-B9A3-403B-9F04-5FAE5D5B071D}">
      <dgm:prSet/>
      <dgm:spPr/>
      <dgm:t>
        <a:bodyPr/>
        <a:lstStyle/>
        <a:p>
          <a:endParaRPr lang="en-IN"/>
        </a:p>
      </dgm:t>
    </dgm:pt>
    <dgm:pt modelId="{80F72D8B-4C64-4C9A-96F7-2745B56E8DE8}">
      <dgm:prSet/>
      <dgm:spPr/>
      <dgm:t>
        <a:bodyPr/>
        <a:lstStyle/>
        <a:p>
          <a:r>
            <a:rPr lang="en-IN" dirty="0"/>
            <a:t>Q2 – 67.65</a:t>
          </a:r>
        </a:p>
      </dgm:t>
    </dgm:pt>
    <dgm:pt modelId="{A94134EE-6A1C-4F52-8403-A01E64E9B7C7}" type="parTrans" cxnId="{19F18461-1776-4534-AA02-6FA62AEDCA01}">
      <dgm:prSet/>
      <dgm:spPr/>
      <dgm:t>
        <a:bodyPr/>
        <a:lstStyle/>
        <a:p>
          <a:endParaRPr lang="en-IN"/>
        </a:p>
      </dgm:t>
    </dgm:pt>
    <dgm:pt modelId="{6736F98E-8E9E-4573-978D-A4E9C351B28E}" type="sibTrans" cxnId="{19F18461-1776-4534-AA02-6FA62AEDCA01}">
      <dgm:prSet/>
      <dgm:spPr/>
      <dgm:t>
        <a:bodyPr/>
        <a:lstStyle/>
        <a:p>
          <a:endParaRPr lang="en-IN"/>
        </a:p>
      </dgm:t>
    </dgm:pt>
    <dgm:pt modelId="{EC51BC75-55DC-4918-AFA1-C6A4E81405EB}">
      <dgm:prSet custT="1"/>
      <dgm:spPr/>
      <dgm:t>
        <a:bodyPr/>
        <a:lstStyle/>
        <a:p>
          <a:r>
            <a:rPr lang="en-IN" sz="3200" dirty="0"/>
            <a:t>MED 17 : </a:t>
          </a:r>
        </a:p>
      </dgm:t>
    </dgm:pt>
    <dgm:pt modelId="{47EE222B-E4A1-4B5D-B036-5F8C839DEB59}" type="parTrans" cxnId="{B129969F-4A73-40B9-AB64-E9C3C8CB9DC4}">
      <dgm:prSet/>
      <dgm:spPr/>
      <dgm:t>
        <a:bodyPr/>
        <a:lstStyle/>
        <a:p>
          <a:endParaRPr lang="en-IN"/>
        </a:p>
      </dgm:t>
    </dgm:pt>
    <dgm:pt modelId="{E651E5BA-46B5-4E94-8ACD-0A947FEC6BE5}" type="sibTrans" cxnId="{B129969F-4A73-40B9-AB64-E9C3C8CB9DC4}">
      <dgm:prSet/>
      <dgm:spPr/>
      <dgm:t>
        <a:bodyPr/>
        <a:lstStyle/>
        <a:p>
          <a:endParaRPr lang="en-IN"/>
        </a:p>
      </dgm:t>
    </dgm:pt>
    <dgm:pt modelId="{19715BDC-0F61-4D31-AFFB-37681BAC25F7}">
      <dgm:prSet/>
      <dgm:spPr/>
      <dgm:t>
        <a:bodyPr/>
        <a:lstStyle/>
        <a:p>
          <a:r>
            <a:rPr lang="en-IN"/>
            <a:t>Q1 - 64.70</a:t>
          </a:r>
        </a:p>
      </dgm:t>
    </dgm:pt>
    <dgm:pt modelId="{F4FC9B43-F809-42C7-A449-A99D908A2C56}" type="parTrans" cxnId="{2F43F75C-81D5-439F-875E-748F8FF7E8AB}">
      <dgm:prSet/>
      <dgm:spPr/>
      <dgm:t>
        <a:bodyPr/>
        <a:lstStyle/>
        <a:p>
          <a:endParaRPr lang="en-IN"/>
        </a:p>
      </dgm:t>
    </dgm:pt>
    <dgm:pt modelId="{572F8FD0-A486-4D57-BCE3-024CF84A1E26}" type="sibTrans" cxnId="{2F43F75C-81D5-439F-875E-748F8FF7E8AB}">
      <dgm:prSet/>
      <dgm:spPr/>
      <dgm:t>
        <a:bodyPr/>
        <a:lstStyle/>
        <a:p>
          <a:endParaRPr lang="en-IN"/>
        </a:p>
      </dgm:t>
    </dgm:pt>
    <dgm:pt modelId="{E335E215-1D97-4441-A2BA-BBC1E349DD27}">
      <dgm:prSet/>
      <dgm:spPr/>
      <dgm:t>
        <a:bodyPr/>
        <a:lstStyle/>
        <a:p>
          <a:r>
            <a:rPr lang="en-IN"/>
            <a:t>Q2 – 47.06</a:t>
          </a:r>
        </a:p>
      </dgm:t>
    </dgm:pt>
    <dgm:pt modelId="{803AB9DC-150F-4C1A-A0B8-C31AC8DB959A}" type="parTrans" cxnId="{6FBDD7EB-46D6-4A32-88F4-9D0BF2E0BBA2}">
      <dgm:prSet/>
      <dgm:spPr/>
      <dgm:t>
        <a:bodyPr/>
        <a:lstStyle/>
        <a:p>
          <a:endParaRPr lang="en-IN"/>
        </a:p>
      </dgm:t>
    </dgm:pt>
    <dgm:pt modelId="{72FBA40A-E590-4AE8-A8E2-C11BE15C7D5B}" type="sibTrans" cxnId="{6FBDD7EB-46D6-4A32-88F4-9D0BF2E0BBA2}">
      <dgm:prSet/>
      <dgm:spPr/>
      <dgm:t>
        <a:bodyPr/>
        <a:lstStyle/>
        <a:p>
          <a:endParaRPr lang="en-IN"/>
        </a:p>
      </dgm:t>
    </dgm:pt>
    <dgm:pt modelId="{6F06EAD1-F203-4A9A-B5BB-9D60AF8E9929}">
      <dgm:prSet custT="1"/>
      <dgm:spPr/>
      <dgm:t>
        <a:bodyPr/>
        <a:lstStyle/>
        <a:p>
          <a:r>
            <a:rPr lang="en-IN" sz="3200" dirty="0"/>
            <a:t>MED 27 : </a:t>
          </a:r>
        </a:p>
      </dgm:t>
    </dgm:pt>
    <dgm:pt modelId="{B953542A-2B50-4E7A-AE05-6B964B276214}" type="parTrans" cxnId="{F967D72C-895E-4AF1-9947-124E56835A99}">
      <dgm:prSet/>
      <dgm:spPr/>
      <dgm:t>
        <a:bodyPr/>
        <a:lstStyle/>
        <a:p>
          <a:endParaRPr lang="en-IN"/>
        </a:p>
      </dgm:t>
    </dgm:pt>
    <dgm:pt modelId="{37E2663D-954B-4E66-82FE-1C94432DFBE9}" type="sibTrans" cxnId="{F967D72C-895E-4AF1-9947-124E56835A99}">
      <dgm:prSet/>
      <dgm:spPr/>
      <dgm:t>
        <a:bodyPr/>
        <a:lstStyle/>
        <a:p>
          <a:endParaRPr lang="en-IN"/>
        </a:p>
      </dgm:t>
    </dgm:pt>
    <dgm:pt modelId="{BBBF285F-B83A-44C8-A1EE-B8F5A28DB78C}">
      <dgm:prSet/>
      <dgm:spPr/>
      <dgm:t>
        <a:bodyPr/>
        <a:lstStyle/>
        <a:p>
          <a:r>
            <a:rPr lang="en-IN"/>
            <a:t>Q1 - 47.37</a:t>
          </a:r>
        </a:p>
      </dgm:t>
    </dgm:pt>
    <dgm:pt modelId="{E8F099F1-25FE-463F-B08E-396A6C68B215}" type="parTrans" cxnId="{F23149F8-8778-4CD4-8F05-53F3061A5CC9}">
      <dgm:prSet/>
      <dgm:spPr/>
      <dgm:t>
        <a:bodyPr/>
        <a:lstStyle/>
        <a:p>
          <a:endParaRPr lang="en-IN"/>
        </a:p>
      </dgm:t>
    </dgm:pt>
    <dgm:pt modelId="{48AA915D-20F8-4352-B4EC-F8041C8D686E}" type="sibTrans" cxnId="{F23149F8-8778-4CD4-8F05-53F3061A5CC9}">
      <dgm:prSet/>
      <dgm:spPr/>
      <dgm:t>
        <a:bodyPr/>
        <a:lstStyle/>
        <a:p>
          <a:endParaRPr lang="en-IN"/>
        </a:p>
      </dgm:t>
    </dgm:pt>
    <dgm:pt modelId="{96DFBBC9-E5A2-4916-91F9-4CA2573A8700}">
      <dgm:prSet/>
      <dgm:spPr/>
      <dgm:t>
        <a:bodyPr/>
        <a:lstStyle/>
        <a:p>
          <a:r>
            <a:rPr lang="en-IN"/>
            <a:t>Q2 – 70.59</a:t>
          </a:r>
        </a:p>
      </dgm:t>
    </dgm:pt>
    <dgm:pt modelId="{2FF3BFD2-25AD-4461-940B-8286A3F22EE6}" type="parTrans" cxnId="{DBF4CD99-A9B6-4FD1-A3F0-CFD7DDBE4DEA}">
      <dgm:prSet/>
      <dgm:spPr/>
      <dgm:t>
        <a:bodyPr/>
        <a:lstStyle/>
        <a:p>
          <a:endParaRPr lang="en-IN"/>
        </a:p>
      </dgm:t>
    </dgm:pt>
    <dgm:pt modelId="{F6F5A8B3-201E-4048-9190-EF4741A46FCD}" type="sibTrans" cxnId="{DBF4CD99-A9B6-4FD1-A3F0-CFD7DDBE4DEA}">
      <dgm:prSet/>
      <dgm:spPr/>
      <dgm:t>
        <a:bodyPr/>
        <a:lstStyle/>
        <a:p>
          <a:endParaRPr lang="en-IN"/>
        </a:p>
      </dgm:t>
    </dgm:pt>
    <dgm:pt modelId="{D332BF93-3907-4674-BC05-01A7F5C5F964}" type="pres">
      <dgm:prSet presAssocID="{223BED13-685D-429B-8BEE-A7B3713BD66C}" presName="Name0" presStyleCnt="0">
        <dgm:presLayoutVars>
          <dgm:dir/>
          <dgm:animLvl val="lvl"/>
          <dgm:resizeHandles val="exact"/>
        </dgm:presLayoutVars>
      </dgm:prSet>
      <dgm:spPr/>
    </dgm:pt>
    <dgm:pt modelId="{94A32784-4ED7-46C7-84E0-0AE34DFF02B1}" type="pres">
      <dgm:prSet presAssocID="{26181704-4546-4EE9-BB18-DB163B1ED38D}" presName="linNode" presStyleCnt="0"/>
      <dgm:spPr/>
    </dgm:pt>
    <dgm:pt modelId="{CD9C678A-E48A-46FB-AA8A-143E118A45CD}" type="pres">
      <dgm:prSet presAssocID="{26181704-4546-4EE9-BB18-DB163B1ED38D}" presName="parentText" presStyleLbl="node1" presStyleIdx="0" presStyleCnt="3">
        <dgm:presLayoutVars>
          <dgm:chMax val="1"/>
          <dgm:bulletEnabled val="1"/>
        </dgm:presLayoutVars>
      </dgm:prSet>
      <dgm:spPr/>
    </dgm:pt>
    <dgm:pt modelId="{121A852F-AE58-48AF-88FE-4CEE1987332A}" type="pres">
      <dgm:prSet presAssocID="{26181704-4546-4EE9-BB18-DB163B1ED38D}" presName="descendantText" presStyleLbl="alignAccFollowNode1" presStyleIdx="0" presStyleCnt="3">
        <dgm:presLayoutVars>
          <dgm:bulletEnabled val="1"/>
        </dgm:presLayoutVars>
      </dgm:prSet>
      <dgm:spPr/>
    </dgm:pt>
    <dgm:pt modelId="{F171BF8F-629F-4FB5-870F-304B1CA08A99}" type="pres">
      <dgm:prSet presAssocID="{5D61B0D9-03B9-4F62-8171-80B70B973B96}" presName="sp" presStyleCnt="0"/>
      <dgm:spPr/>
    </dgm:pt>
    <dgm:pt modelId="{287F291D-3982-4D14-9CE9-9640455F0819}" type="pres">
      <dgm:prSet presAssocID="{EC51BC75-55DC-4918-AFA1-C6A4E81405EB}" presName="linNode" presStyleCnt="0"/>
      <dgm:spPr/>
    </dgm:pt>
    <dgm:pt modelId="{E91EAD81-B585-47B2-B71F-C720C637389F}" type="pres">
      <dgm:prSet presAssocID="{EC51BC75-55DC-4918-AFA1-C6A4E81405EB}" presName="parentText" presStyleLbl="node1" presStyleIdx="1" presStyleCnt="3">
        <dgm:presLayoutVars>
          <dgm:chMax val="1"/>
          <dgm:bulletEnabled val="1"/>
        </dgm:presLayoutVars>
      </dgm:prSet>
      <dgm:spPr/>
    </dgm:pt>
    <dgm:pt modelId="{2E790952-F5FC-4AA7-9E57-FC9CEB401C35}" type="pres">
      <dgm:prSet presAssocID="{EC51BC75-55DC-4918-AFA1-C6A4E81405EB}" presName="descendantText" presStyleLbl="alignAccFollowNode1" presStyleIdx="1" presStyleCnt="3">
        <dgm:presLayoutVars>
          <dgm:bulletEnabled val="1"/>
        </dgm:presLayoutVars>
      </dgm:prSet>
      <dgm:spPr/>
    </dgm:pt>
    <dgm:pt modelId="{5CA6114E-0BE0-4C93-8A2B-A4B5D37C52D3}" type="pres">
      <dgm:prSet presAssocID="{E651E5BA-46B5-4E94-8ACD-0A947FEC6BE5}" presName="sp" presStyleCnt="0"/>
      <dgm:spPr/>
    </dgm:pt>
    <dgm:pt modelId="{6B6B1586-990D-4781-B82B-FC52E55BECEB}" type="pres">
      <dgm:prSet presAssocID="{6F06EAD1-F203-4A9A-B5BB-9D60AF8E9929}" presName="linNode" presStyleCnt="0"/>
      <dgm:spPr/>
    </dgm:pt>
    <dgm:pt modelId="{A169BC4A-C72A-420C-8575-7B4F4FD8A1F8}" type="pres">
      <dgm:prSet presAssocID="{6F06EAD1-F203-4A9A-B5BB-9D60AF8E9929}" presName="parentText" presStyleLbl="node1" presStyleIdx="2" presStyleCnt="3">
        <dgm:presLayoutVars>
          <dgm:chMax val="1"/>
          <dgm:bulletEnabled val="1"/>
        </dgm:presLayoutVars>
      </dgm:prSet>
      <dgm:spPr/>
    </dgm:pt>
    <dgm:pt modelId="{4CB415BA-D45F-497A-96F9-3193D6437908}" type="pres">
      <dgm:prSet presAssocID="{6F06EAD1-F203-4A9A-B5BB-9D60AF8E9929}" presName="descendantText" presStyleLbl="alignAccFollowNode1" presStyleIdx="2" presStyleCnt="3">
        <dgm:presLayoutVars>
          <dgm:bulletEnabled val="1"/>
        </dgm:presLayoutVars>
      </dgm:prSet>
      <dgm:spPr/>
    </dgm:pt>
  </dgm:ptLst>
  <dgm:cxnLst>
    <dgm:cxn modelId="{F967D72C-895E-4AF1-9947-124E56835A99}" srcId="{223BED13-685D-429B-8BEE-A7B3713BD66C}" destId="{6F06EAD1-F203-4A9A-B5BB-9D60AF8E9929}" srcOrd="2" destOrd="0" parTransId="{B953542A-2B50-4E7A-AE05-6B964B276214}" sibTransId="{37E2663D-954B-4E66-82FE-1C94432DFBE9}"/>
    <dgm:cxn modelId="{2F43F75C-81D5-439F-875E-748F8FF7E8AB}" srcId="{EC51BC75-55DC-4918-AFA1-C6A4E81405EB}" destId="{19715BDC-0F61-4D31-AFFB-37681BAC25F7}" srcOrd="0" destOrd="0" parTransId="{F4FC9B43-F809-42C7-A449-A99D908A2C56}" sibTransId="{572F8FD0-A486-4D57-BCE3-024CF84A1E26}"/>
    <dgm:cxn modelId="{19F18461-1776-4534-AA02-6FA62AEDCA01}" srcId="{26181704-4546-4EE9-BB18-DB163B1ED38D}" destId="{80F72D8B-4C64-4C9A-96F7-2745B56E8DE8}" srcOrd="1" destOrd="0" parTransId="{A94134EE-6A1C-4F52-8403-A01E64E9B7C7}" sibTransId="{6736F98E-8E9E-4573-978D-A4E9C351B28E}"/>
    <dgm:cxn modelId="{E66E2A67-5872-4504-9A57-CC9E5E0FC026}" type="presOf" srcId="{EC51BC75-55DC-4918-AFA1-C6A4E81405EB}" destId="{E91EAD81-B585-47B2-B71F-C720C637389F}" srcOrd="0" destOrd="0" presId="urn:microsoft.com/office/officeart/2005/8/layout/vList5"/>
    <dgm:cxn modelId="{117C3047-D50B-48E7-88DE-61D8D4E9FE4D}" type="presOf" srcId="{BBBF285F-B83A-44C8-A1EE-B8F5A28DB78C}" destId="{4CB415BA-D45F-497A-96F9-3193D6437908}" srcOrd="0" destOrd="0" presId="urn:microsoft.com/office/officeart/2005/8/layout/vList5"/>
    <dgm:cxn modelId="{B9DD0393-86C8-42B6-9ABD-014D09E515CE}" srcId="{223BED13-685D-429B-8BEE-A7B3713BD66C}" destId="{26181704-4546-4EE9-BB18-DB163B1ED38D}" srcOrd="0" destOrd="0" parTransId="{188EF9B6-A902-44AE-9678-251523CBF3B1}" sibTransId="{5D61B0D9-03B9-4F62-8171-80B70B973B96}"/>
    <dgm:cxn modelId="{DBF4CD99-A9B6-4FD1-A3F0-CFD7DDBE4DEA}" srcId="{6F06EAD1-F203-4A9A-B5BB-9D60AF8E9929}" destId="{96DFBBC9-E5A2-4916-91F9-4CA2573A8700}" srcOrd="1" destOrd="0" parTransId="{2FF3BFD2-25AD-4461-940B-8286A3F22EE6}" sibTransId="{F6F5A8B3-201E-4048-9190-EF4741A46FCD}"/>
    <dgm:cxn modelId="{AF32789E-4615-4BBB-9AA9-10BD42030442}" type="presOf" srcId="{6F06EAD1-F203-4A9A-B5BB-9D60AF8E9929}" destId="{A169BC4A-C72A-420C-8575-7B4F4FD8A1F8}" srcOrd="0" destOrd="0" presId="urn:microsoft.com/office/officeart/2005/8/layout/vList5"/>
    <dgm:cxn modelId="{B129969F-4A73-40B9-AB64-E9C3C8CB9DC4}" srcId="{223BED13-685D-429B-8BEE-A7B3713BD66C}" destId="{EC51BC75-55DC-4918-AFA1-C6A4E81405EB}" srcOrd="1" destOrd="0" parTransId="{47EE222B-E4A1-4B5D-B036-5F8C839DEB59}" sibTransId="{E651E5BA-46B5-4E94-8ACD-0A947FEC6BE5}"/>
    <dgm:cxn modelId="{C715F2AA-27D3-4C54-8F39-0BD321560B56}" type="presOf" srcId="{E335E215-1D97-4441-A2BA-BBC1E349DD27}" destId="{2E790952-F5FC-4AA7-9E57-FC9CEB401C35}" srcOrd="0" destOrd="1" presId="urn:microsoft.com/office/officeart/2005/8/layout/vList5"/>
    <dgm:cxn modelId="{477DCEB6-6022-4EAF-B1C9-131F83A9F82E}" type="presOf" srcId="{223BED13-685D-429B-8BEE-A7B3713BD66C}" destId="{D332BF93-3907-4674-BC05-01A7F5C5F964}" srcOrd="0" destOrd="0" presId="urn:microsoft.com/office/officeart/2005/8/layout/vList5"/>
    <dgm:cxn modelId="{E7696BB9-2360-4B24-85AA-E727C6AF9419}" type="presOf" srcId="{96DFBBC9-E5A2-4916-91F9-4CA2573A8700}" destId="{4CB415BA-D45F-497A-96F9-3193D6437908}" srcOrd="0" destOrd="1" presId="urn:microsoft.com/office/officeart/2005/8/layout/vList5"/>
    <dgm:cxn modelId="{30716EBA-0CEF-4DF9-92E3-7AE48133A556}" type="presOf" srcId="{26181704-4546-4EE9-BB18-DB163B1ED38D}" destId="{CD9C678A-E48A-46FB-AA8A-143E118A45CD}" srcOrd="0" destOrd="0" presId="urn:microsoft.com/office/officeart/2005/8/layout/vList5"/>
    <dgm:cxn modelId="{837BE1C8-BA09-458E-8438-2FDBC93D417A}" type="presOf" srcId="{7E44B0FA-2BDF-42D3-BE91-52ADAB0B1E56}" destId="{121A852F-AE58-48AF-88FE-4CEE1987332A}" srcOrd="0" destOrd="0" presId="urn:microsoft.com/office/officeart/2005/8/layout/vList5"/>
    <dgm:cxn modelId="{C8002DD2-23EA-451D-947C-1676057AE4D5}" type="presOf" srcId="{19715BDC-0F61-4D31-AFFB-37681BAC25F7}" destId="{2E790952-F5FC-4AA7-9E57-FC9CEB401C35}" srcOrd="0" destOrd="0" presId="urn:microsoft.com/office/officeart/2005/8/layout/vList5"/>
    <dgm:cxn modelId="{734E70D9-B9A3-403B-9F04-5FAE5D5B071D}" srcId="{26181704-4546-4EE9-BB18-DB163B1ED38D}" destId="{7E44B0FA-2BDF-42D3-BE91-52ADAB0B1E56}" srcOrd="0" destOrd="0" parTransId="{9604255E-9D18-4763-8706-416C509BB352}" sibTransId="{D1A390EF-9A44-4A76-A1BC-4A2A1B86936E}"/>
    <dgm:cxn modelId="{E2CB70EB-BA33-4CBC-A828-D85C6200A47F}" type="presOf" srcId="{80F72D8B-4C64-4C9A-96F7-2745B56E8DE8}" destId="{121A852F-AE58-48AF-88FE-4CEE1987332A}" srcOrd="0" destOrd="1" presId="urn:microsoft.com/office/officeart/2005/8/layout/vList5"/>
    <dgm:cxn modelId="{6FBDD7EB-46D6-4A32-88F4-9D0BF2E0BBA2}" srcId="{EC51BC75-55DC-4918-AFA1-C6A4E81405EB}" destId="{E335E215-1D97-4441-A2BA-BBC1E349DD27}" srcOrd="1" destOrd="0" parTransId="{803AB9DC-150F-4C1A-A0B8-C31AC8DB959A}" sibTransId="{72FBA40A-E590-4AE8-A8E2-C11BE15C7D5B}"/>
    <dgm:cxn modelId="{F23149F8-8778-4CD4-8F05-53F3061A5CC9}" srcId="{6F06EAD1-F203-4A9A-B5BB-9D60AF8E9929}" destId="{BBBF285F-B83A-44C8-A1EE-B8F5A28DB78C}" srcOrd="0" destOrd="0" parTransId="{E8F099F1-25FE-463F-B08E-396A6C68B215}" sibTransId="{48AA915D-20F8-4352-B4EC-F8041C8D686E}"/>
    <dgm:cxn modelId="{7C344AB8-0423-4661-ACA4-92FB9EB7FCF4}" type="presParOf" srcId="{D332BF93-3907-4674-BC05-01A7F5C5F964}" destId="{94A32784-4ED7-46C7-84E0-0AE34DFF02B1}" srcOrd="0" destOrd="0" presId="urn:microsoft.com/office/officeart/2005/8/layout/vList5"/>
    <dgm:cxn modelId="{520D6CB9-4ADE-4663-AD60-F402E8F271C0}" type="presParOf" srcId="{94A32784-4ED7-46C7-84E0-0AE34DFF02B1}" destId="{CD9C678A-E48A-46FB-AA8A-143E118A45CD}" srcOrd="0" destOrd="0" presId="urn:microsoft.com/office/officeart/2005/8/layout/vList5"/>
    <dgm:cxn modelId="{A6D63744-CE65-421D-8FE2-2D1B8566D653}" type="presParOf" srcId="{94A32784-4ED7-46C7-84E0-0AE34DFF02B1}" destId="{121A852F-AE58-48AF-88FE-4CEE1987332A}" srcOrd="1" destOrd="0" presId="urn:microsoft.com/office/officeart/2005/8/layout/vList5"/>
    <dgm:cxn modelId="{7043197C-DEC2-4BF7-93D4-FFB63E4598F4}" type="presParOf" srcId="{D332BF93-3907-4674-BC05-01A7F5C5F964}" destId="{F171BF8F-629F-4FB5-870F-304B1CA08A99}" srcOrd="1" destOrd="0" presId="urn:microsoft.com/office/officeart/2005/8/layout/vList5"/>
    <dgm:cxn modelId="{8024EE09-68AA-4B67-A2AE-72ACC9AFCCCC}" type="presParOf" srcId="{D332BF93-3907-4674-BC05-01A7F5C5F964}" destId="{287F291D-3982-4D14-9CE9-9640455F0819}" srcOrd="2" destOrd="0" presId="urn:microsoft.com/office/officeart/2005/8/layout/vList5"/>
    <dgm:cxn modelId="{B87E49A8-81C6-4D8D-A6A5-CF46A0C87455}" type="presParOf" srcId="{287F291D-3982-4D14-9CE9-9640455F0819}" destId="{E91EAD81-B585-47B2-B71F-C720C637389F}" srcOrd="0" destOrd="0" presId="urn:microsoft.com/office/officeart/2005/8/layout/vList5"/>
    <dgm:cxn modelId="{BD1F3C30-F677-454F-8973-9B4B45FA900A}" type="presParOf" srcId="{287F291D-3982-4D14-9CE9-9640455F0819}" destId="{2E790952-F5FC-4AA7-9E57-FC9CEB401C35}" srcOrd="1" destOrd="0" presId="urn:microsoft.com/office/officeart/2005/8/layout/vList5"/>
    <dgm:cxn modelId="{465AD824-E157-4BD5-95A0-7B9DA38E4985}" type="presParOf" srcId="{D332BF93-3907-4674-BC05-01A7F5C5F964}" destId="{5CA6114E-0BE0-4C93-8A2B-A4B5D37C52D3}" srcOrd="3" destOrd="0" presId="urn:microsoft.com/office/officeart/2005/8/layout/vList5"/>
    <dgm:cxn modelId="{AFF63B5F-8F65-4292-A7CF-5ACBDFB0829C}" type="presParOf" srcId="{D332BF93-3907-4674-BC05-01A7F5C5F964}" destId="{6B6B1586-990D-4781-B82B-FC52E55BECEB}" srcOrd="4" destOrd="0" presId="urn:microsoft.com/office/officeart/2005/8/layout/vList5"/>
    <dgm:cxn modelId="{9BC0C3B9-F8D9-464E-B012-6040D00F3BAE}" type="presParOf" srcId="{6B6B1586-990D-4781-B82B-FC52E55BECEB}" destId="{A169BC4A-C72A-420C-8575-7B4F4FD8A1F8}" srcOrd="0" destOrd="0" presId="urn:microsoft.com/office/officeart/2005/8/layout/vList5"/>
    <dgm:cxn modelId="{4F5B90E2-AA5C-4348-BAA3-8F82032148C2}" type="presParOf" srcId="{6B6B1586-990D-4781-B82B-FC52E55BECEB}" destId="{4CB415BA-D45F-497A-96F9-3193D6437908}"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1A852F-AE58-48AF-88FE-4CEE1987332A}">
      <dsp:nvSpPr>
        <dsp:cNvPr id="0" name=""/>
        <dsp:cNvSpPr/>
      </dsp:nvSpPr>
      <dsp:spPr>
        <a:xfrm rot="5400000">
          <a:off x="5345478" y="-2123718"/>
          <a:ext cx="1000511" cy="5501867"/>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l" defTabSz="1200150">
            <a:lnSpc>
              <a:spcPct val="90000"/>
            </a:lnSpc>
            <a:spcBef>
              <a:spcPct val="0"/>
            </a:spcBef>
            <a:spcAft>
              <a:spcPct val="15000"/>
            </a:spcAft>
            <a:buChar char="•"/>
          </a:pPr>
          <a:r>
            <a:rPr lang="en-IN" sz="2700" kern="1200"/>
            <a:t>Q1 - 90.91 </a:t>
          </a:r>
        </a:p>
        <a:p>
          <a:pPr marL="228600" lvl="1" indent="-228600" algn="l" defTabSz="1200150">
            <a:lnSpc>
              <a:spcPct val="90000"/>
            </a:lnSpc>
            <a:spcBef>
              <a:spcPct val="0"/>
            </a:spcBef>
            <a:spcAft>
              <a:spcPct val="15000"/>
            </a:spcAft>
            <a:buChar char="•"/>
          </a:pPr>
          <a:r>
            <a:rPr lang="en-IN" sz="2700" kern="1200" dirty="0"/>
            <a:t>Q2 – 67.65</a:t>
          </a:r>
        </a:p>
      </dsp:txBody>
      <dsp:txXfrm rot="-5400000">
        <a:off x="3094801" y="175800"/>
        <a:ext cx="5453026" cy="902829"/>
      </dsp:txXfrm>
    </dsp:sp>
    <dsp:sp modelId="{CD9C678A-E48A-46FB-AA8A-143E118A45CD}">
      <dsp:nvSpPr>
        <dsp:cNvPr id="0" name=""/>
        <dsp:cNvSpPr/>
      </dsp:nvSpPr>
      <dsp:spPr>
        <a:xfrm>
          <a:off x="0" y="1894"/>
          <a:ext cx="3094800" cy="125063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IN" sz="3200" kern="1200" dirty="0"/>
            <a:t>MED 03 : </a:t>
          </a:r>
        </a:p>
      </dsp:txBody>
      <dsp:txXfrm>
        <a:off x="61051" y="62945"/>
        <a:ext cx="2972698" cy="1128537"/>
      </dsp:txXfrm>
    </dsp:sp>
    <dsp:sp modelId="{2E790952-F5FC-4AA7-9E57-FC9CEB401C35}">
      <dsp:nvSpPr>
        <dsp:cNvPr id="0" name=""/>
        <dsp:cNvSpPr/>
      </dsp:nvSpPr>
      <dsp:spPr>
        <a:xfrm rot="5400000">
          <a:off x="5345478" y="-810547"/>
          <a:ext cx="1000511" cy="5501867"/>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l" defTabSz="1200150">
            <a:lnSpc>
              <a:spcPct val="90000"/>
            </a:lnSpc>
            <a:spcBef>
              <a:spcPct val="0"/>
            </a:spcBef>
            <a:spcAft>
              <a:spcPct val="15000"/>
            </a:spcAft>
            <a:buChar char="•"/>
          </a:pPr>
          <a:r>
            <a:rPr lang="en-IN" sz="2700" kern="1200"/>
            <a:t>Q1 - 64.70</a:t>
          </a:r>
        </a:p>
        <a:p>
          <a:pPr marL="228600" lvl="1" indent="-228600" algn="l" defTabSz="1200150">
            <a:lnSpc>
              <a:spcPct val="90000"/>
            </a:lnSpc>
            <a:spcBef>
              <a:spcPct val="0"/>
            </a:spcBef>
            <a:spcAft>
              <a:spcPct val="15000"/>
            </a:spcAft>
            <a:buChar char="•"/>
          </a:pPr>
          <a:r>
            <a:rPr lang="en-IN" sz="2700" kern="1200"/>
            <a:t>Q2 – 47.06</a:t>
          </a:r>
        </a:p>
      </dsp:txBody>
      <dsp:txXfrm rot="-5400000">
        <a:off x="3094801" y="1488971"/>
        <a:ext cx="5453026" cy="902829"/>
      </dsp:txXfrm>
    </dsp:sp>
    <dsp:sp modelId="{E91EAD81-B585-47B2-B71F-C720C637389F}">
      <dsp:nvSpPr>
        <dsp:cNvPr id="0" name=""/>
        <dsp:cNvSpPr/>
      </dsp:nvSpPr>
      <dsp:spPr>
        <a:xfrm>
          <a:off x="0" y="1315066"/>
          <a:ext cx="3094800" cy="125063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IN" sz="3200" kern="1200" dirty="0"/>
            <a:t>MED 17 : </a:t>
          </a:r>
        </a:p>
      </dsp:txBody>
      <dsp:txXfrm>
        <a:off x="61051" y="1376117"/>
        <a:ext cx="2972698" cy="1128537"/>
      </dsp:txXfrm>
    </dsp:sp>
    <dsp:sp modelId="{4CB415BA-D45F-497A-96F9-3193D6437908}">
      <dsp:nvSpPr>
        <dsp:cNvPr id="0" name=""/>
        <dsp:cNvSpPr/>
      </dsp:nvSpPr>
      <dsp:spPr>
        <a:xfrm rot="5400000">
          <a:off x="5345478" y="502624"/>
          <a:ext cx="1000511" cy="5501867"/>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l" defTabSz="1200150">
            <a:lnSpc>
              <a:spcPct val="90000"/>
            </a:lnSpc>
            <a:spcBef>
              <a:spcPct val="0"/>
            </a:spcBef>
            <a:spcAft>
              <a:spcPct val="15000"/>
            </a:spcAft>
            <a:buChar char="•"/>
          </a:pPr>
          <a:r>
            <a:rPr lang="en-IN" sz="2700" kern="1200"/>
            <a:t>Q1 - 47.37</a:t>
          </a:r>
        </a:p>
        <a:p>
          <a:pPr marL="228600" lvl="1" indent="-228600" algn="l" defTabSz="1200150">
            <a:lnSpc>
              <a:spcPct val="90000"/>
            </a:lnSpc>
            <a:spcBef>
              <a:spcPct val="0"/>
            </a:spcBef>
            <a:spcAft>
              <a:spcPct val="15000"/>
            </a:spcAft>
            <a:buChar char="•"/>
          </a:pPr>
          <a:r>
            <a:rPr lang="en-IN" sz="2700" kern="1200"/>
            <a:t>Q2 – 70.59</a:t>
          </a:r>
        </a:p>
      </dsp:txBody>
      <dsp:txXfrm rot="-5400000">
        <a:off x="3094801" y="2802143"/>
        <a:ext cx="5453026" cy="902829"/>
      </dsp:txXfrm>
    </dsp:sp>
    <dsp:sp modelId="{A169BC4A-C72A-420C-8575-7B4F4FD8A1F8}">
      <dsp:nvSpPr>
        <dsp:cNvPr id="0" name=""/>
        <dsp:cNvSpPr/>
      </dsp:nvSpPr>
      <dsp:spPr>
        <a:xfrm>
          <a:off x="0" y="2628238"/>
          <a:ext cx="3094800" cy="125063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IN" sz="3200" kern="1200" dirty="0"/>
            <a:t>MED 27 : </a:t>
          </a:r>
        </a:p>
      </dsp:txBody>
      <dsp:txXfrm>
        <a:off x="61051" y="2689289"/>
        <a:ext cx="2972698" cy="1128537"/>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850B2BAE-EBAD-4E20-88A0-0451FCFE2AB9}" type="datetimeFigureOut">
              <a:rPr lang="en-US" smtClean="0"/>
              <a:t>10/15/2024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B3CBEFAC-B629-4F3A-A724-53BEF9B9BB1F}" type="slidenum">
              <a:rPr lang="en-US" smtClean="0"/>
              <a:t>‹#›</a:t>
            </a:fld>
            <a:endParaRPr lang="en-US"/>
          </a:p>
        </p:txBody>
      </p:sp>
    </p:spTree>
    <p:extLst>
      <p:ext uri="{BB962C8B-B14F-4D97-AF65-F5344CB8AC3E}">
        <p14:creationId xmlns:p14="http://schemas.microsoft.com/office/powerpoint/2010/main" val="3753139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41B78DD-FF86-439A-9040-88B87E53B524}" type="datetimeFigureOut">
              <a:rPr lang="en-IN" smtClean="0"/>
              <a:pPr/>
              <a:t>15-10-2024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4102783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1B78DD-FF86-439A-9040-88B87E53B524}" type="datetimeFigureOut">
              <a:rPr lang="en-IN" smtClean="0"/>
              <a:pPr/>
              <a:t>15-10-2024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2263571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1B78DD-FF86-439A-9040-88B87E53B524}" type="datetimeFigureOut">
              <a:rPr lang="en-IN" smtClean="0"/>
              <a:pPr/>
              <a:t>15-10-2024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2704431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1B78DD-FF86-439A-9040-88B87E53B524}" type="datetimeFigureOut">
              <a:rPr lang="en-IN" smtClean="0"/>
              <a:pPr/>
              <a:t>15-10-2024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257004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1B78DD-FF86-439A-9040-88B87E53B524}" type="datetimeFigureOut">
              <a:rPr lang="en-IN" smtClean="0"/>
              <a:pPr/>
              <a:t>15-10-2024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498735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1B78DD-FF86-439A-9040-88B87E53B524}" type="datetimeFigureOut">
              <a:rPr lang="en-IN" smtClean="0"/>
              <a:pPr/>
              <a:t>15-10-2024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1053082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1B78DD-FF86-439A-9040-88B87E53B524}" type="datetimeFigureOut">
              <a:rPr lang="en-IN" smtClean="0"/>
              <a:pPr/>
              <a:t>15-10-2024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29088848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1B78DD-FF86-439A-9040-88B87E53B524}" type="datetimeFigureOut">
              <a:rPr lang="en-IN" smtClean="0"/>
              <a:pPr/>
              <a:t>15-10-2024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32989356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41B78DD-FF86-439A-9040-88B87E53B524}" type="datetimeFigureOut">
              <a:rPr lang="en-IN" smtClean="0"/>
              <a:pPr/>
              <a:t>15-10-2024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1775551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1B78DD-FF86-439A-9040-88B87E53B524}" type="datetimeFigureOut">
              <a:rPr lang="en-IN" smtClean="0"/>
              <a:pPr/>
              <a:t>15-10-2024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1948458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1B78DD-FF86-439A-9040-88B87E53B524}" type="datetimeFigureOut">
              <a:rPr lang="en-IN" smtClean="0"/>
              <a:pPr/>
              <a:t>15-10-2024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2277666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41B78DD-FF86-439A-9040-88B87E53B524}" type="datetimeFigureOut">
              <a:rPr lang="en-IN" smtClean="0"/>
              <a:pPr/>
              <a:t>15-10-2024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1274638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41B78DD-FF86-439A-9040-88B87E53B524}" type="datetimeFigureOut">
              <a:rPr lang="en-IN" smtClean="0"/>
              <a:pPr/>
              <a:t>15-10-2024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3434445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41B78DD-FF86-439A-9040-88B87E53B524}" type="datetimeFigureOut">
              <a:rPr lang="en-IN" smtClean="0"/>
              <a:pPr/>
              <a:t>15-10-2024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3309209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1B78DD-FF86-439A-9040-88B87E53B524}" type="datetimeFigureOut">
              <a:rPr lang="en-IN" smtClean="0"/>
              <a:pPr/>
              <a:t>15-10-2024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526047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1B78DD-FF86-439A-9040-88B87E53B524}" type="datetimeFigureOut">
              <a:rPr lang="en-IN" smtClean="0"/>
              <a:pPr/>
              <a:t>15-10-2024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1566820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1B78DD-FF86-439A-9040-88B87E53B524}" type="datetimeFigureOut">
              <a:rPr lang="en-IN" smtClean="0"/>
              <a:pPr/>
              <a:t>15-10-2024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2633276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41B78DD-FF86-439A-9040-88B87E53B524}" type="datetimeFigureOut">
              <a:rPr lang="en-IN" smtClean="0"/>
              <a:pPr/>
              <a:t>15-10-2024</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9384423-17FD-4505-A441-1E8A3571A5BE}" type="slidenum">
              <a:rPr lang="en-IN" smtClean="0"/>
              <a:pPr/>
              <a:t>‹#›</a:t>
            </a:fld>
            <a:endParaRPr lang="en-IN"/>
          </a:p>
        </p:txBody>
      </p:sp>
    </p:spTree>
    <p:extLst>
      <p:ext uri="{BB962C8B-B14F-4D97-AF65-F5344CB8AC3E}">
        <p14:creationId xmlns:p14="http://schemas.microsoft.com/office/powerpoint/2010/main" val="9307040"/>
      </p:ext>
    </p:extLst>
  </p:cSld>
  <p:clrMap bg1="lt1" tx1="dk1" bg2="lt2" tx2="dk2" accent1="accent1" accent2="accent2" accent3="accent3" accent4="accent4" accent5="accent5" accent6="accent6" hlink="hlink" folHlink="folHlink"/>
  <p:sldLayoutIdLst>
    <p:sldLayoutId id="2147483932" r:id="rId1"/>
    <p:sldLayoutId id="2147483933" r:id="rId2"/>
    <p:sldLayoutId id="2147483934" r:id="rId3"/>
    <p:sldLayoutId id="2147483935" r:id="rId4"/>
    <p:sldLayoutId id="2147483936" r:id="rId5"/>
    <p:sldLayoutId id="2147483937" r:id="rId6"/>
    <p:sldLayoutId id="2147483938" r:id="rId7"/>
    <p:sldLayoutId id="2147483939" r:id="rId8"/>
    <p:sldLayoutId id="2147483940" r:id="rId9"/>
    <p:sldLayoutId id="2147483941" r:id="rId10"/>
    <p:sldLayoutId id="2147483942" r:id="rId11"/>
    <p:sldLayoutId id="2147483943" r:id="rId12"/>
    <p:sldLayoutId id="2147483944" r:id="rId13"/>
    <p:sldLayoutId id="2147483945" r:id="rId14"/>
    <p:sldLayoutId id="2147483946" r:id="rId15"/>
    <p:sldLayoutId id="2147483947" r:id="rId16"/>
    <p:sldLayoutId id="2147483948"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ly/FRzyT" TargetMode="Externa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ly/FRzyT" TargetMode="External"/><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9765" y="2801343"/>
            <a:ext cx="10442002" cy="1255313"/>
          </a:xfrm>
        </p:spPr>
        <p:txBody>
          <a:bodyPr>
            <a:noAutofit/>
          </a:bodyPr>
          <a:lstStyle/>
          <a:p>
            <a:pPr algn="ctr"/>
            <a:br>
              <a:rPr lang="en-IN" b="1" dirty="0">
                <a:latin typeface="Times New Roman" panose="02020603050405020304" pitchFamily="18" charset="0"/>
                <a:cs typeface="Times New Roman" panose="02020603050405020304" pitchFamily="18" charset="0"/>
              </a:rPr>
            </a:br>
            <a:r>
              <a:rPr lang="en-IN" sz="4800" b="1" dirty="0">
                <a:cs typeface="Times New Roman" panose="02020603050405020304" pitchFamily="18" charset="0"/>
              </a:rPr>
              <a:t>REVIEW </a:t>
            </a:r>
            <a:br>
              <a:rPr lang="en-IN" sz="4800" b="1" dirty="0">
                <a:cs typeface="Times New Roman" panose="02020603050405020304" pitchFamily="18" charset="0"/>
              </a:rPr>
            </a:br>
            <a:r>
              <a:rPr lang="en-IN" sz="4800" b="1" dirty="0">
                <a:cs typeface="Times New Roman" panose="02020603050405020304" pitchFamily="18" charset="0"/>
              </a:rPr>
              <a:t>OF</a:t>
            </a:r>
            <a:br>
              <a:rPr lang="en-IN" sz="4800" b="1" dirty="0">
                <a:cs typeface="Times New Roman" panose="02020603050405020304" pitchFamily="18" charset="0"/>
              </a:rPr>
            </a:br>
            <a:r>
              <a:rPr lang="en-IN" sz="4800" b="1" dirty="0">
                <a:cs typeface="Times New Roman" panose="02020603050405020304" pitchFamily="18" charset="0"/>
              </a:rPr>
              <a:t>TECHNICAL COMMITTEES – </a:t>
            </a:r>
            <a:br>
              <a:rPr lang="en-IN" sz="4800" b="1" dirty="0">
                <a:cs typeface="Times New Roman" panose="02020603050405020304" pitchFamily="18" charset="0"/>
              </a:rPr>
            </a:br>
            <a:r>
              <a:rPr lang="en-IN" sz="4800" b="1" dirty="0">
                <a:cs typeface="Times New Roman" panose="02020603050405020304" pitchFamily="18" charset="0"/>
              </a:rPr>
              <a:t>MED 03, MED 17 &amp; MED 27 </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3" name="TextBox 2">
            <a:extLst>
              <a:ext uri="{FF2B5EF4-FFF2-40B4-BE49-F238E27FC236}">
                <a16:creationId xmlns:a16="http://schemas.microsoft.com/office/drawing/2014/main" id="{6A87101B-9BBC-F9B1-5564-B36E77FAADF8}"/>
              </a:ext>
            </a:extLst>
          </p:cNvPr>
          <p:cNvSpPr txBox="1"/>
          <p:nvPr/>
        </p:nvSpPr>
        <p:spPr>
          <a:xfrm>
            <a:off x="7030511" y="5415006"/>
            <a:ext cx="4898329" cy="430887"/>
          </a:xfrm>
          <a:prstGeom prst="rect">
            <a:avLst/>
          </a:prstGeom>
          <a:noFill/>
        </p:spPr>
        <p:txBody>
          <a:bodyPr wrap="none" rtlCol="0">
            <a:spAutoFit/>
          </a:bodyPr>
          <a:lstStyle/>
          <a:p>
            <a:r>
              <a:rPr lang="en-IN" sz="2200" dirty="0">
                <a:cs typeface="Times New Roman" panose="02020603050405020304" pitchFamily="18" charset="0"/>
              </a:rPr>
              <a:t>Presented by Neha Thakur, </a:t>
            </a:r>
            <a:r>
              <a:rPr lang="en-IN" sz="2200" dirty="0" err="1">
                <a:cs typeface="Times New Roman" panose="02020603050405020304" pitchFamily="18" charset="0"/>
              </a:rPr>
              <a:t>Sc.C</a:t>
            </a:r>
            <a:r>
              <a:rPr lang="en-IN" sz="2200" dirty="0">
                <a:cs typeface="Times New Roman" panose="02020603050405020304" pitchFamily="18" charset="0"/>
              </a:rPr>
              <a:t>, MED</a:t>
            </a:r>
          </a:p>
        </p:txBody>
      </p:sp>
    </p:spTree>
    <p:extLst>
      <p:ext uri="{BB962C8B-B14F-4D97-AF65-F5344CB8AC3E}">
        <p14:creationId xmlns:p14="http://schemas.microsoft.com/office/powerpoint/2010/main" val="2197543188"/>
      </p:ext>
    </p:extLst>
  </p:cSld>
  <p:clrMapOvr>
    <a:overrideClrMapping bg1="lt1" tx1="dk1" bg2="lt2" tx2="dk2" accent1="accent1" accent2="accent2" accent3="accent3" accent4="accent4" accent5="accent5" accent6="accent6" hlink="hlink" folHlink="folHlink"/>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4178129684"/>
              </p:ext>
            </p:extLst>
          </p:nvPr>
        </p:nvGraphicFramePr>
        <p:xfrm>
          <a:off x="568960" y="1361440"/>
          <a:ext cx="11125198" cy="5201168"/>
        </p:xfrm>
        <a:graphic>
          <a:graphicData uri="http://schemas.openxmlformats.org/drawingml/2006/table">
            <a:tbl>
              <a:tblPr firstRow="1" firstCol="1" bandRow="1">
                <a:tableStyleId>{5C22544A-7EE6-4342-B048-85BDC9FD1C3A}</a:tableStyleId>
              </a:tblPr>
              <a:tblGrid>
                <a:gridCol w="508000">
                  <a:extLst>
                    <a:ext uri="{9D8B030D-6E8A-4147-A177-3AD203B41FA5}">
                      <a16:colId xmlns:a16="http://schemas.microsoft.com/office/drawing/2014/main" val="2612325662"/>
                    </a:ext>
                  </a:extLst>
                </a:gridCol>
                <a:gridCol w="1351280">
                  <a:extLst>
                    <a:ext uri="{9D8B030D-6E8A-4147-A177-3AD203B41FA5}">
                      <a16:colId xmlns:a16="http://schemas.microsoft.com/office/drawing/2014/main" val="840016524"/>
                    </a:ext>
                  </a:extLst>
                </a:gridCol>
                <a:gridCol w="5425714">
                  <a:extLst>
                    <a:ext uri="{9D8B030D-6E8A-4147-A177-3AD203B41FA5}">
                      <a16:colId xmlns:a16="http://schemas.microsoft.com/office/drawing/2014/main" val="2741798418"/>
                    </a:ext>
                  </a:extLst>
                </a:gridCol>
                <a:gridCol w="2147911">
                  <a:extLst>
                    <a:ext uri="{9D8B030D-6E8A-4147-A177-3AD203B41FA5}">
                      <a16:colId xmlns:a16="http://schemas.microsoft.com/office/drawing/2014/main" val="758382323"/>
                    </a:ext>
                  </a:extLst>
                </a:gridCol>
                <a:gridCol w="1692293">
                  <a:extLst>
                    <a:ext uri="{9D8B030D-6E8A-4147-A177-3AD203B41FA5}">
                      <a16:colId xmlns:a16="http://schemas.microsoft.com/office/drawing/2014/main" val="3628696659"/>
                    </a:ext>
                  </a:extLst>
                </a:gridCol>
              </a:tblGrid>
              <a:tr h="0">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mn-lt"/>
                          <a:cs typeface="Times New Roman" panose="02020603050405020304" pitchFamily="18" charset="0"/>
                        </a:rPr>
                        <a:t>Subject / IS</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1064011">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15.</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IS 2379 : 1990 </a:t>
                      </a:r>
                      <a:r>
                        <a:rPr lang="fr-FR" sz="1800" dirty="0">
                          <a:latin typeface="+mn-lt"/>
                        </a:rPr>
                        <a:t>Pipelines - Identification - </a:t>
                      </a:r>
                      <a:r>
                        <a:rPr lang="fr-FR" sz="1800" dirty="0" err="1">
                          <a:latin typeface="+mn-lt"/>
                        </a:rPr>
                        <a:t>Colour</a:t>
                      </a:r>
                      <a:r>
                        <a:rPr lang="fr-FR" sz="1800" dirty="0">
                          <a:latin typeface="+mn-lt"/>
                        </a:rPr>
                        <a:t> code (First </a:t>
                      </a:r>
                      <a:r>
                        <a:rPr lang="fr-FR" sz="1800" dirty="0" err="1">
                          <a:latin typeface="+mn-lt"/>
                        </a:rPr>
                        <a:t>Revision</a:t>
                      </a:r>
                      <a:r>
                        <a:rPr lang="fr-FR" sz="1800" dirty="0">
                          <a:latin typeface="+mn-lt"/>
                        </a:rPr>
                        <a:t>)</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ready for gazette.</a:t>
                      </a:r>
                    </a:p>
                  </a:txBody>
                  <a:tcPr anchor="ctr"/>
                </a:tc>
                <a:tc rowSpan="5">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cs typeface="Times New Roman" panose="02020603050405020304" pitchFamily="18" charset="0"/>
                        </a:rPr>
                        <a:t>Formed a Panel-P1 for Review of Pre-2000 standards. </a:t>
                      </a:r>
                    </a:p>
                    <a:p>
                      <a:endParaRPr lang="en-US" sz="1800" dirty="0">
                        <a:latin typeface="+mn-lt"/>
                      </a:endParaRPr>
                    </a:p>
                  </a:txBody>
                  <a:tcPr anchor="ctr"/>
                </a:tc>
                <a:extLst>
                  <a:ext uri="{0D108BD9-81ED-4DB2-BD59-A6C34878D82A}">
                    <a16:rowId xmlns:a16="http://schemas.microsoft.com/office/drawing/2014/main" val="3199353786"/>
                  </a:ext>
                </a:extLst>
              </a:tr>
              <a:tr h="1064011">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16.</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dirty="0">
                          <a:latin typeface="+mn-lt"/>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IS 3133 : 1989 </a:t>
                      </a:r>
                      <a:r>
                        <a:rPr lang="en-US" sz="1800" dirty="0">
                          <a:latin typeface="+mn-lt"/>
                        </a:rPr>
                        <a:t>Manhole and inspection openings for chemical equipment - General requirements (First Revision)</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standard has been published.</a:t>
                      </a:r>
                    </a:p>
                  </a:txBody>
                  <a:tcPr anchor="ctr"/>
                </a:tc>
                <a:tc vMerge="1">
                  <a:txBody>
                    <a:bodyPr/>
                    <a:lstStyle/>
                    <a:p>
                      <a:endParaRPr dirty="0"/>
                    </a:p>
                  </a:txBody>
                  <a:tcPr anchor="ctr"/>
                </a:tc>
                <a:extLst>
                  <a:ext uri="{0D108BD9-81ED-4DB2-BD59-A6C34878D82A}">
                    <a16:rowId xmlns:a16="http://schemas.microsoft.com/office/drawing/2014/main" val="2131905854"/>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17.</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IS 3232 : 1999 </a:t>
                      </a:r>
                      <a:r>
                        <a:rPr lang="en-US" sz="1800" dirty="0">
                          <a:latin typeface="+mn-lt"/>
                        </a:rPr>
                        <a:t>Recommendations on graphical symbols for process flow diagrams, piping and instrumentation diagrams (Second Revision)</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standard has been published.</a:t>
                      </a:r>
                    </a:p>
                  </a:txBody>
                  <a:tcPr anchor="ctr"/>
                </a:tc>
                <a:tc vMerge="1">
                  <a:txBody>
                    <a:bodyPr/>
                    <a:lstStyle/>
                    <a:p>
                      <a:pPr algn="just">
                        <a:lnSpc>
                          <a:spcPct val="107000"/>
                        </a:lnSpc>
                      </a:pPr>
                      <a:endParaRPr lang="en-IN" sz="2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2676839429"/>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18.</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cs typeface="Times New Roman" panose="02020603050405020304" pitchFamily="18" charset="0"/>
                        </a:rPr>
                        <a:t>MED 17</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IS 4642 : 1968 </a:t>
                      </a:r>
                      <a:r>
                        <a:rPr lang="en-US" sz="1800" dirty="0">
                          <a:latin typeface="+mn-lt"/>
                        </a:rPr>
                        <a:t>Specification for ball, pebble and tube mills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standard has been published.</a:t>
                      </a:r>
                    </a:p>
                  </a:txBody>
                  <a:tcPr anchor="ctr"/>
                </a:tc>
                <a:tc vMerge="1">
                  <a:txBody>
                    <a:bodyPr/>
                    <a:lstStyle/>
                    <a:p>
                      <a:endParaRPr lang="en-US" dirty="0"/>
                    </a:p>
                  </a:txBody>
                  <a:tcPr anchor="ctr"/>
                </a:tc>
                <a:extLst>
                  <a:ext uri="{0D108BD9-81ED-4DB2-BD59-A6C34878D82A}">
                    <a16:rowId xmlns:a16="http://schemas.microsoft.com/office/drawing/2014/main" val="2395137014"/>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19.</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17</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IS 4682 (Part 1) : 1994 Code of practice for lining of vessels and equipment for chemical processes: Part 1 rubber lining (First Revision)</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standard has been published.</a:t>
                      </a:r>
                    </a:p>
                  </a:txBody>
                  <a:tcPr anchor="ctr"/>
                </a:tc>
                <a:tc vMerge="1">
                  <a:txBody>
                    <a:bodyPr/>
                    <a:lstStyle/>
                    <a:p>
                      <a:endParaRPr lang="en-US" dirty="0"/>
                    </a:p>
                  </a:txBody>
                  <a:tcPr anchor="ctr"/>
                </a:tc>
                <a:extLst>
                  <a:ext uri="{0D108BD9-81ED-4DB2-BD59-A6C34878D82A}">
                    <a16:rowId xmlns:a16="http://schemas.microsoft.com/office/drawing/2014/main" val="1262210731"/>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03333679-E5EA-D14F-DDD9-6C4DA7B27196}"/>
              </a:ext>
            </a:extLst>
          </p:cNvPr>
          <p:cNvSpPr txBox="1">
            <a:spLocks/>
          </p:cNvSpPr>
          <p:nvPr/>
        </p:nvSpPr>
        <p:spPr>
          <a:xfrm>
            <a:off x="1317082" y="513990"/>
            <a:ext cx="1038723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200" b="1" dirty="0">
                <a:cs typeface="Times New Roman" panose="02020603050405020304" pitchFamily="18" charset="0"/>
              </a:rPr>
              <a:t>Progress of AAP 2024-25 – “Carried Over Pre2000”</a:t>
            </a:r>
            <a:endParaRPr lang="en-IN" dirty="0"/>
          </a:p>
        </p:txBody>
      </p:sp>
    </p:spTree>
    <p:extLst>
      <p:ext uri="{BB962C8B-B14F-4D97-AF65-F5344CB8AC3E}">
        <p14:creationId xmlns:p14="http://schemas.microsoft.com/office/powerpoint/2010/main" val="2191374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1395161575"/>
              </p:ext>
            </p:extLst>
          </p:nvPr>
        </p:nvGraphicFramePr>
        <p:xfrm>
          <a:off x="568960" y="1361440"/>
          <a:ext cx="10789918" cy="5084826"/>
        </p:xfrm>
        <a:graphic>
          <a:graphicData uri="http://schemas.openxmlformats.org/drawingml/2006/table">
            <a:tbl>
              <a:tblPr firstRow="1" firstCol="1" bandRow="1">
                <a:tableStyleId>{5C22544A-7EE6-4342-B048-85BDC9FD1C3A}</a:tableStyleId>
              </a:tblPr>
              <a:tblGrid>
                <a:gridCol w="590529">
                  <a:extLst>
                    <a:ext uri="{9D8B030D-6E8A-4147-A177-3AD203B41FA5}">
                      <a16:colId xmlns:a16="http://schemas.microsoft.com/office/drawing/2014/main" val="2612325662"/>
                    </a:ext>
                  </a:extLst>
                </a:gridCol>
                <a:gridCol w="1339871">
                  <a:extLst>
                    <a:ext uri="{9D8B030D-6E8A-4147-A177-3AD203B41FA5}">
                      <a16:colId xmlns:a16="http://schemas.microsoft.com/office/drawing/2014/main" val="3775749971"/>
                    </a:ext>
                  </a:extLst>
                </a:gridCol>
                <a:gridCol w="4754975">
                  <a:extLst>
                    <a:ext uri="{9D8B030D-6E8A-4147-A177-3AD203B41FA5}">
                      <a16:colId xmlns:a16="http://schemas.microsoft.com/office/drawing/2014/main" val="2741798418"/>
                    </a:ext>
                  </a:extLst>
                </a:gridCol>
                <a:gridCol w="2172565">
                  <a:extLst>
                    <a:ext uri="{9D8B030D-6E8A-4147-A177-3AD203B41FA5}">
                      <a16:colId xmlns:a16="http://schemas.microsoft.com/office/drawing/2014/main" val="758382323"/>
                    </a:ext>
                  </a:extLst>
                </a:gridCol>
                <a:gridCol w="1931978">
                  <a:extLst>
                    <a:ext uri="{9D8B030D-6E8A-4147-A177-3AD203B41FA5}">
                      <a16:colId xmlns:a16="http://schemas.microsoft.com/office/drawing/2014/main" val="3628696659"/>
                    </a:ext>
                  </a:extLst>
                </a:gridCol>
              </a:tblGrid>
              <a:tr h="0">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mn-lt"/>
                          <a:cs typeface="Times New Roman" panose="02020603050405020304" pitchFamily="18" charset="0"/>
                        </a:rPr>
                        <a:t>Subject / IS</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1064011">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20.</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IS 4682 (Part 2) : 1969 Code of practice for lining of vessels and equipment for chemical processes: Part 2 glass enamel lining</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standard has been published.</a:t>
                      </a:r>
                    </a:p>
                  </a:txBody>
                  <a:tcPr anchor="ctr"/>
                </a:tc>
                <a:tc rowSpan="4">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Formed a Panel-P1 for Review of Pre-2000 standards. </a:t>
                      </a:r>
                    </a:p>
                    <a:p>
                      <a:endParaRPr lang="en-US" sz="1800" dirty="0">
                        <a:latin typeface="+mn-lt"/>
                      </a:endParaRPr>
                    </a:p>
                  </a:txBody>
                  <a:tcPr anchor="ctr"/>
                </a:tc>
                <a:extLst>
                  <a:ext uri="{0D108BD9-81ED-4DB2-BD59-A6C34878D82A}">
                    <a16:rowId xmlns:a16="http://schemas.microsoft.com/office/drawing/2014/main" val="2131905854"/>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21.</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dirty="0">
                          <a:latin typeface="+mn-lt"/>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IS 4682 ( Part 3) : 1969 Code of practice for lining of vessels and equipment for chemical processes: Part 3 lead lining</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standard has been published.</a:t>
                      </a:r>
                    </a:p>
                  </a:txBody>
                  <a:tcPr anchor="ctr"/>
                </a:tc>
                <a:tc vMerge="1">
                  <a:txBody>
                    <a:bodyPr/>
                    <a:lstStyle/>
                    <a:p>
                      <a:pPr algn="just">
                        <a:lnSpc>
                          <a:spcPct val="107000"/>
                        </a:lnSpc>
                      </a:pPr>
                      <a:endParaRPr lang="en-IN" sz="2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2676839429"/>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22.</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IS 4682 (Part 4) : 1998 Code of practice for lining of vessels and equipment for chemical processes: Part 4 lining with sheet thermoplastics (First Revision)</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standard has been published.</a:t>
                      </a:r>
                    </a:p>
                  </a:txBody>
                  <a:tcPr anchor="ctr"/>
                </a:tc>
                <a:tc vMerge="1">
                  <a:txBody>
                    <a:bodyPr/>
                    <a:lstStyle/>
                    <a:p>
                      <a:endParaRPr lang="en-US" dirty="0"/>
                    </a:p>
                  </a:txBody>
                  <a:tcPr anchor="ctr"/>
                </a:tc>
                <a:extLst>
                  <a:ext uri="{0D108BD9-81ED-4DB2-BD59-A6C34878D82A}">
                    <a16:rowId xmlns:a16="http://schemas.microsoft.com/office/drawing/2014/main" val="2395137014"/>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cs typeface="Times New Roman" panose="02020603050405020304" pitchFamily="18" charset="0"/>
                        </a:rPr>
                        <a:t>MED 17</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IS 4682 (Part 5) : 1970 Code of practice for lining of vessels - And equipment for chemical processes: Part 5 epoxide resin lining</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ready for gazette.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N" sz="1800" dirty="0">
                        <a:effectLst/>
                        <a:latin typeface="+mn-lt"/>
                        <a:ea typeface="Times New Roman" panose="02020603050405020304" pitchFamily="18" charset="0"/>
                        <a:cs typeface="Times New Roman" panose="02020603050405020304" pitchFamily="18" charset="0"/>
                      </a:endParaRPr>
                    </a:p>
                  </a:txBody>
                  <a:tcPr anchor="ctr"/>
                </a:tc>
                <a:tc vMerge="1">
                  <a:txBody>
                    <a:bodyPr/>
                    <a:lstStyle/>
                    <a:p>
                      <a:endParaRPr lang="en-US" dirty="0"/>
                    </a:p>
                  </a:txBody>
                  <a:tcPr anchor="ctr"/>
                </a:tc>
                <a:extLst>
                  <a:ext uri="{0D108BD9-81ED-4DB2-BD59-A6C34878D82A}">
                    <a16:rowId xmlns:a16="http://schemas.microsoft.com/office/drawing/2014/main" val="1262210731"/>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7A36FBF1-0BA8-CB9C-F6D5-880F937E4409}"/>
              </a:ext>
            </a:extLst>
          </p:cNvPr>
          <p:cNvSpPr txBox="1">
            <a:spLocks/>
          </p:cNvSpPr>
          <p:nvPr/>
        </p:nvSpPr>
        <p:spPr>
          <a:xfrm>
            <a:off x="1317082" y="513990"/>
            <a:ext cx="1038723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200" b="1" dirty="0">
                <a:cs typeface="Times New Roman" panose="02020603050405020304" pitchFamily="18" charset="0"/>
              </a:rPr>
              <a:t>Progress of AAP 2024-25 – “Carried Over Pre2000”</a:t>
            </a:r>
            <a:endParaRPr lang="en-IN" dirty="0"/>
          </a:p>
        </p:txBody>
      </p:sp>
    </p:spTree>
    <p:extLst>
      <p:ext uri="{BB962C8B-B14F-4D97-AF65-F5344CB8AC3E}">
        <p14:creationId xmlns:p14="http://schemas.microsoft.com/office/powerpoint/2010/main" val="1393140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1217759613"/>
              </p:ext>
            </p:extLst>
          </p:nvPr>
        </p:nvGraphicFramePr>
        <p:xfrm>
          <a:off x="568960" y="1361440"/>
          <a:ext cx="10789919" cy="5176266"/>
        </p:xfrm>
        <a:graphic>
          <a:graphicData uri="http://schemas.openxmlformats.org/drawingml/2006/table">
            <a:tbl>
              <a:tblPr firstRow="1" firstCol="1" bandRow="1">
                <a:tableStyleId>{5C22544A-7EE6-4342-B048-85BDC9FD1C3A}</a:tableStyleId>
              </a:tblPr>
              <a:tblGrid>
                <a:gridCol w="539866">
                  <a:extLst>
                    <a:ext uri="{9D8B030D-6E8A-4147-A177-3AD203B41FA5}">
                      <a16:colId xmlns:a16="http://schemas.microsoft.com/office/drawing/2014/main" val="2612325662"/>
                    </a:ext>
                  </a:extLst>
                </a:gridCol>
                <a:gridCol w="1248294">
                  <a:extLst>
                    <a:ext uri="{9D8B030D-6E8A-4147-A177-3AD203B41FA5}">
                      <a16:colId xmlns:a16="http://schemas.microsoft.com/office/drawing/2014/main" val="3477958195"/>
                    </a:ext>
                  </a:extLst>
                </a:gridCol>
                <a:gridCol w="4623670">
                  <a:extLst>
                    <a:ext uri="{9D8B030D-6E8A-4147-A177-3AD203B41FA5}">
                      <a16:colId xmlns:a16="http://schemas.microsoft.com/office/drawing/2014/main" val="2741798418"/>
                    </a:ext>
                  </a:extLst>
                </a:gridCol>
                <a:gridCol w="2366535">
                  <a:extLst>
                    <a:ext uri="{9D8B030D-6E8A-4147-A177-3AD203B41FA5}">
                      <a16:colId xmlns:a16="http://schemas.microsoft.com/office/drawing/2014/main" val="758382323"/>
                    </a:ext>
                  </a:extLst>
                </a:gridCol>
                <a:gridCol w="2011554">
                  <a:extLst>
                    <a:ext uri="{9D8B030D-6E8A-4147-A177-3AD203B41FA5}">
                      <a16:colId xmlns:a16="http://schemas.microsoft.com/office/drawing/2014/main" val="3628696659"/>
                    </a:ext>
                  </a:extLst>
                </a:gridCol>
              </a:tblGrid>
              <a:tr h="0">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mn-lt"/>
                          <a:cs typeface="Times New Roman" panose="02020603050405020304" pitchFamily="18" charset="0"/>
                        </a:rPr>
                        <a:t>Subject / IS</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1064011">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24.</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IS 4682 (Part 6 ): 1970 Code of practice for lining of vessels and equipment for chemical processes: Part 6 phenolic resin lining</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standard has been published.</a:t>
                      </a:r>
                    </a:p>
                  </a:txBody>
                  <a:tcPr anchor="ctr"/>
                </a:tc>
                <a:tc rowSpan="5">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Formed a Panel-P1 for Review of Pre-2000 standards. </a:t>
                      </a:r>
                    </a:p>
                    <a:p>
                      <a:endParaRPr lang="en-US" sz="1800" dirty="0">
                        <a:latin typeface="+mn-lt"/>
                      </a:endParaRPr>
                    </a:p>
                  </a:txBody>
                  <a:tcPr anchor="ctr"/>
                </a:tc>
                <a:extLst>
                  <a:ext uri="{0D108BD9-81ED-4DB2-BD59-A6C34878D82A}">
                    <a16:rowId xmlns:a16="http://schemas.microsoft.com/office/drawing/2014/main" val="2131905854"/>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25.</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dirty="0">
                          <a:latin typeface="+mn-lt"/>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IS 5675 : 1987 </a:t>
                      </a:r>
                      <a:r>
                        <a:rPr lang="en-US" sz="1800" dirty="0">
                          <a:latin typeface="+mn-lt"/>
                        </a:rPr>
                        <a:t>Specification for rotary - Disc vacuum filters (First Revision)</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standard has been published.</a:t>
                      </a:r>
                    </a:p>
                  </a:txBody>
                  <a:tcPr anchor="ctr"/>
                </a:tc>
                <a:tc vMerge="1">
                  <a:txBody>
                    <a:bodyPr/>
                    <a:lstStyle/>
                    <a:p>
                      <a:pPr algn="just">
                        <a:lnSpc>
                          <a:spcPct val="107000"/>
                        </a:lnSpc>
                      </a:pPr>
                      <a:endParaRPr lang="en-IN" sz="2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2676839429"/>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26.</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IS 6088 : 1988 </a:t>
                      </a:r>
                      <a:r>
                        <a:rPr lang="en-US" sz="1800" dirty="0">
                          <a:latin typeface="+mn-lt"/>
                        </a:rPr>
                        <a:t>Specification for oil - To - Water heat exchangers for transformers (First Revision)</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standard has been published.</a:t>
                      </a:r>
                    </a:p>
                  </a:txBody>
                  <a:tcPr anchor="ctr"/>
                </a:tc>
                <a:tc vMerge="1">
                  <a:txBody>
                    <a:bodyPr/>
                    <a:lstStyle/>
                    <a:p>
                      <a:endParaRPr lang="en-US" dirty="0"/>
                    </a:p>
                  </a:txBody>
                  <a:tcPr anchor="ctr"/>
                </a:tc>
                <a:extLst>
                  <a:ext uri="{0D108BD9-81ED-4DB2-BD59-A6C34878D82A}">
                    <a16:rowId xmlns:a16="http://schemas.microsoft.com/office/drawing/2014/main" val="2395137014"/>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cs typeface="Times New Roman" panose="02020603050405020304" pitchFamily="18" charset="0"/>
                        </a:rPr>
                        <a:t>MED 17</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IS 6157 : 1981 </a:t>
                      </a:r>
                      <a:r>
                        <a:rPr lang="en-US" sz="1800" dirty="0">
                          <a:latin typeface="+mn-lt"/>
                        </a:rPr>
                        <a:t>Valve inspection and test (First Revision)</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standard has been published.</a:t>
                      </a:r>
                    </a:p>
                  </a:txBody>
                  <a:tcPr anchor="ctr"/>
                </a:tc>
                <a:tc vMerge="1">
                  <a:txBody>
                    <a:bodyPr/>
                    <a:lstStyle/>
                    <a:p>
                      <a:endParaRPr lang="en-US" dirty="0"/>
                    </a:p>
                  </a:txBody>
                  <a:tcPr anchor="ctr"/>
                </a:tc>
                <a:extLst>
                  <a:ext uri="{0D108BD9-81ED-4DB2-BD59-A6C34878D82A}">
                    <a16:rowId xmlns:a16="http://schemas.microsoft.com/office/drawing/2014/main" val="1262210731"/>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28.</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17</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IS 6202 : 1971 </a:t>
                      </a:r>
                      <a:r>
                        <a:rPr lang="en-US" sz="1800" dirty="0">
                          <a:latin typeface="+mn-lt"/>
                        </a:rPr>
                        <a:t>Specification for flat glass oil level gauges for oil storage tanks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ready for gazette.</a:t>
                      </a:r>
                    </a:p>
                    <a:p>
                      <a:endParaRPr lang="en-US" sz="1800" dirty="0">
                        <a:latin typeface="+mn-lt"/>
                      </a:endParaRPr>
                    </a:p>
                  </a:txBody>
                  <a:tcPr anchor="ctr"/>
                </a:tc>
                <a:tc vMerge="1">
                  <a:txBody>
                    <a:bodyPr/>
                    <a:lstStyle/>
                    <a:p>
                      <a:endParaRPr lang="en-US" dirty="0"/>
                    </a:p>
                  </a:txBody>
                  <a:tcPr anchor="ctr"/>
                </a:tc>
                <a:extLst>
                  <a:ext uri="{0D108BD9-81ED-4DB2-BD59-A6C34878D82A}">
                    <a16:rowId xmlns:a16="http://schemas.microsoft.com/office/drawing/2014/main" val="2359370231"/>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083F0914-5B67-DC81-5250-620B1AB34034}"/>
              </a:ext>
            </a:extLst>
          </p:cNvPr>
          <p:cNvSpPr txBox="1">
            <a:spLocks/>
          </p:cNvSpPr>
          <p:nvPr/>
        </p:nvSpPr>
        <p:spPr>
          <a:xfrm>
            <a:off x="1317082" y="513990"/>
            <a:ext cx="1038723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200" b="1" dirty="0">
                <a:cs typeface="Times New Roman" panose="02020603050405020304" pitchFamily="18" charset="0"/>
              </a:rPr>
              <a:t>Progress of AAP 2024-25 – “Carried Over Pre2000”</a:t>
            </a:r>
            <a:endParaRPr lang="en-IN" dirty="0"/>
          </a:p>
        </p:txBody>
      </p:sp>
    </p:spTree>
    <p:extLst>
      <p:ext uri="{BB962C8B-B14F-4D97-AF65-F5344CB8AC3E}">
        <p14:creationId xmlns:p14="http://schemas.microsoft.com/office/powerpoint/2010/main" val="4121907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4277183242"/>
              </p:ext>
            </p:extLst>
          </p:nvPr>
        </p:nvGraphicFramePr>
        <p:xfrm>
          <a:off x="568960" y="1361440"/>
          <a:ext cx="10789919" cy="5325877"/>
        </p:xfrm>
        <a:graphic>
          <a:graphicData uri="http://schemas.openxmlformats.org/drawingml/2006/table">
            <a:tbl>
              <a:tblPr firstRow="1" firstCol="1" bandRow="1">
                <a:tableStyleId>{5C22544A-7EE6-4342-B048-85BDC9FD1C3A}</a:tableStyleId>
              </a:tblPr>
              <a:tblGrid>
                <a:gridCol w="531015">
                  <a:extLst>
                    <a:ext uri="{9D8B030D-6E8A-4147-A177-3AD203B41FA5}">
                      <a16:colId xmlns:a16="http://schemas.microsoft.com/office/drawing/2014/main" val="2612325662"/>
                    </a:ext>
                  </a:extLst>
                </a:gridCol>
                <a:gridCol w="1257145">
                  <a:extLst>
                    <a:ext uri="{9D8B030D-6E8A-4147-A177-3AD203B41FA5}">
                      <a16:colId xmlns:a16="http://schemas.microsoft.com/office/drawing/2014/main" val="892366799"/>
                    </a:ext>
                  </a:extLst>
                </a:gridCol>
                <a:gridCol w="3799840">
                  <a:extLst>
                    <a:ext uri="{9D8B030D-6E8A-4147-A177-3AD203B41FA5}">
                      <a16:colId xmlns:a16="http://schemas.microsoft.com/office/drawing/2014/main" val="2741798418"/>
                    </a:ext>
                  </a:extLst>
                </a:gridCol>
                <a:gridCol w="3070487">
                  <a:extLst>
                    <a:ext uri="{9D8B030D-6E8A-4147-A177-3AD203B41FA5}">
                      <a16:colId xmlns:a16="http://schemas.microsoft.com/office/drawing/2014/main" val="758382323"/>
                    </a:ext>
                  </a:extLst>
                </a:gridCol>
                <a:gridCol w="2131432">
                  <a:extLst>
                    <a:ext uri="{9D8B030D-6E8A-4147-A177-3AD203B41FA5}">
                      <a16:colId xmlns:a16="http://schemas.microsoft.com/office/drawing/2014/main" val="3628696659"/>
                    </a:ext>
                  </a:extLst>
                </a:gridCol>
              </a:tblGrid>
              <a:tr h="0">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mn-lt"/>
                          <a:cs typeface="Times New Roman" panose="02020603050405020304" pitchFamily="18" charset="0"/>
                        </a:rPr>
                        <a:t>Subject / IS</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1064011">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29.</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IS 11620 : 1986 </a:t>
                      </a:r>
                      <a:r>
                        <a:rPr lang="en-US" sz="1800" dirty="0">
                          <a:latin typeface="+mn-lt"/>
                        </a:rPr>
                        <a:t>Code of practice for fluid bed dryer</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standard has been published.</a:t>
                      </a:r>
                    </a:p>
                  </a:txBody>
                  <a:tcPr anchor="ctr"/>
                </a:tc>
                <a:tc rowSpan="5">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Formed a Panel-P1 for Review of Pre-2000 standards. </a:t>
                      </a:r>
                    </a:p>
                    <a:p>
                      <a:endParaRPr lang="en-US" sz="1800" dirty="0">
                        <a:latin typeface="+mn-lt"/>
                      </a:endParaRPr>
                    </a:p>
                  </a:txBody>
                  <a:tcPr anchor="ctr"/>
                </a:tc>
                <a:extLst>
                  <a:ext uri="{0D108BD9-81ED-4DB2-BD59-A6C34878D82A}">
                    <a16:rowId xmlns:a16="http://schemas.microsoft.com/office/drawing/2014/main" val="2131905854"/>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30.</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dirty="0">
                          <a:latin typeface="+mn-lt"/>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IS 12992 (Part 1) : 1993 Safety relief valves - Spring loaded - Specification: Part 1 design</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ready for gazette.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N" sz="1800" dirty="0">
                        <a:effectLst/>
                        <a:latin typeface="+mn-lt"/>
                        <a:ea typeface="Times New Roman" panose="02020603050405020304" pitchFamily="18" charset="0"/>
                        <a:cs typeface="Times New Roman" panose="02020603050405020304" pitchFamily="18" charset="0"/>
                      </a:endParaRPr>
                    </a:p>
                  </a:txBody>
                  <a:tcPr anchor="ctr"/>
                </a:tc>
                <a:tc vMerge="1">
                  <a:txBody>
                    <a:bodyPr/>
                    <a:lstStyle/>
                    <a:p>
                      <a:pPr algn="just">
                        <a:lnSpc>
                          <a:spcPct val="107000"/>
                        </a:lnSpc>
                      </a:pPr>
                      <a:endParaRPr lang="en-IN" sz="2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2676839429"/>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31.</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IS 3233 : 1965 </a:t>
                      </a:r>
                      <a:r>
                        <a:rPr lang="en-US" sz="1800" dirty="0">
                          <a:latin typeface="+mn-lt"/>
                        </a:rPr>
                        <a:t>Glossary of terms for safety and relief valves and their parts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1800" b="0" i="0" u="none" strike="noStrike" kern="1200" cap="none" spc="0" normalizeH="0" baseline="0" noProof="0">
                          <a:ln>
                            <a:noFill/>
                          </a:ln>
                          <a:solidFill>
                            <a:prstClr val="black"/>
                          </a:solidFill>
                          <a:effectLst/>
                          <a:uLnTx/>
                          <a:uFillTx/>
                          <a:latin typeface="+mn-lt"/>
                          <a:ea typeface="Times New Roman" panose="02020603050405020304" pitchFamily="18" charset="0"/>
                          <a:cs typeface="Times New Roman" panose="02020603050405020304" pitchFamily="18" charset="0"/>
                        </a:rPr>
                        <a:t>The draft standard is under ready for gazette.</a:t>
                      </a:r>
                      <a:endParaRPr kumimoji="0" lang="en-IN" sz="18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Times New Roman" panose="02020603050405020304" pitchFamily="18" charset="0"/>
                      </a:endParaRPr>
                    </a:p>
                  </a:txBody>
                  <a:tcPr anchor="ctr"/>
                </a:tc>
                <a:tc vMerge="1">
                  <a:txBody>
                    <a:bodyPr/>
                    <a:lstStyle/>
                    <a:p>
                      <a:endParaRPr lang="en-US" dirty="0"/>
                    </a:p>
                  </a:txBody>
                  <a:tcPr anchor="ctr"/>
                </a:tc>
                <a:extLst>
                  <a:ext uri="{0D108BD9-81ED-4DB2-BD59-A6C34878D82A}">
                    <a16:rowId xmlns:a16="http://schemas.microsoft.com/office/drawing/2014/main" val="2395137014"/>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32.</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cs typeface="Times New Roman" panose="02020603050405020304" pitchFamily="18" charset="0"/>
                        </a:rPr>
                        <a:t>MED 17</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IS 4179 : 1967 </a:t>
                      </a:r>
                      <a:r>
                        <a:rPr lang="en-US" sz="1800" dirty="0">
                          <a:latin typeface="+mn-lt"/>
                        </a:rPr>
                        <a:t>Sizes of process vessels and leading dimensions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18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Times New Roman" panose="02020603050405020304" pitchFamily="18" charset="0"/>
                        </a:rPr>
                        <a:t>The draft standard is under ready for gazette.</a:t>
                      </a:r>
                    </a:p>
                  </a:txBody>
                  <a:tcPr anchor="ctr"/>
                </a:tc>
                <a:tc vMerge="1">
                  <a:txBody>
                    <a:bodyPr/>
                    <a:lstStyle/>
                    <a:p>
                      <a:endParaRPr lang="en-US" dirty="0"/>
                    </a:p>
                  </a:txBody>
                  <a:tcPr anchor="ctr"/>
                </a:tc>
                <a:extLst>
                  <a:ext uri="{0D108BD9-81ED-4DB2-BD59-A6C34878D82A}">
                    <a16:rowId xmlns:a16="http://schemas.microsoft.com/office/drawing/2014/main" val="1262210731"/>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33.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17</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IS 4854  (Part 2) : 1968 Glossary of terms for valves and their parts: Part 2 plug valves and cocks and their parts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standard has been published.</a:t>
                      </a:r>
                    </a:p>
                  </a:txBody>
                  <a:tcPr anchor="ctr"/>
                </a:tc>
                <a:tc vMerge="1">
                  <a:txBody>
                    <a:bodyPr/>
                    <a:lstStyle/>
                    <a:p>
                      <a:endParaRPr lang="en-US" dirty="0"/>
                    </a:p>
                  </a:txBody>
                  <a:tcPr anchor="ctr"/>
                </a:tc>
                <a:extLst>
                  <a:ext uri="{0D108BD9-81ED-4DB2-BD59-A6C34878D82A}">
                    <a16:rowId xmlns:a16="http://schemas.microsoft.com/office/drawing/2014/main" val="2359370231"/>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F9DCF3D9-CE54-CE8C-F01E-D3B122FF1381}"/>
              </a:ext>
            </a:extLst>
          </p:cNvPr>
          <p:cNvSpPr txBox="1">
            <a:spLocks/>
          </p:cNvSpPr>
          <p:nvPr/>
        </p:nvSpPr>
        <p:spPr>
          <a:xfrm>
            <a:off x="1317082" y="513990"/>
            <a:ext cx="1038723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200" b="1" dirty="0">
                <a:cs typeface="Times New Roman" panose="02020603050405020304" pitchFamily="18" charset="0"/>
              </a:rPr>
              <a:t>Progress of AAP 2024-25 – “Carried Over Pre2000”</a:t>
            </a:r>
            <a:endParaRPr lang="en-IN" dirty="0"/>
          </a:p>
        </p:txBody>
      </p:sp>
    </p:spTree>
    <p:extLst>
      <p:ext uri="{BB962C8B-B14F-4D97-AF65-F5344CB8AC3E}">
        <p14:creationId xmlns:p14="http://schemas.microsoft.com/office/powerpoint/2010/main" val="3388900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5" name="Content Placeholder 4">
            <a:extLst>
              <a:ext uri="{FF2B5EF4-FFF2-40B4-BE49-F238E27FC236}">
                <a16:creationId xmlns:a16="http://schemas.microsoft.com/office/drawing/2014/main" id="{B269F26D-CCF5-82C5-8351-B3932DE9B240}"/>
              </a:ext>
            </a:extLst>
          </p:cNvPr>
          <p:cNvSpPr>
            <a:spLocks noGrp="1"/>
          </p:cNvSpPr>
          <p:nvPr>
            <p:ph idx="1"/>
          </p:nvPr>
        </p:nvSpPr>
        <p:spPr/>
        <p:txBody>
          <a:bodyPr>
            <a:normAutofit/>
          </a:bodyPr>
          <a:lstStyle/>
          <a:p>
            <a:pPr marL="0" indent="0">
              <a:buNone/>
            </a:pPr>
            <a:r>
              <a:rPr lang="en-IN" dirty="0"/>
              <a:t>Total number of Current “Pre-2000 Standards” for Review-  12</a:t>
            </a:r>
          </a:p>
          <a:p>
            <a:r>
              <a:rPr lang="en-US" dirty="0"/>
              <a:t>Archived-1</a:t>
            </a:r>
          </a:p>
          <a:p>
            <a:r>
              <a:rPr lang="en-US" dirty="0"/>
              <a:t>Withdrawn-0</a:t>
            </a:r>
          </a:p>
          <a:p>
            <a:r>
              <a:rPr lang="en-US" dirty="0"/>
              <a:t>Reaffirmed-0</a:t>
            </a:r>
          </a:p>
          <a:p>
            <a:r>
              <a:rPr lang="en-US" dirty="0"/>
              <a:t>Amended-0</a:t>
            </a:r>
          </a:p>
          <a:p>
            <a:r>
              <a:rPr lang="en-US" dirty="0"/>
              <a:t>Revised-1 </a:t>
            </a:r>
          </a:p>
          <a:p>
            <a:r>
              <a:rPr lang="en-US" dirty="0"/>
              <a:t>Under Review – 10</a:t>
            </a:r>
            <a:endParaRPr lang="en-IN" dirty="0"/>
          </a:p>
          <a:p>
            <a:endParaRPr lang="en-IN" dirty="0"/>
          </a:p>
          <a:p>
            <a:endParaRPr lang="en-IN" dirty="0"/>
          </a:p>
          <a:p>
            <a:endParaRPr lang="en-IN" dirty="0"/>
          </a:p>
          <a:p>
            <a:endParaRPr lang="en-IN" dirty="0"/>
          </a:p>
        </p:txBody>
      </p:sp>
      <p:sp>
        <p:nvSpPr>
          <p:cNvPr id="7" name="Title 1">
            <a:extLst>
              <a:ext uri="{FF2B5EF4-FFF2-40B4-BE49-F238E27FC236}">
                <a16:creationId xmlns:a16="http://schemas.microsoft.com/office/drawing/2014/main" id="{6CE320F0-1559-D331-26EB-F726F22BAB38}"/>
              </a:ext>
            </a:extLst>
          </p:cNvPr>
          <p:cNvSpPr>
            <a:spLocks noGrp="1"/>
          </p:cNvSpPr>
          <p:nvPr>
            <p:ph type="title"/>
          </p:nvPr>
        </p:nvSpPr>
        <p:spPr>
          <a:xfrm>
            <a:off x="965201" y="351706"/>
            <a:ext cx="11501119" cy="1320800"/>
          </a:xfrm>
        </p:spPr>
        <p:txBody>
          <a:bodyPr/>
          <a:lstStyle/>
          <a:p>
            <a:pPr algn="ctr"/>
            <a:r>
              <a:rPr lang="en-US" sz="3200" b="1" dirty="0">
                <a:cs typeface="Times New Roman" panose="02020603050405020304" pitchFamily="18" charset="0"/>
              </a:rPr>
              <a:t>Progress of AAP 2024-25 – “</a:t>
            </a:r>
            <a:r>
              <a:rPr lang="en-US" sz="3200" b="1" cap="none" dirty="0">
                <a:cs typeface="Times New Roman" panose="02020603050405020304" pitchFamily="18" charset="0"/>
              </a:rPr>
              <a:t>Pre-2000” </a:t>
            </a:r>
            <a:endParaRPr lang="en-IN" dirty="0"/>
          </a:p>
        </p:txBody>
      </p:sp>
    </p:spTree>
    <p:extLst>
      <p:ext uri="{BB962C8B-B14F-4D97-AF65-F5344CB8AC3E}">
        <p14:creationId xmlns:p14="http://schemas.microsoft.com/office/powerpoint/2010/main" val="2405187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1355601895"/>
              </p:ext>
            </p:extLst>
          </p:nvPr>
        </p:nvGraphicFramePr>
        <p:xfrm>
          <a:off x="568960" y="1361440"/>
          <a:ext cx="11196320" cy="4818894"/>
        </p:xfrm>
        <a:graphic>
          <a:graphicData uri="http://schemas.openxmlformats.org/drawingml/2006/table">
            <a:tbl>
              <a:tblPr firstRow="1" firstCol="1" bandRow="1">
                <a:tableStyleId>{5C22544A-7EE6-4342-B048-85BDC9FD1C3A}</a:tableStyleId>
              </a:tblPr>
              <a:tblGrid>
                <a:gridCol w="751840">
                  <a:extLst>
                    <a:ext uri="{9D8B030D-6E8A-4147-A177-3AD203B41FA5}">
                      <a16:colId xmlns:a16="http://schemas.microsoft.com/office/drawing/2014/main" val="2612325662"/>
                    </a:ext>
                  </a:extLst>
                </a:gridCol>
                <a:gridCol w="1272353">
                  <a:extLst>
                    <a:ext uri="{9D8B030D-6E8A-4147-A177-3AD203B41FA5}">
                      <a16:colId xmlns:a16="http://schemas.microsoft.com/office/drawing/2014/main" val="1755618006"/>
                    </a:ext>
                  </a:extLst>
                </a:gridCol>
                <a:gridCol w="4132767">
                  <a:extLst>
                    <a:ext uri="{9D8B030D-6E8A-4147-A177-3AD203B41FA5}">
                      <a16:colId xmlns:a16="http://schemas.microsoft.com/office/drawing/2014/main" val="2741798418"/>
                    </a:ext>
                  </a:extLst>
                </a:gridCol>
                <a:gridCol w="2824480">
                  <a:extLst>
                    <a:ext uri="{9D8B030D-6E8A-4147-A177-3AD203B41FA5}">
                      <a16:colId xmlns:a16="http://schemas.microsoft.com/office/drawing/2014/main" val="758382323"/>
                    </a:ext>
                  </a:extLst>
                </a:gridCol>
                <a:gridCol w="2214880">
                  <a:extLst>
                    <a:ext uri="{9D8B030D-6E8A-4147-A177-3AD203B41FA5}">
                      <a16:colId xmlns:a16="http://schemas.microsoft.com/office/drawing/2014/main" val="3628696659"/>
                    </a:ext>
                  </a:extLst>
                </a:gridCol>
              </a:tblGrid>
              <a:tr h="0">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mn-lt"/>
                          <a:cs typeface="Times New Roman" panose="02020603050405020304" pitchFamily="18" charset="0"/>
                        </a:rPr>
                        <a:t>Subject / IS</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941965">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 </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IS 10989 : 1984 </a:t>
                      </a:r>
                      <a:r>
                        <a:rPr lang="en-US" dirty="0"/>
                        <a:t>Specification for cast or forged steel check valves (Flanged Or Butt Welding Ends) for petroleum, petrochemicals, chemicals and allied industries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base working draft is under review by MED 17.</a:t>
                      </a:r>
                    </a:p>
                    <a:p>
                      <a:endParaRPr lang="en-US" dirty="0"/>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Allocated it to intern for pre-standardization report and Formed a Panel-P1 for Review. </a:t>
                      </a:r>
                    </a:p>
                  </a:txBody>
                  <a:tcPr marL="28575" marR="28575" marT="19050" marB="19050"/>
                </a:tc>
                <a:extLst>
                  <a:ext uri="{0D108BD9-81ED-4DB2-BD59-A6C34878D82A}">
                    <a16:rowId xmlns:a16="http://schemas.microsoft.com/office/drawing/2014/main" val="2131905854"/>
                  </a:ext>
                </a:extLst>
              </a:tr>
              <a:tr h="941965">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dirty="0">
                          <a:latin typeface="+mn-lt"/>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IS 6034 : 1989 </a:t>
                      </a:r>
                      <a:r>
                        <a:rPr lang="en-US" dirty="0"/>
                        <a:t>Insulating oil conditioning plants - Specification (First Revision)</a:t>
                      </a:r>
                    </a:p>
                  </a:txBody>
                  <a:tcPr anchor="ctr"/>
                </a:tc>
                <a:tc>
                  <a:txBody>
                    <a:bodyPr/>
                    <a:lstStyle/>
                    <a:p>
                      <a:r>
                        <a:rPr lang="en-US" dirty="0"/>
                        <a:t>The draft is under Wide Circulation.</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Formed a Panel-P5 of subject experts.</a:t>
                      </a:r>
                    </a:p>
                  </a:txBody>
                  <a:tcPr marL="28575" marR="28575" marT="19050" marB="19050"/>
                </a:tc>
                <a:extLst>
                  <a:ext uri="{0D108BD9-81ED-4DB2-BD59-A6C34878D82A}">
                    <a16:rowId xmlns:a16="http://schemas.microsoft.com/office/drawing/2014/main" val="569547037"/>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3.</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IS 14404 : 1996 </a:t>
                      </a:r>
                      <a:r>
                        <a:rPr lang="en-US" dirty="0"/>
                        <a:t>Process equipment - Recommendations on design pressure and temperature</a:t>
                      </a:r>
                    </a:p>
                  </a:txBody>
                  <a:tcPr anchor="ctr"/>
                </a:tc>
                <a:tc>
                  <a:txBody>
                    <a:bodyPr/>
                    <a:lstStyle/>
                    <a:p>
                      <a:r>
                        <a:rPr lang="en-IN" sz="1800" dirty="0">
                          <a:latin typeface="+mn-lt"/>
                          <a:cs typeface="Times New Roman" panose="02020603050405020304" pitchFamily="18" charset="0"/>
                        </a:rPr>
                        <a:t>ARP allocated to </a:t>
                      </a:r>
                      <a:r>
                        <a:rPr lang="en-IN" sz="1800" kern="1200" dirty="0">
                          <a:solidFill>
                            <a:schemeClr val="dk1"/>
                          </a:solidFill>
                          <a:effectLst/>
                          <a:latin typeface="+mn-lt"/>
                          <a:ea typeface="+mn-ea"/>
                          <a:cs typeface="Times New Roman" panose="02020603050405020304" pitchFamily="18" charset="0"/>
                        </a:rPr>
                        <a:t>allocated to Shri M Isaac </a:t>
                      </a:r>
                      <a:r>
                        <a:rPr lang="en-IN" sz="1800" kern="1200" dirty="0" err="1">
                          <a:solidFill>
                            <a:schemeClr val="dk1"/>
                          </a:solidFill>
                          <a:effectLst/>
                          <a:latin typeface="+mn-lt"/>
                          <a:ea typeface="+mn-ea"/>
                          <a:cs typeface="Times New Roman" panose="02020603050405020304" pitchFamily="18" charset="0"/>
                        </a:rPr>
                        <a:t>Ginlaldin</a:t>
                      </a:r>
                      <a:r>
                        <a:rPr lang="en-IN" sz="1800" kern="1200" dirty="0">
                          <a:solidFill>
                            <a:schemeClr val="dk1"/>
                          </a:solidFill>
                          <a:effectLst/>
                          <a:latin typeface="+mn-lt"/>
                          <a:ea typeface="+mn-ea"/>
                          <a:cs typeface="Times New Roman" panose="02020603050405020304" pitchFamily="18" charset="0"/>
                        </a:rPr>
                        <a:t>, Sc-C.</a:t>
                      </a:r>
                      <a:endParaRPr lang="en-IN" sz="1800" dirty="0">
                        <a:latin typeface="+mn-lt"/>
                        <a:cs typeface="Times New Roman" panose="02020603050405020304" pitchFamily="18" charset="0"/>
                      </a:endParaRP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676839429"/>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4. </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cs typeface="Times New Roman" panose="02020603050405020304" pitchFamily="18" charset="0"/>
                        </a:rPr>
                        <a:t>MED 17</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IS 4682 (Part 10) : 1974 Code of practice for lining of vessels and equipment for chemical processes: Part 10 brick and tile</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cs typeface="Times New Roman" panose="02020603050405020304" pitchFamily="18" charset="0"/>
                        </a:rPr>
                        <a:t>ARP allocated to </a:t>
                      </a:r>
                      <a:r>
                        <a:rPr lang="en-IN" sz="1800" kern="1200" dirty="0">
                          <a:solidFill>
                            <a:schemeClr val="dk1"/>
                          </a:solidFill>
                          <a:effectLst/>
                          <a:latin typeface="+mn-lt"/>
                          <a:ea typeface="+mn-ea"/>
                          <a:cs typeface="Times New Roman" panose="02020603050405020304" pitchFamily="18" charset="0"/>
                        </a:rPr>
                        <a:t>allocated to Shri </a:t>
                      </a:r>
                      <a:r>
                        <a:rPr lang="en-US" sz="1800" kern="1200" dirty="0">
                          <a:solidFill>
                            <a:schemeClr val="dk1"/>
                          </a:solidFill>
                          <a:effectLst/>
                          <a:latin typeface="+mn-lt"/>
                          <a:ea typeface="+mn-ea"/>
                          <a:cs typeface="+mn-cs"/>
                        </a:rPr>
                        <a:t>A </a:t>
                      </a:r>
                      <a:r>
                        <a:rPr lang="en-US" sz="1800" kern="1200" dirty="0" err="1">
                          <a:solidFill>
                            <a:schemeClr val="dk1"/>
                          </a:solidFill>
                          <a:effectLst/>
                          <a:latin typeface="+mn-lt"/>
                          <a:ea typeface="+mn-ea"/>
                          <a:cs typeface="+mn-cs"/>
                        </a:rPr>
                        <a:t>Arivazhagan</a:t>
                      </a:r>
                      <a:r>
                        <a:rPr lang="en-IN" sz="1800" kern="1200" dirty="0">
                          <a:solidFill>
                            <a:schemeClr val="dk1"/>
                          </a:solidFill>
                          <a:effectLst/>
                          <a:latin typeface="+mn-lt"/>
                          <a:ea typeface="+mn-ea"/>
                          <a:cs typeface="Times New Roman" panose="02020603050405020304" pitchFamily="18" charset="0"/>
                        </a:rPr>
                        <a:t>, Sc-C.</a:t>
                      </a:r>
                      <a:endParaRPr lang="en-IN" sz="1800" dirty="0">
                        <a:latin typeface="+mn-lt"/>
                        <a:cs typeface="Times New Roman" panose="02020603050405020304" pitchFamily="18" charset="0"/>
                      </a:endParaRP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956383045"/>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7D3BC52F-9436-449C-9AC6-D1ABF66D4903}"/>
              </a:ext>
            </a:extLst>
          </p:cNvPr>
          <p:cNvSpPr>
            <a:spLocks noGrp="1"/>
          </p:cNvSpPr>
          <p:nvPr>
            <p:ph type="title"/>
          </p:nvPr>
        </p:nvSpPr>
        <p:spPr>
          <a:xfrm>
            <a:off x="965201" y="351706"/>
            <a:ext cx="11501119" cy="1320800"/>
          </a:xfrm>
        </p:spPr>
        <p:txBody>
          <a:bodyPr/>
          <a:lstStyle/>
          <a:p>
            <a:pPr algn="ctr"/>
            <a:r>
              <a:rPr lang="en-US" sz="3200" b="1" dirty="0">
                <a:cs typeface="Times New Roman" panose="02020603050405020304" pitchFamily="18" charset="0"/>
              </a:rPr>
              <a:t>Progress of AAP 2024-25 – “</a:t>
            </a:r>
            <a:r>
              <a:rPr lang="en-US" sz="3200" b="1" cap="none" dirty="0">
                <a:cs typeface="Times New Roman" panose="02020603050405020304" pitchFamily="18" charset="0"/>
              </a:rPr>
              <a:t>Pre-2000” </a:t>
            </a:r>
            <a:endParaRPr lang="en-IN" dirty="0"/>
          </a:p>
        </p:txBody>
      </p:sp>
    </p:spTree>
    <p:extLst>
      <p:ext uri="{BB962C8B-B14F-4D97-AF65-F5344CB8AC3E}">
        <p14:creationId xmlns:p14="http://schemas.microsoft.com/office/powerpoint/2010/main" val="24860735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2330668616"/>
              </p:ext>
            </p:extLst>
          </p:nvPr>
        </p:nvGraphicFramePr>
        <p:xfrm>
          <a:off x="568960" y="1361440"/>
          <a:ext cx="10789920" cy="5084826"/>
        </p:xfrm>
        <a:graphic>
          <a:graphicData uri="http://schemas.openxmlformats.org/drawingml/2006/table">
            <a:tbl>
              <a:tblPr firstRow="1" firstCol="1" bandRow="1">
                <a:tableStyleId>{5C22544A-7EE6-4342-B048-85BDC9FD1C3A}</a:tableStyleId>
              </a:tblPr>
              <a:tblGrid>
                <a:gridCol w="561196">
                  <a:extLst>
                    <a:ext uri="{9D8B030D-6E8A-4147-A177-3AD203B41FA5}">
                      <a16:colId xmlns:a16="http://schemas.microsoft.com/office/drawing/2014/main" val="2612325662"/>
                    </a:ext>
                  </a:extLst>
                </a:gridCol>
                <a:gridCol w="1277764">
                  <a:extLst>
                    <a:ext uri="{9D8B030D-6E8A-4147-A177-3AD203B41FA5}">
                      <a16:colId xmlns:a16="http://schemas.microsoft.com/office/drawing/2014/main" val="1151859394"/>
                    </a:ext>
                  </a:extLst>
                </a:gridCol>
                <a:gridCol w="4409018">
                  <a:extLst>
                    <a:ext uri="{9D8B030D-6E8A-4147-A177-3AD203B41FA5}">
                      <a16:colId xmlns:a16="http://schemas.microsoft.com/office/drawing/2014/main" val="2741798418"/>
                    </a:ext>
                  </a:extLst>
                </a:gridCol>
                <a:gridCol w="2147508">
                  <a:extLst>
                    <a:ext uri="{9D8B030D-6E8A-4147-A177-3AD203B41FA5}">
                      <a16:colId xmlns:a16="http://schemas.microsoft.com/office/drawing/2014/main" val="758382323"/>
                    </a:ext>
                  </a:extLst>
                </a:gridCol>
                <a:gridCol w="2394434">
                  <a:extLst>
                    <a:ext uri="{9D8B030D-6E8A-4147-A177-3AD203B41FA5}">
                      <a16:colId xmlns:a16="http://schemas.microsoft.com/office/drawing/2014/main" val="3628696659"/>
                    </a:ext>
                  </a:extLst>
                </a:gridCol>
              </a:tblGrid>
              <a:tr h="0">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mn-lt"/>
                          <a:cs typeface="Times New Roman" panose="02020603050405020304" pitchFamily="18" charset="0"/>
                        </a:rPr>
                        <a:t>Subject / IS</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941965">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5. </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IS 5036 : 1969 </a:t>
                      </a:r>
                      <a:r>
                        <a:rPr lang="en-US" dirty="0"/>
                        <a:t>Specification for filter presses, recessed plate type, and plate and frame type</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cs typeface="Times New Roman" panose="02020603050405020304" pitchFamily="18" charset="0"/>
                        </a:rPr>
                        <a:t>ARP allocated to </a:t>
                      </a:r>
                      <a:r>
                        <a:rPr lang="en-IN" sz="1800" kern="1200" dirty="0">
                          <a:solidFill>
                            <a:schemeClr val="dk1"/>
                          </a:solidFill>
                          <a:effectLst/>
                          <a:latin typeface="+mn-lt"/>
                          <a:ea typeface="+mn-ea"/>
                          <a:cs typeface="Times New Roman" panose="02020603050405020304" pitchFamily="18" charset="0"/>
                        </a:rPr>
                        <a:t>allocated to Shri </a:t>
                      </a:r>
                      <a:r>
                        <a:rPr lang="en-IN" sz="1800" kern="1200" dirty="0" err="1">
                          <a:solidFill>
                            <a:schemeClr val="dk1"/>
                          </a:solidFill>
                          <a:effectLst/>
                          <a:latin typeface="+mn-lt"/>
                          <a:ea typeface="+mn-ea"/>
                          <a:cs typeface="+mn-cs"/>
                        </a:rPr>
                        <a:t>Shri</a:t>
                      </a:r>
                      <a:r>
                        <a:rPr lang="en-IN" sz="1800" kern="1200" dirty="0">
                          <a:solidFill>
                            <a:schemeClr val="dk1"/>
                          </a:solidFill>
                          <a:effectLst/>
                          <a:latin typeface="+mn-lt"/>
                          <a:ea typeface="+mn-ea"/>
                          <a:cs typeface="+mn-cs"/>
                        </a:rPr>
                        <a:t> Abhinav Kumar Singh</a:t>
                      </a:r>
                      <a:r>
                        <a:rPr lang="en-IN" sz="1800" kern="1200" dirty="0">
                          <a:solidFill>
                            <a:schemeClr val="dk1"/>
                          </a:solidFill>
                          <a:effectLst/>
                          <a:latin typeface="+mn-lt"/>
                          <a:ea typeface="+mn-ea"/>
                          <a:cs typeface="Times New Roman" panose="02020603050405020304" pitchFamily="18" charset="0"/>
                        </a:rPr>
                        <a:t>, Sc-C.</a:t>
                      </a:r>
                      <a:endParaRPr lang="en-IN" sz="1800" dirty="0">
                        <a:latin typeface="+mn-lt"/>
                        <a:cs typeface="Times New Roman" panose="02020603050405020304" pitchFamily="18" charset="0"/>
                      </a:endParaRP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131905854"/>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6.</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dirty="0">
                          <a:latin typeface="+mn-lt"/>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IS 6838 : 1973 Dimensions for `O' rings and grooves for vacuum flanges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cs typeface="Times New Roman" panose="02020603050405020304" pitchFamily="18" charset="0"/>
                        </a:rPr>
                        <a:t>ARP allocated to </a:t>
                      </a:r>
                      <a:r>
                        <a:rPr lang="en-IN" sz="1800" kern="1200" dirty="0">
                          <a:solidFill>
                            <a:schemeClr val="dk1"/>
                          </a:solidFill>
                          <a:effectLst/>
                          <a:latin typeface="+mn-lt"/>
                          <a:ea typeface="+mn-ea"/>
                          <a:cs typeface="Times New Roman" panose="02020603050405020304" pitchFamily="18" charset="0"/>
                        </a:rPr>
                        <a:t>allocated to Shri </a:t>
                      </a:r>
                      <a:r>
                        <a:rPr lang="en-IN" sz="1800" kern="1200" dirty="0" err="1">
                          <a:solidFill>
                            <a:schemeClr val="dk1"/>
                          </a:solidFill>
                          <a:effectLst/>
                          <a:latin typeface="+mn-lt"/>
                          <a:ea typeface="+mn-ea"/>
                          <a:cs typeface="+mn-cs"/>
                        </a:rPr>
                        <a:t>Shri</a:t>
                      </a:r>
                      <a:r>
                        <a:rPr lang="en-IN" sz="1800" kern="1200" dirty="0">
                          <a:solidFill>
                            <a:schemeClr val="dk1"/>
                          </a:solidFill>
                          <a:effectLst/>
                          <a:latin typeface="+mn-lt"/>
                          <a:ea typeface="+mn-ea"/>
                          <a:cs typeface="+mn-cs"/>
                        </a:rPr>
                        <a:t> Abhinav Kumar Singh</a:t>
                      </a:r>
                      <a:r>
                        <a:rPr lang="en-IN" sz="1800" kern="1200" dirty="0">
                          <a:solidFill>
                            <a:schemeClr val="dk1"/>
                          </a:solidFill>
                          <a:effectLst/>
                          <a:latin typeface="+mn-lt"/>
                          <a:ea typeface="+mn-ea"/>
                          <a:cs typeface="Times New Roman" panose="02020603050405020304" pitchFamily="18" charset="0"/>
                        </a:rPr>
                        <a:t>, Sc-C.</a:t>
                      </a:r>
                      <a:endParaRPr lang="en-IN" sz="1800" dirty="0">
                        <a:latin typeface="+mn-lt"/>
                        <a:cs typeface="Times New Roman" panose="02020603050405020304" pitchFamily="18" charset="0"/>
                      </a:endParaRP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676839429"/>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7. </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IS 7366 : 1974 </a:t>
                      </a:r>
                      <a:r>
                        <a:rPr lang="en-US" dirty="0"/>
                        <a:t>Specification for edge type filters required for filtration of oils of straight mineral type</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cs typeface="Times New Roman" panose="02020603050405020304" pitchFamily="18" charset="0"/>
                        </a:rPr>
                        <a:t>ARP allocated to </a:t>
                      </a:r>
                      <a:r>
                        <a:rPr lang="en-IN" sz="1800" kern="1200" dirty="0">
                          <a:solidFill>
                            <a:schemeClr val="dk1"/>
                          </a:solidFill>
                          <a:effectLst/>
                          <a:latin typeface="+mn-lt"/>
                          <a:ea typeface="+mn-ea"/>
                          <a:cs typeface="Times New Roman" panose="02020603050405020304" pitchFamily="18" charset="0"/>
                        </a:rPr>
                        <a:t>allocated to Shri </a:t>
                      </a:r>
                      <a:r>
                        <a:rPr lang="en-IN" sz="1800" kern="1200" dirty="0" err="1">
                          <a:solidFill>
                            <a:schemeClr val="dk1"/>
                          </a:solidFill>
                          <a:effectLst/>
                          <a:latin typeface="+mn-lt"/>
                          <a:ea typeface="+mn-ea"/>
                          <a:cs typeface="+mn-cs"/>
                        </a:rPr>
                        <a:t>Shri</a:t>
                      </a:r>
                      <a:r>
                        <a:rPr lang="en-IN" sz="1800" kern="1200" dirty="0">
                          <a:solidFill>
                            <a:schemeClr val="dk1"/>
                          </a:solidFill>
                          <a:effectLst/>
                          <a:latin typeface="+mn-lt"/>
                          <a:ea typeface="+mn-ea"/>
                          <a:cs typeface="+mn-cs"/>
                        </a:rPr>
                        <a:t> Abhinav Kumar Singh</a:t>
                      </a:r>
                      <a:r>
                        <a:rPr lang="en-IN" sz="1800" kern="1200" dirty="0">
                          <a:solidFill>
                            <a:schemeClr val="dk1"/>
                          </a:solidFill>
                          <a:effectLst/>
                          <a:latin typeface="+mn-lt"/>
                          <a:ea typeface="+mn-ea"/>
                          <a:cs typeface="Times New Roman" panose="02020603050405020304" pitchFamily="18" charset="0"/>
                        </a:rPr>
                        <a:t>, Sc-C.</a:t>
                      </a:r>
                      <a:endParaRPr lang="en-IN" sz="1800" dirty="0">
                        <a:latin typeface="+mn-lt"/>
                        <a:cs typeface="Times New Roman" panose="02020603050405020304" pitchFamily="18" charset="0"/>
                      </a:endParaRP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956383045"/>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8.</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cs typeface="Times New Roman" panose="02020603050405020304" pitchFamily="18" charset="0"/>
                        </a:rPr>
                        <a:t>MED 17</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IS 9618 : 1980 </a:t>
                      </a:r>
                      <a:r>
                        <a:rPr lang="en-US" dirty="0"/>
                        <a:t>Specification for road tankers for liquefied petroleum gas</a:t>
                      </a:r>
                    </a:p>
                    <a:p>
                      <a:endParaRPr lang="en-IN" dirty="0"/>
                    </a:p>
                  </a:txBody>
                  <a:tcPr anchor="ctr"/>
                </a:tc>
                <a:tc>
                  <a:txBody>
                    <a:bodyPr/>
                    <a:lstStyle/>
                    <a:p>
                      <a:r>
                        <a:rPr lang="en-US" sz="1800" dirty="0">
                          <a:latin typeface="+mn-lt"/>
                        </a:rPr>
                        <a:t>The standard has been archived.</a:t>
                      </a:r>
                    </a:p>
                  </a:txBody>
                  <a:tcPr anchor="ctr"/>
                </a:tc>
                <a:tc>
                  <a:txBody>
                    <a:bodyPr/>
                    <a:lstStyle/>
                    <a:p>
                      <a:r>
                        <a:rPr lang="en-US" sz="1800" dirty="0">
                          <a:latin typeface="+mn-lt"/>
                        </a:rPr>
                        <a:t>NA</a:t>
                      </a:r>
                    </a:p>
                  </a:txBody>
                  <a:tcPr anchor="ctr"/>
                </a:tc>
                <a:extLst>
                  <a:ext uri="{0D108BD9-81ED-4DB2-BD59-A6C34878D82A}">
                    <a16:rowId xmlns:a16="http://schemas.microsoft.com/office/drawing/2014/main" val="498013416"/>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7D3BC52F-9436-449C-9AC6-D1ABF66D4903}"/>
              </a:ext>
            </a:extLst>
          </p:cNvPr>
          <p:cNvSpPr>
            <a:spLocks noGrp="1"/>
          </p:cNvSpPr>
          <p:nvPr>
            <p:ph type="title"/>
          </p:nvPr>
        </p:nvSpPr>
        <p:spPr>
          <a:xfrm>
            <a:off x="965201" y="351706"/>
            <a:ext cx="11501119" cy="1320800"/>
          </a:xfrm>
        </p:spPr>
        <p:txBody>
          <a:bodyPr/>
          <a:lstStyle/>
          <a:p>
            <a:pPr algn="ctr"/>
            <a:r>
              <a:rPr lang="en-US" sz="3200" b="1" dirty="0">
                <a:cs typeface="Times New Roman" panose="02020603050405020304" pitchFamily="18" charset="0"/>
              </a:rPr>
              <a:t>Progress of AAP 2024-25 – “</a:t>
            </a:r>
            <a:r>
              <a:rPr lang="en-US" sz="3200" b="1" cap="none" dirty="0">
                <a:cs typeface="Times New Roman" panose="02020603050405020304" pitchFamily="18" charset="0"/>
              </a:rPr>
              <a:t>Pre-2000</a:t>
            </a:r>
            <a:r>
              <a:rPr lang="en-US" sz="3200" b="1" dirty="0">
                <a:cs typeface="Times New Roman" panose="02020603050405020304" pitchFamily="18" charset="0"/>
              </a:rPr>
              <a:t>”</a:t>
            </a:r>
            <a:endParaRPr lang="en-IN" dirty="0"/>
          </a:p>
        </p:txBody>
      </p:sp>
    </p:spTree>
    <p:extLst>
      <p:ext uri="{BB962C8B-B14F-4D97-AF65-F5344CB8AC3E}">
        <p14:creationId xmlns:p14="http://schemas.microsoft.com/office/powerpoint/2010/main" val="2534350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1451021064"/>
              </p:ext>
            </p:extLst>
          </p:nvPr>
        </p:nvGraphicFramePr>
        <p:xfrm>
          <a:off x="568960" y="1361440"/>
          <a:ext cx="10789920" cy="4810506"/>
        </p:xfrm>
        <a:graphic>
          <a:graphicData uri="http://schemas.openxmlformats.org/drawingml/2006/table">
            <a:tbl>
              <a:tblPr firstRow="1" firstCol="1" bandRow="1">
                <a:tableStyleId>{5C22544A-7EE6-4342-B048-85BDC9FD1C3A}</a:tableStyleId>
              </a:tblPr>
              <a:tblGrid>
                <a:gridCol w="561196">
                  <a:extLst>
                    <a:ext uri="{9D8B030D-6E8A-4147-A177-3AD203B41FA5}">
                      <a16:colId xmlns:a16="http://schemas.microsoft.com/office/drawing/2014/main" val="2612325662"/>
                    </a:ext>
                  </a:extLst>
                </a:gridCol>
                <a:gridCol w="1298084">
                  <a:extLst>
                    <a:ext uri="{9D8B030D-6E8A-4147-A177-3AD203B41FA5}">
                      <a16:colId xmlns:a16="http://schemas.microsoft.com/office/drawing/2014/main" val="2226658127"/>
                    </a:ext>
                  </a:extLst>
                </a:gridCol>
                <a:gridCol w="4388698">
                  <a:extLst>
                    <a:ext uri="{9D8B030D-6E8A-4147-A177-3AD203B41FA5}">
                      <a16:colId xmlns:a16="http://schemas.microsoft.com/office/drawing/2014/main" val="2741798418"/>
                    </a:ext>
                  </a:extLst>
                </a:gridCol>
                <a:gridCol w="2316902">
                  <a:extLst>
                    <a:ext uri="{9D8B030D-6E8A-4147-A177-3AD203B41FA5}">
                      <a16:colId xmlns:a16="http://schemas.microsoft.com/office/drawing/2014/main" val="758382323"/>
                    </a:ext>
                  </a:extLst>
                </a:gridCol>
                <a:gridCol w="2225040">
                  <a:extLst>
                    <a:ext uri="{9D8B030D-6E8A-4147-A177-3AD203B41FA5}">
                      <a16:colId xmlns:a16="http://schemas.microsoft.com/office/drawing/2014/main" val="3628696659"/>
                    </a:ext>
                  </a:extLst>
                </a:gridCol>
              </a:tblGrid>
              <a:tr h="0">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mn-lt"/>
                          <a:cs typeface="Times New Roman" panose="02020603050405020304" pitchFamily="18" charset="0"/>
                        </a:rPr>
                        <a:t>Subject / IS</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941965">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9. </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IS 4682 (Part 7) : 1974 Code of practice for lining of vessels and equipment for chemical processes: Part 7 corrosion and heat resistant metals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cs typeface="Times New Roman" panose="02020603050405020304" pitchFamily="18" charset="0"/>
                        </a:rPr>
                        <a:t>ARP allocated to </a:t>
                      </a:r>
                      <a:r>
                        <a:rPr lang="en-IN" sz="1800" kern="1200" dirty="0">
                          <a:solidFill>
                            <a:schemeClr val="dk1"/>
                          </a:solidFill>
                          <a:effectLst/>
                          <a:latin typeface="+mn-lt"/>
                          <a:ea typeface="+mn-ea"/>
                          <a:cs typeface="Times New Roman" panose="02020603050405020304" pitchFamily="18" charset="0"/>
                        </a:rPr>
                        <a:t>allocated to Shri </a:t>
                      </a:r>
                      <a:r>
                        <a:rPr lang="en-US" sz="1800" kern="1200" dirty="0">
                          <a:solidFill>
                            <a:schemeClr val="dk1"/>
                          </a:solidFill>
                          <a:effectLst/>
                          <a:latin typeface="+mn-lt"/>
                          <a:ea typeface="+mn-ea"/>
                          <a:cs typeface="+mn-cs"/>
                        </a:rPr>
                        <a:t>A </a:t>
                      </a:r>
                      <a:r>
                        <a:rPr lang="en-US" sz="1800" kern="1200" dirty="0" err="1">
                          <a:solidFill>
                            <a:schemeClr val="dk1"/>
                          </a:solidFill>
                          <a:effectLst/>
                          <a:latin typeface="+mn-lt"/>
                          <a:ea typeface="+mn-ea"/>
                          <a:cs typeface="+mn-cs"/>
                        </a:rPr>
                        <a:t>Arivazhagan</a:t>
                      </a:r>
                      <a:r>
                        <a:rPr lang="en-IN" sz="1800" kern="1200" dirty="0">
                          <a:solidFill>
                            <a:schemeClr val="dk1"/>
                          </a:solidFill>
                          <a:effectLst/>
                          <a:latin typeface="+mn-lt"/>
                          <a:ea typeface="+mn-ea"/>
                          <a:cs typeface="Times New Roman" panose="02020603050405020304" pitchFamily="18" charset="0"/>
                        </a:rPr>
                        <a:t>, Sc-C.</a:t>
                      </a:r>
                      <a:endParaRPr lang="en-IN" sz="1800" dirty="0">
                        <a:latin typeface="+mn-lt"/>
                        <a:cs typeface="Times New Roman" panose="02020603050405020304" pitchFamily="18" charset="0"/>
                      </a:endParaRPr>
                    </a:p>
                    <a:p>
                      <a:endParaRPr lang="en-US" dirty="0"/>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ARP allocated to BIS Officer.</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2131905854"/>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10.</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dirty="0">
                          <a:latin typeface="+mn-lt"/>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IS 4682 (Part 9) : 1974 Code of practice for lining of vessels and equipment for chemical processes: Part 9 titanium</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cs typeface="Times New Roman" panose="02020603050405020304" pitchFamily="18" charset="0"/>
                        </a:rPr>
                        <a:t>ARP allocated to </a:t>
                      </a:r>
                      <a:r>
                        <a:rPr lang="en-IN" sz="1800" kern="1200" dirty="0">
                          <a:solidFill>
                            <a:schemeClr val="dk1"/>
                          </a:solidFill>
                          <a:effectLst/>
                          <a:latin typeface="+mn-lt"/>
                          <a:ea typeface="+mn-ea"/>
                          <a:cs typeface="Times New Roman" panose="02020603050405020304" pitchFamily="18" charset="0"/>
                        </a:rPr>
                        <a:t>allocated to Shri </a:t>
                      </a:r>
                      <a:r>
                        <a:rPr lang="en-US" sz="1800" kern="1200" dirty="0">
                          <a:solidFill>
                            <a:schemeClr val="dk1"/>
                          </a:solidFill>
                          <a:effectLst/>
                          <a:latin typeface="+mn-lt"/>
                          <a:ea typeface="+mn-ea"/>
                          <a:cs typeface="+mn-cs"/>
                        </a:rPr>
                        <a:t>A </a:t>
                      </a:r>
                      <a:r>
                        <a:rPr lang="en-US" sz="1800" kern="1200" dirty="0" err="1">
                          <a:solidFill>
                            <a:schemeClr val="dk1"/>
                          </a:solidFill>
                          <a:effectLst/>
                          <a:latin typeface="+mn-lt"/>
                          <a:ea typeface="+mn-ea"/>
                          <a:cs typeface="+mn-cs"/>
                        </a:rPr>
                        <a:t>Arivazhagan</a:t>
                      </a:r>
                      <a:r>
                        <a:rPr lang="en-IN" sz="1800" kern="1200" dirty="0">
                          <a:solidFill>
                            <a:schemeClr val="dk1"/>
                          </a:solidFill>
                          <a:effectLst/>
                          <a:latin typeface="+mn-lt"/>
                          <a:ea typeface="+mn-ea"/>
                          <a:cs typeface="Times New Roman" panose="02020603050405020304" pitchFamily="18" charset="0"/>
                        </a:rPr>
                        <a:t>, Sc-C.</a:t>
                      </a:r>
                      <a:endParaRPr lang="en-IN" sz="1800" dirty="0">
                        <a:latin typeface="+mn-lt"/>
                        <a:cs typeface="Times New Roman" panose="02020603050405020304" pitchFamily="18" charset="0"/>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ARP allocated to BIS Officer.</a:t>
                      </a:r>
                    </a:p>
                    <a:p>
                      <a:endParaRPr lang="en-US" dirty="0"/>
                    </a:p>
                  </a:txBody>
                  <a:tcPr anchor="ctr"/>
                </a:tc>
                <a:extLst>
                  <a:ext uri="{0D108BD9-81ED-4DB2-BD59-A6C34878D82A}">
                    <a16:rowId xmlns:a16="http://schemas.microsoft.com/office/drawing/2014/main" val="2676839429"/>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11.</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IS 4864 to 4870 : 1968 Specification for shell flanges for vessels and equipment</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base working draft is under review by MED 17.</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a:effectLst/>
                          <a:latin typeface="+mn-lt"/>
                          <a:ea typeface="Times New Roman" panose="02020603050405020304" pitchFamily="18" charset="0"/>
                          <a:cs typeface="Times New Roman" panose="02020603050405020304" pitchFamily="18" charset="0"/>
                        </a:rPr>
                        <a:t>Formed </a:t>
                      </a:r>
                      <a:r>
                        <a:rPr lang="en-IN" sz="1800" dirty="0">
                          <a:effectLst/>
                          <a:latin typeface="+mn-lt"/>
                          <a:ea typeface="Times New Roman" panose="02020603050405020304" pitchFamily="18" charset="0"/>
                          <a:cs typeface="Times New Roman" panose="02020603050405020304" pitchFamily="18" charset="0"/>
                        </a:rPr>
                        <a:t>a Panel-P1 for Review. </a:t>
                      </a:r>
                    </a:p>
                  </a:txBody>
                  <a:tcPr marL="28575" marR="28575" marT="19050" marB="19050"/>
                </a:tc>
                <a:extLst>
                  <a:ext uri="{0D108BD9-81ED-4DB2-BD59-A6C34878D82A}">
                    <a16:rowId xmlns:a16="http://schemas.microsoft.com/office/drawing/2014/main" val="956383045"/>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12.</a:t>
                      </a:r>
                    </a:p>
                  </a:txBody>
                  <a:tcPr marL="28575" marR="28575" marT="19050" marB="19050"/>
                </a:tc>
                <a:tc>
                  <a:txBody>
                    <a:bodyPr/>
                    <a:lstStyle/>
                    <a:p>
                      <a:r>
                        <a:rPr lang="en-US" dirty="0"/>
                        <a:t>MED 17</a:t>
                      </a:r>
                    </a:p>
                  </a:txBody>
                  <a:tcPr anchor="ctr"/>
                </a:tc>
                <a:tc>
                  <a:txBody>
                    <a:bodyPr/>
                    <a:lstStyle/>
                    <a:p>
                      <a:r>
                        <a:rPr lang="en-IN" sz="1800" kern="1200" dirty="0">
                          <a:solidFill>
                            <a:schemeClr val="dk1"/>
                          </a:solidFill>
                          <a:effectLst/>
                          <a:latin typeface="+mn-lt"/>
                          <a:ea typeface="+mn-ea"/>
                          <a:cs typeface="+mn-cs"/>
                        </a:rPr>
                        <a:t>IS 9705 (Part 1): 1980 </a:t>
                      </a:r>
                      <a:r>
                        <a:rPr lang="en-US" dirty="0"/>
                        <a:t>Specification for quick release coupling for vacuum pipe lines: Part 1 screwed couplings type b</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cs typeface="Times New Roman" panose="02020603050405020304" pitchFamily="18" charset="0"/>
                        </a:rPr>
                        <a:t>ARP allocated to </a:t>
                      </a:r>
                      <a:r>
                        <a:rPr lang="en-IN" sz="1800" kern="1200" dirty="0">
                          <a:solidFill>
                            <a:schemeClr val="dk1"/>
                          </a:solidFill>
                          <a:effectLst/>
                          <a:latin typeface="+mn-lt"/>
                          <a:ea typeface="+mn-ea"/>
                          <a:cs typeface="Times New Roman" panose="02020603050405020304" pitchFamily="18" charset="0"/>
                        </a:rPr>
                        <a:t>allocated to </a:t>
                      </a:r>
                      <a:r>
                        <a:rPr lang="en-US" sz="1800" kern="1200" dirty="0">
                          <a:solidFill>
                            <a:schemeClr val="dk1"/>
                          </a:solidFill>
                          <a:effectLst/>
                          <a:latin typeface="+mn-lt"/>
                          <a:ea typeface="+mn-ea"/>
                          <a:cs typeface="+mn-cs"/>
                        </a:rPr>
                        <a:t>Shri Sanjay Kumar Vishwakarma</a:t>
                      </a:r>
                      <a:r>
                        <a:rPr lang="en-IN" sz="1800" kern="1200" dirty="0">
                          <a:solidFill>
                            <a:schemeClr val="dk1"/>
                          </a:solidFill>
                          <a:effectLst/>
                          <a:latin typeface="+mn-lt"/>
                          <a:ea typeface="+mn-ea"/>
                          <a:cs typeface="Times New Roman" panose="02020603050405020304" pitchFamily="18" charset="0"/>
                        </a:rPr>
                        <a:t>, Sc-C.</a:t>
                      </a:r>
                      <a:endParaRPr lang="en-IN" sz="1800" dirty="0">
                        <a:latin typeface="+mn-lt"/>
                        <a:cs typeface="Times New Roman" panose="02020603050405020304" pitchFamily="18" charset="0"/>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ARP allocated to BIS Officer.</a:t>
                      </a:r>
                    </a:p>
                    <a:p>
                      <a:endParaRPr lang="en-US" sz="1800" dirty="0">
                        <a:latin typeface="+mn-lt"/>
                      </a:endParaRPr>
                    </a:p>
                  </a:txBody>
                  <a:tcPr marL="28575" marR="28575" marT="19050" marB="19050"/>
                </a:tc>
                <a:extLst>
                  <a:ext uri="{0D108BD9-81ED-4DB2-BD59-A6C34878D82A}">
                    <a16:rowId xmlns:a16="http://schemas.microsoft.com/office/drawing/2014/main" val="498013416"/>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7D3BC52F-9436-449C-9AC6-D1ABF66D4903}"/>
              </a:ext>
            </a:extLst>
          </p:cNvPr>
          <p:cNvSpPr>
            <a:spLocks noGrp="1"/>
          </p:cNvSpPr>
          <p:nvPr>
            <p:ph type="title"/>
          </p:nvPr>
        </p:nvSpPr>
        <p:spPr>
          <a:xfrm>
            <a:off x="965201" y="351706"/>
            <a:ext cx="11501119" cy="1320800"/>
          </a:xfrm>
        </p:spPr>
        <p:txBody>
          <a:bodyPr/>
          <a:lstStyle/>
          <a:p>
            <a:pPr algn="ctr"/>
            <a:r>
              <a:rPr lang="en-US" sz="3200" b="1" dirty="0">
                <a:cs typeface="Times New Roman" panose="02020603050405020304" pitchFamily="18" charset="0"/>
              </a:rPr>
              <a:t>Progress of AAP 2024-25 – “</a:t>
            </a:r>
            <a:r>
              <a:rPr lang="en-US" sz="3200" b="1" cap="none" dirty="0">
                <a:cs typeface="Times New Roman" panose="02020603050405020304" pitchFamily="18" charset="0"/>
              </a:rPr>
              <a:t>Pre-2000” </a:t>
            </a:r>
            <a:endParaRPr lang="en-IN" dirty="0"/>
          </a:p>
        </p:txBody>
      </p:sp>
    </p:spTree>
    <p:extLst>
      <p:ext uri="{BB962C8B-B14F-4D97-AF65-F5344CB8AC3E}">
        <p14:creationId xmlns:p14="http://schemas.microsoft.com/office/powerpoint/2010/main" val="34583967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5" name="Content Placeholder 4">
            <a:extLst>
              <a:ext uri="{FF2B5EF4-FFF2-40B4-BE49-F238E27FC236}">
                <a16:creationId xmlns:a16="http://schemas.microsoft.com/office/drawing/2014/main" id="{B269F26D-CCF5-82C5-8351-B3932DE9B240}"/>
              </a:ext>
            </a:extLst>
          </p:cNvPr>
          <p:cNvSpPr>
            <a:spLocks noGrp="1"/>
          </p:cNvSpPr>
          <p:nvPr>
            <p:ph idx="1"/>
          </p:nvPr>
        </p:nvSpPr>
        <p:spPr/>
        <p:txBody>
          <a:bodyPr>
            <a:normAutofit/>
          </a:bodyPr>
          <a:lstStyle/>
          <a:p>
            <a:pPr marL="0" indent="0">
              <a:buNone/>
            </a:pPr>
            <a:r>
              <a:rPr lang="en-IN" dirty="0"/>
              <a:t>Total number of Carried-Over “Due for Review” Standards – 3 + 6 = 9</a:t>
            </a:r>
          </a:p>
          <a:p>
            <a:r>
              <a:rPr lang="en-US" dirty="0"/>
              <a:t>Archived-1</a:t>
            </a:r>
          </a:p>
          <a:p>
            <a:r>
              <a:rPr lang="en-US" dirty="0"/>
              <a:t>Withdrawn-0</a:t>
            </a:r>
          </a:p>
          <a:p>
            <a:r>
              <a:rPr lang="en-US" dirty="0"/>
              <a:t>Reaffirmed-2</a:t>
            </a:r>
          </a:p>
          <a:p>
            <a:r>
              <a:rPr lang="en-US" dirty="0"/>
              <a:t>Amended-0</a:t>
            </a:r>
          </a:p>
          <a:p>
            <a:r>
              <a:rPr lang="en-US" dirty="0"/>
              <a:t>Revised-4 </a:t>
            </a:r>
          </a:p>
          <a:p>
            <a:r>
              <a:rPr lang="en-US" dirty="0"/>
              <a:t>Under Review – 2</a:t>
            </a:r>
            <a:endParaRPr lang="en-IN" dirty="0"/>
          </a:p>
          <a:p>
            <a:endParaRPr lang="en-IN" dirty="0"/>
          </a:p>
          <a:p>
            <a:endParaRPr lang="en-IN" dirty="0"/>
          </a:p>
          <a:p>
            <a:endParaRPr lang="en-IN" dirty="0"/>
          </a:p>
          <a:p>
            <a:endParaRPr lang="en-IN" dirty="0"/>
          </a:p>
        </p:txBody>
      </p:sp>
      <p:sp>
        <p:nvSpPr>
          <p:cNvPr id="7" name="Title 1">
            <a:extLst>
              <a:ext uri="{FF2B5EF4-FFF2-40B4-BE49-F238E27FC236}">
                <a16:creationId xmlns:a16="http://schemas.microsoft.com/office/drawing/2014/main" id="{826C7DCC-257C-7D40-1959-A63B8E12817E}"/>
              </a:ext>
            </a:extLst>
          </p:cNvPr>
          <p:cNvSpPr>
            <a:spLocks noGrp="1"/>
          </p:cNvSpPr>
          <p:nvPr>
            <p:ph type="title"/>
          </p:nvPr>
        </p:nvSpPr>
        <p:spPr>
          <a:xfrm>
            <a:off x="985521" y="351706"/>
            <a:ext cx="11501119" cy="1320800"/>
          </a:xfrm>
        </p:spPr>
        <p:txBody>
          <a:bodyPr/>
          <a:lstStyle/>
          <a:p>
            <a:pPr algn="ctr"/>
            <a:r>
              <a:rPr lang="en-US" sz="3200" b="1" dirty="0">
                <a:cs typeface="Times New Roman" panose="02020603050405020304" pitchFamily="18" charset="0"/>
              </a:rPr>
              <a:t>Progress of AAP 2024-25 – “</a:t>
            </a:r>
            <a:r>
              <a:rPr lang="en-US" sz="3200" b="1" cap="none" dirty="0">
                <a:cs typeface="Times New Roman" panose="02020603050405020304" pitchFamily="18" charset="0"/>
              </a:rPr>
              <a:t>Carried Over Due for Review”</a:t>
            </a:r>
            <a:endParaRPr lang="en-IN" dirty="0"/>
          </a:p>
        </p:txBody>
      </p:sp>
    </p:spTree>
    <p:extLst>
      <p:ext uri="{BB962C8B-B14F-4D97-AF65-F5344CB8AC3E}">
        <p14:creationId xmlns:p14="http://schemas.microsoft.com/office/powerpoint/2010/main" val="37820472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8C685-6406-0390-CBE1-98A7E8ED81B2}"/>
              </a:ext>
            </a:extLst>
          </p:cNvPr>
          <p:cNvSpPr>
            <a:spLocks noGrp="1"/>
          </p:cNvSpPr>
          <p:nvPr>
            <p:ph type="title"/>
          </p:nvPr>
        </p:nvSpPr>
        <p:spPr>
          <a:xfrm>
            <a:off x="985521" y="351706"/>
            <a:ext cx="11501119" cy="1320800"/>
          </a:xfrm>
        </p:spPr>
        <p:txBody>
          <a:bodyPr/>
          <a:lstStyle/>
          <a:p>
            <a:pPr algn="ctr"/>
            <a:r>
              <a:rPr lang="en-US" sz="3200" b="1" dirty="0">
                <a:cs typeface="Times New Roman" panose="02020603050405020304" pitchFamily="18" charset="0"/>
              </a:rPr>
              <a:t>Progress of AAP 2024-25 – “</a:t>
            </a:r>
            <a:r>
              <a:rPr lang="en-US" sz="3200" b="1" cap="none" dirty="0">
                <a:cs typeface="Times New Roman" panose="02020603050405020304" pitchFamily="18" charset="0"/>
              </a:rPr>
              <a:t>Carried Over Due for Review”</a:t>
            </a:r>
            <a:endParaRPr lang="en-IN" dirty="0"/>
          </a:p>
        </p:txBody>
      </p:sp>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3030231174"/>
              </p:ext>
            </p:extLst>
          </p:nvPr>
        </p:nvGraphicFramePr>
        <p:xfrm>
          <a:off x="568960" y="1361440"/>
          <a:ext cx="11033761" cy="5386711"/>
        </p:xfrm>
        <a:graphic>
          <a:graphicData uri="http://schemas.openxmlformats.org/drawingml/2006/table">
            <a:tbl>
              <a:tblPr firstRow="1" firstCol="1" bandRow="1">
                <a:tableStyleId>{5C22544A-7EE6-4342-B048-85BDC9FD1C3A}</a:tableStyleId>
              </a:tblPr>
              <a:tblGrid>
                <a:gridCol w="548640">
                  <a:extLst>
                    <a:ext uri="{9D8B030D-6E8A-4147-A177-3AD203B41FA5}">
                      <a16:colId xmlns:a16="http://schemas.microsoft.com/office/drawing/2014/main" val="2612325662"/>
                    </a:ext>
                  </a:extLst>
                </a:gridCol>
                <a:gridCol w="1270000">
                  <a:extLst>
                    <a:ext uri="{9D8B030D-6E8A-4147-A177-3AD203B41FA5}">
                      <a16:colId xmlns:a16="http://schemas.microsoft.com/office/drawing/2014/main" val="3420475979"/>
                    </a:ext>
                  </a:extLst>
                </a:gridCol>
                <a:gridCol w="4074160">
                  <a:extLst>
                    <a:ext uri="{9D8B030D-6E8A-4147-A177-3AD203B41FA5}">
                      <a16:colId xmlns:a16="http://schemas.microsoft.com/office/drawing/2014/main" val="2741798418"/>
                    </a:ext>
                  </a:extLst>
                </a:gridCol>
                <a:gridCol w="2952808">
                  <a:extLst>
                    <a:ext uri="{9D8B030D-6E8A-4147-A177-3AD203B41FA5}">
                      <a16:colId xmlns:a16="http://schemas.microsoft.com/office/drawing/2014/main" val="758382323"/>
                    </a:ext>
                  </a:extLst>
                </a:gridCol>
                <a:gridCol w="2188153">
                  <a:extLst>
                    <a:ext uri="{9D8B030D-6E8A-4147-A177-3AD203B41FA5}">
                      <a16:colId xmlns:a16="http://schemas.microsoft.com/office/drawing/2014/main" val="3628696659"/>
                    </a:ext>
                  </a:extLst>
                </a:gridCol>
              </a:tblGrid>
              <a:tr h="0">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mn-lt"/>
                          <a:cs typeface="Times New Roman" panose="02020603050405020304" pitchFamily="18" charset="0"/>
                        </a:rPr>
                        <a:t>Subject / IS</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941965">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 </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IS 2167 : 2019 </a:t>
                      </a:r>
                      <a:r>
                        <a:rPr lang="en-US" sz="1800" dirty="0">
                          <a:latin typeface="+mn-lt"/>
                        </a:rPr>
                        <a:t>Specification for bottle coolers (Second Revision)</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The revised standard has been published in September 2024. </a:t>
                      </a:r>
                      <a:r>
                        <a:rPr lang="en-IN" sz="1800" dirty="0">
                          <a:effectLst/>
                          <a:latin typeface="+mn-lt"/>
                          <a:ea typeface="Times New Roman" panose="02020603050405020304" pitchFamily="18" charset="0"/>
                          <a:cs typeface="Times New Roman" panose="02020603050405020304" pitchFamily="18" charset="0"/>
                        </a:rPr>
                        <a:t> </a:t>
                      </a: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Formed a panel-P5 of subject experts.</a:t>
                      </a:r>
                    </a:p>
                    <a:p>
                      <a:pPr algn="just">
                        <a:lnSpc>
                          <a:spcPct val="107000"/>
                        </a:lnSpc>
                      </a:pP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2131905854"/>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dirty="0">
                          <a:latin typeface="+mn-lt"/>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IS 3315 : 2019 </a:t>
                      </a:r>
                      <a:r>
                        <a:rPr lang="en-US" sz="1800" dirty="0">
                          <a:latin typeface="+mn-lt"/>
                        </a:rPr>
                        <a:t>Evaporative air coolers (Desert Coolers) - Specification (Third Revision)</a:t>
                      </a:r>
                      <a:endParaRPr lang="en-IN" sz="1800" dirty="0">
                        <a:latin typeface="+mn-lt"/>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The revised standard has been published in August 2024. </a:t>
                      </a:r>
                      <a:r>
                        <a:rPr lang="en-IN" sz="1800" dirty="0">
                          <a:effectLst/>
                          <a:latin typeface="+mn-lt"/>
                          <a:ea typeface="Times New Roman" panose="02020603050405020304" pitchFamily="18" charset="0"/>
                          <a:cs typeface="Times New Roman" panose="02020603050405020304" pitchFamily="18" charset="0"/>
                        </a:rPr>
                        <a:t> </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Formed a panel-P15 of subject experts.</a:t>
                      </a:r>
                    </a:p>
                  </a:txBody>
                  <a:tcPr anchor="ctr"/>
                </a:tc>
                <a:extLst>
                  <a:ext uri="{0D108BD9-81ED-4DB2-BD59-A6C34878D82A}">
                    <a16:rowId xmlns:a16="http://schemas.microsoft.com/office/drawing/2014/main" val="2676839429"/>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3.</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IS/IEC 60335 : Part 2 : Sec 89 : 2010 </a:t>
                      </a:r>
                      <a:r>
                        <a:rPr lang="en-US" sz="1800" dirty="0">
                          <a:latin typeface="+mn-lt"/>
                        </a:rPr>
                        <a:t>Household and similar electrical appliances - Safety: Part 2 - 89: particular requirements for commercial refrigerating appliances with an incorporated or remote refrigerant unit or compressor</a:t>
                      </a:r>
                    </a:p>
                  </a:txBody>
                  <a:tcPr anchor="ctr"/>
                </a:tc>
                <a:tc>
                  <a:txBody>
                    <a:bodyPr/>
                    <a:lstStyle/>
                    <a:p>
                      <a:r>
                        <a:rPr lang="en-US" sz="1800" dirty="0">
                          <a:latin typeface="+mn-lt"/>
                        </a:rPr>
                        <a:t>The standard has been reaffirmed in April 2023 while revised standard draft is under ready for gazette.</a:t>
                      </a:r>
                    </a:p>
                  </a:txBody>
                  <a:tcPr anchor="ctr"/>
                </a:tc>
                <a:tc>
                  <a:txBody>
                    <a:bodyPr/>
                    <a:lstStyle/>
                    <a:p>
                      <a:r>
                        <a:rPr lang="en-US" sz="1800" dirty="0">
                          <a:latin typeface="+mn-lt"/>
                        </a:rPr>
                        <a:t>The Committee decided it to reaffirm and allocated it to the Committee member as ARP for revised draft.</a:t>
                      </a:r>
                    </a:p>
                  </a:txBody>
                  <a:tcPr anchor="ctr"/>
                </a:tc>
                <a:extLst>
                  <a:ext uri="{0D108BD9-81ED-4DB2-BD59-A6C34878D82A}">
                    <a16:rowId xmlns:a16="http://schemas.microsoft.com/office/drawing/2014/main" val="3459242901"/>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4.</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cs typeface="Times New Roman" panose="02020603050405020304" pitchFamily="18" charset="0"/>
                        </a:rPr>
                        <a:t>MED 27</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IS 14106 : 2018 </a:t>
                      </a:r>
                      <a:r>
                        <a:rPr lang="en-US" sz="1800" dirty="0">
                          <a:latin typeface="+mn-lt"/>
                        </a:rPr>
                        <a:t>Direct action hand pumps - Specification (First Revision)</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standard has been published.</a:t>
                      </a:r>
                    </a:p>
                  </a:txBody>
                  <a:tcPr anchor="ctr"/>
                </a:tc>
                <a:tc>
                  <a:txBody>
                    <a:bodyPr/>
                    <a:lstStyle/>
                    <a:p>
                      <a:r>
                        <a:rPr lang="en-US" sz="1800" dirty="0">
                          <a:latin typeface="+mn-lt"/>
                        </a:rPr>
                        <a:t>Allocated it to Committee member as ARP</a:t>
                      </a:r>
                    </a:p>
                  </a:txBody>
                  <a:tcPr anchor="ctr"/>
                </a:tc>
                <a:extLst>
                  <a:ext uri="{0D108BD9-81ED-4DB2-BD59-A6C34878D82A}">
                    <a16:rowId xmlns:a16="http://schemas.microsoft.com/office/drawing/2014/main" val="482423193"/>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3000308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DD137-01F8-76D9-7ED8-8FB3D9C46E38}"/>
              </a:ext>
            </a:extLst>
          </p:cNvPr>
          <p:cNvSpPr>
            <a:spLocks noGrp="1"/>
          </p:cNvSpPr>
          <p:nvPr>
            <p:ph type="title"/>
          </p:nvPr>
        </p:nvSpPr>
        <p:spPr>
          <a:xfrm>
            <a:off x="1734570" y="260946"/>
            <a:ext cx="9502589" cy="710552"/>
          </a:xfrm>
        </p:spPr>
        <p:txBody>
          <a:bodyPr>
            <a:normAutofit/>
          </a:bodyPr>
          <a:lstStyle/>
          <a:p>
            <a:pPr algn="ctr"/>
            <a:r>
              <a:rPr lang="en-US" sz="3200" b="1" dirty="0">
                <a:cs typeface="Times New Roman" panose="02020603050405020304" pitchFamily="18" charset="0"/>
              </a:rPr>
              <a:t>Standardization Landscape of MED 03</a:t>
            </a:r>
          </a:p>
        </p:txBody>
      </p:sp>
      <p:sp>
        <p:nvSpPr>
          <p:cNvPr id="3" name="Content Placeholder 2">
            <a:extLst>
              <a:ext uri="{FF2B5EF4-FFF2-40B4-BE49-F238E27FC236}">
                <a16:creationId xmlns:a16="http://schemas.microsoft.com/office/drawing/2014/main" id="{43ADAA1A-003E-02BB-FCCA-601AEB386C52}"/>
              </a:ext>
            </a:extLst>
          </p:cNvPr>
          <p:cNvSpPr>
            <a:spLocks noGrp="1"/>
          </p:cNvSpPr>
          <p:nvPr>
            <p:ph sz="quarter" idx="13"/>
          </p:nvPr>
        </p:nvSpPr>
        <p:spPr>
          <a:xfrm>
            <a:off x="1036366" y="1140622"/>
            <a:ext cx="10898998" cy="5191347"/>
          </a:xfrm>
        </p:spPr>
        <p:txBody>
          <a:bodyPr>
            <a:normAutofit fontScale="47500" lnSpcReduction="20000"/>
          </a:bodyPr>
          <a:lstStyle/>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lgn="ctr">
              <a:buNone/>
            </a:pPr>
            <a:endParaRPr lang="en-US" sz="7200" dirty="0">
              <a:latin typeface="Times New Roman" panose="02020603050405020304" pitchFamily="18" charset="0"/>
              <a:cs typeface="Times New Roman" panose="02020603050405020304" pitchFamily="18" charset="0"/>
              <a:hlinkClick r:id="rId2"/>
            </a:endParaRPr>
          </a:p>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buNone/>
            </a:pPr>
            <a:endParaRPr lang="en-US" sz="4300" cap="none" dirty="0">
              <a:latin typeface="Times New Roman" panose="02020603050405020304" pitchFamily="18" charset="0"/>
              <a:cs typeface="Times New Roman" panose="02020603050405020304" pitchFamily="18" charset="0"/>
            </a:endParaRPr>
          </a:p>
          <a:p>
            <a:pPr marL="0" indent="0" algn="ctr">
              <a:buNone/>
            </a:pPr>
            <a:r>
              <a:rPr lang="en-US" sz="4300" cap="none" dirty="0">
                <a:latin typeface="Times New Roman" panose="02020603050405020304" pitchFamily="18" charset="0"/>
                <a:cs typeface="Times New Roman" panose="02020603050405020304" pitchFamily="18" charset="0"/>
              </a:rPr>
              <a:t> </a:t>
            </a:r>
          </a:p>
          <a:p>
            <a:pPr marL="0" indent="0">
              <a:buNone/>
            </a:pPr>
            <a:endParaRPr lang="en-US" sz="4000" cap="none"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89095ADD-09D0-4E36-E6A6-E9B27FE0AF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graphicFrame>
        <p:nvGraphicFramePr>
          <p:cNvPr id="10" name="Table 9">
            <a:extLst>
              <a:ext uri="{FF2B5EF4-FFF2-40B4-BE49-F238E27FC236}">
                <a16:creationId xmlns:a16="http://schemas.microsoft.com/office/drawing/2014/main" id="{9A6576A7-ECB9-21F5-441E-7FF69CEF116F}"/>
              </a:ext>
            </a:extLst>
          </p:cNvPr>
          <p:cNvGraphicFramePr>
            <a:graphicFrameLocks noGrp="1"/>
          </p:cNvGraphicFramePr>
          <p:nvPr>
            <p:extLst>
              <p:ext uri="{D42A27DB-BD31-4B8C-83A1-F6EECF244321}">
                <p14:modId xmlns:p14="http://schemas.microsoft.com/office/powerpoint/2010/main" val="3072658549"/>
              </p:ext>
            </p:extLst>
          </p:nvPr>
        </p:nvGraphicFramePr>
        <p:xfrm>
          <a:off x="573312" y="1546979"/>
          <a:ext cx="11362051" cy="4742061"/>
        </p:xfrm>
        <a:graphic>
          <a:graphicData uri="http://schemas.openxmlformats.org/drawingml/2006/table">
            <a:tbl>
              <a:tblPr firstRow="1" bandRow="1">
                <a:tableStyleId>{5C22544A-7EE6-4342-B048-85BDC9FD1C3A}</a:tableStyleId>
              </a:tblPr>
              <a:tblGrid>
                <a:gridCol w="3402249">
                  <a:extLst>
                    <a:ext uri="{9D8B030D-6E8A-4147-A177-3AD203B41FA5}">
                      <a16:colId xmlns:a16="http://schemas.microsoft.com/office/drawing/2014/main" val="3417759771"/>
                    </a:ext>
                  </a:extLst>
                </a:gridCol>
                <a:gridCol w="2961508">
                  <a:extLst>
                    <a:ext uri="{9D8B030D-6E8A-4147-A177-3AD203B41FA5}">
                      <a16:colId xmlns:a16="http://schemas.microsoft.com/office/drawing/2014/main" val="3382520390"/>
                    </a:ext>
                  </a:extLst>
                </a:gridCol>
                <a:gridCol w="2157781">
                  <a:extLst>
                    <a:ext uri="{9D8B030D-6E8A-4147-A177-3AD203B41FA5}">
                      <a16:colId xmlns:a16="http://schemas.microsoft.com/office/drawing/2014/main" val="4147033267"/>
                    </a:ext>
                  </a:extLst>
                </a:gridCol>
                <a:gridCol w="2840513">
                  <a:extLst>
                    <a:ext uri="{9D8B030D-6E8A-4147-A177-3AD203B41FA5}">
                      <a16:colId xmlns:a16="http://schemas.microsoft.com/office/drawing/2014/main" val="742321351"/>
                    </a:ext>
                  </a:extLst>
                </a:gridCol>
              </a:tblGrid>
              <a:tr h="535821">
                <a:tc>
                  <a:txBody>
                    <a:bodyPr/>
                    <a:lstStyle/>
                    <a:p>
                      <a:r>
                        <a:rPr lang="en-IN" dirty="0"/>
                        <a:t>Refrigeration</a:t>
                      </a:r>
                    </a:p>
                  </a:txBody>
                  <a:tcPr/>
                </a:tc>
                <a:tc>
                  <a:txBody>
                    <a:bodyPr/>
                    <a:lstStyle/>
                    <a:p>
                      <a:r>
                        <a:rPr lang="en-IN" dirty="0"/>
                        <a:t>Air Conditioning</a:t>
                      </a:r>
                    </a:p>
                  </a:txBody>
                  <a:tcPr/>
                </a:tc>
                <a:tc>
                  <a:txBody>
                    <a:bodyPr/>
                    <a:lstStyle/>
                    <a:p>
                      <a:r>
                        <a:rPr lang="en-IN" dirty="0"/>
                        <a:t>RAC Components</a:t>
                      </a:r>
                    </a:p>
                  </a:txBody>
                  <a:tcPr/>
                </a:tc>
                <a:tc>
                  <a:txBody>
                    <a:bodyPr/>
                    <a:lstStyle/>
                    <a:p>
                      <a:r>
                        <a:rPr lang="en-IN" dirty="0" err="1"/>
                        <a:t>Auxilary</a:t>
                      </a:r>
                      <a:r>
                        <a:rPr lang="en-IN" dirty="0"/>
                        <a:t> Equipment</a:t>
                      </a:r>
                    </a:p>
                  </a:txBody>
                  <a:tcPr/>
                </a:tc>
                <a:extLst>
                  <a:ext uri="{0D108BD9-81ED-4DB2-BD59-A6C34878D82A}">
                    <a16:rowId xmlns:a16="http://schemas.microsoft.com/office/drawing/2014/main" val="1523660465"/>
                  </a:ext>
                </a:extLst>
              </a:tr>
              <a:tr h="3958621">
                <a:tc>
                  <a:txBody>
                    <a:bodyPr/>
                    <a:lstStyle/>
                    <a:p>
                      <a:r>
                        <a:rPr lang="en-IN" dirty="0"/>
                        <a:t>Deep Freezer</a:t>
                      </a:r>
                    </a:p>
                    <a:p>
                      <a:r>
                        <a:rPr lang="en-IN" dirty="0"/>
                        <a:t>Household Refrigerators</a:t>
                      </a:r>
                    </a:p>
                    <a:p>
                      <a:r>
                        <a:rPr lang="en-IN" dirty="0"/>
                        <a:t>Commercial Refrigerators</a:t>
                      </a:r>
                    </a:p>
                    <a:p>
                      <a:r>
                        <a:rPr lang="en-IN" dirty="0"/>
                        <a:t>Refrigerated Display cabinet </a:t>
                      </a:r>
                    </a:p>
                    <a:p>
                      <a:r>
                        <a:rPr lang="en-IN" dirty="0"/>
                        <a:t>Refrigerated storage cabinet</a:t>
                      </a:r>
                    </a:p>
                    <a:p>
                      <a:r>
                        <a:rPr lang="en-IN" dirty="0"/>
                        <a:t>Blast Chillers &amp; Freezer</a:t>
                      </a:r>
                    </a:p>
                    <a:p>
                      <a:r>
                        <a:rPr lang="en-IN" dirty="0"/>
                        <a:t>Walk-in Cold room</a:t>
                      </a:r>
                    </a:p>
                    <a:p>
                      <a:r>
                        <a:rPr lang="en-IN" dirty="0"/>
                        <a:t>Bottle Cooler</a:t>
                      </a:r>
                    </a:p>
                    <a:p>
                      <a:r>
                        <a:rPr lang="en-IN" dirty="0"/>
                        <a:t>Drinking water cooler</a:t>
                      </a:r>
                    </a:p>
                    <a:p>
                      <a:r>
                        <a:rPr lang="en-IN" dirty="0"/>
                        <a:t>Bottled water dispenser</a:t>
                      </a:r>
                    </a:p>
                    <a:p>
                      <a:r>
                        <a:rPr lang="en-IN" dirty="0"/>
                        <a:t>Ammonia Ref system</a:t>
                      </a:r>
                    </a:p>
                    <a:p>
                      <a:r>
                        <a:rPr lang="en-IN" dirty="0"/>
                        <a:t>Non-electric cooling cabinet</a:t>
                      </a:r>
                    </a:p>
                    <a:p>
                      <a:r>
                        <a:rPr lang="en-IN" dirty="0"/>
                        <a:t>Automatic ice makers</a:t>
                      </a:r>
                    </a:p>
                    <a:p>
                      <a:r>
                        <a:rPr lang="en-IN" dirty="0"/>
                        <a:t>Eutectic / PCM based Freezers</a:t>
                      </a:r>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Heat Pump Water Heater</a:t>
                      </a:r>
                    </a:p>
                  </a:txBody>
                  <a:tcPr/>
                </a:tc>
                <a:tc>
                  <a:txBody>
                    <a:bodyPr/>
                    <a:lstStyle/>
                    <a:p>
                      <a:r>
                        <a:rPr lang="en-IN" dirty="0"/>
                        <a:t>Window AC/ </a:t>
                      </a:r>
                      <a:r>
                        <a:rPr lang="en-IN" dirty="0" err="1"/>
                        <a:t>Heatpump</a:t>
                      </a:r>
                      <a:endParaRPr lang="en-IN" dirty="0"/>
                    </a:p>
                    <a:p>
                      <a:r>
                        <a:rPr lang="en-IN" dirty="0"/>
                        <a:t>Split AC/ </a:t>
                      </a:r>
                      <a:r>
                        <a:rPr lang="en-IN" dirty="0" err="1"/>
                        <a:t>Heatpump</a:t>
                      </a:r>
                      <a:endParaRPr lang="en-IN" dirty="0"/>
                    </a:p>
                    <a:p>
                      <a:r>
                        <a:rPr lang="en-IN" dirty="0"/>
                        <a:t>Ducted and Package AC/ </a:t>
                      </a:r>
                      <a:r>
                        <a:rPr lang="en-IN" dirty="0" err="1"/>
                        <a:t>Heatpump</a:t>
                      </a:r>
                      <a:endParaRPr lang="en-IN" dirty="0"/>
                    </a:p>
                    <a:p>
                      <a:r>
                        <a:rPr lang="en-IN" dirty="0"/>
                        <a:t>Portable AC/ </a:t>
                      </a:r>
                      <a:r>
                        <a:rPr lang="en-IN" dirty="0" err="1"/>
                        <a:t>Heatpump</a:t>
                      </a:r>
                      <a:endParaRPr lang="en-IN" dirty="0"/>
                    </a:p>
                    <a:p>
                      <a:r>
                        <a:rPr lang="en-IN" dirty="0"/>
                        <a:t>Multi-split AC (VRF) / </a:t>
                      </a:r>
                      <a:r>
                        <a:rPr lang="en-IN" dirty="0" err="1"/>
                        <a:t>Heatpump</a:t>
                      </a:r>
                      <a:endParaRPr lang="en-IN" dirty="0"/>
                    </a:p>
                    <a:p>
                      <a:r>
                        <a:rPr lang="en-IN" dirty="0"/>
                        <a:t>Chillers</a:t>
                      </a:r>
                    </a:p>
                    <a:p>
                      <a:r>
                        <a:rPr lang="en-IN" dirty="0"/>
                        <a:t>Automotive AC/ </a:t>
                      </a:r>
                      <a:r>
                        <a:rPr lang="en-IN" dirty="0" err="1"/>
                        <a:t>Heatpump</a:t>
                      </a:r>
                      <a:endParaRPr lang="en-IN" dirty="0"/>
                    </a:p>
                    <a:p>
                      <a:r>
                        <a:rPr lang="en-IN" dirty="0"/>
                        <a:t>Desert Cooler</a:t>
                      </a:r>
                    </a:p>
                    <a:p>
                      <a:endParaRPr lang="en-IN" dirty="0"/>
                    </a:p>
                  </a:txBody>
                  <a:tcPr/>
                </a:tc>
                <a:tc>
                  <a:txBody>
                    <a:bodyPr/>
                    <a:lstStyle/>
                    <a:p>
                      <a:r>
                        <a:rPr lang="en-IN" dirty="0"/>
                        <a:t>Compressors</a:t>
                      </a:r>
                    </a:p>
                    <a:p>
                      <a:r>
                        <a:rPr lang="en-IN" dirty="0"/>
                        <a:t>Heat Exchanger</a:t>
                      </a:r>
                    </a:p>
                    <a:p>
                      <a:r>
                        <a:rPr lang="en-IN" dirty="0"/>
                        <a:t>Condensing Units</a:t>
                      </a:r>
                    </a:p>
                    <a:p>
                      <a:r>
                        <a:rPr lang="en-IN" dirty="0"/>
                        <a:t>Air Filter</a:t>
                      </a:r>
                    </a:p>
                    <a:p>
                      <a:r>
                        <a:rPr lang="en-IN" sz="1800" kern="1200" dirty="0">
                          <a:solidFill>
                            <a:schemeClr val="dk1"/>
                          </a:solidFill>
                          <a:effectLst/>
                          <a:latin typeface="+mn-lt"/>
                          <a:ea typeface="+mn-ea"/>
                          <a:cs typeface="+mn-cs"/>
                        </a:rPr>
                        <a:t>Air </a:t>
                      </a:r>
                      <a:r>
                        <a:rPr lang="en-IN" sz="1800" kern="1200" dirty="0" err="1">
                          <a:solidFill>
                            <a:schemeClr val="dk1"/>
                          </a:solidFill>
                          <a:effectLst/>
                          <a:latin typeface="+mn-lt"/>
                          <a:ea typeface="+mn-ea"/>
                          <a:cs typeface="+mn-cs"/>
                        </a:rPr>
                        <a:t>Handlling</a:t>
                      </a:r>
                      <a:r>
                        <a:rPr lang="en-IN" sz="1800" kern="1200" dirty="0">
                          <a:solidFill>
                            <a:schemeClr val="dk1"/>
                          </a:solidFill>
                          <a:effectLst/>
                          <a:latin typeface="+mn-lt"/>
                          <a:ea typeface="+mn-ea"/>
                          <a:cs typeface="+mn-cs"/>
                        </a:rPr>
                        <a:t> Unit</a:t>
                      </a:r>
                    </a:p>
                    <a:p>
                      <a:r>
                        <a:rPr lang="en-IN" sz="1800" kern="1200" dirty="0">
                          <a:solidFill>
                            <a:schemeClr val="dk1"/>
                          </a:solidFill>
                          <a:effectLst/>
                          <a:latin typeface="+mn-lt"/>
                          <a:ea typeface="+mn-ea"/>
                          <a:cs typeface="+mn-cs"/>
                        </a:rPr>
                        <a:t>Water cooling towers</a:t>
                      </a:r>
                      <a:endParaRPr lang="en-IN" dirty="0"/>
                    </a:p>
                    <a:p>
                      <a:r>
                        <a:rPr lang="en-IN" dirty="0" err="1"/>
                        <a:t>Pumpset</a:t>
                      </a:r>
                      <a:r>
                        <a:rPr lang="en-IN" dirty="0"/>
                        <a:t> for Desert Cooler</a:t>
                      </a:r>
                    </a:p>
                    <a:p>
                      <a:r>
                        <a:rPr lang="en-IN" sz="1800" kern="1200" dirty="0">
                          <a:solidFill>
                            <a:schemeClr val="dk1"/>
                          </a:solidFill>
                          <a:effectLst/>
                          <a:latin typeface="+mn-lt"/>
                          <a:ea typeface="+mn-ea"/>
                          <a:cs typeface="+mn-cs"/>
                        </a:rPr>
                        <a:t>Expansion Valves</a:t>
                      </a:r>
                    </a:p>
                    <a:p>
                      <a:r>
                        <a:rPr lang="en-IN" sz="1800" kern="1200" dirty="0">
                          <a:solidFill>
                            <a:schemeClr val="dk1"/>
                          </a:solidFill>
                          <a:effectLst/>
                          <a:latin typeface="+mn-lt"/>
                          <a:ea typeface="+mn-ea"/>
                          <a:cs typeface="+mn-cs"/>
                        </a:rPr>
                        <a:t>Service Valves</a:t>
                      </a:r>
                    </a:p>
                    <a:p>
                      <a:r>
                        <a:rPr lang="en-IN" sz="1800" kern="1200" dirty="0">
                          <a:solidFill>
                            <a:schemeClr val="dk1"/>
                          </a:solidFill>
                          <a:effectLst/>
                          <a:latin typeface="+mn-lt"/>
                          <a:ea typeface="+mn-ea"/>
                          <a:cs typeface="+mn-cs"/>
                        </a:rPr>
                        <a:t>Heat Recovery </a:t>
                      </a:r>
                      <a:r>
                        <a:rPr lang="en-IN" sz="1800" kern="1200" dirty="0" err="1">
                          <a:solidFill>
                            <a:schemeClr val="dk1"/>
                          </a:solidFill>
                          <a:effectLst/>
                          <a:latin typeface="+mn-lt"/>
                          <a:ea typeface="+mn-ea"/>
                          <a:cs typeface="+mn-cs"/>
                        </a:rPr>
                        <a:t>Ventillators</a:t>
                      </a:r>
                      <a:endParaRPr lang="en-IN" dirty="0"/>
                    </a:p>
                  </a:txBody>
                  <a:tcPr/>
                </a:tc>
                <a:tc>
                  <a:txBody>
                    <a:bodyPr/>
                    <a:lstStyle/>
                    <a:p>
                      <a:r>
                        <a:rPr lang="en-IN" dirty="0"/>
                        <a:t>Desiccant Driers</a:t>
                      </a:r>
                    </a:p>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Refrigeration Oil Separator</a:t>
                      </a:r>
                    </a:p>
                    <a:p>
                      <a:r>
                        <a:rPr lang="en-IN" sz="1800" kern="1200" dirty="0">
                          <a:solidFill>
                            <a:schemeClr val="dk1"/>
                          </a:solidFill>
                          <a:effectLst/>
                          <a:latin typeface="+mn-lt"/>
                          <a:ea typeface="+mn-ea"/>
                          <a:cs typeface="+mn-cs"/>
                        </a:rPr>
                        <a:t>refrigerant</a:t>
                      </a:r>
                    </a:p>
                    <a:p>
                      <a:r>
                        <a:rPr lang="en-IN" sz="1800" kern="1200" dirty="0">
                          <a:solidFill>
                            <a:schemeClr val="dk1"/>
                          </a:solidFill>
                          <a:effectLst/>
                          <a:latin typeface="+mn-lt"/>
                          <a:ea typeface="+mn-ea"/>
                          <a:cs typeface="+mn-cs"/>
                        </a:rPr>
                        <a:t>recovery &amp; recycling</a:t>
                      </a:r>
                    </a:p>
                    <a:p>
                      <a:r>
                        <a:rPr lang="en-IN" sz="1800" kern="1200" dirty="0">
                          <a:solidFill>
                            <a:schemeClr val="dk1"/>
                          </a:solidFill>
                          <a:effectLst/>
                          <a:latin typeface="+mn-lt"/>
                          <a:ea typeface="+mn-ea"/>
                          <a:cs typeface="+mn-cs"/>
                        </a:rPr>
                        <a:t>Equipment</a:t>
                      </a:r>
                    </a:p>
                    <a:p>
                      <a:endParaRPr lang="en-IN" dirty="0"/>
                    </a:p>
                  </a:txBody>
                  <a:tcPr/>
                </a:tc>
                <a:extLst>
                  <a:ext uri="{0D108BD9-81ED-4DB2-BD59-A6C34878D82A}">
                    <a16:rowId xmlns:a16="http://schemas.microsoft.com/office/drawing/2014/main" val="3844703662"/>
                  </a:ext>
                </a:extLst>
              </a:tr>
            </a:tbl>
          </a:graphicData>
        </a:graphic>
      </p:graphicFrame>
    </p:spTree>
    <p:extLst>
      <p:ext uri="{BB962C8B-B14F-4D97-AF65-F5344CB8AC3E}">
        <p14:creationId xmlns:p14="http://schemas.microsoft.com/office/powerpoint/2010/main" val="9085895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639427792"/>
              </p:ext>
            </p:extLst>
          </p:nvPr>
        </p:nvGraphicFramePr>
        <p:xfrm>
          <a:off x="568960" y="1361440"/>
          <a:ext cx="10789919" cy="5184654"/>
        </p:xfrm>
        <a:graphic>
          <a:graphicData uri="http://schemas.openxmlformats.org/drawingml/2006/table">
            <a:tbl>
              <a:tblPr firstRow="1" firstCol="1" bandRow="1">
                <a:tableStyleId>{5C22544A-7EE6-4342-B048-85BDC9FD1C3A}</a:tableStyleId>
              </a:tblPr>
              <a:tblGrid>
                <a:gridCol w="711200">
                  <a:extLst>
                    <a:ext uri="{9D8B030D-6E8A-4147-A177-3AD203B41FA5}">
                      <a16:colId xmlns:a16="http://schemas.microsoft.com/office/drawing/2014/main" val="2612325662"/>
                    </a:ext>
                  </a:extLst>
                </a:gridCol>
                <a:gridCol w="1239520">
                  <a:extLst>
                    <a:ext uri="{9D8B030D-6E8A-4147-A177-3AD203B41FA5}">
                      <a16:colId xmlns:a16="http://schemas.microsoft.com/office/drawing/2014/main" val="387438841"/>
                    </a:ext>
                  </a:extLst>
                </a:gridCol>
                <a:gridCol w="3454400">
                  <a:extLst>
                    <a:ext uri="{9D8B030D-6E8A-4147-A177-3AD203B41FA5}">
                      <a16:colId xmlns:a16="http://schemas.microsoft.com/office/drawing/2014/main" val="2741798418"/>
                    </a:ext>
                  </a:extLst>
                </a:gridCol>
                <a:gridCol w="3200400">
                  <a:extLst>
                    <a:ext uri="{9D8B030D-6E8A-4147-A177-3AD203B41FA5}">
                      <a16:colId xmlns:a16="http://schemas.microsoft.com/office/drawing/2014/main" val="758382323"/>
                    </a:ext>
                  </a:extLst>
                </a:gridCol>
                <a:gridCol w="2184399">
                  <a:extLst>
                    <a:ext uri="{9D8B030D-6E8A-4147-A177-3AD203B41FA5}">
                      <a16:colId xmlns:a16="http://schemas.microsoft.com/office/drawing/2014/main" val="3628696659"/>
                    </a:ext>
                  </a:extLst>
                </a:gridCol>
              </a:tblGrid>
              <a:tr h="0">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mn-lt"/>
                          <a:cs typeface="Times New Roman" panose="02020603050405020304" pitchFamily="18" charset="0"/>
                        </a:rPr>
                        <a:t>Subject / IS</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941965">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5.</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IS 9890 : 1981 </a:t>
                      </a:r>
                      <a:r>
                        <a:rPr lang="en-US" sz="1800" dirty="0">
                          <a:latin typeface="+mn-lt"/>
                        </a:rPr>
                        <a:t>Specification for general purpose ball valves</a:t>
                      </a: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kern="1200" dirty="0">
                          <a:solidFill>
                            <a:schemeClr val="dk1"/>
                          </a:solidFill>
                          <a:effectLst/>
                          <a:latin typeface="+mn-lt"/>
                          <a:ea typeface="+mn-ea"/>
                          <a:cs typeface="Times New Roman" panose="02020603050405020304" pitchFamily="18" charset="0"/>
                        </a:rPr>
                        <a:t>The standard has been reaffirmed in June 2024.</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a:effectLst/>
                          <a:latin typeface="+mn-lt"/>
                          <a:ea typeface="Times New Roman" panose="02020603050405020304" pitchFamily="18" charset="0"/>
                          <a:cs typeface="Times New Roman" panose="02020603050405020304" pitchFamily="18" charset="0"/>
                        </a:rPr>
                        <a:t>Formed a Panel-P1 for Review of Pre-2000 standards. </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2131905854"/>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6.</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dirty="0">
                          <a:latin typeface="+mn-lt"/>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IS 13187 : 1991 </a:t>
                      </a:r>
                      <a:r>
                        <a:rPr lang="en-US" sz="1800" dirty="0">
                          <a:latin typeface="+mn-lt"/>
                        </a:rPr>
                        <a:t>Road tankers for light petroleum products - Specification</a:t>
                      </a:r>
                    </a:p>
                  </a:txBody>
                  <a:tcPr anchor="ctr"/>
                </a:tc>
                <a:tc>
                  <a:txBody>
                    <a:bodyPr/>
                    <a:lstStyle/>
                    <a:p>
                      <a:r>
                        <a:rPr lang="en-US" sz="1800" dirty="0">
                          <a:latin typeface="+mn-lt"/>
                        </a:rPr>
                        <a:t>The standard has been archived.</a:t>
                      </a:r>
                    </a:p>
                  </a:txBody>
                  <a:tcPr anchor="ctr"/>
                </a:tc>
                <a:tc>
                  <a:txBody>
                    <a:bodyPr/>
                    <a:lstStyle/>
                    <a:p>
                      <a:r>
                        <a:rPr lang="en-US" sz="1800" dirty="0">
                          <a:latin typeface="+mn-lt"/>
                        </a:rPr>
                        <a:t>NA</a:t>
                      </a:r>
                    </a:p>
                  </a:txBody>
                  <a:tcPr anchor="ctr"/>
                </a:tc>
                <a:extLst>
                  <a:ext uri="{0D108BD9-81ED-4DB2-BD59-A6C34878D82A}">
                    <a16:rowId xmlns:a16="http://schemas.microsoft.com/office/drawing/2014/main" val="2676839429"/>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7.</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IS 13159 : Part 1 : 1993 Pipe flanges and flanged fittings specification: Part 1 dimensions</a:t>
                      </a:r>
                    </a:p>
                  </a:txBody>
                  <a:tcPr anchor="ctr"/>
                </a:tc>
                <a:tc>
                  <a:txBody>
                    <a:bodyPr/>
                    <a:lstStyle/>
                    <a:p>
                      <a:r>
                        <a:rPr lang="en-US" sz="1800" dirty="0">
                          <a:latin typeface="+mn-lt"/>
                        </a:rPr>
                        <a:t>The draft is under Wide circulation stage.</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Formed a Panel-P1 for Review of Pre-2000 standards. </a:t>
                      </a:r>
                    </a:p>
                  </a:txBody>
                  <a:tcPr anchor="ctr"/>
                </a:tc>
                <a:extLst>
                  <a:ext uri="{0D108BD9-81ED-4DB2-BD59-A6C34878D82A}">
                    <a16:rowId xmlns:a16="http://schemas.microsoft.com/office/drawing/2014/main" val="3459242901"/>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8.</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cs typeface="Times New Roman" panose="02020603050405020304" pitchFamily="18" charset="0"/>
                        </a:rPr>
                        <a:t>MED 17</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IS 11791 : 1986 </a:t>
                      </a:r>
                      <a:r>
                        <a:rPr lang="en-US" sz="1800" dirty="0">
                          <a:latin typeface="+mn-lt"/>
                        </a:rPr>
                        <a:t>Specification for diaphragm type valves for general purposes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base working draft is under review by MED 17.</a:t>
                      </a:r>
                    </a:p>
                    <a:p>
                      <a:endParaRPr lang="en-US" sz="1800" dirty="0">
                        <a:latin typeface="+mn-lt"/>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Formed a Panel-P1 for Review of Pre-2000 standards. </a:t>
                      </a:r>
                    </a:p>
                  </a:txBody>
                  <a:tcPr anchor="ctr"/>
                </a:tc>
                <a:extLst>
                  <a:ext uri="{0D108BD9-81ED-4DB2-BD59-A6C34878D82A}">
                    <a16:rowId xmlns:a16="http://schemas.microsoft.com/office/drawing/2014/main" val="3781733120"/>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9.</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17</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IS 11699 : 1986 </a:t>
                      </a:r>
                      <a:r>
                        <a:rPr lang="en-US" sz="1800" dirty="0">
                          <a:latin typeface="+mn-lt"/>
                        </a:rPr>
                        <a:t>Specification for steel plug valves for petroleum, petrochemical and allied industries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base working draft is under review by MED 17.</a:t>
                      </a:r>
                    </a:p>
                    <a:p>
                      <a:endParaRPr lang="en-US" sz="1800" dirty="0">
                        <a:latin typeface="+mn-lt"/>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Formed a Panel-P1 for Review of Pre-2000 standards. </a:t>
                      </a:r>
                    </a:p>
                  </a:txBody>
                  <a:tcPr anchor="ctr"/>
                </a:tc>
                <a:extLst>
                  <a:ext uri="{0D108BD9-81ED-4DB2-BD59-A6C34878D82A}">
                    <a16:rowId xmlns:a16="http://schemas.microsoft.com/office/drawing/2014/main" val="47901133"/>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B1EA5D61-CA01-D268-96DC-6BF764F3539B}"/>
              </a:ext>
            </a:extLst>
          </p:cNvPr>
          <p:cNvSpPr>
            <a:spLocks noGrp="1"/>
          </p:cNvSpPr>
          <p:nvPr>
            <p:ph type="title"/>
          </p:nvPr>
        </p:nvSpPr>
        <p:spPr>
          <a:xfrm>
            <a:off x="965201" y="351706"/>
            <a:ext cx="11501119" cy="1320800"/>
          </a:xfrm>
        </p:spPr>
        <p:txBody>
          <a:bodyPr/>
          <a:lstStyle/>
          <a:p>
            <a:pPr algn="ctr"/>
            <a:r>
              <a:rPr lang="en-US" sz="3200" b="1" dirty="0">
                <a:cs typeface="Times New Roman" panose="02020603050405020304" pitchFamily="18" charset="0"/>
              </a:rPr>
              <a:t>Progress of AAP 2024-25 – “</a:t>
            </a:r>
            <a:r>
              <a:rPr lang="en-US" sz="3200" b="1" cap="none" dirty="0">
                <a:cs typeface="Times New Roman" panose="02020603050405020304" pitchFamily="18" charset="0"/>
              </a:rPr>
              <a:t>Carried Over Due for Review”</a:t>
            </a:r>
            <a:endParaRPr lang="en-IN" dirty="0"/>
          </a:p>
        </p:txBody>
      </p:sp>
    </p:spTree>
    <p:extLst>
      <p:ext uri="{BB962C8B-B14F-4D97-AF65-F5344CB8AC3E}">
        <p14:creationId xmlns:p14="http://schemas.microsoft.com/office/powerpoint/2010/main" val="9069755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5" name="Content Placeholder 4">
            <a:extLst>
              <a:ext uri="{FF2B5EF4-FFF2-40B4-BE49-F238E27FC236}">
                <a16:creationId xmlns:a16="http://schemas.microsoft.com/office/drawing/2014/main" id="{B269F26D-CCF5-82C5-8351-B3932DE9B240}"/>
              </a:ext>
            </a:extLst>
          </p:cNvPr>
          <p:cNvSpPr>
            <a:spLocks noGrp="1"/>
          </p:cNvSpPr>
          <p:nvPr>
            <p:ph idx="1"/>
          </p:nvPr>
        </p:nvSpPr>
        <p:spPr/>
        <p:txBody>
          <a:bodyPr>
            <a:normAutofit/>
          </a:bodyPr>
          <a:lstStyle/>
          <a:p>
            <a:pPr marL="0" indent="0">
              <a:buNone/>
            </a:pPr>
            <a:r>
              <a:rPr lang="en-IN" dirty="0"/>
              <a:t>Total number of Current “Due for Review” Standards – 4 + 7 = 11</a:t>
            </a:r>
          </a:p>
          <a:p>
            <a:r>
              <a:rPr lang="en-US" dirty="0"/>
              <a:t>Archived-0</a:t>
            </a:r>
          </a:p>
          <a:p>
            <a:r>
              <a:rPr lang="en-US" dirty="0"/>
              <a:t>Withdrawn-0</a:t>
            </a:r>
          </a:p>
          <a:p>
            <a:r>
              <a:rPr lang="en-US" dirty="0"/>
              <a:t>Reaffirmed-9</a:t>
            </a:r>
          </a:p>
          <a:p>
            <a:r>
              <a:rPr lang="en-US" dirty="0"/>
              <a:t>Amended-1</a:t>
            </a:r>
          </a:p>
          <a:p>
            <a:r>
              <a:rPr lang="en-US" dirty="0"/>
              <a:t>Revised-0 </a:t>
            </a:r>
          </a:p>
          <a:p>
            <a:r>
              <a:rPr lang="en-US" dirty="0"/>
              <a:t>Under Review – 1</a:t>
            </a:r>
            <a:endParaRPr lang="en-IN" dirty="0"/>
          </a:p>
          <a:p>
            <a:endParaRPr lang="en-IN" dirty="0"/>
          </a:p>
          <a:p>
            <a:pPr marL="0" indent="0">
              <a:buNone/>
            </a:pPr>
            <a:endParaRPr lang="en-IN" dirty="0"/>
          </a:p>
          <a:p>
            <a:endParaRPr lang="en-IN" dirty="0"/>
          </a:p>
          <a:p>
            <a:endParaRPr lang="en-IN" dirty="0"/>
          </a:p>
        </p:txBody>
      </p:sp>
      <p:sp>
        <p:nvSpPr>
          <p:cNvPr id="7" name="Title 1">
            <a:extLst>
              <a:ext uri="{FF2B5EF4-FFF2-40B4-BE49-F238E27FC236}">
                <a16:creationId xmlns:a16="http://schemas.microsoft.com/office/drawing/2014/main" id="{A6B9E049-0BB6-C757-C544-9C6254BE9B18}"/>
              </a:ext>
            </a:extLst>
          </p:cNvPr>
          <p:cNvSpPr>
            <a:spLocks noGrp="1"/>
          </p:cNvSpPr>
          <p:nvPr>
            <p:ph type="title"/>
          </p:nvPr>
        </p:nvSpPr>
        <p:spPr>
          <a:xfrm>
            <a:off x="965201" y="351706"/>
            <a:ext cx="11501119" cy="1320800"/>
          </a:xfrm>
        </p:spPr>
        <p:txBody>
          <a:bodyPr/>
          <a:lstStyle/>
          <a:p>
            <a:pPr algn="ctr"/>
            <a:r>
              <a:rPr lang="en-US" sz="3200" b="1" dirty="0">
                <a:cs typeface="Times New Roman" panose="02020603050405020304" pitchFamily="18" charset="0"/>
              </a:rPr>
              <a:t>Progress of AAP 2024-25 – “</a:t>
            </a:r>
            <a:r>
              <a:rPr lang="en-US" sz="3200" b="1" cap="none" dirty="0">
                <a:cs typeface="Times New Roman" panose="02020603050405020304" pitchFamily="18" charset="0"/>
              </a:rPr>
              <a:t>Due for Review”</a:t>
            </a:r>
            <a:endParaRPr lang="en-IN" dirty="0"/>
          </a:p>
        </p:txBody>
      </p:sp>
    </p:spTree>
    <p:extLst>
      <p:ext uri="{BB962C8B-B14F-4D97-AF65-F5344CB8AC3E}">
        <p14:creationId xmlns:p14="http://schemas.microsoft.com/office/powerpoint/2010/main" val="33935481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1967692189"/>
              </p:ext>
            </p:extLst>
          </p:nvPr>
        </p:nvGraphicFramePr>
        <p:xfrm>
          <a:off x="568960" y="1361440"/>
          <a:ext cx="11023600" cy="5367534"/>
        </p:xfrm>
        <a:graphic>
          <a:graphicData uri="http://schemas.openxmlformats.org/drawingml/2006/table">
            <a:tbl>
              <a:tblPr firstRow="1" firstCol="1" bandRow="1">
                <a:tableStyleId>{5C22544A-7EE6-4342-B048-85BDC9FD1C3A}</a:tableStyleId>
              </a:tblPr>
              <a:tblGrid>
                <a:gridCol w="772160">
                  <a:extLst>
                    <a:ext uri="{9D8B030D-6E8A-4147-A177-3AD203B41FA5}">
                      <a16:colId xmlns:a16="http://schemas.microsoft.com/office/drawing/2014/main" val="2612325662"/>
                    </a:ext>
                  </a:extLst>
                </a:gridCol>
                <a:gridCol w="1391920">
                  <a:extLst>
                    <a:ext uri="{9D8B030D-6E8A-4147-A177-3AD203B41FA5}">
                      <a16:colId xmlns:a16="http://schemas.microsoft.com/office/drawing/2014/main" val="2073613764"/>
                    </a:ext>
                  </a:extLst>
                </a:gridCol>
                <a:gridCol w="3291840">
                  <a:extLst>
                    <a:ext uri="{9D8B030D-6E8A-4147-A177-3AD203B41FA5}">
                      <a16:colId xmlns:a16="http://schemas.microsoft.com/office/drawing/2014/main" val="2741798418"/>
                    </a:ext>
                  </a:extLst>
                </a:gridCol>
                <a:gridCol w="2733040">
                  <a:extLst>
                    <a:ext uri="{9D8B030D-6E8A-4147-A177-3AD203B41FA5}">
                      <a16:colId xmlns:a16="http://schemas.microsoft.com/office/drawing/2014/main" val="758382323"/>
                    </a:ext>
                  </a:extLst>
                </a:gridCol>
                <a:gridCol w="2834640">
                  <a:extLst>
                    <a:ext uri="{9D8B030D-6E8A-4147-A177-3AD203B41FA5}">
                      <a16:colId xmlns:a16="http://schemas.microsoft.com/office/drawing/2014/main" val="3628696659"/>
                    </a:ext>
                  </a:extLst>
                </a:gridCol>
              </a:tblGrid>
              <a:tr h="0">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mn-lt"/>
                          <a:cs typeface="Times New Roman" panose="02020603050405020304" pitchFamily="18" charset="0"/>
                        </a:rPr>
                        <a:t>Subject / IS</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941965">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 </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latin typeface="+mn-lt"/>
                        </a:rPr>
                        <a:t>IS 2370 : 2014 </a:t>
                      </a:r>
                      <a:r>
                        <a:rPr lang="en-US" sz="1800" dirty="0">
                          <a:latin typeface="+mn-lt"/>
                        </a:rPr>
                        <a:t>Walk - In cold rooms - Specification (First Revision)</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r>
                        <a:rPr lang="en-IN" sz="1800" kern="1200" dirty="0">
                          <a:solidFill>
                            <a:schemeClr val="dk1"/>
                          </a:solidFill>
                          <a:effectLst/>
                          <a:latin typeface="+mn-lt"/>
                          <a:ea typeface="+mn-ea"/>
                          <a:cs typeface="+mn-cs"/>
                        </a:rPr>
                        <a:t>The standard has been reaffirmed in June 2024.</a:t>
                      </a:r>
                    </a:p>
                  </a:txBody>
                  <a:tcPr marL="28575" marR="28575" marT="19050" marB="19050"/>
                </a:tc>
                <a:tc>
                  <a:txBody>
                    <a:bodyPr/>
                    <a:lstStyle/>
                    <a:p>
                      <a:r>
                        <a:rPr lang="en-US" sz="1800" dirty="0">
                          <a:latin typeface="+mn-lt"/>
                        </a:rPr>
                        <a:t>The Committee allocated it to the Committee member as ARP.</a:t>
                      </a:r>
                    </a:p>
                  </a:txBody>
                  <a:tcPr marL="28575" marR="28575" marT="19050" marB="19050"/>
                </a:tc>
                <a:extLst>
                  <a:ext uri="{0D108BD9-81ED-4DB2-BD59-A6C34878D82A}">
                    <a16:rowId xmlns:a16="http://schemas.microsoft.com/office/drawing/2014/main" val="2131905854"/>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dirty="0">
                          <a:latin typeface="+mn-lt"/>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IS 3615 : 2020 </a:t>
                      </a:r>
                      <a:r>
                        <a:rPr lang="en-US" sz="1800" dirty="0">
                          <a:latin typeface="+mn-lt"/>
                        </a:rPr>
                        <a:t>Glossary of Terms Used in Refrigeration and Air Conditioning ( Second Revision )</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The standard has been reaffirmed in June 2024 while revised standard draft is under publication.</a:t>
                      </a:r>
                    </a:p>
                  </a:txBody>
                  <a:tcPr anchor="ctr"/>
                </a:tc>
                <a:tc>
                  <a:txBody>
                    <a:bodyPr/>
                    <a:lstStyle/>
                    <a:p>
                      <a:pPr algn="just">
                        <a:lnSpc>
                          <a:spcPct val="107000"/>
                        </a:lnSpc>
                      </a:pPr>
                      <a:r>
                        <a:rPr lang="en-IN" sz="1800" dirty="0">
                          <a:effectLst/>
                          <a:latin typeface="+mn-lt"/>
                          <a:ea typeface="Times New Roman" panose="02020603050405020304" pitchFamily="18" charset="0"/>
                          <a:cs typeface="Times New Roman" panose="02020603050405020304" pitchFamily="18" charset="0"/>
                        </a:rPr>
                        <a:t>The Committee allocated it to </a:t>
                      </a:r>
                      <a:r>
                        <a:rPr lang="en-US" sz="1800" dirty="0">
                          <a:latin typeface="+mn-lt"/>
                        </a:rPr>
                        <a:t>Committee member for revised draft of Glossary</a:t>
                      </a:r>
                      <a:r>
                        <a:rPr lang="en-IN" sz="1800" dirty="0">
                          <a:effectLst/>
                          <a:latin typeface="+mn-lt"/>
                          <a:ea typeface="Times New Roman" panose="02020603050405020304" pitchFamily="18" charset="0"/>
                          <a:cs typeface="Times New Roman" panose="02020603050405020304" pitchFamily="18" charset="0"/>
                        </a:rPr>
                        <a:t>.</a:t>
                      </a:r>
                    </a:p>
                  </a:txBody>
                  <a:tcPr marL="28575" marR="28575" marT="19050" marB="19050"/>
                </a:tc>
                <a:extLst>
                  <a:ext uri="{0D108BD9-81ED-4DB2-BD59-A6C34878D82A}">
                    <a16:rowId xmlns:a16="http://schemas.microsoft.com/office/drawing/2014/main" val="2676839429"/>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3. </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IS 7872 : 2020 </a:t>
                      </a:r>
                      <a:r>
                        <a:rPr lang="en-US" sz="1800" dirty="0">
                          <a:latin typeface="+mn-lt"/>
                        </a:rPr>
                        <a:t>Deep Freezers - Specification ( Second Revision ) </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The standard has been reaffirmed in June 2024.</a:t>
                      </a:r>
                    </a:p>
                    <a:p>
                      <a:endParaRPr lang="en-US" sz="1800" dirty="0">
                        <a:latin typeface="+mn-lt"/>
                      </a:endParaRP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Formed a panel-P10 of subject experts.</a:t>
                      </a:r>
                    </a:p>
                  </a:txBody>
                  <a:tcPr marL="28575" marR="28575" marT="19050" marB="19050"/>
                </a:tc>
                <a:extLst>
                  <a:ext uri="{0D108BD9-81ED-4DB2-BD59-A6C34878D82A}">
                    <a16:rowId xmlns:a16="http://schemas.microsoft.com/office/drawing/2014/main" val="956383045"/>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4.</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cs typeface="Times New Roman" panose="02020603050405020304" pitchFamily="18" charset="0"/>
                        </a:rPr>
                        <a:t>MED 03</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IS/ISO 8066-3 : 2020 Rubber and Plastics Hoses and Hose assemblies for Automotive Air Conditioning Specification Part 3 Refrigerant 1234yf Adoption of ISO 8066-3:2020</a:t>
                      </a:r>
                    </a:p>
                  </a:txBody>
                  <a:tcPr anchor="ctr"/>
                </a:tc>
                <a:tc>
                  <a:txBody>
                    <a:bodyPr/>
                    <a:lstStyle/>
                    <a:p>
                      <a:r>
                        <a:rPr lang="en-US" sz="1800" dirty="0">
                          <a:latin typeface="+mn-lt"/>
                        </a:rPr>
                        <a:t>The standard is due for reaffirmation in 2026-2027.</a:t>
                      </a:r>
                    </a:p>
                  </a:txBody>
                  <a:tcPr anchor="ctr"/>
                </a:tc>
                <a:tc>
                  <a:txBody>
                    <a:bodyPr/>
                    <a:lstStyle/>
                    <a:p>
                      <a:r>
                        <a:rPr lang="en-IN" sz="1800" dirty="0">
                          <a:effectLst/>
                          <a:latin typeface="+mn-lt"/>
                          <a:ea typeface="Times New Roman" panose="02020603050405020304" pitchFamily="18" charset="0"/>
                          <a:cs typeface="Times New Roman" panose="02020603050405020304" pitchFamily="18" charset="0"/>
                        </a:rPr>
                        <a:t>Formed a panel-P28 of subject experts.</a:t>
                      </a:r>
                      <a:endParaRPr lang="en-US" sz="1800" dirty="0">
                        <a:latin typeface="+mn-lt"/>
                      </a:endParaRPr>
                    </a:p>
                  </a:txBody>
                  <a:tcPr marL="28575" marR="28575" marT="19050" marB="19050"/>
                </a:tc>
                <a:extLst>
                  <a:ext uri="{0D108BD9-81ED-4DB2-BD59-A6C34878D82A}">
                    <a16:rowId xmlns:a16="http://schemas.microsoft.com/office/drawing/2014/main" val="498013416"/>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7D3BC52F-9436-449C-9AC6-D1ABF66D4903}"/>
              </a:ext>
            </a:extLst>
          </p:cNvPr>
          <p:cNvSpPr>
            <a:spLocks noGrp="1"/>
          </p:cNvSpPr>
          <p:nvPr>
            <p:ph type="title"/>
          </p:nvPr>
        </p:nvSpPr>
        <p:spPr>
          <a:xfrm>
            <a:off x="965201" y="351706"/>
            <a:ext cx="11501119" cy="1320800"/>
          </a:xfrm>
        </p:spPr>
        <p:txBody>
          <a:bodyPr/>
          <a:lstStyle/>
          <a:p>
            <a:pPr algn="ctr"/>
            <a:r>
              <a:rPr lang="en-US" sz="3200" b="1" dirty="0">
                <a:cs typeface="Times New Roman" panose="02020603050405020304" pitchFamily="18" charset="0"/>
              </a:rPr>
              <a:t>Progress of AAP 2024-25 – “</a:t>
            </a:r>
            <a:r>
              <a:rPr lang="en-US" sz="3200" b="1" cap="none" dirty="0">
                <a:cs typeface="Times New Roman" panose="02020603050405020304" pitchFamily="18" charset="0"/>
              </a:rPr>
              <a:t>Due for Review”</a:t>
            </a:r>
            <a:endParaRPr lang="en-IN" dirty="0"/>
          </a:p>
        </p:txBody>
      </p:sp>
    </p:spTree>
    <p:extLst>
      <p:ext uri="{BB962C8B-B14F-4D97-AF65-F5344CB8AC3E}">
        <p14:creationId xmlns:p14="http://schemas.microsoft.com/office/powerpoint/2010/main" val="17882033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4114180722"/>
              </p:ext>
            </p:extLst>
          </p:nvPr>
        </p:nvGraphicFramePr>
        <p:xfrm>
          <a:off x="568960" y="1361440"/>
          <a:ext cx="10789918" cy="4818894"/>
        </p:xfrm>
        <a:graphic>
          <a:graphicData uri="http://schemas.openxmlformats.org/drawingml/2006/table">
            <a:tbl>
              <a:tblPr firstRow="1" firstCol="1" bandRow="1">
                <a:tableStyleId>{5C22544A-7EE6-4342-B048-85BDC9FD1C3A}</a:tableStyleId>
              </a:tblPr>
              <a:tblGrid>
                <a:gridCol w="812800">
                  <a:extLst>
                    <a:ext uri="{9D8B030D-6E8A-4147-A177-3AD203B41FA5}">
                      <a16:colId xmlns:a16="http://schemas.microsoft.com/office/drawing/2014/main" val="2612325662"/>
                    </a:ext>
                  </a:extLst>
                </a:gridCol>
                <a:gridCol w="1361440">
                  <a:extLst>
                    <a:ext uri="{9D8B030D-6E8A-4147-A177-3AD203B41FA5}">
                      <a16:colId xmlns:a16="http://schemas.microsoft.com/office/drawing/2014/main" val="1198382944"/>
                    </a:ext>
                  </a:extLst>
                </a:gridCol>
                <a:gridCol w="3190240">
                  <a:extLst>
                    <a:ext uri="{9D8B030D-6E8A-4147-A177-3AD203B41FA5}">
                      <a16:colId xmlns:a16="http://schemas.microsoft.com/office/drawing/2014/main" val="2741798418"/>
                    </a:ext>
                  </a:extLst>
                </a:gridCol>
                <a:gridCol w="2680697">
                  <a:extLst>
                    <a:ext uri="{9D8B030D-6E8A-4147-A177-3AD203B41FA5}">
                      <a16:colId xmlns:a16="http://schemas.microsoft.com/office/drawing/2014/main" val="758382323"/>
                    </a:ext>
                  </a:extLst>
                </a:gridCol>
                <a:gridCol w="2744741">
                  <a:extLst>
                    <a:ext uri="{9D8B030D-6E8A-4147-A177-3AD203B41FA5}">
                      <a16:colId xmlns:a16="http://schemas.microsoft.com/office/drawing/2014/main" val="3628696659"/>
                    </a:ext>
                  </a:extLst>
                </a:gridCol>
              </a:tblGrid>
              <a:tr h="0">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mn-lt"/>
                          <a:cs typeface="Times New Roman" panose="02020603050405020304" pitchFamily="18" charset="0"/>
                        </a:rPr>
                        <a:t>Subject / IS</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941965">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5. </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dirty="0">
                          <a:latin typeface="+mn-lt"/>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IS 13095 : 2020 </a:t>
                      </a:r>
                      <a:r>
                        <a:rPr lang="en-US" sz="1800" dirty="0">
                          <a:latin typeface="+mn-lt"/>
                        </a:rPr>
                        <a:t>Butterfly Valves for General Purposes ( First Revision ) </a:t>
                      </a:r>
                    </a:p>
                  </a:txBody>
                  <a:tcPr anchor="ctr"/>
                </a:tc>
                <a:tc>
                  <a:txBody>
                    <a:bodyPr/>
                    <a:lstStyle/>
                    <a:p>
                      <a:r>
                        <a:rPr lang="en-US" sz="1800" dirty="0">
                          <a:latin typeface="+mn-lt"/>
                        </a:rPr>
                        <a:t>The amendment no.1 is under Wide Circulation.</a:t>
                      </a: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Formed a Panel-P5 for Review. </a:t>
                      </a:r>
                    </a:p>
                  </a:txBody>
                  <a:tcPr marL="28575" marR="28575" marT="19050" marB="19050"/>
                </a:tc>
                <a:extLst>
                  <a:ext uri="{0D108BD9-81ED-4DB2-BD59-A6C34878D82A}">
                    <a16:rowId xmlns:a16="http://schemas.microsoft.com/office/drawing/2014/main" val="2131905854"/>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6.</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IS/ISO 20430 : 2020 </a:t>
                      </a:r>
                      <a:r>
                        <a:rPr lang="en-US" sz="1800" dirty="0">
                          <a:latin typeface="+mn-lt"/>
                        </a:rPr>
                        <a:t>Plastics and Rubber Machines - Injection </a:t>
                      </a:r>
                      <a:r>
                        <a:rPr lang="en-US" sz="1800" dirty="0" err="1">
                          <a:latin typeface="+mn-lt"/>
                        </a:rPr>
                        <a:t>Moulding</a:t>
                      </a:r>
                      <a:r>
                        <a:rPr lang="en-US" sz="1800" dirty="0">
                          <a:latin typeface="+mn-lt"/>
                        </a:rPr>
                        <a:t> Machines - Safety Requirements </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The standard has been reaffirmed in June 2024.</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Formed a Panel-P1 for Review. </a:t>
                      </a:r>
                    </a:p>
                  </a:txBody>
                  <a:tcPr marL="28575" marR="28575" marT="19050" marB="19050"/>
                </a:tc>
                <a:extLst>
                  <a:ext uri="{0D108BD9-81ED-4DB2-BD59-A6C34878D82A}">
                    <a16:rowId xmlns:a16="http://schemas.microsoft.com/office/drawing/2014/main" val="2676839429"/>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7. </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cs typeface="Times New Roman" panose="02020603050405020304" pitchFamily="18" charset="0"/>
                        </a:rPr>
                        <a:t>MED 17</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IS/ISO 22109 : 2020 </a:t>
                      </a:r>
                      <a:r>
                        <a:rPr lang="da-DK" sz="1800" dirty="0">
                          <a:latin typeface="+mn-lt"/>
                        </a:rPr>
                        <a:t>Industrial Valves - Gearbox for Valves </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The standard has been reaffirmed in June 2024.</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Formed a Panel-P1 for Review. </a:t>
                      </a:r>
                    </a:p>
                  </a:txBody>
                  <a:tcPr marL="28575" marR="28575" marT="19050" marB="19050"/>
                </a:tc>
                <a:extLst>
                  <a:ext uri="{0D108BD9-81ED-4DB2-BD59-A6C34878D82A}">
                    <a16:rowId xmlns:a16="http://schemas.microsoft.com/office/drawing/2014/main" val="956383045"/>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8.</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IS 11552 : 2020 </a:t>
                      </a:r>
                      <a:r>
                        <a:rPr lang="en-US" sz="1800" dirty="0">
                          <a:latin typeface="+mn-lt"/>
                        </a:rPr>
                        <a:t>Liquid Nitrogen Vessels of Capacity up to 75 </a:t>
                      </a:r>
                      <a:r>
                        <a:rPr lang="en-US" sz="1800" dirty="0" err="1">
                          <a:latin typeface="+mn-lt"/>
                        </a:rPr>
                        <a:t>Litres</a:t>
                      </a:r>
                      <a:r>
                        <a:rPr lang="en-US" sz="1800" dirty="0">
                          <a:latin typeface="+mn-lt"/>
                        </a:rPr>
                        <a:t> — Specification ( Second Revision ) </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The standard has been reaffirmed in June 2024.</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Formed a Panel-P1 for Review. </a:t>
                      </a:r>
                    </a:p>
                  </a:txBody>
                  <a:tcPr marL="28575" marR="28575" marT="19050" marB="19050"/>
                </a:tc>
                <a:extLst>
                  <a:ext uri="{0D108BD9-81ED-4DB2-BD59-A6C34878D82A}">
                    <a16:rowId xmlns:a16="http://schemas.microsoft.com/office/drawing/2014/main" val="1678540148"/>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0D62BDBE-08CE-99CD-E4F5-6D25C84C5380}"/>
              </a:ext>
            </a:extLst>
          </p:cNvPr>
          <p:cNvSpPr>
            <a:spLocks noGrp="1"/>
          </p:cNvSpPr>
          <p:nvPr>
            <p:ph type="title"/>
          </p:nvPr>
        </p:nvSpPr>
        <p:spPr>
          <a:xfrm>
            <a:off x="965201" y="351706"/>
            <a:ext cx="11501119" cy="1320800"/>
          </a:xfrm>
        </p:spPr>
        <p:txBody>
          <a:bodyPr/>
          <a:lstStyle/>
          <a:p>
            <a:pPr algn="ctr"/>
            <a:r>
              <a:rPr lang="en-US" sz="3200" b="1" dirty="0">
                <a:cs typeface="Times New Roman" panose="02020603050405020304" pitchFamily="18" charset="0"/>
              </a:rPr>
              <a:t>Progress of AAP 2024-25 – “</a:t>
            </a:r>
            <a:r>
              <a:rPr lang="en-US" sz="3200" b="1" cap="none" dirty="0">
                <a:cs typeface="Times New Roman" panose="02020603050405020304" pitchFamily="18" charset="0"/>
              </a:rPr>
              <a:t>Due for Review”</a:t>
            </a:r>
            <a:endParaRPr lang="en-IN" dirty="0"/>
          </a:p>
        </p:txBody>
      </p:sp>
    </p:spTree>
    <p:extLst>
      <p:ext uri="{BB962C8B-B14F-4D97-AF65-F5344CB8AC3E}">
        <p14:creationId xmlns:p14="http://schemas.microsoft.com/office/powerpoint/2010/main" val="19890129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2619080101"/>
              </p:ext>
            </p:extLst>
          </p:nvPr>
        </p:nvGraphicFramePr>
        <p:xfrm>
          <a:off x="568960" y="1361440"/>
          <a:ext cx="10789918" cy="3896106"/>
        </p:xfrm>
        <a:graphic>
          <a:graphicData uri="http://schemas.openxmlformats.org/drawingml/2006/table">
            <a:tbl>
              <a:tblPr firstRow="1" firstCol="1" bandRow="1">
                <a:tableStyleId>{5C22544A-7EE6-4342-B048-85BDC9FD1C3A}</a:tableStyleId>
              </a:tblPr>
              <a:tblGrid>
                <a:gridCol w="424727">
                  <a:extLst>
                    <a:ext uri="{9D8B030D-6E8A-4147-A177-3AD203B41FA5}">
                      <a16:colId xmlns:a16="http://schemas.microsoft.com/office/drawing/2014/main" val="2612325662"/>
                    </a:ext>
                  </a:extLst>
                </a:gridCol>
                <a:gridCol w="1271993">
                  <a:extLst>
                    <a:ext uri="{9D8B030D-6E8A-4147-A177-3AD203B41FA5}">
                      <a16:colId xmlns:a16="http://schemas.microsoft.com/office/drawing/2014/main" val="2829279287"/>
                    </a:ext>
                  </a:extLst>
                </a:gridCol>
                <a:gridCol w="3808307">
                  <a:extLst>
                    <a:ext uri="{9D8B030D-6E8A-4147-A177-3AD203B41FA5}">
                      <a16:colId xmlns:a16="http://schemas.microsoft.com/office/drawing/2014/main" val="2741798418"/>
                    </a:ext>
                  </a:extLst>
                </a:gridCol>
                <a:gridCol w="2540150">
                  <a:extLst>
                    <a:ext uri="{9D8B030D-6E8A-4147-A177-3AD203B41FA5}">
                      <a16:colId xmlns:a16="http://schemas.microsoft.com/office/drawing/2014/main" val="758382323"/>
                    </a:ext>
                  </a:extLst>
                </a:gridCol>
                <a:gridCol w="2744741">
                  <a:extLst>
                    <a:ext uri="{9D8B030D-6E8A-4147-A177-3AD203B41FA5}">
                      <a16:colId xmlns:a16="http://schemas.microsoft.com/office/drawing/2014/main" val="3628696659"/>
                    </a:ext>
                  </a:extLst>
                </a:gridCol>
              </a:tblGrid>
              <a:tr h="0">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mn-lt"/>
                          <a:cs typeface="Times New Roman" panose="02020603050405020304" pitchFamily="18" charset="0"/>
                        </a:rPr>
                        <a:t>Subject / IS</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941965">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9. </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IS/ISO 15761 : 2020 </a:t>
                      </a:r>
                      <a:r>
                        <a:rPr lang="en-US" sz="1800" dirty="0">
                          <a:latin typeface="+mn-lt"/>
                        </a:rPr>
                        <a:t>Steel gate globe and check valves for sizes DN 100 and smaller for the petroleum and natural gas industries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The standard has been reaffirmed in June 2024.</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Formed a Panel-P1 for Review. </a:t>
                      </a:r>
                    </a:p>
                  </a:txBody>
                  <a:tcPr marL="28575" marR="28575" marT="19050" marB="19050"/>
                </a:tc>
                <a:extLst>
                  <a:ext uri="{0D108BD9-81ED-4DB2-BD59-A6C34878D82A}">
                    <a16:rowId xmlns:a16="http://schemas.microsoft.com/office/drawing/2014/main" val="2131905854"/>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10.</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dirty="0">
                          <a:latin typeface="+mn-lt"/>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IS/ISO 10434 : 2020 </a:t>
                      </a:r>
                      <a:r>
                        <a:rPr lang="en-US" sz="1800" dirty="0">
                          <a:latin typeface="+mn-lt"/>
                        </a:rPr>
                        <a:t>Bolted Bonnet Steel Gate Valves for the Petroleum, Petrochemical and Allied Industries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The standard has been reaffirmed in June 2024.</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Formed a Panel-P1 for Review. </a:t>
                      </a:r>
                    </a:p>
                  </a:txBody>
                  <a:tcPr marL="28575" marR="28575" marT="19050" marB="19050"/>
                </a:tc>
                <a:extLst>
                  <a:ext uri="{0D108BD9-81ED-4DB2-BD59-A6C34878D82A}">
                    <a16:rowId xmlns:a16="http://schemas.microsoft.com/office/drawing/2014/main" val="2676839429"/>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11.</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IS/ISO 22153 : 2020 </a:t>
                      </a:r>
                      <a:r>
                        <a:rPr lang="en-US" sz="1800" dirty="0">
                          <a:latin typeface="+mn-lt"/>
                        </a:rPr>
                        <a:t>Electric Actuators for Industrial Valves - General Requirements </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The standard has been reaffirmed in June 2024.</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Formed a Panel-P1 for Review. </a:t>
                      </a:r>
                    </a:p>
                  </a:txBody>
                  <a:tcPr marL="28575" marR="28575" marT="19050" marB="19050"/>
                </a:tc>
                <a:extLst>
                  <a:ext uri="{0D108BD9-81ED-4DB2-BD59-A6C34878D82A}">
                    <a16:rowId xmlns:a16="http://schemas.microsoft.com/office/drawing/2014/main" val="956383045"/>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0D62BDBE-08CE-99CD-E4F5-6D25C84C5380}"/>
              </a:ext>
            </a:extLst>
          </p:cNvPr>
          <p:cNvSpPr>
            <a:spLocks noGrp="1"/>
          </p:cNvSpPr>
          <p:nvPr>
            <p:ph type="title"/>
          </p:nvPr>
        </p:nvSpPr>
        <p:spPr>
          <a:xfrm>
            <a:off x="965201" y="351706"/>
            <a:ext cx="11501119" cy="1320800"/>
          </a:xfrm>
        </p:spPr>
        <p:txBody>
          <a:bodyPr/>
          <a:lstStyle/>
          <a:p>
            <a:pPr algn="ctr"/>
            <a:r>
              <a:rPr lang="en-US" sz="3200" b="1" dirty="0">
                <a:cs typeface="Times New Roman" panose="02020603050405020304" pitchFamily="18" charset="0"/>
              </a:rPr>
              <a:t>Progress of AAP 2024-25 – “</a:t>
            </a:r>
            <a:r>
              <a:rPr lang="en-US" sz="3200" b="1" cap="none" dirty="0">
                <a:cs typeface="Times New Roman" panose="02020603050405020304" pitchFamily="18" charset="0"/>
              </a:rPr>
              <a:t>Due for Review”</a:t>
            </a:r>
            <a:endParaRPr lang="en-IN" dirty="0"/>
          </a:p>
        </p:txBody>
      </p:sp>
    </p:spTree>
    <p:extLst>
      <p:ext uri="{BB962C8B-B14F-4D97-AF65-F5344CB8AC3E}">
        <p14:creationId xmlns:p14="http://schemas.microsoft.com/office/powerpoint/2010/main" val="14862188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988859898"/>
              </p:ext>
            </p:extLst>
          </p:nvPr>
        </p:nvGraphicFramePr>
        <p:xfrm>
          <a:off x="721360" y="1415162"/>
          <a:ext cx="10190480" cy="4315932"/>
        </p:xfrm>
        <a:graphic>
          <a:graphicData uri="http://schemas.openxmlformats.org/drawingml/2006/table">
            <a:tbl>
              <a:tblPr firstRow="1" firstCol="1" bandRow="1">
                <a:tableStyleId>{5C22544A-7EE6-4342-B048-85BDC9FD1C3A}</a:tableStyleId>
              </a:tblPr>
              <a:tblGrid>
                <a:gridCol w="1100109">
                  <a:extLst>
                    <a:ext uri="{9D8B030D-6E8A-4147-A177-3AD203B41FA5}">
                      <a16:colId xmlns:a16="http://schemas.microsoft.com/office/drawing/2014/main" val="2612325662"/>
                    </a:ext>
                  </a:extLst>
                </a:gridCol>
                <a:gridCol w="1528572">
                  <a:extLst>
                    <a:ext uri="{9D8B030D-6E8A-4147-A177-3AD203B41FA5}">
                      <a16:colId xmlns:a16="http://schemas.microsoft.com/office/drawing/2014/main" val="2829279287"/>
                    </a:ext>
                  </a:extLst>
                </a:gridCol>
                <a:gridCol w="3264119">
                  <a:extLst>
                    <a:ext uri="{9D8B030D-6E8A-4147-A177-3AD203B41FA5}">
                      <a16:colId xmlns:a16="http://schemas.microsoft.com/office/drawing/2014/main" val="2741798418"/>
                    </a:ext>
                  </a:extLst>
                </a:gridCol>
                <a:gridCol w="1852281">
                  <a:extLst>
                    <a:ext uri="{9D8B030D-6E8A-4147-A177-3AD203B41FA5}">
                      <a16:colId xmlns:a16="http://schemas.microsoft.com/office/drawing/2014/main" val="758382323"/>
                    </a:ext>
                  </a:extLst>
                </a:gridCol>
                <a:gridCol w="2445399">
                  <a:extLst>
                    <a:ext uri="{9D8B030D-6E8A-4147-A177-3AD203B41FA5}">
                      <a16:colId xmlns:a16="http://schemas.microsoft.com/office/drawing/2014/main" val="2382894454"/>
                    </a:ext>
                  </a:extLst>
                </a:gridCol>
              </a:tblGrid>
              <a:tr h="657478">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Working Panel</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Working Group</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Remarks</a:t>
                      </a:r>
                    </a:p>
                  </a:txBody>
                  <a:tcPr marL="28575" marR="28575" marT="19050" marB="19050"/>
                </a:tc>
                <a:extLst>
                  <a:ext uri="{0D108BD9-81ED-4DB2-BD59-A6C34878D82A}">
                    <a16:rowId xmlns:a16="http://schemas.microsoft.com/office/drawing/2014/main" val="1232070833"/>
                  </a:ext>
                </a:extLst>
              </a:tr>
              <a:tr h="1548819">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Created – 34, Abolished -00</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Created - 07</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Updated on Standards Portal</a:t>
                      </a:r>
                    </a:p>
                  </a:txBody>
                  <a:tcPr anchor="ctr"/>
                </a:tc>
                <a:extLst>
                  <a:ext uri="{0D108BD9-81ED-4DB2-BD59-A6C34878D82A}">
                    <a16:rowId xmlns:a16="http://schemas.microsoft.com/office/drawing/2014/main" val="2131905854"/>
                  </a:ext>
                </a:extLst>
              </a:tr>
              <a:tr h="1057188">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dirty="0">
                          <a:latin typeface="+mn-lt"/>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Created – 05, Abolished -00</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a:latin typeface="+mn-lt"/>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Nil</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Updated on Standards Portal</a:t>
                      </a:r>
                    </a:p>
                  </a:txBody>
                  <a:tcPr anchor="ctr"/>
                </a:tc>
                <a:extLst>
                  <a:ext uri="{0D108BD9-81ED-4DB2-BD59-A6C34878D82A}">
                    <a16:rowId xmlns:a16="http://schemas.microsoft.com/office/drawing/2014/main" val="2676839429"/>
                  </a:ext>
                </a:extLst>
              </a:tr>
              <a:tr h="1052447">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3.</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27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Created – 03, Abolished -00</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Nil</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Updated on Standards Portal</a:t>
                      </a:r>
                    </a:p>
                  </a:txBody>
                  <a:tcPr anchor="ctr"/>
                </a:tc>
                <a:extLst>
                  <a:ext uri="{0D108BD9-81ED-4DB2-BD59-A6C34878D82A}">
                    <a16:rowId xmlns:a16="http://schemas.microsoft.com/office/drawing/2014/main" val="956383045"/>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0D62BDBE-08CE-99CD-E4F5-6D25C84C5380}"/>
              </a:ext>
            </a:extLst>
          </p:cNvPr>
          <p:cNvSpPr>
            <a:spLocks noGrp="1"/>
          </p:cNvSpPr>
          <p:nvPr>
            <p:ph type="title"/>
          </p:nvPr>
        </p:nvSpPr>
        <p:spPr>
          <a:xfrm>
            <a:off x="81280" y="351706"/>
            <a:ext cx="11501119" cy="1320800"/>
          </a:xfrm>
        </p:spPr>
        <p:txBody>
          <a:bodyPr/>
          <a:lstStyle/>
          <a:p>
            <a:pPr algn="ctr"/>
            <a:r>
              <a:rPr lang="en-US" sz="3200" b="1" dirty="0">
                <a:cs typeface="Times New Roman" panose="02020603050405020304" pitchFamily="18" charset="0"/>
              </a:rPr>
              <a:t>Working Panels and Working Groups</a:t>
            </a:r>
            <a:endParaRPr lang="en-IN" dirty="0"/>
          </a:p>
        </p:txBody>
      </p:sp>
    </p:spTree>
    <p:extLst>
      <p:ext uri="{BB962C8B-B14F-4D97-AF65-F5344CB8AC3E}">
        <p14:creationId xmlns:p14="http://schemas.microsoft.com/office/powerpoint/2010/main" val="39763563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3822291314"/>
              </p:ext>
            </p:extLst>
          </p:nvPr>
        </p:nvGraphicFramePr>
        <p:xfrm>
          <a:off x="721360" y="1415163"/>
          <a:ext cx="10749280" cy="5073116"/>
        </p:xfrm>
        <a:graphic>
          <a:graphicData uri="http://schemas.openxmlformats.org/drawingml/2006/table">
            <a:tbl>
              <a:tblPr firstRow="1" firstCol="1" bandRow="1">
                <a:tableStyleId>{5C22544A-7EE6-4342-B048-85BDC9FD1C3A}</a:tableStyleId>
              </a:tblPr>
              <a:tblGrid>
                <a:gridCol w="1028597">
                  <a:extLst>
                    <a:ext uri="{9D8B030D-6E8A-4147-A177-3AD203B41FA5}">
                      <a16:colId xmlns:a16="http://schemas.microsoft.com/office/drawing/2014/main" val="2612325662"/>
                    </a:ext>
                  </a:extLst>
                </a:gridCol>
                <a:gridCol w="1318363">
                  <a:extLst>
                    <a:ext uri="{9D8B030D-6E8A-4147-A177-3AD203B41FA5}">
                      <a16:colId xmlns:a16="http://schemas.microsoft.com/office/drawing/2014/main" val="2829279287"/>
                    </a:ext>
                  </a:extLst>
                </a:gridCol>
                <a:gridCol w="6512560">
                  <a:extLst>
                    <a:ext uri="{9D8B030D-6E8A-4147-A177-3AD203B41FA5}">
                      <a16:colId xmlns:a16="http://schemas.microsoft.com/office/drawing/2014/main" val="2741798418"/>
                    </a:ext>
                  </a:extLst>
                </a:gridCol>
                <a:gridCol w="1889760">
                  <a:extLst>
                    <a:ext uri="{9D8B030D-6E8A-4147-A177-3AD203B41FA5}">
                      <a16:colId xmlns:a16="http://schemas.microsoft.com/office/drawing/2014/main" val="758382323"/>
                    </a:ext>
                  </a:extLst>
                </a:gridCol>
              </a:tblGrid>
              <a:tr h="546577">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Title of WP/WG</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Number of members</a:t>
                      </a:r>
                    </a:p>
                  </a:txBody>
                  <a:tcPr marL="28575" marR="28575" marT="19050" marB="19050"/>
                </a:tc>
                <a:extLst>
                  <a:ext uri="{0D108BD9-81ED-4DB2-BD59-A6C34878D82A}">
                    <a16:rowId xmlns:a16="http://schemas.microsoft.com/office/drawing/2014/main" val="1232070833"/>
                  </a:ext>
                </a:extLst>
              </a:tr>
              <a:tr h="330841">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P1 Room Air Conditioners and Heat Pumps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22</a:t>
                      </a:r>
                    </a:p>
                  </a:txBody>
                  <a:tcPr anchor="ctr"/>
                </a:tc>
                <a:extLst>
                  <a:ext uri="{0D108BD9-81ED-4DB2-BD59-A6C34878D82A}">
                    <a16:rowId xmlns:a16="http://schemas.microsoft.com/office/drawing/2014/main" val="2131905854"/>
                  </a:ext>
                </a:extLst>
              </a:tr>
              <a:tr h="330841">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dirty="0">
                          <a:latin typeface="+mn-lt"/>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P2 Household refrigerator</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18</a:t>
                      </a:r>
                    </a:p>
                  </a:txBody>
                  <a:tcPr anchor="ctr"/>
                </a:tc>
                <a:extLst>
                  <a:ext uri="{0D108BD9-81ED-4DB2-BD59-A6C34878D82A}">
                    <a16:rowId xmlns:a16="http://schemas.microsoft.com/office/drawing/2014/main" val="2676839429"/>
                  </a:ext>
                </a:extLst>
              </a:tr>
              <a:tr h="578972">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3.</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P3 Refrigerating systems and heat pumps - Safety and environmental requirements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10</a:t>
                      </a:r>
                    </a:p>
                  </a:txBody>
                  <a:tcPr anchor="ctr"/>
                </a:tc>
                <a:extLst>
                  <a:ext uri="{0D108BD9-81ED-4DB2-BD59-A6C34878D82A}">
                    <a16:rowId xmlns:a16="http://schemas.microsoft.com/office/drawing/2014/main" val="956383045"/>
                  </a:ext>
                </a:extLst>
              </a:tr>
              <a:tr h="43891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4.</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P4 Multiple Split Systems (Variable Refrigerant Flow)</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18</a:t>
                      </a:r>
                    </a:p>
                  </a:txBody>
                  <a:tcPr anchor="ctr"/>
                </a:tc>
                <a:extLst>
                  <a:ext uri="{0D108BD9-81ED-4DB2-BD59-A6C34878D82A}">
                    <a16:rowId xmlns:a16="http://schemas.microsoft.com/office/drawing/2014/main" val="243158695"/>
                  </a:ext>
                </a:extLst>
              </a:tr>
              <a:tr h="330841">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5.</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P5 Bottle/ Beverage Coolers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10</a:t>
                      </a:r>
                    </a:p>
                  </a:txBody>
                  <a:tcPr anchor="ctr"/>
                </a:tc>
                <a:extLst>
                  <a:ext uri="{0D108BD9-81ED-4DB2-BD59-A6C34878D82A}">
                    <a16:rowId xmlns:a16="http://schemas.microsoft.com/office/drawing/2014/main" val="1065559977"/>
                  </a:ext>
                </a:extLst>
              </a:tr>
              <a:tr h="827103">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6.</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P6 Household and similar electrical appliances - Safety of electrical heat pumps, air-conditioners and dehumidifiers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21</a:t>
                      </a:r>
                    </a:p>
                  </a:txBody>
                  <a:tcPr anchor="ctr"/>
                </a:tc>
                <a:extLst>
                  <a:ext uri="{0D108BD9-81ED-4DB2-BD59-A6C34878D82A}">
                    <a16:rowId xmlns:a16="http://schemas.microsoft.com/office/drawing/2014/main" val="516854958"/>
                  </a:ext>
                </a:extLst>
              </a:tr>
              <a:tr h="578972">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7.</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P7 Ducted and Package Air Conditioners and Heat Pumps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07</a:t>
                      </a:r>
                    </a:p>
                  </a:txBody>
                  <a:tcPr anchor="ctr"/>
                </a:tc>
                <a:extLst>
                  <a:ext uri="{0D108BD9-81ED-4DB2-BD59-A6C34878D82A}">
                    <a16:rowId xmlns:a16="http://schemas.microsoft.com/office/drawing/2014/main" val="2701876958"/>
                  </a:ext>
                </a:extLst>
              </a:tr>
              <a:tr h="73810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8.</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P8 Ammonia Refrigeration</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10</a:t>
                      </a:r>
                    </a:p>
                  </a:txBody>
                  <a:tcPr anchor="ctr"/>
                </a:tc>
                <a:extLst>
                  <a:ext uri="{0D108BD9-81ED-4DB2-BD59-A6C34878D82A}">
                    <a16:rowId xmlns:a16="http://schemas.microsoft.com/office/drawing/2014/main" val="2335850632"/>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0D62BDBE-08CE-99CD-E4F5-6D25C84C5380}"/>
              </a:ext>
            </a:extLst>
          </p:cNvPr>
          <p:cNvSpPr>
            <a:spLocks noGrp="1"/>
          </p:cNvSpPr>
          <p:nvPr>
            <p:ph type="title"/>
          </p:nvPr>
        </p:nvSpPr>
        <p:spPr>
          <a:xfrm>
            <a:off x="81280" y="351706"/>
            <a:ext cx="11501119" cy="1320800"/>
          </a:xfrm>
        </p:spPr>
        <p:txBody>
          <a:bodyPr/>
          <a:lstStyle/>
          <a:p>
            <a:pPr algn="ctr"/>
            <a:r>
              <a:rPr lang="en-US" sz="3200" b="1" dirty="0">
                <a:cs typeface="Times New Roman" panose="02020603050405020304" pitchFamily="18" charset="0"/>
              </a:rPr>
              <a:t>Working Panels and Working Groups</a:t>
            </a:r>
            <a:endParaRPr lang="en-IN" dirty="0"/>
          </a:p>
        </p:txBody>
      </p:sp>
    </p:spTree>
    <p:extLst>
      <p:ext uri="{BB962C8B-B14F-4D97-AF65-F5344CB8AC3E}">
        <p14:creationId xmlns:p14="http://schemas.microsoft.com/office/powerpoint/2010/main" val="30125391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2000816737"/>
              </p:ext>
            </p:extLst>
          </p:nvPr>
        </p:nvGraphicFramePr>
        <p:xfrm>
          <a:off x="721360" y="1415163"/>
          <a:ext cx="10749280" cy="5290710"/>
        </p:xfrm>
        <a:graphic>
          <a:graphicData uri="http://schemas.openxmlformats.org/drawingml/2006/table">
            <a:tbl>
              <a:tblPr firstRow="1" firstCol="1" bandRow="1">
                <a:tableStyleId>{5C22544A-7EE6-4342-B048-85BDC9FD1C3A}</a:tableStyleId>
              </a:tblPr>
              <a:tblGrid>
                <a:gridCol w="1028597">
                  <a:extLst>
                    <a:ext uri="{9D8B030D-6E8A-4147-A177-3AD203B41FA5}">
                      <a16:colId xmlns:a16="http://schemas.microsoft.com/office/drawing/2014/main" val="2612325662"/>
                    </a:ext>
                  </a:extLst>
                </a:gridCol>
                <a:gridCol w="1318363">
                  <a:extLst>
                    <a:ext uri="{9D8B030D-6E8A-4147-A177-3AD203B41FA5}">
                      <a16:colId xmlns:a16="http://schemas.microsoft.com/office/drawing/2014/main" val="2829279287"/>
                    </a:ext>
                  </a:extLst>
                </a:gridCol>
                <a:gridCol w="6512560">
                  <a:extLst>
                    <a:ext uri="{9D8B030D-6E8A-4147-A177-3AD203B41FA5}">
                      <a16:colId xmlns:a16="http://schemas.microsoft.com/office/drawing/2014/main" val="2741798418"/>
                    </a:ext>
                  </a:extLst>
                </a:gridCol>
                <a:gridCol w="1889760">
                  <a:extLst>
                    <a:ext uri="{9D8B030D-6E8A-4147-A177-3AD203B41FA5}">
                      <a16:colId xmlns:a16="http://schemas.microsoft.com/office/drawing/2014/main" val="758382323"/>
                    </a:ext>
                  </a:extLst>
                </a:gridCol>
              </a:tblGrid>
              <a:tr h="578127">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Title of WP/WG</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Number of members</a:t>
                      </a:r>
                    </a:p>
                  </a:txBody>
                  <a:tcPr marL="28575" marR="28575" marT="19050" marB="19050"/>
                </a:tc>
                <a:extLst>
                  <a:ext uri="{0D108BD9-81ED-4DB2-BD59-A6C34878D82A}">
                    <a16:rowId xmlns:a16="http://schemas.microsoft.com/office/drawing/2014/main" val="1232070833"/>
                  </a:ext>
                </a:extLst>
              </a:tr>
              <a:tr h="349938">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9.</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P9 Compressors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20</a:t>
                      </a:r>
                    </a:p>
                  </a:txBody>
                  <a:tcPr anchor="ctr"/>
                </a:tc>
                <a:extLst>
                  <a:ext uri="{0D108BD9-81ED-4DB2-BD59-A6C34878D82A}">
                    <a16:rowId xmlns:a16="http://schemas.microsoft.com/office/drawing/2014/main" val="2131905854"/>
                  </a:ext>
                </a:extLst>
              </a:tr>
              <a:tr h="349938">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10.</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dirty="0">
                          <a:latin typeface="+mn-lt"/>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P10 Deep Freezer</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12</a:t>
                      </a:r>
                    </a:p>
                  </a:txBody>
                  <a:tcPr anchor="ctr"/>
                </a:tc>
                <a:extLst>
                  <a:ext uri="{0D108BD9-81ED-4DB2-BD59-A6C34878D82A}">
                    <a16:rowId xmlns:a16="http://schemas.microsoft.com/office/drawing/2014/main" val="2676839429"/>
                  </a:ext>
                </a:extLst>
              </a:tr>
              <a:tr h="514105">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11.</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P11 Air Handling Unit</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12</a:t>
                      </a:r>
                    </a:p>
                  </a:txBody>
                  <a:tcPr anchor="ctr"/>
                </a:tc>
                <a:extLst>
                  <a:ext uri="{0D108BD9-81ED-4DB2-BD59-A6C34878D82A}">
                    <a16:rowId xmlns:a16="http://schemas.microsoft.com/office/drawing/2014/main" val="956383045"/>
                  </a:ext>
                </a:extLst>
              </a:tr>
              <a:tr h="389735">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12.</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P12 Air Filters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06</a:t>
                      </a:r>
                    </a:p>
                  </a:txBody>
                  <a:tcPr anchor="ctr"/>
                </a:tc>
                <a:extLst>
                  <a:ext uri="{0D108BD9-81ED-4DB2-BD59-A6C34878D82A}">
                    <a16:rowId xmlns:a16="http://schemas.microsoft.com/office/drawing/2014/main" val="243158695"/>
                  </a:ext>
                </a:extLst>
              </a:tr>
              <a:tr h="349938">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13.</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P13 Finned Type Heat Exchanger</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12</a:t>
                      </a:r>
                    </a:p>
                  </a:txBody>
                  <a:tcPr anchor="ctr"/>
                </a:tc>
                <a:extLst>
                  <a:ext uri="{0D108BD9-81ED-4DB2-BD59-A6C34878D82A}">
                    <a16:rowId xmlns:a16="http://schemas.microsoft.com/office/drawing/2014/main" val="1065559977"/>
                  </a:ext>
                </a:extLst>
              </a:tr>
              <a:tr h="734436">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14.</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P14 Self-Contained Ice Making Machine</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08</a:t>
                      </a:r>
                    </a:p>
                  </a:txBody>
                  <a:tcPr anchor="ctr"/>
                </a:tc>
                <a:extLst>
                  <a:ext uri="{0D108BD9-81ED-4DB2-BD59-A6C34878D82A}">
                    <a16:rowId xmlns:a16="http://schemas.microsoft.com/office/drawing/2014/main" val="516854958"/>
                  </a:ext>
                </a:extLst>
              </a:tr>
              <a:tr h="514105">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15.</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P15 Household Evaporative Air Cooler and its </a:t>
                      </a:r>
                      <a:r>
                        <a:rPr lang="en-US" sz="1800" dirty="0" err="1">
                          <a:latin typeface="+mn-lt"/>
                        </a:rPr>
                        <a:t>Pumpset</a:t>
                      </a:r>
                      <a:endParaRPr lang="en-US" sz="1800" dirty="0">
                        <a:latin typeface="+mn-lt"/>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18</a:t>
                      </a:r>
                    </a:p>
                  </a:txBody>
                  <a:tcPr anchor="ctr"/>
                </a:tc>
                <a:extLst>
                  <a:ext uri="{0D108BD9-81ED-4DB2-BD59-A6C34878D82A}">
                    <a16:rowId xmlns:a16="http://schemas.microsoft.com/office/drawing/2014/main" val="2701876958"/>
                  </a:ext>
                </a:extLst>
              </a:tr>
              <a:tr h="655404">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16.</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P16 Commercial Refrigerator</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09</a:t>
                      </a:r>
                    </a:p>
                  </a:txBody>
                  <a:tcPr anchor="ctr"/>
                </a:tc>
                <a:extLst>
                  <a:ext uri="{0D108BD9-81ED-4DB2-BD59-A6C34878D82A}">
                    <a16:rowId xmlns:a16="http://schemas.microsoft.com/office/drawing/2014/main" val="2335850632"/>
                  </a:ext>
                </a:extLst>
              </a:tr>
              <a:tr h="655404">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17.</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P17 Electronic Expansion Valves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07</a:t>
                      </a:r>
                    </a:p>
                  </a:txBody>
                  <a:tcPr anchor="ctr"/>
                </a:tc>
                <a:extLst>
                  <a:ext uri="{0D108BD9-81ED-4DB2-BD59-A6C34878D82A}">
                    <a16:rowId xmlns:a16="http://schemas.microsoft.com/office/drawing/2014/main" val="3897198791"/>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0D62BDBE-08CE-99CD-E4F5-6D25C84C5380}"/>
              </a:ext>
            </a:extLst>
          </p:cNvPr>
          <p:cNvSpPr>
            <a:spLocks noGrp="1"/>
          </p:cNvSpPr>
          <p:nvPr>
            <p:ph type="title"/>
          </p:nvPr>
        </p:nvSpPr>
        <p:spPr>
          <a:xfrm>
            <a:off x="81280" y="351706"/>
            <a:ext cx="11501119" cy="1320800"/>
          </a:xfrm>
        </p:spPr>
        <p:txBody>
          <a:bodyPr/>
          <a:lstStyle/>
          <a:p>
            <a:pPr algn="ctr"/>
            <a:r>
              <a:rPr lang="en-US" sz="3200" b="1" dirty="0">
                <a:cs typeface="Times New Roman" panose="02020603050405020304" pitchFamily="18" charset="0"/>
              </a:rPr>
              <a:t>Working Panels and Working Groups</a:t>
            </a:r>
            <a:endParaRPr lang="en-IN" dirty="0"/>
          </a:p>
        </p:txBody>
      </p:sp>
    </p:spTree>
    <p:extLst>
      <p:ext uri="{BB962C8B-B14F-4D97-AF65-F5344CB8AC3E}">
        <p14:creationId xmlns:p14="http://schemas.microsoft.com/office/powerpoint/2010/main" val="27439034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530580097"/>
              </p:ext>
            </p:extLst>
          </p:nvPr>
        </p:nvGraphicFramePr>
        <p:xfrm>
          <a:off x="721360" y="1415163"/>
          <a:ext cx="10749280" cy="5296710"/>
        </p:xfrm>
        <a:graphic>
          <a:graphicData uri="http://schemas.openxmlformats.org/drawingml/2006/table">
            <a:tbl>
              <a:tblPr firstRow="1" firstCol="1" bandRow="1">
                <a:tableStyleId>{5C22544A-7EE6-4342-B048-85BDC9FD1C3A}</a:tableStyleId>
              </a:tblPr>
              <a:tblGrid>
                <a:gridCol w="1028597">
                  <a:extLst>
                    <a:ext uri="{9D8B030D-6E8A-4147-A177-3AD203B41FA5}">
                      <a16:colId xmlns:a16="http://schemas.microsoft.com/office/drawing/2014/main" val="2612325662"/>
                    </a:ext>
                  </a:extLst>
                </a:gridCol>
                <a:gridCol w="1318363">
                  <a:extLst>
                    <a:ext uri="{9D8B030D-6E8A-4147-A177-3AD203B41FA5}">
                      <a16:colId xmlns:a16="http://schemas.microsoft.com/office/drawing/2014/main" val="2829279287"/>
                    </a:ext>
                  </a:extLst>
                </a:gridCol>
                <a:gridCol w="6512560">
                  <a:extLst>
                    <a:ext uri="{9D8B030D-6E8A-4147-A177-3AD203B41FA5}">
                      <a16:colId xmlns:a16="http://schemas.microsoft.com/office/drawing/2014/main" val="2741798418"/>
                    </a:ext>
                  </a:extLst>
                </a:gridCol>
                <a:gridCol w="1889760">
                  <a:extLst>
                    <a:ext uri="{9D8B030D-6E8A-4147-A177-3AD203B41FA5}">
                      <a16:colId xmlns:a16="http://schemas.microsoft.com/office/drawing/2014/main" val="758382323"/>
                    </a:ext>
                  </a:extLst>
                </a:gridCol>
              </a:tblGrid>
              <a:tr h="578127">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Title of WP/WG</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Number of members</a:t>
                      </a:r>
                    </a:p>
                  </a:txBody>
                  <a:tcPr marL="28575" marR="28575" marT="19050" marB="19050"/>
                </a:tc>
                <a:extLst>
                  <a:ext uri="{0D108BD9-81ED-4DB2-BD59-A6C34878D82A}">
                    <a16:rowId xmlns:a16="http://schemas.microsoft.com/office/drawing/2014/main" val="1232070833"/>
                  </a:ext>
                </a:extLst>
              </a:tr>
              <a:tr h="349938">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18.</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P18 Bottled water dispenser and Drinking water cooler</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11</a:t>
                      </a:r>
                    </a:p>
                  </a:txBody>
                  <a:tcPr anchor="ctr"/>
                </a:tc>
                <a:extLst>
                  <a:ext uri="{0D108BD9-81ED-4DB2-BD59-A6C34878D82A}">
                    <a16:rowId xmlns:a16="http://schemas.microsoft.com/office/drawing/2014/main" val="2131905854"/>
                  </a:ext>
                </a:extLst>
              </a:tr>
              <a:tr h="349938">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19.</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dirty="0">
                          <a:latin typeface="+mn-lt"/>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P19 Chiller</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11</a:t>
                      </a:r>
                    </a:p>
                  </a:txBody>
                  <a:tcPr anchor="ctr"/>
                </a:tc>
                <a:extLst>
                  <a:ext uri="{0D108BD9-81ED-4DB2-BD59-A6C34878D82A}">
                    <a16:rowId xmlns:a16="http://schemas.microsoft.com/office/drawing/2014/main" val="2676839429"/>
                  </a:ext>
                </a:extLst>
              </a:tr>
              <a:tr h="514105">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20.</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P20 Selection, operation and maintenance of Air Conditioners and Heat Pumps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18</a:t>
                      </a:r>
                    </a:p>
                  </a:txBody>
                  <a:tcPr anchor="ctr"/>
                </a:tc>
                <a:extLst>
                  <a:ext uri="{0D108BD9-81ED-4DB2-BD59-A6C34878D82A}">
                    <a16:rowId xmlns:a16="http://schemas.microsoft.com/office/drawing/2014/main" val="956383045"/>
                  </a:ext>
                </a:extLst>
              </a:tr>
              <a:tr h="389735">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21.</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P21 Room Air Conditioner efficiency evaluation</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09</a:t>
                      </a:r>
                    </a:p>
                  </a:txBody>
                  <a:tcPr anchor="ctr"/>
                </a:tc>
                <a:extLst>
                  <a:ext uri="{0D108BD9-81ED-4DB2-BD59-A6C34878D82A}">
                    <a16:rowId xmlns:a16="http://schemas.microsoft.com/office/drawing/2014/main" val="243158695"/>
                  </a:ext>
                </a:extLst>
              </a:tr>
              <a:tr h="349938">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22.</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P22 Walk in Cold Rooms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18</a:t>
                      </a:r>
                    </a:p>
                  </a:txBody>
                  <a:tcPr anchor="ctr"/>
                </a:tc>
                <a:extLst>
                  <a:ext uri="{0D108BD9-81ED-4DB2-BD59-A6C34878D82A}">
                    <a16:rowId xmlns:a16="http://schemas.microsoft.com/office/drawing/2014/main" val="1065559977"/>
                  </a:ext>
                </a:extLst>
              </a:tr>
              <a:tr h="466116">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23.</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P23 India Cooling Action Plan</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14</a:t>
                      </a:r>
                    </a:p>
                  </a:txBody>
                  <a:tcPr anchor="ctr"/>
                </a:tc>
                <a:extLst>
                  <a:ext uri="{0D108BD9-81ED-4DB2-BD59-A6C34878D82A}">
                    <a16:rowId xmlns:a16="http://schemas.microsoft.com/office/drawing/2014/main" val="516854958"/>
                  </a:ext>
                </a:extLst>
              </a:tr>
              <a:tr h="514105">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24.</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P24 Cooling cabinet made of clay</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07</a:t>
                      </a:r>
                    </a:p>
                  </a:txBody>
                  <a:tcPr anchor="ctr"/>
                </a:tc>
                <a:extLst>
                  <a:ext uri="{0D108BD9-81ED-4DB2-BD59-A6C34878D82A}">
                    <a16:rowId xmlns:a16="http://schemas.microsoft.com/office/drawing/2014/main" val="2701876958"/>
                  </a:ext>
                </a:extLst>
              </a:tr>
              <a:tr h="655404">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25.</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P25 Non-ducted Portable Air Conditioners and Heat Pumps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08</a:t>
                      </a:r>
                    </a:p>
                  </a:txBody>
                  <a:tcPr anchor="ctr"/>
                </a:tc>
                <a:extLst>
                  <a:ext uri="{0D108BD9-81ED-4DB2-BD59-A6C34878D82A}">
                    <a16:rowId xmlns:a16="http://schemas.microsoft.com/office/drawing/2014/main" val="2335850632"/>
                  </a:ext>
                </a:extLst>
              </a:tr>
              <a:tr h="655404">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26.</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P26 Smart Technology (IoT) in Refrigeration and Air Conditioning</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25</a:t>
                      </a:r>
                    </a:p>
                  </a:txBody>
                  <a:tcPr anchor="ctr"/>
                </a:tc>
                <a:extLst>
                  <a:ext uri="{0D108BD9-81ED-4DB2-BD59-A6C34878D82A}">
                    <a16:rowId xmlns:a16="http://schemas.microsoft.com/office/drawing/2014/main" val="2987873133"/>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0D62BDBE-08CE-99CD-E4F5-6D25C84C5380}"/>
              </a:ext>
            </a:extLst>
          </p:cNvPr>
          <p:cNvSpPr>
            <a:spLocks noGrp="1"/>
          </p:cNvSpPr>
          <p:nvPr>
            <p:ph type="title"/>
          </p:nvPr>
        </p:nvSpPr>
        <p:spPr>
          <a:xfrm>
            <a:off x="81280" y="351706"/>
            <a:ext cx="11501119" cy="1320800"/>
          </a:xfrm>
        </p:spPr>
        <p:txBody>
          <a:bodyPr/>
          <a:lstStyle/>
          <a:p>
            <a:pPr algn="ctr"/>
            <a:r>
              <a:rPr lang="en-US" sz="3200" b="1" dirty="0">
                <a:cs typeface="Times New Roman" panose="02020603050405020304" pitchFamily="18" charset="0"/>
              </a:rPr>
              <a:t>Working Panels and Working Groups</a:t>
            </a:r>
            <a:endParaRPr lang="en-IN" dirty="0"/>
          </a:p>
        </p:txBody>
      </p:sp>
    </p:spTree>
    <p:extLst>
      <p:ext uri="{BB962C8B-B14F-4D97-AF65-F5344CB8AC3E}">
        <p14:creationId xmlns:p14="http://schemas.microsoft.com/office/powerpoint/2010/main" val="34857904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3111292690"/>
              </p:ext>
            </p:extLst>
          </p:nvPr>
        </p:nvGraphicFramePr>
        <p:xfrm>
          <a:off x="721360" y="1415163"/>
          <a:ext cx="10749280" cy="5183946"/>
        </p:xfrm>
        <a:graphic>
          <a:graphicData uri="http://schemas.openxmlformats.org/drawingml/2006/table">
            <a:tbl>
              <a:tblPr firstRow="1" firstCol="1" bandRow="1">
                <a:tableStyleId>{5C22544A-7EE6-4342-B048-85BDC9FD1C3A}</a:tableStyleId>
              </a:tblPr>
              <a:tblGrid>
                <a:gridCol w="1028597">
                  <a:extLst>
                    <a:ext uri="{9D8B030D-6E8A-4147-A177-3AD203B41FA5}">
                      <a16:colId xmlns:a16="http://schemas.microsoft.com/office/drawing/2014/main" val="2612325662"/>
                    </a:ext>
                  </a:extLst>
                </a:gridCol>
                <a:gridCol w="1318363">
                  <a:extLst>
                    <a:ext uri="{9D8B030D-6E8A-4147-A177-3AD203B41FA5}">
                      <a16:colId xmlns:a16="http://schemas.microsoft.com/office/drawing/2014/main" val="2829279287"/>
                    </a:ext>
                  </a:extLst>
                </a:gridCol>
                <a:gridCol w="6512560">
                  <a:extLst>
                    <a:ext uri="{9D8B030D-6E8A-4147-A177-3AD203B41FA5}">
                      <a16:colId xmlns:a16="http://schemas.microsoft.com/office/drawing/2014/main" val="2741798418"/>
                    </a:ext>
                  </a:extLst>
                </a:gridCol>
                <a:gridCol w="1889760">
                  <a:extLst>
                    <a:ext uri="{9D8B030D-6E8A-4147-A177-3AD203B41FA5}">
                      <a16:colId xmlns:a16="http://schemas.microsoft.com/office/drawing/2014/main" val="758382323"/>
                    </a:ext>
                  </a:extLst>
                </a:gridCol>
              </a:tblGrid>
              <a:tr h="578127">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Title of WP/WG</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Number of members</a:t>
                      </a:r>
                    </a:p>
                  </a:txBody>
                  <a:tcPr marL="28575" marR="28575" marT="19050" marB="19050"/>
                </a:tc>
                <a:extLst>
                  <a:ext uri="{0D108BD9-81ED-4DB2-BD59-A6C34878D82A}">
                    <a16:rowId xmlns:a16="http://schemas.microsoft.com/office/drawing/2014/main" val="1232070833"/>
                  </a:ext>
                </a:extLst>
              </a:tr>
              <a:tr h="349938">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27.</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dirty="0">
                          <a:latin typeface="+mn-lt"/>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P27 Commercial Evaporative Air Cooler</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18</a:t>
                      </a:r>
                    </a:p>
                  </a:txBody>
                  <a:tcPr anchor="ctr"/>
                </a:tc>
                <a:extLst>
                  <a:ext uri="{0D108BD9-81ED-4DB2-BD59-A6C34878D82A}">
                    <a16:rowId xmlns:a16="http://schemas.microsoft.com/office/drawing/2014/main" val="2676839429"/>
                  </a:ext>
                </a:extLst>
              </a:tr>
              <a:tr h="514105">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28.</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P28 Automotive Air Conditioning and Mobile Air-Conditioning</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46</a:t>
                      </a:r>
                    </a:p>
                  </a:txBody>
                  <a:tcPr anchor="ctr"/>
                </a:tc>
                <a:extLst>
                  <a:ext uri="{0D108BD9-81ED-4DB2-BD59-A6C34878D82A}">
                    <a16:rowId xmlns:a16="http://schemas.microsoft.com/office/drawing/2014/main" val="956383045"/>
                  </a:ext>
                </a:extLst>
              </a:tr>
              <a:tr h="389735">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29.</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P29 Heat Pump Water Heater</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09</a:t>
                      </a:r>
                    </a:p>
                  </a:txBody>
                  <a:tcPr anchor="ctr"/>
                </a:tc>
                <a:extLst>
                  <a:ext uri="{0D108BD9-81ED-4DB2-BD59-A6C34878D82A}">
                    <a16:rowId xmlns:a16="http://schemas.microsoft.com/office/drawing/2014/main" val="243158695"/>
                  </a:ext>
                </a:extLst>
              </a:tr>
              <a:tr h="349938">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30.</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a-DK" sz="1800" dirty="0">
                          <a:latin typeface="+mn-lt"/>
                        </a:rPr>
                        <a:t>MED 03: P30 Service Valves</a:t>
                      </a:r>
                      <a:endParaRPr lang="en-US" sz="1800" dirty="0">
                        <a:latin typeface="+mn-lt"/>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03</a:t>
                      </a:r>
                    </a:p>
                  </a:txBody>
                  <a:tcPr anchor="ctr"/>
                </a:tc>
                <a:extLst>
                  <a:ext uri="{0D108BD9-81ED-4DB2-BD59-A6C34878D82A}">
                    <a16:rowId xmlns:a16="http://schemas.microsoft.com/office/drawing/2014/main" val="1065559977"/>
                  </a:ext>
                </a:extLst>
              </a:tr>
              <a:tr h="734436">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31.</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03:P31 Safety pertaining to refilled AC gas: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09</a:t>
                      </a:r>
                    </a:p>
                  </a:txBody>
                  <a:tcPr anchor="ctr"/>
                </a:tc>
                <a:extLst>
                  <a:ext uri="{0D108BD9-81ED-4DB2-BD59-A6C34878D82A}">
                    <a16:rowId xmlns:a16="http://schemas.microsoft.com/office/drawing/2014/main" val="516854958"/>
                  </a:ext>
                </a:extLst>
              </a:tr>
              <a:tr h="514105">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32.</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03:P32 Cold chain and CO2 trans-critical systems: </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09</a:t>
                      </a:r>
                    </a:p>
                  </a:txBody>
                  <a:tcPr anchor="ctr"/>
                </a:tc>
                <a:extLst>
                  <a:ext uri="{0D108BD9-81ED-4DB2-BD59-A6C34878D82A}">
                    <a16:rowId xmlns:a16="http://schemas.microsoft.com/office/drawing/2014/main" val="2701876958"/>
                  </a:ext>
                </a:extLst>
              </a:tr>
              <a:tr h="655404">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33.</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03:P33 Testing and calculating methods for seasonal performance factors of air-cooled air conditioners and air-to-air heat pumps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07</a:t>
                      </a:r>
                    </a:p>
                  </a:txBody>
                  <a:tcPr anchor="ctr"/>
                </a:tc>
                <a:extLst>
                  <a:ext uri="{0D108BD9-81ED-4DB2-BD59-A6C34878D82A}">
                    <a16:rowId xmlns:a16="http://schemas.microsoft.com/office/drawing/2014/main" val="2335850632"/>
                  </a:ext>
                </a:extLst>
              </a:tr>
              <a:tr h="655404">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34.</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03:P34 Sustainability</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13</a:t>
                      </a:r>
                    </a:p>
                  </a:txBody>
                  <a:tcPr anchor="ctr"/>
                </a:tc>
                <a:extLst>
                  <a:ext uri="{0D108BD9-81ED-4DB2-BD59-A6C34878D82A}">
                    <a16:rowId xmlns:a16="http://schemas.microsoft.com/office/drawing/2014/main" val="2354032013"/>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0D62BDBE-08CE-99CD-E4F5-6D25C84C5380}"/>
              </a:ext>
            </a:extLst>
          </p:cNvPr>
          <p:cNvSpPr>
            <a:spLocks noGrp="1"/>
          </p:cNvSpPr>
          <p:nvPr>
            <p:ph type="title"/>
          </p:nvPr>
        </p:nvSpPr>
        <p:spPr>
          <a:xfrm>
            <a:off x="81280" y="351706"/>
            <a:ext cx="11501119" cy="1320800"/>
          </a:xfrm>
        </p:spPr>
        <p:txBody>
          <a:bodyPr/>
          <a:lstStyle/>
          <a:p>
            <a:pPr algn="ctr"/>
            <a:r>
              <a:rPr lang="en-US" sz="3200" b="1" dirty="0">
                <a:cs typeface="Times New Roman" panose="02020603050405020304" pitchFamily="18" charset="0"/>
              </a:rPr>
              <a:t>Working Panels and Working Groups</a:t>
            </a:r>
            <a:endParaRPr lang="en-IN" dirty="0"/>
          </a:p>
        </p:txBody>
      </p:sp>
    </p:spTree>
    <p:extLst>
      <p:ext uri="{BB962C8B-B14F-4D97-AF65-F5344CB8AC3E}">
        <p14:creationId xmlns:p14="http://schemas.microsoft.com/office/powerpoint/2010/main" val="808335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DD137-01F8-76D9-7ED8-8FB3D9C46E38}"/>
              </a:ext>
            </a:extLst>
          </p:cNvPr>
          <p:cNvSpPr>
            <a:spLocks noGrp="1"/>
          </p:cNvSpPr>
          <p:nvPr>
            <p:ph type="title"/>
          </p:nvPr>
        </p:nvSpPr>
        <p:spPr>
          <a:xfrm>
            <a:off x="1734570" y="260946"/>
            <a:ext cx="9502589" cy="710552"/>
          </a:xfrm>
        </p:spPr>
        <p:txBody>
          <a:bodyPr>
            <a:normAutofit/>
          </a:bodyPr>
          <a:lstStyle/>
          <a:p>
            <a:pPr algn="ctr"/>
            <a:r>
              <a:rPr lang="en-US" sz="3200" b="1" dirty="0">
                <a:cs typeface="Times New Roman" panose="02020603050405020304" pitchFamily="18" charset="0"/>
              </a:rPr>
              <a:t>Standardization Landscape of MED 17 &amp; MED 27</a:t>
            </a:r>
          </a:p>
        </p:txBody>
      </p:sp>
      <p:sp>
        <p:nvSpPr>
          <p:cNvPr id="3" name="Content Placeholder 2">
            <a:extLst>
              <a:ext uri="{FF2B5EF4-FFF2-40B4-BE49-F238E27FC236}">
                <a16:creationId xmlns:a16="http://schemas.microsoft.com/office/drawing/2014/main" id="{43ADAA1A-003E-02BB-FCCA-601AEB386C52}"/>
              </a:ext>
            </a:extLst>
          </p:cNvPr>
          <p:cNvSpPr>
            <a:spLocks noGrp="1"/>
          </p:cNvSpPr>
          <p:nvPr>
            <p:ph sz="quarter" idx="13"/>
          </p:nvPr>
        </p:nvSpPr>
        <p:spPr>
          <a:xfrm>
            <a:off x="1036366" y="1140622"/>
            <a:ext cx="10898998" cy="5191347"/>
          </a:xfrm>
        </p:spPr>
        <p:txBody>
          <a:bodyPr>
            <a:normAutofit fontScale="47500" lnSpcReduction="20000"/>
          </a:bodyPr>
          <a:lstStyle/>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lgn="ctr">
              <a:buNone/>
            </a:pPr>
            <a:endParaRPr lang="en-US" sz="7200" dirty="0">
              <a:latin typeface="Times New Roman" panose="02020603050405020304" pitchFamily="18" charset="0"/>
              <a:cs typeface="Times New Roman" panose="02020603050405020304" pitchFamily="18" charset="0"/>
              <a:hlinkClick r:id="rId2"/>
            </a:endParaRPr>
          </a:p>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buNone/>
            </a:pPr>
            <a:endParaRPr lang="en-US" sz="4300" cap="none" dirty="0">
              <a:latin typeface="Times New Roman" panose="02020603050405020304" pitchFamily="18" charset="0"/>
              <a:cs typeface="Times New Roman" panose="02020603050405020304" pitchFamily="18" charset="0"/>
            </a:endParaRPr>
          </a:p>
          <a:p>
            <a:pPr marL="0" indent="0" algn="ctr">
              <a:buNone/>
            </a:pPr>
            <a:r>
              <a:rPr lang="en-US" sz="4300" cap="none" dirty="0">
                <a:latin typeface="Times New Roman" panose="02020603050405020304" pitchFamily="18" charset="0"/>
                <a:cs typeface="Times New Roman" panose="02020603050405020304" pitchFamily="18" charset="0"/>
              </a:rPr>
              <a:t> </a:t>
            </a:r>
          </a:p>
          <a:p>
            <a:pPr marL="0" indent="0">
              <a:buNone/>
            </a:pPr>
            <a:endParaRPr lang="en-US" sz="4000" cap="none"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89095ADD-09D0-4E36-E6A6-E9B27FE0AF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graphicFrame>
        <p:nvGraphicFramePr>
          <p:cNvPr id="10" name="Table 9">
            <a:extLst>
              <a:ext uri="{FF2B5EF4-FFF2-40B4-BE49-F238E27FC236}">
                <a16:creationId xmlns:a16="http://schemas.microsoft.com/office/drawing/2014/main" id="{9A6576A7-ECB9-21F5-441E-7FF69CEF116F}"/>
              </a:ext>
            </a:extLst>
          </p:cNvPr>
          <p:cNvGraphicFramePr>
            <a:graphicFrameLocks noGrp="1"/>
          </p:cNvGraphicFramePr>
          <p:nvPr>
            <p:extLst>
              <p:ext uri="{D42A27DB-BD31-4B8C-83A1-F6EECF244321}">
                <p14:modId xmlns:p14="http://schemas.microsoft.com/office/powerpoint/2010/main" val="576159888"/>
              </p:ext>
            </p:extLst>
          </p:nvPr>
        </p:nvGraphicFramePr>
        <p:xfrm>
          <a:off x="836341" y="1060849"/>
          <a:ext cx="11099024" cy="5536205"/>
        </p:xfrm>
        <a:graphic>
          <a:graphicData uri="http://schemas.openxmlformats.org/drawingml/2006/table">
            <a:tbl>
              <a:tblPr firstRow="1" bandRow="1">
                <a:tableStyleId>{5C22544A-7EE6-4342-B048-85BDC9FD1C3A}</a:tableStyleId>
              </a:tblPr>
              <a:tblGrid>
                <a:gridCol w="1495218">
                  <a:extLst>
                    <a:ext uri="{9D8B030D-6E8A-4147-A177-3AD203B41FA5}">
                      <a16:colId xmlns:a16="http://schemas.microsoft.com/office/drawing/2014/main" val="3417759771"/>
                    </a:ext>
                  </a:extLst>
                </a:gridCol>
                <a:gridCol w="1381356">
                  <a:extLst>
                    <a:ext uri="{9D8B030D-6E8A-4147-A177-3AD203B41FA5}">
                      <a16:colId xmlns:a16="http://schemas.microsoft.com/office/drawing/2014/main" val="3382520390"/>
                    </a:ext>
                  </a:extLst>
                </a:gridCol>
                <a:gridCol w="2596445">
                  <a:extLst>
                    <a:ext uri="{9D8B030D-6E8A-4147-A177-3AD203B41FA5}">
                      <a16:colId xmlns:a16="http://schemas.microsoft.com/office/drawing/2014/main" val="742321351"/>
                    </a:ext>
                  </a:extLst>
                </a:gridCol>
                <a:gridCol w="1788160">
                  <a:extLst>
                    <a:ext uri="{9D8B030D-6E8A-4147-A177-3AD203B41FA5}">
                      <a16:colId xmlns:a16="http://schemas.microsoft.com/office/drawing/2014/main" val="4225009543"/>
                    </a:ext>
                  </a:extLst>
                </a:gridCol>
                <a:gridCol w="2001520">
                  <a:extLst>
                    <a:ext uri="{9D8B030D-6E8A-4147-A177-3AD203B41FA5}">
                      <a16:colId xmlns:a16="http://schemas.microsoft.com/office/drawing/2014/main" val="1398157539"/>
                    </a:ext>
                  </a:extLst>
                </a:gridCol>
                <a:gridCol w="1836325">
                  <a:extLst>
                    <a:ext uri="{9D8B030D-6E8A-4147-A177-3AD203B41FA5}">
                      <a16:colId xmlns:a16="http://schemas.microsoft.com/office/drawing/2014/main" val="3599435854"/>
                    </a:ext>
                  </a:extLst>
                </a:gridCol>
              </a:tblGrid>
              <a:tr h="88880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b="1" kern="1200" dirty="0">
                          <a:solidFill>
                            <a:schemeClr val="lt1"/>
                          </a:solidFill>
                          <a:effectLst/>
                          <a:latin typeface="+mn-lt"/>
                          <a:ea typeface="+mn-ea"/>
                          <a:cs typeface="+mn-cs"/>
                        </a:rPr>
                        <a:t>Flow Control Valves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b="1" kern="1200" dirty="0">
                          <a:solidFill>
                            <a:schemeClr val="lt1"/>
                          </a:solidFill>
                          <a:effectLst/>
                          <a:latin typeface="+mn-lt"/>
                          <a:ea typeface="+mn-ea"/>
                          <a:cs typeface="+mn-cs"/>
                        </a:rPr>
                        <a:t>Pressure Safety Devices</a:t>
                      </a:r>
                    </a:p>
                  </a:txBody>
                  <a:tcPr/>
                </a:tc>
                <a:tc>
                  <a:txBody>
                    <a:bodyPr/>
                    <a:lstStyle/>
                    <a:p>
                      <a:r>
                        <a:rPr lang="en-IN" sz="1800" b="1" kern="1200" dirty="0">
                          <a:solidFill>
                            <a:schemeClr val="lt1"/>
                          </a:solidFill>
                          <a:effectLst/>
                          <a:latin typeface="+mn-lt"/>
                          <a:ea typeface="+mn-ea"/>
                          <a:cs typeface="+mn-cs"/>
                        </a:rPr>
                        <a:t>Chemical Industry machines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b="1" kern="1200" dirty="0">
                          <a:solidFill>
                            <a:schemeClr val="lt1"/>
                          </a:solidFill>
                          <a:effectLst/>
                          <a:latin typeface="+mn-lt"/>
                          <a:ea typeface="+mn-ea"/>
                          <a:cs typeface="+mn-cs"/>
                        </a:rPr>
                        <a:t>Flanges And Couplings</a:t>
                      </a:r>
                    </a:p>
                    <a:p>
                      <a:endParaRPr lang="en-IN" sz="1800" b="1" kern="1200" dirty="0">
                        <a:solidFill>
                          <a:schemeClr val="lt1"/>
                        </a:solidFill>
                        <a:effectLst/>
                        <a:latin typeface="+mn-lt"/>
                        <a:ea typeface="+mn-ea"/>
                        <a:cs typeface="+mn-cs"/>
                      </a:endParaRPr>
                    </a:p>
                  </a:txBody>
                  <a:tcPr/>
                </a:tc>
                <a:tc>
                  <a:txBody>
                    <a:bodyPr/>
                    <a:lstStyle/>
                    <a:p>
                      <a:r>
                        <a:rPr lang="en-IN" sz="1800" b="1" kern="1200" dirty="0">
                          <a:solidFill>
                            <a:schemeClr val="lt1"/>
                          </a:solidFill>
                          <a:effectLst/>
                          <a:latin typeface="+mn-lt"/>
                          <a:ea typeface="+mn-ea"/>
                          <a:cs typeface="+mn-cs"/>
                        </a:rPr>
                        <a:t>Chemical equipment components</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N" sz="1800" b="1" kern="1200" dirty="0">
                          <a:solidFill>
                            <a:schemeClr val="lt1"/>
                          </a:solidFill>
                          <a:effectLst/>
                          <a:latin typeface="+mn-lt"/>
                          <a:ea typeface="+mn-ea"/>
                          <a:cs typeface="+mn-cs"/>
                        </a:rPr>
                        <a:t>Handpumps</a:t>
                      </a:r>
                    </a:p>
                  </a:txBody>
                  <a:tcPr/>
                </a:tc>
                <a:extLst>
                  <a:ext uri="{0D108BD9-81ED-4DB2-BD59-A6C34878D82A}">
                    <a16:rowId xmlns:a16="http://schemas.microsoft.com/office/drawing/2014/main" val="1523660465"/>
                  </a:ext>
                </a:extLst>
              </a:tr>
              <a:tr h="4621805">
                <a:tc>
                  <a:txBody>
                    <a:bodyPr/>
                    <a:lstStyle/>
                    <a:p>
                      <a:r>
                        <a:rPr lang="en-IN" sz="1800" kern="1200" dirty="0">
                          <a:solidFill>
                            <a:schemeClr val="dk1"/>
                          </a:solidFill>
                          <a:effectLst/>
                          <a:latin typeface="+mn-lt"/>
                          <a:ea typeface="+mn-ea"/>
                          <a:cs typeface="+mn-cs"/>
                        </a:rPr>
                        <a:t>Ball Valves</a:t>
                      </a:r>
                    </a:p>
                    <a:p>
                      <a:r>
                        <a:rPr lang="en-IN" sz="1800" kern="1200" dirty="0">
                          <a:solidFill>
                            <a:schemeClr val="dk1"/>
                          </a:solidFill>
                          <a:effectLst/>
                          <a:latin typeface="+mn-lt"/>
                          <a:ea typeface="+mn-ea"/>
                          <a:cs typeface="+mn-cs"/>
                        </a:rPr>
                        <a:t>Plug Valves</a:t>
                      </a:r>
                    </a:p>
                    <a:p>
                      <a:r>
                        <a:rPr lang="en-IN" sz="1800" kern="1200" dirty="0">
                          <a:solidFill>
                            <a:schemeClr val="dk1"/>
                          </a:solidFill>
                          <a:effectLst/>
                          <a:latin typeface="+mn-lt"/>
                          <a:ea typeface="+mn-ea"/>
                          <a:cs typeface="+mn-cs"/>
                        </a:rPr>
                        <a:t>Butterfly Valves </a:t>
                      </a:r>
                    </a:p>
                    <a:p>
                      <a:r>
                        <a:rPr lang="en-IN" sz="1800" kern="1200" dirty="0">
                          <a:solidFill>
                            <a:schemeClr val="dk1"/>
                          </a:solidFill>
                          <a:effectLst/>
                          <a:latin typeface="+mn-lt"/>
                          <a:ea typeface="+mn-ea"/>
                          <a:cs typeface="+mn-cs"/>
                        </a:rPr>
                        <a:t>Diaphragm Type Valves </a:t>
                      </a:r>
                    </a:p>
                    <a:p>
                      <a:r>
                        <a:rPr lang="en-IN" sz="1800" kern="1200" dirty="0">
                          <a:solidFill>
                            <a:schemeClr val="dk1"/>
                          </a:solidFill>
                          <a:effectLst/>
                          <a:latin typeface="+mn-lt"/>
                          <a:ea typeface="+mn-ea"/>
                          <a:cs typeface="+mn-cs"/>
                        </a:rPr>
                        <a:t>Ammonia Valves</a:t>
                      </a:r>
                    </a:p>
                    <a:p>
                      <a:r>
                        <a:rPr lang="en-IN" sz="1800" kern="1200" dirty="0">
                          <a:solidFill>
                            <a:schemeClr val="dk1"/>
                          </a:solidFill>
                          <a:effectLst/>
                          <a:latin typeface="+mn-lt"/>
                          <a:ea typeface="+mn-ea"/>
                          <a:cs typeface="+mn-cs"/>
                        </a:rPr>
                        <a:t>Globe Valves </a:t>
                      </a:r>
                    </a:p>
                    <a:p>
                      <a:r>
                        <a:rPr lang="en-IN" sz="1800" kern="1200" dirty="0">
                          <a:solidFill>
                            <a:schemeClr val="dk1"/>
                          </a:solidFill>
                          <a:effectLst/>
                          <a:latin typeface="+mn-lt"/>
                          <a:ea typeface="+mn-ea"/>
                          <a:cs typeface="+mn-cs"/>
                        </a:rPr>
                        <a:t>Gate Valves </a:t>
                      </a:r>
                    </a:p>
                    <a:p>
                      <a:r>
                        <a:rPr lang="en-IN" sz="1800" kern="1200" dirty="0">
                          <a:solidFill>
                            <a:schemeClr val="dk1"/>
                          </a:solidFill>
                          <a:effectLst/>
                          <a:latin typeface="+mn-lt"/>
                          <a:ea typeface="+mn-ea"/>
                          <a:cs typeface="+mn-cs"/>
                        </a:rPr>
                        <a:t>Check Valves </a:t>
                      </a:r>
                      <a:endParaRPr lang="en-IN" dirty="0"/>
                    </a:p>
                  </a:txBody>
                  <a:tcPr/>
                </a:tc>
                <a:tc>
                  <a:txBody>
                    <a:bodyPr/>
                    <a:lstStyle/>
                    <a:p>
                      <a:r>
                        <a:rPr lang="en-IN" sz="1800" kern="1200" dirty="0">
                          <a:solidFill>
                            <a:schemeClr val="dk1"/>
                          </a:solidFill>
                          <a:effectLst/>
                          <a:latin typeface="+mn-lt"/>
                          <a:ea typeface="+mn-ea"/>
                          <a:cs typeface="+mn-cs"/>
                        </a:rPr>
                        <a:t>Safety Valves </a:t>
                      </a:r>
                    </a:p>
                    <a:p>
                      <a:r>
                        <a:rPr lang="en-IN" sz="1800" kern="1200" dirty="0">
                          <a:solidFill>
                            <a:schemeClr val="dk1"/>
                          </a:solidFill>
                          <a:effectLst/>
                          <a:latin typeface="+mn-lt"/>
                          <a:ea typeface="+mn-ea"/>
                          <a:cs typeface="+mn-cs"/>
                        </a:rPr>
                        <a:t>Bursting Disc Safety Devices </a:t>
                      </a:r>
                    </a:p>
                    <a:p>
                      <a:r>
                        <a:rPr lang="en-IN" sz="1800" kern="1200" dirty="0">
                          <a:solidFill>
                            <a:schemeClr val="dk1"/>
                          </a:solidFill>
                          <a:effectLst/>
                          <a:latin typeface="+mn-lt"/>
                          <a:ea typeface="+mn-ea"/>
                          <a:cs typeface="+mn-cs"/>
                        </a:rPr>
                        <a:t>Pilot Operated Safety Valves </a:t>
                      </a:r>
                    </a:p>
                    <a:p>
                      <a:r>
                        <a:rPr lang="en-IN" sz="1800" kern="1200" dirty="0">
                          <a:solidFill>
                            <a:schemeClr val="dk1"/>
                          </a:solidFill>
                          <a:effectLst/>
                          <a:latin typeface="+mn-lt"/>
                          <a:ea typeface="+mn-ea"/>
                          <a:cs typeface="+mn-cs"/>
                        </a:rPr>
                        <a:t>Controlled Safety Pressure Relief Systems </a:t>
                      </a:r>
                      <a:endParaRPr lang="en-IN" dirty="0"/>
                    </a:p>
                  </a:txBody>
                  <a:tcPr/>
                </a:tc>
                <a:tc>
                  <a:txBody>
                    <a:bodyPr/>
                    <a:lstStyle/>
                    <a:p>
                      <a:r>
                        <a:rPr lang="en-IN" sz="1800" kern="1200" dirty="0">
                          <a:solidFill>
                            <a:schemeClr val="dk1"/>
                          </a:solidFill>
                          <a:effectLst/>
                          <a:latin typeface="+mn-lt"/>
                          <a:ea typeface="+mn-ea"/>
                          <a:cs typeface="+mn-cs"/>
                        </a:rPr>
                        <a:t>Centrifuges </a:t>
                      </a:r>
                    </a:p>
                    <a:p>
                      <a:r>
                        <a:rPr lang="en-IN" sz="1800" kern="1200" dirty="0">
                          <a:solidFill>
                            <a:schemeClr val="dk1"/>
                          </a:solidFill>
                          <a:effectLst/>
                          <a:latin typeface="+mn-lt"/>
                          <a:ea typeface="+mn-ea"/>
                          <a:cs typeface="+mn-cs"/>
                        </a:rPr>
                        <a:t>Filter Presses</a:t>
                      </a:r>
                    </a:p>
                    <a:p>
                      <a:r>
                        <a:rPr lang="en-IN" sz="1800" kern="1200" dirty="0">
                          <a:solidFill>
                            <a:schemeClr val="dk1"/>
                          </a:solidFill>
                          <a:effectLst/>
                          <a:latin typeface="+mn-lt"/>
                          <a:ea typeface="+mn-ea"/>
                          <a:cs typeface="+mn-cs"/>
                        </a:rPr>
                        <a:t>Rotary - Disc Vacuum Filters </a:t>
                      </a:r>
                    </a:p>
                    <a:p>
                      <a:r>
                        <a:rPr lang="en-IN" sz="1800" kern="1200" dirty="0">
                          <a:solidFill>
                            <a:schemeClr val="dk1"/>
                          </a:solidFill>
                          <a:effectLst/>
                          <a:latin typeface="+mn-lt"/>
                          <a:ea typeface="+mn-ea"/>
                          <a:cs typeface="+mn-cs"/>
                        </a:rPr>
                        <a:t>Oil Conditioning Plant</a:t>
                      </a:r>
                    </a:p>
                    <a:p>
                      <a:r>
                        <a:rPr lang="en-IN" sz="1800" kern="1200" dirty="0">
                          <a:solidFill>
                            <a:schemeClr val="dk1"/>
                          </a:solidFill>
                          <a:effectLst/>
                          <a:latin typeface="+mn-lt"/>
                          <a:ea typeface="+mn-ea"/>
                          <a:cs typeface="+mn-cs"/>
                        </a:rPr>
                        <a:t>Mechanical Vibrating Screens</a:t>
                      </a:r>
                    </a:p>
                    <a:p>
                      <a:r>
                        <a:rPr lang="en-IN" sz="1800" kern="1200" dirty="0">
                          <a:solidFill>
                            <a:schemeClr val="dk1"/>
                          </a:solidFill>
                          <a:effectLst/>
                          <a:latin typeface="+mn-lt"/>
                          <a:ea typeface="+mn-ea"/>
                          <a:cs typeface="+mn-cs"/>
                        </a:rPr>
                        <a:t>Oil - To - Water Heat Exchangers For Transformers </a:t>
                      </a:r>
                    </a:p>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Ball, Pebble And Tube Mills</a:t>
                      </a:r>
                      <a:endParaRPr lang="en-IN" dirty="0"/>
                    </a:p>
                    <a:p>
                      <a:r>
                        <a:rPr lang="en-IN" sz="1800" kern="1200" dirty="0">
                          <a:solidFill>
                            <a:schemeClr val="dk1"/>
                          </a:solidFill>
                          <a:effectLst/>
                          <a:latin typeface="+mn-lt"/>
                          <a:ea typeface="+mn-ea"/>
                          <a:cs typeface="+mn-cs"/>
                        </a:rPr>
                        <a:t>Agitator Equipment</a:t>
                      </a:r>
                    </a:p>
                    <a:p>
                      <a:r>
                        <a:rPr lang="en-IN" sz="1800" kern="1200" dirty="0">
                          <a:solidFill>
                            <a:schemeClr val="dk1"/>
                          </a:solidFill>
                          <a:effectLst/>
                          <a:latin typeface="+mn-lt"/>
                          <a:ea typeface="+mn-ea"/>
                          <a:cs typeface="+mn-cs"/>
                        </a:rPr>
                        <a:t>Fluid Bed Dryer</a:t>
                      </a:r>
                    </a:p>
                    <a:p>
                      <a:r>
                        <a:rPr lang="en-IN" sz="1800" kern="1200" dirty="0">
                          <a:solidFill>
                            <a:schemeClr val="dk1"/>
                          </a:solidFill>
                          <a:effectLst/>
                          <a:latin typeface="+mn-lt"/>
                          <a:ea typeface="+mn-ea"/>
                          <a:cs typeface="+mn-cs"/>
                        </a:rPr>
                        <a:t>Injection Moulding Machines </a:t>
                      </a:r>
                      <a:endParaRPr lang="en-IN" dirty="0"/>
                    </a:p>
                  </a:txBody>
                  <a:tcPr/>
                </a:tc>
                <a:tc>
                  <a:txBody>
                    <a:bodyPr/>
                    <a:lstStyle/>
                    <a:p>
                      <a:r>
                        <a:rPr lang="en-IN" sz="1800" kern="1200" dirty="0">
                          <a:solidFill>
                            <a:schemeClr val="dk1"/>
                          </a:solidFill>
                          <a:effectLst/>
                          <a:latin typeface="+mn-lt"/>
                          <a:ea typeface="+mn-ea"/>
                          <a:cs typeface="+mn-cs"/>
                        </a:rPr>
                        <a:t>Clamped-Type Quick release Couplings</a:t>
                      </a:r>
                    </a:p>
                    <a:p>
                      <a:r>
                        <a:rPr lang="en-IN" sz="1800" kern="1200" dirty="0">
                          <a:solidFill>
                            <a:schemeClr val="dk1"/>
                          </a:solidFill>
                          <a:effectLst/>
                          <a:latin typeface="+mn-lt"/>
                          <a:ea typeface="+mn-ea"/>
                          <a:cs typeface="+mn-cs"/>
                        </a:rPr>
                        <a:t>Knife-Edge Flanges </a:t>
                      </a:r>
                    </a:p>
                    <a:p>
                      <a:r>
                        <a:rPr lang="en-IN" sz="1800" kern="1200" dirty="0">
                          <a:solidFill>
                            <a:schemeClr val="dk1"/>
                          </a:solidFill>
                          <a:effectLst/>
                          <a:latin typeface="+mn-lt"/>
                          <a:ea typeface="+mn-ea"/>
                          <a:cs typeface="+mn-cs"/>
                        </a:rPr>
                        <a:t>Shell Flanges </a:t>
                      </a:r>
                    </a:p>
                    <a:p>
                      <a:r>
                        <a:rPr lang="en-IN" sz="1800" kern="1200" dirty="0">
                          <a:solidFill>
                            <a:schemeClr val="dk1"/>
                          </a:solidFill>
                          <a:effectLst/>
                          <a:latin typeface="+mn-lt"/>
                          <a:ea typeface="+mn-ea"/>
                          <a:cs typeface="+mn-cs"/>
                        </a:rPr>
                        <a:t>Non-Knife Edge Flanges </a:t>
                      </a:r>
                    </a:p>
                    <a:p>
                      <a:r>
                        <a:rPr lang="en-IN" sz="1800" kern="1200" dirty="0">
                          <a:solidFill>
                            <a:schemeClr val="dk1"/>
                          </a:solidFill>
                          <a:effectLst/>
                          <a:latin typeface="+mn-lt"/>
                          <a:ea typeface="+mn-ea"/>
                          <a:cs typeface="+mn-cs"/>
                        </a:rPr>
                        <a:t>Screwed type Quick Release Coupling </a:t>
                      </a:r>
                      <a:endParaRPr lang="en-IN" dirty="0"/>
                    </a:p>
                  </a:txBody>
                  <a:tcPr/>
                </a:tc>
                <a:tc>
                  <a:txBody>
                    <a:bodyPr/>
                    <a:lstStyle/>
                    <a:p>
                      <a:r>
                        <a:rPr lang="en-IN" sz="1800" kern="1200" dirty="0">
                          <a:solidFill>
                            <a:schemeClr val="dk1"/>
                          </a:solidFill>
                          <a:effectLst/>
                          <a:latin typeface="+mn-lt"/>
                          <a:ea typeface="+mn-ea"/>
                          <a:cs typeface="+mn-cs"/>
                        </a:rPr>
                        <a:t>Valve Actuator Attachments </a:t>
                      </a:r>
                    </a:p>
                    <a:p>
                      <a:r>
                        <a:rPr lang="en-IN" sz="1800" kern="1200" dirty="0">
                          <a:solidFill>
                            <a:schemeClr val="dk1"/>
                          </a:solidFill>
                          <a:effectLst/>
                          <a:latin typeface="+mn-lt"/>
                          <a:ea typeface="+mn-ea"/>
                          <a:cs typeface="+mn-cs"/>
                        </a:rPr>
                        <a:t>Electric Actuators </a:t>
                      </a:r>
                    </a:p>
                    <a:p>
                      <a:r>
                        <a:rPr lang="en-IN" sz="1800" kern="1200" dirty="0">
                          <a:solidFill>
                            <a:schemeClr val="dk1"/>
                          </a:solidFill>
                          <a:effectLst/>
                          <a:latin typeface="+mn-lt"/>
                          <a:ea typeface="+mn-ea"/>
                          <a:cs typeface="+mn-cs"/>
                        </a:rPr>
                        <a:t>Gearbox For Valves </a:t>
                      </a:r>
                    </a:p>
                    <a:p>
                      <a:r>
                        <a:rPr lang="en-IN" dirty="0"/>
                        <a:t>Chemical Process Vessels</a:t>
                      </a:r>
                    </a:p>
                    <a:p>
                      <a:r>
                        <a:rPr lang="en-IN" sz="1800" kern="1200" dirty="0">
                          <a:solidFill>
                            <a:schemeClr val="dk1"/>
                          </a:solidFill>
                          <a:effectLst/>
                          <a:latin typeface="+mn-lt"/>
                          <a:ea typeface="+mn-ea"/>
                          <a:cs typeface="+mn-cs"/>
                        </a:rPr>
                        <a:t>Level Gauges </a:t>
                      </a:r>
                    </a:p>
                    <a:p>
                      <a:endParaRPr lang="en-IN" dirty="0"/>
                    </a:p>
                  </a:txBody>
                  <a:tcPr/>
                </a:tc>
                <a:tc>
                  <a:txBody>
                    <a:bodyPr/>
                    <a:lstStyle/>
                    <a:p>
                      <a:r>
                        <a:rPr lang="en-IN" dirty="0" err="1"/>
                        <a:t>Deepwell</a:t>
                      </a:r>
                      <a:r>
                        <a:rPr lang="en-IN" dirty="0"/>
                        <a:t> Handpump</a:t>
                      </a:r>
                    </a:p>
                    <a:p>
                      <a:r>
                        <a:rPr lang="en-IN" dirty="0"/>
                        <a:t>Shallow well Handpump</a:t>
                      </a:r>
                    </a:p>
                    <a:p>
                      <a:r>
                        <a:rPr lang="en-IN" dirty="0"/>
                        <a:t>Direct action Handpump</a:t>
                      </a:r>
                    </a:p>
                    <a:p>
                      <a:r>
                        <a:rPr lang="en-IN" dirty="0"/>
                        <a:t>Dual Pumping System</a:t>
                      </a:r>
                    </a:p>
                  </a:txBody>
                  <a:tcPr/>
                </a:tc>
                <a:extLst>
                  <a:ext uri="{0D108BD9-81ED-4DB2-BD59-A6C34878D82A}">
                    <a16:rowId xmlns:a16="http://schemas.microsoft.com/office/drawing/2014/main" val="3844703662"/>
                  </a:ext>
                </a:extLst>
              </a:tr>
            </a:tbl>
          </a:graphicData>
        </a:graphic>
      </p:graphicFrame>
    </p:spTree>
    <p:extLst>
      <p:ext uri="{BB962C8B-B14F-4D97-AF65-F5344CB8AC3E}">
        <p14:creationId xmlns:p14="http://schemas.microsoft.com/office/powerpoint/2010/main" val="39979020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492348919"/>
              </p:ext>
            </p:extLst>
          </p:nvPr>
        </p:nvGraphicFramePr>
        <p:xfrm>
          <a:off x="721360" y="1415163"/>
          <a:ext cx="10749280" cy="4269546"/>
        </p:xfrm>
        <a:graphic>
          <a:graphicData uri="http://schemas.openxmlformats.org/drawingml/2006/table">
            <a:tbl>
              <a:tblPr firstRow="1" firstCol="1" bandRow="1">
                <a:tableStyleId>{5C22544A-7EE6-4342-B048-85BDC9FD1C3A}</a:tableStyleId>
              </a:tblPr>
              <a:tblGrid>
                <a:gridCol w="1028597">
                  <a:extLst>
                    <a:ext uri="{9D8B030D-6E8A-4147-A177-3AD203B41FA5}">
                      <a16:colId xmlns:a16="http://schemas.microsoft.com/office/drawing/2014/main" val="2612325662"/>
                    </a:ext>
                  </a:extLst>
                </a:gridCol>
                <a:gridCol w="1318363">
                  <a:extLst>
                    <a:ext uri="{9D8B030D-6E8A-4147-A177-3AD203B41FA5}">
                      <a16:colId xmlns:a16="http://schemas.microsoft.com/office/drawing/2014/main" val="2829279287"/>
                    </a:ext>
                  </a:extLst>
                </a:gridCol>
                <a:gridCol w="6512560">
                  <a:extLst>
                    <a:ext uri="{9D8B030D-6E8A-4147-A177-3AD203B41FA5}">
                      <a16:colId xmlns:a16="http://schemas.microsoft.com/office/drawing/2014/main" val="2741798418"/>
                    </a:ext>
                  </a:extLst>
                </a:gridCol>
                <a:gridCol w="1889760">
                  <a:extLst>
                    <a:ext uri="{9D8B030D-6E8A-4147-A177-3AD203B41FA5}">
                      <a16:colId xmlns:a16="http://schemas.microsoft.com/office/drawing/2014/main" val="758382323"/>
                    </a:ext>
                  </a:extLst>
                </a:gridCol>
              </a:tblGrid>
              <a:tr h="578127">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Title of WP/WG</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Number of members</a:t>
                      </a:r>
                    </a:p>
                  </a:txBody>
                  <a:tcPr marL="28575" marR="28575" marT="19050" marB="19050"/>
                </a:tc>
                <a:extLst>
                  <a:ext uri="{0D108BD9-81ED-4DB2-BD59-A6C34878D82A}">
                    <a16:rowId xmlns:a16="http://schemas.microsoft.com/office/drawing/2014/main" val="1232070833"/>
                  </a:ext>
                </a:extLst>
              </a:tr>
              <a:tr h="349938">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35.</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dirty="0">
                          <a:latin typeface="+mn-lt"/>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17 : P1 - Review of pre 2000 Standards Panel</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07</a:t>
                      </a:r>
                    </a:p>
                  </a:txBody>
                  <a:tcPr anchor="ctr"/>
                </a:tc>
                <a:extLst>
                  <a:ext uri="{0D108BD9-81ED-4DB2-BD59-A6C34878D82A}">
                    <a16:rowId xmlns:a16="http://schemas.microsoft.com/office/drawing/2014/main" val="2676839429"/>
                  </a:ext>
                </a:extLst>
              </a:tr>
              <a:tr h="514105">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36.</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17 : P2 - Method of determination of grindability index Panel</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05</a:t>
                      </a:r>
                    </a:p>
                  </a:txBody>
                  <a:tcPr anchor="ctr"/>
                </a:tc>
                <a:extLst>
                  <a:ext uri="{0D108BD9-81ED-4DB2-BD59-A6C34878D82A}">
                    <a16:rowId xmlns:a16="http://schemas.microsoft.com/office/drawing/2014/main" val="956383045"/>
                  </a:ext>
                </a:extLst>
              </a:tr>
              <a:tr h="389735">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37.</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17 : P3 - Revision of IS 4682 (Part 7,9 and 10)</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04</a:t>
                      </a:r>
                    </a:p>
                  </a:txBody>
                  <a:tcPr anchor="ctr"/>
                </a:tc>
                <a:extLst>
                  <a:ext uri="{0D108BD9-81ED-4DB2-BD59-A6C34878D82A}">
                    <a16:rowId xmlns:a16="http://schemas.microsoft.com/office/drawing/2014/main" val="243158695"/>
                  </a:ext>
                </a:extLst>
              </a:tr>
              <a:tr h="349938">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38.</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17 : P4 - Revision of IS 13187 and IS 9618</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05</a:t>
                      </a:r>
                    </a:p>
                  </a:txBody>
                  <a:tcPr anchor="ctr"/>
                </a:tc>
                <a:extLst>
                  <a:ext uri="{0D108BD9-81ED-4DB2-BD59-A6C34878D82A}">
                    <a16:rowId xmlns:a16="http://schemas.microsoft.com/office/drawing/2014/main" val="1065559977"/>
                  </a:ext>
                </a:extLst>
              </a:tr>
              <a:tr h="734436">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39.</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17</a:t>
                      </a:r>
                    </a:p>
                    <a:p>
                      <a:pPr marL="0" marR="0" lvl="0" indent="0" algn="just" defTabSz="457200" rtl="0" eaLnBrk="1" fontAlgn="auto" latinLnBrk="0" hangingPunct="1">
                        <a:lnSpc>
                          <a:spcPct val="107000"/>
                        </a:lnSpc>
                        <a:spcBef>
                          <a:spcPts val="0"/>
                        </a:spcBef>
                        <a:spcAft>
                          <a:spcPts val="0"/>
                        </a:spcAft>
                        <a:buClrTx/>
                        <a:buSzTx/>
                        <a:buFontTx/>
                        <a:buNone/>
                        <a:tabLst/>
                        <a:defRPr/>
                      </a:pP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17 : P5 - Revision of IS 6034-Insulating oil conditioning plants - Specification</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07</a:t>
                      </a:r>
                    </a:p>
                  </a:txBody>
                  <a:tcPr anchor="ctr"/>
                </a:tc>
                <a:extLst>
                  <a:ext uri="{0D108BD9-81ED-4DB2-BD59-A6C34878D82A}">
                    <a16:rowId xmlns:a16="http://schemas.microsoft.com/office/drawing/2014/main" val="516854958"/>
                  </a:ext>
                </a:extLst>
              </a:tr>
              <a:tr h="514105">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40.</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27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27 : P1 - UPVC Riser Pipe in </a:t>
                      </a:r>
                      <a:r>
                        <a:rPr lang="en-US" sz="1800" dirty="0" err="1">
                          <a:latin typeface="+mn-lt"/>
                        </a:rPr>
                        <a:t>Deepwell</a:t>
                      </a:r>
                      <a:r>
                        <a:rPr lang="en-US" sz="1800" dirty="0">
                          <a:latin typeface="+mn-lt"/>
                        </a:rPr>
                        <a:t> Handpumps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08</a:t>
                      </a:r>
                    </a:p>
                  </a:txBody>
                  <a:tcPr anchor="ctr"/>
                </a:tc>
                <a:extLst>
                  <a:ext uri="{0D108BD9-81ED-4DB2-BD59-A6C34878D82A}">
                    <a16:rowId xmlns:a16="http://schemas.microsoft.com/office/drawing/2014/main" val="2701876958"/>
                  </a:ext>
                </a:extLst>
              </a:tr>
              <a:tr h="655404">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41.</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27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27 : P2 - Solar Powered Handpumps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06</a:t>
                      </a:r>
                    </a:p>
                  </a:txBody>
                  <a:tcPr anchor="ctr"/>
                </a:tc>
                <a:extLst>
                  <a:ext uri="{0D108BD9-81ED-4DB2-BD59-A6C34878D82A}">
                    <a16:rowId xmlns:a16="http://schemas.microsoft.com/office/drawing/2014/main" val="2335850632"/>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0D62BDBE-08CE-99CD-E4F5-6D25C84C5380}"/>
              </a:ext>
            </a:extLst>
          </p:cNvPr>
          <p:cNvSpPr>
            <a:spLocks noGrp="1"/>
          </p:cNvSpPr>
          <p:nvPr>
            <p:ph type="title"/>
          </p:nvPr>
        </p:nvSpPr>
        <p:spPr>
          <a:xfrm>
            <a:off x="81280" y="351706"/>
            <a:ext cx="11501119" cy="1320800"/>
          </a:xfrm>
        </p:spPr>
        <p:txBody>
          <a:bodyPr/>
          <a:lstStyle/>
          <a:p>
            <a:pPr algn="ctr"/>
            <a:r>
              <a:rPr lang="en-US" sz="3200" b="1" dirty="0">
                <a:cs typeface="Times New Roman" panose="02020603050405020304" pitchFamily="18" charset="0"/>
              </a:rPr>
              <a:t>Working Panels and Working Groups</a:t>
            </a:r>
            <a:endParaRPr lang="en-IN" dirty="0"/>
          </a:p>
        </p:txBody>
      </p:sp>
    </p:spTree>
    <p:extLst>
      <p:ext uri="{BB962C8B-B14F-4D97-AF65-F5344CB8AC3E}">
        <p14:creationId xmlns:p14="http://schemas.microsoft.com/office/powerpoint/2010/main" val="28165890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1062502729"/>
              </p:ext>
            </p:extLst>
          </p:nvPr>
        </p:nvGraphicFramePr>
        <p:xfrm>
          <a:off x="721360" y="1415163"/>
          <a:ext cx="10749280" cy="5192094"/>
        </p:xfrm>
        <a:graphic>
          <a:graphicData uri="http://schemas.openxmlformats.org/drawingml/2006/table">
            <a:tbl>
              <a:tblPr firstRow="1" firstCol="1" bandRow="1">
                <a:tableStyleId>{5C22544A-7EE6-4342-B048-85BDC9FD1C3A}</a:tableStyleId>
              </a:tblPr>
              <a:tblGrid>
                <a:gridCol w="1028597">
                  <a:extLst>
                    <a:ext uri="{9D8B030D-6E8A-4147-A177-3AD203B41FA5}">
                      <a16:colId xmlns:a16="http://schemas.microsoft.com/office/drawing/2014/main" val="2612325662"/>
                    </a:ext>
                  </a:extLst>
                </a:gridCol>
                <a:gridCol w="1318363">
                  <a:extLst>
                    <a:ext uri="{9D8B030D-6E8A-4147-A177-3AD203B41FA5}">
                      <a16:colId xmlns:a16="http://schemas.microsoft.com/office/drawing/2014/main" val="2829279287"/>
                    </a:ext>
                  </a:extLst>
                </a:gridCol>
                <a:gridCol w="6512560">
                  <a:extLst>
                    <a:ext uri="{9D8B030D-6E8A-4147-A177-3AD203B41FA5}">
                      <a16:colId xmlns:a16="http://schemas.microsoft.com/office/drawing/2014/main" val="2741798418"/>
                    </a:ext>
                  </a:extLst>
                </a:gridCol>
                <a:gridCol w="1889760">
                  <a:extLst>
                    <a:ext uri="{9D8B030D-6E8A-4147-A177-3AD203B41FA5}">
                      <a16:colId xmlns:a16="http://schemas.microsoft.com/office/drawing/2014/main" val="758382323"/>
                    </a:ext>
                  </a:extLst>
                </a:gridCol>
              </a:tblGrid>
              <a:tr h="578127">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Title of WP/WG</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Number of members</a:t>
                      </a:r>
                    </a:p>
                  </a:txBody>
                  <a:tcPr marL="28575" marR="28575" marT="19050" marB="19050"/>
                </a:tc>
                <a:extLst>
                  <a:ext uri="{0D108BD9-81ED-4DB2-BD59-A6C34878D82A}">
                    <a16:rowId xmlns:a16="http://schemas.microsoft.com/office/drawing/2014/main" val="1232070833"/>
                  </a:ext>
                </a:extLst>
              </a:tr>
              <a:tr h="655404">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42.</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 WG01-Semi-hermetic compressor Working Group</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04</a:t>
                      </a:r>
                    </a:p>
                  </a:txBody>
                  <a:tcPr anchor="ctr"/>
                </a:tc>
                <a:extLst>
                  <a:ext uri="{0D108BD9-81ED-4DB2-BD59-A6C34878D82A}">
                    <a16:rowId xmlns:a16="http://schemas.microsoft.com/office/drawing/2014/main" val="2354032013"/>
                  </a:ext>
                </a:extLst>
              </a:tr>
              <a:tr h="655404">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43.</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 WG02-Automotive AC Working Group</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07</a:t>
                      </a:r>
                    </a:p>
                  </a:txBody>
                  <a:tcPr anchor="ctr"/>
                </a:tc>
                <a:extLst>
                  <a:ext uri="{0D108BD9-81ED-4DB2-BD59-A6C34878D82A}">
                    <a16:rowId xmlns:a16="http://schemas.microsoft.com/office/drawing/2014/main" val="3928502455"/>
                  </a:ext>
                </a:extLst>
              </a:tr>
              <a:tr h="655404">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44.</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 WG03-Scope of HPWH  </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05</a:t>
                      </a:r>
                    </a:p>
                  </a:txBody>
                  <a:tcPr anchor="ctr"/>
                </a:tc>
                <a:extLst>
                  <a:ext uri="{0D108BD9-81ED-4DB2-BD59-A6C34878D82A}">
                    <a16:rowId xmlns:a16="http://schemas.microsoft.com/office/drawing/2014/main" val="506885876"/>
                  </a:ext>
                </a:extLst>
              </a:tr>
              <a:tr h="655404">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45.</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 WG04-Construction and Installation of HPWH </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04</a:t>
                      </a:r>
                    </a:p>
                  </a:txBody>
                  <a:tcPr anchor="ctr"/>
                </a:tc>
                <a:extLst>
                  <a:ext uri="{0D108BD9-81ED-4DB2-BD59-A6C34878D82A}">
                    <a16:rowId xmlns:a16="http://schemas.microsoft.com/office/drawing/2014/main" val="1587188315"/>
                  </a:ext>
                </a:extLst>
              </a:tr>
              <a:tr h="655404">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46.</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 WG05-Instrumentation and Test Conditions of HPWH </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03</a:t>
                      </a:r>
                    </a:p>
                  </a:txBody>
                  <a:tcPr anchor="ctr"/>
                </a:tc>
                <a:extLst>
                  <a:ext uri="{0D108BD9-81ED-4DB2-BD59-A6C34878D82A}">
                    <a16:rowId xmlns:a16="http://schemas.microsoft.com/office/drawing/2014/main" val="3207358399"/>
                  </a:ext>
                </a:extLst>
              </a:tr>
              <a:tr h="655404">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47.</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 WG03-Performance of HPWH </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04</a:t>
                      </a:r>
                    </a:p>
                  </a:txBody>
                  <a:tcPr anchor="ctr"/>
                </a:tc>
                <a:extLst>
                  <a:ext uri="{0D108BD9-81ED-4DB2-BD59-A6C34878D82A}">
                    <a16:rowId xmlns:a16="http://schemas.microsoft.com/office/drawing/2014/main" val="2282569429"/>
                  </a:ext>
                </a:extLst>
              </a:tr>
              <a:tr h="655404">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48.</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MED 03 : WG03-Safety Compliance of HPWH </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05</a:t>
                      </a:r>
                    </a:p>
                  </a:txBody>
                  <a:tcPr anchor="ctr"/>
                </a:tc>
                <a:extLst>
                  <a:ext uri="{0D108BD9-81ED-4DB2-BD59-A6C34878D82A}">
                    <a16:rowId xmlns:a16="http://schemas.microsoft.com/office/drawing/2014/main" val="10395490"/>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0D62BDBE-08CE-99CD-E4F5-6D25C84C5380}"/>
              </a:ext>
            </a:extLst>
          </p:cNvPr>
          <p:cNvSpPr>
            <a:spLocks noGrp="1"/>
          </p:cNvSpPr>
          <p:nvPr>
            <p:ph type="title"/>
          </p:nvPr>
        </p:nvSpPr>
        <p:spPr>
          <a:xfrm>
            <a:off x="81280" y="351706"/>
            <a:ext cx="11501119" cy="1320800"/>
          </a:xfrm>
        </p:spPr>
        <p:txBody>
          <a:bodyPr/>
          <a:lstStyle/>
          <a:p>
            <a:pPr algn="ctr"/>
            <a:r>
              <a:rPr lang="en-US" sz="3200" b="1" dirty="0">
                <a:cs typeface="Times New Roman" panose="02020603050405020304" pitchFamily="18" charset="0"/>
              </a:rPr>
              <a:t>Working Panels and Working Groups</a:t>
            </a:r>
            <a:endParaRPr lang="en-IN" dirty="0"/>
          </a:p>
        </p:txBody>
      </p:sp>
    </p:spTree>
    <p:extLst>
      <p:ext uri="{BB962C8B-B14F-4D97-AF65-F5344CB8AC3E}">
        <p14:creationId xmlns:p14="http://schemas.microsoft.com/office/powerpoint/2010/main" val="28452057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DCB48-1963-FFB1-58F7-9A44FEB44134}"/>
              </a:ext>
            </a:extLst>
          </p:cNvPr>
          <p:cNvSpPr>
            <a:spLocks noGrp="1"/>
          </p:cNvSpPr>
          <p:nvPr>
            <p:ph type="title"/>
          </p:nvPr>
        </p:nvSpPr>
        <p:spPr>
          <a:xfrm>
            <a:off x="1611723" y="351706"/>
            <a:ext cx="8596668" cy="1320800"/>
          </a:xfrm>
        </p:spPr>
        <p:txBody>
          <a:bodyPr>
            <a:normAutofit/>
          </a:bodyPr>
          <a:lstStyle/>
          <a:p>
            <a:pPr algn="ctr"/>
            <a:r>
              <a:rPr lang="en-US" sz="3200" b="1" dirty="0"/>
              <a:t>ISO/IEC Projects</a:t>
            </a:r>
            <a:endParaRPr lang="en-IN" sz="3200" b="1" dirty="0"/>
          </a:p>
        </p:txBody>
      </p:sp>
      <p:graphicFrame>
        <p:nvGraphicFramePr>
          <p:cNvPr id="7" name="Content Placeholder 6">
            <a:extLst>
              <a:ext uri="{FF2B5EF4-FFF2-40B4-BE49-F238E27FC236}">
                <a16:creationId xmlns:a16="http://schemas.microsoft.com/office/drawing/2014/main" id="{E92CA1A2-0D36-A3DF-69FC-D2FA41225A01}"/>
              </a:ext>
            </a:extLst>
          </p:cNvPr>
          <p:cNvGraphicFramePr>
            <a:graphicFrameLocks noGrp="1"/>
          </p:cNvGraphicFramePr>
          <p:nvPr>
            <p:ph idx="1"/>
            <p:extLst>
              <p:ext uri="{D42A27DB-BD31-4B8C-83A1-F6EECF244321}">
                <p14:modId xmlns:p14="http://schemas.microsoft.com/office/powerpoint/2010/main" val="4084813251"/>
              </p:ext>
            </p:extLst>
          </p:nvPr>
        </p:nvGraphicFramePr>
        <p:xfrm>
          <a:off x="505143" y="1368108"/>
          <a:ext cx="11260137" cy="5283787"/>
        </p:xfrm>
        <a:graphic>
          <a:graphicData uri="http://schemas.openxmlformats.org/drawingml/2006/table">
            <a:tbl>
              <a:tblPr firstRow="1" bandRow="1">
                <a:tableStyleId>{5C22544A-7EE6-4342-B048-85BDC9FD1C3A}</a:tableStyleId>
              </a:tblPr>
              <a:tblGrid>
                <a:gridCol w="846210">
                  <a:extLst>
                    <a:ext uri="{9D8B030D-6E8A-4147-A177-3AD203B41FA5}">
                      <a16:colId xmlns:a16="http://schemas.microsoft.com/office/drawing/2014/main" val="605503435"/>
                    </a:ext>
                  </a:extLst>
                </a:gridCol>
                <a:gridCol w="3525447">
                  <a:extLst>
                    <a:ext uri="{9D8B030D-6E8A-4147-A177-3AD203B41FA5}">
                      <a16:colId xmlns:a16="http://schemas.microsoft.com/office/drawing/2014/main" val="3882427"/>
                    </a:ext>
                  </a:extLst>
                </a:gridCol>
                <a:gridCol w="1483360">
                  <a:extLst>
                    <a:ext uri="{9D8B030D-6E8A-4147-A177-3AD203B41FA5}">
                      <a16:colId xmlns:a16="http://schemas.microsoft.com/office/drawing/2014/main" val="1774723414"/>
                    </a:ext>
                  </a:extLst>
                </a:gridCol>
                <a:gridCol w="1727200">
                  <a:extLst>
                    <a:ext uri="{9D8B030D-6E8A-4147-A177-3AD203B41FA5}">
                      <a16:colId xmlns:a16="http://schemas.microsoft.com/office/drawing/2014/main" val="538559431"/>
                    </a:ext>
                  </a:extLst>
                </a:gridCol>
                <a:gridCol w="3677920">
                  <a:extLst>
                    <a:ext uri="{9D8B030D-6E8A-4147-A177-3AD203B41FA5}">
                      <a16:colId xmlns:a16="http://schemas.microsoft.com/office/drawing/2014/main" val="1382768347"/>
                    </a:ext>
                  </a:extLst>
                </a:gridCol>
              </a:tblGrid>
              <a:tr h="363887">
                <a:tc>
                  <a:txBody>
                    <a:bodyPr/>
                    <a:lstStyle/>
                    <a:p>
                      <a:r>
                        <a:rPr lang="en-US" sz="1800" dirty="0" err="1">
                          <a:latin typeface="+mn-lt"/>
                        </a:rPr>
                        <a:t>Sl</a:t>
                      </a:r>
                      <a:r>
                        <a:rPr lang="en-US" sz="1800" dirty="0">
                          <a:latin typeface="+mn-lt"/>
                        </a:rPr>
                        <a:t> No.</a:t>
                      </a:r>
                    </a:p>
                  </a:txBody>
                  <a:tcPr/>
                </a:tc>
                <a:tc>
                  <a:txBody>
                    <a:bodyPr/>
                    <a:lstStyle/>
                    <a:p>
                      <a:r>
                        <a:rPr lang="en-US" sz="1800" dirty="0">
                          <a:latin typeface="+mn-lt"/>
                        </a:rPr>
                        <a:t>Project</a:t>
                      </a:r>
                    </a:p>
                  </a:txBody>
                  <a:tcPr/>
                </a:tc>
                <a:tc>
                  <a:txBody>
                    <a:bodyPr/>
                    <a:lstStyle/>
                    <a:p>
                      <a:r>
                        <a:rPr lang="en-US" sz="1800" dirty="0">
                          <a:latin typeface="+mn-lt"/>
                        </a:rPr>
                        <a:t>Committee</a:t>
                      </a:r>
                    </a:p>
                  </a:txBody>
                  <a:tcPr/>
                </a:tc>
                <a:tc>
                  <a:txBody>
                    <a:bodyPr/>
                    <a:lstStyle/>
                    <a:p>
                      <a:r>
                        <a:rPr lang="en-US" sz="1800" dirty="0">
                          <a:latin typeface="+mn-lt"/>
                        </a:rPr>
                        <a:t>H/M category</a:t>
                      </a:r>
                    </a:p>
                  </a:txBody>
                  <a:tcPr/>
                </a:tc>
                <a:tc>
                  <a:txBody>
                    <a:bodyPr/>
                    <a:lstStyle/>
                    <a:p>
                      <a:r>
                        <a:rPr lang="en-US" sz="1800" dirty="0">
                          <a:latin typeface="+mn-lt"/>
                        </a:rPr>
                        <a:t>Expert Designated</a:t>
                      </a:r>
                    </a:p>
                  </a:txBody>
                  <a:tcPr/>
                </a:tc>
                <a:extLst>
                  <a:ext uri="{0D108BD9-81ED-4DB2-BD59-A6C34878D82A}">
                    <a16:rowId xmlns:a16="http://schemas.microsoft.com/office/drawing/2014/main" val="1070323431"/>
                  </a:ext>
                </a:extLst>
              </a:tr>
              <a:tr h="806132">
                <a:tc>
                  <a:txBody>
                    <a:bodyPr/>
                    <a:lstStyle/>
                    <a:p>
                      <a:r>
                        <a:rPr lang="en-IN" sz="1800" dirty="0">
                          <a:latin typeface="+mn-lt"/>
                        </a:rPr>
                        <a:t>1</a:t>
                      </a:r>
                    </a:p>
                  </a:txBody>
                  <a:tcPr/>
                </a:tc>
                <a:tc>
                  <a:txBody>
                    <a:bodyPr/>
                    <a:lstStyle/>
                    <a:p>
                      <a:r>
                        <a:rPr lang="en-IN" sz="1800" kern="1200" dirty="0">
                          <a:solidFill>
                            <a:schemeClr val="dk1"/>
                          </a:solidFill>
                          <a:effectLst/>
                          <a:latin typeface="+mn-lt"/>
                          <a:ea typeface="+mn-ea"/>
                          <a:cs typeface="+mn-cs"/>
                        </a:rPr>
                        <a:t>Safety and environmental requirements for refrigerating systems and heat pumps</a:t>
                      </a:r>
                      <a:endParaRPr lang="en-IN" sz="1800" dirty="0">
                        <a:latin typeface="+mn-lt"/>
                      </a:endParaRPr>
                    </a:p>
                  </a:txBody>
                  <a:tcPr/>
                </a:tc>
                <a:tc>
                  <a:txBody>
                    <a:bodyPr/>
                    <a:lstStyle/>
                    <a:p>
                      <a:r>
                        <a:rPr lang="en-IN" sz="1800" dirty="0">
                          <a:latin typeface="+mn-lt"/>
                        </a:rPr>
                        <a:t>MED 03</a:t>
                      </a:r>
                    </a:p>
                  </a:txBody>
                  <a:tcPr/>
                </a:tc>
                <a:tc>
                  <a:txBody>
                    <a:bodyPr/>
                    <a:lstStyle/>
                    <a:p>
                      <a:r>
                        <a:rPr lang="en-US" sz="1800" dirty="0">
                          <a:latin typeface="+mn-lt"/>
                        </a:rPr>
                        <a:t>H Category</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Shri Vikas Mehta of Chemours</a:t>
                      </a:r>
                    </a:p>
                    <a:p>
                      <a:endParaRPr lang="en-IN" sz="1800" dirty="0">
                        <a:latin typeface="+mn-lt"/>
                      </a:endParaRPr>
                    </a:p>
                  </a:txBody>
                  <a:tcPr/>
                </a:tc>
                <a:extLst>
                  <a:ext uri="{0D108BD9-81ED-4DB2-BD59-A6C34878D82A}">
                    <a16:rowId xmlns:a16="http://schemas.microsoft.com/office/drawing/2014/main" val="2636650481"/>
                  </a:ext>
                </a:extLst>
              </a:tr>
              <a:tr h="645329">
                <a:tc>
                  <a:txBody>
                    <a:bodyPr/>
                    <a:lstStyle/>
                    <a:p>
                      <a:r>
                        <a:rPr lang="en-IN" sz="1800" dirty="0">
                          <a:latin typeface="+mn-lt"/>
                        </a:rPr>
                        <a:t>2</a:t>
                      </a:r>
                    </a:p>
                  </a:txBody>
                  <a:tcPr/>
                </a:tc>
                <a:tc>
                  <a:txBody>
                    <a:bodyPr/>
                    <a:lstStyle/>
                    <a:p>
                      <a:pPr algn="just"/>
                      <a:r>
                        <a:rPr lang="en-IN" sz="1800" dirty="0">
                          <a:effectLst/>
                          <a:latin typeface="+mn-lt"/>
                          <a:ea typeface="Times New Roman" panose="02020603050405020304" pitchFamily="18" charset="0"/>
                          <a:cs typeface="Mangal" panose="02040503050203030202" pitchFamily="18" charset="0"/>
                        </a:rPr>
                        <a:t>Testing and rating of Refrigerant Compressors</a:t>
                      </a:r>
                    </a:p>
                  </a:txBody>
                  <a:tcPr marL="68580" marR="68580" marT="0" marB="0"/>
                </a:tc>
                <a:tc>
                  <a:txBody>
                    <a:bodyPr/>
                    <a:lstStyle/>
                    <a:p>
                      <a:r>
                        <a:rPr lang="en-IN" sz="1800" dirty="0">
                          <a:latin typeface="+mn-lt"/>
                        </a:rPr>
                        <a:t>MED 03</a:t>
                      </a:r>
                    </a:p>
                  </a:txBody>
                  <a:tcPr/>
                </a:tc>
                <a:tc>
                  <a:txBody>
                    <a:bodyPr/>
                    <a:lstStyle/>
                    <a:p>
                      <a:r>
                        <a:rPr lang="en-IN" sz="1800" dirty="0">
                          <a:latin typeface="+mn-lt"/>
                        </a:rPr>
                        <a:t>M Category</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Shri Chetan </a:t>
                      </a:r>
                      <a:r>
                        <a:rPr lang="en-IN" sz="1800" kern="1200" dirty="0" err="1">
                          <a:solidFill>
                            <a:schemeClr val="dk1"/>
                          </a:solidFill>
                          <a:effectLst/>
                          <a:latin typeface="+mn-lt"/>
                          <a:ea typeface="+mn-ea"/>
                          <a:cs typeface="+mn-cs"/>
                        </a:rPr>
                        <a:t>Tholpady</a:t>
                      </a:r>
                      <a:r>
                        <a:rPr lang="en-IN" sz="1800" kern="1200" dirty="0">
                          <a:solidFill>
                            <a:schemeClr val="dk1"/>
                          </a:solidFill>
                          <a:effectLst/>
                          <a:latin typeface="+mn-lt"/>
                          <a:ea typeface="+mn-ea"/>
                          <a:cs typeface="+mn-cs"/>
                        </a:rPr>
                        <a:t> of Copeland</a:t>
                      </a:r>
                    </a:p>
                    <a:p>
                      <a:endParaRPr lang="en-IN" sz="1800" dirty="0">
                        <a:latin typeface="+mn-lt"/>
                      </a:endParaRPr>
                    </a:p>
                  </a:txBody>
                  <a:tcPr/>
                </a:tc>
                <a:extLst>
                  <a:ext uri="{0D108BD9-81ED-4DB2-BD59-A6C34878D82A}">
                    <a16:rowId xmlns:a16="http://schemas.microsoft.com/office/drawing/2014/main" val="2798692605"/>
                  </a:ext>
                </a:extLst>
              </a:tr>
              <a:tr h="714968">
                <a:tc>
                  <a:txBody>
                    <a:bodyPr/>
                    <a:lstStyle/>
                    <a:p>
                      <a:r>
                        <a:rPr lang="en-IN" sz="1800" dirty="0">
                          <a:latin typeface="+mn-lt"/>
                        </a:rPr>
                        <a:t>3</a:t>
                      </a:r>
                    </a:p>
                  </a:txBody>
                  <a:tcPr/>
                </a:tc>
                <a:tc>
                  <a:txBody>
                    <a:bodyPr/>
                    <a:lstStyle/>
                    <a:p>
                      <a:r>
                        <a:rPr lang="en-IN" sz="1800" kern="1200" dirty="0">
                          <a:solidFill>
                            <a:schemeClr val="dk1"/>
                          </a:solidFill>
                          <a:effectLst/>
                          <a:latin typeface="+mn-lt"/>
                          <a:ea typeface="+mn-ea"/>
                          <a:cs typeface="+mn-cs"/>
                        </a:rPr>
                        <a:t>Advanced performance standards</a:t>
                      </a:r>
                      <a:endParaRPr lang="en-IN" sz="1800" dirty="0">
                        <a:latin typeface="+mn-lt"/>
                      </a:endParaRPr>
                    </a:p>
                  </a:txBody>
                  <a:tcPr/>
                </a:tc>
                <a:tc>
                  <a:txBody>
                    <a:bodyPr/>
                    <a:lstStyle/>
                    <a:p>
                      <a:r>
                        <a:rPr lang="en-IN" sz="1800" dirty="0">
                          <a:latin typeface="+mn-lt"/>
                        </a:rPr>
                        <a:t>MED 03</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M Category</a:t>
                      </a:r>
                    </a:p>
                    <a:p>
                      <a:endParaRPr lang="en-IN" sz="1800" dirty="0">
                        <a:latin typeface="+mn-lt"/>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Dr </a:t>
                      </a:r>
                      <a:r>
                        <a:rPr lang="en-IN" sz="1800" kern="1200" dirty="0" err="1">
                          <a:solidFill>
                            <a:schemeClr val="dk1"/>
                          </a:solidFill>
                          <a:effectLst/>
                          <a:latin typeface="+mn-lt"/>
                          <a:ea typeface="+mn-ea"/>
                          <a:cs typeface="+mn-cs"/>
                        </a:rPr>
                        <a:t>Jyotirmay</a:t>
                      </a:r>
                      <a:r>
                        <a:rPr lang="en-IN" sz="1800" kern="1200" dirty="0">
                          <a:solidFill>
                            <a:schemeClr val="dk1"/>
                          </a:solidFill>
                          <a:effectLst/>
                          <a:latin typeface="+mn-lt"/>
                          <a:ea typeface="+mn-ea"/>
                          <a:cs typeface="+mn-cs"/>
                        </a:rPr>
                        <a:t> Mathur of MNIT Jaipur</a:t>
                      </a:r>
                    </a:p>
                  </a:txBody>
                  <a:tcPr/>
                </a:tc>
                <a:extLst>
                  <a:ext uri="{0D108BD9-81ED-4DB2-BD59-A6C34878D82A}">
                    <a16:rowId xmlns:a16="http://schemas.microsoft.com/office/drawing/2014/main" val="1916829386"/>
                  </a:ext>
                </a:extLst>
              </a:tr>
              <a:tr h="723090">
                <a:tc>
                  <a:txBody>
                    <a:bodyPr/>
                    <a:lstStyle/>
                    <a:p>
                      <a:r>
                        <a:rPr lang="en-IN" sz="1800" dirty="0">
                          <a:latin typeface="+mn-lt"/>
                        </a:rPr>
                        <a:t>4</a:t>
                      </a:r>
                    </a:p>
                  </a:txBody>
                  <a:tcPr/>
                </a:tc>
                <a:tc>
                  <a:txBody>
                    <a:bodyPr/>
                    <a:lstStyle/>
                    <a:p>
                      <a:r>
                        <a:rPr lang="en-IN" sz="1800" kern="1200" dirty="0">
                          <a:solidFill>
                            <a:schemeClr val="dk1"/>
                          </a:solidFill>
                          <a:effectLst/>
                          <a:latin typeface="+mn-lt"/>
                          <a:ea typeface="+mn-ea"/>
                          <a:cs typeface="+mn-cs"/>
                        </a:rPr>
                        <a:t>Refrigerants - Designation and safety classification</a:t>
                      </a:r>
                      <a:endParaRPr lang="en-IN" sz="1800" dirty="0">
                        <a:latin typeface="+mn-lt"/>
                      </a:endParaRPr>
                    </a:p>
                  </a:txBody>
                  <a:tcPr/>
                </a:tc>
                <a:tc>
                  <a:txBody>
                    <a:bodyPr/>
                    <a:lstStyle/>
                    <a:p>
                      <a:r>
                        <a:rPr lang="en-IN" sz="1800" dirty="0">
                          <a:latin typeface="+mn-lt"/>
                        </a:rPr>
                        <a:t>MED 03</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mn-lt"/>
                        </a:rPr>
                        <a:t>H Category</a:t>
                      </a:r>
                    </a:p>
                  </a:txBody>
                  <a:tcPr/>
                </a:tc>
                <a:tc>
                  <a:txBody>
                    <a:bodyPr/>
                    <a:lstStyle/>
                    <a:p>
                      <a:r>
                        <a:rPr lang="en-IN" sz="1800" kern="1200" dirty="0">
                          <a:solidFill>
                            <a:schemeClr val="dk1"/>
                          </a:solidFill>
                          <a:effectLst/>
                          <a:latin typeface="+mn-lt"/>
                          <a:ea typeface="+mn-ea"/>
                          <a:cs typeface="+mn-cs"/>
                        </a:rPr>
                        <a:t>Shri Sunil Jain of Blue Star</a:t>
                      </a:r>
                    </a:p>
                    <a:p>
                      <a:r>
                        <a:rPr lang="en-IN" sz="1800" kern="1200" dirty="0">
                          <a:solidFill>
                            <a:schemeClr val="dk1"/>
                          </a:solidFill>
                          <a:effectLst/>
                          <a:latin typeface="+mn-lt"/>
                          <a:ea typeface="+mn-ea"/>
                          <a:cs typeface="+mn-cs"/>
                        </a:rPr>
                        <a:t>Shri Vikas Mehta of Chemours</a:t>
                      </a:r>
                    </a:p>
                  </a:txBody>
                  <a:tcPr/>
                </a:tc>
                <a:extLst>
                  <a:ext uri="{0D108BD9-81ED-4DB2-BD59-A6C34878D82A}">
                    <a16:rowId xmlns:a16="http://schemas.microsoft.com/office/drawing/2014/main" val="1189644608"/>
                  </a:ext>
                </a:extLst>
              </a:tr>
              <a:tr h="907844">
                <a:tc>
                  <a:txBody>
                    <a:bodyPr/>
                    <a:lstStyle/>
                    <a:p>
                      <a:r>
                        <a:rPr lang="en-IN" sz="1800" dirty="0">
                          <a:latin typeface="+mn-lt"/>
                        </a:rPr>
                        <a:t>5</a:t>
                      </a:r>
                    </a:p>
                  </a:txBody>
                  <a:tcPr/>
                </a:tc>
                <a:tc>
                  <a:txBody>
                    <a:bodyPr/>
                    <a:lstStyle/>
                    <a:p>
                      <a:pPr algn="just"/>
                      <a:r>
                        <a:rPr lang="en-IN" sz="1800" kern="1200" dirty="0">
                          <a:solidFill>
                            <a:schemeClr val="dk1"/>
                          </a:solidFill>
                          <a:effectLst/>
                          <a:latin typeface="+mn-lt"/>
                          <a:ea typeface="+mn-ea"/>
                          <a:cs typeface="+mn-cs"/>
                        </a:rPr>
                        <a:t>Household and similar electrical appliances - Safety - Part 2-89: Particular requirements for commercial refrigerating appliances with an incorporated or remote refrigerant unit or compressor </a:t>
                      </a:r>
                      <a:endParaRPr lang="en-IN" sz="12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68580" marR="68580" marT="0" marB="0"/>
                </a:tc>
                <a:tc>
                  <a:txBody>
                    <a:bodyPr/>
                    <a:lstStyle/>
                    <a:p>
                      <a:r>
                        <a:rPr lang="en-IN" dirty="0"/>
                        <a:t>MED 03</a:t>
                      </a:r>
                    </a:p>
                  </a:txBody>
                  <a:tcPr/>
                </a:tc>
                <a:tc>
                  <a:txBody>
                    <a:bodyPr/>
                    <a:lstStyle/>
                    <a:p>
                      <a:r>
                        <a:rPr lang="en-IN" dirty="0"/>
                        <a:t>H Category</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Shri Vikas Mehta of Chemours</a:t>
                      </a:r>
                      <a:endParaRPr lang="en-IN" dirty="0"/>
                    </a:p>
                  </a:txBody>
                  <a:tcPr/>
                </a:tc>
                <a:extLst>
                  <a:ext uri="{0D108BD9-81ED-4DB2-BD59-A6C34878D82A}">
                    <a16:rowId xmlns:a16="http://schemas.microsoft.com/office/drawing/2014/main" val="1868070459"/>
                  </a:ext>
                </a:extLst>
              </a:tr>
            </a:tbl>
          </a:graphicData>
        </a:graphic>
      </p:graphicFrame>
      <p:pic>
        <p:nvPicPr>
          <p:cNvPr id="8" name="Picture 7">
            <a:extLst>
              <a:ext uri="{FF2B5EF4-FFF2-40B4-BE49-F238E27FC236}">
                <a16:creationId xmlns:a16="http://schemas.microsoft.com/office/drawing/2014/main" id="{4335DFBA-1457-012C-56BD-2331CDBB1C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14082938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DCB48-1963-FFB1-58F7-9A44FEB44134}"/>
              </a:ext>
            </a:extLst>
          </p:cNvPr>
          <p:cNvSpPr>
            <a:spLocks noGrp="1"/>
          </p:cNvSpPr>
          <p:nvPr>
            <p:ph type="title"/>
          </p:nvPr>
        </p:nvSpPr>
        <p:spPr>
          <a:xfrm>
            <a:off x="1672683" y="351706"/>
            <a:ext cx="8596668" cy="1320800"/>
          </a:xfrm>
        </p:spPr>
        <p:txBody>
          <a:bodyPr>
            <a:normAutofit/>
          </a:bodyPr>
          <a:lstStyle/>
          <a:p>
            <a:pPr algn="ctr"/>
            <a:r>
              <a:rPr lang="en-US" sz="3200" b="1" dirty="0"/>
              <a:t>ISO/IEC Projects</a:t>
            </a:r>
            <a:endParaRPr lang="en-IN" sz="3200" b="1" dirty="0"/>
          </a:p>
        </p:txBody>
      </p:sp>
      <p:graphicFrame>
        <p:nvGraphicFramePr>
          <p:cNvPr id="7" name="Content Placeholder 6">
            <a:extLst>
              <a:ext uri="{FF2B5EF4-FFF2-40B4-BE49-F238E27FC236}">
                <a16:creationId xmlns:a16="http://schemas.microsoft.com/office/drawing/2014/main" id="{E92CA1A2-0D36-A3DF-69FC-D2FA41225A01}"/>
              </a:ext>
            </a:extLst>
          </p:cNvPr>
          <p:cNvGraphicFramePr>
            <a:graphicFrameLocks noGrp="1"/>
          </p:cNvGraphicFramePr>
          <p:nvPr>
            <p:ph idx="1"/>
            <p:extLst>
              <p:ext uri="{D42A27DB-BD31-4B8C-83A1-F6EECF244321}">
                <p14:modId xmlns:p14="http://schemas.microsoft.com/office/powerpoint/2010/main" val="3559943983"/>
              </p:ext>
            </p:extLst>
          </p:nvPr>
        </p:nvGraphicFramePr>
        <p:xfrm>
          <a:off x="505143" y="1368108"/>
          <a:ext cx="11260137" cy="5181657"/>
        </p:xfrm>
        <a:graphic>
          <a:graphicData uri="http://schemas.openxmlformats.org/drawingml/2006/table">
            <a:tbl>
              <a:tblPr firstRow="1" bandRow="1">
                <a:tableStyleId>{5C22544A-7EE6-4342-B048-85BDC9FD1C3A}</a:tableStyleId>
              </a:tblPr>
              <a:tblGrid>
                <a:gridCol w="846210">
                  <a:extLst>
                    <a:ext uri="{9D8B030D-6E8A-4147-A177-3AD203B41FA5}">
                      <a16:colId xmlns:a16="http://schemas.microsoft.com/office/drawing/2014/main" val="605503435"/>
                    </a:ext>
                  </a:extLst>
                </a:gridCol>
                <a:gridCol w="4470327">
                  <a:extLst>
                    <a:ext uri="{9D8B030D-6E8A-4147-A177-3AD203B41FA5}">
                      <a16:colId xmlns:a16="http://schemas.microsoft.com/office/drawing/2014/main" val="3882427"/>
                    </a:ext>
                  </a:extLst>
                </a:gridCol>
                <a:gridCol w="1452880">
                  <a:extLst>
                    <a:ext uri="{9D8B030D-6E8A-4147-A177-3AD203B41FA5}">
                      <a16:colId xmlns:a16="http://schemas.microsoft.com/office/drawing/2014/main" val="1774723414"/>
                    </a:ext>
                  </a:extLst>
                </a:gridCol>
                <a:gridCol w="1686560">
                  <a:extLst>
                    <a:ext uri="{9D8B030D-6E8A-4147-A177-3AD203B41FA5}">
                      <a16:colId xmlns:a16="http://schemas.microsoft.com/office/drawing/2014/main" val="538559431"/>
                    </a:ext>
                  </a:extLst>
                </a:gridCol>
                <a:gridCol w="2804160">
                  <a:extLst>
                    <a:ext uri="{9D8B030D-6E8A-4147-A177-3AD203B41FA5}">
                      <a16:colId xmlns:a16="http://schemas.microsoft.com/office/drawing/2014/main" val="1382768347"/>
                    </a:ext>
                  </a:extLst>
                </a:gridCol>
              </a:tblGrid>
              <a:tr h="643572">
                <a:tc>
                  <a:txBody>
                    <a:bodyPr/>
                    <a:lstStyle/>
                    <a:p>
                      <a:r>
                        <a:rPr lang="en-US" dirty="0" err="1"/>
                        <a:t>Sl</a:t>
                      </a:r>
                      <a:r>
                        <a:rPr lang="en-US" dirty="0"/>
                        <a:t> No.</a:t>
                      </a:r>
                    </a:p>
                  </a:txBody>
                  <a:tcPr/>
                </a:tc>
                <a:tc>
                  <a:txBody>
                    <a:bodyPr/>
                    <a:lstStyle/>
                    <a:p>
                      <a:r>
                        <a:rPr lang="en-US" dirty="0"/>
                        <a:t>Project</a:t>
                      </a:r>
                    </a:p>
                  </a:txBody>
                  <a:tcPr/>
                </a:tc>
                <a:tc>
                  <a:txBody>
                    <a:bodyPr/>
                    <a:lstStyle/>
                    <a:p>
                      <a:r>
                        <a:rPr lang="en-US" dirty="0"/>
                        <a:t>Committee</a:t>
                      </a:r>
                    </a:p>
                  </a:txBody>
                  <a:tcPr/>
                </a:tc>
                <a:tc>
                  <a:txBody>
                    <a:bodyPr/>
                    <a:lstStyle/>
                    <a:p>
                      <a:r>
                        <a:rPr lang="en-US" dirty="0"/>
                        <a:t>H/M category</a:t>
                      </a:r>
                    </a:p>
                  </a:txBody>
                  <a:tcPr/>
                </a:tc>
                <a:tc>
                  <a:txBody>
                    <a:bodyPr/>
                    <a:lstStyle/>
                    <a:p>
                      <a:r>
                        <a:rPr lang="en-US" dirty="0"/>
                        <a:t>Expert Designated</a:t>
                      </a:r>
                    </a:p>
                  </a:txBody>
                  <a:tcPr/>
                </a:tc>
                <a:extLst>
                  <a:ext uri="{0D108BD9-81ED-4DB2-BD59-A6C34878D82A}">
                    <a16:rowId xmlns:a16="http://schemas.microsoft.com/office/drawing/2014/main" val="1070323431"/>
                  </a:ext>
                </a:extLst>
              </a:tr>
              <a:tr h="971925">
                <a:tc>
                  <a:txBody>
                    <a:bodyPr/>
                    <a:lstStyle/>
                    <a:p>
                      <a:r>
                        <a:rPr lang="en-IN" dirty="0"/>
                        <a:t>6</a:t>
                      </a:r>
                    </a:p>
                  </a:txBody>
                  <a:tcPr/>
                </a:tc>
                <a:tc>
                  <a:txBody>
                    <a:bodyPr/>
                    <a:lstStyle/>
                    <a:p>
                      <a:r>
                        <a:rPr lang="en-IN" sz="1800" kern="1200" dirty="0">
                          <a:solidFill>
                            <a:schemeClr val="dk1"/>
                          </a:solidFill>
                          <a:effectLst/>
                          <a:latin typeface="+mn-lt"/>
                          <a:ea typeface="+mn-ea"/>
                          <a:cs typeface="+mn-cs"/>
                        </a:rPr>
                        <a:t>Electrical household and similar cooling and freezing appliances, food preservation and storage</a:t>
                      </a:r>
                      <a:endParaRPr lang="en-IN" dirty="0"/>
                    </a:p>
                  </a:txBody>
                  <a:tcPr/>
                </a:tc>
                <a:tc>
                  <a:txBody>
                    <a:bodyPr/>
                    <a:lstStyle/>
                    <a:p>
                      <a:r>
                        <a:rPr lang="en-IN" dirty="0"/>
                        <a:t>MED 03</a:t>
                      </a:r>
                    </a:p>
                  </a:txBody>
                  <a:tcPr/>
                </a:tc>
                <a:tc>
                  <a:txBody>
                    <a:bodyPr/>
                    <a:lstStyle/>
                    <a:p>
                      <a:r>
                        <a:rPr lang="en-US" dirty="0"/>
                        <a:t>M Category</a:t>
                      </a:r>
                    </a:p>
                  </a:txBody>
                  <a:tcPr/>
                </a:tc>
                <a:tc>
                  <a:txBody>
                    <a:bodyPr/>
                    <a:lstStyle/>
                    <a:p>
                      <a:r>
                        <a:rPr lang="en-IN" sz="1800" kern="1200" dirty="0">
                          <a:solidFill>
                            <a:schemeClr val="dk1"/>
                          </a:solidFill>
                          <a:effectLst/>
                          <a:latin typeface="+mn-lt"/>
                          <a:ea typeface="+mn-ea"/>
                          <a:cs typeface="+mn-cs"/>
                        </a:rPr>
                        <a:t>Shri </a:t>
                      </a:r>
                      <a:r>
                        <a:rPr lang="en-IN" sz="1800" kern="1200" dirty="0" err="1">
                          <a:solidFill>
                            <a:schemeClr val="dk1"/>
                          </a:solidFill>
                          <a:effectLst/>
                          <a:latin typeface="+mn-lt"/>
                          <a:ea typeface="+mn-ea"/>
                          <a:cs typeface="+mn-cs"/>
                        </a:rPr>
                        <a:t>Srinivasu</a:t>
                      </a:r>
                      <a:r>
                        <a:rPr lang="en-IN" sz="1800" kern="1200" dirty="0">
                          <a:solidFill>
                            <a:schemeClr val="dk1"/>
                          </a:solidFill>
                          <a:effectLst/>
                          <a:latin typeface="+mn-lt"/>
                          <a:ea typeface="+mn-ea"/>
                          <a:cs typeface="+mn-cs"/>
                        </a:rPr>
                        <a:t> of Voltas</a:t>
                      </a:r>
                    </a:p>
                    <a:p>
                      <a:endParaRPr lang="en-IN" dirty="0"/>
                    </a:p>
                  </a:txBody>
                  <a:tcPr/>
                </a:tc>
                <a:extLst>
                  <a:ext uri="{0D108BD9-81ED-4DB2-BD59-A6C34878D82A}">
                    <a16:rowId xmlns:a16="http://schemas.microsoft.com/office/drawing/2014/main" val="2636650481"/>
                  </a:ext>
                </a:extLst>
              </a:tr>
              <a:tr h="971925">
                <a:tc>
                  <a:txBody>
                    <a:bodyPr/>
                    <a:lstStyle/>
                    <a:p>
                      <a:r>
                        <a:rPr lang="en-IN" dirty="0"/>
                        <a:t>7</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Household and similar electrical appliances - Safety - Part 2-40: Particular requirements for electrical heat pumps, air-conditioners and dehumidifiers</a:t>
                      </a:r>
                    </a:p>
                  </a:txBody>
                  <a:tcPr/>
                </a:tc>
                <a:tc>
                  <a:txBody>
                    <a:bodyPr/>
                    <a:lstStyle/>
                    <a:p>
                      <a:r>
                        <a:rPr lang="en-IN" dirty="0"/>
                        <a:t>MED 03</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H Category</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Shri Vikas Mehta of Chemours</a:t>
                      </a:r>
                      <a:endParaRPr lang="en-IN" dirty="0"/>
                    </a:p>
                  </a:txBody>
                  <a:tcPr/>
                </a:tc>
                <a:extLst>
                  <a:ext uri="{0D108BD9-81ED-4DB2-BD59-A6C34878D82A}">
                    <a16:rowId xmlns:a16="http://schemas.microsoft.com/office/drawing/2014/main" val="2798692605"/>
                  </a:ext>
                </a:extLst>
              </a:tr>
              <a:tr h="971925">
                <a:tc>
                  <a:txBody>
                    <a:bodyPr/>
                    <a:lstStyle/>
                    <a:p>
                      <a:r>
                        <a:rPr lang="en-IN" dirty="0"/>
                        <a:t>8</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Air conditioners for cooling driver and passenger compartments when the vehicle is stationary</a:t>
                      </a:r>
                      <a:endParaRPr lang="en-US" dirty="0"/>
                    </a:p>
                  </a:txBody>
                  <a:tcPr/>
                </a:tc>
                <a:tc>
                  <a:txBody>
                    <a:bodyPr/>
                    <a:lstStyle/>
                    <a:p>
                      <a:r>
                        <a:rPr lang="en-IN" dirty="0"/>
                        <a:t>MED 03</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M Category</a:t>
                      </a:r>
                    </a:p>
                  </a:txBody>
                  <a:tcPr/>
                </a:tc>
                <a:tc>
                  <a:txBody>
                    <a:bodyPr/>
                    <a:lstStyle/>
                    <a:p>
                      <a:r>
                        <a:rPr lang="en-IN" sz="1800" kern="1200" dirty="0">
                          <a:solidFill>
                            <a:schemeClr val="dk1"/>
                          </a:solidFill>
                          <a:effectLst/>
                          <a:latin typeface="+mn-lt"/>
                          <a:ea typeface="+mn-ea"/>
                          <a:cs typeface="+mn-cs"/>
                        </a:rPr>
                        <a:t>Shri Vikas Mehta of Chemours</a:t>
                      </a:r>
                    </a:p>
                    <a:p>
                      <a:r>
                        <a:rPr lang="en-IN" sz="1800" kern="1200" dirty="0">
                          <a:solidFill>
                            <a:schemeClr val="dk1"/>
                          </a:solidFill>
                          <a:effectLst/>
                          <a:latin typeface="+mn-lt"/>
                          <a:ea typeface="+mn-ea"/>
                          <a:cs typeface="+mn-cs"/>
                        </a:rPr>
                        <a:t>Ms Shweta Kulkarni of Trane Technologies</a:t>
                      </a:r>
                      <a:endParaRPr lang="en-IN" dirty="0"/>
                    </a:p>
                  </a:txBody>
                  <a:tcPr/>
                </a:tc>
                <a:extLst>
                  <a:ext uri="{0D108BD9-81ED-4DB2-BD59-A6C34878D82A}">
                    <a16:rowId xmlns:a16="http://schemas.microsoft.com/office/drawing/2014/main" val="1916829386"/>
                  </a:ext>
                </a:extLst>
              </a:tr>
              <a:tr h="971925">
                <a:tc>
                  <a:txBody>
                    <a:bodyPr/>
                    <a:lstStyle/>
                    <a:p>
                      <a:r>
                        <a:rPr lang="en-IN" dirty="0"/>
                        <a:t>9</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mn-lt"/>
                          <a:ea typeface="+mn-ea"/>
                          <a:cs typeface="+mn-cs"/>
                        </a:rPr>
                        <a:t>Actuators and valve actuators attachments</a:t>
                      </a:r>
                    </a:p>
                  </a:txBody>
                  <a:tcPr/>
                </a:tc>
                <a:tc>
                  <a:txBody>
                    <a:bodyPr/>
                    <a:lstStyle/>
                    <a:p>
                      <a:r>
                        <a:rPr lang="en-IN" dirty="0"/>
                        <a:t>MED 17</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M Category</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N" dirty="0"/>
                    </a:p>
                  </a:txBody>
                  <a:tcPr/>
                </a:tc>
                <a:tc>
                  <a:txBody>
                    <a:bodyPr/>
                    <a:lstStyle/>
                    <a:p>
                      <a:r>
                        <a:rPr lang="en-IN" sz="1800" kern="1200" dirty="0">
                          <a:solidFill>
                            <a:schemeClr val="dk1"/>
                          </a:solidFill>
                          <a:effectLst/>
                          <a:latin typeface="+mn-lt"/>
                          <a:ea typeface="+mn-ea"/>
                          <a:cs typeface="+mn-cs"/>
                        </a:rPr>
                        <a:t>Shri Yashwant M </a:t>
                      </a:r>
                      <a:r>
                        <a:rPr lang="en-IN" sz="1800" kern="1200" dirty="0" err="1">
                          <a:solidFill>
                            <a:schemeClr val="dk1"/>
                          </a:solidFill>
                          <a:effectLst/>
                          <a:latin typeface="+mn-lt"/>
                          <a:ea typeface="+mn-ea"/>
                          <a:cs typeface="+mn-cs"/>
                        </a:rPr>
                        <a:t>Jannu</a:t>
                      </a:r>
                      <a:r>
                        <a:rPr lang="en-IN" sz="1800" kern="1200" dirty="0">
                          <a:solidFill>
                            <a:schemeClr val="dk1"/>
                          </a:solidFill>
                          <a:effectLst/>
                          <a:latin typeface="+mn-lt"/>
                          <a:ea typeface="+mn-ea"/>
                          <a:cs typeface="+mn-cs"/>
                        </a:rPr>
                        <a:t> of </a:t>
                      </a:r>
                      <a:r>
                        <a:rPr lang="en-IN" sz="1800" kern="1200" dirty="0" err="1">
                          <a:solidFill>
                            <a:schemeClr val="dk1"/>
                          </a:solidFill>
                          <a:effectLst/>
                          <a:latin typeface="+mn-lt"/>
                          <a:ea typeface="+mn-ea"/>
                          <a:cs typeface="+mn-cs"/>
                        </a:rPr>
                        <a:t>Auma</a:t>
                      </a:r>
                      <a:r>
                        <a:rPr lang="en-IN" sz="1800" kern="1200" dirty="0">
                          <a:solidFill>
                            <a:schemeClr val="dk1"/>
                          </a:solidFill>
                          <a:effectLst/>
                          <a:latin typeface="+mn-lt"/>
                          <a:ea typeface="+mn-ea"/>
                          <a:cs typeface="+mn-cs"/>
                        </a:rPr>
                        <a:t> India </a:t>
                      </a:r>
                      <a:r>
                        <a:rPr lang="en-IN" sz="1800" kern="1200" dirty="0" err="1">
                          <a:solidFill>
                            <a:schemeClr val="dk1"/>
                          </a:solidFill>
                          <a:effectLst/>
                          <a:latin typeface="+mn-lt"/>
                          <a:ea typeface="+mn-ea"/>
                          <a:cs typeface="+mn-cs"/>
                        </a:rPr>
                        <a:t>Pvt.</a:t>
                      </a:r>
                      <a:r>
                        <a:rPr lang="en-IN" sz="1800" kern="1200" dirty="0">
                          <a:solidFill>
                            <a:schemeClr val="dk1"/>
                          </a:solidFill>
                          <a:effectLst/>
                          <a:latin typeface="+mn-lt"/>
                          <a:ea typeface="+mn-ea"/>
                          <a:cs typeface="+mn-cs"/>
                        </a:rPr>
                        <a:t> Ltd.</a:t>
                      </a:r>
                    </a:p>
                    <a:p>
                      <a:r>
                        <a:rPr lang="en-IN" sz="1800" kern="1200" dirty="0">
                          <a:solidFill>
                            <a:schemeClr val="dk1"/>
                          </a:solidFill>
                          <a:effectLst/>
                          <a:latin typeface="+mn-lt"/>
                          <a:ea typeface="+mn-ea"/>
                          <a:cs typeface="+mn-cs"/>
                        </a:rPr>
                        <a:t>Shri </a:t>
                      </a:r>
                      <a:r>
                        <a:rPr lang="en-IN" sz="1800" kern="1200" dirty="0" err="1">
                          <a:solidFill>
                            <a:schemeClr val="dk1"/>
                          </a:solidFill>
                          <a:effectLst/>
                          <a:latin typeface="+mn-lt"/>
                          <a:ea typeface="+mn-ea"/>
                          <a:cs typeface="+mn-cs"/>
                        </a:rPr>
                        <a:t>Sabarna</a:t>
                      </a:r>
                      <a:r>
                        <a:rPr lang="en-IN" sz="1800" kern="1200" dirty="0">
                          <a:solidFill>
                            <a:schemeClr val="dk1"/>
                          </a:solidFill>
                          <a:effectLst/>
                          <a:latin typeface="+mn-lt"/>
                          <a:ea typeface="+mn-ea"/>
                          <a:cs typeface="+mn-cs"/>
                        </a:rPr>
                        <a:t> Roy of Kejriwal Castings</a:t>
                      </a:r>
                      <a:endParaRPr lang="en-IN" dirty="0"/>
                    </a:p>
                  </a:txBody>
                  <a:tcPr/>
                </a:tc>
                <a:extLst>
                  <a:ext uri="{0D108BD9-81ED-4DB2-BD59-A6C34878D82A}">
                    <a16:rowId xmlns:a16="http://schemas.microsoft.com/office/drawing/2014/main" val="41103353"/>
                  </a:ext>
                </a:extLst>
              </a:tr>
            </a:tbl>
          </a:graphicData>
        </a:graphic>
      </p:graphicFrame>
      <p:pic>
        <p:nvPicPr>
          <p:cNvPr id="8" name="Picture 7">
            <a:extLst>
              <a:ext uri="{FF2B5EF4-FFF2-40B4-BE49-F238E27FC236}">
                <a16:creationId xmlns:a16="http://schemas.microsoft.com/office/drawing/2014/main" id="{4335DFBA-1457-012C-56BD-2331CDBB1C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33989277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AEB7B-8A3A-A353-C087-1A65228B5C85}"/>
              </a:ext>
            </a:extLst>
          </p:cNvPr>
          <p:cNvSpPr>
            <a:spLocks noGrp="1"/>
          </p:cNvSpPr>
          <p:nvPr>
            <p:ph type="title"/>
          </p:nvPr>
        </p:nvSpPr>
        <p:spPr>
          <a:xfrm>
            <a:off x="1619804" y="619760"/>
            <a:ext cx="10450275" cy="1320800"/>
          </a:xfrm>
        </p:spPr>
        <p:txBody>
          <a:bodyPr/>
          <a:lstStyle/>
          <a:p>
            <a:pPr algn="ctr"/>
            <a:r>
              <a:rPr lang="en-US" b="1" dirty="0"/>
              <a:t>Strategies adopted to identify ISO/ IEC experts</a:t>
            </a:r>
            <a:endParaRPr lang="en-IN" b="1" dirty="0"/>
          </a:p>
        </p:txBody>
      </p:sp>
      <p:sp>
        <p:nvSpPr>
          <p:cNvPr id="3" name="Content Placeholder 2">
            <a:extLst>
              <a:ext uri="{FF2B5EF4-FFF2-40B4-BE49-F238E27FC236}">
                <a16:creationId xmlns:a16="http://schemas.microsoft.com/office/drawing/2014/main" id="{87428246-EB57-4761-9B1A-ACD0442B7A19}"/>
              </a:ext>
            </a:extLst>
          </p:cNvPr>
          <p:cNvSpPr>
            <a:spLocks noGrp="1"/>
          </p:cNvSpPr>
          <p:nvPr>
            <p:ph idx="1"/>
          </p:nvPr>
        </p:nvSpPr>
        <p:spPr/>
        <p:txBody>
          <a:bodyPr/>
          <a:lstStyle/>
          <a:p>
            <a:r>
              <a:rPr lang="en-IN" dirty="0"/>
              <a:t>Subject Experts</a:t>
            </a:r>
          </a:p>
          <a:p>
            <a:r>
              <a:rPr lang="en-IN" dirty="0"/>
              <a:t>Past Performance in meetings</a:t>
            </a:r>
          </a:p>
          <a:p>
            <a:r>
              <a:rPr lang="en-IN" dirty="0"/>
              <a:t>Stakeholder Representation</a:t>
            </a:r>
          </a:p>
          <a:p>
            <a:r>
              <a:rPr lang="en-IN" dirty="0"/>
              <a:t>Academia Preference </a:t>
            </a:r>
          </a:p>
          <a:p>
            <a:pPr marL="0" indent="0">
              <a:buNone/>
            </a:pPr>
            <a:endParaRPr lang="en-IN" dirty="0"/>
          </a:p>
        </p:txBody>
      </p:sp>
      <p:pic>
        <p:nvPicPr>
          <p:cNvPr id="4" name="Picture 3">
            <a:extLst>
              <a:ext uri="{FF2B5EF4-FFF2-40B4-BE49-F238E27FC236}">
                <a16:creationId xmlns:a16="http://schemas.microsoft.com/office/drawing/2014/main" id="{D85C7E48-3496-D37F-7A97-AD62D04F5B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5992602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6E2FDEF4-2F44-9BCC-416A-DDFE2225D1C3}"/>
              </a:ext>
            </a:extLst>
          </p:cNvPr>
          <p:cNvGraphicFramePr>
            <a:graphicFrameLocks noGrp="1"/>
          </p:cNvGraphicFramePr>
          <p:nvPr>
            <p:ph idx="1"/>
            <p:extLst>
              <p:ext uri="{D42A27DB-BD31-4B8C-83A1-F6EECF244321}">
                <p14:modId xmlns:p14="http://schemas.microsoft.com/office/powerpoint/2010/main" val="2741295684"/>
              </p:ext>
            </p:extLst>
          </p:nvPr>
        </p:nvGraphicFramePr>
        <p:xfrm>
          <a:off x="525462" y="1091779"/>
          <a:ext cx="11443019" cy="5714160"/>
        </p:xfrm>
        <a:graphic>
          <a:graphicData uri="http://schemas.openxmlformats.org/drawingml/2006/table">
            <a:tbl>
              <a:tblPr firstRow="1" bandRow="1">
                <a:tableStyleId>{5C22544A-7EE6-4342-B048-85BDC9FD1C3A}</a:tableStyleId>
              </a:tblPr>
              <a:tblGrid>
                <a:gridCol w="724218">
                  <a:extLst>
                    <a:ext uri="{9D8B030D-6E8A-4147-A177-3AD203B41FA5}">
                      <a16:colId xmlns:a16="http://schemas.microsoft.com/office/drawing/2014/main" val="194112971"/>
                    </a:ext>
                  </a:extLst>
                </a:gridCol>
                <a:gridCol w="1686560">
                  <a:extLst>
                    <a:ext uri="{9D8B030D-6E8A-4147-A177-3AD203B41FA5}">
                      <a16:colId xmlns:a16="http://schemas.microsoft.com/office/drawing/2014/main" val="3231937290"/>
                    </a:ext>
                  </a:extLst>
                </a:gridCol>
                <a:gridCol w="2255520">
                  <a:extLst>
                    <a:ext uri="{9D8B030D-6E8A-4147-A177-3AD203B41FA5}">
                      <a16:colId xmlns:a16="http://schemas.microsoft.com/office/drawing/2014/main" val="4166697246"/>
                    </a:ext>
                  </a:extLst>
                </a:gridCol>
                <a:gridCol w="1737360">
                  <a:extLst>
                    <a:ext uri="{9D8B030D-6E8A-4147-A177-3AD203B41FA5}">
                      <a16:colId xmlns:a16="http://schemas.microsoft.com/office/drawing/2014/main" val="2814230570"/>
                    </a:ext>
                  </a:extLst>
                </a:gridCol>
                <a:gridCol w="5039361">
                  <a:extLst>
                    <a:ext uri="{9D8B030D-6E8A-4147-A177-3AD203B41FA5}">
                      <a16:colId xmlns:a16="http://schemas.microsoft.com/office/drawing/2014/main" val="3492292101"/>
                    </a:ext>
                  </a:extLst>
                </a:gridCol>
              </a:tblGrid>
              <a:tr h="370840">
                <a:tc>
                  <a:txBody>
                    <a:bodyPr/>
                    <a:lstStyle/>
                    <a:p>
                      <a:pPr algn="ctr" rtl="0" fontAlgn="t"/>
                      <a:r>
                        <a:rPr lang="en-US" sz="1800" b="1" dirty="0" err="1">
                          <a:solidFill>
                            <a:schemeClr val="tx1"/>
                          </a:solidFill>
                          <a:effectLst/>
                        </a:rPr>
                        <a:t>Sl</a:t>
                      </a:r>
                      <a:r>
                        <a:rPr lang="en-US" sz="1800" b="1" dirty="0">
                          <a:solidFill>
                            <a:schemeClr val="tx1"/>
                          </a:solidFill>
                          <a:effectLst/>
                        </a:rPr>
                        <a:t> No.</a:t>
                      </a:r>
                      <a:endParaRPr lang="en-US" sz="1800" b="1" dirty="0">
                        <a:solidFill>
                          <a:schemeClr val="tx1"/>
                        </a:solidFill>
                        <a:effectLst/>
                        <a:latin typeface="+mn-lt"/>
                      </a:endParaRPr>
                    </a:p>
                  </a:txBody>
                  <a:tcPr marL="28470" marR="28470" marT="18980" marB="18980"/>
                </a:tc>
                <a:tc>
                  <a:txBody>
                    <a:bodyPr/>
                    <a:lstStyle/>
                    <a:p>
                      <a:pPr algn="ctr" rtl="0" fontAlgn="t"/>
                      <a:r>
                        <a:rPr lang="en-US" sz="1800" b="1" dirty="0">
                          <a:solidFill>
                            <a:schemeClr val="tx1"/>
                          </a:solidFill>
                          <a:effectLst/>
                        </a:rPr>
                        <a:t>Meeting/Visit/Seminar</a:t>
                      </a:r>
                      <a:endParaRPr lang="en-US" sz="1800" b="1" dirty="0">
                        <a:solidFill>
                          <a:schemeClr val="tx1"/>
                        </a:solidFill>
                        <a:effectLst/>
                        <a:latin typeface="+mn-lt"/>
                      </a:endParaRPr>
                    </a:p>
                  </a:txBody>
                  <a:tcPr marL="28470" marR="28470" marT="18980" marB="18980"/>
                </a:tc>
                <a:tc>
                  <a:txBody>
                    <a:bodyPr/>
                    <a:lstStyle/>
                    <a:p>
                      <a:pPr algn="ctr" rtl="0" fontAlgn="t"/>
                      <a:r>
                        <a:rPr lang="en-US" sz="1800" b="1" dirty="0">
                          <a:solidFill>
                            <a:schemeClr val="tx1"/>
                          </a:solidFill>
                          <a:effectLst/>
                        </a:rPr>
                        <a:t>Topic </a:t>
                      </a:r>
                      <a:endParaRPr lang="en-US" sz="1800" b="1" dirty="0">
                        <a:solidFill>
                          <a:schemeClr val="tx1"/>
                        </a:solidFill>
                        <a:effectLst/>
                        <a:latin typeface="+mn-lt"/>
                      </a:endParaRPr>
                    </a:p>
                  </a:txBody>
                  <a:tcPr marL="28470" marR="28470" marT="18980" marB="18980"/>
                </a:tc>
                <a:tc>
                  <a:txBody>
                    <a:bodyPr/>
                    <a:lstStyle/>
                    <a:p>
                      <a:pPr algn="ctr" rtl="0" fontAlgn="t"/>
                      <a:r>
                        <a:rPr lang="en-US" sz="1800" b="1" dirty="0">
                          <a:solidFill>
                            <a:schemeClr val="tx1"/>
                          </a:solidFill>
                          <a:effectLst/>
                        </a:rPr>
                        <a:t>Date</a:t>
                      </a:r>
                      <a:endParaRPr lang="en-US" sz="1800" b="1" dirty="0">
                        <a:solidFill>
                          <a:schemeClr val="tx1"/>
                        </a:solidFill>
                        <a:effectLst/>
                        <a:latin typeface="+mn-lt"/>
                      </a:endParaRPr>
                    </a:p>
                  </a:txBody>
                  <a:tcPr marL="28470" marR="28470" marT="18980" marB="18980"/>
                </a:tc>
                <a:tc>
                  <a:txBody>
                    <a:bodyPr/>
                    <a:lstStyle/>
                    <a:p>
                      <a:pPr algn="ctr" rtl="0" fontAlgn="t"/>
                      <a:r>
                        <a:rPr lang="en-US" sz="1800" b="1" dirty="0">
                          <a:solidFill>
                            <a:schemeClr val="tx1"/>
                          </a:solidFill>
                          <a:effectLst/>
                        </a:rPr>
                        <a:t>Remarks</a:t>
                      </a:r>
                      <a:endParaRPr lang="en-US" sz="1800" b="1" dirty="0">
                        <a:solidFill>
                          <a:schemeClr val="tx1"/>
                        </a:solidFill>
                        <a:effectLst/>
                        <a:latin typeface="+mn-lt"/>
                      </a:endParaRPr>
                    </a:p>
                  </a:txBody>
                  <a:tcPr marL="28470" marR="28470" marT="18980" marB="18980"/>
                </a:tc>
                <a:extLst>
                  <a:ext uri="{0D108BD9-81ED-4DB2-BD59-A6C34878D82A}">
                    <a16:rowId xmlns:a16="http://schemas.microsoft.com/office/drawing/2014/main" val="3317222227"/>
                  </a:ext>
                </a:extLst>
              </a:tr>
              <a:tr h="370840">
                <a:tc>
                  <a:txBody>
                    <a:bodyPr/>
                    <a:lstStyle/>
                    <a:p>
                      <a:pPr algn="ctr" rtl="0" fontAlgn="t"/>
                      <a:r>
                        <a:rPr lang="en-US" sz="1800" b="1" dirty="0">
                          <a:effectLst/>
                        </a:rPr>
                        <a:t>1</a:t>
                      </a:r>
                      <a:endParaRPr lang="en-US" sz="1800" b="1" dirty="0">
                        <a:effectLst/>
                        <a:latin typeface="+mn-lt"/>
                      </a:endParaRPr>
                    </a:p>
                  </a:txBody>
                  <a:tcPr marL="28470" marR="28470" marT="18980" marB="18980"/>
                </a:tc>
                <a:tc>
                  <a:txBody>
                    <a:bodyPr/>
                    <a:lstStyle/>
                    <a:p>
                      <a:pPr algn="ctr" rtl="0" fontAlgn="t"/>
                      <a:r>
                        <a:rPr lang="en-US" sz="1800" b="0" dirty="0">
                          <a:effectLst/>
                        </a:rPr>
                        <a:t>Seminar</a:t>
                      </a:r>
                      <a:endParaRPr lang="en-US" sz="1800" b="0" dirty="0">
                        <a:effectLst/>
                        <a:latin typeface="+mn-lt"/>
                        <a:cs typeface="Times New Roman" panose="02020603050405020304" pitchFamily="18" charset="0"/>
                      </a:endParaRPr>
                    </a:p>
                  </a:txBody>
                  <a:tcPr marL="28470" marR="28470" marT="18980" marB="18980"/>
                </a:tc>
                <a:tc>
                  <a:txBody>
                    <a:bodyPr/>
                    <a:lstStyle/>
                    <a:p>
                      <a:pPr algn="ctr" rtl="0" fontAlgn="t"/>
                      <a:r>
                        <a:rPr lang="en-IN" sz="1800" u="none" strike="noStrike" kern="1200" dirty="0">
                          <a:solidFill>
                            <a:schemeClr val="tx1"/>
                          </a:solidFill>
                          <a:effectLst/>
                        </a:rPr>
                        <a:t>Standards in VRF including BEE Labelling’ in VRF MELA 2.0, </a:t>
                      </a:r>
                      <a:endParaRPr lang="en-US" sz="1800" b="0" dirty="0">
                        <a:effectLst/>
                        <a:latin typeface="+mn-lt"/>
                        <a:cs typeface="Times New Roman" panose="02020603050405020304" pitchFamily="18" charset="0"/>
                      </a:endParaRPr>
                    </a:p>
                  </a:txBody>
                  <a:tcPr marL="28470" marR="28470" marT="18980" marB="18980"/>
                </a:tc>
                <a:tc>
                  <a:txBody>
                    <a:bodyPr/>
                    <a:lstStyle/>
                    <a:p>
                      <a:pPr algn="ctr" rtl="0" fontAlgn="t"/>
                      <a:r>
                        <a:rPr lang="en-US" sz="1800" b="0" dirty="0">
                          <a:effectLst/>
                        </a:rPr>
                        <a:t>27 Sept 2024</a:t>
                      </a:r>
                      <a:endParaRPr lang="en-US" sz="1800" b="0" dirty="0">
                        <a:effectLst/>
                        <a:latin typeface="+mn-lt"/>
                        <a:cs typeface="Times New Roman" panose="02020603050405020304" pitchFamily="18" charset="0"/>
                      </a:endParaRPr>
                    </a:p>
                  </a:txBody>
                  <a:tcPr marL="28470" marR="28470" marT="18980" marB="18980"/>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IN" sz="1800" u="none" strike="noStrike" kern="1200" dirty="0">
                          <a:solidFill>
                            <a:schemeClr val="tx1"/>
                          </a:solidFill>
                          <a:effectLst/>
                        </a:rPr>
                        <a:t>Participated as one of the </a:t>
                      </a:r>
                      <a:r>
                        <a:rPr lang="en-IN" sz="1800" u="none" strike="noStrike" kern="1200" dirty="0" err="1">
                          <a:solidFill>
                            <a:schemeClr val="tx1"/>
                          </a:solidFill>
                          <a:effectLst/>
                        </a:rPr>
                        <a:t>panelists</a:t>
                      </a:r>
                      <a:r>
                        <a:rPr lang="en-IN" sz="1800" u="none" strike="noStrike" kern="1200" dirty="0">
                          <a:solidFill>
                            <a:schemeClr val="tx1"/>
                          </a:solidFill>
                          <a:effectLst/>
                        </a:rPr>
                        <a:t> in session ‘Standards in VRF including BEE </a:t>
                      </a:r>
                      <a:r>
                        <a:rPr lang="en-IN" sz="1800" u="none" strike="noStrike" kern="1200" dirty="0" err="1">
                          <a:solidFill>
                            <a:schemeClr val="tx1"/>
                          </a:solidFill>
                          <a:effectLst/>
                        </a:rPr>
                        <a:t>Labeling</a:t>
                      </a:r>
                      <a:r>
                        <a:rPr lang="en-IN" sz="1800" u="none" strike="noStrike" kern="1200" dirty="0">
                          <a:solidFill>
                            <a:schemeClr val="tx1"/>
                          </a:solidFill>
                          <a:effectLst/>
                        </a:rPr>
                        <a:t>’ in VRF MELA 2.0, organized by RATA on 27 Sep 2024 in New Delhi</a:t>
                      </a:r>
                      <a:endParaRPr lang="en-IN" sz="1800" u="none" strike="noStrike" kern="1200" dirty="0">
                        <a:solidFill>
                          <a:schemeClr val="tx1"/>
                        </a:solidFill>
                        <a:effectLst/>
                        <a:latin typeface="+mn-lt"/>
                        <a:ea typeface="+mn-ea"/>
                        <a:cs typeface="Times New Roman" panose="02020603050405020304" pitchFamily="18" charset="0"/>
                      </a:endParaRPr>
                    </a:p>
                  </a:txBody>
                  <a:tcPr marL="28470" marR="28470" marT="18980" marB="18980"/>
                </a:tc>
                <a:extLst>
                  <a:ext uri="{0D108BD9-81ED-4DB2-BD59-A6C34878D82A}">
                    <a16:rowId xmlns:a16="http://schemas.microsoft.com/office/drawing/2014/main" val="1775254302"/>
                  </a:ext>
                </a:extLst>
              </a:tr>
              <a:tr h="370840">
                <a:tc>
                  <a:txBody>
                    <a:bodyPr/>
                    <a:lstStyle/>
                    <a:p>
                      <a:pPr algn="ctr" rtl="0" fontAlgn="t"/>
                      <a:r>
                        <a:rPr lang="en-US" sz="1800" b="1" dirty="0">
                          <a:effectLst/>
                        </a:rPr>
                        <a:t>2</a:t>
                      </a:r>
                      <a:endParaRPr lang="en-US" sz="1800" b="1" dirty="0">
                        <a:effectLst/>
                        <a:latin typeface="+mn-lt"/>
                      </a:endParaRPr>
                    </a:p>
                  </a:txBody>
                  <a:tcPr marL="28470" marR="28470" marT="18980" marB="18980"/>
                </a:tc>
                <a:tc>
                  <a:txBody>
                    <a:bodyPr/>
                    <a:lstStyle/>
                    <a:p>
                      <a:pPr algn="ctr" rtl="0" fontAlgn="t"/>
                      <a:r>
                        <a:rPr lang="en-US" sz="1800" b="0" dirty="0">
                          <a:effectLst/>
                        </a:rPr>
                        <a:t>Seminar</a:t>
                      </a:r>
                      <a:endParaRPr lang="en-US" sz="1800" b="0" dirty="0">
                        <a:effectLst/>
                        <a:latin typeface="+mn-lt"/>
                        <a:cs typeface="Times New Roman" panose="02020603050405020304" pitchFamily="18" charset="0"/>
                      </a:endParaRPr>
                    </a:p>
                  </a:txBody>
                  <a:tcPr marL="28470" marR="28470" marT="18980" marB="18980"/>
                </a:tc>
                <a:tc>
                  <a:txBody>
                    <a:bodyPr/>
                    <a:lstStyle/>
                    <a:p>
                      <a:pPr algn="ctr" rtl="0" fontAlgn="t"/>
                      <a:r>
                        <a:rPr lang="en-IN" sz="1800" b="0" kern="1200" dirty="0">
                          <a:solidFill>
                            <a:schemeClr val="tx1"/>
                          </a:solidFill>
                          <a:effectLst/>
                        </a:rPr>
                        <a:t>Ozone Officers of South Asia and West Asia countries </a:t>
                      </a:r>
                      <a:endParaRPr lang="en-US" sz="1800" b="0" dirty="0">
                        <a:effectLst/>
                        <a:latin typeface="+mn-lt"/>
                        <a:cs typeface="Times New Roman" panose="02020603050405020304" pitchFamily="18" charset="0"/>
                      </a:endParaRPr>
                    </a:p>
                  </a:txBody>
                  <a:tcPr marL="28470" marR="28470" marT="18980" marB="18980"/>
                </a:tc>
                <a:tc>
                  <a:txBody>
                    <a:bodyPr/>
                    <a:lstStyle/>
                    <a:p>
                      <a:pPr algn="ctr" rtl="0" fontAlgn="t"/>
                      <a:r>
                        <a:rPr lang="en-US" sz="1800" b="0" dirty="0">
                          <a:effectLst/>
                        </a:rPr>
                        <a:t>25 Sept 2024 </a:t>
                      </a:r>
                      <a:endParaRPr lang="en-US" sz="1800" b="0" dirty="0">
                        <a:effectLst/>
                        <a:latin typeface="+mn-lt"/>
                        <a:cs typeface="Times New Roman" panose="02020603050405020304" pitchFamily="18" charset="0"/>
                      </a:endParaRPr>
                    </a:p>
                  </a:txBody>
                  <a:tcPr marL="28470" marR="28470" marT="18980" marB="18980"/>
                </a:tc>
                <a:tc>
                  <a:txBody>
                    <a:bodyPr/>
                    <a:lstStyle/>
                    <a:p>
                      <a:pPr algn="ctr" rtl="0" fontAlgn="t"/>
                      <a:r>
                        <a:rPr lang="en-IN" sz="1800" b="0" kern="1200" dirty="0">
                          <a:solidFill>
                            <a:schemeClr val="tx1"/>
                          </a:solidFill>
                          <a:effectLst/>
                        </a:rPr>
                        <a:t>Delivered a presentation on RAC Standards</a:t>
                      </a:r>
                      <a:endParaRPr lang="en-US" sz="1800" b="0" dirty="0">
                        <a:effectLst/>
                        <a:latin typeface="+mn-lt"/>
                        <a:cs typeface="Times New Roman" panose="02020603050405020304" pitchFamily="18" charset="0"/>
                      </a:endParaRPr>
                    </a:p>
                  </a:txBody>
                  <a:tcPr marL="28470" marR="28470" marT="18980" marB="18980"/>
                </a:tc>
                <a:extLst>
                  <a:ext uri="{0D108BD9-81ED-4DB2-BD59-A6C34878D82A}">
                    <a16:rowId xmlns:a16="http://schemas.microsoft.com/office/drawing/2014/main" val="2705427451"/>
                  </a:ext>
                </a:extLst>
              </a:tr>
              <a:tr h="370840">
                <a:tc>
                  <a:txBody>
                    <a:bodyPr/>
                    <a:lstStyle/>
                    <a:p>
                      <a:pPr algn="ctr" rtl="0" fontAlgn="t"/>
                      <a:r>
                        <a:rPr lang="en-US" sz="1800" b="1" dirty="0">
                          <a:effectLst/>
                          <a:latin typeface="+mn-lt"/>
                        </a:rPr>
                        <a:t>3</a:t>
                      </a:r>
                    </a:p>
                  </a:txBody>
                  <a:tcPr marL="28470" marR="28470" marT="18980" marB="18980"/>
                </a:tc>
                <a:tc>
                  <a:txBody>
                    <a:bodyPr/>
                    <a:lstStyle/>
                    <a:p>
                      <a:pPr algn="ctr" rtl="0" fontAlgn="t"/>
                      <a:r>
                        <a:rPr lang="en-US" sz="1800" b="0" dirty="0">
                          <a:effectLst/>
                          <a:latin typeface="+mn-lt"/>
                          <a:cs typeface="Times New Roman" panose="02020603050405020304" pitchFamily="18" charset="0"/>
                        </a:rPr>
                        <a:t>Meeting</a:t>
                      </a:r>
                    </a:p>
                  </a:txBody>
                  <a:tcPr marL="28470" marR="28470" marT="18980" marB="18980"/>
                </a:tc>
                <a:tc>
                  <a:txBody>
                    <a:bodyPr/>
                    <a:lstStyle/>
                    <a:p>
                      <a:pPr algn="ctr" rtl="0" fontAlgn="t"/>
                      <a:r>
                        <a:rPr lang="en-US" sz="1800" b="0" dirty="0">
                          <a:effectLst/>
                          <a:latin typeface="+mn-lt"/>
                          <a:cs typeface="Times New Roman" panose="02020603050405020304" pitchFamily="18" charset="0"/>
                        </a:rPr>
                        <a:t>Stakeholder Consultation meeting on Air Filter Cooler and Air Filter QCO</a:t>
                      </a:r>
                    </a:p>
                  </a:txBody>
                  <a:tcPr marL="28470" marR="28470" marT="18980" marB="18980"/>
                </a:tc>
                <a:tc>
                  <a:txBody>
                    <a:bodyPr/>
                    <a:lstStyle/>
                    <a:p>
                      <a:pPr algn="ctr" rtl="0" fontAlgn="t"/>
                      <a:r>
                        <a:rPr lang="en-US" sz="1800" b="0" dirty="0">
                          <a:effectLst/>
                          <a:latin typeface="+mn-lt"/>
                          <a:cs typeface="Times New Roman" panose="02020603050405020304" pitchFamily="18" charset="0"/>
                        </a:rPr>
                        <a:t>05 Sep 2024</a:t>
                      </a:r>
                    </a:p>
                  </a:txBody>
                  <a:tcPr marL="28470" marR="28470" marT="18980" marB="18980"/>
                </a:tc>
                <a:tc>
                  <a:txBody>
                    <a:bodyPr/>
                    <a:lstStyle/>
                    <a:p>
                      <a:pPr marL="0" marR="0" lvl="0" indent="0" algn="ctr" defTabSz="457200" rtl="0" eaLnBrk="1" fontAlgn="t" latinLnBrk="0" hangingPunct="1">
                        <a:lnSpc>
                          <a:spcPct val="100000"/>
                        </a:lnSpc>
                        <a:spcBef>
                          <a:spcPts val="0"/>
                        </a:spcBef>
                        <a:spcAft>
                          <a:spcPts val="0"/>
                        </a:spcAft>
                        <a:buClrTx/>
                        <a:buSzTx/>
                        <a:buFontTx/>
                        <a:buNone/>
                        <a:tabLst/>
                        <a:defRPr/>
                      </a:pPr>
                      <a:r>
                        <a:rPr lang="en-US" sz="1800" b="0" dirty="0">
                          <a:effectLst/>
                          <a:latin typeface="+mn-lt"/>
                          <a:cs typeface="Times New Roman" panose="02020603050405020304" pitchFamily="18" charset="0"/>
                        </a:rPr>
                        <a:t>Stakeholder Consultation meeting on Air Filter Cooler and Air Filter QCO</a:t>
                      </a:r>
                    </a:p>
                  </a:txBody>
                  <a:tcPr marL="28470" marR="28470" marT="18980" marB="18980"/>
                </a:tc>
                <a:extLst>
                  <a:ext uri="{0D108BD9-81ED-4DB2-BD59-A6C34878D82A}">
                    <a16:rowId xmlns:a16="http://schemas.microsoft.com/office/drawing/2014/main" val="4281090792"/>
                  </a:ext>
                </a:extLst>
              </a:tr>
              <a:tr h="370840">
                <a:tc>
                  <a:txBody>
                    <a:bodyPr/>
                    <a:lstStyle/>
                    <a:p>
                      <a:pPr algn="ctr" rtl="0" fontAlgn="t"/>
                      <a:r>
                        <a:rPr lang="en-US" sz="1800" b="1" dirty="0">
                          <a:effectLst/>
                          <a:latin typeface="+mn-lt"/>
                        </a:rPr>
                        <a:t>4</a:t>
                      </a:r>
                    </a:p>
                  </a:txBody>
                  <a:tcPr marL="28470" marR="28470" marT="18980" marB="18980"/>
                </a:tc>
                <a:tc>
                  <a:txBody>
                    <a:bodyPr/>
                    <a:lstStyle/>
                    <a:p>
                      <a:pPr algn="ctr" rtl="0" fontAlgn="t"/>
                      <a:r>
                        <a:rPr lang="en-US" sz="1800" b="0" dirty="0">
                          <a:effectLst/>
                          <a:latin typeface="+mn-lt"/>
                          <a:cs typeface="Times New Roman" panose="02020603050405020304" pitchFamily="18" charset="0"/>
                        </a:rPr>
                        <a:t>Meeting</a:t>
                      </a:r>
                    </a:p>
                  </a:txBody>
                  <a:tcPr marL="28470" marR="28470" marT="18980" marB="18980"/>
                </a:tc>
                <a:tc>
                  <a:txBody>
                    <a:bodyPr/>
                    <a:lstStyle/>
                    <a:p>
                      <a:pPr marL="0" marR="0" lvl="0" indent="0" algn="ctr" defTabSz="457200" rtl="0" eaLnBrk="1" fontAlgn="t" latinLnBrk="0" hangingPunct="1">
                        <a:lnSpc>
                          <a:spcPct val="100000"/>
                        </a:lnSpc>
                        <a:spcBef>
                          <a:spcPts val="0"/>
                        </a:spcBef>
                        <a:spcAft>
                          <a:spcPts val="0"/>
                        </a:spcAft>
                        <a:buClrTx/>
                        <a:buSzTx/>
                        <a:buFontTx/>
                        <a:buNone/>
                        <a:tabLst/>
                        <a:defRPr/>
                      </a:pPr>
                      <a:r>
                        <a:rPr lang="en-US" sz="1800" b="0" dirty="0">
                          <a:effectLst/>
                          <a:latin typeface="+mn-lt"/>
                          <a:cs typeface="Times New Roman" panose="02020603050405020304" pitchFamily="18" charset="0"/>
                        </a:rPr>
                        <a:t>Stakeholder Consultation meeting on AC and Compressors QCO</a:t>
                      </a:r>
                    </a:p>
                  </a:txBody>
                  <a:tcPr marL="28470" marR="28470" marT="18980" marB="18980"/>
                </a:tc>
                <a:tc>
                  <a:txBody>
                    <a:bodyPr/>
                    <a:lstStyle/>
                    <a:p>
                      <a:pPr algn="ctr" rtl="0" fontAlgn="t"/>
                      <a:r>
                        <a:rPr lang="en-US" sz="1800" b="0" dirty="0">
                          <a:effectLst/>
                          <a:latin typeface="+mn-lt"/>
                          <a:cs typeface="Times New Roman" panose="02020603050405020304" pitchFamily="18" charset="0"/>
                        </a:rPr>
                        <a:t>27 Aug 2024</a:t>
                      </a:r>
                    </a:p>
                  </a:txBody>
                  <a:tcPr marL="28470" marR="28470" marT="18980" marB="18980"/>
                </a:tc>
                <a:tc>
                  <a:txBody>
                    <a:bodyPr/>
                    <a:lstStyle/>
                    <a:p>
                      <a:pPr marL="0" marR="0" lvl="0" indent="0" algn="ctr" defTabSz="457200" rtl="0" eaLnBrk="1" fontAlgn="t" latinLnBrk="0" hangingPunct="1">
                        <a:lnSpc>
                          <a:spcPct val="100000"/>
                        </a:lnSpc>
                        <a:spcBef>
                          <a:spcPts val="0"/>
                        </a:spcBef>
                        <a:spcAft>
                          <a:spcPts val="0"/>
                        </a:spcAft>
                        <a:buClrTx/>
                        <a:buSzTx/>
                        <a:buFontTx/>
                        <a:buNone/>
                        <a:tabLst/>
                        <a:defRPr/>
                      </a:pPr>
                      <a:r>
                        <a:rPr lang="en-US" sz="1800" b="0" dirty="0">
                          <a:effectLst/>
                          <a:latin typeface="+mn-lt"/>
                          <a:cs typeface="Times New Roman" panose="02020603050405020304" pitchFamily="18" charset="0"/>
                        </a:rPr>
                        <a:t>Stakeholder Consultation meeting on AC and Compressors QCO</a:t>
                      </a:r>
                    </a:p>
                  </a:txBody>
                  <a:tcPr marL="28470" marR="28470" marT="18980" marB="18980"/>
                </a:tc>
                <a:extLst>
                  <a:ext uri="{0D108BD9-81ED-4DB2-BD59-A6C34878D82A}">
                    <a16:rowId xmlns:a16="http://schemas.microsoft.com/office/drawing/2014/main" val="274472549"/>
                  </a:ext>
                </a:extLst>
              </a:tr>
              <a:tr h="370840">
                <a:tc>
                  <a:txBody>
                    <a:bodyPr/>
                    <a:lstStyle/>
                    <a:p>
                      <a:pPr algn="ctr" rtl="0" fontAlgn="t"/>
                      <a:r>
                        <a:rPr lang="en-US" sz="1800" b="1" dirty="0">
                          <a:effectLst/>
                          <a:latin typeface="+mn-lt"/>
                        </a:rPr>
                        <a:t>5</a:t>
                      </a:r>
                    </a:p>
                  </a:txBody>
                  <a:tcPr marL="28470" marR="28470" marT="18980" marB="18980"/>
                </a:tc>
                <a:tc>
                  <a:txBody>
                    <a:bodyPr/>
                    <a:lstStyle/>
                    <a:p>
                      <a:pPr algn="ctr" rtl="0" fontAlgn="t"/>
                      <a:r>
                        <a:rPr lang="en-US" sz="1800" b="0" dirty="0">
                          <a:effectLst/>
                          <a:latin typeface="+mn-lt"/>
                          <a:cs typeface="Times New Roman" panose="02020603050405020304" pitchFamily="18" charset="0"/>
                        </a:rPr>
                        <a:t>Meeting</a:t>
                      </a:r>
                    </a:p>
                  </a:txBody>
                  <a:tcPr marL="28470" marR="28470" marT="18980" marB="18980"/>
                </a:tc>
                <a:tc>
                  <a:txBody>
                    <a:bodyPr/>
                    <a:lstStyle/>
                    <a:p>
                      <a:pPr algn="ctr" rtl="0" fontAlgn="t"/>
                      <a:r>
                        <a:rPr lang="en-US" sz="1800" b="0" dirty="0">
                          <a:effectLst/>
                          <a:latin typeface="+mn-lt"/>
                          <a:cs typeface="Times New Roman" panose="02020603050405020304" pitchFamily="18" charset="0"/>
                        </a:rPr>
                        <a:t>Consultation with stakeholders of Desert Coolers</a:t>
                      </a:r>
                    </a:p>
                  </a:txBody>
                  <a:tcPr marL="28470" marR="28470" marT="18980" marB="18980"/>
                </a:tc>
                <a:tc>
                  <a:txBody>
                    <a:bodyPr/>
                    <a:lstStyle/>
                    <a:p>
                      <a:pPr algn="ctr" rtl="0" fontAlgn="t"/>
                      <a:r>
                        <a:rPr lang="en-US" sz="1800" b="0" dirty="0">
                          <a:effectLst/>
                          <a:latin typeface="+mn-lt"/>
                          <a:cs typeface="Times New Roman" panose="02020603050405020304" pitchFamily="18" charset="0"/>
                        </a:rPr>
                        <a:t>23 Aug 2024</a:t>
                      </a:r>
                    </a:p>
                  </a:txBody>
                  <a:tcPr marL="28470" marR="28470" marT="18980" marB="18980"/>
                </a:tc>
                <a:tc>
                  <a:txBody>
                    <a:bodyPr/>
                    <a:lstStyle/>
                    <a:p>
                      <a:pPr algn="ctr" rtl="0" fontAlgn="t"/>
                      <a:r>
                        <a:rPr lang="en-US" sz="1800" b="0" dirty="0">
                          <a:effectLst/>
                          <a:latin typeface="+mn-lt"/>
                          <a:cs typeface="Times New Roman" panose="02020603050405020304" pitchFamily="18" charset="0"/>
                        </a:rPr>
                        <a:t>Updated on the recently revised standard IS 3315:2024</a:t>
                      </a:r>
                    </a:p>
                  </a:txBody>
                  <a:tcPr marL="28470" marR="28470" marT="18980" marB="18980"/>
                </a:tc>
                <a:extLst>
                  <a:ext uri="{0D108BD9-81ED-4DB2-BD59-A6C34878D82A}">
                    <a16:rowId xmlns:a16="http://schemas.microsoft.com/office/drawing/2014/main" val="3901119238"/>
                  </a:ext>
                </a:extLst>
              </a:tr>
            </a:tbl>
          </a:graphicData>
        </a:graphic>
      </p:graphicFrame>
      <p:sp>
        <p:nvSpPr>
          <p:cNvPr id="5" name="Title 1">
            <a:extLst>
              <a:ext uri="{FF2B5EF4-FFF2-40B4-BE49-F238E27FC236}">
                <a16:creationId xmlns:a16="http://schemas.microsoft.com/office/drawing/2014/main" id="{9AA73AB7-A9F5-F717-BB31-A70D6ACFAF39}"/>
              </a:ext>
            </a:extLst>
          </p:cNvPr>
          <p:cNvSpPr>
            <a:spLocks noGrp="1"/>
          </p:cNvSpPr>
          <p:nvPr>
            <p:ph type="title"/>
          </p:nvPr>
        </p:nvSpPr>
        <p:spPr>
          <a:xfrm>
            <a:off x="1916440" y="513990"/>
            <a:ext cx="9774760" cy="577789"/>
          </a:xfrm>
        </p:spPr>
        <p:txBody>
          <a:bodyPr>
            <a:noAutofit/>
          </a:bodyPr>
          <a:lstStyle/>
          <a:p>
            <a:r>
              <a:rPr lang="en-IN" sz="3200" b="1" dirty="0">
                <a:cs typeface="Times New Roman" panose="02020603050405020304" pitchFamily="18" charset="0"/>
              </a:rPr>
              <a:t>Seminar/Workshops/Exposure Visits Attended </a:t>
            </a:r>
          </a:p>
        </p:txBody>
      </p:sp>
      <p:pic>
        <p:nvPicPr>
          <p:cNvPr id="6" name="Picture 5">
            <a:extLst>
              <a:ext uri="{FF2B5EF4-FFF2-40B4-BE49-F238E27FC236}">
                <a16:creationId xmlns:a16="http://schemas.microsoft.com/office/drawing/2014/main" id="{F4085C21-E6ED-A758-C09E-D256193DE6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32218038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6E2FDEF4-2F44-9BCC-416A-DDFE2225D1C3}"/>
              </a:ext>
            </a:extLst>
          </p:cNvPr>
          <p:cNvGraphicFramePr>
            <a:graphicFrameLocks noGrp="1"/>
          </p:cNvGraphicFramePr>
          <p:nvPr>
            <p:ph idx="1"/>
            <p:extLst>
              <p:ext uri="{D42A27DB-BD31-4B8C-83A1-F6EECF244321}">
                <p14:modId xmlns:p14="http://schemas.microsoft.com/office/powerpoint/2010/main" val="3787605953"/>
              </p:ext>
            </p:extLst>
          </p:nvPr>
        </p:nvGraphicFramePr>
        <p:xfrm>
          <a:off x="657542" y="1246188"/>
          <a:ext cx="11443019" cy="4030280"/>
        </p:xfrm>
        <a:graphic>
          <a:graphicData uri="http://schemas.openxmlformats.org/drawingml/2006/table">
            <a:tbl>
              <a:tblPr firstRow="1" bandRow="1">
                <a:tableStyleId>{5C22544A-7EE6-4342-B048-85BDC9FD1C3A}</a:tableStyleId>
              </a:tblPr>
              <a:tblGrid>
                <a:gridCol w="724218">
                  <a:extLst>
                    <a:ext uri="{9D8B030D-6E8A-4147-A177-3AD203B41FA5}">
                      <a16:colId xmlns:a16="http://schemas.microsoft.com/office/drawing/2014/main" val="194112971"/>
                    </a:ext>
                  </a:extLst>
                </a:gridCol>
                <a:gridCol w="1686560">
                  <a:extLst>
                    <a:ext uri="{9D8B030D-6E8A-4147-A177-3AD203B41FA5}">
                      <a16:colId xmlns:a16="http://schemas.microsoft.com/office/drawing/2014/main" val="3231937290"/>
                    </a:ext>
                  </a:extLst>
                </a:gridCol>
                <a:gridCol w="2255520">
                  <a:extLst>
                    <a:ext uri="{9D8B030D-6E8A-4147-A177-3AD203B41FA5}">
                      <a16:colId xmlns:a16="http://schemas.microsoft.com/office/drawing/2014/main" val="4166697246"/>
                    </a:ext>
                  </a:extLst>
                </a:gridCol>
                <a:gridCol w="1737360">
                  <a:extLst>
                    <a:ext uri="{9D8B030D-6E8A-4147-A177-3AD203B41FA5}">
                      <a16:colId xmlns:a16="http://schemas.microsoft.com/office/drawing/2014/main" val="2814230570"/>
                    </a:ext>
                  </a:extLst>
                </a:gridCol>
                <a:gridCol w="5039361">
                  <a:extLst>
                    <a:ext uri="{9D8B030D-6E8A-4147-A177-3AD203B41FA5}">
                      <a16:colId xmlns:a16="http://schemas.microsoft.com/office/drawing/2014/main" val="3492292101"/>
                    </a:ext>
                  </a:extLst>
                </a:gridCol>
              </a:tblGrid>
              <a:tr h="370840">
                <a:tc>
                  <a:txBody>
                    <a:bodyPr/>
                    <a:lstStyle/>
                    <a:p>
                      <a:pPr algn="ctr" rtl="0" fontAlgn="t"/>
                      <a:r>
                        <a:rPr lang="en-US" sz="1800" b="1" dirty="0" err="1">
                          <a:solidFill>
                            <a:schemeClr val="tx1"/>
                          </a:solidFill>
                          <a:effectLst/>
                        </a:rPr>
                        <a:t>Sl</a:t>
                      </a:r>
                      <a:r>
                        <a:rPr lang="en-US" sz="1800" b="1" dirty="0">
                          <a:solidFill>
                            <a:schemeClr val="tx1"/>
                          </a:solidFill>
                          <a:effectLst/>
                        </a:rPr>
                        <a:t> No.</a:t>
                      </a:r>
                      <a:endParaRPr lang="en-US" sz="1800" b="1" dirty="0">
                        <a:solidFill>
                          <a:schemeClr val="tx1"/>
                        </a:solidFill>
                        <a:effectLst/>
                        <a:latin typeface="+mn-lt"/>
                      </a:endParaRPr>
                    </a:p>
                  </a:txBody>
                  <a:tcPr marL="28470" marR="28470" marT="18980" marB="18980"/>
                </a:tc>
                <a:tc>
                  <a:txBody>
                    <a:bodyPr/>
                    <a:lstStyle/>
                    <a:p>
                      <a:pPr algn="ctr" rtl="0" fontAlgn="t"/>
                      <a:r>
                        <a:rPr lang="en-US" sz="1800" b="1" dirty="0">
                          <a:solidFill>
                            <a:schemeClr val="tx1"/>
                          </a:solidFill>
                          <a:effectLst/>
                        </a:rPr>
                        <a:t>Meeting/Visit/Seminar</a:t>
                      </a:r>
                      <a:endParaRPr lang="en-US" sz="1800" b="1" dirty="0">
                        <a:solidFill>
                          <a:schemeClr val="tx1"/>
                        </a:solidFill>
                        <a:effectLst/>
                        <a:latin typeface="+mn-lt"/>
                      </a:endParaRPr>
                    </a:p>
                  </a:txBody>
                  <a:tcPr marL="28470" marR="28470" marT="18980" marB="18980"/>
                </a:tc>
                <a:tc>
                  <a:txBody>
                    <a:bodyPr/>
                    <a:lstStyle/>
                    <a:p>
                      <a:pPr algn="ctr" rtl="0" fontAlgn="t"/>
                      <a:r>
                        <a:rPr lang="en-US" sz="1800" b="1" dirty="0">
                          <a:solidFill>
                            <a:schemeClr val="tx1"/>
                          </a:solidFill>
                          <a:effectLst/>
                        </a:rPr>
                        <a:t>Topic </a:t>
                      </a:r>
                      <a:endParaRPr lang="en-US" sz="1800" b="1" dirty="0">
                        <a:solidFill>
                          <a:schemeClr val="tx1"/>
                        </a:solidFill>
                        <a:effectLst/>
                        <a:latin typeface="+mn-lt"/>
                      </a:endParaRPr>
                    </a:p>
                  </a:txBody>
                  <a:tcPr marL="28470" marR="28470" marT="18980" marB="18980"/>
                </a:tc>
                <a:tc>
                  <a:txBody>
                    <a:bodyPr/>
                    <a:lstStyle/>
                    <a:p>
                      <a:pPr algn="ctr" rtl="0" fontAlgn="t"/>
                      <a:r>
                        <a:rPr lang="en-US" sz="1800" b="1" dirty="0">
                          <a:solidFill>
                            <a:schemeClr val="tx1"/>
                          </a:solidFill>
                          <a:effectLst/>
                        </a:rPr>
                        <a:t>Date</a:t>
                      </a:r>
                      <a:endParaRPr lang="en-US" sz="1800" b="1" dirty="0">
                        <a:solidFill>
                          <a:schemeClr val="tx1"/>
                        </a:solidFill>
                        <a:effectLst/>
                        <a:latin typeface="+mn-lt"/>
                      </a:endParaRPr>
                    </a:p>
                  </a:txBody>
                  <a:tcPr marL="28470" marR="28470" marT="18980" marB="18980"/>
                </a:tc>
                <a:tc>
                  <a:txBody>
                    <a:bodyPr/>
                    <a:lstStyle/>
                    <a:p>
                      <a:pPr algn="ctr" rtl="0" fontAlgn="t"/>
                      <a:r>
                        <a:rPr lang="en-US" sz="1800" b="1" dirty="0">
                          <a:solidFill>
                            <a:schemeClr val="tx1"/>
                          </a:solidFill>
                          <a:effectLst/>
                        </a:rPr>
                        <a:t>Remarks</a:t>
                      </a:r>
                      <a:endParaRPr lang="en-US" sz="1800" b="1" dirty="0">
                        <a:solidFill>
                          <a:schemeClr val="tx1"/>
                        </a:solidFill>
                        <a:effectLst/>
                        <a:latin typeface="+mn-lt"/>
                      </a:endParaRPr>
                    </a:p>
                  </a:txBody>
                  <a:tcPr marL="28470" marR="28470" marT="18980" marB="18980"/>
                </a:tc>
                <a:extLst>
                  <a:ext uri="{0D108BD9-81ED-4DB2-BD59-A6C34878D82A}">
                    <a16:rowId xmlns:a16="http://schemas.microsoft.com/office/drawing/2014/main" val="3317222227"/>
                  </a:ext>
                </a:extLst>
              </a:tr>
              <a:tr h="370840">
                <a:tc>
                  <a:txBody>
                    <a:bodyPr/>
                    <a:lstStyle/>
                    <a:p>
                      <a:pPr algn="ctr" rtl="0" fontAlgn="t"/>
                      <a:r>
                        <a:rPr lang="en-US" sz="1800" b="1" dirty="0">
                          <a:effectLst/>
                          <a:latin typeface="+mn-lt"/>
                        </a:rPr>
                        <a:t>6</a:t>
                      </a:r>
                    </a:p>
                  </a:txBody>
                  <a:tcPr marL="28470" marR="28470" marT="18980" marB="18980"/>
                </a:tc>
                <a:tc>
                  <a:txBody>
                    <a:bodyPr/>
                    <a:lstStyle/>
                    <a:p>
                      <a:pPr algn="ctr" rtl="0" fontAlgn="t"/>
                      <a:r>
                        <a:rPr lang="en-US" sz="1800" b="0" dirty="0">
                          <a:effectLst/>
                          <a:latin typeface="+mn-lt"/>
                          <a:cs typeface="Times New Roman" panose="02020603050405020304" pitchFamily="18" charset="0"/>
                        </a:rPr>
                        <a:t>Meeting </a:t>
                      </a:r>
                    </a:p>
                  </a:txBody>
                  <a:tcPr marL="28470" marR="28470" marT="18980" marB="18980"/>
                </a:tc>
                <a:tc>
                  <a:txBody>
                    <a:bodyPr/>
                    <a:lstStyle/>
                    <a:p>
                      <a:pPr algn="ctr" rtl="0" fontAlgn="t"/>
                      <a:r>
                        <a:rPr lang="en-US" sz="1800" b="0" dirty="0">
                          <a:effectLst/>
                          <a:latin typeface="+mn-lt"/>
                          <a:cs typeface="Times New Roman" panose="02020603050405020304" pitchFamily="18" charset="0"/>
                        </a:rPr>
                        <a:t>Steering Committee Meeting </a:t>
                      </a:r>
                    </a:p>
                  </a:txBody>
                  <a:tcPr marL="28470" marR="28470" marT="18980" marB="18980"/>
                </a:tc>
                <a:tc>
                  <a:txBody>
                    <a:bodyPr/>
                    <a:lstStyle/>
                    <a:p>
                      <a:pPr algn="ctr" rtl="0" fontAlgn="t"/>
                      <a:r>
                        <a:rPr lang="en-US" sz="1800" b="0" dirty="0">
                          <a:effectLst/>
                        </a:rPr>
                        <a:t>20 Aug 2024</a:t>
                      </a:r>
                      <a:endParaRPr lang="en-US" sz="1800" b="0" dirty="0">
                        <a:effectLst/>
                        <a:latin typeface="+mn-lt"/>
                        <a:cs typeface="Times New Roman" panose="02020603050405020304" pitchFamily="18" charset="0"/>
                      </a:endParaRPr>
                    </a:p>
                  </a:txBody>
                  <a:tcPr marL="28470" marR="28470" marT="18980" marB="18980"/>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IN" sz="1800" u="none" strike="noStrike" kern="1200" dirty="0">
                          <a:solidFill>
                            <a:schemeClr val="tx1"/>
                          </a:solidFill>
                          <a:effectLst/>
                          <a:latin typeface="+mn-lt"/>
                          <a:ea typeface="+mn-ea"/>
                          <a:cs typeface="Times New Roman" panose="02020603050405020304" pitchFamily="18" charset="0"/>
                        </a:rPr>
                        <a:t>Updated on the action taken by BIS on formulation of standards on RAC and refrigerants.</a:t>
                      </a:r>
                    </a:p>
                  </a:txBody>
                  <a:tcPr marL="28470" marR="28470" marT="18980" marB="18980"/>
                </a:tc>
                <a:extLst>
                  <a:ext uri="{0D108BD9-81ED-4DB2-BD59-A6C34878D82A}">
                    <a16:rowId xmlns:a16="http://schemas.microsoft.com/office/drawing/2014/main" val="1775254302"/>
                  </a:ext>
                </a:extLst>
              </a:tr>
              <a:tr h="370840">
                <a:tc>
                  <a:txBody>
                    <a:bodyPr/>
                    <a:lstStyle/>
                    <a:p>
                      <a:pPr algn="ctr" rtl="0" fontAlgn="t"/>
                      <a:r>
                        <a:rPr lang="en-US" sz="1800" b="1" dirty="0">
                          <a:effectLst/>
                          <a:latin typeface="+mn-lt"/>
                        </a:rPr>
                        <a:t>7</a:t>
                      </a:r>
                    </a:p>
                  </a:txBody>
                  <a:tcPr marL="28470" marR="28470" marT="18980" marB="18980"/>
                </a:tc>
                <a:tc>
                  <a:txBody>
                    <a:bodyPr/>
                    <a:lstStyle/>
                    <a:p>
                      <a:pPr algn="ctr" rtl="0" fontAlgn="t"/>
                      <a:r>
                        <a:rPr lang="en-US" sz="1800" b="0" dirty="0">
                          <a:effectLst/>
                          <a:latin typeface="+mn-lt"/>
                          <a:cs typeface="Times New Roman" panose="02020603050405020304" pitchFamily="18" charset="0"/>
                        </a:rPr>
                        <a:t>Meeting</a:t>
                      </a:r>
                    </a:p>
                  </a:txBody>
                  <a:tcPr marL="28470" marR="28470" marT="18980" marB="18980"/>
                </a:tc>
                <a:tc>
                  <a:txBody>
                    <a:bodyPr/>
                    <a:lstStyle/>
                    <a:p>
                      <a:pPr algn="ctr" rtl="0" fontAlgn="t"/>
                      <a:r>
                        <a:rPr lang="en-US" sz="1800" b="0" dirty="0">
                          <a:effectLst/>
                          <a:latin typeface="+mn-lt"/>
                          <a:cs typeface="Times New Roman" panose="02020603050405020304" pitchFamily="18" charset="0"/>
                        </a:rPr>
                        <a:t>District Cooling Hub by BEE and UNEP</a:t>
                      </a:r>
                    </a:p>
                  </a:txBody>
                  <a:tcPr marL="28470" marR="28470" marT="18980" marB="18980"/>
                </a:tc>
                <a:tc>
                  <a:txBody>
                    <a:bodyPr/>
                    <a:lstStyle/>
                    <a:p>
                      <a:pPr algn="ctr" rtl="0" fontAlgn="t"/>
                      <a:r>
                        <a:rPr lang="en-US" sz="1800" b="0" dirty="0">
                          <a:effectLst/>
                          <a:latin typeface="+mn-lt"/>
                          <a:cs typeface="Times New Roman" panose="02020603050405020304" pitchFamily="18" charset="0"/>
                        </a:rPr>
                        <a:t>09 Jul 2024</a:t>
                      </a:r>
                    </a:p>
                  </a:txBody>
                  <a:tcPr marL="28470" marR="28470" marT="18980" marB="18980"/>
                </a:tc>
                <a:tc>
                  <a:txBody>
                    <a:bodyPr/>
                    <a:lstStyle/>
                    <a:p>
                      <a:pPr algn="ctr" rtl="0" fontAlgn="t"/>
                      <a:r>
                        <a:rPr lang="en-US" sz="1800" b="0" dirty="0">
                          <a:effectLst/>
                          <a:latin typeface="+mn-lt"/>
                          <a:cs typeface="Times New Roman" panose="02020603050405020304" pitchFamily="18" charset="0"/>
                        </a:rPr>
                        <a:t>Challenges and Possible Solutions for setting up Infrastructure of District Cooling </a:t>
                      </a:r>
                    </a:p>
                  </a:txBody>
                  <a:tcPr marL="28470" marR="28470" marT="18980" marB="18980"/>
                </a:tc>
                <a:extLst>
                  <a:ext uri="{0D108BD9-81ED-4DB2-BD59-A6C34878D82A}">
                    <a16:rowId xmlns:a16="http://schemas.microsoft.com/office/drawing/2014/main" val="2705427451"/>
                  </a:ext>
                </a:extLst>
              </a:tr>
              <a:tr h="370840">
                <a:tc>
                  <a:txBody>
                    <a:bodyPr/>
                    <a:lstStyle/>
                    <a:p>
                      <a:pPr algn="ctr" rtl="0" fontAlgn="t"/>
                      <a:r>
                        <a:rPr lang="en-US" sz="1800" b="1" dirty="0">
                          <a:effectLst/>
                          <a:latin typeface="+mn-lt"/>
                        </a:rPr>
                        <a:t>8</a:t>
                      </a:r>
                    </a:p>
                  </a:txBody>
                  <a:tcPr marL="28470" marR="28470" marT="18980" marB="18980"/>
                </a:tc>
                <a:tc>
                  <a:txBody>
                    <a:bodyPr/>
                    <a:lstStyle/>
                    <a:p>
                      <a:pPr algn="ctr" rtl="0" fontAlgn="t"/>
                      <a:r>
                        <a:rPr lang="en-US" sz="1800" b="0" dirty="0">
                          <a:effectLst/>
                          <a:latin typeface="+mn-lt"/>
                          <a:cs typeface="Times New Roman" panose="02020603050405020304" pitchFamily="18" charset="0"/>
                        </a:rPr>
                        <a:t>Seminar</a:t>
                      </a:r>
                    </a:p>
                  </a:txBody>
                  <a:tcPr marL="28470" marR="28470" marT="18980" marB="18980"/>
                </a:tc>
                <a:tc>
                  <a:txBody>
                    <a:bodyPr/>
                    <a:lstStyle/>
                    <a:p>
                      <a:pPr algn="ctr" rtl="0" fontAlgn="t"/>
                      <a:r>
                        <a:rPr lang="en-US" sz="1800" b="0" dirty="0">
                          <a:effectLst/>
                          <a:latin typeface="+mn-lt"/>
                          <a:cs typeface="Times New Roman" panose="02020603050405020304" pitchFamily="18" charset="0"/>
                        </a:rPr>
                        <a:t>ISHRAE Vision to Action – HVAC&amp;R</a:t>
                      </a:r>
                    </a:p>
                  </a:txBody>
                  <a:tcPr marL="28470" marR="28470" marT="18980" marB="18980"/>
                </a:tc>
                <a:tc>
                  <a:txBody>
                    <a:bodyPr/>
                    <a:lstStyle/>
                    <a:p>
                      <a:pPr algn="ctr" rtl="0" fontAlgn="t"/>
                      <a:r>
                        <a:rPr lang="en-US" sz="1800" b="0" dirty="0">
                          <a:effectLst/>
                          <a:latin typeface="+mn-lt"/>
                          <a:cs typeface="Times New Roman" panose="02020603050405020304" pitchFamily="18" charset="0"/>
                        </a:rPr>
                        <a:t>03 Jul 2024</a:t>
                      </a:r>
                    </a:p>
                  </a:txBody>
                  <a:tcPr marL="28470" marR="28470" marT="18980" marB="18980"/>
                </a:tc>
                <a:tc>
                  <a:txBody>
                    <a:bodyPr/>
                    <a:lstStyle/>
                    <a:p>
                      <a:pPr algn="ctr" rtl="0" fontAlgn="t"/>
                      <a:r>
                        <a:rPr lang="en-US" sz="1800" b="0" dirty="0">
                          <a:effectLst/>
                          <a:latin typeface="+mn-lt"/>
                          <a:cs typeface="Times New Roman" panose="02020603050405020304" pitchFamily="18" charset="0"/>
                        </a:rPr>
                        <a:t>Latest Technologies in HVAC sector</a:t>
                      </a:r>
                    </a:p>
                  </a:txBody>
                  <a:tcPr marL="28470" marR="28470" marT="18980" marB="18980"/>
                </a:tc>
                <a:extLst>
                  <a:ext uri="{0D108BD9-81ED-4DB2-BD59-A6C34878D82A}">
                    <a16:rowId xmlns:a16="http://schemas.microsoft.com/office/drawing/2014/main" val="4281090792"/>
                  </a:ext>
                </a:extLst>
              </a:tr>
              <a:tr h="370840">
                <a:tc>
                  <a:txBody>
                    <a:bodyPr/>
                    <a:lstStyle/>
                    <a:p>
                      <a:pPr algn="ctr" rtl="0" fontAlgn="t"/>
                      <a:r>
                        <a:rPr lang="en-US" sz="1800" b="1" dirty="0">
                          <a:effectLst/>
                          <a:latin typeface="+mn-lt"/>
                        </a:rPr>
                        <a:t>9</a:t>
                      </a:r>
                    </a:p>
                  </a:txBody>
                  <a:tcPr marL="28470" marR="28470" marT="18980" marB="18980"/>
                </a:tc>
                <a:tc>
                  <a:txBody>
                    <a:bodyPr/>
                    <a:lstStyle/>
                    <a:p>
                      <a:pPr algn="ctr" rtl="0" fontAlgn="t"/>
                      <a:r>
                        <a:rPr lang="en-US" sz="1800" b="0" dirty="0">
                          <a:effectLst/>
                        </a:rPr>
                        <a:t>Factory Visit</a:t>
                      </a:r>
                      <a:endParaRPr lang="en-US" sz="1800" b="0" dirty="0">
                        <a:effectLst/>
                        <a:latin typeface="+mn-lt"/>
                      </a:endParaRPr>
                    </a:p>
                  </a:txBody>
                  <a:tcPr marL="28470" marR="28470" marT="18980" marB="18980"/>
                </a:tc>
                <a:tc>
                  <a:txBody>
                    <a:bodyPr/>
                    <a:lstStyle/>
                    <a:p>
                      <a:pPr algn="ctr" rtl="0" fontAlgn="b"/>
                      <a:r>
                        <a:rPr lang="en-US" sz="1800" dirty="0">
                          <a:solidFill>
                            <a:schemeClr val="tx1"/>
                          </a:solidFill>
                          <a:effectLst/>
                        </a:rPr>
                        <a:t>M/s Daikin Air Conditioning India Private Limited at Neemrana</a:t>
                      </a:r>
                      <a:endParaRPr lang="en-US" sz="1800" dirty="0">
                        <a:solidFill>
                          <a:schemeClr val="tx1"/>
                        </a:solidFill>
                        <a:effectLst/>
                        <a:latin typeface="+mn-lt"/>
                        <a:cs typeface="Times New Roman" panose="02020603050405020304" pitchFamily="18" charset="0"/>
                      </a:endParaRPr>
                    </a:p>
                  </a:txBody>
                  <a:tcPr marL="8639" marR="8639" marT="5759" marB="5759" anchor="b"/>
                </a:tc>
                <a:tc>
                  <a:txBody>
                    <a:bodyPr/>
                    <a:lstStyle/>
                    <a:p>
                      <a:pPr algn="ctr" rtl="0" fontAlgn="b"/>
                      <a:r>
                        <a:rPr lang="en-US" sz="1800" dirty="0">
                          <a:solidFill>
                            <a:schemeClr val="tx1"/>
                          </a:solidFill>
                          <a:effectLst/>
                        </a:rPr>
                        <a:t>07 June 2024</a:t>
                      </a:r>
                      <a:endParaRPr lang="en-US" sz="1800" dirty="0">
                        <a:solidFill>
                          <a:schemeClr val="tx1"/>
                        </a:solidFill>
                        <a:effectLst/>
                        <a:latin typeface="+mn-lt"/>
                        <a:cs typeface="Times New Roman" panose="02020603050405020304" pitchFamily="18" charset="0"/>
                      </a:endParaRPr>
                    </a:p>
                  </a:txBody>
                  <a:tcPr marL="8639" marR="8639" marT="5759" marB="5759" anchor="b"/>
                </a:tc>
                <a:tc>
                  <a:txBody>
                    <a:bodyPr/>
                    <a:lstStyle/>
                    <a:p>
                      <a:pPr algn="ctr" rtl="0" fontAlgn="t"/>
                      <a:r>
                        <a:rPr lang="en-US" sz="1800" b="0" dirty="0">
                          <a:effectLst/>
                        </a:rPr>
                        <a:t>Discerned the manufacturing process, testing and working of ACs, VRFs and chilling units and their different components, which are being dealt by Refrigeration and Air Conditioning Sectional Committee, MED 03</a:t>
                      </a:r>
                      <a:endParaRPr lang="en-US" sz="1800" b="0" dirty="0">
                        <a:effectLst/>
                        <a:latin typeface="+mn-lt"/>
                      </a:endParaRPr>
                    </a:p>
                  </a:txBody>
                  <a:tcPr marL="28470" marR="28470" marT="18980" marB="18980"/>
                </a:tc>
                <a:extLst>
                  <a:ext uri="{0D108BD9-81ED-4DB2-BD59-A6C34878D82A}">
                    <a16:rowId xmlns:a16="http://schemas.microsoft.com/office/drawing/2014/main" val="274472549"/>
                  </a:ext>
                </a:extLst>
              </a:tr>
            </a:tbl>
          </a:graphicData>
        </a:graphic>
      </p:graphicFrame>
      <p:sp>
        <p:nvSpPr>
          <p:cNvPr id="5" name="Title 1">
            <a:extLst>
              <a:ext uri="{FF2B5EF4-FFF2-40B4-BE49-F238E27FC236}">
                <a16:creationId xmlns:a16="http://schemas.microsoft.com/office/drawing/2014/main" id="{9AA73AB7-A9F5-F717-BB31-A70D6ACFAF39}"/>
              </a:ext>
            </a:extLst>
          </p:cNvPr>
          <p:cNvSpPr>
            <a:spLocks noGrp="1"/>
          </p:cNvSpPr>
          <p:nvPr>
            <p:ph type="title"/>
          </p:nvPr>
        </p:nvSpPr>
        <p:spPr>
          <a:xfrm>
            <a:off x="1916440" y="513990"/>
            <a:ext cx="9774760" cy="577789"/>
          </a:xfrm>
        </p:spPr>
        <p:txBody>
          <a:bodyPr>
            <a:noAutofit/>
          </a:bodyPr>
          <a:lstStyle/>
          <a:p>
            <a:r>
              <a:rPr lang="en-IN" sz="3200" b="1" dirty="0">
                <a:cs typeface="Times New Roman" panose="02020603050405020304" pitchFamily="18" charset="0"/>
              </a:rPr>
              <a:t>Seminar/Workshops/Exposure Visits Attended </a:t>
            </a:r>
          </a:p>
        </p:txBody>
      </p:sp>
      <p:pic>
        <p:nvPicPr>
          <p:cNvPr id="6" name="Picture 5">
            <a:extLst>
              <a:ext uri="{FF2B5EF4-FFF2-40B4-BE49-F238E27FC236}">
                <a16:creationId xmlns:a16="http://schemas.microsoft.com/office/drawing/2014/main" id="{F4085C21-E6ED-A758-C09E-D256193DE6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2681901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77722-9FB2-32DA-B286-BDFACF7F1B84}"/>
              </a:ext>
            </a:extLst>
          </p:cNvPr>
          <p:cNvSpPr>
            <a:spLocks noGrp="1"/>
          </p:cNvSpPr>
          <p:nvPr>
            <p:ph type="title"/>
          </p:nvPr>
        </p:nvSpPr>
        <p:spPr>
          <a:xfrm>
            <a:off x="1520614" y="609600"/>
            <a:ext cx="9736666" cy="1320800"/>
          </a:xfrm>
        </p:spPr>
        <p:txBody>
          <a:bodyPr>
            <a:normAutofit/>
          </a:bodyPr>
          <a:lstStyle/>
          <a:p>
            <a:pPr algn="ctr"/>
            <a:r>
              <a:rPr lang="en-US" sz="3200" b="1" dirty="0"/>
              <a:t>SC/WP Meetings Held </a:t>
            </a:r>
            <a:endParaRPr lang="en-IN" sz="3200" b="1" dirty="0"/>
          </a:p>
        </p:txBody>
      </p:sp>
      <p:graphicFrame>
        <p:nvGraphicFramePr>
          <p:cNvPr id="5" name="Content Placeholder 4">
            <a:extLst>
              <a:ext uri="{FF2B5EF4-FFF2-40B4-BE49-F238E27FC236}">
                <a16:creationId xmlns:a16="http://schemas.microsoft.com/office/drawing/2014/main" id="{005B50A0-BB8D-6004-9D63-D3458D2ACA12}"/>
              </a:ext>
            </a:extLst>
          </p:cNvPr>
          <p:cNvGraphicFramePr>
            <a:graphicFrameLocks noGrp="1"/>
          </p:cNvGraphicFramePr>
          <p:nvPr>
            <p:ph idx="1"/>
            <p:extLst>
              <p:ext uri="{D42A27DB-BD31-4B8C-83A1-F6EECF244321}">
                <p14:modId xmlns:p14="http://schemas.microsoft.com/office/powerpoint/2010/main" val="2554911974"/>
              </p:ext>
            </p:extLst>
          </p:nvPr>
        </p:nvGraphicFramePr>
        <p:xfrm>
          <a:off x="637222" y="1493520"/>
          <a:ext cx="11219499" cy="3697141"/>
        </p:xfrm>
        <a:graphic>
          <a:graphicData uri="http://schemas.openxmlformats.org/drawingml/2006/table">
            <a:tbl>
              <a:tblPr firstRow="1" bandRow="1">
                <a:tableStyleId>{5C22544A-7EE6-4342-B048-85BDC9FD1C3A}</a:tableStyleId>
              </a:tblPr>
              <a:tblGrid>
                <a:gridCol w="1269333">
                  <a:extLst>
                    <a:ext uri="{9D8B030D-6E8A-4147-A177-3AD203B41FA5}">
                      <a16:colId xmlns:a16="http://schemas.microsoft.com/office/drawing/2014/main" val="3139901166"/>
                    </a:ext>
                  </a:extLst>
                </a:gridCol>
                <a:gridCol w="1770412">
                  <a:extLst>
                    <a:ext uri="{9D8B030D-6E8A-4147-A177-3AD203B41FA5}">
                      <a16:colId xmlns:a16="http://schemas.microsoft.com/office/drawing/2014/main" val="2662210797"/>
                    </a:ext>
                  </a:extLst>
                </a:gridCol>
                <a:gridCol w="2207413">
                  <a:extLst>
                    <a:ext uri="{9D8B030D-6E8A-4147-A177-3AD203B41FA5}">
                      <a16:colId xmlns:a16="http://schemas.microsoft.com/office/drawing/2014/main" val="2367802870"/>
                    </a:ext>
                  </a:extLst>
                </a:gridCol>
                <a:gridCol w="1938820">
                  <a:extLst>
                    <a:ext uri="{9D8B030D-6E8A-4147-A177-3AD203B41FA5}">
                      <a16:colId xmlns:a16="http://schemas.microsoft.com/office/drawing/2014/main" val="836997602"/>
                    </a:ext>
                  </a:extLst>
                </a:gridCol>
                <a:gridCol w="1981200">
                  <a:extLst>
                    <a:ext uri="{9D8B030D-6E8A-4147-A177-3AD203B41FA5}">
                      <a16:colId xmlns:a16="http://schemas.microsoft.com/office/drawing/2014/main" val="3691797827"/>
                    </a:ext>
                  </a:extLst>
                </a:gridCol>
                <a:gridCol w="2052321">
                  <a:extLst>
                    <a:ext uri="{9D8B030D-6E8A-4147-A177-3AD203B41FA5}">
                      <a16:colId xmlns:a16="http://schemas.microsoft.com/office/drawing/2014/main" val="819782980"/>
                    </a:ext>
                  </a:extLst>
                </a:gridCol>
              </a:tblGrid>
              <a:tr h="365760">
                <a:tc rowSpan="2">
                  <a:txBody>
                    <a:bodyPr/>
                    <a:lstStyle/>
                    <a:p>
                      <a:pPr algn="ctr" rtl="0" fontAlgn="b"/>
                      <a:r>
                        <a:rPr lang="en-US" sz="1800" b="1" dirty="0" err="1">
                          <a:solidFill>
                            <a:schemeClr val="tx1"/>
                          </a:solidFill>
                          <a:effectLst/>
                        </a:rPr>
                        <a:t>Sl</a:t>
                      </a:r>
                      <a:r>
                        <a:rPr lang="en-US" sz="1800" b="1" dirty="0">
                          <a:solidFill>
                            <a:schemeClr val="tx1"/>
                          </a:solidFill>
                          <a:effectLst/>
                        </a:rPr>
                        <a:t> No.</a:t>
                      </a:r>
                      <a:endParaRPr lang="en-US" sz="1800" b="1" dirty="0">
                        <a:solidFill>
                          <a:schemeClr val="tx1"/>
                        </a:solidFill>
                        <a:effectLst/>
                        <a:latin typeface="+mn-lt"/>
                        <a:cs typeface="Times New Roman" panose="02020603050405020304" pitchFamily="18" charset="0"/>
                      </a:endParaRPr>
                    </a:p>
                  </a:txBody>
                  <a:tcPr marL="9380" marR="9380" marT="6253" marB="6253"/>
                </a:tc>
                <a:tc rowSpan="2">
                  <a:txBody>
                    <a:bodyPr/>
                    <a:lstStyle/>
                    <a:p>
                      <a:pPr algn="ctr" rtl="0" fontAlgn="b"/>
                      <a:r>
                        <a:rPr lang="en-US" sz="1800" b="1" dirty="0">
                          <a:solidFill>
                            <a:schemeClr val="tx1"/>
                          </a:solidFill>
                          <a:effectLst/>
                        </a:rPr>
                        <a:t>Committee</a:t>
                      </a:r>
                      <a:endParaRPr lang="en-US" sz="1800" b="1" dirty="0">
                        <a:solidFill>
                          <a:schemeClr val="tx1"/>
                        </a:solidFill>
                        <a:effectLst/>
                        <a:latin typeface="+mn-lt"/>
                        <a:cs typeface="Times New Roman" panose="02020603050405020304" pitchFamily="18" charset="0"/>
                      </a:endParaRPr>
                    </a:p>
                  </a:txBody>
                  <a:tcPr marL="9380" marR="9380" marT="6253" marB="6253"/>
                </a:tc>
                <a:tc gridSpan="2">
                  <a:txBody>
                    <a:bodyPr/>
                    <a:lstStyle/>
                    <a:p>
                      <a:pPr algn="ctr" rtl="0" fontAlgn="b"/>
                      <a:r>
                        <a:rPr lang="en-US" sz="1800" b="1" dirty="0">
                          <a:solidFill>
                            <a:schemeClr val="tx1"/>
                          </a:solidFill>
                          <a:effectLst/>
                        </a:rPr>
                        <a:t>1</a:t>
                      </a:r>
                      <a:r>
                        <a:rPr lang="en-US" sz="1800" b="1" cap="none" baseline="30000" dirty="0">
                          <a:solidFill>
                            <a:schemeClr val="tx1"/>
                          </a:solidFill>
                          <a:effectLst/>
                        </a:rPr>
                        <a:t>st</a:t>
                      </a:r>
                      <a:r>
                        <a:rPr lang="en-US" sz="1800" b="1" dirty="0">
                          <a:solidFill>
                            <a:schemeClr val="tx1"/>
                          </a:solidFill>
                          <a:effectLst/>
                        </a:rPr>
                        <a:t> Quarter</a:t>
                      </a:r>
                      <a:endParaRPr lang="en-US" sz="1800" b="1" dirty="0">
                        <a:solidFill>
                          <a:schemeClr val="tx1"/>
                        </a:solidFill>
                        <a:effectLst/>
                        <a:latin typeface="+mn-lt"/>
                        <a:cs typeface="Times New Roman" panose="02020603050405020304" pitchFamily="18" charset="0"/>
                      </a:endParaRPr>
                    </a:p>
                  </a:txBody>
                  <a:tcPr marL="9380" marR="9380" marT="6253" marB="6253"/>
                </a:tc>
                <a:tc hMerge="1">
                  <a:txBody>
                    <a:bodyPr/>
                    <a:lstStyle/>
                    <a:p>
                      <a:endParaRPr dirty="0"/>
                    </a:p>
                  </a:txBody>
                  <a:tcPr marL="9380" marR="9380" marT="6253" marB="6253"/>
                </a:tc>
                <a:tc gridSpan="2">
                  <a:txBody>
                    <a:bodyPr/>
                    <a:lstStyle/>
                    <a:p>
                      <a:pPr algn="ctr" rtl="0" fontAlgn="b"/>
                      <a:r>
                        <a:rPr lang="en-US" sz="1800" b="1" dirty="0">
                          <a:solidFill>
                            <a:schemeClr val="tx1"/>
                          </a:solidFill>
                          <a:effectLst/>
                        </a:rPr>
                        <a:t> 2</a:t>
                      </a:r>
                      <a:r>
                        <a:rPr lang="en-US" sz="1800" b="1" baseline="30000" dirty="0">
                          <a:solidFill>
                            <a:schemeClr val="tx1"/>
                          </a:solidFill>
                          <a:effectLst/>
                        </a:rPr>
                        <a:t>nd  </a:t>
                      </a:r>
                      <a:r>
                        <a:rPr lang="en-US" sz="1800" b="1" baseline="0" dirty="0">
                          <a:solidFill>
                            <a:schemeClr val="tx1"/>
                          </a:solidFill>
                          <a:effectLst/>
                        </a:rPr>
                        <a:t> Quarter</a:t>
                      </a:r>
                      <a:endParaRPr lang="en-US" sz="1800" b="1" baseline="0" dirty="0">
                        <a:solidFill>
                          <a:schemeClr val="tx1"/>
                        </a:solidFill>
                        <a:effectLst/>
                        <a:latin typeface="+mn-lt"/>
                        <a:cs typeface="Times New Roman" panose="02020603050405020304" pitchFamily="18" charset="0"/>
                      </a:endParaRPr>
                    </a:p>
                  </a:txBody>
                  <a:tcPr marL="9380" marR="9380" marT="6253" marB="6253"/>
                </a:tc>
                <a:tc hMerge="1">
                  <a:txBody>
                    <a:bodyPr/>
                    <a:lstStyle/>
                    <a:p>
                      <a:endParaRPr dirty="0"/>
                    </a:p>
                  </a:txBody>
                  <a:tcPr marL="9380" marR="9380" marT="6253" marB="6253"/>
                </a:tc>
                <a:extLst>
                  <a:ext uri="{0D108BD9-81ED-4DB2-BD59-A6C34878D82A}">
                    <a16:rowId xmlns:a16="http://schemas.microsoft.com/office/drawing/2014/main" val="1378928926"/>
                  </a:ext>
                </a:extLst>
              </a:tr>
              <a:tr h="355600">
                <a:tc vMerge="1">
                  <a:txBody>
                    <a:bodyPr/>
                    <a:lstStyle/>
                    <a:p>
                      <a:pPr algn="ctr" rtl="0" fontAlgn="b"/>
                      <a:endParaRPr lang="en-US" sz="1600" b="1" dirty="0">
                        <a:solidFill>
                          <a:schemeClr val="tx1"/>
                        </a:solidFill>
                        <a:effectLst/>
                        <a:latin typeface="Times New Roman" panose="02020603050405020304" pitchFamily="18" charset="0"/>
                        <a:cs typeface="Times New Roman" panose="02020603050405020304" pitchFamily="18" charset="0"/>
                      </a:endParaRPr>
                    </a:p>
                  </a:txBody>
                  <a:tcPr marL="9380" marR="9380" marT="6253" marB="6253"/>
                </a:tc>
                <a:tc vMerge="1">
                  <a:txBody>
                    <a:bodyPr/>
                    <a:lstStyle/>
                    <a:p>
                      <a:pPr algn="ctr" rtl="0" fontAlgn="b"/>
                      <a:endParaRPr lang="en-US" sz="1600" b="1" dirty="0">
                        <a:solidFill>
                          <a:schemeClr val="tx1"/>
                        </a:solidFill>
                        <a:effectLst/>
                        <a:latin typeface="Times New Roman" panose="02020603050405020304" pitchFamily="18" charset="0"/>
                        <a:cs typeface="Times New Roman" panose="02020603050405020304" pitchFamily="18" charset="0"/>
                      </a:endParaRPr>
                    </a:p>
                  </a:txBody>
                  <a:tcPr marL="9380" marR="9380" marT="6253" marB="6253"/>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800" b="1" dirty="0">
                          <a:solidFill>
                            <a:schemeClr val="tx1"/>
                          </a:solidFill>
                          <a:effectLst/>
                        </a:rPr>
                        <a:t>Meeting Venue</a:t>
                      </a:r>
                      <a:endParaRPr lang="en-US" sz="1800" b="1" dirty="0">
                        <a:solidFill>
                          <a:schemeClr val="tx1"/>
                        </a:solidFill>
                        <a:effectLst/>
                        <a:latin typeface="+mn-lt"/>
                        <a:cs typeface="Times New Roman" panose="02020603050405020304" pitchFamily="18" charset="0"/>
                      </a:endParaRPr>
                    </a:p>
                  </a:txBody>
                  <a:tcPr marL="9380" marR="9380" marT="6253" marB="6253"/>
                </a:tc>
                <a:tc>
                  <a:txBody>
                    <a:bodyPr/>
                    <a:lstStyle/>
                    <a:p>
                      <a:pPr algn="ctr" rtl="0" fontAlgn="b"/>
                      <a:r>
                        <a:rPr lang="en-US" sz="1800" b="1" dirty="0">
                          <a:solidFill>
                            <a:schemeClr val="tx1"/>
                          </a:solidFill>
                          <a:effectLst/>
                        </a:rPr>
                        <a:t>Date of Meeting</a:t>
                      </a:r>
                      <a:endParaRPr lang="en-US" sz="1800" b="1" dirty="0">
                        <a:solidFill>
                          <a:schemeClr val="tx1"/>
                        </a:solidFill>
                        <a:effectLst/>
                        <a:latin typeface="+mn-lt"/>
                        <a:cs typeface="Times New Roman" panose="02020603050405020304" pitchFamily="18" charset="0"/>
                      </a:endParaRPr>
                    </a:p>
                  </a:txBody>
                  <a:tcPr marL="9380" marR="9380" marT="6253" marB="6253"/>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800" b="1" dirty="0">
                          <a:solidFill>
                            <a:schemeClr val="tx1"/>
                          </a:solidFill>
                          <a:effectLst/>
                        </a:rPr>
                        <a:t>Meeting Venue </a:t>
                      </a:r>
                      <a:endParaRPr lang="en-US" sz="1800" b="1" dirty="0">
                        <a:solidFill>
                          <a:schemeClr val="tx1"/>
                        </a:solidFill>
                        <a:effectLst/>
                        <a:latin typeface="+mn-lt"/>
                        <a:cs typeface="Times New Roman" panose="02020603050405020304" pitchFamily="18" charset="0"/>
                      </a:endParaRPr>
                    </a:p>
                  </a:txBody>
                  <a:tcPr marL="9380" marR="9380" marT="6253" marB="6253"/>
                </a:tc>
                <a:tc>
                  <a:txBody>
                    <a:bodyPr/>
                    <a:lstStyle/>
                    <a:p>
                      <a:pPr algn="ctr" rtl="0" fontAlgn="b"/>
                      <a:r>
                        <a:rPr lang="en-US" sz="1800" b="1" dirty="0">
                          <a:solidFill>
                            <a:schemeClr val="tx1"/>
                          </a:solidFill>
                          <a:effectLst/>
                        </a:rPr>
                        <a:t>Date of Meeting</a:t>
                      </a:r>
                      <a:endParaRPr lang="en-US" sz="1800" b="1" dirty="0">
                        <a:solidFill>
                          <a:schemeClr val="tx1"/>
                        </a:solidFill>
                        <a:effectLst/>
                        <a:latin typeface="+mn-lt"/>
                        <a:cs typeface="Times New Roman" panose="02020603050405020304" pitchFamily="18" charset="0"/>
                      </a:endParaRPr>
                    </a:p>
                  </a:txBody>
                  <a:tcPr marL="9380" marR="9380" marT="6253" marB="6253"/>
                </a:tc>
                <a:extLst>
                  <a:ext uri="{0D108BD9-81ED-4DB2-BD59-A6C34878D82A}">
                    <a16:rowId xmlns:a16="http://schemas.microsoft.com/office/drawing/2014/main" val="1978889444"/>
                  </a:ext>
                </a:extLst>
              </a:tr>
              <a:tr h="991927">
                <a:tc>
                  <a:txBody>
                    <a:bodyPr/>
                    <a:lstStyle/>
                    <a:p>
                      <a:r>
                        <a:rPr lang="en-IN" sz="1800" dirty="0"/>
                        <a:t>1</a:t>
                      </a:r>
                      <a:endParaRPr lang="en-IN" sz="1800" dirty="0">
                        <a:latin typeface="+mn-lt"/>
                      </a:endParaRPr>
                    </a:p>
                  </a:txBody>
                  <a:tcPr/>
                </a:tc>
                <a:tc>
                  <a:txBody>
                    <a:bodyPr/>
                    <a:lstStyle/>
                    <a:p>
                      <a:r>
                        <a:rPr lang="en-IN" sz="1800" dirty="0"/>
                        <a:t>MED 03</a:t>
                      </a:r>
                      <a:endParaRPr lang="en-IN" sz="1800" dirty="0">
                        <a:latin typeface="+mn-lt"/>
                      </a:endParaRPr>
                    </a:p>
                  </a:txBody>
                  <a:tcPr/>
                </a:tc>
                <a:tc>
                  <a:txBody>
                    <a:bodyPr/>
                    <a:lstStyle/>
                    <a:p>
                      <a:r>
                        <a:rPr lang="en-IN" sz="1800" dirty="0"/>
                        <a:t>VC</a:t>
                      </a:r>
                      <a:endParaRPr lang="en-IN" sz="1800" dirty="0">
                        <a:latin typeface="+mn-lt"/>
                      </a:endParaRPr>
                    </a:p>
                  </a:txBody>
                  <a:tcPr/>
                </a:tc>
                <a:tc>
                  <a:txBody>
                    <a:bodyPr/>
                    <a:lstStyle/>
                    <a:p>
                      <a:r>
                        <a:rPr lang="en-IN" sz="1800" dirty="0"/>
                        <a:t>24 Jun 2024</a:t>
                      </a:r>
                      <a:endParaRPr lang="en-IN" sz="1800" dirty="0">
                        <a:latin typeface="+mn-lt"/>
                      </a:endParaRPr>
                    </a:p>
                  </a:txBody>
                  <a:tcPr/>
                </a:tc>
                <a:tc>
                  <a:txBody>
                    <a:bodyPr/>
                    <a:lstStyle/>
                    <a:p>
                      <a:r>
                        <a:rPr lang="en-IN" sz="1800" dirty="0"/>
                        <a:t>Manak Bhawan</a:t>
                      </a:r>
                      <a:endParaRPr lang="en-IN" sz="1800" dirty="0">
                        <a:latin typeface="+mn-lt"/>
                      </a:endParaRPr>
                    </a:p>
                  </a:txBody>
                  <a:tcPr/>
                </a:tc>
                <a:tc>
                  <a:txBody>
                    <a:bodyPr/>
                    <a:lstStyle/>
                    <a:p>
                      <a:r>
                        <a:rPr lang="en-IN" sz="1800" dirty="0"/>
                        <a:t>26 Sep 2024</a:t>
                      </a:r>
                      <a:endParaRPr lang="en-IN" sz="1800" dirty="0">
                        <a:latin typeface="+mn-lt"/>
                      </a:endParaRPr>
                    </a:p>
                  </a:txBody>
                  <a:tcPr/>
                </a:tc>
                <a:extLst>
                  <a:ext uri="{0D108BD9-81ED-4DB2-BD59-A6C34878D82A}">
                    <a16:rowId xmlns:a16="http://schemas.microsoft.com/office/drawing/2014/main" val="2461723104"/>
                  </a:ext>
                </a:extLst>
              </a:tr>
              <a:tr h="991927">
                <a:tc>
                  <a:txBody>
                    <a:bodyPr/>
                    <a:lstStyle/>
                    <a:p>
                      <a:r>
                        <a:rPr lang="en-IN" sz="1800" dirty="0"/>
                        <a:t>2</a:t>
                      </a:r>
                      <a:endParaRPr lang="en-IN" sz="1800" dirty="0">
                        <a:latin typeface="+mn-lt"/>
                      </a:endParaRPr>
                    </a:p>
                  </a:txBody>
                  <a:tcPr/>
                </a:tc>
                <a:tc>
                  <a:txBody>
                    <a:bodyPr/>
                    <a:lstStyle/>
                    <a:p>
                      <a:r>
                        <a:rPr lang="en-IN" sz="1800" dirty="0"/>
                        <a:t>MED 17</a:t>
                      </a:r>
                      <a:endParaRPr lang="en-IN" sz="1800" dirty="0">
                        <a:latin typeface="+mn-lt"/>
                      </a:endParaRPr>
                    </a:p>
                  </a:txBody>
                  <a:tcPr/>
                </a:tc>
                <a:tc>
                  <a:txBody>
                    <a:bodyPr/>
                    <a:lstStyle/>
                    <a:p>
                      <a:r>
                        <a:rPr lang="en-IN" sz="1800" dirty="0"/>
                        <a:t>CSIR-IIP Dehradun</a:t>
                      </a:r>
                      <a:endParaRPr lang="en-IN" sz="1800" dirty="0">
                        <a:latin typeface="+mn-lt"/>
                      </a:endParaRPr>
                    </a:p>
                  </a:txBody>
                  <a:tcPr/>
                </a:tc>
                <a:tc>
                  <a:txBody>
                    <a:bodyPr/>
                    <a:lstStyle/>
                    <a:p>
                      <a:r>
                        <a:rPr lang="en-IN" sz="1800" dirty="0"/>
                        <a:t>28 Jun 2024</a:t>
                      </a:r>
                      <a:endParaRPr lang="en-IN" sz="1800" dirty="0">
                        <a:latin typeface="+mn-lt"/>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t>VC</a:t>
                      </a:r>
                    </a:p>
                    <a:p>
                      <a:endParaRPr lang="en-IN" sz="1800" dirty="0">
                        <a:latin typeface="+mn-lt"/>
                      </a:endParaRPr>
                    </a:p>
                  </a:txBody>
                  <a:tcPr/>
                </a:tc>
                <a:tc>
                  <a:txBody>
                    <a:bodyPr/>
                    <a:lstStyle/>
                    <a:p>
                      <a:r>
                        <a:rPr lang="en-IN" sz="1800" dirty="0"/>
                        <a:t>23 Sep 2024</a:t>
                      </a:r>
                      <a:endParaRPr lang="en-IN" sz="1800" dirty="0">
                        <a:latin typeface="+mn-lt"/>
                      </a:endParaRPr>
                    </a:p>
                  </a:txBody>
                  <a:tcPr/>
                </a:tc>
                <a:extLst>
                  <a:ext uri="{0D108BD9-81ED-4DB2-BD59-A6C34878D82A}">
                    <a16:rowId xmlns:a16="http://schemas.microsoft.com/office/drawing/2014/main" val="2794534234"/>
                  </a:ext>
                </a:extLst>
              </a:tr>
              <a:tr h="991927">
                <a:tc>
                  <a:txBody>
                    <a:bodyPr/>
                    <a:lstStyle/>
                    <a:p>
                      <a:r>
                        <a:rPr lang="en-IN" sz="1800" dirty="0"/>
                        <a:t>3</a:t>
                      </a:r>
                      <a:endParaRPr lang="en-IN" sz="1800" dirty="0">
                        <a:latin typeface="+mn-lt"/>
                      </a:endParaRPr>
                    </a:p>
                  </a:txBody>
                  <a:tcPr/>
                </a:tc>
                <a:tc>
                  <a:txBody>
                    <a:bodyPr/>
                    <a:lstStyle/>
                    <a:p>
                      <a:r>
                        <a:rPr lang="en-IN" sz="1800" dirty="0"/>
                        <a:t>MED 27</a:t>
                      </a:r>
                      <a:endParaRPr lang="en-IN" sz="1800" dirty="0">
                        <a:latin typeface="+mn-lt"/>
                      </a:endParaRPr>
                    </a:p>
                  </a:txBody>
                  <a:tcPr/>
                </a:tc>
                <a:tc>
                  <a:txBody>
                    <a:bodyPr/>
                    <a:lstStyle/>
                    <a:p>
                      <a:r>
                        <a:rPr lang="en-IN" sz="1800" dirty="0"/>
                        <a:t>VC</a:t>
                      </a:r>
                      <a:endParaRPr lang="en-IN" sz="1800" dirty="0">
                        <a:latin typeface="+mn-lt"/>
                      </a:endParaRPr>
                    </a:p>
                  </a:txBody>
                  <a:tcPr/>
                </a:tc>
                <a:tc>
                  <a:txBody>
                    <a:bodyPr/>
                    <a:lstStyle/>
                    <a:p>
                      <a:r>
                        <a:rPr lang="en-IN" sz="1800" dirty="0"/>
                        <a:t>25 Jun 2024</a:t>
                      </a:r>
                      <a:endParaRPr lang="en-IN" sz="1800" dirty="0">
                        <a:latin typeface="+mn-lt"/>
                      </a:endParaRPr>
                    </a:p>
                  </a:txBody>
                  <a:tcPr/>
                </a:tc>
                <a:tc>
                  <a:txBody>
                    <a:bodyPr/>
                    <a:lstStyle/>
                    <a:p>
                      <a:r>
                        <a:rPr lang="en-IN" sz="1800" dirty="0"/>
                        <a:t>VC</a:t>
                      </a:r>
                      <a:endParaRPr lang="en-IN" sz="1800" dirty="0">
                        <a:latin typeface="+mn-lt"/>
                      </a:endParaRPr>
                    </a:p>
                  </a:txBody>
                  <a:tcPr/>
                </a:tc>
                <a:tc>
                  <a:txBody>
                    <a:bodyPr/>
                    <a:lstStyle/>
                    <a:p>
                      <a:r>
                        <a:rPr lang="en-IN" sz="1800" dirty="0"/>
                        <a:t>20 Sep 2024</a:t>
                      </a:r>
                      <a:endParaRPr lang="en-IN" sz="1800" dirty="0">
                        <a:latin typeface="+mn-lt"/>
                      </a:endParaRPr>
                    </a:p>
                  </a:txBody>
                  <a:tcPr/>
                </a:tc>
                <a:extLst>
                  <a:ext uri="{0D108BD9-81ED-4DB2-BD59-A6C34878D82A}">
                    <a16:rowId xmlns:a16="http://schemas.microsoft.com/office/drawing/2014/main" val="3335536413"/>
                  </a:ext>
                </a:extLst>
              </a:tr>
            </a:tbl>
          </a:graphicData>
        </a:graphic>
      </p:graphicFrame>
      <p:pic>
        <p:nvPicPr>
          <p:cNvPr id="4" name="Picture 3">
            <a:extLst>
              <a:ext uri="{FF2B5EF4-FFF2-40B4-BE49-F238E27FC236}">
                <a16:creationId xmlns:a16="http://schemas.microsoft.com/office/drawing/2014/main" id="{9633AEE1-DB1E-4695-243C-99C27DA62D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41789497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77722-9FB2-32DA-B286-BDFACF7F1B84}"/>
              </a:ext>
            </a:extLst>
          </p:cNvPr>
          <p:cNvSpPr>
            <a:spLocks noGrp="1"/>
          </p:cNvSpPr>
          <p:nvPr>
            <p:ph type="title"/>
          </p:nvPr>
        </p:nvSpPr>
        <p:spPr>
          <a:xfrm>
            <a:off x="677334" y="590116"/>
            <a:ext cx="9736666" cy="996231"/>
          </a:xfrm>
        </p:spPr>
        <p:txBody>
          <a:bodyPr>
            <a:normAutofit/>
          </a:bodyPr>
          <a:lstStyle/>
          <a:p>
            <a:pPr algn="ctr"/>
            <a:r>
              <a:rPr lang="en-US" sz="3200" b="1" dirty="0"/>
              <a:t>SC/WP/Seminar meetings planned </a:t>
            </a:r>
            <a:endParaRPr lang="en-IN" sz="3200" b="1" dirty="0"/>
          </a:p>
        </p:txBody>
      </p:sp>
      <p:pic>
        <p:nvPicPr>
          <p:cNvPr id="4" name="Picture 3">
            <a:extLst>
              <a:ext uri="{FF2B5EF4-FFF2-40B4-BE49-F238E27FC236}">
                <a16:creationId xmlns:a16="http://schemas.microsoft.com/office/drawing/2014/main" id="{9633AEE1-DB1E-4695-243C-99C27DA62D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6" name="Content Placeholder 5">
            <a:extLst>
              <a:ext uri="{FF2B5EF4-FFF2-40B4-BE49-F238E27FC236}">
                <a16:creationId xmlns:a16="http://schemas.microsoft.com/office/drawing/2014/main" id="{5F15584D-69CD-5989-5861-E1B2EB4DFFE1}"/>
              </a:ext>
            </a:extLst>
          </p:cNvPr>
          <p:cNvSpPr>
            <a:spLocks noGrp="1"/>
          </p:cNvSpPr>
          <p:nvPr>
            <p:ph idx="1"/>
          </p:nvPr>
        </p:nvSpPr>
        <p:spPr>
          <a:xfrm>
            <a:off x="677334" y="2160589"/>
            <a:ext cx="9147386" cy="3880773"/>
          </a:xfrm>
        </p:spPr>
        <p:txBody>
          <a:bodyPr>
            <a:normAutofit/>
          </a:bodyPr>
          <a:lstStyle/>
          <a:p>
            <a:r>
              <a:rPr lang="en-IN" dirty="0"/>
              <a:t>3</a:t>
            </a:r>
            <a:r>
              <a:rPr lang="en-IN" baseline="30000" dirty="0"/>
              <a:t>rd</a:t>
            </a:r>
            <a:r>
              <a:rPr lang="en-IN" dirty="0"/>
              <a:t> Quarter </a:t>
            </a:r>
            <a:r>
              <a:rPr lang="en-IN" b="1" dirty="0"/>
              <a:t>meeting</a:t>
            </a:r>
            <a:r>
              <a:rPr lang="en-IN" dirty="0"/>
              <a:t> of MED 03 along with </a:t>
            </a:r>
            <a:r>
              <a:rPr lang="en-IN" b="1" dirty="0"/>
              <a:t>Seminar</a:t>
            </a:r>
            <a:r>
              <a:rPr lang="en-IN" dirty="0"/>
              <a:t> on 28 Nov 2024 at </a:t>
            </a:r>
            <a:r>
              <a:rPr lang="en-US" dirty="0"/>
              <a:t>Chandigarh College of Engineering and Technology, Chandigarh</a:t>
            </a:r>
          </a:p>
          <a:p>
            <a:r>
              <a:rPr lang="en-IN" dirty="0"/>
              <a:t>3</a:t>
            </a:r>
            <a:r>
              <a:rPr lang="en-IN" baseline="30000" dirty="0"/>
              <a:t>rd</a:t>
            </a:r>
            <a:r>
              <a:rPr lang="en-IN" dirty="0"/>
              <a:t> Quarter </a:t>
            </a:r>
            <a:r>
              <a:rPr lang="en-IN" b="1" dirty="0"/>
              <a:t>meeting</a:t>
            </a:r>
            <a:r>
              <a:rPr lang="en-IN" dirty="0"/>
              <a:t> of MED 17 on 09 Dec 2024 at </a:t>
            </a:r>
            <a:r>
              <a:rPr lang="en-US" dirty="0"/>
              <a:t>College of Engineering, Andhra University, Visakhapatnam</a:t>
            </a:r>
            <a:r>
              <a:rPr lang="en-IN" dirty="0"/>
              <a:t> </a:t>
            </a:r>
          </a:p>
          <a:p>
            <a:r>
              <a:rPr lang="en-IN" dirty="0"/>
              <a:t>4</a:t>
            </a:r>
            <a:r>
              <a:rPr lang="en-IN" baseline="30000" dirty="0"/>
              <a:t>th</a:t>
            </a:r>
            <a:r>
              <a:rPr lang="en-IN" dirty="0"/>
              <a:t> Quarter </a:t>
            </a:r>
            <a:r>
              <a:rPr lang="en-IN" b="1" dirty="0"/>
              <a:t>meeting</a:t>
            </a:r>
            <a:r>
              <a:rPr lang="en-IN" dirty="0"/>
              <a:t> of MED 27 on 06 Mar 2024 at COEP Technological University, Pune</a:t>
            </a:r>
          </a:p>
          <a:p>
            <a:r>
              <a:rPr lang="en-IN" b="1" dirty="0"/>
              <a:t>Exposure Visit </a:t>
            </a:r>
            <a:r>
              <a:rPr lang="en-IN" dirty="0"/>
              <a:t>at R&amp;D facility of M/s Voltas in Chennai in 3</a:t>
            </a:r>
            <a:r>
              <a:rPr lang="en-IN" baseline="30000" dirty="0"/>
              <a:t>rd</a:t>
            </a:r>
            <a:r>
              <a:rPr lang="en-IN" dirty="0"/>
              <a:t> Quarter</a:t>
            </a:r>
          </a:p>
          <a:p>
            <a:r>
              <a:rPr lang="en-US" b="0" dirty="0">
                <a:effectLst/>
                <a:cs typeface="Times New Roman" panose="02020603050405020304" pitchFamily="18" charset="0"/>
              </a:rPr>
              <a:t>National Workshop </a:t>
            </a:r>
            <a:r>
              <a:rPr lang="en-US" b="1" dirty="0">
                <a:effectLst/>
                <a:cs typeface="Times New Roman" panose="02020603050405020304" pitchFamily="18" charset="0"/>
              </a:rPr>
              <a:t>ACREX 2025 </a:t>
            </a:r>
            <a:r>
              <a:rPr lang="en-US" b="0" dirty="0">
                <a:effectLst/>
                <a:cs typeface="Times New Roman" panose="02020603050405020304" pitchFamily="18" charset="0"/>
              </a:rPr>
              <a:t>on 20-22 Feb 2025 at BIEC, Bengaluru.</a:t>
            </a:r>
          </a:p>
          <a:p>
            <a:r>
              <a:rPr lang="en-US" b="0" dirty="0">
                <a:effectLst/>
                <a:cs typeface="Times New Roman" panose="02020603050405020304" pitchFamily="18" charset="0"/>
              </a:rPr>
              <a:t>International Workshop by </a:t>
            </a:r>
            <a:r>
              <a:rPr lang="en-US" b="1" dirty="0">
                <a:effectLst/>
                <a:cs typeface="Times New Roman" panose="02020603050405020304" pitchFamily="18" charset="0"/>
              </a:rPr>
              <a:t>REFRIGERA 2025 </a:t>
            </a:r>
            <a:r>
              <a:rPr lang="en-US" b="0" dirty="0">
                <a:effectLst/>
                <a:cs typeface="Times New Roman" panose="02020603050405020304" pitchFamily="18" charset="0"/>
              </a:rPr>
              <a:t>at </a:t>
            </a:r>
            <a:r>
              <a:rPr lang="en-US" b="0" i="0" u="none" strike="noStrike" kern="1200" dirty="0">
                <a:solidFill>
                  <a:srgbClr val="000000"/>
                </a:solidFill>
                <a:effectLst/>
                <a:cs typeface="Times New Roman" panose="02020603050405020304" pitchFamily="18" charset="0"/>
              </a:rPr>
              <a:t>Bologna, Italy</a:t>
            </a:r>
            <a:r>
              <a:rPr lang="en-IN" dirty="0"/>
              <a:t> on </a:t>
            </a:r>
            <a:r>
              <a:rPr lang="en-US" b="0" i="0" u="none" strike="noStrike" kern="1200" dirty="0">
                <a:solidFill>
                  <a:srgbClr val="000000"/>
                </a:solidFill>
                <a:effectLst/>
                <a:cs typeface="Times New Roman" panose="02020603050405020304" pitchFamily="18" charset="0"/>
              </a:rPr>
              <a:t>12-14 November 2025</a:t>
            </a:r>
          </a:p>
          <a:p>
            <a:endParaRPr lang="en-US" b="0" i="0" u="none" strike="noStrike" kern="1200" dirty="0">
              <a:solidFill>
                <a:srgbClr val="000000"/>
              </a:solidFill>
              <a:effectLst/>
              <a:cs typeface="Times New Roman" panose="02020603050405020304" pitchFamily="18" charset="0"/>
            </a:endParaRPr>
          </a:p>
          <a:p>
            <a:endParaRPr lang="en-IN" b="0" i="0" u="none" strike="noStrike" dirty="0">
              <a:effectLst/>
            </a:endParaRPr>
          </a:p>
          <a:p>
            <a:endParaRPr lang="en-US" b="0" dirty="0">
              <a:effectLst/>
              <a:cs typeface="Times New Roman" panose="02020603050405020304" pitchFamily="18" charset="0"/>
            </a:endParaRPr>
          </a:p>
          <a:p>
            <a:endParaRPr lang="en-IN" dirty="0"/>
          </a:p>
          <a:p>
            <a:endParaRPr lang="en-IN" dirty="0"/>
          </a:p>
          <a:p>
            <a:endParaRPr lang="en-IN" dirty="0"/>
          </a:p>
          <a:p>
            <a:endParaRPr lang="en-IN" dirty="0"/>
          </a:p>
          <a:p>
            <a:endParaRPr lang="en-IN" dirty="0"/>
          </a:p>
          <a:p>
            <a:endParaRPr lang="en-IN" dirty="0"/>
          </a:p>
        </p:txBody>
      </p:sp>
    </p:spTree>
    <p:extLst>
      <p:ext uri="{BB962C8B-B14F-4D97-AF65-F5344CB8AC3E}">
        <p14:creationId xmlns:p14="http://schemas.microsoft.com/office/powerpoint/2010/main" val="41515771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77722-9FB2-32DA-B286-BDFACF7F1B84}"/>
              </a:ext>
            </a:extLst>
          </p:cNvPr>
          <p:cNvSpPr>
            <a:spLocks noGrp="1"/>
          </p:cNvSpPr>
          <p:nvPr>
            <p:ph type="title"/>
          </p:nvPr>
        </p:nvSpPr>
        <p:spPr>
          <a:xfrm>
            <a:off x="1520614" y="609600"/>
            <a:ext cx="9736666" cy="1320800"/>
          </a:xfrm>
        </p:spPr>
        <p:txBody>
          <a:bodyPr>
            <a:normAutofit/>
          </a:bodyPr>
          <a:lstStyle/>
          <a:p>
            <a:pPr algn="ctr"/>
            <a:r>
              <a:rPr lang="en-US" sz="3200" b="1" dirty="0"/>
              <a:t>Meeting Attendance Percentage</a:t>
            </a:r>
            <a:endParaRPr lang="en-IN" sz="3200" b="1" dirty="0"/>
          </a:p>
        </p:txBody>
      </p:sp>
      <p:pic>
        <p:nvPicPr>
          <p:cNvPr id="4" name="Picture 3">
            <a:extLst>
              <a:ext uri="{FF2B5EF4-FFF2-40B4-BE49-F238E27FC236}">
                <a16:creationId xmlns:a16="http://schemas.microsoft.com/office/drawing/2014/main" id="{9633AEE1-DB1E-4695-243C-99C27DA62D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graphicFrame>
        <p:nvGraphicFramePr>
          <p:cNvPr id="3" name="Content Placeholder 2">
            <a:extLst>
              <a:ext uri="{FF2B5EF4-FFF2-40B4-BE49-F238E27FC236}">
                <a16:creationId xmlns:a16="http://schemas.microsoft.com/office/drawing/2014/main" id="{417637C1-5520-C777-19E9-C162B98E9932}"/>
              </a:ext>
            </a:extLst>
          </p:cNvPr>
          <p:cNvGraphicFramePr>
            <a:graphicFrameLocks noGrp="1"/>
          </p:cNvGraphicFramePr>
          <p:nvPr>
            <p:ph idx="1"/>
            <p:extLst>
              <p:ext uri="{D42A27DB-BD31-4B8C-83A1-F6EECF244321}">
                <p14:modId xmlns:p14="http://schemas.microsoft.com/office/powerpoint/2010/main" val="3818929313"/>
              </p:ext>
            </p:extLst>
          </p:nvPr>
        </p:nvGraphicFramePr>
        <p:xfrm>
          <a:off x="626534" y="1605831"/>
          <a:ext cx="8596668" cy="38807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82014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A1CD8E34-798E-835C-513C-3A75F67441F2}"/>
              </a:ext>
            </a:extLst>
          </p:cNvPr>
          <p:cNvGraphicFramePr>
            <a:graphicFrameLocks noGrp="1"/>
          </p:cNvGraphicFramePr>
          <p:nvPr>
            <p:ph idx="1"/>
            <p:extLst>
              <p:ext uri="{D42A27DB-BD31-4B8C-83A1-F6EECF244321}">
                <p14:modId xmlns:p14="http://schemas.microsoft.com/office/powerpoint/2010/main" val="2891796029"/>
              </p:ext>
            </p:extLst>
          </p:nvPr>
        </p:nvGraphicFramePr>
        <p:xfrm>
          <a:off x="326571" y="1208314"/>
          <a:ext cx="9862458" cy="5257800"/>
        </p:xfrm>
        <a:graphic>
          <a:graphicData uri="http://schemas.openxmlformats.org/drawingml/2006/chart">
            <c:chart xmlns:c="http://schemas.openxmlformats.org/drawingml/2006/chart" xmlns:r="http://schemas.openxmlformats.org/officeDocument/2006/relationships" r:id="rId2"/>
          </a:graphicData>
        </a:graphic>
      </p:graphicFrame>
      <p:sp>
        <p:nvSpPr>
          <p:cNvPr id="7" name="Title 1">
            <a:extLst>
              <a:ext uri="{FF2B5EF4-FFF2-40B4-BE49-F238E27FC236}">
                <a16:creationId xmlns:a16="http://schemas.microsoft.com/office/drawing/2014/main" id="{851A8AB6-AEF3-EB67-02EC-B7878B5510A5}"/>
              </a:ext>
            </a:extLst>
          </p:cNvPr>
          <p:cNvSpPr>
            <a:spLocks noGrp="1"/>
          </p:cNvSpPr>
          <p:nvPr>
            <p:ph type="title"/>
          </p:nvPr>
        </p:nvSpPr>
        <p:spPr>
          <a:xfrm>
            <a:off x="1896534" y="513990"/>
            <a:ext cx="8596668" cy="1320800"/>
          </a:xfrm>
        </p:spPr>
        <p:txBody>
          <a:bodyPr/>
          <a:lstStyle/>
          <a:p>
            <a:pPr algn="ctr"/>
            <a:r>
              <a:rPr lang="en-US" sz="3200" b="1" dirty="0">
                <a:cs typeface="Times New Roman" panose="02020603050405020304" pitchFamily="18" charset="0"/>
              </a:rPr>
              <a:t>Progress of AAP 2024-25 – “</a:t>
            </a:r>
            <a:r>
              <a:rPr lang="en-US" sz="3200" b="1" cap="none" dirty="0">
                <a:cs typeface="Times New Roman" panose="02020603050405020304" pitchFamily="18" charset="0"/>
              </a:rPr>
              <a:t>Figures”</a:t>
            </a:r>
            <a:endParaRPr lang="en-IN" dirty="0"/>
          </a:p>
        </p:txBody>
      </p:sp>
      <p:pic>
        <p:nvPicPr>
          <p:cNvPr id="8" name="Picture 7">
            <a:extLst>
              <a:ext uri="{FF2B5EF4-FFF2-40B4-BE49-F238E27FC236}">
                <a16:creationId xmlns:a16="http://schemas.microsoft.com/office/drawing/2014/main" id="{C4F6C077-E2F0-73A5-2462-679A057ACD3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7520965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77722-9FB2-32DA-B286-BDFACF7F1B84}"/>
              </a:ext>
            </a:extLst>
          </p:cNvPr>
          <p:cNvSpPr>
            <a:spLocks noGrp="1"/>
          </p:cNvSpPr>
          <p:nvPr>
            <p:ph type="title"/>
          </p:nvPr>
        </p:nvSpPr>
        <p:spPr>
          <a:xfrm>
            <a:off x="1520614" y="609600"/>
            <a:ext cx="9736666" cy="1320800"/>
          </a:xfrm>
        </p:spPr>
        <p:txBody>
          <a:bodyPr>
            <a:normAutofit/>
          </a:bodyPr>
          <a:lstStyle/>
          <a:p>
            <a:pPr algn="ctr"/>
            <a:r>
              <a:rPr lang="en-US" sz="3200" b="1" dirty="0"/>
              <a:t>Inactive members</a:t>
            </a:r>
            <a:endParaRPr lang="en-IN" sz="3200" b="1" dirty="0"/>
          </a:p>
        </p:txBody>
      </p:sp>
      <p:pic>
        <p:nvPicPr>
          <p:cNvPr id="4" name="Picture 3">
            <a:extLst>
              <a:ext uri="{FF2B5EF4-FFF2-40B4-BE49-F238E27FC236}">
                <a16:creationId xmlns:a16="http://schemas.microsoft.com/office/drawing/2014/main" id="{9633AEE1-DB1E-4695-243C-99C27DA62D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graphicFrame>
        <p:nvGraphicFramePr>
          <p:cNvPr id="3" name="Content Placeholder 2">
            <a:extLst>
              <a:ext uri="{FF2B5EF4-FFF2-40B4-BE49-F238E27FC236}">
                <a16:creationId xmlns:a16="http://schemas.microsoft.com/office/drawing/2014/main" id="{78EA3537-ECA7-86F3-BED8-3803376F1731}"/>
              </a:ext>
            </a:extLst>
          </p:cNvPr>
          <p:cNvGraphicFramePr>
            <a:graphicFrameLocks noGrp="1"/>
          </p:cNvGraphicFramePr>
          <p:nvPr>
            <p:ph idx="1"/>
            <p:extLst>
              <p:ext uri="{D42A27DB-BD31-4B8C-83A1-F6EECF244321}">
                <p14:modId xmlns:p14="http://schemas.microsoft.com/office/powerpoint/2010/main" val="2253715063"/>
              </p:ext>
            </p:extLst>
          </p:nvPr>
        </p:nvGraphicFramePr>
        <p:xfrm>
          <a:off x="677862" y="1686560"/>
          <a:ext cx="11056938" cy="4179095"/>
        </p:xfrm>
        <a:graphic>
          <a:graphicData uri="http://schemas.openxmlformats.org/drawingml/2006/table">
            <a:tbl>
              <a:tblPr firstRow="1" bandRow="1">
                <a:tableStyleId>{5C22544A-7EE6-4342-B048-85BDC9FD1C3A}</a:tableStyleId>
              </a:tblPr>
              <a:tblGrid>
                <a:gridCol w="917258">
                  <a:extLst>
                    <a:ext uri="{9D8B030D-6E8A-4147-A177-3AD203B41FA5}">
                      <a16:colId xmlns:a16="http://schemas.microsoft.com/office/drawing/2014/main" val="1345291292"/>
                    </a:ext>
                  </a:extLst>
                </a:gridCol>
                <a:gridCol w="1483360">
                  <a:extLst>
                    <a:ext uri="{9D8B030D-6E8A-4147-A177-3AD203B41FA5}">
                      <a16:colId xmlns:a16="http://schemas.microsoft.com/office/drawing/2014/main" val="1304806885"/>
                    </a:ext>
                  </a:extLst>
                </a:gridCol>
                <a:gridCol w="3860800">
                  <a:extLst>
                    <a:ext uri="{9D8B030D-6E8A-4147-A177-3AD203B41FA5}">
                      <a16:colId xmlns:a16="http://schemas.microsoft.com/office/drawing/2014/main" val="3860834149"/>
                    </a:ext>
                  </a:extLst>
                </a:gridCol>
                <a:gridCol w="4795520">
                  <a:extLst>
                    <a:ext uri="{9D8B030D-6E8A-4147-A177-3AD203B41FA5}">
                      <a16:colId xmlns:a16="http://schemas.microsoft.com/office/drawing/2014/main" val="993931631"/>
                    </a:ext>
                  </a:extLst>
                </a:gridCol>
              </a:tblGrid>
              <a:tr h="748742">
                <a:tc>
                  <a:txBody>
                    <a:bodyPr/>
                    <a:lstStyle/>
                    <a:p>
                      <a:r>
                        <a:rPr lang="en-IN" dirty="0" err="1"/>
                        <a:t>Sl</a:t>
                      </a:r>
                      <a:r>
                        <a:rPr lang="en-IN" dirty="0"/>
                        <a:t> No.</a:t>
                      </a:r>
                    </a:p>
                  </a:txBody>
                  <a:tcPr/>
                </a:tc>
                <a:tc>
                  <a:txBody>
                    <a:bodyPr/>
                    <a:lstStyle/>
                    <a:p>
                      <a:r>
                        <a:rPr lang="en-IN" dirty="0"/>
                        <a:t>Committee</a:t>
                      </a:r>
                    </a:p>
                  </a:txBody>
                  <a:tcPr/>
                </a:tc>
                <a:tc>
                  <a:txBody>
                    <a:bodyPr/>
                    <a:lstStyle/>
                    <a:p>
                      <a:r>
                        <a:rPr lang="en-IN" dirty="0"/>
                        <a:t>No. of Inactive Members</a:t>
                      </a:r>
                    </a:p>
                  </a:txBody>
                  <a:tcPr/>
                </a:tc>
                <a:tc>
                  <a:txBody>
                    <a:bodyPr/>
                    <a:lstStyle/>
                    <a:p>
                      <a:r>
                        <a:rPr lang="en-IN" dirty="0"/>
                        <a:t>Action Taken</a:t>
                      </a:r>
                    </a:p>
                  </a:txBody>
                  <a:tcPr/>
                </a:tc>
                <a:extLst>
                  <a:ext uri="{0D108BD9-81ED-4DB2-BD59-A6C34878D82A}">
                    <a16:rowId xmlns:a16="http://schemas.microsoft.com/office/drawing/2014/main" val="3067160042"/>
                  </a:ext>
                </a:extLst>
              </a:tr>
              <a:tr h="748742">
                <a:tc>
                  <a:txBody>
                    <a:bodyPr/>
                    <a:lstStyle/>
                    <a:p>
                      <a:r>
                        <a:rPr lang="en-IN" dirty="0"/>
                        <a:t>1</a:t>
                      </a:r>
                    </a:p>
                  </a:txBody>
                  <a:tcPr/>
                </a:tc>
                <a:tc>
                  <a:txBody>
                    <a:bodyPr/>
                    <a:lstStyle/>
                    <a:p>
                      <a:r>
                        <a:rPr lang="en-IN" dirty="0"/>
                        <a:t>MED 03</a:t>
                      </a:r>
                    </a:p>
                  </a:txBody>
                  <a:tcPr/>
                </a:tc>
                <a:tc>
                  <a:txBody>
                    <a:bodyPr/>
                    <a:lstStyle/>
                    <a:p>
                      <a:r>
                        <a:rPr lang="en-IN" dirty="0"/>
                        <a:t>1 (CPRI, Bangalore)</a:t>
                      </a:r>
                    </a:p>
                  </a:txBody>
                  <a:tcPr/>
                </a:tc>
                <a:tc>
                  <a:txBody>
                    <a:bodyPr/>
                    <a:lstStyle/>
                    <a:p>
                      <a:r>
                        <a:rPr lang="en-IN" dirty="0"/>
                        <a:t>Letter for active participation has been sent.</a:t>
                      </a:r>
                    </a:p>
                  </a:txBody>
                  <a:tcPr/>
                </a:tc>
                <a:extLst>
                  <a:ext uri="{0D108BD9-81ED-4DB2-BD59-A6C34878D82A}">
                    <a16:rowId xmlns:a16="http://schemas.microsoft.com/office/drawing/2014/main" val="1129305880"/>
                  </a:ext>
                </a:extLst>
              </a:tr>
              <a:tr h="1650222">
                <a:tc>
                  <a:txBody>
                    <a:bodyPr/>
                    <a:lstStyle/>
                    <a:p>
                      <a:r>
                        <a:rPr lang="en-IN" dirty="0"/>
                        <a:t>2</a:t>
                      </a:r>
                    </a:p>
                  </a:txBody>
                  <a:tcPr/>
                </a:tc>
                <a:tc>
                  <a:txBody>
                    <a:bodyPr/>
                    <a:lstStyle/>
                    <a:p>
                      <a:r>
                        <a:rPr lang="en-IN" dirty="0"/>
                        <a:t>MED 17</a:t>
                      </a:r>
                    </a:p>
                  </a:txBody>
                  <a:tcPr/>
                </a:tc>
                <a:tc>
                  <a:txBody>
                    <a:bodyPr/>
                    <a:lstStyle/>
                    <a:p>
                      <a:r>
                        <a:rPr lang="en-IN" dirty="0"/>
                        <a:t>3 (</a:t>
                      </a:r>
                      <a:r>
                        <a:rPr lang="en-IN" sz="1800" kern="1200" dirty="0">
                          <a:solidFill>
                            <a:schemeClr val="dk1"/>
                          </a:solidFill>
                          <a:effectLst/>
                          <a:latin typeface="+mn-lt"/>
                          <a:ea typeface="+mn-ea"/>
                          <a:cs typeface="+mn-cs"/>
                        </a:rPr>
                        <a:t>M/s </a:t>
                      </a:r>
                      <a:r>
                        <a:rPr lang="en-IN" sz="1800" kern="1200" dirty="0" err="1">
                          <a:solidFill>
                            <a:schemeClr val="dk1"/>
                          </a:solidFill>
                          <a:effectLst/>
                          <a:latin typeface="+mn-lt"/>
                          <a:ea typeface="+mn-ea"/>
                          <a:cs typeface="+mn-cs"/>
                        </a:rPr>
                        <a:t>Chemtrols</a:t>
                      </a:r>
                      <a:r>
                        <a:rPr lang="en-IN" sz="1800" kern="1200" dirty="0">
                          <a:solidFill>
                            <a:schemeClr val="dk1"/>
                          </a:solidFill>
                          <a:effectLst/>
                          <a:latin typeface="+mn-lt"/>
                          <a:ea typeface="+mn-ea"/>
                          <a:cs typeface="+mn-cs"/>
                        </a:rPr>
                        <a:t> Industries </a:t>
                      </a:r>
                      <a:r>
                        <a:rPr lang="en-IN" sz="1800" kern="1200" dirty="0" err="1">
                          <a:solidFill>
                            <a:schemeClr val="dk1"/>
                          </a:solidFill>
                          <a:effectLst/>
                          <a:latin typeface="+mn-lt"/>
                          <a:ea typeface="+mn-ea"/>
                          <a:cs typeface="+mn-cs"/>
                        </a:rPr>
                        <a:t>Pvt.</a:t>
                      </a:r>
                      <a:r>
                        <a:rPr lang="en-IN" sz="1800" kern="1200" dirty="0">
                          <a:solidFill>
                            <a:schemeClr val="dk1"/>
                          </a:solidFill>
                          <a:effectLst/>
                          <a:latin typeface="+mn-lt"/>
                          <a:ea typeface="+mn-ea"/>
                          <a:cs typeface="+mn-cs"/>
                        </a:rPr>
                        <a:t> Ltd., Engineers India Ltd., Gurugram, and M/s L&amp;T Valves, Chennai.)</a:t>
                      </a:r>
                    </a:p>
                  </a:txBody>
                  <a:tcPr/>
                </a:tc>
                <a:tc>
                  <a:txBody>
                    <a:bodyPr/>
                    <a:lstStyle/>
                    <a:p>
                      <a:r>
                        <a:rPr lang="en-IN" dirty="0"/>
                        <a:t>Letter for active participation has been sent.</a:t>
                      </a:r>
                    </a:p>
                    <a:p>
                      <a:endParaRPr lang="en-IN" dirty="0"/>
                    </a:p>
                  </a:txBody>
                  <a:tcPr/>
                </a:tc>
                <a:extLst>
                  <a:ext uri="{0D108BD9-81ED-4DB2-BD59-A6C34878D82A}">
                    <a16:rowId xmlns:a16="http://schemas.microsoft.com/office/drawing/2014/main" val="3954249136"/>
                  </a:ext>
                </a:extLst>
              </a:tr>
              <a:tr h="1031389">
                <a:tc>
                  <a:txBody>
                    <a:bodyPr/>
                    <a:lstStyle/>
                    <a:p>
                      <a:r>
                        <a:rPr lang="en-IN" dirty="0"/>
                        <a:t>3</a:t>
                      </a:r>
                    </a:p>
                  </a:txBody>
                  <a:tcPr/>
                </a:tc>
                <a:tc>
                  <a:txBody>
                    <a:bodyPr/>
                    <a:lstStyle/>
                    <a:p>
                      <a:r>
                        <a:rPr lang="en-IN" dirty="0"/>
                        <a:t>MED 27</a:t>
                      </a:r>
                    </a:p>
                  </a:txBody>
                  <a:tcPr/>
                </a:tc>
                <a:tc>
                  <a:txBody>
                    <a:bodyPr/>
                    <a:lstStyle/>
                    <a:p>
                      <a:r>
                        <a:rPr lang="en-IN" dirty="0"/>
                        <a:t>1</a:t>
                      </a:r>
                      <a:r>
                        <a:rPr lang="en-IN"/>
                        <a:t> </a:t>
                      </a:r>
                      <a:r>
                        <a:rPr lang="en-IN" dirty="0"/>
                        <a:t>(</a:t>
                      </a:r>
                      <a:r>
                        <a:rPr lang="en-IN" sz="1800" kern="1200" dirty="0">
                          <a:solidFill>
                            <a:schemeClr val="dk1"/>
                          </a:solidFill>
                          <a:effectLst/>
                          <a:latin typeface="+mn-lt"/>
                          <a:ea typeface="+mn-ea"/>
                          <a:cs typeface="+mn-cs"/>
                        </a:rPr>
                        <a:t>M/s </a:t>
                      </a:r>
                      <a:r>
                        <a:rPr lang="en-IN" sz="1800" kern="1200">
                          <a:solidFill>
                            <a:schemeClr val="dk1"/>
                          </a:solidFill>
                          <a:effectLst/>
                          <a:latin typeface="+mn-lt"/>
                          <a:ea typeface="+mn-ea"/>
                          <a:cs typeface="+mn-cs"/>
                        </a:rPr>
                        <a:t>AOV International)</a:t>
                      </a:r>
                      <a:endParaRPr lang="en-IN"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Letter for active participation has been sent.</a:t>
                      </a:r>
                    </a:p>
                    <a:p>
                      <a:endParaRPr lang="en-IN" dirty="0"/>
                    </a:p>
                  </a:txBody>
                  <a:tcPr/>
                </a:tc>
                <a:extLst>
                  <a:ext uri="{0D108BD9-81ED-4DB2-BD59-A6C34878D82A}">
                    <a16:rowId xmlns:a16="http://schemas.microsoft.com/office/drawing/2014/main" val="117114067"/>
                  </a:ext>
                </a:extLst>
              </a:tr>
            </a:tbl>
          </a:graphicData>
        </a:graphic>
      </p:graphicFrame>
    </p:spTree>
    <p:extLst>
      <p:ext uri="{BB962C8B-B14F-4D97-AF65-F5344CB8AC3E}">
        <p14:creationId xmlns:p14="http://schemas.microsoft.com/office/powerpoint/2010/main" val="4701126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3C981-7936-E9AF-B6BF-D6B86373C354}"/>
              </a:ext>
            </a:extLst>
          </p:cNvPr>
          <p:cNvSpPr>
            <a:spLocks noGrp="1"/>
          </p:cNvSpPr>
          <p:nvPr>
            <p:ph type="title"/>
          </p:nvPr>
        </p:nvSpPr>
        <p:spPr>
          <a:xfrm>
            <a:off x="1266614" y="513990"/>
            <a:ext cx="8596668" cy="1320800"/>
          </a:xfrm>
        </p:spPr>
        <p:txBody>
          <a:bodyPr>
            <a:normAutofit/>
          </a:bodyPr>
          <a:lstStyle/>
          <a:p>
            <a:pPr algn="ctr"/>
            <a:r>
              <a:rPr lang="en-US" sz="3200" b="1" dirty="0">
                <a:cs typeface="Times New Roman" panose="02020603050405020304" pitchFamily="18" charset="0"/>
              </a:rPr>
              <a:t> New Members Co-opted in TCs</a:t>
            </a:r>
            <a:endParaRPr lang="en-IN" sz="3200" dirty="0"/>
          </a:p>
        </p:txBody>
      </p:sp>
      <p:pic>
        <p:nvPicPr>
          <p:cNvPr id="4" name="Picture 3">
            <a:extLst>
              <a:ext uri="{FF2B5EF4-FFF2-40B4-BE49-F238E27FC236}">
                <a16:creationId xmlns:a16="http://schemas.microsoft.com/office/drawing/2014/main" id="{50D440AA-C6A0-8DF9-590F-E0C80F7C82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graphicFrame>
        <p:nvGraphicFramePr>
          <p:cNvPr id="5" name="Content Placeholder 2">
            <a:extLst>
              <a:ext uri="{FF2B5EF4-FFF2-40B4-BE49-F238E27FC236}">
                <a16:creationId xmlns:a16="http://schemas.microsoft.com/office/drawing/2014/main" id="{5314B3D7-2844-7848-F4AF-BC01867AD09A}"/>
              </a:ext>
            </a:extLst>
          </p:cNvPr>
          <p:cNvGraphicFramePr>
            <a:graphicFrameLocks/>
          </p:cNvGraphicFramePr>
          <p:nvPr>
            <p:extLst>
              <p:ext uri="{D42A27DB-BD31-4B8C-83A1-F6EECF244321}">
                <p14:modId xmlns:p14="http://schemas.microsoft.com/office/powerpoint/2010/main" val="584287026"/>
              </p:ext>
            </p:extLst>
          </p:nvPr>
        </p:nvGraphicFramePr>
        <p:xfrm>
          <a:off x="698182" y="1510221"/>
          <a:ext cx="11056939" cy="5100399"/>
        </p:xfrm>
        <a:graphic>
          <a:graphicData uri="http://schemas.openxmlformats.org/drawingml/2006/table">
            <a:tbl>
              <a:tblPr firstRow="1" bandRow="1">
                <a:tableStyleId>{5C22544A-7EE6-4342-B048-85BDC9FD1C3A}</a:tableStyleId>
              </a:tblPr>
              <a:tblGrid>
                <a:gridCol w="691164">
                  <a:extLst>
                    <a:ext uri="{9D8B030D-6E8A-4147-A177-3AD203B41FA5}">
                      <a16:colId xmlns:a16="http://schemas.microsoft.com/office/drawing/2014/main" val="1345291292"/>
                    </a:ext>
                  </a:extLst>
                </a:gridCol>
                <a:gridCol w="1446921">
                  <a:extLst>
                    <a:ext uri="{9D8B030D-6E8A-4147-A177-3AD203B41FA5}">
                      <a16:colId xmlns:a16="http://schemas.microsoft.com/office/drawing/2014/main" val="1304806885"/>
                    </a:ext>
                  </a:extLst>
                </a:gridCol>
                <a:gridCol w="4224933">
                  <a:extLst>
                    <a:ext uri="{9D8B030D-6E8A-4147-A177-3AD203B41FA5}">
                      <a16:colId xmlns:a16="http://schemas.microsoft.com/office/drawing/2014/main" val="3860834149"/>
                    </a:ext>
                  </a:extLst>
                </a:gridCol>
                <a:gridCol w="1595120">
                  <a:extLst>
                    <a:ext uri="{9D8B030D-6E8A-4147-A177-3AD203B41FA5}">
                      <a16:colId xmlns:a16="http://schemas.microsoft.com/office/drawing/2014/main" val="993931631"/>
                    </a:ext>
                  </a:extLst>
                </a:gridCol>
                <a:gridCol w="3098801">
                  <a:extLst>
                    <a:ext uri="{9D8B030D-6E8A-4147-A177-3AD203B41FA5}">
                      <a16:colId xmlns:a16="http://schemas.microsoft.com/office/drawing/2014/main" val="687379131"/>
                    </a:ext>
                  </a:extLst>
                </a:gridCol>
              </a:tblGrid>
              <a:tr h="663813">
                <a:tc>
                  <a:txBody>
                    <a:bodyPr/>
                    <a:lstStyle/>
                    <a:p>
                      <a:r>
                        <a:rPr lang="en-IN" dirty="0" err="1"/>
                        <a:t>Sl</a:t>
                      </a:r>
                      <a:r>
                        <a:rPr lang="en-IN" dirty="0"/>
                        <a:t> No.</a:t>
                      </a:r>
                    </a:p>
                  </a:txBody>
                  <a:tcPr/>
                </a:tc>
                <a:tc>
                  <a:txBody>
                    <a:bodyPr/>
                    <a:lstStyle/>
                    <a:p>
                      <a:r>
                        <a:rPr lang="en-IN" dirty="0"/>
                        <a:t>Committee</a:t>
                      </a:r>
                    </a:p>
                  </a:txBody>
                  <a:tcPr/>
                </a:tc>
                <a:tc>
                  <a:txBody>
                    <a:bodyPr/>
                    <a:lstStyle/>
                    <a:p>
                      <a:r>
                        <a:rPr lang="en-IN" dirty="0"/>
                        <a:t>New Member</a:t>
                      </a:r>
                    </a:p>
                  </a:txBody>
                  <a:tcPr/>
                </a:tc>
                <a:tc>
                  <a:txBody>
                    <a:bodyPr/>
                    <a:lstStyle/>
                    <a:p>
                      <a:r>
                        <a:rPr lang="en-IN" dirty="0"/>
                        <a:t>Stakeholder Category</a:t>
                      </a:r>
                    </a:p>
                  </a:txBody>
                  <a:tcPr/>
                </a:tc>
                <a:tc>
                  <a:txBody>
                    <a:bodyPr/>
                    <a:lstStyle/>
                    <a:p>
                      <a:r>
                        <a:rPr lang="en-IN" dirty="0"/>
                        <a:t>Members Trained</a:t>
                      </a:r>
                    </a:p>
                  </a:txBody>
                  <a:tcPr/>
                </a:tc>
                <a:extLst>
                  <a:ext uri="{0D108BD9-81ED-4DB2-BD59-A6C34878D82A}">
                    <a16:rowId xmlns:a16="http://schemas.microsoft.com/office/drawing/2014/main" val="3067160042"/>
                  </a:ext>
                </a:extLst>
              </a:tr>
              <a:tr h="663813">
                <a:tc>
                  <a:txBody>
                    <a:bodyPr/>
                    <a:lstStyle/>
                    <a:p>
                      <a:r>
                        <a:rPr lang="en-IN" dirty="0"/>
                        <a:t>1</a:t>
                      </a:r>
                    </a:p>
                  </a:txBody>
                  <a:tcPr/>
                </a:tc>
                <a:tc>
                  <a:txBody>
                    <a:bodyPr/>
                    <a:lstStyle/>
                    <a:p>
                      <a:r>
                        <a:rPr lang="en-IN" dirty="0"/>
                        <a:t>MED 03</a:t>
                      </a:r>
                    </a:p>
                  </a:txBody>
                  <a:tcPr/>
                </a:tc>
                <a:tc>
                  <a:txBody>
                    <a:bodyPr/>
                    <a:lstStyle/>
                    <a:p>
                      <a:r>
                        <a:rPr lang="en-IN" sz="1800" kern="1200" dirty="0" err="1">
                          <a:solidFill>
                            <a:schemeClr val="dk1"/>
                          </a:solidFill>
                          <a:effectLst/>
                          <a:latin typeface="+mn-lt"/>
                          <a:ea typeface="+mn-ea"/>
                          <a:cs typeface="+mn-cs"/>
                        </a:rPr>
                        <a:t>Malaviya</a:t>
                      </a:r>
                      <a:r>
                        <a:rPr lang="en-IN" sz="1800" kern="1200" dirty="0">
                          <a:solidFill>
                            <a:schemeClr val="dk1"/>
                          </a:solidFill>
                          <a:effectLst/>
                          <a:latin typeface="+mn-lt"/>
                          <a:ea typeface="+mn-ea"/>
                          <a:cs typeface="+mn-cs"/>
                        </a:rPr>
                        <a:t> National Institute of Technology Jaipur</a:t>
                      </a:r>
                      <a:endParaRPr lang="en-IN" dirty="0"/>
                    </a:p>
                  </a:txBody>
                  <a:tcPr/>
                </a:tc>
                <a:tc>
                  <a:txBody>
                    <a:bodyPr/>
                    <a:lstStyle/>
                    <a:p>
                      <a:r>
                        <a:rPr lang="en-IN" dirty="0"/>
                        <a:t>Academia</a:t>
                      </a:r>
                    </a:p>
                  </a:txBody>
                  <a:tcPr/>
                </a:tc>
                <a:tc>
                  <a:txBody>
                    <a:bodyPr/>
                    <a:lstStyle/>
                    <a:p>
                      <a:r>
                        <a:rPr lang="en-IN" dirty="0"/>
                        <a:t>Yes</a:t>
                      </a:r>
                    </a:p>
                  </a:txBody>
                  <a:tcPr/>
                </a:tc>
                <a:extLst>
                  <a:ext uri="{0D108BD9-81ED-4DB2-BD59-A6C34878D82A}">
                    <a16:rowId xmlns:a16="http://schemas.microsoft.com/office/drawing/2014/main" val="1129305880"/>
                  </a:ext>
                </a:extLst>
              </a:tr>
              <a:tr h="663813">
                <a:tc>
                  <a:txBody>
                    <a:bodyPr/>
                    <a:lstStyle/>
                    <a:p>
                      <a:r>
                        <a:rPr lang="en-IN" dirty="0"/>
                        <a:t>2</a:t>
                      </a:r>
                    </a:p>
                  </a:txBody>
                  <a:tcPr/>
                </a:tc>
                <a:tc>
                  <a:txBody>
                    <a:bodyPr/>
                    <a:lstStyle/>
                    <a:p>
                      <a:r>
                        <a:rPr lang="en-IN" dirty="0"/>
                        <a:t>MED 17</a:t>
                      </a:r>
                    </a:p>
                  </a:txBody>
                  <a:tcPr/>
                </a:tc>
                <a:tc>
                  <a:txBody>
                    <a:bodyPr/>
                    <a:lstStyle/>
                    <a:p>
                      <a:r>
                        <a:rPr lang="en-IN" sz="1800" kern="1200" dirty="0">
                          <a:solidFill>
                            <a:schemeClr val="dk1"/>
                          </a:solidFill>
                          <a:effectLst/>
                          <a:latin typeface="+mn-lt"/>
                          <a:ea typeface="+mn-ea"/>
                          <a:cs typeface="+mn-cs"/>
                        </a:rPr>
                        <a:t>Bharat Petroleum Corporation Limited Corporate Research &amp; Development Centre, Greater Noida</a:t>
                      </a:r>
                    </a:p>
                  </a:txBody>
                  <a:tcPr/>
                </a:tc>
                <a:tc>
                  <a:txBody>
                    <a:bodyPr/>
                    <a:lstStyle/>
                    <a:p>
                      <a:r>
                        <a:rPr lang="en-IN" dirty="0"/>
                        <a:t>Consumer </a:t>
                      </a:r>
                    </a:p>
                  </a:txBody>
                  <a:tcPr/>
                </a:tc>
                <a:tc>
                  <a:txBody>
                    <a:bodyPr/>
                    <a:lstStyle/>
                    <a:p>
                      <a:r>
                        <a:rPr lang="en-IN" dirty="0"/>
                        <a:t>The on-board training has been scheduled in this Quarter.</a:t>
                      </a:r>
                    </a:p>
                  </a:txBody>
                  <a:tcPr/>
                </a:tc>
                <a:extLst>
                  <a:ext uri="{0D108BD9-81ED-4DB2-BD59-A6C34878D82A}">
                    <a16:rowId xmlns:a16="http://schemas.microsoft.com/office/drawing/2014/main" val="3954249136"/>
                  </a:ext>
                </a:extLst>
              </a:tr>
              <a:tr h="663813">
                <a:tc>
                  <a:txBody>
                    <a:bodyPr/>
                    <a:lstStyle/>
                    <a:p>
                      <a:r>
                        <a:rPr lang="en-IN" dirty="0"/>
                        <a:t>3</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MED 17</a:t>
                      </a:r>
                    </a:p>
                    <a:p>
                      <a:endParaRPr lang="en-IN" dirty="0"/>
                    </a:p>
                  </a:txBody>
                  <a:tcPr/>
                </a:tc>
                <a:tc>
                  <a:txBody>
                    <a:bodyPr/>
                    <a:lstStyle/>
                    <a:p>
                      <a:r>
                        <a:rPr lang="en-IN" sz="1800" kern="1200" dirty="0">
                          <a:solidFill>
                            <a:schemeClr val="dk1"/>
                          </a:solidFill>
                          <a:effectLst/>
                          <a:latin typeface="+mn-lt"/>
                          <a:ea typeface="+mn-ea"/>
                          <a:cs typeface="+mn-cs"/>
                        </a:rPr>
                        <a:t>Nuclear Power Corporation of India Limited, Mumbai</a:t>
                      </a:r>
                      <a:endParaRPr lang="en-IN" dirty="0"/>
                    </a:p>
                  </a:txBody>
                  <a:tcPr/>
                </a:tc>
                <a:tc>
                  <a:txBody>
                    <a:bodyPr/>
                    <a:lstStyle/>
                    <a:p>
                      <a:r>
                        <a:rPr lang="en-IN" dirty="0"/>
                        <a:t>Consumer</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The on-board training has been scheduled in this Quarter.</a:t>
                      </a:r>
                    </a:p>
                  </a:txBody>
                  <a:tcPr/>
                </a:tc>
                <a:extLst>
                  <a:ext uri="{0D108BD9-81ED-4DB2-BD59-A6C34878D82A}">
                    <a16:rowId xmlns:a16="http://schemas.microsoft.com/office/drawing/2014/main" val="117114067"/>
                  </a:ext>
                </a:extLst>
              </a:tr>
              <a:tr h="663813">
                <a:tc>
                  <a:txBody>
                    <a:bodyPr/>
                    <a:lstStyle/>
                    <a:p>
                      <a:r>
                        <a:rPr lang="en-IN" dirty="0"/>
                        <a:t>4</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MED 17</a:t>
                      </a:r>
                    </a:p>
                    <a:p>
                      <a:endParaRPr lang="en-IN" dirty="0"/>
                    </a:p>
                  </a:txBody>
                  <a:tcPr/>
                </a:tc>
                <a:tc>
                  <a:txBody>
                    <a:bodyPr/>
                    <a:lstStyle/>
                    <a:p>
                      <a:r>
                        <a:rPr lang="en-US" dirty="0"/>
                        <a:t>Lathia Rubber Manufacture Company Private Limited </a:t>
                      </a:r>
                      <a:endParaRPr lang="en-IN" dirty="0"/>
                    </a:p>
                  </a:txBody>
                  <a:tcPr/>
                </a:tc>
                <a:tc>
                  <a:txBody>
                    <a:bodyPr/>
                    <a:lstStyle/>
                    <a:p>
                      <a:r>
                        <a:rPr lang="en-IN" dirty="0"/>
                        <a:t>Manufacturer</a:t>
                      </a:r>
                    </a:p>
                  </a:txBody>
                  <a:tcPr/>
                </a:tc>
                <a:tc>
                  <a:txBody>
                    <a:bodyPr/>
                    <a:lstStyle/>
                    <a:p>
                      <a:r>
                        <a:rPr lang="en-IN" dirty="0"/>
                        <a:t>Yes</a:t>
                      </a:r>
                    </a:p>
                  </a:txBody>
                  <a:tcPr/>
                </a:tc>
                <a:extLst>
                  <a:ext uri="{0D108BD9-81ED-4DB2-BD59-A6C34878D82A}">
                    <a16:rowId xmlns:a16="http://schemas.microsoft.com/office/drawing/2014/main" val="2310657300"/>
                  </a:ext>
                </a:extLst>
              </a:tr>
              <a:tr h="0">
                <a:tc>
                  <a:txBody>
                    <a:bodyPr/>
                    <a:lstStyle/>
                    <a:p>
                      <a:r>
                        <a:rPr lang="en-IN" dirty="0"/>
                        <a:t>5</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MED 17</a:t>
                      </a:r>
                    </a:p>
                  </a:txBody>
                  <a:tcPr/>
                </a:tc>
                <a:tc>
                  <a:txBody>
                    <a:bodyPr/>
                    <a:lstStyle/>
                    <a:p>
                      <a:r>
                        <a:rPr lang="en-IN" dirty="0"/>
                        <a:t>Advance Valves </a:t>
                      </a:r>
                    </a:p>
                  </a:txBody>
                  <a:tcPr/>
                </a:tc>
                <a:tc>
                  <a:txBody>
                    <a:bodyPr/>
                    <a:lstStyle/>
                    <a:p>
                      <a:r>
                        <a:rPr lang="en-IN" dirty="0"/>
                        <a:t>Manufacturer</a:t>
                      </a:r>
                    </a:p>
                  </a:txBody>
                  <a:tcPr/>
                </a:tc>
                <a:tc>
                  <a:txBody>
                    <a:bodyPr/>
                    <a:lstStyle/>
                    <a:p>
                      <a:r>
                        <a:rPr lang="en-IN" dirty="0"/>
                        <a:t>Yes</a:t>
                      </a:r>
                    </a:p>
                  </a:txBody>
                  <a:tcPr/>
                </a:tc>
                <a:extLst>
                  <a:ext uri="{0D108BD9-81ED-4DB2-BD59-A6C34878D82A}">
                    <a16:rowId xmlns:a16="http://schemas.microsoft.com/office/drawing/2014/main" val="3445329407"/>
                  </a:ext>
                </a:extLst>
              </a:tr>
              <a:tr h="663813">
                <a:tc>
                  <a:txBody>
                    <a:bodyPr/>
                    <a:lstStyle/>
                    <a:p>
                      <a:r>
                        <a:rPr lang="en-IN" dirty="0"/>
                        <a:t>6</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MED 17</a:t>
                      </a:r>
                    </a:p>
                    <a:p>
                      <a:endParaRPr lang="en-IN" dirty="0"/>
                    </a:p>
                  </a:txBody>
                  <a:tcPr/>
                </a:tc>
                <a:tc>
                  <a:txBody>
                    <a:bodyPr/>
                    <a:lstStyle/>
                    <a:p>
                      <a:r>
                        <a:rPr lang="en-IN" sz="1800" kern="1200" dirty="0">
                          <a:solidFill>
                            <a:schemeClr val="dk1"/>
                          </a:solidFill>
                          <a:effectLst/>
                          <a:latin typeface="+mn-lt"/>
                          <a:ea typeface="+mn-ea"/>
                          <a:cs typeface="+mn-cs"/>
                        </a:rPr>
                        <a:t>Fab-Tech Works &amp; Constructions Private Limited – Mumbai</a:t>
                      </a:r>
                      <a:endParaRPr lang="en-IN" dirty="0"/>
                    </a:p>
                  </a:txBody>
                  <a:tcPr/>
                </a:tc>
                <a:tc>
                  <a:txBody>
                    <a:bodyPr/>
                    <a:lstStyle/>
                    <a:p>
                      <a:r>
                        <a:rPr lang="en-IN" dirty="0"/>
                        <a:t>Manufacturer</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The on-board training has been scheduled in this Quarter.</a:t>
                      </a:r>
                    </a:p>
                  </a:txBody>
                  <a:tcPr/>
                </a:tc>
                <a:extLst>
                  <a:ext uri="{0D108BD9-81ED-4DB2-BD59-A6C34878D82A}">
                    <a16:rowId xmlns:a16="http://schemas.microsoft.com/office/drawing/2014/main" val="488911544"/>
                  </a:ext>
                </a:extLst>
              </a:tr>
            </a:tbl>
          </a:graphicData>
        </a:graphic>
      </p:graphicFrame>
    </p:spTree>
    <p:extLst>
      <p:ext uri="{BB962C8B-B14F-4D97-AF65-F5344CB8AC3E}">
        <p14:creationId xmlns:p14="http://schemas.microsoft.com/office/powerpoint/2010/main" val="6863954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3C981-7936-E9AF-B6BF-D6B86373C354}"/>
              </a:ext>
            </a:extLst>
          </p:cNvPr>
          <p:cNvSpPr>
            <a:spLocks noGrp="1"/>
          </p:cNvSpPr>
          <p:nvPr>
            <p:ph type="title"/>
          </p:nvPr>
        </p:nvSpPr>
        <p:spPr>
          <a:xfrm>
            <a:off x="1266614" y="513990"/>
            <a:ext cx="8596668" cy="1320800"/>
          </a:xfrm>
        </p:spPr>
        <p:txBody>
          <a:bodyPr>
            <a:normAutofit/>
          </a:bodyPr>
          <a:lstStyle/>
          <a:p>
            <a:pPr algn="ctr"/>
            <a:r>
              <a:rPr lang="en-US" sz="3200" b="1" dirty="0">
                <a:cs typeface="Times New Roman" panose="02020603050405020304" pitchFamily="18" charset="0"/>
              </a:rPr>
              <a:t>TC Stakeholders Rationalization</a:t>
            </a:r>
            <a:endParaRPr lang="en-IN" sz="3200" dirty="0"/>
          </a:p>
        </p:txBody>
      </p:sp>
      <p:pic>
        <p:nvPicPr>
          <p:cNvPr id="4" name="Picture 3">
            <a:extLst>
              <a:ext uri="{FF2B5EF4-FFF2-40B4-BE49-F238E27FC236}">
                <a16:creationId xmlns:a16="http://schemas.microsoft.com/office/drawing/2014/main" id="{50D440AA-C6A0-8DF9-590F-E0C80F7C82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graphicFrame>
        <p:nvGraphicFramePr>
          <p:cNvPr id="5" name="Content Placeholder 2">
            <a:extLst>
              <a:ext uri="{FF2B5EF4-FFF2-40B4-BE49-F238E27FC236}">
                <a16:creationId xmlns:a16="http://schemas.microsoft.com/office/drawing/2014/main" id="{5314B3D7-2844-7848-F4AF-BC01867AD09A}"/>
              </a:ext>
            </a:extLst>
          </p:cNvPr>
          <p:cNvGraphicFramePr>
            <a:graphicFrameLocks/>
          </p:cNvGraphicFramePr>
          <p:nvPr>
            <p:extLst>
              <p:ext uri="{D42A27DB-BD31-4B8C-83A1-F6EECF244321}">
                <p14:modId xmlns:p14="http://schemas.microsoft.com/office/powerpoint/2010/main" val="1917559234"/>
              </p:ext>
            </p:extLst>
          </p:nvPr>
        </p:nvGraphicFramePr>
        <p:xfrm>
          <a:off x="698182" y="1510221"/>
          <a:ext cx="10227204" cy="4898872"/>
        </p:xfrm>
        <a:graphic>
          <a:graphicData uri="http://schemas.openxmlformats.org/drawingml/2006/table">
            <a:tbl>
              <a:tblPr firstRow="1" bandRow="1">
                <a:tableStyleId>{5C22544A-7EE6-4342-B048-85BDC9FD1C3A}</a:tableStyleId>
              </a:tblPr>
              <a:tblGrid>
                <a:gridCol w="2827121">
                  <a:extLst>
                    <a:ext uri="{9D8B030D-6E8A-4147-A177-3AD203B41FA5}">
                      <a16:colId xmlns:a16="http://schemas.microsoft.com/office/drawing/2014/main" val="1345291292"/>
                    </a:ext>
                  </a:extLst>
                </a:gridCol>
                <a:gridCol w="3907074">
                  <a:extLst>
                    <a:ext uri="{9D8B030D-6E8A-4147-A177-3AD203B41FA5}">
                      <a16:colId xmlns:a16="http://schemas.microsoft.com/office/drawing/2014/main" val="1304806885"/>
                    </a:ext>
                  </a:extLst>
                </a:gridCol>
                <a:gridCol w="3493009">
                  <a:extLst>
                    <a:ext uri="{9D8B030D-6E8A-4147-A177-3AD203B41FA5}">
                      <a16:colId xmlns:a16="http://schemas.microsoft.com/office/drawing/2014/main" val="3860834149"/>
                    </a:ext>
                  </a:extLst>
                </a:gridCol>
              </a:tblGrid>
              <a:tr h="339323">
                <a:tc>
                  <a:txBody>
                    <a:bodyPr/>
                    <a:lstStyle/>
                    <a:p>
                      <a:r>
                        <a:rPr lang="en-IN" dirty="0"/>
                        <a:t>MED 03 </a:t>
                      </a:r>
                    </a:p>
                  </a:txBody>
                  <a:tcPr/>
                </a:tc>
                <a:tc>
                  <a:txBody>
                    <a:bodyPr/>
                    <a:lstStyle/>
                    <a:p>
                      <a:r>
                        <a:rPr lang="en-IN" dirty="0"/>
                        <a:t>MED 17</a:t>
                      </a:r>
                    </a:p>
                  </a:txBody>
                  <a:tcPr/>
                </a:tc>
                <a:tc>
                  <a:txBody>
                    <a:bodyPr/>
                    <a:lstStyle/>
                    <a:p>
                      <a:r>
                        <a:rPr lang="en-IN" dirty="0"/>
                        <a:t>MED 27</a:t>
                      </a:r>
                    </a:p>
                  </a:txBody>
                  <a:tcPr/>
                </a:tc>
                <a:extLst>
                  <a:ext uri="{0D108BD9-81ED-4DB2-BD59-A6C34878D82A}">
                    <a16:rowId xmlns:a16="http://schemas.microsoft.com/office/drawing/2014/main" val="3067160042"/>
                  </a:ext>
                </a:extLst>
              </a:tr>
              <a:tr h="2135043">
                <a:tc>
                  <a:txBody>
                    <a:bodyPr/>
                    <a:lstStyle/>
                    <a:p>
                      <a:r>
                        <a:rPr lang="en-IN" sz="1800" b="0" i="0" u="none" strike="noStrike" baseline="0" dirty="0">
                          <a:solidFill>
                            <a:srgbClr val="000000"/>
                          </a:solidFill>
                          <a:latin typeface="Calibri" panose="020F0502020204030204" pitchFamily="34" charset="0"/>
                        </a:rPr>
                        <a:t>Central Ministry - 01	</a:t>
                      </a:r>
                    </a:p>
                    <a:p>
                      <a:r>
                        <a:rPr lang="en-IN" sz="1800" b="0" i="0" u="none" strike="noStrike" baseline="0" dirty="0">
                          <a:solidFill>
                            <a:srgbClr val="000000"/>
                          </a:solidFill>
                          <a:latin typeface="Calibri" panose="020F0502020204030204" pitchFamily="34" charset="0"/>
                        </a:rPr>
                        <a:t>Regulatory Body - 03	</a:t>
                      </a:r>
                    </a:p>
                    <a:p>
                      <a:r>
                        <a:rPr lang="en-IN" sz="1800" b="0" i="0" u="none" strike="noStrike" baseline="0" dirty="0">
                          <a:solidFill>
                            <a:srgbClr val="000000"/>
                          </a:solidFill>
                          <a:latin typeface="Calibri" panose="020F0502020204030204" pitchFamily="34" charset="0"/>
                        </a:rPr>
                        <a:t>R&amp;D Organization - 08	</a:t>
                      </a:r>
                    </a:p>
                    <a:p>
                      <a:r>
                        <a:rPr lang="en-IN" sz="1800" b="0" i="0" u="none" strike="noStrike" baseline="0" dirty="0">
                          <a:solidFill>
                            <a:srgbClr val="000000"/>
                          </a:solidFill>
                          <a:latin typeface="Calibri" panose="020F0502020204030204" pitchFamily="34" charset="0"/>
                        </a:rPr>
                        <a:t>Academic Institution - 03</a:t>
                      </a:r>
                    </a:p>
                    <a:p>
                      <a:r>
                        <a:rPr lang="en-IN" sz="1800" b="0" i="0" u="none" strike="noStrike" baseline="0" dirty="0">
                          <a:solidFill>
                            <a:srgbClr val="000000"/>
                          </a:solidFill>
                          <a:latin typeface="Calibri" panose="020F0502020204030204" pitchFamily="34" charset="0"/>
                        </a:rPr>
                        <a:t>Industry Association - 02</a:t>
                      </a:r>
                    </a:p>
                    <a:p>
                      <a:r>
                        <a:rPr lang="en-IN" sz="1800" b="0" i="0" u="none" strike="noStrike" baseline="0" dirty="0">
                          <a:solidFill>
                            <a:srgbClr val="000000"/>
                          </a:solidFill>
                          <a:latin typeface="Calibri" panose="020F0502020204030204" pitchFamily="34" charset="0"/>
                        </a:rPr>
                        <a:t>Industry - 15	</a:t>
                      </a:r>
                    </a:p>
                    <a:p>
                      <a:r>
                        <a:rPr lang="en-IN" sz="1800" b="0" i="0" u="none" strike="noStrike" baseline="0" dirty="0">
                          <a:solidFill>
                            <a:srgbClr val="000000"/>
                          </a:solidFill>
                          <a:latin typeface="Calibri" panose="020F0502020204030204" pitchFamily="34" charset="0"/>
                        </a:rPr>
                        <a:t>Consumer Group - 01	</a:t>
                      </a:r>
                    </a:p>
                    <a:p>
                      <a:r>
                        <a:rPr lang="en-IN" sz="1800" b="0" i="0" u="none" strike="noStrike" baseline="0" dirty="0">
                          <a:solidFill>
                            <a:srgbClr val="000000"/>
                          </a:solidFill>
                          <a:latin typeface="Calibri" panose="020F0502020204030204" pitchFamily="34" charset="0"/>
                        </a:rPr>
                        <a:t>Expert - 02	</a:t>
                      </a:r>
                    </a:p>
                  </a:txBody>
                  <a:tcPr/>
                </a:tc>
                <a:tc>
                  <a:txBody>
                    <a:bodyPr/>
                    <a:lstStyle/>
                    <a:p>
                      <a:r>
                        <a:rPr lang="en-IN" sz="1800" b="0" i="0" u="none" strike="noStrike" baseline="0" dirty="0">
                          <a:solidFill>
                            <a:srgbClr val="000000"/>
                          </a:solidFill>
                          <a:latin typeface="Calibri" panose="020F0502020204030204" pitchFamily="34" charset="0"/>
                        </a:rPr>
                        <a:t>Central Ministry-01</a:t>
                      </a:r>
                    </a:p>
                    <a:p>
                      <a:r>
                        <a:rPr lang="en-IN" sz="1800" b="0" i="0" u="none" strike="noStrike" baseline="0" dirty="0">
                          <a:solidFill>
                            <a:srgbClr val="000000"/>
                          </a:solidFill>
                          <a:latin typeface="Calibri" panose="020F0502020204030204" pitchFamily="34" charset="0"/>
                        </a:rPr>
                        <a:t>R&amp;D Organization-03	</a:t>
                      </a:r>
                    </a:p>
                    <a:p>
                      <a:r>
                        <a:rPr lang="en-IN" sz="1800" b="0" i="0" u="none" strike="noStrike" baseline="0" dirty="0">
                          <a:solidFill>
                            <a:srgbClr val="000000"/>
                          </a:solidFill>
                          <a:latin typeface="Calibri" panose="020F0502020204030204" pitchFamily="34" charset="0"/>
                        </a:rPr>
                        <a:t>Academic Institution-01</a:t>
                      </a:r>
                    </a:p>
                    <a:p>
                      <a:r>
                        <a:rPr lang="en-IN" sz="1800" b="0" i="0" u="none" strike="noStrike" baseline="0" dirty="0">
                          <a:solidFill>
                            <a:srgbClr val="000000"/>
                          </a:solidFill>
                          <a:latin typeface="Calibri" panose="020F0502020204030204" pitchFamily="34" charset="0"/>
                        </a:rPr>
                        <a:t>Industry Association-01</a:t>
                      </a:r>
                    </a:p>
                    <a:p>
                      <a:r>
                        <a:rPr lang="en-IN" sz="1800" b="0" i="0" u="none" strike="noStrike" baseline="0" dirty="0">
                          <a:solidFill>
                            <a:srgbClr val="000000"/>
                          </a:solidFill>
                          <a:latin typeface="Calibri" panose="020F0502020204030204" pitchFamily="34" charset="0"/>
                        </a:rPr>
                        <a:t>Industry-07	</a:t>
                      </a:r>
                    </a:p>
                    <a:p>
                      <a:r>
                        <a:rPr lang="en-IN" sz="1800" b="0" i="0" u="none" strike="noStrike" baseline="0" dirty="0">
                          <a:solidFill>
                            <a:srgbClr val="000000"/>
                          </a:solidFill>
                          <a:latin typeface="Calibri" panose="020F0502020204030204" pitchFamily="34" charset="0"/>
                        </a:rPr>
                        <a:t>Consumer Group -02	</a:t>
                      </a:r>
                    </a:p>
                  </a:txBody>
                  <a:tcPr/>
                </a:tc>
                <a:tc>
                  <a:txBody>
                    <a:bodyPr/>
                    <a:lstStyle/>
                    <a:p>
                      <a:r>
                        <a:rPr lang="en-IN" sz="1800" b="0" i="0" u="none" strike="noStrike" baseline="0" dirty="0">
                          <a:solidFill>
                            <a:srgbClr val="000000"/>
                          </a:solidFill>
                          <a:latin typeface="Calibri" panose="020F0502020204030204" pitchFamily="34" charset="0"/>
                        </a:rPr>
                        <a:t>Central Ministry - 01	</a:t>
                      </a:r>
                    </a:p>
                    <a:p>
                      <a:r>
                        <a:rPr lang="en-IN" sz="1800" b="0" i="0" u="none" strike="noStrike" baseline="0" dirty="0">
                          <a:solidFill>
                            <a:srgbClr val="000000"/>
                          </a:solidFill>
                          <a:latin typeface="Calibri" panose="020F0502020204030204" pitchFamily="34" charset="0"/>
                        </a:rPr>
                        <a:t>Regulatory Body - 05	</a:t>
                      </a:r>
                    </a:p>
                    <a:p>
                      <a:r>
                        <a:rPr lang="en-IN" sz="1800" b="0" i="0" u="none" strike="noStrike" baseline="0" dirty="0">
                          <a:solidFill>
                            <a:srgbClr val="000000"/>
                          </a:solidFill>
                          <a:latin typeface="Calibri" panose="020F0502020204030204" pitchFamily="34" charset="0"/>
                        </a:rPr>
                        <a:t>Industry - 07	</a:t>
                      </a:r>
                    </a:p>
                    <a:p>
                      <a:r>
                        <a:rPr lang="en-IN" sz="1800" b="0" i="0" u="none" strike="noStrike" baseline="0" dirty="0">
                          <a:solidFill>
                            <a:srgbClr val="000000"/>
                          </a:solidFill>
                          <a:latin typeface="Calibri" panose="020F0502020204030204" pitchFamily="34" charset="0"/>
                        </a:rPr>
                        <a:t>Consumer Group - 01	</a:t>
                      </a:r>
                    </a:p>
                    <a:p>
                      <a:r>
                        <a:rPr lang="en-IN" sz="1800" b="0" i="0" u="none" strike="noStrike" baseline="0" dirty="0">
                          <a:solidFill>
                            <a:srgbClr val="000000"/>
                          </a:solidFill>
                          <a:latin typeface="Calibri" panose="020F0502020204030204" pitchFamily="34" charset="0"/>
                        </a:rPr>
                        <a:t>Expert - 03	</a:t>
                      </a:r>
                    </a:p>
                    <a:p>
                      <a:endParaRPr lang="en-IN" dirty="0"/>
                    </a:p>
                  </a:txBody>
                  <a:tcPr/>
                </a:tc>
                <a:extLst>
                  <a:ext uri="{0D108BD9-81ED-4DB2-BD59-A6C34878D82A}">
                    <a16:rowId xmlns:a16="http://schemas.microsoft.com/office/drawing/2014/main" val="1129305880"/>
                  </a:ext>
                </a:extLst>
              </a:tr>
              <a:tr h="439533">
                <a:tc gridSpan="3">
                  <a:txBody>
                    <a:bodyPr/>
                    <a:lstStyle/>
                    <a:p>
                      <a:pPr algn="ctr"/>
                      <a:r>
                        <a:rPr lang="en-IN" b="1" dirty="0"/>
                        <a:t>Vacancy</a:t>
                      </a:r>
                    </a:p>
                  </a:txBody>
                  <a:tcPr/>
                </a:tc>
                <a:tc hMerge="1">
                  <a:txBody>
                    <a:bodyPr/>
                    <a:lstStyle/>
                    <a:p>
                      <a:endParaRPr lang="en-IN" dirty="0"/>
                    </a:p>
                  </a:txBody>
                  <a:tcPr/>
                </a:tc>
                <a:tc hMerge="1">
                  <a:txBody>
                    <a:bodyPr/>
                    <a:lstStyle/>
                    <a:p>
                      <a:endParaRPr lang="en-IN" dirty="0"/>
                    </a:p>
                  </a:txBody>
                  <a:tcPr/>
                </a:tc>
                <a:extLst>
                  <a:ext uri="{0D108BD9-81ED-4DB2-BD59-A6C34878D82A}">
                    <a16:rowId xmlns:a16="http://schemas.microsoft.com/office/drawing/2014/main" val="581130046"/>
                  </a:ext>
                </a:extLst>
              </a:tr>
              <a:tr h="1807579">
                <a:tc>
                  <a:txBody>
                    <a:bodyPr/>
                    <a:lstStyle/>
                    <a:p>
                      <a:r>
                        <a:rPr lang="en-IN" sz="1800" b="0" i="0" u="none" strike="noStrike" baseline="0" dirty="0">
                          <a:solidFill>
                            <a:srgbClr val="000000"/>
                          </a:solidFill>
                          <a:latin typeface="Calibri" panose="020F0502020204030204" pitchFamily="34" charset="0"/>
                        </a:rPr>
                        <a:t>R&amp;D Organization - 02	</a:t>
                      </a:r>
                    </a:p>
                    <a:p>
                      <a:endParaRPr lang="en-IN" sz="1800" b="0" i="0" u="none" strike="noStrike" baseline="0" dirty="0">
                        <a:solidFill>
                          <a:srgbClr val="000000"/>
                        </a:solidFill>
                        <a:latin typeface="Calibri" panose="020F0502020204030204" pitchFamily="34" charset="0"/>
                      </a:endParaRPr>
                    </a:p>
                    <a:p>
                      <a:endParaRPr lang="en-IN"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b="0" i="0" u="none" strike="noStrike" baseline="0" dirty="0">
                          <a:solidFill>
                            <a:srgbClr val="000000"/>
                          </a:solidFill>
                          <a:latin typeface="Calibri" panose="020F0502020204030204" pitchFamily="34" charset="0"/>
                        </a:rPr>
                        <a:t>Academic Institution-02</a:t>
                      </a:r>
                    </a:p>
                    <a:p>
                      <a:r>
                        <a:rPr lang="en-IN" sz="1800" b="0" i="0" u="none" strike="noStrike" baseline="0" dirty="0">
                          <a:solidFill>
                            <a:srgbClr val="000000"/>
                          </a:solidFill>
                          <a:latin typeface="Calibri" panose="020F0502020204030204" pitchFamily="34" charset="0"/>
                        </a:rPr>
                        <a:t>Regulatory Body-02</a:t>
                      </a:r>
                    </a:p>
                    <a:p>
                      <a:pPr marL="0" marR="0" lvl="0" indent="0" algn="l" defTabSz="457200" rtl="0" eaLnBrk="1" fontAlgn="auto" latinLnBrk="0" hangingPunct="1">
                        <a:lnSpc>
                          <a:spcPct val="100000"/>
                        </a:lnSpc>
                        <a:spcBef>
                          <a:spcPts val="0"/>
                        </a:spcBef>
                        <a:spcAft>
                          <a:spcPts val="0"/>
                        </a:spcAft>
                        <a:buClrTx/>
                        <a:buSzTx/>
                        <a:buFontTx/>
                        <a:buNone/>
                        <a:tabLst/>
                        <a:defRPr/>
                      </a:pPr>
                      <a:r>
                        <a:rPr lang="en-IN" sz="1800" b="0" i="0" u="none" strike="noStrike" baseline="0" dirty="0">
                          <a:solidFill>
                            <a:srgbClr val="000000"/>
                          </a:solidFill>
                          <a:latin typeface="Calibri" panose="020F0502020204030204" pitchFamily="34" charset="0"/>
                        </a:rPr>
                        <a:t>Expert - 02	</a:t>
                      </a:r>
                    </a:p>
                    <a:p>
                      <a:endParaRPr lang="en-IN" dirty="0"/>
                    </a:p>
                  </a:txBody>
                  <a:tcPr/>
                </a:tc>
                <a:tc>
                  <a:txBody>
                    <a:bodyPr/>
                    <a:lstStyle/>
                    <a:p>
                      <a:r>
                        <a:rPr lang="en-IN" sz="1800" b="0" i="0" u="none" strike="noStrike" baseline="0" dirty="0">
                          <a:solidFill>
                            <a:srgbClr val="000000"/>
                          </a:solidFill>
                          <a:latin typeface="Calibri" panose="020F0502020204030204" pitchFamily="34" charset="0"/>
                        </a:rPr>
                        <a:t>R&amp;D Organization - 02	</a:t>
                      </a:r>
                    </a:p>
                    <a:p>
                      <a:r>
                        <a:rPr lang="en-IN" sz="1800" b="0" i="0" u="none" strike="noStrike" baseline="0" dirty="0">
                          <a:solidFill>
                            <a:srgbClr val="000000"/>
                          </a:solidFill>
                          <a:latin typeface="Calibri" panose="020F0502020204030204" pitchFamily="34" charset="0"/>
                        </a:rPr>
                        <a:t>Academic Institution - 02</a:t>
                      </a:r>
                    </a:p>
                    <a:p>
                      <a:endParaRPr lang="en-IN" dirty="0"/>
                    </a:p>
                  </a:txBody>
                  <a:tcPr/>
                </a:tc>
                <a:extLst>
                  <a:ext uri="{0D108BD9-81ED-4DB2-BD59-A6C34878D82A}">
                    <a16:rowId xmlns:a16="http://schemas.microsoft.com/office/drawing/2014/main" val="3855888394"/>
                  </a:ext>
                </a:extLst>
              </a:tr>
            </a:tbl>
          </a:graphicData>
        </a:graphic>
      </p:graphicFrame>
    </p:spTree>
    <p:extLst>
      <p:ext uri="{BB962C8B-B14F-4D97-AF65-F5344CB8AC3E}">
        <p14:creationId xmlns:p14="http://schemas.microsoft.com/office/powerpoint/2010/main" val="42602144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308" y="1778000"/>
            <a:ext cx="9986962" cy="4204754"/>
          </a:xfrm>
        </p:spPr>
        <p:txBody>
          <a:bodyPr>
            <a:noAutofit/>
          </a:bodyPr>
          <a:lstStyle/>
          <a:p>
            <a:pPr algn="just">
              <a:buFont typeface="Wingdings" panose="05000000000000000000" pitchFamily="2" charset="2"/>
              <a:buChar char="Ø"/>
            </a:pPr>
            <a:r>
              <a:rPr lang="en-US" cap="none" dirty="0">
                <a:cs typeface="Times New Roman" panose="02020603050405020304" pitchFamily="18" charset="0"/>
              </a:rPr>
              <a:t>BIS is a participating member of ISO/TC 86 ‘refrigeration &amp; air-conditioning’ and ISO/TC 86/SC 1 ‘safety and environmental requirements for refrigerating systems’.</a:t>
            </a:r>
          </a:p>
          <a:p>
            <a:pPr algn="just">
              <a:buFont typeface="Wingdings" panose="05000000000000000000" pitchFamily="2" charset="2"/>
              <a:buChar char="Ø"/>
            </a:pPr>
            <a:endParaRPr lang="en-US" cap="none" dirty="0">
              <a:cs typeface="Times New Roman" panose="02020603050405020304" pitchFamily="18" charset="0"/>
            </a:endParaRPr>
          </a:p>
          <a:p>
            <a:pPr algn="just">
              <a:buFont typeface="Wingdings" panose="05000000000000000000" pitchFamily="2" charset="2"/>
              <a:buChar char="Ø"/>
            </a:pPr>
            <a:r>
              <a:rPr lang="en-US" cap="none" dirty="0">
                <a:cs typeface="Times New Roman" panose="02020603050405020304" pitchFamily="18" charset="0"/>
              </a:rPr>
              <a:t>ISO/ TC 86/SC 1/WG 1 is working on revising ISO 5149 series and BIS has adopted the ISO 5149 series standards as IS 16678 (part 1 to 4).</a:t>
            </a:r>
          </a:p>
          <a:p>
            <a:pPr algn="just">
              <a:buFont typeface="Wingdings" panose="05000000000000000000" pitchFamily="2" charset="2"/>
              <a:buChar char="Ø"/>
            </a:pPr>
            <a:endParaRPr lang="en-US" cap="none" dirty="0">
              <a:cs typeface="Times New Roman" panose="02020603050405020304" pitchFamily="18" charset="0"/>
            </a:endParaRPr>
          </a:p>
          <a:p>
            <a:pPr algn="just">
              <a:buFont typeface="Wingdings" panose="05000000000000000000" pitchFamily="2" charset="2"/>
              <a:buChar char="Ø"/>
            </a:pPr>
            <a:r>
              <a:rPr lang="en-US" cap="none" dirty="0">
                <a:cs typeface="Times New Roman" panose="02020603050405020304" pitchFamily="18" charset="0"/>
              </a:rPr>
              <a:t>ISO 5149 series standards are used for specifying the requirements for the safety of persons and property, provide guidance for the protection of the environment, and also establish procedures for the operation, maintenance, and repair of refrigerating systems and the recovery of refrigerants. </a:t>
            </a:r>
          </a:p>
          <a:p>
            <a:pPr algn="just">
              <a:buFont typeface="Wingdings" pitchFamily="2" charset="2"/>
              <a:buChar char="ü"/>
            </a:pPr>
            <a:endParaRPr lang="en-US" cap="none" dirty="0">
              <a:cs typeface="Times New Roman" panose="02020603050405020304" pitchFamily="18" charset="0"/>
            </a:endParaRPr>
          </a:p>
          <a:p>
            <a:pPr marL="0" indent="0" algn="just">
              <a:buNone/>
            </a:pPr>
            <a:endParaRPr lang="en-US" cap="none" dirty="0">
              <a:cs typeface="Times New Roman" panose="02020603050405020304" pitchFamily="18" charset="0"/>
            </a:endParaRPr>
          </a:p>
        </p:txBody>
      </p:sp>
      <p:pic>
        <p:nvPicPr>
          <p:cNvPr id="4" name="Picture 3">
            <a:extLst>
              <a:ext uri="{FF2B5EF4-FFF2-40B4-BE49-F238E27FC236}">
                <a16:creationId xmlns:a16="http://schemas.microsoft.com/office/drawing/2014/main" id="{2B1D3C7D-A6BD-DA81-09AD-3BB5811B8C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A207FE01-8078-4538-3FA1-BDB32C75F1F9}"/>
              </a:ext>
            </a:extLst>
          </p:cNvPr>
          <p:cNvSpPr>
            <a:spLocks noGrp="1"/>
          </p:cNvSpPr>
          <p:nvPr>
            <p:ph type="title"/>
          </p:nvPr>
        </p:nvSpPr>
        <p:spPr>
          <a:xfrm>
            <a:off x="1299756" y="379946"/>
            <a:ext cx="10129520" cy="990600"/>
          </a:xfrm>
        </p:spPr>
        <p:txBody>
          <a:bodyPr>
            <a:noAutofit/>
          </a:bodyPr>
          <a:lstStyle/>
          <a:p>
            <a:pPr algn="ctr"/>
            <a:r>
              <a:rPr lang="en-IN" sz="2800" b="1" cap="none" spc="-100" dirty="0">
                <a:ea typeface="Calibri" panose="020F0502020204030204" pitchFamily="34" charset="0"/>
                <a:cs typeface="Times New Roman" panose="02020603050405020304" pitchFamily="18" charset="0"/>
              </a:rPr>
              <a:t>ISO/TC 86/SC 1/WG 1 Safety &amp; Environmental  </a:t>
            </a:r>
            <a:br>
              <a:rPr lang="en-IN" sz="2800" b="1" cap="none" spc="-100" dirty="0">
                <a:ea typeface="Calibri" panose="020F0502020204030204" pitchFamily="34" charset="0"/>
                <a:cs typeface="Times New Roman" panose="02020603050405020304" pitchFamily="18" charset="0"/>
              </a:rPr>
            </a:br>
            <a:r>
              <a:rPr lang="en-IN" sz="2800" b="1" cap="none" spc="-100" dirty="0">
                <a:ea typeface="Calibri" panose="020F0502020204030204" pitchFamily="34" charset="0"/>
                <a:cs typeface="Times New Roman" panose="02020603050405020304" pitchFamily="18" charset="0"/>
              </a:rPr>
              <a:t>Requirements for Refrigerating  Systems &amp; Heat Pump</a:t>
            </a:r>
            <a:endParaRPr lang="en-US" sz="2800" cap="none" dirty="0">
              <a:cs typeface="Times New Roman" panose="02020603050405020304" pitchFamily="18" charset="0"/>
            </a:endParaRPr>
          </a:p>
        </p:txBody>
      </p:sp>
    </p:spTree>
    <p:extLst>
      <p:ext uri="{BB962C8B-B14F-4D97-AF65-F5344CB8AC3E}">
        <p14:creationId xmlns:p14="http://schemas.microsoft.com/office/powerpoint/2010/main" val="37485480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6341" y="1857793"/>
            <a:ext cx="9758362" cy="4431564"/>
          </a:xfrm>
        </p:spPr>
        <p:txBody>
          <a:bodyPr>
            <a:noAutofit/>
          </a:bodyPr>
          <a:lstStyle/>
          <a:p>
            <a:pPr algn="just">
              <a:buFont typeface="Wingdings" panose="05000000000000000000" pitchFamily="2" charset="2"/>
              <a:buChar char="Ø"/>
            </a:pPr>
            <a:r>
              <a:rPr lang="en-US" cap="none" dirty="0">
                <a:cs typeface="Times New Roman" panose="02020603050405020304" pitchFamily="18" charset="0"/>
              </a:rPr>
              <a:t>Indian delegation as expert member in </a:t>
            </a:r>
            <a:r>
              <a:rPr lang="en-IN" cap="none" dirty="0">
                <a:cs typeface="Times New Roman" panose="02020603050405020304" pitchFamily="18" charset="0"/>
              </a:rPr>
              <a:t>ISO/TC 86/SC 1/WG 1</a:t>
            </a:r>
            <a:r>
              <a:rPr lang="en-US" cap="none" dirty="0">
                <a:cs typeface="Times New Roman" panose="02020603050405020304" pitchFamily="18" charset="0"/>
              </a:rPr>
              <a:t>, has regular participation in the meetings of ISO/ TC 86/SC 1/WG 1. Indian delegation has participated in its past three consecutive meetings which were held on 21-23 June 2023, 17-19 January 2024 and 08-10 April 2024.</a:t>
            </a:r>
          </a:p>
          <a:p>
            <a:pPr algn="just">
              <a:buFont typeface="Wingdings" panose="05000000000000000000" pitchFamily="2" charset="2"/>
              <a:buChar char="Ø"/>
            </a:pPr>
            <a:endParaRPr lang="en-US" cap="none" dirty="0">
              <a:cs typeface="Times New Roman" panose="02020603050405020304" pitchFamily="18" charset="0"/>
            </a:endParaRPr>
          </a:p>
          <a:p>
            <a:pPr algn="just">
              <a:buFont typeface="Wingdings" panose="05000000000000000000" pitchFamily="2" charset="2"/>
              <a:buChar char="Ø"/>
            </a:pPr>
            <a:r>
              <a:rPr lang="en-US" cap="none" dirty="0">
                <a:cs typeface="Times New Roman" panose="02020603050405020304" pitchFamily="18" charset="0"/>
              </a:rPr>
              <a:t>BIS has proposed to host </a:t>
            </a:r>
            <a:r>
              <a:rPr lang="en-IN" cap="none" dirty="0">
                <a:cs typeface="Times New Roman" panose="02020603050405020304" pitchFamily="18" charset="0"/>
              </a:rPr>
              <a:t>the next working group meeting of ISO/TC 86/SC 1/WG 1 “safety and environmental requirements for refrigerating systems and heat pump” at manak bhavan, New Delhi, India from 25 to 27 March 2025</a:t>
            </a:r>
            <a:r>
              <a:rPr lang="en-US" cap="none" dirty="0">
                <a:cs typeface="Times New Roman" panose="02020603050405020304" pitchFamily="18" charset="0"/>
              </a:rPr>
              <a:t>. </a:t>
            </a:r>
          </a:p>
          <a:p>
            <a:pPr algn="just">
              <a:buFont typeface="Wingdings" panose="05000000000000000000" pitchFamily="2" charset="2"/>
              <a:buChar char="Ø"/>
            </a:pPr>
            <a:endParaRPr lang="en-US" cap="none" dirty="0">
              <a:cs typeface="Times New Roman" panose="02020603050405020304" pitchFamily="18" charset="0"/>
            </a:endParaRPr>
          </a:p>
          <a:p>
            <a:pPr algn="just">
              <a:buFont typeface="Wingdings" panose="05000000000000000000" pitchFamily="2" charset="2"/>
              <a:buChar char="Ø"/>
            </a:pPr>
            <a:r>
              <a:rPr lang="en-US" cap="none" dirty="0">
                <a:cs typeface="Times New Roman" panose="02020603050405020304" pitchFamily="18" charset="0"/>
              </a:rPr>
              <a:t>Hosting the working group meeting of ISO/ TC 86/SC 1/WG 1 will also help in increasing awareness among all the stakeholders and will also strengthen our global presence and technical capability.</a:t>
            </a:r>
          </a:p>
          <a:p>
            <a:pPr algn="just"/>
            <a:endParaRPr lang="en-US" cap="none" dirty="0">
              <a:cs typeface="Times New Roman" panose="02020603050405020304" pitchFamily="18" charset="0"/>
            </a:endParaRPr>
          </a:p>
          <a:p>
            <a:pPr algn="just"/>
            <a:endParaRPr lang="en-US" dirty="0">
              <a:solidFill>
                <a:srgbClr val="000000"/>
              </a:solidFill>
              <a:ea typeface="Calibri" panose="020F0502020204030204" pitchFamily="34" charset="0"/>
              <a:cs typeface="Mangal" panose="02040503050203030202" pitchFamily="18" charset="0"/>
            </a:endParaRPr>
          </a:p>
        </p:txBody>
      </p:sp>
      <p:pic>
        <p:nvPicPr>
          <p:cNvPr id="4" name="Picture 3">
            <a:extLst>
              <a:ext uri="{FF2B5EF4-FFF2-40B4-BE49-F238E27FC236}">
                <a16:creationId xmlns:a16="http://schemas.microsoft.com/office/drawing/2014/main" id="{CB9CB960-FE5F-686C-9114-B1F46E5FD1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331B5E03-6B27-9C6F-1E52-D32ECAADFB9C}"/>
              </a:ext>
            </a:extLst>
          </p:cNvPr>
          <p:cNvSpPr>
            <a:spLocks noGrp="1"/>
          </p:cNvSpPr>
          <p:nvPr>
            <p:ph type="title"/>
          </p:nvPr>
        </p:nvSpPr>
        <p:spPr>
          <a:xfrm>
            <a:off x="1031240" y="298677"/>
            <a:ext cx="10129520" cy="990600"/>
          </a:xfrm>
        </p:spPr>
        <p:txBody>
          <a:bodyPr>
            <a:noAutofit/>
          </a:bodyPr>
          <a:lstStyle/>
          <a:p>
            <a:pPr algn="ctr"/>
            <a:r>
              <a:rPr lang="en-IN" sz="2800" b="1" cap="none" spc="-100" dirty="0">
                <a:ea typeface="Calibri" panose="020F0502020204030204" pitchFamily="34" charset="0"/>
                <a:cs typeface="Times New Roman" panose="02020603050405020304" pitchFamily="18" charset="0"/>
              </a:rPr>
              <a:t>ISO/TC 86/SC 1/WG 1 Safety &amp; Environmental  </a:t>
            </a:r>
            <a:br>
              <a:rPr lang="en-IN" sz="2800" b="1" cap="none" spc="-100" dirty="0">
                <a:ea typeface="Calibri" panose="020F0502020204030204" pitchFamily="34" charset="0"/>
                <a:cs typeface="Times New Roman" panose="02020603050405020304" pitchFamily="18" charset="0"/>
              </a:rPr>
            </a:br>
            <a:r>
              <a:rPr lang="en-IN" sz="2800" b="1" cap="none" spc="-100" dirty="0">
                <a:ea typeface="Calibri" panose="020F0502020204030204" pitchFamily="34" charset="0"/>
                <a:cs typeface="Times New Roman" panose="02020603050405020304" pitchFamily="18" charset="0"/>
              </a:rPr>
              <a:t>Requirements for Refrigerating  Systems &amp; Heat Pump</a:t>
            </a:r>
            <a:endParaRPr lang="en-US" sz="2800" cap="none" dirty="0">
              <a:cs typeface="Times New Roman" panose="02020603050405020304" pitchFamily="18" charset="0"/>
            </a:endParaRPr>
          </a:p>
        </p:txBody>
      </p:sp>
    </p:spTree>
    <p:extLst>
      <p:ext uri="{BB962C8B-B14F-4D97-AF65-F5344CB8AC3E}">
        <p14:creationId xmlns:p14="http://schemas.microsoft.com/office/powerpoint/2010/main" val="39765340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2774083" y="1854682"/>
            <a:ext cx="5813903" cy="3276000"/>
          </a:xfr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254485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8C685-6406-0390-CBE1-98A7E8ED81B2}"/>
              </a:ext>
            </a:extLst>
          </p:cNvPr>
          <p:cNvSpPr>
            <a:spLocks noGrp="1"/>
          </p:cNvSpPr>
          <p:nvPr>
            <p:ph type="title"/>
          </p:nvPr>
        </p:nvSpPr>
        <p:spPr>
          <a:xfrm>
            <a:off x="1896534" y="513990"/>
            <a:ext cx="8596668" cy="1320800"/>
          </a:xfrm>
        </p:spPr>
        <p:txBody>
          <a:bodyPr/>
          <a:lstStyle/>
          <a:p>
            <a:pPr algn="ctr"/>
            <a:r>
              <a:rPr lang="en-US" sz="3200" b="1" dirty="0">
                <a:cs typeface="Times New Roman" panose="02020603050405020304" pitchFamily="18" charset="0"/>
              </a:rPr>
              <a:t>Progress of AAP 2024-25 – “</a:t>
            </a:r>
            <a:r>
              <a:rPr lang="en-US" sz="3200" b="1" cap="none" dirty="0">
                <a:cs typeface="Times New Roman" panose="02020603050405020304" pitchFamily="18" charset="0"/>
              </a:rPr>
              <a:t>NWIP”</a:t>
            </a:r>
            <a:endParaRPr lang="en-IN" dirty="0"/>
          </a:p>
        </p:txBody>
      </p:sp>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149674180"/>
              </p:ext>
            </p:extLst>
          </p:nvPr>
        </p:nvGraphicFramePr>
        <p:xfrm>
          <a:off x="490027" y="1174390"/>
          <a:ext cx="11409681" cy="5519184"/>
        </p:xfrm>
        <a:graphic>
          <a:graphicData uri="http://schemas.openxmlformats.org/drawingml/2006/table">
            <a:tbl>
              <a:tblPr firstRow="1" firstCol="1" bandRow="1">
                <a:tableStyleId>{5C22544A-7EE6-4342-B048-85BDC9FD1C3A}</a:tableStyleId>
              </a:tblPr>
              <a:tblGrid>
                <a:gridCol w="561045">
                  <a:extLst>
                    <a:ext uri="{9D8B030D-6E8A-4147-A177-3AD203B41FA5}">
                      <a16:colId xmlns:a16="http://schemas.microsoft.com/office/drawing/2014/main" val="2612325662"/>
                    </a:ext>
                  </a:extLst>
                </a:gridCol>
                <a:gridCol w="1277915">
                  <a:extLst>
                    <a:ext uri="{9D8B030D-6E8A-4147-A177-3AD203B41FA5}">
                      <a16:colId xmlns:a16="http://schemas.microsoft.com/office/drawing/2014/main" val="880052412"/>
                    </a:ext>
                  </a:extLst>
                </a:gridCol>
                <a:gridCol w="3186357">
                  <a:extLst>
                    <a:ext uri="{9D8B030D-6E8A-4147-A177-3AD203B41FA5}">
                      <a16:colId xmlns:a16="http://schemas.microsoft.com/office/drawing/2014/main" val="2741798418"/>
                    </a:ext>
                  </a:extLst>
                </a:gridCol>
                <a:gridCol w="3229505">
                  <a:extLst>
                    <a:ext uri="{9D8B030D-6E8A-4147-A177-3AD203B41FA5}">
                      <a16:colId xmlns:a16="http://schemas.microsoft.com/office/drawing/2014/main" val="758382323"/>
                    </a:ext>
                  </a:extLst>
                </a:gridCol>
                <a:gridCol w="3154859">
                  <a:extLst>
                    <a:ext uri="{9D8B030D-6E8A-4147-A177-3AD203B41FA5}">
                      <a16:colId xmlns:a16="http://schemas.microsoft.com/office/drawing/2014/main" val="3628696659"/>
                    </a:ext>
                  </a:extLst>
                </a:gridCol>
              </a:tblGrid>
              <a:tr h="0">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mn-lt"/>
                          <a:cs typeface="Times New Roman" panose="02020603050405020304" pitchFamily="18" charset="0"/>
                        </a:rPr>
                        <a:t>Subject </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764642">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 </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algn="just">
                        <a:lnSpc>
                          <a:spcPct val="107000"/>
                        </a:lnSpc>
                      </a:pPr>
                      <a:r>
                        <a:rPr lang="en-IN" sz="1800" dirty="0">
                          <a:effectLst/>
                          <a:latin typeface="+mn-lt"/>
                          <a:cs typeface="Times New Roman" panose="02020603050405020304" pitchFamily="18" charset="0"/>
                        </a:rPr>
                        <a:t>MED/03/22778 electronic expansion valve - specification</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IN" sz="1800" dirty="0">
                          <a:effectLst/>
                          <a:latin typeface="+mn-lt"/>
                          <a:ea typeface="Times New Roman" panose="02020603050405020304" pitchFamily="18" charset="0"/>
                          <a:cs typeface="Times New Roman" panose="02020603050405020304" pitchFamily="18" charset="0"/>
                        </a:rPr>
                        <a:t>The draft standard is under ready for gazette.</a:t>
                      </a:r>
                    </a:p>
                  </a:txBody>
                  <a:tcPr marL="28575" marR="28575" marT="19050" marB="19050"/>
                </a:tc>
                <a:tc>
                  <a:txBody>
                    <a:bodyPr/>
                    <a:lstStyle/>
                    <a:p>
                      <a:pPr algn="just">
                        <a:lnSpc>
                          <a:spcPct val="107000"/>
                        </a:lnSpc>
                      </a:pPr>
                      <a:r>
                        <a:rPr lang="en-IN" sz="1800" dirty="0">
                          <a:effectLst/>
                          <a:latin typeface="+mn-lt"/>
                          <a:ea typeface="Times New Roman" panose="02020603050405020304" pitchFamily="18" charset="0"/>
                          <a:cs typeface="Times New Roman" panose="02020603050405020304" pitchFamily="18" charset="0"/>
                        </a:rPr>
                        <a:t>Formed a panel-P17 of subject experts. </a:t>
                      </a:r>
                    </a:p>
                  </a:txBody>
                  <a:tcPr marL="28575" marR="28575" marT="19050" marB="19050"/>
                </a:tc>
                <a:extLst>
                  <a:ext uri="{0D108BD9-81ED-4DB2-BD59-A6C34878D82A}">
                    <a16:rowId xmlns:a16="http://schemas.microsoft.com/office/drawing/2014/main" val="3473075551"/>
                  </a:ext>
                </a:extLst>
              </a:tr>
              <a:tr h="764642">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a:t>
                      </a:r>
                    </a:p>
                  </a:txBody>
                  <a:tcPr marL="28575" marR="28575" marT="19050" marB="19050"/>
                </a:tc>
                <a:tc>
                  <a:txBody>
                    <a:bodyPr/>
                    <a:lstStyle/>
                    <a:p>
                      <a:pPr algn="just">
                        <a:lnSpc>
                          <a:spcPct val="107000"/>
                        </a:lnSpc>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algn="just">
                        <a:lnSpc>
                          <a:spcPct val="107000"/>
                        </a:lnSpc>
                      </a:pPr>
                      <a:r>
                        <a:rPr lang="en-IN" sz="1800" dirty="0">
                          <a:effectLst/>
                          <a:latin typeface="+mn-lt"/>
                          <a:cs typeface="Times New Roman" panose="02020603050405020304" pitchFamily="18" charset="0"/>
                        </a:rPr>
                        <a:t>Heat pump water heaters - testing and rating for performance</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IN" sz="1800" dirty="0">
                          <a:effectLst/>
                          <a:latin typeface="+mn-lt"/>
                          <a:ea typeface="Times New Roman" panose="02020603050405020304" pitchFamily="18" charset="0"/>
                          <a:cs typeface="Times New Roman" panose="02020603050405020304" pitchFamily="18" charset="0"/>
                        </a:rPr>
                        <a:t>The draft standard is at working draft stage. </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Formed a Panel-P29 and WGs for construction/safety/performance/Instrumentation. </a:t>
                      </a:r>
                    </a:p>
                  </a:txBody>
                  <a:tcPr marL="28575" marR="28575" marT="19050" marB="19050"/>
                </a:tc>
                <a:extLst>
                  <a:ext uri="{0D108BD9-81ED-4DB2-BD59-A6C34878D82A}">
                    <a16:rowId xmlns:a16="http://schemas.microsoft.com/office/drawing/2014/main" val="706557046"/>
                  </a:ext>
                </a:extLst>
              </a:tr>
              <a:tr h="941965">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3.</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dirty="0">
                          <a:latin typeface="+mn-lt"/>
                          <a:cs typeface="Times New Roman" panose="02020603050405020304" pitchFamily="18" charset="0"/>
                        </a:rPr>
                        <a:t>Adjusted volume calculation for refrigerating appliances</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standard has been published.</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Formed a Panel-P2 of subject experts. </a:t>
                      </a:r>
                    </a:p>
                  </a:txBody>
                  <a:tcPr marL="28575" marR="28575" marT="19050" marB="19050"/>
                </a:tc>
                <a:extLst>
                  <a:ext uri="{0D108BD9-81ED-4DB2-BD59-A6C34878D82A}">
                    <a16:rowId xmlns:a16="http://schemas.microsoft.com/office/drawing/2014/main" val="1316331930"/>
                  </a:ext>
                </a:extLst>
              </a:tr>
              <a:tr h="941965">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4. </a:t>
                      </a:r>
                    </a:p>
                  </a:txBody>
                  <a:tcPr marL="28575" marR="28575" marT="19050" marB="19050"/>
                </a:tc>
                <a:tc>
                  <a:txBody>
                    <a:bodyPr/>
                    <a:lstStyle/>
                    <a:p>
                      <a:pPr algn="just">
                        <a:lnSpc>
                          <a:spcPct val="107000"/>
                        </a:lnSpc>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algn="just">
                        <a:lnSpc>
                          <a:spcPct val="107000"/>
                        </a:lnSpc>
                      </a:pPr>
                      <a:r>
                        <a:rPr lang="en-IN" sz="1800" u="none" strike="noStrike" dirty="0">
                          <a:effectLst/>
                          <a:latin typeface="+mn-lt"/>
                          <a:cs typeface="Times New Roman" panose="02020603050405020304" pitchFamily="18" charset="0"/>
                        </a:rPr>
                        <a:t>MED/03/</a:t>
                      </a:r>
                      <a:r>
                        <a:rPr lang="en-IN" sz="1800" dirty="0">
                          <a:latin typeface="+mn-lt"/>
                          <a:cs typeface="Times New Roman" panose="02020603050405020304" pitchFamily="18" charset="0"/>
                        </a:rPr>
                        <a:t>22144</a:t>
                      </a:r>
                      <a:r>
                        <a:rPr lang="en-IN" sz="1800" u="none" strike="noStrike" dirty="0">
                          <a:effectLst/>
                          <a:latin typeface="+mn-lt"/>
                          <a:cs typeface="Times New Roman" panose="02020603050405020304" pitchFamily="18" charset="0"/>
                        </a:rPr>
                        <a:t> </a:t>
                      </a:r>
                      <a:r>
                        <a:rPr lang="en-US" sz="1800" dirty="0">
                          <a:latin typeface="+mn-lt"/>
                          <a:cs typeface="Times New Roman" panose="02020603050405020304" pitchFamily="18" charset="0"/>
                        </a:rPr>
                        <a:t>refrigerating systems and heat pumps competence of personnel</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standard has been published.</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Formed a panel-P23 of subject experts. </a:t>
                      </a:r>
                    </a:p>
                  </a:txBody>
                  <a:tcPr marL="28575" marR="28575" marT="19050" marB="19050"/>
                </a:tc>
                <a:extLst>
                  <a:ext uri="{0D108BD9-81ED-4DB2-BD59-A6C34878D82A}">
                    <a16:rowId xmlns:a16="http://schemas.microsoft.com/office/drawing/2014/main" val="2030455805"/>
                  </a:ext>
                </a:extLst>
              </a:tr>
              <a:tr h="941965">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5.</a:t>
                      </a:r>
                    </a:p>
                  </a:txBody>
                  <a:tcPr marL="28575" marR="28575" marT="19050" marB="19050"/>
                </a:tc>
                <a:tc>
                  <a:txBody>
                    <a:bodyPr/>
                    <a:lstStyle/>
                    <a:p>
                      <a:pPr algn="just">
                        <a:lnSpc>
                          <a:spcPct val="107000"/>
                        </a:lnSpc>
                      </a:pPr>
                      <a:r>
                        <a:rPr lang="en-IN" sz="1800" dirty="0">
                          <a:effectLst/>
                          <a:latin typeface="+mn-lt"/>
                          <a:ea typeface="Times New Roman" panose="02020603050405020304" pitchFamily="18" charset="0"/>
                          <a:cs typeface="Times New Roman" panose="02020603050405020304" pitchFamily="18" charset="0"/>
                        </a:rPr>
                        <a:t>MED 17</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dirty="0">
                          <a:latin typeface="+mn-lt"/>
                          <a:cs typeface="Times New Roman" panose="02020603050405020304" pitchFamily="18" charset="0"/>
                        </a:rPr>
                        <a:t>Method of determination of grindability index</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base working draft is under review by MED 17.</a:t>
                      </a:r>
                    </a:p>
                  </a:txBody>
                  <a:tcPr marL="28575" marR="28575" marT="19050" marB="19050"/>
                </a:tc>
                <a:tc>
                  <a:txBody>
                    <a:bodyPr/>
                    <a:lstStyle/>
                    <a:p>
                      <a:pPr algn="just">
                        <a:lnSpc>
                          <a:spcPct val="107000"/>
                        </a:lnSpc>
                      </a:pPr>
                      <a:r>
                        <a:rPr lang="en-IN" sz="1800" dirty="0">
                          <a:effectLst/>
                          <a:latin typeface="+mn-lt"/>
                          <a:ea typeface="Times New Roman" panose="02020603050405020304" pitchFamily="18" charset="0"/>
                          <a:cs typeface="Times New Roman" panose="02020603050405020304" pitchFamily="18" charset="0"/>
                        </a:rPr>
                        <a:t>Formed a Panel-P2 of subject experts for finalizing the draft for WC.</a:t>
                      </a:r>
                    </a:p>
                  </a:txBody>
                  <a:tcPr marL="28575" marR="28575" marT="19050" marB="19050"/>
                </a:tc>
                <a:extLst>
                  <a:ext uri="{0D108BD9-81ED-4DB2-BD59-A6C34878D82A}">
                    <a16:rowId xmlns:a16="http://schemas.microsoft.com/office/drawing/2014/main" val="638259393"/>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3646081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5" name="Content Placeholder 4">
            <a:extLst>
              <a:ext uri="{FF2B5EF4-FFF2-40B4-BE49-F238E27FC236}">
                <a16:creationId xmlns:a16="http://schemas.microsoft.com/office/drawing/2014/main" id="{B269F26D-CCF5-82C5-8351-B3932DE9B240}"/>
              </a:ext>
            </a:extLst>
          </p:cNvPr>
          <p:cNvSpPr>
            <a:spLocks noGrp="1"/>
          </p:cNvSpPr>
          <p:nvPr>
            <p:ph idx="1"/>
          </p:nvPr>
        </p:nvSpPr>
        <p:spPr/>
        <p:txBody>
          <a:bodyPr>
            <a:normAutofit/>
          </a:bodyPr>
          <a:lstStyle/>
          <a:p>
            <a:pPr marL="0" indent="0">
              <a:buNone/>
            </a:pPr>
            <a:r>
              <a:rPr lang="en-IN" dirty="0"/>
              <a:t>Total number of Carried-Over “Pre-2000 Standards” for Review- 31 + 2 = 33</a:t>
            </a:r>
          </a:p>
          <a:p>
            <a:r>
              <a:rPr lang="en-US" dirty="0"/>
              <a:t>Archived-0 </a:t>
            </a:r>
          </a:p>
          <a:p>
            <a:r>
              <a:rPr lang="en-US" dirty="0"/>
              <a:t>Withdrawn-0 </a:t>
            </a:r>
          </a:p>
          <a:p>
            <a:r>
              <a:rPr lang="en-US" dirty="0"/>
              <a:t>Reaffirmed-1</a:t>
            </a:r>
          </a:p>
          <a:p>
            <a:r>
              <a:rPr lang="en-US" dirty="0"/>
              <a:t>Amended-0</a:t>
            </a:r>
          </a:p>
          <a:p>
            <a:r>
              <a:rPr lang="en-US" dirty="0"/>
              <a:t>Revised-30 </a:t>
            </a:r>
          </a:p>
          <a:p>
            <a:r>
              <a:rPr lang="en-US" dirty="0"/>
              <a:t>Under Review – 2</a:t>
            </a:r>
            <a:endParaRPr lang="en-IN" dirty="0"/>
          </a:p>
          <a:p>
            <a:endParaRPr lang="en-IN" dirty="0"/>
          </a:p>
          <a:p>
            <a:endParaRPr lang="en-IN" dirty="0"/>
          </a:p>
          <a:p>
            <a:endParaRPr lang="en-IN" dirty="0"/>
          </a:p>
          <a:p>
            <a:endParaRPr lang="en-IN" dirty="0"/>
          </a:p>
        </p:txBody>
      </p:sp>
      <p:sp>
        <p:nvSpPr>
          <p:cNvPr id="7" name="Title 1">
            <a:extLst>
              <a:ext uri="{FF2B5EF4-FFF2-40B4-BE49-F238E27FC236}">
                <a16:creationId xmlns:a16="http://schemas.microsoft.com/office/drawing/2014/main" id="{5768C504-302D-6ADC-818D-702D1B708EFD}"/>
              </a:ext>
            </a:extLst>
          </p:cNvPr>
          <p:cNvSpPr>
            <a:spLocks noGrp="1"/>
          </p:cNvSpPr>
          <p:nvPr>
            <p:ph type="title"/>
          </p:nvPr>
        </p:nvSpPr>
        <p:spPr>
          <a:xfrm>
            <a:off x="1439003" y="513990"/>
            <a:ext cx="10184037" cy="1320800"/>
          </a:xfrm>
        </p:spPr>
        <p:txBody>
          <a:bodyPr/>
          <a:lstStyle/>
          <a:p>
            <a:pPr algn="ctr"/>
            <a:r>
              <a:rPr lang="en-US" sz="3200" b="1" dirty="0">
                <a:cs typeface="Times New Roman" panose="02020603050405020304" pitchFamily="18" charset="0"/>
              </a:rPr>
              <a:t>Progress of AAP 2024-25 – “Carried Over </a:t>
            </a:r>
            <a:r>
              <a:rPr lang="en-US" sz="3200" b="1" cap="none" dirty="0">
                <a:cs typeface="Times New Roman" panose="02020603050405020304" pitchFamily="18" charset="0"/>
              </a:rPr>
              <a:t>Pre2000”</a:t>
            </a:r>
            <a:endParaRPr lang="en-IN" dirty="0"/>
          </a:p>
        </p:txBody>
      </p:sp>
    </p:spTree>
    <p:extLst>
      <p:ext uri="{BB962C8B-B14F-4D97-AF65-F5344CB8AC3E}">
        <p14:creationId xmlns:p14="http://schemas.microsoft.com/office/powerpoint/2010/main" val="3520891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8C685-6406-0390-CBE1-98A7E8ED81B2}"/>
              </a:ext>
            </a:extLst>
          </p:cNvPr>
          <p:cNvSpPr>
            <a:spLocks noGrp="1"/>
          </p:cNvSpPr>
          <p:nvPr>
            <p:ph type="title"/>
          </p:nvPr>
        </p:nvSpPr>
        <p:spPr>
          <a:xfrm>
            <a:off x="1439003" y="513990"/>
            <a:ext cx="10184037" cy="1320800"/>
          </a:xfrm>
        </p:spPr>
        <p:txBody>
          <a:bodyPr/>
          <a:lstStyle/>
          <a:p>
            <a:pPr algn="ctr"/>
            <a:r>
              <a:rPr lang="en-US" sz="3200" b="1" dirty="0">
                <a:cs typeface="Times New Roman" panose="02020603050405020304" pitchFamily="18" charset="0"/>
              </a:rPr>
              <a:t>Progress of AAP 2024-25 – “Carried Over </a:t>
            </a:r>
            <a:r>
              <a:rPr lang="en-US" sz="3200" b="1" cap="none" dirty="0">
                <a:cs typeface="Times New Roman" panose="02020603050405020304" pitchFamily="18" charset="0"/>
              </a:rPr>
              <a:t>Pre2000”</a:t>
            </a:r>
            <a:endParaRPr lang="en-IN" dirty="0"/>
          </a:p>
        </p:txBody>
      </p:sp>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1263479139"/>
              </p:ext>
            </p:extLst>
          </p:nvPr>
        </p:nvGraphicFramePr>
        <p:xfrm>
          <a:off x="568960" y="1174390"/>
          <a:ext cx="10789918" cy="5439537"/>
        </p:xfrm>
        <a:graphic>
          <a:graphicData uri="http://schemas.openxmlformats.org/drawingml/2006/table">
            <a:tbl>
              <a:tblPr firstRow="1" firstCol="1" bandRow="1">
                <a:tableStyleId>{5C22544A-7EE6-4342-B048-85BDC9FD1C3A}</a:tableStyleId>
              </a:tblPr>
              <a:tblGrid>
                <a:gridCol w="525625">
                  <a:extLst>
                    <a:ext uri="{9D8B030D-6E8A-4147-A177-3AD203B41FA5}">
                      <a16:colId xmlns:a16="http://schemas.microsoft.com/office/drawing/2014/main" val="2612325662"/>
                    </a:ext>
                  </a:extLst>
                </a:gridCol>
                <a:gridCol w="1323495">
                  <a:extLst>
                    <a:ext uri="{9D8B030D-6E8A-4147-A177-3AD203B41FA5}">
                      <a16:colId xmlns:a16="http://schemas.microsoft.com/office/drawing/2014/main" val="1924180606"/>
                    </a:ext>
                  </a:extLst>
                </a:gridCol>
                <a:gridCol w="4750397">
                  <a:extLst>
                    <a:ext uri="{9D8B030D-6E8A-4147-A177-3AD203B41FA5}">
                      <a16:colId xmlns:a16="http://schemas.microsoft.com/office/drawing/2014/main" val="2741798418"/>
                    </a:ext>
                  </a:extLst>
                </a:gridCol>
                <a:gridCol w="1971095">
                  <a:extLst>
                    <a:ext uri="{9D8B030D-6E8A-4147-A177-3AD203B41FA5}">
                      <a16:colId xmlns:a16="http://schemas.microsoft.com/office/drawing/2014/main" val="758382323"/>
                    </a:ext>
                  </a:extLst>
                </a:gridCol>
                <a:gridCol w="2219306">
                  <a:extLst>
                    <a:ext uri="{9D8B030D-6E8A-4147-A177-3AD203B41FA5}">
                      <a16:colId xmlns:a16="http://schemas.microsoft.com/office/drawing/2014/main" val="3628696659"/>
                    </a:ext>
                  </a:extLst>
                </a:gridCol>
              </a:tblGrid>
              <a:tr h="0">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mn-lt"/>
                          <a:cs typeface="Times New Roman" panose="02020603050405020304" pitchFamily="18" charset="0"/>
                        </a:rPr>
                        <a:t>Subject / IS</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970534">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 </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03</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latin typeface="+mn-lt"/>
                          <a:cs typeface="Times New Roman" panose="02020603050405020304" pitchFamily="18" charset="0"/>
                        </a:rPr>
                        <a:t>IS 1474 : 1959 Specification for commercial refrigerators</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ready for gazette.</a:t>
                      </a:r>
                    </a:p>
                  </a:txBody>
                  <a:tcPr marL="28575" marR="28575" marT="19050" marB="19050"/>
                </a:tc>
                <a:tc>
                  <a:txBody>
                    <a:bodyPr/>
                    <a:lstStyle/>
                    <a:p>
                      <a:pPr algn="just">
                        <a:lnSpc>
                          <a:spcPct val="107000"/>
                        </a:lnSpc>
                      </a:pPr>
                      <a:r>
                        <a:rPr lang="en-IN" sz="1800" dirty="0">
                          <a:effectLst/>
                          <a:latin typeface="+mn-lt"/>
                          <a:ea typeface="Times New Roman" panose="02020603050405020304" pitchFamily="18" charset="0"/>
                          <a:cs typeface="Times New Roman" panose="02020603050405020304" pitchFamily="18" charset="0"/>
                        </a:rPr>
                        <a:t>Formed a panel-P16 of subject experts.</a:t>
                      </a:r>
                    </a:p>
                  </a:txBody>
                  <a:tcPr marL="28575" marR="28575" marT="19050" marB="19050"/>
                </a:tc>
                <a:extLst>
                  <a:ext uri="{0D108BD9-81ED-4DB2-BD59-A6C34878D82A}">
                    <a16:rowId xmlns:a16="http://schemas.microsoft.com/office/drawing/2014/main" val="2131905854"/>
                  </a:ext>
                </a:extLst>
              </a:tr>
              <a:tr h="155194">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2.</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dirty="0">
                          <a:latin typeface="+mn-lt"/>
                          <a:cs typeface="Times New Roman" panose="02020603050405020304" pitchFamily="18" charset="0"/>
                        </a:rPr>
                        <a:t>MED 03</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kern="1200" dirty="0">
                          <a:solidFill>
                            <a:schemeClr val="dk1"/>
                          </a:solidFill>
                          <a:effectLst/>
                          <a:latin typeface="+mn-lt"/>
                          <a:ea typeface="+mn-ea"/>
                          <a:cs typeface="Times New Roman" panose="02020603050405020304" pitchFamily="18" charset="0"/>
                        </a:rPr>
                        <a:t>IS 302 (Part 2/Sec 24) : 1994/ IEC 60335-2-24 Safety of household and similar electrical appliances: Part 2 particular requirements: Sec 24 refrigerators, food - Freezers and ice - Makers</a:t>
                      </a:r>
                      <a:endParaRPr lang="en-US" sz="1800" dirty="0">
                        <a:latin typeface="+mn-lt"/>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kern="1200" dirty="0">
                          <a:solidFill>
                            <a:schemeClr val="dk1"/>
                          </a:solidFill>
                          <a:effectLst/>
                          <a:latin typeface="+mn-lt"/>
                          <a:ea typeface="+mn-ea"/>
                          <a:cs typeface="Times New Roman" panose="02020603050405020304" pitchFamily="18" charset="0"/>
                        </a:rPr>
                        <a:t>The standard has been reaffirmed in June 2024.</a:t>
                      </a:r>
                    </a:p>
                  </a:txBody>
                  <a:tcPr marL="28575" marR="28575" marT="19050" marB="19050"/>
                </a:tc>
                <a:tc>
                  <a:txBody>
                    <a:bodyPr/>
                    <a:lstStyle/>
                    <a:p>
                      <a:pPr algn="just">
                        <a:lnSpc>
                          <a:spcPct val="107000"/>
                        </a:lnSpc>
                      </a:pPr>
                      <a:r>
                        <a:rPr lang="en-IN" sz="1800" dirty="0">
                          <a:effectLst/>
                          <a:latin typeface="+mn-lt"/>
                          <a:ea typeface="Times New Roman" panose="02020603050405020304" pitchFamily="18" charset="0"/>
                          <a:cs typeface="Times New Roman" panose="02020603050405020304" pitchFamily="18" charset="0"/>
                        </a:rPr>
                        <a:t>The standard has been transferred from ETD 32 in May 2024.</a:t>
                      </a:r>
                    </a:p>
                  </a:txBody>
                  <a:tcPr marL="28575" marR="28575" marT="19050" marB="19050"/>
                </a:tc>
                <a:extLst>
                  <a:ext uri="{0D108BD9-81ED-4DB2-BD59-A6C34878D82A}">
                    <a16:rowId xmlns:a16="http://schemas.microsoft.com/office/drawing/2014/main" val="2676839429"/>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3.</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17</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latin typeface="+mn-lt"/>
                          <a:cs typeface="Times New Roman" panose="02020603050405020304" pitchFamily="18" charset="0"/>
                        </a:rPr>
                        <a:t>IS 10605 : 1989 </a:t>
                      </a:r>
                      <a:r>
                        <a:rPr lang="en-US" sz="1800" dirty="0">
                          <a:latin typeface="+mn-lt"/>
                          <a:cs typeface="Times New Roman" panose="02020603050405020304" pitchFamily="18" charset="0"/>
                        </a:rPr>
                        <a:t>Steel globe valves (Flanged And Butt Welded Ends) for petroleum, petrochemical and allied industries - Specification (First Revision)</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latin typeface="+mn-lt"/>
                          <a:cs typeface="Times New Roman" panose="02020603050405020304" pitchFamily="18" charset="0"/>
                        </a:rPr>
                        <a:t>ARP allocated to </a:t>
                      </a:r>
                      <a:r>
                        <a:rPr lang="en-IN" sz="1800" kern="1200" dirty="0">
                          <a:solidFill>
                            <a:schemeClr val="dk1"/>
                          </a:solidFill>
                          <a:effectLst/>
                          <a:latin typeface="+mn-lt"/>
                          <a:ea typeface="+mn-ea"/>
                          <a:cs typeface="Times New Roman" panose="02020603050405020304" pitchFamily="18" charset="0"/>
                        </a:rPr>
                        <a:t>allocated to Shri M Isaac </a:t>
                      </a:r>
                      <a:r>
                        <a:rPr lang="en-IN" sz="1800" kern="1200" dirty="0" err="1">
                          <a:solidFill>
                            <a:schemeClr val="dk1"/>
                          </a:solidFill>
                          <a:effectLst/>
                          <a:latin typeface="+mn-lt"/>
                          <a:ea typeface="+mn-ea"/>
                          <a:cs typeface="Times New Roman" panose="02020603050405020304" pitchFamily="18" charset="0"/>
                        </a:rPr>
                        <a:t>Ginlaldin</a:t>
                      </a:r>
                      <a:r>
                        <a:rPr lang="en-IN" sz="1800" kern="1200" dirty="0">
                          <a:solidFill>
                            <a:schemeClr val="dk1"/>
                          </a:solidFill>
                          <a:effectLst/>
                          <a:latin typeface="+mn-lt"/>
                          <a:ea typeface="+mn-ea"/>
                          <a:cs typeface="Times New Roman" panose="02020603050405020304" pitchFamily="18" charset="0"/>
                        </a:rPr>
                        <a:t>, Sc-C.</a:t>
                      </a:r>
                      <a:endParaRPr lang="en-IN" sz="1800" dirty="0">
                        <a:latin typeface="+mn-lt"/>
                        <a:cs typeface="Times New Roman" panose="02020603050405020304" pitchFamily="18" charset="0"/>
                      </a:endParaRPr>
                    </a:p>
                  </a:txBody>
                  <a:tcPr marL="28575" marR="28575" marT="19050" marB="19050"/>
                </a:tc>
                <a:tc>
                  <a:txBody>
                    <a:bodyPr/>
                    <a:lstStyle/>
                    <a:p>
                      <a:pPr algn="just">
                        <a:lnSpc>
                          <a:spcPct val="107000"/>
                        </a:lnSpc>
                      </a:pPr>
                      <a:r>
                        <a:rPr lang="en-IN" sz="1800" dirty="0">
                          <a:effectLst/>
                          <a:latin typeface="+mn-lt"/>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999322028"/>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4.</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cs typeface="Times New Roman" panose="02020603050405020304" pitchFamily="18" charset="0"/>
                        </a:rPr>
                        <a:t>MED 17</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cs typeface="Times New Roman" panose="02020603050405020304" pitchFamily="18" charset="0"/>
                        </a:rPr>
                        <a:t>IS 10874 : 1983 Specification for felsite grinding media and liner stones</a:t>
                      </a:r>
                    </a:p>
                  </a:txBody>
                  <a:tcPr anchor="ctr"/>
                </a:tc>
                <a:tc>
                  <a:txBody>
                    <a:bodyPr/>
                    <a:lstStyle/>
                    <a:p>
                      <a:r>
                        <a:rPr lang="en-IN" sz="1800" dirty="0">
                          <a:latin typeface="+mn-lt"/>
                          <a:cs typeface="Times New Roman" panose="02020603050405020304" pitchFamily="18" charset="0"/>
                        </a:rPr>
                        <a:t>ARP allocated to </a:t>
                      </a:r>
                      <a:r>
                        <a:rPr lang="en-IN" sz="1800" kern="1200" dirty="0">
                          <a:solidFill>
                            <a:schemeClr val="dk1"/>
                          </a:solidFill>
                          <a:effectLst/>
                          <a:latin typeface="+mn-lt"/>
                          <a:ea typeface="+mn-ea"/>
                          <a:cs typeface="Times New Roman" panose="02020603050405020304" pitchFamily="18" charset="0"/>
                        </a:rPr>
                        <a:t>allocated to Shri M Isaac </a:t>
                      </a:r>
                      <a:r>
                        <a:rPr lang="en-IN" sz="1800" kern="1200" dirty="0" err="1">
                          <a:solidFill>
                            <a:schemeClr val="dk1"/>
                          </a:solidFill>
                          <a:effectLst/>
                          <a:latin typeface="+mn-lt"/>
                          <a:ea typeface="+mn-ea"/>
                          <a:cs typeface="Times New Roman" panose="02020603050405020304" pitchFamily="18" charset="0"/>
                        </a:rPr>
                        <a:t>Ginlaldin</a:t>
                      </a:r>
                      <a:r>
                        <a:rPr lang="en-IN" sz="1800" kern="1200" dirty="0">
                          <a:solidFill>
                            <a:schemeClr val="dk1"/>
                          </a:solidFill>
                          <a:effectLst/>
                          <a:latin typeface="+mn-lt"/>
                          <a:ea typeface="+mn-ea"/>
                          <a:cs typeface="Times New Roman" panose="02020603050405020304" pitchFamily="18" charset="0"/>
                        </a:rPr>
                        <a:t>, Sc-C.</a:t>
                      </a:r>
                      <a:endParaRPr lang="en-IN" sz="1800" dirty="0">
                        <a:latin typeface="+mn-lt"/>
                        <a:cs typeface="Times New Roman" panose="02020603050405020304" pitchFamily="18" charset="0"/>
                      </a:endParaRP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771653935"/>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305773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8C685-6406-0390-CBE1-98A7E8ED81B2}"/>
              </a:ext>
            </a:extLst>
          </p:cNvPr>
          <p:cNvSpPr>
            <a:spLocks noGrp="1"/>
          </p:cNvSpPr>
          <p:nvPr>
            <p:ph type="title"/>
          </p:nvPr>
        </p:nvSpPr>
        <p:spPr>
          <a:xfrm>
            <a:off x="1276442" y="513990"/>
            <a:ext cx="10143397" cy="1320800"/>
          </a:xfrm>
        </p:spPr>
        <p:txBody>
          <a:bodyPr/>
          <a:lstStyle/>
          <a:p>
            <a:pPr algn="ctr"/>
            <a:r>
              <a:rPr lang="en-US" sz="3200" b="1" dirty="0">
                <a:cs typeface="Times New Roman" panose="02020603050405020304" pitchFamily="18" charset="0"/>
              </a:rPr>
              <a:t>Progress of AAP 2024-25 – “Carried Over </a:t>
            </a:r>
            <a:r>
              <a:rPr lang="en-US" sz="3200" b="1" cap="none" dirty="0">
                <a:cs typeface="Times New Roman" panose="02020603050405020304" pitchFamily="18" charset="0"/>
              </a:rPr>
              <a:t>Pre2000”</a:t>
            </a:r>
            <a:endParaRPr lang="en-IN" dirty="0"/>
          </a:p>
        </p:txBody>
      </p:sp>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2367044670"/>
              </p:ext>
            </p:extLst>
          </p:nvPr>
        </p:nvGraphicFramePr>
        <p:xfrm>
          <a:off x="568960" y="1361440"/>
          <a:ext cx="11064240" cy="5109728"/>
        </p:xfrm>
        <a:graphic>
          <a:graphicData uri="http://schemas.openxmlformats.org/drawingml/2006/table">
            <a:tbl>
              <a:tblPr firstRow="1" firstCol="1" bandRow="1">
                <a:tableStyleId>{5C22544A-7EE6-4342-B048-85BDC9FD1C3A}</a:tableStyleId>
              </a:tblPr>
              <a:tblGrid>
                <a:gridCol w="640114">
                  <a:extLst>
                    <a:ext uri="{9D8B030D-6E8A-4147-A177-3AD203B41FA5}">
                      <a16:colId xmlns:a16="http://schemas.microsoft.com/office/drawing/2014/main" val="2612325662"/>
                    </a:ext>
                  </a:extLst>
                </a:gridCol>
                <a:gridCol w="1351246">
                  <a:extLst>
                    <a:ext uri="{9D8B030D-6E8A-4147-A177-3AD203B41FA5}">
                      <a16:colId xmlns:a16="http://schemas.microsoft.com/office/drawing/2014/main" val="2576829741"/>
                    </a:ext>
                  </a:extLst>
                </a:gridCol>
                <a:gridCol w="5112428">
                  <a:extLst>
                    <a:ext uri="{9D8B030D-6E8A-4147-A177-3AD203B41FA5}">
                      <a16:colId xmlns:a16="http://schemas.microsoft.com/office/drawing/2014/main" val="2741798418"/>
                    </a:ext>
                  </a:extLst>
                </a:gridCol>
                <a:gridCol w="1989764">
                  <a:extLst>
                    <a:ext uri="{9D8B030D-6E8A-4147-A177-3AD203B41FA5}">
                      <a16:colId xmlns:a16="http://schemas.microsoft.com/office/drawing/2014/main" val="758382323"/>
                    </a:ext>
                  </a:extLst>
                </a:gridCol>
                <a:gridCol w="1970688">
                  <a:extLst>
                    <a:ext uri="{9D8B030D-6E8A-4147-A177-3AD203B41FA5}">
                      <a16:colId xmlns:a16="http://schemas.microsoft.com/office/drawing/2014/main" val="3628696659"/>
                    </a:ext>
                  </a:extLst>
                </a:gridCol>
              </a:tblGrid>
              <a:tr h="0">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mn-lt"/>
                          <a:cs typeface="Times New Roman" panose="02020603050405020304" pitchFamily="18" charset="0"/>
                        </a:rPr>
                        <a:t>Subject / IS</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1064011">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5.</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IS 11332 : 1985 </a:t>
                      </a:r>
                      <a:r>
                        <a:rPr lang="en-US" sz="1800" dirty="0">
                          <a:latin typeface="+mn-lt"/>
                        </a:rPr>
                        <a:t>Code of practice for industrial ovens</a:t>
                      </a:r>
                      <a:endParaRPr lang="en-IN" sz="1800" dirty="0">
                        <a:latin typeface="+mn-lt"/>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Publication.</a:t>
                      </a:r>
                    </a:p>
                  </a:txBody>
                  <a:tcPr anchor="ctr"/>
                </a:tc>
                <a:tc rowSpan="4">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Formed a Panel-P1 for Review of Pre-2000 standards. </a:t>
                      </a:r>
                    </a:p>
                  </a:txBody>
                  <a:tcPr anchor="ctr"/>
                </a:tc>
                <a:extLst>
                  <a:ext uri="{0D108BD9-81ED-4DB2-BD59-A6C34878D82A}">
                    <a16:rowId xmlns:a16="http://schemas.microsoft.com/office/drawing/2014/main" val="2521840467"/>
                  </a:ext>
                </a:extLst>
              </a:tr>
              <a:tr h="1064011">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6.</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dirty="0">
                          <a:latin typeface="+mn-lt"/>
                          <a:cs typeface="Times New Roman" panose="02020603050405020304" pitchFamily="18" charset="0"/>
                        </a:rPr>
                        <a:t>MED 17</a:t>
                      </a:r>
                    </a:p>
                  </a:txBody>
                  <a:tcPr marL="28575" marR="28575" marT="19050" marB="19050"/>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IN" sz="1800" dirty="0">
                          <a:latin typeface="+mn-lt"/>
                        </a:rPr>
                        <a:t>IS 12213 : 1987 </a:t>
                      </a:r>
                      <a:r>
                        <a:rPr lang="en-US" sz="1800" dirty="0">
                          <a:latin typeface="+mn-lt"/>
                        </a:rPr>
                        <a:t>Code for mechanical vibrating screens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Publication.</a:t>
                      </a:r>
                    </a:p>
                  </a:txBody>
                  <a:tcPr anchor="ctr"/>
                </a:tc>
                <a:tc vMerge="1">
                  <a:txBody>
                    <a:bodyPr/>
                    <a:lstStyle/>
                    <a:p>
                      <a:endParaRPr dirty="0"/>
                    </a:p>
                  </a:txBody>
                  <a:tcPr anchor="ctr"/>
                </a:tc>
                <a:extLst>
                  <a:ext uri="{0D108BD9-81ED-4DB2-BD59-A6C34878D82A}">
                    <a16:rowId xmlns:a16="http://schemas.microsoft.com/office/drawing/2014/main" val="2131905854"/>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7.</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17</a:t>
                      </a:r>
                    </a:p>
                  </a:txBody>
                  <a:tcPr marL="28575" marR="28575" marT="19050" marB="19050"/>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sz="1800" dirty="0">
                          <a:latin typeface="+mn-lt"/>
                        </a:rPr>
                        <a:t>IS 4092 : Part 1 : 1992 Centrifuges of the basket and bowl and vibrating type for use in industrial and commercial applications: Part 1 general requirements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Publication.</a:t>
                      </a:r>
                    </a:p>
                  </a:txBody>
                  <a:tcPr anchor="ctr"/>
                </a:tc>
                <a:tc vMerge="1">
                  <a:txBody>
                    <a:bodyPr/>
                    <a:lstStyle/>
                    <a:p>
                      <a:endParaRPr/>
                    </a:p>
                  </a:txBody>
                  <a:tcPr anchor="ctr"/>
                </a:tc>
                <a:extLst>
                  <a:ext uri="{0D108BD9-81ED-4DB2-BD59-A6C34878D82A}">
                    <a16:rowId xmlns:a16="http://schemas.microsoft.com/office/drawing/2014/main" val="2676839429"/>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8.</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cs typeface="Times New Roman" panose="02020603050405020304" pitchFamily="18" charset="0"/>
                        </a:rPr>
                        <a:t>MED 17</a:t>
                      </a:r>
                    </a:p>
                  </a:txBody>
                  <a:tcPr anchor="ct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sz="1800" dirty="0">
                          <a:latin typeface="+mn-lt"/>
                        </a:rPr>
                        <a:t>IS 8276 : Part 1 : 1976 Methods for calibration of </a:t>
                      </a:r>
                      <a:r>
                        <a:rPr lang="en-US" sz="1800" dirty="0" err="1">
                          <a:latin typeface="+mn-lt"/>
                        </a:rPr>
                        <a:t>vaccum</a:t>
                      </a:r>
                      <a:r>
                        <a:rPr lang="en-US" sz="1800" dirty="0">
                          <a:latin typeface="+mn-lt"/>
                        </a:rPr>
                        <a:t> gauges: Part 1 pressure reduction by continuous flow in the pressure range of 10 - 1 to 10 - 5 pa</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Publication.</a:t>
                      </a:r>
                    </a:p>
                  </a:txBody>
                  <a:tcPr anchor="ctr"/>
                </a:tc>
                <a:tc vMerge="1">
                  <a:txBody>
                    <a:bodyPr/>
                    <a:lstStyle/>
                    <a:p>
                      <a:endParaRPr dirty="0"/>
                    </a:p>
                  </a:txBody>
                  <a:tcPr anchor="ctr"/>
                </a:tc>
                <a:extLst>
                  <a:ext uri="{0D108BD9-81ED-4DB2-BD59-A6C34878D82A}">
                    <a16:rowId xmlns:a16="http://schemas.microsoft.com/office/drawing/2014/main" val="2395137014"/>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3097632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4247715743"/>
              </p:ext>
            </p:extLst>
          </p:nvPr>
        </p:nvGraphicFramePr>
        <p:xfrm>
          <a:off x="568960" y="1361440"/>
          <a:ext cx="10789920" cy="5434843"/>
        </p:xfrm>
        <a:graphic>
          <a:graphicData uri="http://schemas.openxmlformats.org/drawingml/2006/table">
            <a:tbl>
              <a:tblPr firstRow="1" firstCol="1" bandRow="1">
                <a:tableStyleId>{5C22544A-7EE6-4342-B048-85BDC9FD1C3A}</a:tableStyleId>
              </a:tblPr>
              <a:tblGrid>
                <a:gridCol w="530771">
                  <a:extLst>
                    <a:ext uri="{9D8B030D-6E8A-4147-A177-3AD203B41FA5}">
                      <a16:colId xmlns:a16="http://schemas.microsoft.com/office/drawing/2014/main" val="2612325662"/>
                    </a:ext>
                  </a:extLst>
                </a:gridCol>
                <a:gridCol w="1348829">
                  <a:extLst>
                    <a:ext uri="{9D8B030D-6E8A-4147-A177-3AD203B41FA5}">
                      <a16:colId xmlns:a16="http://schemas.microsoft.com/office/drawing/2014/main" val="3052652157"/>
                    </a:ext>
                  </a:extLst>
                </a:gridCol>
                <a:gridCol w="4328160">
                  <a:extLst>
                    <a:ext uri="{9D8B030D-6E8A-4147-A177-3AD203B41FA5}">
                      <a16:colId xmlns:a16="http://schemas.microsoft.com/office/drawing/2014/main" val="2741798418"/>
                    </a:ext>
                  </a:extLst>
                </a:gridCol>
                <a:gridCol w="2342743">
                  <a:extLst>
                    <a:ext uri="{9D8B030D-6E8A-4147-A177-3AD203B41FA5}">
                      <a16:colId xmlns:a16="http://schemas.microsoft.com/office/drawing/2014/main" val="758382323"/>
                    </a:ext>
                  </a:extLst>
                </a:gridCol>
                <a:gridCol w="2239417">
                  <a:extLst>
                    <a:ext uri="{9D8B030D-6E8A-4147-A177-3AD203B41FA5}">
                      <a16:colId xmlns:a16="http://schemas.microsoft.com/office/drawing/2014/main" val="3628696659"/>
                    </a:ext>
                  </a:extLst>
                </a:gridCol>
              </a:tblGrid>
              <a:tr h="0">
                <a:tc>
                  <a:txBody>
                    <a:bodyPr/>
                    <a:lstStyle/>
                    <a:p>
                      <a:pPr>
                        <a:lnSpc>
                          <a:spcPct val="107000"/>
                        </a:lnSpc>
                      </a:pPr>
                      <a:r>
                        <a:rPr lang="en-US" sz="1800" dirty="0" err="1">
                          <a:effectLst/>
                          <a:latin typeface="+mn-lt"/>
                          <a:cs typeface="Times New Roman" panose="02020603050405020304" pitchFamily="18" charset="0"/>
                        </a:rPr>
                        <a:t>Sl</a:t>
                      </a:r>
                      <a:r>
                        <a:rPr lang="en-US" sz="1800" dirty="0">
                          <a:effectLst/>
                          <a:latin typeface="+mn-lt"/>
                          <a:cs typeface="Times New Roman" panose="02020603050405020304" pitchFamily="18" charset="0"/>
                        </a:rPr>
                        <a:t> No.</a:t>
                      </a:r>
                      <a:endParaRPr lang="en-IN" sz="1800" dirty="0">
                        <a:effectLst/>
                        <a:latin typeface="+mn-lt"/>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mn-lt"/>
                          <a:cs typeface="Times New Roman" panose="02020603050405020304" pitchFamily="18" charset="0"/>
                        </a:rPr>
                        <a:t>Subject / IS</a:t>
                      </a:r>
                      <a:endParaRPr lang="en-IN" sz="1800" dirty="0">
                        <a:effectLst/>
                        <a:latin typeface="+mn-lt"/>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mn-lt"/>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1064011">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9.</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IS 9522 : 1980 </a:t>
                      </a:r>
                      <a:r>
                        <a:rPr lang="en-US" sz="1800" dirty="0">
                          <a:latin typeface="+mn-lt"/>
                        </a:rPr>
                        <a:t>Code of practice for agitator equipment</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draft standard is under Publication.</a:t>
                      </a:r>
                    </a:p>
                  </a:txBody>
                  <a:tcPr anchor="ctr"/>
                </a:tc>
                <a:tc rowSpan="6">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Formed a Panel-P1 for Review of Pre-2000 standards. </a:t>
                      </a:r>
                    </a:p>
                  </a:txBody>
                  <a:tcPr anchor="ctr"/>
                </a:tc>
                <a:extLst>
                  <a:ext uri="{0D108BD9-81ED-4DB2-BD59-A6C34878D82A}">
                    <a16:rowId xmlns:a16="http://schemas.microsoft.com/office/drawing/2014/main" val="2131905854"/>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10.</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dirty="0">
                          <a:latin typeface="+mn-lt"/>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IS 10459 : 1983 </a:t>
                      </a:r>
                      <a:r>
                        <a:rPr lang="en-US" sz="1800" dirty="0">
                          <a:latin typeface="+mn-lt"/>
                        </a:rPr>
                        <a:t>Specification for general purpose plug valves</a:t>
                      </a:r>
                      <a:endParaRPr lang="en-IN" sz="1800" dirty="0">
                        <a:latin typeface="+mn-lt"/>
                        <a:cs typeface="Times New Roman" panose="02020603050405020304" pitchFamily="18" charset="0"/>
                      </a:endParaRP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standard has been published.</a:t>
                      </a:r>
                    </a:p>
                  </a:txBody>
                  <a:tcPr anchor="ctr"/>
                </a:tc>
                <a:tc vMerge="1">
                  <a:txBody>
                    <a:bodyPr/>
                    <a:lstStyle/>
                    <a:p>
                      <a:endParaRPr/>
                    </a:p>
                  </a:txBody>
                  <a:tcPr anchor="ctr"/>
                </a:tc>
                <a:extLst>
                  <a:ext uri="{0D108BD9-81ED-4DB2-BD59-A6C34878D82A}">
                    <a16:rowId xmlns:a16="http://schemas.microsoft.com/office/drawing/2014/main" val="2676839429"/>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11.</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MED 17</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rPr>
                        <a:t>IS 10661 : 1983 </a:t>
                      </a:r>
                      <a:r>
                        <a:rPr lang="en-US" sz="1800" dirty="0">
                          <a:latin typeface="+mn-lt"/>
                        </a:rPr>
                        <a:t>Specification for glass </a:t>
                      </a:r>
                      <a:r>
                        <a:rPr lang="en-US" sz="1800" dirty="0" err="1">
                          <a:latin typeface="+mn-lt"/>
                        </a:rPr>
                        <a:t>fibre</a:t>
                      </a:r>
                      <a:r>
                        <a:rPr lang="en-US" sz="1800" dirty="0">
                          <a:latin typeface="+mn-lt"/>
                        </a:rPr>
                        <a:t> reinforced polyester chemical resistant tanks</a:t>
                      </a: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standard has been published.</a:t>
                      </a:r>
                    </a:p>
                  </a:txBody>
                  <a:tcPr anchor="ctr"/>
                </a:tc>
                <a:tc vMerge="1">
                  <a:txBody>
                    <a:bodyPr/>
                    <a:lstStyle/>
                    <a:p>
                      <a:endParaRPr dirty="0"/>
                    </a:p>
                  </a:txBody>
                  <a:tcPr anchor="ctr"/>
                </a:tc>
                <a:extLst>
                  <a:ext uri="{0D108BD9-81ED-4DB2-BD59-A6C34878D82A}">
                    <a16:rowId xmlns:a16="http://schemas.microsoft.com/office/drawing/2014/main" val="2395137014"/>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12.</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latin typeface="+mn-lt"/>
                          <a:cs typeface="Times New Roman" panose="02020603050405020304" pitchFamily="18" charset="0"/>
                        </a:rPr>
                        <a:t>MED 17</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IS 10688 : 1983 </a:t>
                      </a:r>
                      <a:r>
                        <a:rPr lang="en-US" dirty="0"/>
                        <a:t>Method for proving gas - Tightness of vacuum plants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standard has been published.</a:t>
                      </a:r>
                    </a:p>
                  </a:txBody>
                  <a:tcPr anchor="ctr"/>
                </a:tc>
                <a:tc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IN" sz="1800" dirty="0">
                        <a:effectLst/>
                        <a:latin typeface="+mn-lt"/>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735504598"/>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13.</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MED 17</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IS 11132 : 1985 Specification for ammonia valves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standard has been published.</a:t>
                      </a:r>
                    </a:p>
                  </a:txBody>
                  <a:tcPr anchor="ctr"/>
                </a:tc>
                <a:tc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IN" sz="1800" dirty="0">
                        <a:effectLst/>
                        <a:latin typeface="+mn-lt"/>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881146458"/>
                  </a:ext>
                </a:extLst>
              </a:tr>
              <a:tr h="0">
                <a:tc>
                  <a:txBody>
                    <a:bodyPr/>
                    <a:lstStyle/>
                    <a:p>
                      <a:pPr marL="0" lvl="0" indent="0" algn="just" rtl="0">
                        <a:lnSpc>
                          <a:spcPct val="107000"/>
                        </a:lnSpc>
                        <a:buFont typeface="+mj-lt"/>
                        <a:buNone/>
                      </a:pPr>
                      <a:r>
                        <a:rPr lang="en-IN" sz="1800" dirty="0">
                          <a:solidFill>
                            <a:schemeClr val="bg1"/>
                          </a:solidFill>
                          <a:effectLst/>
                          <a:latin typeface="+mn-lt"/>
                          <a:ea typeface="Times New Roman" panose="02020603050405020304" pitchFamily="18" charset="0"/>
                          <a:cs typeface="Times New Roman" panose="02020603050405020304" pitchFamily="18" charset="0"/>
                        </a:rPr>
                        <a:t>14.</a:t>
                      </a:r>
                    </a:p>
                  </a:txBody>
                  <a:tcPr marL="28575" marR="28575" marT="19050" marB="1905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MED 17</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IS 11790 : 1986 </a:t>
                      </a:r>
                      <a:r>
                        <a:rPr lang="en-US" dirty="0"/>
                        <a:t>Code of practice for preparation of butt welding ends for pipes, valves, flanges and fittings</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dirty="0">
                          <a:effectLst/>
                          <a:latin typeface="+mn-lt"/>
                          <a:ea typeface="Times New Roman" panose="02020603050405020304" pitchFamily="18" charset="0"/>
                          <a:cs typeface="Times New Roman" panose="02020603050405020304" pitchFamily="18" charset="0"/>
                        </a:rPr>
                        <a:t>The standard has been published.</a:t>
                      </a:r>
                    </a:p>
                  </a:txBody>
                  <a:tcPr anchor="ctr"/>
                </a:tc>
                <a:tc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IN" sz="1800" dirty="0">
                        <a:effectLst/>
                        <a:latin typeface="+mn-lt"/>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854143657"/>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E97A085F-29CB-2828-16D2-C21A98837BB8}"/>
              </a:ext>
            </a:extLst>
          </p:cNvPr>
          <p:cNvSpPr txBox="1">
            <a:spLocks/>
          </p:cNvSpPr>
          <p:nvPr/>
        </p:nvSpPr>
        <p:spPr>
          <a:xfrm>
            <a:off x="1317082" y="513990"/>
            <a:ext cx="1038723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200" b="1" dirty="0">
                <a:cs typeface="Times New Roman" panose="02020603050405020304" pitchFamily="18" charset="0"/>
              </a:rPr>
              <a:t>Progress of AAP 2024-25 – “Carried Over Pre2000”</a:t>
            </a:r>
            <a:endParaRPr lang="en-IN" dirty="0"/>
          </a:p>
        </p:txBody>
      </p:sp>
    </p:spTree>
    <p:extLst>
      <p:ext uri="{BB962C8B-B14F-4D97-AF65-F5344CB8AC3E}">
        <p14:creationId xmlns:p14="http://schemas.microsoft.com/office/powerpoint/2010/main" val="89110944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5280</TotalTime>
  <Words>5496</Words>
  <Application>Microsoft Office PowerPoint</Application>
  <PresentationFormat>Widescreen</PresentationFormat>
  <Paragraphs>1083</Paragraphs>
  <Slides>45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45</vt:i4>
      </vt:variant>
    </vt:vector>
  </HeadingPairs>
  <TitlesOfParts>
    <vt:vector size="52" baseType="lpstr">
      <vt:lpstr>Arial</vt:lpstr>
      <vt:lpstr>Calibri</vt:lpstr>
      <vt:lpstr>Times New Roman</vt:lpstr>
      <vt:lpstr>Trebuchet MS</vt:lpstr>
      <vt:lpstr>Wingdings</vt:lpstr>
      <vt:lpstr>Wingdings 3</vt:lpstr>
      <vt:lpstr>Facet</vt:lpstr>
      <vt:lpstr> REVIEW  OF TECHNICAL COMMITTEES –  MED 03, MED 17 &amp; MED 27 </vt:lpstr>
      <vt:lpstr>Standardization Landscape of MED 03</vt:lpstr>
      <vt:lpstr>Standardization Landscape of MED 17 &amp; MED 27</vt:lpstr>
      <vt:lpstr>Progress of AAP 2024-25 – “Figures”</vt:lpstr>
      <vt:lpstr>Progress of AAP 2024-25 – “NWIP”</vt:lpstr>
      <vt:lpstr>Progress of AAP 2024-25 – “Carried Over Pre2000”</vt:lpstr>
      <vt:lpstr>Progress of AAP 2024-25 – “Carried Over Pre2000”</vt:lpstr>
      <vt:lpstr>Progress of AAP 2024-25 – “Carried Over Pre2000”</vt:lpstr>
      <vt:lpstr>PowerPoint Presentation</vt:lpstr>
      <vt:lpstr>PowerPoint Presentation</vt:lpstr>
      <vt:lpstr>PowerPoint Presentation</vt:lpstr>
      <vt:lpstr>PowerPoint Presentation</vt:lpstr>
      <vt:lpstr>PowerPoint Presentation</vt:lpstr>
      <vt:lpstr>Progress of AAP 2024-25 – “Pre-2000” </vt:lpstr>
      <vt:lpstr>Progress of AAP 2024-25 – “Pre-2000” </vt:lpstr>
      <vt:lpstr>Progress of AAP 2024-25 – “Pre-2000”</vt:lpstr>
      <vt:lpstr>Progress of AAP 2024-25 – “Pre-2000” </vt:lpstr>
      <vt:lpstr>Progress of AAP 2024-25 – “Carried Over Due for Review”</vt:lpstr>
      <vt:lpstr>Progress of AAP 2024-25 – “Carried Over Due for Review”</vt:lpstr>
      <vt:lpstr>Progress of AAP 2024-25 – “Carried Over Due for Review”</vt:lpstr>
      <vt:lpstr>Progress of AAP 2024-25 – “Due for Review”</vt:lpstr>
      <vt:lpstr>Progress of AAP 2024-25 – “Due for Review”</vt:lpstr>
      <vt:lpstr>Progress of AAP 2024-25 – “Due for Review”</vt:lpstr>
      <vt:lpstr>Progress of AAP 2024-25 – “Due for Review”</vt:lpstr>
      <vt:lpstr>Working Panels and Working Groups</vt:lpstr>
      <vt:lpstr>Working Panels and Working Groups</vt:lpstr>
      <vt:lpstr>Working Panels and Working Groups</vt:lpstr>
      <vt:lpstr>Working Panels and Working Groups</vt:lpstr>
      <vt:lpstr>Working Panels and Working Groups</vt:lpstr>
      <vt:lpstr>Working Panels and Working Groups</vt:lpstr>
      <vt:lpstr>Working Panels and Working Groups</vt:lpstr>
      <vt:lpstr>ISO/IEC Projects</vt:lpstr>
      <vt:lpstr>ISO/IEC Projects</vt:lpstr>
      <vt:lpstr>Strategies adopted to identify ISO/ IEC experts</vt:lpstr>
      <vt:lpstr>Seminar/Workshops/Exposure Visits Attended </vt:lpstr>
      <vt:lpstr>Seminar/Workshops/Exposure Visits Attended </vt:lpstr>
      <vt:lpstr>SC/WP Meetings Held </vt:lpstr>
      <vt:lpstr>SC/WP/Seminar meetings planned </vt:lpstr>
      <vt:lpstr>Meeting Attendance Percentage</vt:lpstr>
      <vt:lpstr>Inactive members</vt:lpstr>
      <vt:lpstr> New Members Co-opted in TCs</vt:lpstr>
      <vt:lpstr>TC Stakeholders Rationalization</vt:lpstr>
      <vt:lpstr>ISO/TC 86/SC 1/WG 1 Safety &amp; Environmental   Requirements for Refrigerating  Systems &amp; Heat Pump</vt:lpstr>
      <vt:lpstr>ISO/TC 86/SC 1/WG 1 Safety &amp; Environmental   Requirements for Refrigerating  Systems &amp; Heat Pump</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STANDARDS NATIONAL ACTION PLAN - National Action Plan for Standards Development &amp; Implementation</dc:title>
  <dc:creator>sppd-200</dc:creator>
  <cp:lastModifiedBy>NEHA THAKUR</cp:lastModifiedBy>
  <cp:revision>385</cp:revision>
  <cp:lastPrinted>2021-01-05T05:34:33Z</cp:lastPrinted>
  <dcterms:created xsi:type="dcterms:W3CDTF">2019-02-04T06:04:58Z</dcterms:created>
  <dcterms:modified xsi:type="dcterms:W3CDTF">2024-10-15T08:54:23Z</dcterms:modified>
</cp:coreProperties>
</file>