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9" r:id="rId1"/>
  </p:sldMasterIdLst>
  <p:notesMasterIdLst>
    <p:notesMasterId r:id="rId19"/>
  </p:notesMasterIdLst>
  <p:sldIdLst>
    <p:sldId id="256" r:id="rId2"/>
    <p:sldId id="417" r:id="rId3"/>
    <p:sldId id="472" r:id="rId4"/>
    <p:sldId id="473" r:id="rId5"/>
    <p:sldId id="481" r:id="rId6"/>
    <p:sldId id="429" r:id="rId7"/>
    <p:sldId id="474" r:id="rId8"/>
    <p:sldId id="482" r:id="rId9"/>
    <p:sldId id="491" r:id="rId10"/>
    <p:sldId id="483" r:id="rId11"/>
    <p:sldId id="484" r:id="rId12"/>
    <p:sldId id="485" r:id="rId13"/>
    <p:sldId id="486" r:id="rId14"/>
    <p:sldId id="487" r:id="rId15"/>
    <p:sldId id="488" r:id="rId16"/>
    <p:sldId id="489" r:id="rId17"/>
    <p:sldId id="492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743"/>
    <a:srgbClr val="FFFF99"/>
    <a:srgbClr val="FF9966"/>
    <a:srgbClr val="FF9900"/>
    <a:srgbClr val="0000FF"/>
    <a:srgbClr val="00FFFF"/>
    <a:srgbClr val="FF66CC"/>
    <a:srgbClr val="FF33CC"/>
    <a:srgbClr val="C25B0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92" autoAdjust="0"/>
    <p:restoredTop sz="94364" autoAdjust="0"/>
  </p:normalViewPr>
  <p:slideViewPr>
    <p:cSldViewPr snapToGrid="0">
      <p:cViewPr varScale="1">
        <p:scale>
          <a:sx n="84" d="100"/>
          <a:sy n="84" d="100"/>
        </p:scale>
        <p:origin x="29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B2BAE-EBAD-4E20-88A0-0451FCFE2AB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BEFAC-B629-4F3A-A724-53BEF9B9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3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369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488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5522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9044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1037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9148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5751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2773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148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622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9627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0874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76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748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9695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97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8061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58576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  <p:sldLayoutId id="2147483962" r:id="rId13"/>
    <p:sldLayoutId id="2147483963" r:id="rId14"/>
    <p:sldLayoutId id="2147483964" r:id="rId15"/>
    <p:sldLayoutId id="2147483965" r:id="rId16"/>
    <p:sldLayoutId id="214748396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6341" y="289713"/>
            <a:ext cx="10442002" cy="2245258"/>
          </a:xfrm>
        </p:spPr>
        <p:txBody>
          <a:bodyPr>
            <a:noAutofit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400" b="1" dirty="0">
                <a:cs typeface="Times New Roman" panose="02020603050405020304" pitchFamily="18" charset="0"/>
              </a:rPr>
              <a:t>REVIEW </a:t>
            </a:r>
            <a:br>
              <a:rPr lang="en-IN" sz="4400" b="1" dirty="0">
                <a:cs typeface="Times New Roman" panose="02020603050405020304" pitchFamily="18" charset="0"/>
              </a:rPr>
            </a:br>
            <a:r>
              <a:rPr lang="en-IN" sz="4400" b="1" dirty="0">
                <a:cs typeface="Times New Roman" panose="02020603050405020304" pitchFamily="18" charset="0"/>
              </a:rPr>
              <a:t>OF</a:t>
            </a:r>
            <a:br>
              <a:rPr lang="en-IN" sz="4400" b="1" dirty="0">
                <a:cs typeface="Times New Roman" panose="02020603050405020304" pitchFamily="18" charset="0"/>
              </a:rPr>
            </a:br>
            <a:r>
              <a:rPr lang="en-IN" sz="4400" b="1" dirty="0">
                <a:cs typeface="Times New Roman" panose="02020603050405020304" pitchFamily="18" charset="0"/>
              </a:rPr>
              <a:t>TECHNICAL </a:t>
            </a:r>
            <a:r>
              <a:rPr lang="en-IN" sz="4400" b="1" dirty="0" smtClean="0">
                <a:cs typeface="Times New Roman" panose="02020603050405020304" pitchFamily="18" charset="0"/>
              </a:rPr>
              <a:t>COMMITTEES</a:t>
            </a:r>
            <a:endParaRPr lang="en-IN" sz="4400" b="1" dirty="0"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A87101B-9BBC-F9B1-5564-B36E77FAADF8}"/>
              </a:ext>
            </a:extLst>
          </p:cNvPr>
          <p:cNvSpPr txBox="1"/>
          <p:nvPr/>
        </p:nvSpPr>
        <p:spPr>
          <a:xfrm>
            <a:off x="5133889" y="4971388"/>
            <a:ext cx="6616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>
                <a:cs typeface="Times New Roman" panose="02020603050405020304" pitchFamily="18" charset="0"/>
              </a:rPr>
              <a:t>-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 Secretary, Mohit Garg, </a:t>
            </a:r>
            <a:r>
              <a:rPr lang="en-I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CHD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75714" y="2760834"/>
            <a:ext cx="10019889" cy="17568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857250" indent="-857250">
              <a:buFont typeface="Wingdings" panose="05000000000000000000" pitchFamily="2" charset="2"/>
              <a:buChar char="ü"/>
            </a:pPr>
            <a:r>
              <a:rPr lang="en-IN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CHD 06 Industrial Gases</a:t>
            </a:r>
          </a:p>
          <a:p>
            <a:pPr marL="857250" indent="-857250">
              <a:buFont typeface="Wingdings" panose="05000000000000000000" pitchFamily="2" charset="2"/>
              <a:buChar char="ü"/>
            </a:pPr>
            <a:r>
              <a:rPr lang="en-IN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CHD 10 Glass, Glassware, &amp; </a:t>
            </a:r>
            <a:r>
              <a:rPr lang="en-IN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Laboratoryware</a:t>
            </a:r>
            <a:endParaRPr lang="en-IN" sz="36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>
              <a:buFont typeface="Wingdings" panose="05000000000000000000" pitchFamily="2" charset="2"/>
              <a:buChar char="ü"/>
            </a:pPr>
            <a:r>
              <a:rPr lang="en-IN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CHD 26 Explosives &amp; Pyrotechnics</a:t>
            </a:r>
          </a:p>
        </p:txBody>
      </p:sp>
    </p:spTree>
    <p:extLst>
      <p:ext uri="{BB962C8B-B14F-4D97-AF65-F5344CB8AC3E}">
        <p14:creationId xmlns:p14="http://schemas.microsoft.com/office/powerpoint/2010/main" val="2197543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B32D3F-CE6B-F3E4-3B18-0DD463822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513" y="292593"/>
            <a:ext cx="10864784" cy="857197"/>
          </a:xfrm>
        </p:spPr>
        <p:txBody>
          <a:bodyPr/>
          <a:lstStyle/>
          <a:p>
            <a:r>
              <a:rPr lang="en-US" sz="4000" dirty="0"/>
              <a:t>Process adopted for review of standards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450737C5-8B28-A543-816F-F75C0F9B546F}"/>
              </a:ext>
            </a:extLst>
          </p:cNvPr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5292799"/>
              </p:ext>
            </p:extLst>
          </p:nvPr>
        </p:nvGraphicFramePr>
        <p:xfrm>
          <a:off x="361513" y="1300942"/>
          <a:ext cx="11400996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048">
                  <a:extLst>
                    <a:ext uri="{9D8B030D-6E8A-4147-A177-3AD203B41FA5}">
                      <a16:colId xmlns:a16="http://schemas.microsoft.com/office/drawing/2014/main" xmlns="" val="406989206"/>
                    </a:ext>
                  </a:extLst>
                </a:gridCol>
                <a:gridCol w="1726192">
                  <a:extLst>
                    <a:ext uri="{9D8B030D-6E8A-4147-A177-3AD203B41FA5}">
                      <a16:colId xmlns:a16="http://schemas.microsoft.com/office/drawing/2014/main" xmlns="" val="3482033618"/>
                    </a:ext>
                  </a:extLst>
                </a:gridCol>
                <a:gridCol w="2080594">
                  <a:extLst>
                    <a:ext uri="{9D8B030D-6E8A-4147-A177-3AD203B41FA5}">
                      <a16:colId xmlns:a16="http://schemas.microsoft.com/office/drawing/2014/main" xmlns="" val="3114697448"/>
                    </a:ext>
                  </a:extLst>
                </a:gridCol>
                <a:gridCol w="1593409">
                  <a:extLst>
                    <a:ext uri="{9D8B030D-6E8A-4147-A177-3AD203B41FA5}">
                      <a16:colId xmlns:a16="http://schemas.microsoft.com/office/drawing/2014/main" xmlns="" val="1438900265"/>
                    </a:ext>
                  </a:extLst>
                </a:gridCol>
                <a:gridCol w="4691753">
                  <a:extLst>
                    <a:ext uri="{9D8B030D-6E8A-4147-A177-3AD203B41FA5}">
                      <a16:colId xmlns:a16="http://schemas.microsoft.com/office/drawing/2014/main" xmlns="" val="3685294754"/>
                    </a:ext>
                  </a:extLst>
                </a:gridCol>
              </a:tblGrid>
              <a:tr h="18357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Standards taken up for Review as per APS (2024-2025)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 for Review (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ARP/WG/WP/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Workshop/Interns)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Projects done without ARP or WG/WP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 for projects done without ARP or WG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35932834"/>
                  </a:ext>
                </a:extLst>
              </a:tr>
              <a:tr h="96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06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 – 8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WP – 2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Interns – 1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(Recently adopted)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standards under Column 4 are adopted from 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ISO.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These have been reviewed by the committee and the committee decided that no change is required in those standards. </a:t>
                      </a:r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Also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there is no change in the status of the corresponding base 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standards. Hence it has been decided to reaffirm the standards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94700789"/>
                  </a:ext>
                </a:extLst>
              </a:tr>
              <a:tr h="96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10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 – 12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WP – 23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Interns – 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6428222"/>
                  </a:ext>
                </a:extLst>
              </a:tr>
              <a:tr h="13526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26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 – 5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WP – 7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Interns – 0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2038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510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785ECE-C98E-D832-3757-159DACA81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37" y="328807"/>
            <a:ext cx="10852713" cy="639915"/>
          </a:xfrm>
        </p:spPr>
        <p:txBody>
          <a:bodyPr/>
          <a:lstStyle/>
          <a:p>
            <a:r>
              <a:rPr lang="en-US" sz="4000" dirty="0"/>
              <a:t>WORKING PANELS AND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8A2AB33-FC49-0C83-7912-D536BEBF3BCC}"/>
              </a:ext>
            </a:extLst>
          </p:cNvPr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378137834"/>
              </p:ext>
            </p:extLst>
          </p:nvPr>
        </p:nvGraphicFramePr>
        <p:xfrm>
          <a:off x="144855" y="1247734"/>
          <a:ext cx="11887199" cy="529143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145014">
                  <a:extLst>
                    <a:ext uri="{9D8B030D-6E8A-4147-A177-3AD203B41FA5}">
                      <a16:colId xmlns:a16="http://schemas.microsoft.com/office/drawing/2014/main" xmlns="" val="1499521963"/>
                    </a:ext>
                  </a:extLst>
                </a:gridCol>
                <a:gridCol w="1878844">
                  <a:extLst>
                    <a:ext uri="{9D8B030D-6E8A-4147-A177-3AD203B41FA5}">
                      <a16:colId xmlns:a16="http://schemas.microsoft.com/office/drawing/2014/main" xmlns="" val="1919909080"/>
                    </a:ext>
                  </a:extLst>
                </a:gridCol>
                <a:gridCol w="2815628">
                  <a:extLst>
                    <a:ext uri="{9D8B030D-6E8A-4147-A177-3AD203B41FA5}">
                      <a16:colId xmlns:a16="http://schemas.microsoft.com/office/drawing/2014/main" xmlns="" val="3460091569"/>
                    </a:ext>
                  </a:extLst>
                </a:gridCol>
                <a:gridCol w="1855960">
                  <a:extLst>
                    <a:ext uri="{9D8B030D-6E8A-4147-A177-3AD203B41FA5}">
                      <a16:colId xmlns:a16="http://schemas.microsoft.com/office/drawing/2014/main" xmlns="" val="2021152910"/>
                    </a:ext>
                  </a:extLst>
                </a:gridCol>
                <a:gridCol w="1874067">
                  <a:extLst>
                    <a:ext uri="{9D8B030D-6E8A-4147-A177-3AD203B41FA5}">
                      <a16:colId xmlns:a16="http://schemas.microsoft.com/office/drawing/2014/main" xmlns="" val="1047058704"/>
                    </a:ext>
                  </a:extLst>
                </a:gridCol>
                <a:gridCol w="2317686">
                  <a:extLst>
                    <a:ext uri="{9D8B030D-6E8A-4147-A177-3AD203B41FA5}">
                      <a16:colId xmlns:a16="http://schemas.microsoft.com/office/drawing/2014/main" xmlns="" val="3940679996"/>
                    </a:ext>
                  </a:extLst>
                </a:gridCol>
              </a:tblGrid>
              <a:tr h="65998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existing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WP and WG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 of Working Panels (WP) and Working Groups (WG)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Working Panels/Groups created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Working Panels/Groups abolished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 of Action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7927983"/>
                  </a:ext>
                </a:extLst>
              </a:tr>
              <a:tr h="11613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06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Panels – 1</a:t>
                      </a:r>
                    </a:p>
                    <a:p>
                      <a:pPr algn="ctr"/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Groups – 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lphaLcPeriod"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Hydrogen Technology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Panels – 1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Groups – 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NIL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Panels/Groups will be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further restructured 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line with the sectorial classification of the Sectional Committees.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62948745"/>
                  </a:ext>
                </a:extLst>
              </a:tr>
              <a:tr h="15688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10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Panels – 7</a:t>
                      </a:r>
                    </a:p>
                    <a:p>
                      <a:pPr algn="ctr"/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Groups – 1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spcAft>
                          <a:spcPts val="600"/>
                        </a:spcAft>
                        <a:buAutoNum type="alphaLcPeriod"/>
                      </a:pP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FRG Panel</a:t>
                      </a:r>
                    </a:p>
                    <a:p>
                      <a:pPr marL="342900" indent="-342900" algn="l">
                        <a:spcAft>
                          <a:spcPts val="600"/>
                        </a:spcAft>
                        <a:buAutoNum type="alphaLcPeriod"/>
                      </a:pP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Glass Analysis Test Methods Panel</a:t>
                      </a:r>
                    </a:p>
                    <a:p>
                      <a:pPr marL="342900" indent="-342900" algn="l">
                        <a:spcAft>
                          <a:spcPts val="600"/>
                        </a:spcAft>
                        <a:buAutoNum type="alphaLcPeriod"/>
                      </a:pP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Raw Materials Panel</a:t>
                      </a:r>
                    </a:p>
                    <a:p>
                      <a:pPr marL="342900" indent="-342900" algn="l">
                        <a:spcAft>
                          <a:spcPts val="600"/>
                        </a:spcAft>
                        <a:buAutoNum type="alphaLcPeriod"/>
                      </a:pP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Glassware &amp; Containers Panel</a:t>
                      </a:r>
                    </a:p>
                    <a:p>
                      <a:pPr marL="342900" indent="-342900" algn="l">
                        <a:spcAft>
                          <a:spcPts val="600"/>
                        </a:spcAft>
                        <a:buAutoNum type="alphaLcPeriod"/>
                      </a:pP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Processed Glass Panel</a:t>
                      </a:r>
                    </a:p>
                    <a:p>
                      <a:pPr marL="342900" indent="-342900" algn="l">
                        <a:spcAft>
                          <a:spcPts val="600"/>
                        </a:spcAft>
                        <a:buAutoNum type="alphaLcPeriod"/>
                      </a:pP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Laboratory ware Panel</a:t>
                      </a:r>
                    </a:p>
                    <a:p>
                      <a:pPr marL="342900" indent="-342900" algn="l">
                        <a:spcAft>
                          <a:spcPts val="600"/>
                        </a:spcAft>
                        <a:buAutoNum type="alphaLcPeriod"/>
                      </a:pP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Flat &amp; Coated Glass Panel</a:t>
                      </a:r>
                    </a:p>
                    <a:p>
                      <a:pPr marL="342900" indent="-342900" algn="l">
                        <a:spcAft>
                          <a:spcPts val="600"/>
                        </a:spcAft>
                        <a:buAutoNum type="alphaLcPeriod"/>
                      </a:pP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Chemically Tempered Screen Protector Glass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Panels – 6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(created after abolishing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Sub-committees)</a:t>
                      </a:r>
                    </a:p>
                    <a:p>
                      <a:pPr algn="ctr"/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Groups – 1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Panels – 1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(BRG Panel task completed)</a:t>
                      </a:r>
                    </a:p>
                    <a:p>
                      <a:pPr algn="ctr"/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Groups – 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738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785ECE-C98E-D832-3757-159DACA81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37" y="328807"/>
            <a:ext cx="10852713" cy="639915"/>
          </a:xfrm>
        </p:spPr>
        <p:txBody>
          <a:bodyPr/>
          <a:lstStyle/>
          <a:p>
            <a:r>
              <a:rPr lang="en-US" sz="4000" dirty="0"/>
              <a:t>WORKING PANELS AND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8A2AB33-FC49-0C83-7912-D536BEBF3BCC}"/>
              </a:ext>
            </a:extLst>
          </p:cNvPr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610460427"/>
              </p:ext>
            </p:extLst>
          </p:nvPr>
        </p:nvGraphicFramePr>
        <p:xfrm>
          <a:off x="144855" y="1247734"/>
          <a:ext cx="11887199" cy="27432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145014">
                  <a:extLst>
                    <a:ext uri="{9D8B030D-6E8A-4147-A177-3AD203B41FA5}">
                      <a16:colId xmlns:a16="http://schemas.microsoft.com/office/drawing/2014/main" xmlns="" val="1499521963"/>
                    </a:ext>
                  </a:extLst>
                </a:gridCol>
                <a:gridCol w="1878844">
                  <a:extLst>
                    <a:ext uri="{9D8B030D-6E8A-4147-A177-3AD203B41FA5}">
                      <a16:colId xmlns:a16="http://schemas.microsoft.com/office/drawing/2014/main" xmlns="" val="1919909080"/>
                    </a:ext>
                  </a:extLst>
                </a:gridCol>
                <a:gridCol w="2815628">
                  <a:extLst>
                    <a:ext uri="{9D8B030D-6E8A-4147-A177-3AD203B41FA5}">
                      <a16:colId xmlns:a16="http://schemas.microsoft.com/office/drawing/2014/main" xmlns="" val="3460091569"/>
                    </a:ext>
                  </a:extLst>
                </a:gridCol>
                <a:gridCol w="1855960">
                  <a:extLst>
                    <a:ext uri="{9D8B030D-6E8A-4147-A177-3AD203B41FA5}">
                      <a16:colId xmlns:a16="http://schemas.microsoft.com/office/drawing/2014/main" xmlns="" val="2021152910"/>
                    </a:ext>
                  </a:extLst>
                </a:gridCol>
                <a:gridCol w="1874067">
                  <a:extLst>
                    <a:ext uri="{9D8B030D-6E8A-4147-A177-3AD203B41FA5}">
                      <a16:colId xmlns:a16="http://schemas.microsoft.com/office/drawing/2014/main" xmlns="" val="1047058704"/>
                    </a:ext>
                  </a:extLst>
                </a:gridCol>
                <a:gridCol w="2317686">
                  <a:extLst>
                    <a:ext uri="{9D8B030D-6E8A-4147-A177-3AD203B41FA5}">
                      <a16:colId xmlns:a16="http://schemas.microsoft.com/office/drawing/2014/main" xmlns="" val="3940679996"/>
                    </a:ext>
                  </a:extLst>
                </a:gridCol>
              </a:tblGrid>
              <a:tr h="105809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existing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WP and WG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 of Working Panels (WP) and Working Groups (WG)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Working Panels/Groups created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Working Panels/Groups abolished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 of Action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7927983"/>
                  </a:ext>
                </a:extLst>
              </a:tr>
              <a:tr h="168510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26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Panels – 3</a:t>
                      </a:r>
                    </a:p>
                    <a:p>
                      <a:pPr algn="ctr"/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Groups – 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50000"/>
                        </a:lnSpc>
                        <a:buAutoNum type="alphaLcPeriod"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Fireworks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AutoNum type="alphaLcPeriod"/>
                      </a:pP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Raw Materials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AutoNum type="alphaLcPeriod"/>
                      </a:pP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Explosives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Panels – 2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(created after abolishing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Sub-committees)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Groups – 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Panels – 1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(New Subject Panel task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completed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/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Groups – 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Panels/Groups will be restructured in line with the sectorial classification of the Sectional Committees.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62948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3875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6A035C-DDF2-7363-3360-68542BA29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95" y="346914"/>
            <a:ext cx="10364451" cy="685182"/>
          </a:xfrm>
        </p:spPr>
        <p:txBody>
          <a:bodyPr>
            <a:noAutofit/>
          </a:bodyPr>
          <a:lstStyle/>
          <a:p>
            <a:r>
              <a:rPr lang="en-US" sz="4000" dirty="0" smtClean="0"/>
              <a:t>ISO </a:t>
            </a:r>
            <a:r>
              <a:rPr lang="en-US" sz="4000" dirty="0"/>
              <a:t>Projects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B3602BE3-1D01-16F0-52A5-C73E83AE04FB}"/>
              </a:ext>
            </a:extLst>
          </p:cNvPr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91400810"/>
              </p:ext>
            </p:extLst>
          </p:nvPr>
        </p:nvGraphicFramePr>
        <p:xfrm>
          <a:off x="144229" y="1131684"/>
          <a:ext cx="11724863" cy="5471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05561">
                  <a:extLst>
                    <a:ext uri="{9D8B030D-6E8A-4147-A177-3AD203B41FA5}">
                      <a16:colId xmlns:a16="http://schemas.microsoft.com/office/drawing/2014/main" xmlns="" val="3250104272"/>
                    </a:ext>
                  </a:extLst>
                </a:gridCol>
                <a:gridCol w="1069889">
                  <a:extLst>
                    <a:ext uri="{9D8B030D-6E8A-4147-A177-3AD203B41FA5}">
                      <a16:colId xmlns:a16="http://schemas.microsoft.com/office/drawing/2014/main" xmlns="" val="906412901"/>
                    </a:ext>
                  </a:extLst>
                </a:gridCol>
                <a:gridCol w="1102943">
                  <a:extLst>
                    <a:ext uri="{9D8B030D-6E8A-4147-A177-3AD203B41FA5}">
                      <a16:colId xmlns:a16="http://schemas.microsoft.com/office/drawing/2014/main" xmlns="" val="3942210832"/>
                    </a:ext>
                  </a:extLst>
                </a:gridCol>
                <a:gridCol w="2634558">
                  <a:extLst>
                    <a:ext uri="{9D8B030D-6E8A-4147-A177-3AD203B41FA5}">
                      <a16:colId xmlns:a16="http://schemas.microsoft.com/office/drawing/2014/main" xmlns="" val="3524835061"/>
                    </a:ext>
                  </a:extLst>
                </a:gridCol>
                <a:gridCol w="1158560">
                  <a:extLst>
                    <a:ext uri="{9D8B030D-6E8A-4147-A177-3AD203B41FA5}">
                      <a16:colId xmlns:a16="http://schemas.microsoft.com/office/drawing/2014/main" xmlns="" val="381375907"/>
                    </a:ext>
                  </a:extLst>
                </a:gridCol>
                <a:gridCol w="2009779">
                  <a:extLst>
                    <a:ext uri="{9D8B030D-6E8A-4147-A177-3AD203B41FA5}">
                      <a16:colId xmlns:a16="http://schemas.microsoft.com/office/drawing/2014/main" xmlns="" val="2781982218"/>
                    </a:ext>
                  </a:extLst>
                </a:gridCol>
                <a:gridCol w="2743573">
                  <a:extLst>
                    <a:ext uri="{9D8B030D-6E8A-4147-A177-3AD203B41FA5}">
                      <a16:colId xmlns:a16="http://schemas.microsoft.com/office/drawing/2014/main" xmlns="" val="1114186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Projects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 of the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 of 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Designated Expert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Strategy adopted for identification of expert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7379502"/>
                  </a:ext>
                </a:extLst>
              </a:tr>
              <a:tr h="1112520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 160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10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ISO/NP</a:t>
                      </a:r>
                      <a:r>
                        <a:rPr lang="en-IN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25265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Glasses used in building glass skylight systems – Specification and test methods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Mr.</a:t>
                      </a:r>
                      <a:r>
                        <a:rPr lang="en-IN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Nagendra</a:t>
                      </a:r>
                      <a:r>
                        <a:rPr lang="en-IN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Kuamr</a:t>
                      </a:r>
                      <a:r>
                        <a:rPr lang="en-IN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ASAHI India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342900" indent="-342900">
                        <a:buAutoNum type="alphaLcPeriod"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Identification based on the Sector relevance of the Project.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Discussion in the Committee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Identification &amp; Recommendation by the Committee members. Decision taken in the Sectional Committee meeting after examination of the profiles submitted by the expert.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8632316"/>
                  </a:ext>
                </a:extLst>
              </a:tr>
              <a:tr h="1112520">
                <a:tc vMerge="1"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ISO/CD 19916-4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Vacuum insulating glass — Part 4: Pendulum impact testing and classification of safety glass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Mr.</a:t>
                      </a:r>
                      <a:r>
                        <a:rPr lang="en-I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</a:t>
                      </a:r>
                      <a:r>
                        <a:rPr lang="en-IN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 </a:t>
                      </a:r>
                      <a:r>
                        <a:rPr lang="en-IN" sz="16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Gohul</a:t>
                      </a:r>
                      <a:r>
                        <a:rPr lang="en-IN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Deepak, Glazing Society of India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342900" indent="-342900">
                        <a:buAutoNum type="alphaLcPeriod"/>
                      </a:pP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12520">
                <a:tc vMerge="1"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ISO/DIS</a:t>
                      </a:r>
                      <a:r>
                        <a:rPr lang="en-IN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20589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Glass in building — Determination of the emissivity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Mr.</a:t>
                      </a:r>
                      <a:r>
                        <a:rPr lang="en-I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 N </a:t>
                      </a:r>
                      <a:r>
                        <a:rPr lang="en-IN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Gohul</a:t>
                      </a:r>
                      <a:r>
                        <a:rPr lang="en-I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Deepak, Glazing Society of India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342900" indent="-342900">
                        <a:buAutoNum type="alphaLcPeriod"/>
                      </a:pP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125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ISO/PWI 18958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Glass in building — Interlayer films for laminated glass and laminated safety glass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IN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Mr.</a:t>
                      </a:r>
                      <a:r>
                        <a:rPr lang="en-I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Malvinder</a:t>
                      </a:r>
                      <a:r>
                        <a:rPr lang="en-I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Rooprai</a:t>
                      </a:r>
                      <a:r>
                        <a:rPr lang="en-I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Kuraray India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IN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Mr.</a:t>
                      </a:r>
                      <a:r>
                        <a:rPr lang="en-I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Tariq </a:t>
                      </a:r>
                      <a:r>
                        <a:rPr lang="en-IN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Kachwala</a:t>
                      </a:r>
                      <a:r>
                        <a:rPr lang="en-I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FG Glass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342900" indent="-342900">
                        <a:buAutoNum type="alphaLcPeriod"/>
                      </a:pP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367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6A035C-DDF2-7363-3360-68542BA29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95" y="346914"/>
            <a:ext cx="10364451" cy="685182"/>
          </a:xfrm>
        </p:spPr>
        <p:txBody>
          <a:bodyPr>
            <a:noAutofit/>
          </a:bodyPr>
          <a:lstStyle/>
          <a:p>
            <a:r>
              <a:rPr lang="en-US" sz="4000" dirty="0" smtClean="0"/>
              <a:t>ISO </a:t>
            </a:r>
            <a:r>
              <a:rPr lang="en-US" sz="4000" dirty="0"/>
              <a:t>Projects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B3602BE3-1D01-16F0-52A5-C73E83AE04FB}"/>
              </a:ext>
            </a:extLst>
          </p:cNvPr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87765866"/>
              </p:ext>
            </p:extLst>
          </p:nvPr>
        </p:nvGraphicFramePr>
        <p:xfrm>
          <a:off x="162336" y="1421395"/>
          <a:ext cx="11724863" cy="4114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05561">
                  <a:extLst>
                    <a:ext uri="{9D8B030D-6E8A-4147-A177-3AD203B41FA5}">
                      <a16:colId xmlns:a16="http://schemas.microsoft.com/office/drawing/2014/main" xmlns="" val="3250104272"/>
                    </a:ext>
                  </a:extLst>
                </a:gridCol>
                <a:gridCol w="1069889">
                  <a:extLst>
                    <a:ext uri="{9D8B030D-6E8A-4147-A177-3AD203B41FA5}">
                      <a16:colId xmlns:a16="http://schemas.microsoft.com/office/drawing/2014/main" xmlns="" val="906412901"/>
                    </a:ext>
                  </a:extLst>
                </a:gridCol>
                <a:gridCol w="1102943">
                  <a:extLst>
                    <a:ext uri="{9D8B030D-6E8A-4147-A177-3AD203B41FA5}">
                      <a16:colId xmlns:a16="http://schemas.microsoft.com/office/drawing/2014/main" xmlns="" val="3942210832"/>
                    </a:ext>
                  </a:extLst>
                </a:gridCol>
                <a:gridCol w="2634558">
                  <a:extLst>
                    <a:ext uri="{9D8B030D-6E8A-4147-A177-3AD203B41FA5}">
                      <a16:colId xmlns:a16="http://schemas.microsoft.com/office/drawing/2014/main" xmlns="" val="3524835061"/>
                    </a:ext>
                  </a:extLst>
                </a:gridCol>
                <a:gridCol w="1158560">
                  <a:extLst>
                    <a:ext uri="{9D8B030D-6E8A-4147-A177-3AD203B41FA5}">
                      <a16:colId xmlns:a16="http://schemas.microsoft.com/office/drawing/2014/main" xmlns="" val="381375907"/>
                    </a:ext>
                  </a:extLst>
                </a:gridCol>
                <a:gridCol w="2009779">
                  <a:extLst>
                    <a:ext uri="{9D8B030D-6E8A-4147-A177-3AD203B41FA5}">
                      <a16:colId xmlns:a16="http://schemas.microsoft.com/office/drawing/2014/main" xmlns="" val="2781982218"/>
                    </a:ext>
                  </a:extLst>
                </a:gridCol>
                <a:gridCol w="2743573">
                  <a:extLst>
                    <a:ext uri="{9D8B030D-6E8A-4147-A177-3AD203B41FA5}">
                      <a16:colId xmlns:a16="http://schemas.microsoft.com/office/drawing/2014/main" xmlns="" val="1114186371"/>
                    </a:ext>
                  </a:extLst>
                </a:gridCol>
              </a:tblGrid>
              <a:tr h="60605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Projects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 of the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 of 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Designated Expert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Strategy adopted for identification of expert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7379502"/>
                  </a:ext>
                </a:extLst>
              </a:tr>
              <a:tr h="18819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 264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26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ISO/NP</a:t>
                      </a:r>
                      <a:r>
                        <a:rPr lang="en-IN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22863-18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Fireworks — Test methods for determination of specific chemical substances — Part 18: Determination of sodium bicarbonate by potentiometric titration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Dr.</a:t>
                      </a:r>
                      <a:r>
                        <a:rPr lang="en-IN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 K Dixit, PESO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One more expert to be nominated from CSIR-NEERI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indent="-342900">
                        <a:buAutoNum type="alphaLcPeriod"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Identification based on the Sector relevance of the Project.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Discussion in the Committee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Identification &amp; Recommendation by the Committee members. Decision taken in the Sectional Committee meeting after examination of the profiles submitted by the expert.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8632316"/>
                  </a:ext>
                </a:extLst>
              </a:tr>
              <a:tr h="1626782">
                <a:tc vMerge="1"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ISO/NP 22863-17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Fireworks — Test methods for determination of specific chemical substances — Part 17: Determination of potassium chlorate by ion chromatography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Dr.</a:t>
                      </a:r>
                      <a:r>
                        <a:rPr lang="en-IN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 K Dixit, PESO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One more expert to be nominated from CSIR-NEERI</a:t>
                      </a:r>
                      <a:endParaRPr lang="en-IN" sz="1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342900" indent="-342900">
                        <a:buAutoNum type="alphaLcPeriod"/>
                      </a:pP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70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9A808F-EF2F-A18A-3C4C-620BA8DEC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282710"/>
          </a:xfrm>
        </p:spPr>
        <p:txBody>
          <a:bodyPr/>
          <a:lstStyle/>
          <a:p>
            <a:r>
              <a:rPr lang="en-US" dirty="0"/>
              <a:t>SC/WP Meetings planned and held outside </a:t>
            </a:r>
            <a:r>
              <a:rPr lang="en-US" dirty="0" smtClean="0"/>
              <a:t>HQ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64FD81A-D5C0-E3F8-41FB-C785F4751D33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99690" y="2340629"/>
            <a:ext cx="10848109" cy="333589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 Meetings held outside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HQ – NIL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 meetings planned for organizing outside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HQ: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CHD 06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Sectional Committee Planned at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Physical Laboratory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December 2024.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CHD 10 Sectional Committee Planned at IIT Madras in December 2024 along with a half day seminar.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3. CHD 26 Sectional Committee Planned at DRDO – High Energy Materials Lab, Pune in January 2025.</a:t>
            </a:r>
          </a:p>
        </p:txBody>
      </p:sp>
    </p:spTree>
    <p:extLst>
      <p:ext uri="{BB962C8B-B14F-4D97-AF65-F5344CB8AC3E}">
        <p14:creationId xmlns:p14="http://schemas.microsoft.com/office/powerpoint/2010/main" val="9901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5D6F03-E7BC-B721-306A-AC9C60D45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599" y="401235"/>
            <a:ext cx="10364451" cy="575509"/>
          </a:xfrm>
        </p:spPr>
        <p:txBody>
          <a:bodyPr>
            <a:normAutofit fontScale="90000"/>
          </a:bodyPr>
          <a:lstStyle/>
          <a:p>
            <a:r>
              <a:rPr lang="en-US" dirty="0"/>
              <a:t>Status of process reform </a:t>
            </a:r>
            <a:r>
              <a:rPr lang="en-US" dirty="0" smtClean="0"/>
              <a:t>measures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129770-70DE-9F70-D413-00FAEBB0221C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10111" y="1194027"/>
            <a:ext cx="11371778" cy="5532697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Attendance in sectional committee meetings</a:t>
            </a:r>
          </a:p>
          <a:p>
            <a:pPr marL="0" indent="0" algn="just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Inactive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Members –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none.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Comments 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P-drafts: NIL</a:t>
            </a: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WC-Drafts – 18 drafts circulated and 65 Comments received.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Resolutions-circulated to the members after every sectional committee meetings.</a:t>
            </a:r>
          </a:p>
          <a:p>
            <a:pPr algn="just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trained – 20 members trained.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membership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rationalized – evaluation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performance of committee members has been done based on Attendance, Comments on Drafts circulated, Comments 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 circulated, contribution during the meetings based on which decision on membership will be taken during the upcoming sectional committee meetings.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2E311A4A-1C34-2E2C-70C6-A763F4472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848677"/>
              </p:ext>
            </p:extLst>
          </p:nvPr>
        </p:nvGraphicFramePr>
        <p:xfrm>
          <a:off x="913775" y="1709850"/>
          <a:ext cx="5550399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5089">
                  <a:extLst>
                    <a:ext uri="{9D8B030D-6E8A-4147-A177-3AD203B41FA5}">
                      <a16:colId xmlns:a16="http://schemas.microsoft.com/office/drawing/2014/main" xmlns="" val="3581635607"/>
                    </a:ext>
                  </a:extLst>
                </a:gridCol>
                <a:gridCol w="2505310">
                  <a:extLst>
                    <a:ext uri="{9D8B030D-6E8A-4147-A177-3AD203B41FA5}">
                      <a16:colId xmlns:a16="http://schemas.microsoft.com/office/drawing/2014/main" xmlns="" val="4223671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Attendance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1672831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06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66.67 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1252533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10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82.61 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7638263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26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69.23%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4559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930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083" y="1854682"/>
            <a:ext cx="5813903" cy="32760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95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4DD137-01F8-76D9-7ED8-8FB3D9C46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0946"/>
            <a:ext cx="12192000" cy="71055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Standardization Landscape of </a:t>
            </a:r>
            <a:r>
              <a:rPr lang="en-US" sz="3200" b="1" dirty="0" smtClean="0">
                <a:cs typeface="Times New Roman" panose="02020603050405020304" pitchFamily="18" charset="0"/>
              </a:rPr>
              <a:t>CHD 06</a:t>
            </a:r>
            <a:endParaRPr lang="en-US" sz="3200" b="1" dirty="0"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9095ADD-09D0-4E36-E6A6-E9B27FE0AF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9A6576A7-ECB9-21F5-441E-7FF69CEF1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795750"/>
              </p:ext>
            </p:extLst>
          </p:nvPr>
        </p:nvGraphicFramePr>
        <p:xfrm>
          <a:off x="446563" y="1284429"/>
          <a:ext cx="10616772" cy="4494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7742">
                  <a:extLst>
                    <a:ext uri="{9D8B030D-6E8A-4147-A177-3AD203B41FA5}">
                      <a16:colId xmlns="" xmlns:a16="http://schemas.microsoft.com/office/drawing/2014/main" val="3417759771"/>
                    </a:ext>
                  </a:extLst>
                </a:gridCol>
                <a:gridCol w="3730028">
                  <a:extLst>
                    <a:ext uri="{9D8B030D-6E8A-4147-A177-3AD203B41FA5}">
                      <a16:colId xmlns="" xmlns:a16="http://schemas.microsoft.com/office/drawing/2014/main" val="4147033267"/>
                    </a:ext>
                  </a:extLst>
                </a:gridCol>
                <a:gridCol w="2879002">
                  <a:extLst>
                    <a:ext uri="{9D8B030D-6E8A-4147-A177-3AD203B41FA5}">
                      <a16:colId xmlns="" xmlns:a16="http://schemas.microsoft.com/office/drawing/2014/main" val="742321351"/>
                    </a:ext>
                  </a:extLst>
                </a:gridCol>
              </a:tblGrid>
              <a:tr h="535821">
                <a:tc>
                  <a:txBody>
                    <a:bodyPr/>
                    <a:lstStyle/>
                    <a:p>
                      <a:r>
                        <a:rPr lang="en-IN" dirty="0" smtClean="0"/>
                        <a:t>Industrial High Purity Gases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Analysis and Handling of Gases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Hydrogen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23660465"/>
                  </a:ext>
                </a:extLst>
              </a:tr>
              <a:tr h="3958621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IN" b="1" baseline="0" dirty="0" smtClean="0"/>
                        <a:t>Permanent Gases </a:t>
                      </a:r>
                      <a:r>
                        <a:rPr lang="en-IN" baseline="0" dirty="0" smtClean="0"/>
                        <a:t>like Hydrogen, Helium, Nitrogen, Oxygen, Carbon Dioxide, etc.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="1" baseline="0" dirty="0" smtClean="0"/>
                        <a:t>Dissolved Gases </a:t>
                      </a:r>
                      <a:r>
                        <a:rPr lang="en-IN" baseline="0" dirty="0" smtClean="0"/>
                        <a:t>like Acetylene, etc.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="1" baseline="0" dirty="0" smtClean="0"/>
                        <a:t>Refrigerant Gases &amp; Liquids </a:t>
                      </a:r>
                      <a:r>
                        <a:rPr lang="en-IN" baseline="0" dirty="0" smtClean="0"/>
                        <a:t>Like LN2, Lox, CFCs, HFOs, etc.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="1" baseline="0" dirty="0" smtClean="0"/>
                        <a:t>Toxic &amp; Hazardous Gases </a:t>
                      </a:r>
                      <a:r>
                        <a:rPr lang="en-IN" baseline="0" dirty="0" smtClean="0"/>
                        <a:t>like Sulphur Dioxide,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dirty="0" smtClean="0"/>
                        <a:t>Handling of Specialty Gases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dirty="0" smtClean="0"/>
                        <a:t>Handling and Usage of Gas Mixtures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dirty="0" smtClean="0"/>
                        <a:t>Preparation and analysis of Calibration Gas Mixtures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dirty="0" smtClean="0"/>
                        <a:t>Gas Mixture Composition Data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dirty="0" smtClean="0"/>
                        <a:t>Analysis</a:t>
                      </a:r>
                      <a:r>
                        <a:rPr lang="en-IN" baseline="0" dirty="0" smtClean="0"/>
                        <a:t> of Compressed Air</a:t>
                      </a: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dirty="0" smtClean="0"/>
                        <a:t>Hydrogen detection</a:t>
                      </a:r>
                      <a:r>
                        <a:rPr lang="en-IN" baseline="0" dirty="0" smtClean="0"/>
                        <a:t> apparatus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Hydrogen Generators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Safety of Hydrogen systems</a:t>
                      </a:r>
                      <a:endParaRPr lang="en-IN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44703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589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4DD137-01F8-76D9-7ED8-8FB3D9C46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1554"/>
            <a:ext cx="12191999" cy="71055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Standardization Landscape of </a:t>
            </a:r>
            <a:r>
              <a:rPr lang="en-US" sz="3200" b="1" dirty="0" smtClean="0">
                <a:cs typeface="Times New Roman" panose="02020603050405020304" pitchFamily="18" charset="0"/>
              </a:rPr>
              <a:t>CHD 10</a:t>
            </a:r>
            <a:endParaRPr lang="en-US" sz="3200" b="1" dirty="0"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9095ADD-09D0-4E36-E6A6-E9B27FE0AF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9A6576A7-ECB9-21F5-441E-7FF69CEF1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251956"/>
              </p:ext>
            </p:extLst>
          </p:nvPr>
        </p:nvGraphicFramePr>
        <p:xfrm>
          <a:off x="362140" y="1284429"/>
          <a:ext cx="11298723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2333">
                  <a:extLst>
                    <a:ext uri="{9D8B030D-6E8A-4147-A177-3AD203B41FA5}">
                      <a16:colId xmlns="" xmlns:a16="http://schemas.microsoft.com/office/drawing/2014/main" val="3417759771"/>
                    </a:ext>
                  </a:extLst>
                </a:gridCol>
                <a:gridCol w="2244956">
                  <a:extLst>
                    <a:ext uri="{9D8B030D-6E8A-4147-A177-3AD203B41FA5}">
                      <a16:colId xmlns="" xmlns:a16="http://schemas.microsoft.com/office/drawing/2014/main" val="4147033267"/>
                    </a:ext>
                  </a:extLst>
                </a:gridCol>
                <a:gridCol w="2451161">
                  <a:extLst>
                    <a:ext uri="{9D8B030D-6E8A-4147-A177-3AD203B41FA5}">
                      <a16:colId xmlns="" xmlns:a16="http://schemas.microsoft.com/office/drawing/2014/main" val="742321351"/>
                    </a:ext>
                  </a:extLst>
                </a:gridCol>
                <a:gridCol w="1932764"/>
                <a:gridCol w="2177509"/>
              </a:tblGrid>
              <a:tr h="535821">
                <a:tc>
                  <a:txBody>
                    <a:bodyPr/>
                    <a:lstStyle/>
                    <a:p>
                      <a:r>
                        <a:rPr lang="en-IN" dirty="0" smtClean="0"/>
                        <a:t>Terminology, Test Methods, Raw Materials</a:t>
                      </a:r>
                      <a:r>
                        <a:rPr lang="en-IN" baseline="0" dirty="0" smtClean="0"/>
                        <a:t> for Glass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Raw</a:t>
                      </a:r>
                      <a:r>
                        <a:rPr lang="en-IN" baseline="0" dirty="0" smtClean="0"/>
                        <a:t> Annealed Glasses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Processed</a:t>
                      </a:r>
                      <a:r>
                        <a:rPr lang="en-IN" baseline="0" dirty="0" smtClean="0"/>
                        <a:t> and Specialty Glasses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Glassware and Containers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Laboratory ware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23660465"/>
                  </a:ext>
                </a:extLst>
              </a:tr>
              <a:tr h="3958621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="1" baseline="0" dirty="0" smtClean="0"/>
                        <a:t>Terminology</a:t>
                      </a:r>
                      <a:endParaRPr lang="en-IN" baseline="0" dirty="0" smtClean="0"/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="1" baseline="0" dirty="0" smtClean="0"/>
                        <a:t>Analysis of Glass </a:t>
                      </a:r>
                      <a:r>
                        <a:rPr lang="en-IN" baseline="0" dirty="0" smtClean="0"/>
                        <a:t>like Coefficient of expansion, Hydrolytic resistance, etc.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="1" baseline="0" dirty="0" smtClean="0"/>
                        <a:t>Raw Materials </a:t>
                      </a:r>
                      <a:r>
                        <a:rPr lang="en-IN" baseline="0" dirty="0" smtClean="0"/>
                        <a:t>like sand, dolomite, feldspar, sodium nitrate,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dirty="0" smtClean="0"/>
                        <a:t>Float Glass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Sheet Glass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Patterned Glass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Wired Glass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Borosilicate Glass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Ceramic Glass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Toughened Glass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Laminated Glass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Safety Glass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Bullet Resistant Glass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Fire Resistant Glass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Heat Strengthened Glass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Chemically Tempered Glass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dirty="0" smtClean="0"/>
                        <a:t>Glass Table ware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dirty="0" smtClean="0"/>
                        <a:t>Glass Bottles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dirty="0" smtClean="0"/>
                        <a:t>Glass</a:t>
                      </a:r>
                      <a:r>
                        <a:rPr lang="en-IN" baseline="0" dirty="0" smtClean="0"/>
                        <a:t> Jars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dirty="0" smtClean="0"/>
                        <a:t>Liquid-In-Glass</a:t>
                      </a:r>
                      <a:r>
                        <a:rPr lang="en-IN" baseline="0" dirty="0" smtClean="0"/>
                        <a:t> Thermometers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Hydrometers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Glass laboratory apparatus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Plastic laboratory apparatus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Silica or ceramic based l</a:t>
                      </a:r>
                      <a:r>
                        <a:rPr lang="en-IN" dirty="0" smtClean="0"/>
                        <a:t>aboratory apparatus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44703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82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4DD137-01F8-76D9-7ED8-8FB3D9C46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1554"/>
            <a:ext cx="12191999" cy="71055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Standardization Landscape of </a:t>
            </a:r>
            <a:r>
              <a:rPr lang="en-US" sz="3200" b="1" dirty="0" smtClean="0">
                <a:cs typeface="Times New Roman" panose="02020603050405020304" pitchFamily="18" charset="0"/>
              </a:rPr>
              <a:t>CHD 26</a:t>
            </a:r>
            <a:endParaRPr lang="en-US" sz="3200" b="1" dirty="0"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9095ADD-09D0-4E36-E6A6-E9B27FE0AF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9A6576A7-ECB9-21F5-441E-7FF69CEF1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309519"/>
              </p:ext>
            </p:extLst>
          </p:nvPr>
        </p:nvGraphicFramePr>
        <p:xfrm>
          <a:off x="362139" y="1284429"/>
          <a:ext cx="10891317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006">
                  <a:extLst>
                    <a:ext uri="{9D8B030D-6E8A-4147-A177-3AD203B41FA5}">
                      <a16:colId xmlns="" xmlns:a16="http://schemas.microsoft.com/office/drawing/2014/main" val="3417759771"/>
                    </a:ext>
                  </a:extLst>
                </a:gridCol>
                <a:gridCol w="2680622">
                  <a:extLst>
                    <a:ext uri="{9D8B030D-6E8A-4147-A177-3AD203B41FA5}">
                      <a16:colId xmlns="" xmlns:a16="http://schemas.microsoft.com/office/drawing/2014/main" val="4147033267"/>
                    </a:ext>
                  </a:extLst>
                </a:gridCol>
                <a:gridCol w="2926844">
                  <a:extLst>
                    <a:ext uri="{9D8B030D-6E8A-4147-A177-3AD203B41FA5}">
                      <a16:colId xmlns="" xmlns:a16="http://schemas.microsoft.com/office/drawing/2014/main" val="742321351"/>
                    </a:ext>
                  </a:extLst>
                </a:gridCol>
                <a:gridCol w="2307845"/>
              </a:tblGrid>
              <a:tr h="535821">
                <a:tc>
                  <a:txBody>
                    <a:bodyPr/>
                    <a:lstStyle/>
                    <a:p>
                      <a:r>
                        <a:rPr lang="en-IN" dirty="0" smtClean="0"/>
                        <a:t>Terminology, Test Methods, Raw Materials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Explosives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Pyrotechnics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Detonators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23660465"/>
                  </a:ext>
                </a:extLst>
              </a:tr>
              <a:tr h="3958621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="1" baseline="0" dirty="0" smtClean="0"/>
                        <a:t>Terminology</a:t>
                      </a:r>
                      <a:endParaRPr lang="en-IN" baseline="0" dirty="0" smtClean="0"/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="1" baseline="0" dirty="0" smtClean="0"/>
                        <a:t>Analysis of pyrotechnic compositions </a:t>
                      </a:r>
                      <a:r>
                        <a:rPr lang="en-IN" baseline="0" dirty="0" smtClean="0"/>
                        <a:t>like determination of chlorates, etc.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="1" baseline="0" dirty="0" smtClean="0"/>
                        <a:t>Raw Materials </a:t>
                      </a:r>
                      <a:r>
                        <a:rPr lang="en-IN" baseline="0" dirty="0" smtClean="0"/>
                        <a:t>like sodium nitrate, Ammonium Nitrate, PETN, Metal powders, </a:t>
                      </a:r>
                      <a:r>
                        <a:rPr lang="en-IN" baseline="0" dirty="0" err="1" smtClean="0"/>
                        <a:t>Magnalium</a:t>
                      </a:r>
                      <a:r>
                        <a:rPr lang="en-IN" baseline="0" dirty="0" smtClean="0"/>
                        <a:t>, Paraffin wax,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NG based Explosives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ANFO based Explosives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Slurry/ Emulsion Explosives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Pyrotechnic Compositions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Gun powder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Safety Fuses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Safety Matches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Detonating Fuses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FontTx/>
                        <a:buNone/>
                      </a:pPr>
                      <a:endParaRPr lang="en-IN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dirty="0" smtClean="0"/>
                        <a:t>Ordinary detonators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Electric detonators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Electronic detonators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Shock tube detonators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Cast Boosters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en-IN" baseline="0" dirty="0" smtClean="0"/>
                        <a:t>Accessories like Cord Relays, shock tubes,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44703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377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27693C-C1FB-30CF-EC2B-F099A0683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60901"/>
          </a:xfrm>
        </p:spPr>
        <p:txBody>
          <a:bodyPr/>
          <a:lstStyle/>
          <a:p>
            <a:r>
              <a:rPr lang="en-US" dirty="0" smtClean="0"/>
              <a:t>AAP 2024-25 NWIP </a:t>
            </a:r>
            <a:r>
              <a:rPr lang="en-US" dirty="0"/>
              <a:t>STATUS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74F0A96-A860-14BE-4C80-379FDC576E94}"/>
              </a:ext>
            </a:extLst>
          </p:cNvPr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108166474"/>
              </p:ext>
            </p:extLst>
          </p:nvPr>
        </p:nvGraphicFramePr>
        <p:xfrm>
          <a:off x="1018309" y="1816245"/>
          <a:ext cx="10363200" cy="4091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546">
                  <a:extLst>
                    <a:ext uri="{9D8B030D-6E8A-4147-A177-3AD203B41FA5}">
                      <a16:colId xmlns:a16="http://schemas.microsoft.com/office/drawing/2014/main" xmlns="" val="2164932120"/>
                    </a:ext>
                  </a:extLst>
                </a:gridCol>
                <a:gridCol w="2380032">
                  <a:extLst>
                    <a:ext uri="{9D8B030D-6E8A-4147-A177-3AD203B41FA5}">
                      <a16:colId xmlns:a16="http://schemas.microsoft.com/office/drawing/2014/main" xmlns="" val="3238257131"/>
                    </a:ext>
                  </a:extLst>
                </a:gridCol>
                <a:gridCol w="6320622">
                  <a:extLst>
                    <a:ext uri="{9D8B030D-6E8A-4147-A177-3AD203B41FA5}">
                      <a16:colId xmlns:a16="http://schemas.microsoft.com/office/drawing/2014/main" xmlns="" val="1363974006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NWIP as per APS 2024-2025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of NWIP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4220096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06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(CHD 06: P1) – 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448995"/>
                  </a:ext>
                </a:extLst>
              </a:tr>
              <a:tr h="131196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10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 Completed (CHD 10: P1 &amp; P8) – 3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Preparation (CHD 10: WG 2) – 1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50463705"/>
                  </a:ext>
                </a:extLst>
              </a:tr>
              <a:tr h="5168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26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Finalized (CHD 26: P4) – 2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under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Preparation (CHD 26: P4) – 2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92441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041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B22ADDB7-F9C3-309B-7A27-DAD15E2E62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3394340"/>
              </p:ext>
            </p:extLst>
          </p:nvPr>
        </p:nvGraphicFramePr>
        <p:xfrm>
          <a:off x="244444" y="1195056"/>
          <a:ext cx="11628105" cy="52919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0903">
                  <a:extLst>
                    <a:ext uri="{9D8B030D-6E8A-4147-A177-3AD203B41FA5}">
                      <a16:colId xmlns="" xmlns:a16="http://schemas.microsoft.com/office/drawing/2014/main" val="2612325662"/>
                    </a:ext>
                  </a:extLst>
                </a:gridCol>
                <a:gridCol w="1213261">
                  <a:extLst>
                    <a:ext uri="{9D8B030D-6E8A-4147-A177-3AD203B41FA5}">
                      <a16:colId xmlns="" xmlns:a16="http://schemas.microsoft.com/office/drawing/2014/main" val="880052412"/>
                    </a:ext>
                  </a:extLst>
                </a:gridCol>
                <a:gridCol w="3096188">
                  <a:extLst>
                    <a:ext uri="{9D8B030D-6E8A-4147-A177-3AD203B41FA5}">
                      <a16:colId xmlns="" xmlns:a16="http://schemas.microsoft.com/office/drawing/2014/main" val="2741798418"/>
                    </a:ext>
                  </a:extLst>
                </a:gridCol>
                <a:gridCol w="4146487">
                  <a:extLst>
                    <a:ext uri="{9D8B030D-6E8A-4147-A177-3AD203B41FA5}">
                      <a16:colId xmlns="" xmlns:a16="http://schemas.microsoft.com/office/drawing/2014/main" val="758382323"/>
                    </a:ext>
                  </a:extLst>
                </a:gridCol>
                <a:gridCol w="2511266">
                  <a:extLst>
                    <a:ext uri="{9D8B030D-6E8A-4147-A177-3AD203B41FA5}">
                      <a16:colId xmlns="" xmlns:a16="http://schemas.microsoft.com/office/drawing/2014/main" val="3628696659"/>
                    </a:ext>
                  </a:extLst>
                </a:gridCol>
              </a:tblGrid>
              <a:tr h="3531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 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Status of Draft Standard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="" xmlns:a16="http://schemas.microsoft.com/office/drawing/2014/main" val="1232070833"/>
                  </a:ext>
                </a:extLst>
              </a:tr>
              <a:tr h="841177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06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Efficiency Assessment of AWE and PEM Water </a:t>
                      </a:r>
                      <a:r>
                        <a:rPr lang="en-US" sz="1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Electrolyzers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WD under development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06: P 1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="" xmlns:a16="http://schemas.microsoft.com/office/drawing/2014/main" val="3473075551"/>
                  </a:ext>
                </a:extLst>
              </a:tr>
              <a:tr h="98881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10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Tinted Glass - Specification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draft standard </a:t>
                      </a: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has completed the WC Stage in Sept 2024. The comments received are under discussion.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10:P8 Flat &amp; Coated Glass</a:t>
                      </a:r>
                      <a:r>
                        <a:rPr lang="en-IN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Panel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="" xmlns:a16="http://schemas.microsoft.com/office/drawing/2014/main" val="706557046"/>
                  </a:ext>
                </a:extLst>
              </a:tr>
              <a:tr h="1036249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10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Coated Glass - Specification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draft standard has completed the WC Stage on</a:t>
                      </a:r>
                      <a:r>
                        <a:rPr lang="en-IN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12 Oct</a:t>
                      </a: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2024. The comments received are under discussion.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10:P8 Flat &amp; Coated Glass</a:t>
                      </a:r>
                      <a:r>
                        <a:rPr lang="en-IN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Panel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="" xmlns:a16="http://schemas.microsoft.com/office/drawing/2014/main" val="1316331930"/>
                  </a:ext>
                </a:extLst>
              </a:tr>
              <a:tr h="1036249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10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Fire Rated Glass - Specification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draft standard has completed the WC Stage in Sept 2024. The comments received are under discussion.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10:P2 FRG </a:t>
                      </a:r>
                      <a:r>
                        <a:rPr lang="en-IN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Panel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="" xmlns:a16="http://schemas.microsoft.com/office/drawing/2014/main" val="2030455805"/>
                  </a:ext>
                </a:extLst>
              </a:tr>
              <a:tr h="1036249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10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Chemically Tempered Screen Protector Glass - Specification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First Working Draft has been prepared.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Intern and CHD 10: WG 2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="" xmlns:a16="http://schemas.microsoft.com/office/drawing/2014/main" val="638259393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C7A5471-3CD2-892A-574D-C6BDEC0FF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C127693C-C1FB-30CF-EC2B-F099A0683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6593" y="274485"/>
            <a:ext cx="8304236" cy="830038"/>
          </a:xfrm>
        </p:spPr>
        <p:txBody>
          <a:bodyPr/>
          <a:lstStyle/>
          <a:p>
            <a:r>
              <a:rPr lang="en-US" dirty="0" smtClean="0"/>
              <a:t>AAP 2024-25 NWIP </a:t>
            </a:r>
            <a:r>
              <a:rPr lang="en-US" dirty="0"/>
              <a:t>STATUS</a:t>
            </a:r>
          </a:p>
        </p:txBody>
      </p:sp>
    </p:spTree>
    <p:extLst>
      <p:ext uri="{BB962C8B-B14F-4D97-AF65-F5344CB8AC3E}">
        <p14:creationId xmlns:p14="http://schemas.microsoft.com/office/powerpoint/2010/main" val="364608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B22ADDB7-F9C3-309B-7A27-DAD15E2E62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522695"/>
              </p:ext>
            </p:extLst>
          </p:nvPr>
        </p:nvGraphicFramePr>
        <p:xfrm>
          <a:off x="244444" y="1195056"/>
          <a:ext cx="11628105" cy="5120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0903">
                  <a:extLst>
                    <a:ext uri="{9D8B030D-6E8A-4147-A177-3AD203B41FA5}">
                      <a16:colId xmlns="" xmlns:a16="http://schemas.microsoft.com/office/drawing/2014/main" val="2612325662"/>
                    </a:ext>
                  </a:extLst>
                </a:gridCol>
                <a:gridCol w="1213261">
                  <a:extLst>
                    <a:ext uri="{9D8B030D-6E8A-4147-A177-3AD203B41FA5}">
                      <a16:colId xmlns="" xmlns:a16="http://schemas.microsoft.com/office/drawing/2014/main" val="880052412"/>
                    </a:ext>
                  </a:extLst>
                </a:gridCol>
                <a:gridCol w="3096188">
                  <a:extLst>
                    <a:ext uri="{9D8B030D-6E8A-4147-A177-3AD203B41FA5}">
                      <a16:colId xmlns="" xmlns:a16="http://schemas.microsoft.com/office/drawing/2014/main" val="2741798418"/>
                    </a:ext>
                  </a:extLst>
                </a:gridCol>
                <a:gridCol w="4065006">
                  <a:extLst>
                    <a:ext uri="{9D8B030D-6E8A-4147-A177-3AD203B41FA5}">
                      <a16:colId xmlns="" xmlns:a16="http://schemas.microsoft.com/office/drawing/2014/main" val="758382323"/>
                    </a:ext>
                  </a:extLst>
                </a:gridCol>
                <a:gridCol w="2592747">
                  <a:extLst>
                    <a:ext uri="{9D8B030D-6E8A-4147-A177-3AD203B41FA5}">
                      <a16:colId xmlns="" xmlns:a16="http://schemas.microsoft.com/office/drawing/2014/main" val="3628696659"/>
                    </a:ext>
                  </a:extLst>
                </a:gridCol>
              </a:tblGrid>
              <a:tr h="341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 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Status of Draft Standard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="" xmlns:a16="http://schemas.microsoft.com/office/drawing/2014/main" val="1232070833"/>
                  </a:ext>
                </a:extLst>
              </a:tr>
              <a:tr h="813953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IN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IN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26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Shock tube detonators - specification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Finalized by the Committee in its last meeting held on 30 Sept 2024.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26:P4 Explosives Panel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="" xmlns:a16="http://schemas.microsoft.com/office/drawing/2014/main" val="3473075551"/>
                  </a:ext>
                </a:extLst>
              </a:tr>
              <a:tr h="956808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IN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IN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26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Cord Relays - Specification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Finalized by the Committee in its last meeting held on 30 Sept 2024.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8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26:P4 Explosives Panel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="" xmlns:a16="http://schemas.microsoft.com/office/drawing/2014/main" val="706557046"/>
                  </a:ext>
                </a:extLst>
              </a:tr>
              <a:tr h="100271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IN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IN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26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Shock tube - Specification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WD Under Development.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8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26:P4 Explosives Panel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="" xmlns:a16="http://schemas.microsoft.com/office/drawing/2014/main" val="1316331930"/>
                  </a:ext>
                </a:extLst>
              </a:tr>
              <a:tr h="100271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IN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IN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26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Cast Booster - Specification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WD Under Development.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26:P4 Explosives Panel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="" xmlns:a16="http://schemas.microsoft.com/office/drawing/2014/main" val="2030455805"/>
                  </a:ext>
                </a:extLst>
              </a:tr>
              <a:tr h="100271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en-IN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34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Guideline standard for training and academic courses on GHG and climate change management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Format for 9 training programs and a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30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hr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academic course </a:t>
                      </a:r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based on IS/ISO 14060 series of standards has been prepared.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CHD 34: P15 Panel</a:t>
                      </a:r>
                      <a:endParaRPr lang="en-IN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="" xmlns:a16="http://schemas.microsoft.com/office/drawing/2014/main" val="638259393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C7A5471-3CD2-892A-574D-C6BDEC0FF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285"/>
            <a:ext cx="1672683" cy="99623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C127693C-C1FB-30CF-EC2B-F099A0683827}"/>
              </a:ext>
            </a:extLst>
          </p:cNvPr>
          <p:cNvSpPr txBox="1">
            <a:spLocks/>
          </p:cNvSpPr>
          <p:nvPr/>
        </p:nvSpPr>
        <p:spPr>
          <a:xfrm>
            <a:off x="1826593" y="274485"/>
            <a:ext cx="8304236" cy="8300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mtClean="0"/>
              <a:t>AAP 2024-25 NWIP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475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717B45-9E94-AF08-1259-9254E52E4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83122"/>
          </a:xfrm>
        </p:spPr>
        <p:txBody>
          <a:bodyPr>
            <a:normAutofit fontScale="90000"/>
          </a:bodyPr>
          <a:lstStyle/>
          <a:p>
            <a:r>
              <a:rPr lang="en-US" dirty="0"/>
              <a:t>PROGRESS OF REVIEWS AGAINST THE ANNUAL ACTION PLAN FOR 2024-2025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6B44F1CE-5455-9CCE-ACAA-206C14A8D141}"/>
              </a:ext>
            </a:extLst>
          </p:cNvPr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253508033"/>
              </p:ext>
            </p:extLst>
          </p:nvPr>
        </p:nvGraphicFramePr>
        <p:xfrm>
          <a:off x="177673" y="2027052"/>
          <a:ext cx="11691419" cy="4297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232">
                  <a:extLst>
                    <a:ext uri="{9D8B030D-6E8A-4147-A177-3AD203B41FA5}">
                      <a16:colId xmlns:a16="http://schemas.microsoft.com/office/drawing/2014/main" xmlns="" val="1465081921"/>
                    </a:ext>
                  </a:extLst>
                </a:gridCol>
                <a:gridCol w="641115">
                  <a:extLst>
                    <a:ext uri="{9D8B030D-6E8A-4147-A177-3AD203B41FA5}">
                      <a16:colId xmlns:a16="http://schemas.microsoft.com/office/drawing/2014/main" xmlns="" val="770015854"/>
                    </a:ext>
                  </a:extLst>
                </a:gridCol>
                <a:gridCol w="641115">
                  <a:extLst>
                    <a:ext uri="{9D8B030D-6E8A-4147-A177-3AD203B41FA5}">
                      <a16:colId xmlns:a16="http://schemas.microsoft.com/office/drawing/2014/main" xmlns="" val="1946328305"/>
                    </a:ext>
                  </a:extLst>
                </a:gridCol>
                <a:gridCol w="652266">
                  <a:extLst>
                    <a:ext uri="{9D8B030D-6E8A-4147-A177-3AD203B41FA5}">
                      <a16:colId xmlns:a16="http://schemas.microsoft.com/office/drawing/2014/main" xmlns="" val="2435201273"/>
                    </a:ext>
                  </a:extLst>
                </a:gridCol>
                <a:gridCol w="635501">
                  <a:extLst>
                    <a:ext uri="{9D8B030D-6E8A-4147-A177-3AD203B41FA5}">
                      <a16:colId xmlns:a16="http://schemas.microsoft.com/office/drawing/2014/main" xmlns="" val="4077542796"/>
                    </a:ext>
                  </a:extLst>
                </a:gridCol>
                <a:gridCol w="568682">
                  <a:extLst>
                    <a:ext uri="{9D8B030D-6E8A-4147-A177-3AD203B41FA5}">
                      <a16:colId xmlns:a16="http://schemas.microsoft.com/office/drawing/2014/main" xmlns="" val="579657482"/>
                    </a:ext>
                  </a:extLst>
                </a:gridCol>
                <a:gridCol w="710740">
                  <a:extLst>
                    <a:ext uri="{9D8B030D-6E8A-4147-A177-3AD203B41FA5}">
                      <a16:colId xmlns:a16="http://schemas.microsoft.com/office/drawing/2014/main" xmlns="" val="2317851953"/>
                    </a:ext>
                  </a:extLst>
                </a:gridCol>
                <a:gridCol w="563066">
                  <a:extLst>
                    <a:ext uri="{9D8B030D-6E8A-4147-A177-3AD203B41FA5}">
                      <a16:colId xmlns:a16="http://schemas.microsoft.com/office/drawing/2014/main" xmlns="" val="1323378842"/>
                    </a:ext>
                  </a:extLst>
                </a:gridCol>
                <a:gridCol w="682989">
                  <a:extLst>
                    <a:ext uri="{9D8B030D-6E8A-4147-A177-3AD203B41FA5}">
                      <a16:colId xmlns:a16="http://schemas.microsoft.com/office/drawing/2014/main" xmlns="" val="2710143978"/>
                    </a:ext>
                  </a:extLst>
                </a:gridCol>
                <a:gridCol w="582518">
                  <a:extLst>
                    <a:ext uri="{9D8B030D-6E8A-4147-A177-3AD203B41FA5}">
                      <a16:colId xmlns:a16="http://schemas.microsoft.com/office/drawing/2014/main" xmlns="" val="1677342924"/>
                    </a:ext>
                  </a:extLst>
                </a:gridCol>
                <a:gridCol w="833510">
                  <a:extLst>
                    <a:ext uri="{9D8B030D-6E8A-4147-A177-3AD203B41FA5}">
                      <a16:colId xmlns:a16="http://schemas.microsoft.com/office/drawing/2014/main" xmlns="" val="3557519278"/>
                    </a:ext>
                  </a:extLst>
                </a:gridCol>
                <a:gridCol w="526771">
                  <a:extLst>
                    <a:ext uri="{9D8B030D-6E8A-4147-A177-3AD203B41FA5}">
                      <a16:colId xmlns:a16="http://schemas.microsoft.com/office/drawing/2014/main" xmlns="" val="4022876071"/>
                    </a:ext>
                  </a:extLst>
                </a:gridCol>
                <a:gridCol w="775731">
                  <a:extLst>
                    <a:ext uri="{9D8B030D-6E8A-4147-A177-3AD203B41FA5}">
                      <a16:colId xmlns:a16="http://schemas.microsoft.com/office/drawing/2014/main" xmlns="" val="990242923"/>
                    </a:ext>
                  </a:extLst>
                </a:gridCol>
                <a:gridCol w="685715">
                  <a:extLst>
                    <a:ext uri="{9D8B030D-6E8A-4147-A177-3AD203B41FA5}">
                      <a16:colId xmlns:a16="http://schemas.microsoft.com/office/drawing/2014/main" xmlns="" val="1859632121"/>
                    </a:ext>
                  </a:extLst>
                </a:gridCol>
                <a:gridCol w="685715">
                  <a:extLst>
                    <a:ext uri="{9D8B030D-6E8A-4147-A177-3AD203B41FA5}">
                      <a16:colId xmlns:a16="http://schemas.microsoft.com/office/drawing/2014/main" xmlns="" val="4128539124"/>
                    </a:ext>
                  </a:extLst>
                </a:gridCol>
                <a:gridCol w="551917">
                  <a:extLst>
                    <a:ext uri="{9D8B030D-6E8A-4147-A177-3AD203B41FA5}">
                      <a16:colId xmlns:a16="http://schemas.microsoft.com/office/drawing/2014/main" xmlns="" val="3280595639"/>
                    </a:ext>
                  </a:extLst>
                </a:gridCol>
                <a:gridCol w="671836">
                  <a:extLst>
                    <a:ext uri="{9D8B030D-6E8A-4147-A177-3AD203B41FA5}">
                      <a16:colId xmlns:a16="http://schemas.microsoft.com/office/drawing/2014/main" xmlns="" val="2788770025"/>
                    </a:ext>
                  </a:extLst>
                </a:gridCol>
              </a:tblGrid>
              <a:tr h="450943">
                <a:tc rowSpan="3">
                  <a:txBody>
                    <a:bodyPr/>
                    <a:lstStyle/>
                    <a:p>
                      <a:pPr marL="0" indent="0" defTabSz="515938"/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 due for Review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Completed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under Progress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Outcome of Review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3721942"/>
                  </a:ext>
                </a:extLst>
              </a:tr>
              <a:tr h="108990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be Revised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be Amended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Withdrawal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Archived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3287075"/>
                  </a:ext>
                </a:extLst>
              </a:tr>
              <a:tr h="7639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 2K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0623802"/>
                  </a:ext>
                </a:extLst>
              </a:tr>
              <a:tr h="450943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06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3782880"/>
                  </a:ext>
                </a:extLst>
              </a:tr>
              <a:tr h="450943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10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343339"/>
                  </a:ext>
                </a:extLst>
              </a:tr>
              <a:tr h="450943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CHD 26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7390919"/>
                  </a:ext>
                </a:extLst>
              </a:tr>
              <a:tr h="450943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Consolidated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142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979253"/>
              </p:ext>
            </p:extLst>
          </p:nvPr>
        </p:nvGraphicFramePr>
        <p:xfrm>
          <a:off x="470783" y="1507317"/>
          <a:ext cx="1120819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819"/>
                <a:gridCol w="1169705"/>
                <a:gridCol w="1071933"/>
                <a:gridCol w="1120819"/>
                <a:gridCol w="1120819"/>
                <a:gridCol w="1120819"/>
                <a:gridCol w="1196865"/>
                <a:gridCol w="1044773"/>
                <a:gridCol w="1164273"/>
                <a:gridCol w="107736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Print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Finalized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WC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WD under Development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 Circulated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 Allotted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Amended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Carried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Over Pre 2000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Current- Pre 2000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Carried over-Due for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Review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Current-Due for Review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xmlns="" id="{85717B45-9E94-AF08-1259-9254E52E4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294" y="211112"/>
            <a:ext cx="10364451" cy="1183122"/>
          </a:xfrm>
        </p:spPr>
        <p:txBody>
          <a:bodyPr>
            <a:normAutofit fontScale="90000"/>
          </a:bodyPr>
          <a:lstStyle/>
          <a:p>
            <a:r>
              <a:rPr lang="en-US" dirty="0"/>
              <a:t>PROGRESS OF REVIEWS AGAINST THE ANNUAL ACTION PLAN FOR 2024-2025</a:t>
            </a:r>
          </a:p>
        </p:txBody>
      </p:sp>
    </p:spTree>
    <p:extLst>
      <p:ext uri="{BB962C8B-B14F-4D97-AF65-F5344CB8AC3E}">
        <p14:creationId xmlns:p14="http://schemas.microsoft.com/office/powerpoint/2010/main" val="1405012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5578</TotalTime>
  <Words>1754</Words>
  <Application>Microsoft Office PowerPoint</Application>
  <PresentationFormat>Widescreen</PresentationFormat>
  <Paragraphs>457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 REVIEW  OF TECHNICAL COMMITTEES</vt:lpstr>
      <vt:lpstr>Standardization Landscape of CHD 06</vt:lpstr>
      <vt:lpstr>Standardization Landscape of CHD 10</vt:lpstr>
      <vt:lpstr>Standardization Landscape of CHD 26</vt:lpstr>
      <vt:lpstr>AAP 2024-25 NWIP STATUS</vt:lpstr>
      <vt:lpstr>AAP 2024-25 NWIP STATUS</vt:lpstr>
      <vt:lpstr>PowerPoint Presentation</vt:lpstr>
      <vt:lpstr>PROGRESS OF REVIEWS AGAINST THE ANNUAL ACTION PLAN FOR 2024-2025</vt:lpstr>
      <vt:lpstr>PROGRESS OF REVIEWS AGAINST THE ANNUAL ACTION PLAN FOR 2024-2025</vt:lpstr>
      <vt:lpstr>Process adopted for review of standards</vt:lpstr>
      <vt:lpstr>WORKING PANELS AND WORKING GROUPS</vt:lpstr>
      <vt:lpstr>WORKING PANELS AND WORKING GROUPS</vt:lpstr>
      <vt:lpstr>ISO Projects</vt:lpstr>
      <vt:lpstr>ISO Projects</vt:lpstr>
      <vt:lpstr>SC/WP Meetings planned and held outside HQ</vt:lpstr>
      <vt:lpstr>Status of process reform measures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NATIONAL ACTION PLAN - National Action Plan for Standards Development &amp; Implementation</dc:title>
  <dc:creator>sppd-200</dc:creator>
  <cp:lastModifiedBy>Microsoft account</cp:lastModifiedBy>
  <cp:revision>422</cp:revision>
  <cp:lastPrinted>2021-01-05T05:34:33Z</cp:lastPrinted>
  <dcterms:created xsi:type="dcterms:W3CDTF">2019-02-04T06:04:58Z</dcterms:created>
  <dcterms:modified xsi:type="dcterms:W3CDTF">2024-10-18T05:02:28Z</dcterms:modified>
</cp:coreProperties>
</file>