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9" r:id="rId4"/>
    <p:sldId id="263" r:id="rId5"/>
    <p:sldId id="267" r:id="rId6"/>
    <p:sldId id="268" r:id="rId7"/>
    <p:sldId id="270" r:id="rId8"/>
    <p:sldId id="271" r:id="rId9"/>
    <p:sldId id="273" r:id="rId10"/>
  </p:sldIdLst>
  <p:sldSz cx="16459200" cy="10972800"/>
  <p:notesSz cx="6858000" cy="9144000"/>
  <p:embeddedFontLst>
    <p:embeddedFont>
      <p:font typeface="Lato" panose="020F0502020204030203" pitchFamily="34" charset="0"/>
      <p:regular r:id="rId12"/>
      <p:bold r:id="rId13"/>
      <p:italic r:id="rId14"/>
      <p:boldItalic r:id="rId15"/>
    </p:embeddedFont>
    <p:embeddedFont>
      <p:font typeface="Raleway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747775"/>
          </p15:clr>
        </p15:guide>
        <p15:guide id="2" pos="518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497384-6442-43DD-B286-D086495A035F}">
  <a:tblStyle styleId="{0F497384-6442-43DD-B286-D086495A03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49D8E4E-1CFD-4C6A-BC99-0C6A3FEAE93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452" y="64"/>
      </p:cViewPr>
      <p:guideLst>
        <p:guide orient="horz" pos="3456"/>
        <p:guide pos="5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57554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a6bdeda49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0a6bdeda49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0a6bdeda49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0a6bdeda49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0a6bdeda49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0a6bdeda49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0a6bdeda49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0a6bdeda49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0a6bdeda49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0a6bdeda49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0a6bdeda49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0a6bdeda49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0a6bdeda49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0a6bdeda49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0a6bdeda49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0a6bdeda49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16459200" cy="1040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69475" tIns="169475" rIns="169475" bIns="1694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494797" y="2541690"/>
            <a:ext cx="1342395" cy="9776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313010" y="2821227"/>
            <a:ext cx="13838700" cy="35517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1pPr>
            <a:lvl2pPr lvl="1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2pPr>
            <a:lvl3pPr lvl="2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3pPr>
            <a:lvl4pPr lvl="3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4pPr>
            <a:lvl5pPr lvl="4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5pPr>
            <a:lvl6pPr lvl="5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6pPr>
            <a:lvl7pPr lvl="6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7pPr>
            <a:lvl8pPr lvl="7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8pPr>
            <a:lvl9pPr lvl="8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313329" y="6768853"/>
            <a:ext cx="13838700" cy="11544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1494797" y="8894489"/>
            <a:ext cx="1342395" cy="9776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1313010" y="1565760"/>
            <a:ext cx="13839000" cy="26553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700"/>
              <a:buNone/>
              <a:defRPr sz="147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700"/>
              <a:buNone/>
              <a:defRPr sz="147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700"/>
              <a:buNone/>
              <a:defRPr sz="147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700"/>
              <a:buNone/>
              <a:defRPr sz="147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700"/>
              <a:buNone/>
              <a:defRPr sz="147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700"/>
              <a:buNone/>
              <a:defRPr sz="147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700"/>
              <a:buNone/>
              <a:defRPr sz="147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700"/>
              <a:buNone/>
              <a:defRPr sz="147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700"/>
              <a:buNone/>
              <a:defRPr sz="147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1313010" y="4848828"/>
            <a:ext cx="13839000" cy="33714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>
                <a:solidFill>
                  <a:schemeClr val="lt1"/>
                </a:solidFill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>
                <a:solidFill>
                  <a:schemeClr val="lt1"/>
                </a:solidFill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>
                <a:solidFill>
                  <a:schemeClr val="lt1"/>
                </a:solidFill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>
                <a:solidFill>
                  <a:schemeClr val="lt1"/>
                </a:solidFill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>
                <a:solidFill>
                  <a:schemeClr val="lt1"/>
                </a:solidFill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>
                <a:solidFill>
                  <a:schemeClr val="lt1"/>
                </a:solidFill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>
                <a:solidFill>
                  <a:schemeClr val="lt1"/>
                </a:solidFill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1494797" y="2541690"/>
            <a:ext cx="1342395" cy="9776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1313010" y="2821227"/>
            <a:ext cx="13839000" cy="32394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16459200" cy="1040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9475" tIns="169475" rIns="169475" bIns="1694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1494797" y="2541690"/>
            <a:ext cx="1342395" cy="9776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1313010" y="2813120"/>
            <a:ext cx="138396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1313010" y="4434933"/>
            <a:ext cx="13839600" cy="48234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16459200" cy="1040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9475" tIns="169475" rIns="169475" bIns="1694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1494797" y="2541690"/>
            <a:ext cx="1342395" cy="9776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1313010" y="2813120"/>
            <a:ext cx="138390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312785" y="4434933"/>
            <a:ext cx="6793800" cy="48234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8358486" y="4434933"/>
            <a:ext cx="6793800" cy="48234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16459200" cy="1040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9475" tIns="169475" rIns="169475" bIns="1694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1494797" y="2541690"/>
            <a:ext cx="1342395" cy="9776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1313010" y="2813120"/>
            <a:ext cx="138390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16459200" cy="1040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9475" tIns="169475" rIns="169475" bIns="1694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1494797" y="2541690"/>
            <a:ext cx="1342395" cy="9776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314000" y="2813120"/>
            <a:ext cx="5941500" cy="2947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1298205" y="5934347"/>
            <a:ext cx="5941500" cy="34083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1494797" y="8894489"/>
            <a:ext cx="1342395" cy="9776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1313010" y="1843840"/>
            <a:ext cx="12638100" cy="63684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8229600" cy="10972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9475" tIns="169475" rIns="169475" bIns="1694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1494797" y="2541690"/>
            <a:ext cx="1342395" cy="9776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69475" tIns="169475" rIns="169475" bIns="1694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1314000" y="2813120"/>
            <a:ext cx="5941500" cy="35994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1304910" y="6744587"/>
            <a:ext cx="5941500" cy="16191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9313605" y="2885600"/>
            <a:ext cx="6073800" cy="64548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1304910" y="9328109"/>
            <a:ext cx="13855200" cy="9828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61060" y="949387"/>
            <a:ext cx="15337200" cy="12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9475" tIns="169475" rIns="169475" bIns="16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Raleway"/>
              <a:buNone/>
              <a:defRPr sz="5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Raleway"/>
              <a:buNone/>
              <a:defRPr sz="5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Raleway"/>
              <a:buNone/>
              <a:defRPr sz="5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Raleway"/>
              <a:buNone/>
              <a:defRPr sz="5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Raleway"/>
              <a:buNone/>
              <a:defRPr sz="5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Raleway"/>
              <a:buNone/>
              <a:defRPr sz="5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Raleway"/>
              <a:buNone/>
              <a:defRPr sz="5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Raleway"/>
              <a:buNone/>
              <a:defRPr sz="5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Raleway"/>
              <a:buNone/>
              <a:defRPr sz="52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61060" y="2458613"/>
            <a:ext cx="15337200" cy="72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9475" tIns="169475" rIns="169475" bIns="169475" anchor="t" anchorCtr="0">
            <a:norm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Lato"/>
              <a:buChar char="●"/>
              <a:defRPr sz="24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Lato"/>
              <a:buChar char="○"/>
              <a:defRPr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Lato"/>
              <a:buChar char="■"/>
              <a:defRPr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Lato"/>
              <a:buChar char="●"/>
              <a:defRPr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Lato"/>
              <a:buChar char="○"/>
              <a:defRPr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Lato"/>
              <a:buChar char="■"/>
              <a:defRPr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Lato"/>
              <a:buChar char="●"/>
              <a:defRPr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Lato"/>
              <a:buChar char="○"/>
              <a:defRPr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Lato"/>
              <a:buChar char="■"/>
              <a:defRPr sz="2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5365344" y="10133015"/>
            <a:ext cx="987600" cy="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9475" tIns="169475" rIns="169475" bIns="169475" anchor="ctr" anchorCtr="0">
            <a:normAutofit/>
          </a:bodyPr>
          <a:lstStyle>
            <a:lvl1pPr lvl="0" algn="r">
              <a:buNone/>
              <a:defRPr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8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ch/dyn/www/f?p=103:38:708155337479891::::FSP_ORG_ID,FSP_APEX_PAGE,FSP_PROJECT_ID:1415,23,127152" TargetMode="External"/><Relationship Id="rId7" Type="http://schemas.openxmlformats.org/officeDocument/2006/relationships/hyperlink" Target="https://www.iec.ch/dyn/www/f?p=103:38:708155337479891::::FSP_ORG_ID,FSP_APEX_PAGE,FSP_PROJECT_ID:1415,23,12197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iec.ch/dyn/www/f?p=103:38:708155337479891::::FSP_ORG_ID,FSP_APEX_PAGE,FSP_PROJECT_ID:1415,23,127155" TargetMode="External"/><Relationship Id="rId5" Type="http://schemas.openxmlformats.org/officeDocument/2006/relationships/hyperlink" Target="https://www.iec.ch/dyn/www/f?p=103:38:708155337479891::::FSP_ORG_ID,FSP_APEX_PAGE,FSP_PROJECT_ID:1415,23,127154" TargetMode="External"/><Relationship Id="rId4" Type="http://schemas.openxmlformats.org/officeDocument/2006/relationships/hyperlink" Target="https://www.iec.ch/dyn/www/f?p=103:38:708155337479891::::FSP_ORG_ID,FSP_APEX_PAGE,FSP_PROJECT_ID:1415,23,1271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ch/dyn/www/f?p=103:38:708155337479891::::FSP_ORG_ID,FSP_APEX_PAGE,FSP_PROJECT_ID:3988,23,10747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5" Type="http://schemas.openxmlformats.org/officeDocument/2006/relationships/hyperlink" Target="https://www.iec.ch/dyn/www/f?p=103:38:708155337479891::::FSP_ORG_ID,FSP_APEX_PAGE,FSP_PROJECT_ID:3988,23,118032" TargetMode="External"/><Relationship Id="rId4" Type="http://schemas.openxmlformats.org/officeDocument/2006/relationships/hyperlink" Target="https://www.iec.ch/dyn/www/f?p=103:38:708155337479891::::FSP_ORG_ID,FSP_APEX_PAGE,FSP_PROJECT_ID:3988,23,107392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1313010" y="2821227"/>
            <a:ext cx="13838700" cy="35517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Half yearly review ETD 40</a:t>
            </a:r>
            <a:endParaRPr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1313329" y="6768853"/>
            <a:ext cx="13838700" cy="11544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Jatin Tiwari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64592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Progress of NWIPs and Reviews against the Annual Action Plan for 2024-25 - with break-up of Archived, Withdrawn, Reaffirmed, Amended and Revised. B. Process adopted for the NWIPs - ARP, WG, R&amp;D, Seminars/workshops.</a:t>
            </a:r>
            <a:endParaRPr/>
          </a:p>
        </p:txBody>
      </p:sp>
      <p:graphicFrame>
        <p:nvGraphicFramePr>
          <p:cNvPr id="93" name="Google Shape;93;p14"/>
          <p:cNvGraphicFramePr/>
          <p:nvPr>
            <p:extLst>
              <p:ext uri="{D42A27DB-BD31-4B8C-83A1-F6EECF244321}">
                <p14:modId xmlns:p14="http://schemas.microsoft.com/office/powerpoint/2010/main" val="3207863426"/>
              </p:ext>
            </p:extLst>
          </p:nvPr>
        </p:nvGraphicFramePr>
        <p:xfrm>
          <a:off x="204570" y="1027733"/>
          <a:ext cx="15953550" cy="4586007"/>
        </p:xfrm>
        <a:graphic>
          <a:graphicData uri="http://schemas.openxmlformats.org/drawingml/2006/table">
            <a:tbl>
              <a:tblPr>
                <a:noFill/>
                <a:tableStyleId>{0F497384-6442-43DD-B286-D086495A035F}</a:tableStyleId>
              </a:tblPr>
              <a:tblGrid>
                <a:gridCol w="289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Committee</a:t>
                      </a:r>
                      <a:endParaRPr sz="2000" b="1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Title</a:t>
                      </a:r>
                      <a:endParaRPr sz="2000" b="1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Status</a:t>
                      </a:r>
                      <a:endParaRPr sz="2000" b="1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Process</a:t>
                      </a:r>
                      <a:endParaRPr sz="2000" b="1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ETD 40-Hvdc Power Systems</a:t>
                      </a:r>
                      <a:endParaRPr sz="200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Insulation co-ordination - Application guidelines for LCC HVDC converter stations</a:t>
                      </a:r>
                      <a:endParaRPr sz="2000" dirty="0"/>
                    </a:p>
                  </a:txBody>
                  <a:tcPr marL="51425" marR="51425" marT="195025" marB="195025" anchor="b">
                    <a:lnL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F draft of IEC adoption</a:t>
                      </a:r>
                      <a:endParaRPr sz="2000" b="1"/>
                    </a:p>
                  </a:txBody>
                  <a:tcPr marL="51425" marR="51425" marT="195025" marB="195025" anchor="b">
                    <a:lnL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/>
                        <a:t>Replacement for an earlier IEC adoption, hence committee recommended for adoption</a:t>
                      </a:r>
                      <a:endParaRPr sz="2000" b="1" dirty="0"/>
                    </a:p>
                  </a:txBody>
                  <a:tcPr marL="51425" marR="51425" marT="195025" marB="195025" anchor="b">
                    <a:lnL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9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ETD 40-Hvdc Power Systems</a:t>
                      </a:r>
                      <a:endParaRPr sz="200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Life extension guidelines for HVDC converter stations</a:t>
                      </a:r>
                      <a:endParaRPr sz="200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F draft of IEC adoption</a:t>
                      </a:r>
                      <a:endParaRPr sz="2000" b="1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/>
                        <a:t>Indian NP at IEC published , hence was adopted</a:t>
                      </a:r>
                      <a:endParaRPr sz="2000" b="1" dirty="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0C8B8B-24FB-EC04-0EA5-0AA31390F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2097"/>
              </p:ext>
            </p:extLst>
          </p:nvPr>
        </p:nvGraphicFramePr>
        <p:xfrm>
          <a:off x="204570" y="5613740"/>
          <a:ext cx="15953550" cy="5627818"/>
        </p:xfrm>
        <a:graphic>
          <a:graphicData uri="http://schemas.openxmlformats.org/drawingml/2006/table">
            <a:tbl>
              <a:tblPr>
                <a:noFill/>
                <a:tableStyleId>{0F497384-6442-43DD-B286-D086495A035F}</a:tableStyleId>
              </a:tblPr>
              <a:tblGrid>
                <a:gridCol w="2891575">
                  <a:extLst>
                    <a:ext uri="{9D8B030D-6E8A-4147-A177-3AD203B41FA5}">
                      <a16:colId xmlns:a16="http://schemas.microsoft.com/office/drawing/2014/main" val="1226898222"/>
                    </a:ext>
                  </a:extLst>
                </a:gridCol>
                <a:gridCol w="7494850">
                  <a:extLst>
                    <a:ext uri="{9D8B030D-6E8A-4147-A177-3AD203B41FA5}">
                      <a16:colId xmlns:a16="http://schemas.microsoft.com/office/drawing/2014/main" val="608452391"/>
                    </a:ext>
                  </a:extLst>
                </a:gridCol>
                <a:gridCol w="3157475">
                  <a:extLst>
                    <a:ext uri="{9D8B030D-6E8A-4147-A177-3AD203B41FA5}">
                      <a16:colId xmlns:a16="http://schemas.microsoft.com/office/drawing/2014/main" val="3555264754"/>
                    </a:ext>
                  </a:extLst>
                </a:gridCol>
                <a:gridCol w="2409650">
                  <a:extLst>
                    <a:ext uri="{9D8B030D-6E8A-4147-A177-3AD203B41FA5}">
                      <a16:colId xmlns:a16="http://schemas.microsoft.com/office/drawing/2014/main" val="1588076976"/>
                    </a:ext>
                  </a:extLst>
                </a:gridCol>
              </a:tblGrid>
              <a:tr h="6299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ETD 40-Hvdc Power Systems</a:t>
                      </a:r>
                      <a:endParaRPr sz="2000" dirty="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DC voltages for HVDC grids</a:t>
                      </a:r>
                      <a:endParaRPr sz="2000" dirty="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F draft of IEC adoption</a:t>
                      </a:r>
                      <a:endParaRPr sz="2000" b="1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Committee recommended for adoption as these are standard voltage levels being used by all companies around the world</a:t>
                      </a:r>
                      <a:endParaRPr sz="2000" b="1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389261"/>
                  </a:ext>
                </a:extLst>
              </a:tr>
              <a:tr h="934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ETD 40-Hvdc Power Systems</a:t>
                      </a:r>
                      <a:endParaRPr sz="200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Insulation co-ordination -Definitions, principles and rules for HVDC system</a:t>
                      </a:r>
                      <a:endParaRPr sz="2000" dirty="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/>
                        <a:t>F draft of IEC adoption</a:t>
                      </a:r>
                      <a:endParaRPr sz="2000" b="1" dirty="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dirty="0"/>
                        <a:t>Replacement for an earlier IEC adoption, hence committee recommended for adoption</a:t>
                      </a:r>
                      <a:endParaRPr sz="2000" b="1" dirty="0"/>
                    </a:p>
                  </a:txBody>
                  <a:tcPr marL="51425" marR="51425" marT="195025" marB="1950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45816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64592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Process adopted for the Reviews - ARP, WG, R&amp;D, Workshop.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Indicate clearly the projects done without ARP or WG.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E. Working Panels and Working Groups - Created, abolished, updated on Advance Dashboard.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-121675" y="1141500"/>
            <a:ext cx="16159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Following Working groups were created for each committee covering broad sub-sectors division to review standards (indigenous and IEC adopted )of each  committee. Revisions are being prepared by the WGs as well</a:t>
            </a:r>
            <a:endParaRPr sz="24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6" name="Google Shape;106;p16"/>
          <p:cNvPicPr preferRelativeResize="0"/>
          <p:nvPr/>
        </p:nvPicPr>
        <p:blipFill>
          <a:blip r:embed="rId3">
            <a:alphaModFix/>
          </a:blip>
          <a:srcRect t="80815"/>
          <a:stretch/>
        </p:blipFill>
        <p:spPr>
          <a:xfrm>
            <a:off x="3824225" y="4895849"/>
            <a:ext cx="8496300" cy="157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64592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Progress of NWIPs and Reviews against the Annual Action Plan for 2024-25 - with break-up of Archived, Withdrawn, Reaffirmed, Amended and Revised.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ETD 40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0" name="Google Shape;130;p20"/>
          <p:cNvGraphicFramePr/>
          <p:nvPr/>
        </p:nvGraphicFramePr>
        <p:xfrm>
          <a:off x="609600" y="2053525"/>
          <a:ext cx="15162600" cy="7579500"/>
        </p:xfrm>
        <a:graphic>
          <a:graphicData uri="http://schemas.openxmlformats.org/drawingml/2006/table">
            <a:tbl>
              <a:tblPr>
                <a:noFill/>
                <a:tableStyleId>{0F497384-6442-43DD-B286-D086495A035F}</a:tableStyleId>
              </a:tblPr>
              <a:tblGrid>
                <a:gridCol w="189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5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5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5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95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95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15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i="1"/>
                        <a:t>STATUS</a:t>
                      </a:r>
                      <a:endParaRPr sz="2000" b="1" i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 i="1"/>
                        <a:t>Due in 24-25</a:t>
                      </a:r>
                      <a:endParaRPr sz="2000" b="1" i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NOT DUE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57BA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rgbClr val="FFFFFF"/>
                          </a:solidFill>
                        </a:rPr>
                        <a:t>Reaffirmed</a:t>
                      </a:r>
                      <a:endParaRPr sz="2000" b="1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57BA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rgbClr val="FFFFFF"/>
                          </a:solidFill>
                        </a:rPr>
                        <a:t>Replaced</a:t>
                      </a:r>
                      <a:endParaRPr sz="2000" b="1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57BA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rgbClr val="FFFFFF"/>
                          </a:solidFill>
                        </a:rPr>
                        <a:t>Revise</a:t>
                      </a:r>
                      <a:endParaRPr sz="2000" b="1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57BA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rgbClr val="FFFFFF"/>
                          </a:solidFill>
                        </a:rPr>
                        <a:t>Withdraw</a:t>
                      </a:r>
                      <a:endParaRPr sz="2000" b="1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57BA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>
                          <a:solidFill>
                            <a:srgbClr val="FFFFFF"/>
                          </a:solidFill>
                        </a:rPr>
                        <a:t>Grand Total</a:t>
                      </a:r>
                      <a:endParaRPr sz="2000" b="1">
                        <a:solidFill>
                          <a:srgbClr val="FFFFFF"/>
                        </a:solidFill>
                      </a:endParaRPr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57B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5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POST 2000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N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18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5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24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657BA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0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Y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3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2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7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77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POST 2000 Total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18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7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31</a:t>
                      </a: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5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Grand Total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18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4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1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7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1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="1"/>
                        <a:t>31</a:t>
                      </a:r>
                      <a:endParaRPr sz="2000" b="1"/>
                    </a:p>
                  </a:txBody>
                  <a:tcPr marL="28575" marR="28575" marT="91425" marB="91425" anchor="ctr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64592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C. Process adopted for the Reviews - ARP, WG, R&amp;D, Workshop.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D. Indicate clearly the projects done without ARP or WG.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E. Working Panels and Working Groups - Created, abolished, updated on Advance Dashboard.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5" name="Google Shape;155;p24"/>
          <p:cNvGraphicFramePr/>
          <p:nvPr/>
        </p:nvGraphicFramePr>
        <p:xfrm>
          <a:off x="317625" y="1358944"/>
          <a:ext cx="15823925" cy="8562708"/>
        </p:xfrm>
        <a:graphic>
          <a:graphicData uri="http://schemas.openxmlformats.org/drawingml/2006/table">
            <a:tbl>
              <a:tblPr>
                <a:noFill/>
                <a:tableStyleId>{0F497384-6442-43DD-B286-D086495A035F}</a:tableStyleId>
              </a:tblPr>
              <a:tblGrid>
                <a:gridCol w="474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1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ETD 40 Reaffirmed IS No.</a:t>
                      </a:r>
                      <a:endParaRPr sz="2400" b="1"/>
                    </a:p>
                  </a:txBody>
                  <a:tcPr marL="28575" marR="28575" marT="91425" marB="91425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REASON</a:t>
                      </a:r>
                      <a:endParaRPr sz="2400" b="1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Almost 100 % HVDC component and system deployment companies are multinational hence they only follow IEC or their internal specifications.</a:t>
                      </a:r>
                      <a:endParaRPr sz="2400" b="1"/>
                    </a:p>
                  </a:txBody>
                  <a:tcPr marL="28575" marR="28575" marT="91425" marB="91425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8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14902 (Part 2) : 2013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IEC/TR 60919-2 : 2008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IEC same; hence reaffirmed</a:t>
                      </a:r>
                      <a:endParaRPr sz="2400" b="1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8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14902 (Part 3) : 2013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IEC/TR 60919-3:2009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IEC same; hence reaffirmed</a:t>
                      </a:r>
                      <a:endParaRPr sz="2400" b="1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8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14911 (Part 1) : 2020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60700-1 : 2015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IEC same; hence reaffirmed</a:t>
                      </a:r>
                      <a:endParaRPr sz="2400" b="1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8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16076 : 2013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IEC 61975 : 2010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IEC same; hence reaffirmed</a:t>
                      </a:r>
                      <a:endParaRPr sz="2400" b="1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64592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F. ISO/IEC Projects - Identified in H &amp; M category, experts designated, strategies adopted to identify experts.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1" name="Google Shape;161;p25"/>
          <p:cNvGraphicFramePr/>
          <p:nvPr>
            <p:extLst>
              <p:ext uri="{D42A27DB-BD31-4B8C-83A1-F6EECF244321}">
                <p14:modId xmlns:p14="http://schemas.microsoft.com/office/powerpoint/2010/main" val="1954836180"/>
              </p:ext>
            </p:extLst>
          </p:nvPr>
        </p:nvGraphicFramePr>
        <p:xfrm>
          <a:off x="7984175" y="2859425"/>
          <a:ext cx="7300350" cy="2577567"/>
        </p:xfrm>
        <a:graphic>
          <a:graphicData uri="http://schemas.openxmlformats.org/drawingml/2006/table">
            <a:tbl>
              <a:tblPr>
                <a:noFill/>
                <a:tableStyleId>{0F497384-6442-43DD-B286-D086495A035F}</a:tableStyleId>
              </a:tblPr>
              <a:tblGrid>
                <a:gridCol w="243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TC/SC</a:t>
                      </a:r>
                      <a:endParaRPr sz="2400"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 of Interest (High/Medium/Low)</a:t>
                      </a:r>
                      <a:endParaRPr sz="2400"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Projects in which Experts have been identified. </a:t>
                      </a:r>
                      <a:endParaRPr sz="24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57B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 22F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High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TC 115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High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2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2" name="Google Shape;162;p25"/>
          <p:cNvGraphicFramePr/>
          <p:nvPr>
            <p:extLst>
              <p:ext uri="{D42A27DB-BD31-4B8C-83A1-F6EECF244321}">
                <p14:modId xmlns:p14="http://schemas.microsoft.com/office/powerpoint/2010/main" val="1416009663"/>
              </p:ext>
            </p:extLst>
          </p:nvPr>
        </p:nvGraphicFramePr>
        <p:xfrm>
          <a:off x="2260175" y="2859425"/>
          <a:ext cx="4942600" cy="1995246"/>
        </p:xfrm>
        <a:graphic>
          <a:graphicData uri="http://schemas.openxmlformats.org/drawingml/2006/table">
            <a:tbl>
              <a:tblPr>
                <a:noFill/>
                <a:tableStyleId>{0F497384-6442-43DD-B286-D086495A035F}</a:tableStyleId>
              </a:tblPr>
              <a:tblGrid>
                <a:gridCol w="247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7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TC/SC</a:t>
                      </a:r>
                      <a:endParaRPr sz="2400"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E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PROJECTS</a:t>
                      </a:r>
                      <a:endParaRPr sz="24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57B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6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 22F</a:t>
                      </a:r>
                      <a:endParaRPr sz="2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2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6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TC 115</a:t>
                      </a:r>
                      <a:endParaRPr sz="2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4F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2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3" name="Google Shape;163;p25"/>
          <p:cNvSpPr txBox="1"/>
          <p:nvPr/>
        </p:nvSpPr>
        <p:spPr>
          <a:xfrm>
            <a:off x="1159525" y="9778850"/>
            <a:ext cx="14754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Emails have been circulated to industry directory , and whatsapp groups with list of active projects at IEC. </a:t>
            </a:r>
            <a:endParaRPr sz="24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64592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F. ISO/IEC Projects - Identified in H &amp; M category, experts designated, strategies adopted to identify experts.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5" name="Google Shape;175;p27"/>
          <p:cNvGraphicFramePr/>
          <p:nvPr>
            <p:extLst>
              <p:ext uri="{D42A27DB-BD31-4B8C-83A1-F6EECF244321}">
                <p14:modId xmlns:p14="http://schemas.microsoft.com/office/powerpoint/2010/main" val="3127042688"/>
              </p:ext>
            </p:extLst>
          </p:nvPr>
        </p:nvGraphicFramePr>
        <p:xfrm>
          <a:off x="76200" y="710325"/>
          <a:ext cx="16306800" cy="5782668"/>
        </p:xfrm>
        <a:graphic>
          <a:graphicData uri="http://schemas.openxmlformats.org/drawingml/2006/table">
            <a:tbl>
              <a:tblPr>
                <a:noFill/>
                <a:tableStyleId>{0F497384-6442-43DD-B286-D086495A035F}</a:tableStyleId>
              </a:tblPr>
              <a:tblGrid>
                <a:gridCol w="23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6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24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u="sng">
                          <a:solidFill>
                            <a:schemeClr val="hlink"/>
                          </a:solidFill>
                          <a:hlinkClick r:id="rId3"/>
                        </a:rPr>
                        <a:t>PWI TS 22F-20</a:t>
                      </a:r>
                      <a:endParaRPr sz="2400" u="sng">
                        <a:solidFill>
                          <a:schemeClr val="hlink"/>
                        </a:solidFill>
                      </a:endParaRPr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Unified power flow controller (UPFC) installations - Guidance to system design</a:t>
                      </a:r>
                      <a:endParaRPr sz="2400"/>
                    </a:p>
                  </a:txBody>
                  <a:tcPr marL="28575" marR="28575" marT="91425" marB="91425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High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SC 22F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ahG 7</a:t>
                      </a:r>
                      <a:endParaRPr sz="2400"/>
                    </a:p>
                  </a:txBody>
                  <a:tcPr marL="28575" marR="28575" marT="91425" marB="91425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Yes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Nileshwar</a:t>
                      </a:r>
                      <a:endParaRPr sz="2400" dirty="0"/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u="sng">
                          <a:solidFill>
                            <a:schemeClr val="hlink"/>
                          </a:solidFill>
                          <a:hlinkClick r:id="rId4"/>
                        </a:rPr>
                        <a:t>PWI TR 22F-21</a:t>
                      </a:r>
                      <a:endParaRPr sz="2400" u="sng">
                        <a:solidFill>
                          <a:schemeClr val="hlink"/>
                        </a:solidFill>
                      </a:endParaRPr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Testing methods for equivalent converter impedance at AC side of VSC-HVDC systems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High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SC 22F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ahG 46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Yes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Sharath Babu</a:t>
                      </a:r>
                      <a:endParaRPr sz="2400" dirty="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u="sng">
                          <a:solidFill>
                            <a:schemeClr val="hlink"/>
                          </a:solidFill>
                          <a:hlinkClick r:id="rId5"/>
                        </a:rPr>
                        <a:t>PWI TR 22F-22</a:t>
                      </a:r>
                      <a:endParaRPr sz="2400" u="sng">
                        <a:solidFill>
                          <a:schemeClr val="hlink"/>
                        </a:solidFill>
                      </a:endParaRPr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Guidance of real-time simulation modelling method for high voltage direct current (HVDC) equipment and system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High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SC 22F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ahG 47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Yes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Pradeep Patil Tananji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u="sng">
                          <a:solidFill>
                            <a:schemeClr val="hlink"/>
                          </a:solidFill>
                          <a:hlinkClick r:id="rId6"/>
                        </a:rPr>
                        <a:t>PWI TR 22F-23</a:t>
                      </a:r>
                      <a:endParaRPr sz="2400" u="sng">
                        <a:solidFill>
                          <a:schemeClr val="hlink"/>
                        </a:solidFill>
                      </a:endParaRPr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Roadmap on IEC Standardization of dynamic braking system (DBS) for HVDC transmissions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High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SC 22F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ahG 48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Yes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BB Mukherjee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u="sng">
                          <a:solidFill>
                            <a:schemeClr val="hlink"/>
                          </a:solidFill>
                          <a:hlinkClick r:id="rId7"/>
                        </a:rPr>
                        <a:t>IEC 61803 ED3</a:t>
                      </a:r>
                      <a:endParaRPr sz="2400" u="sng">
                        <a:solidFill>
                          <a:schemeClr val="hlink"/>
                        </a:solidFill>
                      </a:endParaRPr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Determination of power losses in high-voltage direct current (HVDC) converter stations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High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SC 22F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MT 14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Deepak roy to be nominated</a:t>
                      </a:r>
                      <a:endParaRPr sz="2400" dirty="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64592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F. ISO/IEC Projects - Identified in H &amp; M category, experts designated, strategies adopted to identify experts.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1" name="Google Shape;181;p28"/>
          <p:cNvGraphicFramePr/>
          <p:nvPr>
            <p:extLst>
              <p:ext uri="{D42A27DB-BD31-4B8C-83A1-F6EECF244321}">
                <p14:modId xmlns:p14="http://schemas.microsoft.com/office/powerpoint/2010/main" val="2330870722"/>
              </p:ext>
            </p:extLst>
          </p:nvPr>
        </p:nvGraphicFramePr>
        <p:xfrm>
          <a:off x="76200" y="710325"/>
          <a:ext cx="16306800" cy="4226724"/>
        </p:xfrm>
        <a:graphic>
          <a:graphicData uri="http://schemas.openxmlformats.org/drawingml/2006/table">
            <a:tbl>
              <a:tblPr>
                <a:noFill/>
                <a:tableStyleId>{0F497384-6442-43DD-B286-D086495A035F}</a:tableStyleId>
              </a:tblPr>
              <a:tblGrid>
                <a:gridCol w="23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6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24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u="sng">
                          <a:solidFill>
                            <a:schemeClr val="hlink"/>
                          </a:solidFill>
                          <a:hlinkClick r:id="rId3"/>
                        </a:rPr>
                        <a:t>PWI TR 115-31</a:t>
                      </a:r>
                      <a:endParaRPr sz="2400" u="sng">
                        <a:solidFill>
                          <a:schemeClr val="hlink"/>
                        </a:solidFill>
                      </a:endParaRPr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Future IEC TR 63363-2 ED1: Performance of voltage sourced converter based high-voltage direct current transmission - Part 2: Transient conditions</a:t>
                      </a:r>
                      <a:endParaRPr sz="2400"/>
                    </a:p>
                  </a:txBody>
                  <a:tcPr marL="28575" marR="28575" marT="91425" marB="91425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High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TC 115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JWG 11</a:t>
                      </a:r>
                      <a:endParaRPr sz="2400"/>
                    </a:p>
                  </a:txBody>
                  <a:tcPr marL="28575" marR="28575" marT="91425" marB="91425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Yes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BB Mukherjee</a:t>
                      </a:r>
                      <a:endParaRPr sz="2400" dirty="0"/>
                    </a:p>
                  </a:txBody>
                  <a:tcPr marL="28575" marR="28575" marT="91425" marB="91425" anchor="b">
                    <a:lnL w="84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u="sng">
                          <a:solidFill>
                            <a:schemeClr val="hlink"/>
                          </a:solidFill>
                          <a:hlinkClick r:id="rId4"/>
                        </a:rPr>
                        <a:t>IEC TR 63179 ED1</a:t>
                      </a:r>
                      <a:endParaRPr sz="2400" u="sng">
                        <a:solidFill>
                          <a:schemeClr val="hlink"/>
                        </a:solidFill>
                      </a:endParaRPr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Planning of HVDC systems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High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TC 115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WG 10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Sharath Babu to be nominated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u="sng">
                          <a:solidFill>
                            <a:schemeClr val="hlink"/>
                          </a:solidFill>
                          <a:hlinkClick r:id="rId5"/>
                        </a:rPr>
                        <a:t>IEC TS 63529 ED1</a:t>
                      </a:r>
                      <a:endParaRPr sz="2400" u="sng">
                        <a:solidFill>
                          <a:schemeClr val="hlink"/>
                        </a:solidFill>
                      </a:endParaRPr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DC side harmonics &amp; filtering in HVDC transmission systems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High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TC 115</a:t>
                      </a:r>
                      <a:endParaRPr sz="240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WG 7</a:t>
                      </a:r>
                      <a:endParaRPr sz="2400"/>
                    </a:p>
                  </a:txBody>
                  <a:tcPr marL="28575" marR="28575" marT="91425" marB="91425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Deepak Roy to be nominated</a:t>
                      </a:r>
                      <a:endParaRPr sz="2400" dirty="0"/>
                    </a:p>
                  </a:txBody>
                  <a:tcPr marL="28575" marR="28575" marT="91425" marB="91425" anchor="b">
                    <a:lnL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4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6459200" cy="1141500"/>
          </a:xfrm>
          <a:prstGeom prst="rect">
            <a:avLst/>
          </a:prstGeom>
        </p:spPr>
        <p:txBody>
          <a:bodyPr spcFirstLastPara="1" wrap="square" lIns="169475" tIns="169475" rIns="169475" bIns="1694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H. Status of Process Reform measures - Attendance, Inactive members, Comments on P Drafts, Resolutions, members trained, SC membership rationalised.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0"/>
          <p:cNvSpPr txBox="1"/>
          <p:nvPr/>
        </p:nvSpPr>
        <p:spPr>
          <a:xfrm>
            <a:off x="1965425" y="2649625"/>
            <a:ext cx="13659300" cy="2400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Entire process reform have been circulated to members along with handbook for TC members and included in agenda of meetings held.</a:t>
            </a:r>
          </a:p>
          <a:p>
            <a:pPr marL="7620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</a:pPr>
            <a:r>
              <a:rPr lang="en-US" sz="240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1.Attendance  , inactive members - Members who have not attended 2 consecutive meetings have been removed</a:t>
            </a:r>
          </a:p>
          <a:p>
            <a:pPr marL="7620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</a:pPr>
            <a:r>
              <a:rPr lang="en-US" sz="240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2. Members trained- New members were trained in virtual training. 6 members from my committees have attended the brainstorming session. Handbook circulated to all members.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900</Words>
  <Application>Microsoft Office PowerPoint</Application>
  <PresentationFormat>Custom</PresentationFormat>
  <Paragraphs>163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Raleway</vt:lpstr>
      <vt:lpstr>Lato</vt:lpstr>
      <vt:lpstr>Times New Roman</vt:lpstr>
      <vt:lpstr>Streamline</vt:lpstr>
      <vt:lpstr>Half yearly review ETD 40</vt:lpstr>
      <vt:lpstr>A. Progress of NWIPs and Reviews against the Annual Action Plan for 2024-25 - with break-up of Archived, Withdrawn, Reaffirmed, Amended and Revised. B. Process adopted for the NWIPs - ARP, WG, R&amp;D, Seminars/workshops.</vt:lpstr>
      <vt:lpstr>C. Process adopted for the Reviews - ARP, WG, R&amp;D, Workshop. D. Indicate clearly the projects done without ARP or WG. E. Working Panels and Working Groups - Created, abolished, updated on Advance Dashboard.  </vt:lpstr>
      <vt:lpstr>A. Progress of NWIPs and Reviews against the Annual Action Plan for 2024-25 - with break-up of Archived, Withdrawn, Reaffirmed, Amended and Revised. ETD 40 </vt:lpstr>
      <vt:lpstr>C. Process adopted for the Reviews - ARP, WG, R&amp;D, Workshop. D. Indicate clearly the projects done without ARP or WG. E. Working Panels and Working Groups - Created, abolished, updated on Advance Dashboard.  </vt:lpstr>
      <vt:lpstr>F. ISO/IEC Projects - Identified in H &amp; M category, experts designated, strategies adopted to identify experts.</vt:lpstr>
      <vt:lpstr>F. ISO/IEC Projects - Identified in H &amp; M category, experts designated, strategies adopted to identify experts.</vt:lpstr>
      <vt:lpstr>F. ISO/IEC Projects - Identified in H &amp; M category, experts designated, strategies adopted to identify experts.</vt:lpstr>
      <vt:lpstr>H. Status of Process Reform measures - Attendance, Inactive members, Comments on P Drafts, Resolutions, members trained, SC membership rationalised.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Jatin Tiwari</cp:lastModifiedBy>
  <cp:revision>2</cp:revision>
  <dcterms:modified xsi:type="dcterms:W3CDTF">2024-10-24T08:52:41Z</dcterms:modified>
</cp:coreProperties>
</file>