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notesMasterIdLst>
    <p:notesMasterId r:id="rId31"/>
  </p:notesMasterIdLst>
  <p:sldIdLst>
    <p:sldId id="256" r:id="rId2"/>
    <p:sldId id="418" r:id="rId3"/>
    <p:sldId id="421" r:id="rId4"/>
    <p:sldId id="419" r:id="rId5"/>
    <p:sldId id="423" r:id="rId6"/>
    <p:sldId id="422" r:id="rId7"/>
    <p:sldId id="424" r:id="rId8"/>
    <p:sldId id="420" r:id="rId9"/>
    <p:sldId id="425" r:id="rId10"/>
    <p:sldId id="428" r:id="rId11"/>
    <p:sldId id="429" r:id="rId12"/>
    <p:sldId id="430" r:id="rId13"/>
    <p:sldId id="431" r:id="rId14"/>
    <p:sldId id="432" r:id="rId15"/>
    <p:sldId id="427" r:id="rId16"/>
    <p:sldId id="433" r:id="rId17"/>
    <p:sldId id="449" r:id="rId18"/>
    <p:sldId id="437" r:id="rId19"/>
    <p:sldId id="443" r:id="rId20"/>
    <p:sldId id="451" r:id="rId21"/>
    <p:sldId id="442" r:id="rId22"/>
    <p:sldId id="444" r:id="rId23"/>
    <p:sldId id="445" r:id="rId24"/>
    <p:sldId id="446" r:id="rId25"/>
    <p:sldId id="447" r:id="rId26"/>
    <p:sldId id="448" r:id="rId27"/>
    <p:sldId id="453" r:id="rId28"/>
    <p:sldId id="450" r:id="rId29"/>
    <p:sldId id="452" r:id="rId3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743"/>
    <a:srgbClr val="FFFF99"/>
    <a:srgbClr val="FF9966"/>
    <a:srgbClr val="FF9900"/>
    <a:srgbClr val="0000FF"/>
    <a:srgbClr val="00FFFF"/>
    <a:srgbClr val="FF66CC"/>
    <a:srgbClr val="FF33CC"/>
    <a:srgbClr val="C25B0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92" autoAdjust="0"/>
    <p:restoredTop sz="94364" autoAdjust="0"/>
  </p:normalViewPr>
  <p:slideViewPr>
    <p:cSldViewPr snapToGrid="0">
      <p:cViewPr varScale="1">
        <p:scale>
          <a:sx n="111" d="100"/>
          <a:sy n="111" d="100"/>
        </p:scale>
        <p:origin x="248" y="4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B2BAE-EBAD-4E20-88A0-0451FCFE2AB9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BEFAC-B629-4F3A-A724-53BEF9B9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3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11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556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295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98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86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15/10/24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60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15/10/24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115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15/10/24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88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15/10/24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177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15/10/24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21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41B78DD-FF86-439A-9040-88B87E53B524}" type="datetimeFigureOut">
              <a:rPr lang="en-IN" smtClean="0"/>
              <a:pPr/>
              <a:t>15/10/24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736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B78DD-FF86-439A-9040-88B87E53B524}" type="datetimeFigureOut">
              <a:rPr lang="en-IN" smtClean="0"/>
              <a:pPr/>
              <a:t>15/10/24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99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6N_yLtkyzwi60gdU2DcAsqmxUfix1V7aqiPTO0kn2w8/edit?usp=shari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6N_yLtkyzwi60gdU2DcAsqmxUfix1V7aqiPTO0kn2w8/edit?usp=shari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6N_yLtkyzwi60gdU2DcAsqmxUfix1V7aqiPTO0kn2w8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1525" y="2173687"/>
            <a:ext cx="10442002" cy="1255313"/>
          </a:xfrm>
        </p:spPr>
        <p:txBody>
          <a:bodyPr>
            <a:noAutofit/>
          </a:bodyPr>
          <a:lstStyle/>
          <a:p>
            <a:pPr algn="ctr"/>
            <a:b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of</a:t>
            </a:r>
            <a:b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</a:t>
            </a:r>
            <a: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06, MED 20, MED 26, MED 37</a:t>
            </a:r>
          </a:p>
        </p:txBody>
      </p:sp>
    </p:spTree>
    <p:extLst>
      <p:ext uri="{BB962C8B-B14F-4D97-AF65-F5344CB8AC3E}">
        <p14:creationId xmlns:p14="http://schemas.microsoft.com/office/powerpoint/2010/main" val="2197543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archived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536241"/>
              </p:ext>
            </p:extLst>
          </p:nvPr>
        </p:nvGraphicFramePr>
        <p:xfrm>
          <a:off x="1450975" y="2016125"/>
          <a:ext cx="9603274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244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373559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4036755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2078866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1109850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11359 : 1985 Specification for wax candles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Archived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26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1384 : 1999 Oil pressure lanterns - Specification (Third Revision)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Archived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26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2788 : 1981 Specification for gas mantles (First Revision)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Archived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4957 : 1968 Specification for mantle holders, nozzle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Archived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971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767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withdrawn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3380070"/>
              </p:ext>
            </p:extLst>
          </p:nvPr>
        </p:nvGraphicFramePr>
        <p:xfrm>
          <a:off x="1450975" y="2016125"/>
          <a:ext cx="9603274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244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373559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3787364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851949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1586158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9542 : 1980 </a:t>
                      </a:r>
                      <a:r>
                        <a:rPr lang="en-IN" dirty="0"/>
                        <a:t>Specification for horizontal centrifugal </a:t>
                      </a:r>
                      <a:r>
                        <a:rPr lang="en-IN" dirty="0" err="1"/>
                        <a:t>monoset</a:t>
                      </a:r>
                      <a:r>
                        <a:rPr lang="en-IN" dirty="0"/>
                        <a:t> pumps for clear, cold, fresh water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3164 : 1980 Specification for oil pressure lamps, hanging type (First Revision)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Committee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MEDC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9557 : 1980 Specification for wick lamps, non - Pressure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353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reaffirmed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96085"/>
              </p:ext>
            </p:extLst>
          </p:nvPr>
        </p:nvGraphicFramePr>
        <p:xfrm>
          <a:off x="289367" y="2016125"/>
          <a:ext cx="11667283" cy="419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717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168784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7430947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267527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1186308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17099 : 2019 Site characterization for underground coal gasification (UCG)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Reaffirmed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37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17101 : 2019 Terminology in underground coal gasification (UCG)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Reaffirmed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37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17100 : 2019 Separation, handling and usage of underground coal gasification (UCG)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Reaffirmed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17142 : 2019 Terminology on Coal Bed Methane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Reaffirmed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851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15534 : 2004 Continuous mechanical handling equipment for loose bulk materials - Couplings and hose components used in pneumatic handling - Safety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Reaffirmed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166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15535 : 2004 Pneumatic handling appliances for loose bulk materials - Piping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Reaffirmed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629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15536 : 2004 Continuous mechanical handling equipment for loose bulk materials - Dimensions of bends for use in pneumatic handling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Reaffirmed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044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092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amended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886115"/>
              </p:ext>
            </p:extLst>
          </p:nvPr>
        </p:nvGraphicFramePr>
        <p:xfrm>
          <a:off x="1450975" y="2016125"/>
          <a:ext cx="9603274" cy="125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244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373559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2190057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3925564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1109850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 Panel, 2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596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revised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139053"/>
              </p:ext>
            </p:extLst>
          </p:nvPr>
        </p:nvGraphicFramePr>
        <p:xfrm>
          <a:off x="1450975" y="2016125"/>
          <a:ext cx="9603274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244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373559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1460852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4654769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1109850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Panel, 7 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Panel, 4 ARP, 4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R&amp;D, 1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992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6CDF4-E727-F40E-06D5-0BE585613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Panels &amp;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00F078-581E-A98C-625C-86CDBD16A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63451"/>
              </p:ext>
            </p:extLst>
          </p:nvPr>
        </p:nvGraphicFramePr>
        <p:xfrm>
          <a:off x="1450975" y="2016125"/>
          <a:ext cx="9604372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281">
                  <a:extLst>
                    <a:ext uri="{9D8B030D-6E8A-4147-A177-3AD203B41FA5}">
                      <a16:colId xmlns:a16="http://schemas.microsoft.com/office/drawing/2014/main" val="133109813"/>
                    </a:ext>
                  </a:extLst>
                </a:gridCol>
                <a:gridCol w="2803905">
                  <a:extLst>
                    <a:ext uri="{9D8B030D-6E8A-4147-A177-3AD203B41FA5}">
                      <a16:colId xmlns:a16="http://schemas.microsoft.com/office/drawing/2014/main" val="549726400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val="3328594216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val="29209493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 Working Panels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 Working Groups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1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084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246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240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023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28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6CDF4-E727-F40E-06D5-0BE585613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Panels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00F078-581E-A98C-625C-86CDBD16A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6850472"/>
              </p:ext>
            </p:extLst>
          </p:nvPr>
        </p:nvGraphicFramePr>
        <p:xfrm>
          <a:off x="1450975" y="2016125"/>
          <a:ext cx="960437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092">
                  <a:extLst>
                    <a:ext uri="{9D8B030D-6E8A-4147-A177-3AD203B41FA5}">
                      <a16:colId xmlns:a16="http://schemas.microsoft.com/office/drawing/2014/main" val="133109813"/>
                    </a:ext>
                  </a:extLst>
                </a:gridCol>
                <a:gridCol w="1989666">
                  <a:extLst>
                    <a:ext uri="{9D8B030D-6E8A-4147-A177-3AD203B41FA5}">
                      <a16:colId xmlns:a16="http://schemas.microsoft.com/office/drawing/2014/main" val="549726400"/>
                    </a:ext>
                  </a:extLst>
                </a:gridCol>
                <a:gridCol w="4395521">
                  <a:extLst>
                    <a:ext uri="{9D8B030D-6E8A-4147-A177-3AD203B41FA5}">
                      <a16:colId xmlns:a16="http://schemas.microsoft.com/office/drawing/2014/main" val="3328594216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val="29209493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 of 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1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Ropeways and Ziplines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084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Conveyors, Feeders and Bucket Elevators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246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Agricultural Pumps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19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Industrial Pumps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789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Solar Photovoltaic Water Pumping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886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293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98184"/>
            <a:ext cx="9603275" cy="749594"/>
          </a:xfrm>
        </p:spPr>
        <p:txBody>
          <a:bodyPr>
            <a:normAutofit/>
          </a:bodyPr>
          <a:lstStyle/>
          <a:p>
            <a:r>
              <a:rPr lang="en-US" sz="3200" cap="none" dirty="0">
                <a:cs typeface="Times New Roman" panose="02020603050405020304" pitchFamily="18" charset="0"/>
              </a:rPr>
              <a:t>EXPERTS IN ISO</a:t>
            </a:r>
            <a:endParaRPr lang="en-US" dirty="0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D79D0E51-F842-13D4-8C64-2F9DD8D0A8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7612754"/>
              </p:ext>
            </p:extLst>
          </p:nvPr>
        </p:nvGraphicFramePr>
        <p:xfrm>
          <a:off x="1399647" y="2015732"/>
          <a:ext cx="9707138" cy="2769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582">
                  <a:extLst>
                    <a:ext uri="{9D8B030D-6E8A-4147-A177-3AD203B41FA5}">
                      <a16:colId xmlns:a16="http://schemas.microsoft.com/office/drawing/2014/main" val="632134917"/>
                    </a:ext>
                  </a:extLst>
                </a:gridCol>
                <a:gridCol w="2899317">
                  <a:extLst>
                    <a:ext uri="{9D8B030D-6E8A-4147-A177-3AD203B41FA5}">
                      <a16:colId xmlns:a16="http://schemas.microsoft.com/office/drawing/2014/main" val="567296112"/>
                    </a:ext>
                  </a:extLst>
                </a:gridCol>
                <a:gridCol w="3590692">
                  <a:extLst>
                    <a:ext uri="{9D8B030D-6E8A-4147-A177-3AD203B41FA5}">
                      <a16:colId xmlns:a16="http://schemas.microsoft.com/office/drawing/2014/main" val="3887047439"/>
                    </a:ext>
                  </a:extLst>
                </a:gridCol>
                <a:gridCol w="2252547">
                  <a:extLst>
                    <a:ext uri="{9D8B030D-6E8A-4147-A177-3AD203B41FA5}">
                      <a16:colId xmlns:a16="http://schemas.microsoft.com/office/drawing/2014/main" val="1689048698"/>
                    </a:ext>
                  </a:extLst>
                </a:gridCol>
              </a:tblGrid>
              <a:tr h="5102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or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Member(s) Nominated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Nominated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60886"/>
                  </a:ext>
                </a:extLst>
              </a:tr>
              <a:tr h="730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115/SC2/WG4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Chidambar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Deshpande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KBL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843381842"/>
                  </a:ext>
                </a:extLst>
              </a:tr>
              <a:tr h="730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115/SC2/WG2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Shri Utkarsh </a:t>
                      </a:r>
                      <a:r>
                        <a:rPr lang="en-IN" sz="16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Chhaya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IPMA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603203021"/>
                  </a:ext>
                </a:extLst>
              </a:tr>
              <a:tr h="730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ISO/TC 83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Nirat</a:t>
                      </a: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Bhatt (*)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Adventure Tour Operator Association, New Delhi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255405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399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DBC3D-94AC-5B79-212E-97AC2751F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adopted to identify experts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9373C-9128-FCF0-06EF-AD802B1F8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Committee Meetings</a:t>
            </a:r>
          </a:p>
          <a:p>
            <a:r>
              <a:rPr lang="en-US" dirty="0"/>
              <a:t>Industry visits</a:t>
            </a:r>
          </a:p>
          <a:p>
            <a:r>
              <a:rPr lang="en-US" dirty="0"/>
              <a:t>Magazines</a:t>
            </a:r>
          </a:p>
          <a:p>
            <a:r>
              <a:rPr lang="en-US" dirty="0"/>
              <a:t>Attending seminars/conventions</a:t>
            </a:r>
          </a:p>
        </p:txBody>
      </p:sp>
    </p:spTree>
    <p:extLst>
      <p:ext uri="{BB962C8B-B14F-4D97-AF65-F5344CB8AC3E}">
        <p14:creationId xmlns:p14="http://schemas.microsoft.com/office/powerpoint/2010/main" val="2283403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EA74-EF8F-BD0D-F1C7-9C6F068FF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030147"/>
            <a:ext cx="9603275" cy="823607"/>
          </a:xfrm>
        </p:spPr>
        <p:txBody>
          <a:bodyPr/>
          <a:lstStyle/>
          <a:p>
            <a:r>
              <a:rPr lang="en-US" sz="3200" dirty="0">
                <a:cs typeface="Times New Roman" panose="02020603050405020304" pitchFamily="18" charset="0"/>
              </a:rPr>
              <a:t>TC Meetings Held in 1</a:t>
            </a:r>
            <a:r>
              <a:rPr lang="en-US" sz="3200" cap="none" baseline="30000" dirty="0">
                <a:cs typeface="Times New Roman" panose="02020603050405020304" pitchFamily="18" charset="0"/>
              </a:rPr>
              <a:t>st</a:t>
            </a:r>
            <a:r>
              <a:rPr lang="en-US" sz="3200" dirty="0">
                <a:cs typeface="Times New Roman" panose="02020603050405020304" pitchFamily="18" charset="0"/>
              </a:rPr>
              <a:t> and 2</a:t>
            </a:r>
            <a:r>
              <a:rPr lang="en-US" sz="3200" cap="none" baseline="30000" dirty="0">
                <a:cs typeface="Times New Roman" panose="02020603050405020304" pitchFamily="18" charset="0"/>
              </a:rPr>
              <a:t>nd</a:t>
            </a:r>
            <a:r>
              <a:rPr lang="en-US" sz="3200" dirty="0">
                <a:cs typeface="Times New Roman" panose="02020603050405020304" pitchFamily="18" charset="0"/>
              </a:rPr>
              <a:t> quarter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089CB6-BD87-A69A-C9BD-6F0052416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885761"/>
              </p:ext>
            </p:extLst>
          </p:nvPr>
        </p:nvGraphicFramePr>
        <p:xfrm>
          <a:off x="1450975" y="2176041"/>
          <a:ext cx="9603273" cy="3200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548">
                  <a:extLst>
                    <a:ext uri="{9D8B030D-6E8A-4147-A177-3AD203B41FA5}">
                      <a16:colId xmlns:a16="http://schemas.microsoft.com/office/drawing/2014/main" val="1329419392"/>
                    </a:ext>
                  </a:extLst>
                </a:gridCol>
                <a:gridCol w="2257615">
                  <a:extLst>
                    <a:ext uri="{9D8B030D-6E8A-4147-A177-3AD203B41FA5}">
                      <a16:colId xmlns:a16="http://schemas.microsoft.com/office/drawing/2014/main" val="948775020"/>
                    </a:ext>
                  </a:extLst>
                </a:gridCol>
                <a:gridCol w="2257615">
                  <a:extLst>
                    <a:ext uri="{9D8B030D-6E8A-4147-A177-3AD203B41FA5}">
                      <a16:colId xmlns:a16="http://schemas.microsoft.com/office/drawing/2014/main" val="233959968"/>
                    </a:ext>
                  </a:extLst>
                </a:gridCol>
                <a:gridCol w="1754619">
                  <a:extLst>
                    <a:ext uri="{9D8B030D-6E8A-4147-A177-3AD203B41FA5}">
                      <a16:colId xmlns:a16="http://schemas.microsoft.com/office/drawing/2014/main" val="2256929149"/>
                    </a:ext>
                  </a:extLst>
                </a:gridCol>
                <a:gridCol w="2289876">
                  <a:extLst>
                    <a:ext uri="{9D8B030D-6E8A-4147-A177-3AD203B41FA5}">
                      <a16:colId xmlns:a16="http://schemas.microsoft.com/office/drawing/2014/main" val="95578297"/>
                    </a:ext>
                  </a:extLst>
                </a:gridCol>
              </a:tblGrid>
              <a:tr h="5903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 Conducted</a:t>
                      </a:r>
                    </a:p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(Yes/No)</a:t>
                      </a: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Meeting </a:t>
                      </a:r>
                    </a:p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1</a:t>
                      </a:r>
                      <a:r>
                        <a:rPr lang="en-US" sz="1600" b="1" cap="none" baseline="30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Quarter</a:t>
                      </a: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 Conducted</a:t>
                      </a:r>
                    </a:p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(Yes/No)</a:t>
                      </a: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Meeting </a:t>
                      </a:r>
                    </a:p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2</a:t>
                      </a:r>
                      <a:r>
                        <a:rPr lang="en-US" sz="1600" b="1" baseline="30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  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Quarter</a:t>
                      </a:r>
                    </a:p>
                  </a:txBody>
                  <a:tcPr marL="9380" marR="9380" marT="6253" marB="6253"/>
                </a:tc>
                <a:extLst>
                  <a:ext uri="{0D108BD9-81ED-4DB2-BD59-A6C34878D82A}">
                    <a16:rowId xmlns:a16="http://schemas.microsoft.com/office/drawing/2014/main" val="3759106594"/>
                  </a:ext>
                </a:extLst>
              </a:tr>
              <a:tr h="60490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06</a:t>
                      </a: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May 2024</a:t>
                      </a: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Sept 2024</a:t>
                      </a:r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3807248598"/>
                  </a:ext>
                </a:extLst>
              </a:tr>
              <a:tr h="60490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20</a:t>
                      </a:r>
                    </a:p>
                  </a:txBody>
                  <a:tcPr marL="9380" marR="9380" marT="6253" marB="62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380" marR="9380" marT="6253" marB="6253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June 2024</a:t>
                      </a: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9380" marR="9380" marT="6253" marB="6253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683009898"/>
                  </a:ext>
                </a:extLst>
              </a:tr>
              <a:tr h="7954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26</a:t>
                      </a: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Aug 2024</a:t>
                      </a:r>
                      <a:b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2750538074"/>
                  </a:ext>
                </a:extLst>
              </a:tr>
              <a:tr h="60490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37</a:t>
                      </a: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May 2024</a:t>
                      </a: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Yes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Sept 2024</a:t>
                      </a:r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2296037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488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C5F47-EEB1-FC38-554F-4AAB00EF4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Work item projects (NWIPs)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EDC050-C28C-0A48-A3D1-3FDE3E029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827610"/>
              </p:ext>
            </p:extLst>
          </p:nvPr>
        </p:nvGraphicFramePr>
        <p:xfrm>
          <a:off x="1450975" y="2016125"/>
          <a:ext cx="9919758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952">
                  <a:extLst>
                    <a:ext uri="{9D8B030D-6E8A-4147-A177-3AD203B41FA5}">
                      <a16:colId xmlns:a16="http://schemas.microsoft.com/office/drawing/2014/main" val="4105804784"/>
                    </a:ext>
                  </a:extLst>
                </a:gridCol>
                <a:gridCol w="1286998">
                  <a:extLst>
                    <a:ext uri="{9D8B030D-6E8A-4147-A177-3AD203B41FA5}">
                      <a16:colId xmlns:a16="http://schemas.microsoft.com/office/drawing/2014/main" val="266329670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val="1753574929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val="1969321074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val="705016311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val="3218517506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val="640254834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val="2472700709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val="683640200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val="25978631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Total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 Consideration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Working 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WC-Draft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Under Publication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221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99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665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444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422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807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EA74-EF8F-BD0D-F1C7-9C6F068FF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030147"/>
            <a:ext cx="9603275" cy="823607"/>
          </a:xfrm>
        </p:spPr>
        <p:txBody>
          <a:bodyPr/>
          <a:lstStyle/>
          <a:p>
            <a:r>
              <a:rPr lang="en-US" dirty="0"/>
              <a:t>Meeting Attendance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089CB6-BD87-A69A-C9BD-6F0052416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7040032"/>
              </p:ext>
            </p:extLst>
          </p:nvPr>
        </p:nvGraphicFramePr>
        <p:xfrm>
          <a:off x="1450974" y="2176041"/>
          <a:ext cx="8213887" cy="3209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7639">
                  <a:extLst>
                    <a:ext uri="{9D8B030D-6E8A-4147-A177-3AD203B41FA5}">
                      <a16:colId xmlns:a16="http://schemas.microsoft.com/office/drawing/2014/main" val="1329419392"/>
                    </a:ext>
                  </a:extLst>
                </a:gridCol>
                <a:gridCol w="2353000">
                  <a:extLst>
                    <a:ext uri="{9D8B030D-6E8A-4147-A177-3AD203B41FA5}">
                      <a16:colId xmlns:a16="http://schemas.microsoft.com/office/drawing/2014/main" val="233959968"/>
                    </a:ext>
                  </a:extLst>
                </a:gridCol>
                <a:gridCol w="2386624">
                  <a:extLst>
                    <a:ext uri="{9D8B030D-6E8A-4147-A177-3AD203B41FA5}">
                      <a16:colId xmlns:a16="http://schemas.microsoft.com/office/drawing/2014/main" val="95578297"/>
                    </a:ext>
                  </a:extLst>
                </a:gridCol>
                <a:gridCol w="2386624">
                  <a:extLst>
                    <a:ext uri="{9D8B030D-6E8A-4147-A177-3AD203B41FA5}">
                      <a16:colId xmlns:a16="http://schemas.microsoft.com/office/drawing/2014/main" val="1054333500"/>
                    </a:ext>
                  </a:extLst>
                </a:gridCol>
              </a:tblGrid>
              <a:tr h="5903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600" b="1" cap="none" baseline="30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Quarter</a:t>
                      </a: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b="1" baseline="30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  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Quarter</a:t>
                      </a: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b="1" baseline="30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Quarter</a:t>
                      </a:r>
                    </a:p>
                  </a:txBody>
                  <a:tcPr marL="9380" marR="9380" marT="6253" marB="6253"/>
                </a:tc>
                <a:extLst>
                  <a:ext uri="{0D108BD9-81ED-4DB2-BD59-A6C34878D82A}">
                    <a16:rowId xmlns:a16="http://schemas.microsoft.com/office/drawing/2014/main" val="3759106594"/>
                  </a:ext>
                </a:extLst>
              </a:tr>
              <a:tr h="60490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06</a:t>
                      </a: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63.64</a:t>
                      </a: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68.18</a:t>
                      </a: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3807248598"/>
                  </a:ext>
                </a:extLst>
              </a:tr>
              <a:tr h="60490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20</a:t>
                      </a:r>
                    </a:p>
                  </a:txBody>
                  <a:tcPr marL="9380" marR="9380" marT="6253" marB="6253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62.07</a:t>
                      </a: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683009898"/>
                  </a:ext>
                </a:extLst>
              </a:tr>
              <a:tr h="80418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26</a:t>
                      </a: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54.55</a:t>
                      </a:r>
                      <a:b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54.55</a:t>
                      </a:r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2750538074"/>
                  </a:ext>
                </a:extLst>
              </a:tr>
              <a:tr h="60490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37</a:t>
                      </a: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53.33</a:t>
                      </a: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57.14</a:t>
                      </a: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2296037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219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95423"/>
            <a:ext cx="9603275" cy="858331"/>
          </a:xfrm>
        </p:spPr>
        <p:txBody>
          <a:bodyPr/>
          <a:lstStyle/>
          <a:p>
            <a:r>
              <a:rPr lang="en-US" sz="3200" dirty="0">
                <a:cs typeface="Times New Roman" panose="02020603050405020304" pitchFamily="18" charset="0"/>
              </a:rPr>
              <a:t>New MEMBERS CO-OPTED IN TC(s)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617601"/>
              </p:ext>
            </p:extLst>
          </p:nvPr>
        </p:nvGraphicFramePr>
        <p:xfrm>
          <a:off x="1450975" y="2016125"/>
          <a:ext cx="9603275" cy="2600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658">
                  <a:extLst>
                    <a:ext uri="{9D8B030D-6E8A-4147-A177-3AD203B41FA5}">
                      <a16:colId xmlns:a16="http://schemas.microsoft.com/office/drawing/2014/main" val="3381507411"/>
                    </a:ext>
                  </a:extLst>
                </a:gridCol>
                <a:gridCol w="3033101">
                  <a:extLst>
                    <a:ext uri="{9D8B030D-6E8A-4147-A177-3AD203B41FA5}">
                      <a16:colId xmlns:a16="http://schemas.microsoft.com/office/drawing/2014/main" val="2096806235"/>
                    </a:ext>
                  </a:extLst>
                </a:gridCol>
                <a:gridCol w="1724628">
                  <a:extLst>
                    <a:ext uri="{9D8B030D-6E8A-4147-A177-3AD203B41FA5}">
                      <a16:colId xmlns:a16="http://schemas.microsoft.com/office/drawing/2014/main" val="3255674644"/>
                    </a:ext>
                  </a:extLst>
                </a:gridCol>
                <a:gridCol w="2847372">
                  <a:extLst>
                    <a:ext uri="{9D8B030D-6E8A-4147-A177-3AD203B41FA5}">
                      <a16:colId xmlns:a16="http://schemas.microsoft.com/office/drawing/2014/main" val="3851201202"/>
                    </a:ext>
                  </a:extLst>
                </a:gridCol>
                <a:gridCol w="1331516">
                  <a:extLst>
                    <a:ext uri="{9D8B030D-6E8A-4147-A177-3AD203B41FA5}">
                      <a16:colId xmlns:a16="http://schemas.microsoft.com/office/drawing/2014/main" val="3854986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</a:p>
                  </a:txBody>
                  <a:tcPr marL="16720" marR="16720" marT="11147" marB="11147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Name</a:t>
                      </a:r>
                    </a:p>
                  </a:txBody>
                  <a:tcPr marL="16720" marR="16720" marT="11147" marB="11147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</a:t>
                      </a:r>
                    </a:p>
                  </a:txBody>
                  <a:tcPr marL="16720" marR="16720" marT="11147" marB="11147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Member(s) Name </a:t>
                      </a:r>
                    </a:p>
                  </a:txBody>
                  <a:tcPr marL="16720" marR="16720" marT="11147" marB="11147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16720" marR="16720" marT="11147" marB="11147"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16720" marR="16720" marT="11147" marB="11147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 26-Oil Burning Appliances Sectional Committee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IIT Tirupati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en-IN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Muthukumar</a:t>
                      </a: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Academia</a:t>
                      </a:r>
                    </a:p>
                  </a:txBody>
                  <a:tcPr marL="16720" marR="16720" marT="11147" marB="11147"/>
                </a:tc>
                <a:extLst>
                  <a:ext uri="{0D108BD9-81ED-4DB2-BD59-A6C34878D82A}">
                    <a16:rowId xmlns:a16="http://schemas.microsoft.com/office/drawing/2014/main" val="3886800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16720" marR="16720" marT="11147" marB="11147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MED 37-Methods and </a:t>
                      </a:r>
                      <a:r>
                        <a:rPr lang="en-IN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Equipments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for Underground Coal Gasification And Coal Bed Methane 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 capacity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Shri Akhilesh Singh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 </a:t>
                      </a:r>
                    </a:p>
                  </a:txBody>
                  <a:tcPr marL="16720" marR="16720" marT="11147" marB="11147"/>
                </a:tc>
                <a:extLst>
                  <a:ext uri="{0D108BD9-81ED-4DB2-BD59-A6C34878D82A}">
                    <a16:rowId xmlns:a16="http://schemas.microsoft.com/office/drawing/2014/main" val="2723331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5626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Inactive members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6937791"/>
              </p:ext>
            </p:extLst>
          </p:nvPr>
        </p:nvGraphicFramePr>
        <p:xfrm>
          <a:off x="1450975" y="2016125"/>
          <a:ext cx="960437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558">
                  <a:extLst>
                    <a:ext uri="{9D8B030D-6E8A-4147-A177-3AD203B41FA5}">
                      <a16:colId xmlns:a16="http://schemas.microsoft.com/office/drawing/2014/main" val="3381507411"/>
                    </a:ext>
                  </a:extLst>
                </a:gridCol>
                <a:gridCol w="2065867">
                  <a:extLst>
                    <a:ext uri="{9D8B030D-6E8A-4147-A177-3AD203B41FA5}">
                      <a16:colId xmlns:a16="http://schemas.microsoft.com/office/drawing/2014/main" val="2096806235"/>
                    </a:ext>
                  </a:extLst>
                </a:gridCol>
                <a:gridCol w="6584949">
                  <a:extLst>
                    <a:ext uri="{9D8B030D-6E8A-4147-A177-3AD203B41FA5}">
                      <a16:colId xmlns:a16="http://schemas.microsoft.com/office/drawing/2014/main" val="3854986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No. of Inactive Members Identified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800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+ 4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331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 + 1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958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3941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95423"/>
            <a:ext cx="9603275" cy="858331"/>
          </a:xfrm>
        </p:spPr>
        <p:txBody>
          <a:bodyPr/>
          <a:lstStyle/>
          <a:p>
            <a:r>
              <a:rPr lang="en-IN" sz="3200" dirty="0">
                <a:cs typeface="Times New Roman" panose="02020603050405020304" pitchFamily="18" charset="0"/>
              </a:rPr>
              <a:t>TC Meetings conducted outside BIS </a:t>
            </a:r>
            <a:r>
              <a:rPr lang="en-IN" sz="3200" dirty="0" err="1">
                <a:cs typeface="Times New Roman" panose="02020603050405020304" pitchFamily="18" charset="0"/>
              </a:rPr>
              <a:t>hq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9643942"/>
              </p:ext>
            </p:extLst>
          </p:nvPr>
        </p:nvGraphicFramePr>
        <p:xfrm>
          <a:off x="1451578" y="2305492"/>
          <a:ext cx="9603275" cy="15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971">
                  <a:extLst>
                    <a:ext uri="{9D8B030D-6E8A-4147-A177-3AD203B41FA5}">
                      <a16:colId xmlns:a16="http://schemas.microsoft.com/office/drawing/2014/main" val="3381507411"/>
                    </a:ext>
                  </a:extLst>
                </a:gridCol>
                <a:gridCol w="3521343">
                  <a:extLst>
                    <a:ext uri="{9D8B030D-6E8A-4147-A177-3AD203B41FA5}">
                      <a16:colId xmlns:a16="http://schemas.microsoft.com/office/drawing/2014/main" val="2096806235"/>
                    </a:ext>
                  </a:extLst>
                </a:gridCol>
                <a:gridCol w="2002244">
                  <a:extLst>
                    <a:ext uri="{9D8B030D-6E8A-4147-A177-3AD203B41FA5}">
                      <a16:colId xmlns:a16="http://schemas.microsoft.com/office/drawing/2014/main" val="3255674644"/>
                    </a:ext>
                  </a:extLst>
                </a:gridCol>
                <a:gridCol w="3305717">
                  <a:extLst>
                    <a:ext uri="{9D8B030D-6E8A-4147-A177-3AD203B41FA5}">
                      <a16:colId xmlns:a16="http://schemas.microsoft.com/office/drawing/2014/main" val="3851201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</a:t>
                      </a: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</a:t>
                      </a: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Meeting </a:t>
                      </a: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Venue of the Meeting</a:t>
                      </a:r>
                    </a:p>
                  </a:txBody>
                  <a:tcPr marL="9380" marR="9380" marT="6253" marB="6253"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Pumps Sectional Committee,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MED 20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CWPRS , Pune</a:t>
                      </a: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3886800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Oil Burning Appliances Sectional Committee, MED 26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Sept 2024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L.P.G. Equipment Research Centre, Bengaluru</a:t>
                      </a:r>
                    </a:p>
                  </a:txBody>
                  <a:tcPr marL="28470" marR="28470" marT="18980" marB="18980"/>
                </a:tc>
                <a:extLst>
                  <a:ext uri="{0D108BD9-81ED-4DB2-BD59-A6C34878D82A}">
                    <a16:rowId xmlns:a16="http://schemas.microsoft.com/office/drawing/2014/main" val="2723331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058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95423"/>
            <a:ext cx="9603275" cy="858331"/>
          </a:xfrm>
        </p:spPr>
        <p:txBody>
          <a:bodyPr/>
          <a:lstStyle/>
          <a:p>
            <a:r>
              <a:rPr lang="en-IN" sz="3200" dirty="0">
                <a:cs typeface="Times New Roman" panose="02020603050405020304" pitchFamily="18" charset="0"/>
              </a:rPr>
              <a:t>Progress of R&amp;D PROJECTS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389643"/>
              </p:ext>
            </p:extLst>
          </p:nvPr>
        </p:nvGraphicFramePr>
        <p:xfrm>
          <a:off x="1451578" y="2305492"/>
          <a:ext cx="9603278" cy="1356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207">
                  <a:extLst>
                    <a:ext uri="{9D8B030D-6E8A-4147-A177-3AD203B41FA5}">
                      <a16:colId xmlns:a16="http://schemas.microsoft.com/office/drawing/2014/main" val="3381507411"/>
                    </a:ext>
                  </a:extLst>
                </a:gridCol>
                <a:gridCol w="1613516">
                  <a:extLst>
                    <a:ext uri="{9D8B030D-6E8A-4147-A177-3AD203B41FA5}">
                      <a16:colId xmlns:a16="http://schemas.microsoft.com/office/drawing/2014/main" val="2096806235"/>
                    </a:ext>
                  </a:extLst>
                </a:gridCol>
                <a:gridCol w="2284593">
                  <a:extLst>
                    <a:ext uri="{9D8B030D-6E8A-4147-A177-3AD203B41FA5}">
                      <a16:colId xmlns:a16="http://schemas.microsoft.com/office/drawing/2014/main" val="3255674644"/>
                    </a:ext>
                  </a:extLst>
                </a:gridCol>
                <a:gridCol w="1413025">
                  <a:extLst>
                    <a:ext uri="{9D8B030D-6E8A-4147-A177-3AD203B41FA5}">
                      <a16:colId xmlns:a16="http://schemas.microsoft.com/office/drawing/2014/main" val="3756690676"/>
                    </a:ext>
                  </a:extLst>
                </a:gridCol>
                <a:gridCol w="1626737">
                  <a:extLst>
                    <a:ext uri="{9D8B030D-6E8A-4147-A177-3AD203B41FA5}">
                      <a16:colId xmlns:a16="http://schemas.microsoft.com/office/drawing/2014/main" val="872370441"/>
                    </a:ext>
                  </a:extLst>
                </a:gridCol>
                <a:gridCol w="2119200">
                  <a:extLst>
                    <a:ext uri="{9D8B030D-6E8A-4147-A177-3AD203B41FA5}">
                      <a16:colId xmlns:a16="http://schemas.microsoft.com/office/drawing/2014/main" val="3851201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Sl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No.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Project Code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Title of the project 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Project awarded to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Current Status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MED 0177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Determine the technical requirements of industrial oil-fired burners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MED 26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Dr Sarbjot Singh Sandhu, NIT Jalandhar</a:t>
                      </a:r>
                    </a:p>
                  </a:txBody>
                  <a:tcPr marL="28470" marR="28470" marT="18980" marB="1898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  <a:t>Extended for 2 more months</a:t>
                      </a:r>
                      <a:br>
                        <a:rPr lang="en-IN" sz="1600" b="0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en-IN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3886800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6593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95423"/>
            <a:ext cx="9603275" cy="858331"/>
          </a:xfrm>
        </p:spPr>
        <p:txBody>
          <a:bodyPr/>
          <a:lstStyle/>
          <a:p>
            <a:r>
              <a:rPr lang="en-US" sz="3200" dirty="0">
                <a:cs typeface="Times New Roman" panose="02020603050405020304" pitchFamily="18" charset="0"/>
              </a:rPr>
              <a:t> SEMINARS/WEBINARS HELD OR PLANNED 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8282213"/>
              </p:ext>
            </p:extLst>
          </p:nvPr>
        </p:nvGraphicFramePr>
        <p:xfrm>
          <a:off x="1451578" y="2305492"/>
          <a:ext cx="9603274" cy="3090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710">
                  <a:extLst>
                    <a:ext uri="{9D8B030D-6E8A-4147-A177-3AD203B41FA5}">
                      <a16:colId xmlns:a16="http://schemas.microsoft.com/office/drawing/2014/main" val="3381507411"/>
                    </a:ext>
                  </a:extLst>
                </a:gridCol>
                <a:gridCol w="2878274">
                  <a:extLst>
                    <a:ext uri="{9D8B030D-6E8A-4147-A177-3AD203B41FA5}">
                      <a16:colId xmlns:a16="http://schemas.microsoft.com/office/drawing/2014/main" val="2096806235"/>
                    </a:ext>
                  </a:extLst>
                </a:gridCol>
                <a:gridCol w="1805651">
                  <a:extLst>
                    <a:ext uri="{9D8B030D-6E8A-4147-A177-3AD203B41FA5}">
                      <a16:colId xmlns:a16="http://schemas.microsoft.com/office/drawing/2014/main" val="3756690676"/>
                    </a:ext>
                  </a:extLst>
                </a:gridCol>
                <a:gridCol w="2372810">
                  <a:extLst>
                    <a:ext uri="{9D8B030D-6E8A-4147-A177-3AD203B41FA5}">
                      <a16:colId xmlns:a16="http://schemas.microsoft.com/office/drawing/2014/main" val="872370441"/>
                    </a:ext>
                  </a:extLst>
                </a:gridCol>
                <a:gridCol w="1829829">
                  <a:extLst>
                    <a:ext uri="{9D8B030D-6E8A-4147-A177-3AD203B41FA5}">
                      <a16:colId xmlns:a16="http://schemas.microsoft.com/office/drawing/2014/main" val="3851201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 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Name 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Webinar/Seminar/Workshop 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Tentative Topic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Tentative Month and Year</a:t>
                      </a:r>
                    </a:p>
                  </a:txBody>
                  <a:tcPr marL="8639" marR="8639" marT="5759" marB="5759" anchor="b"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06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Continuous Bulk Conveying, Elevating, Hoisting Aerial Ropeways And Related Equipment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Workshop</a:t>
                      </a:r>
                    </a:p>
                    <a:p>
                      <a:pPr algn="ctr" rtl="0" fontAlgn="b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 in the field of Ropeways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May 2024</a:t>
                      </a:r>
                    </a:p>
                  </a:txBody>
                  <a:tcPr marL="8639" marR="8639" marT="5759" marB="5759" anchor="b"/>
                </a:tc>
                <a:extLst>
                  <a:ext uri="{0D108BD9-81ED-4DB2-BD59-A6C34878D82A}">
                    <a16:rowId xmlns:a16="http://schemas.microsoft.com/office/drawing/2014/main" val="2762419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06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Continuous Bulk Conveying, Elevating, Hoisting Aerial Ropeways And Related Equipment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Workshop</a:t>
                      </a:r>
                    </a:p>
                    <a:p>
                      <a:pPr algn="ctr" rtl="0" fontAlgn="b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 in the field of Ropeways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December 2024</a:t>
                      </a:r>
                    </a:p>
                  </a:txBody>
                  <a:tcPr marL="8639" marR="8639" marT="5759" marB="5759" anchor="b"/>
                </a:tc>
                <a:extLst>
                  <a:ext uri="{0D108BD9-81ED-4DB2-BD59-A6C34878D82A}">
                    <a16:rowId xmlns:a16="http://schemas.microsoft.com/office/drawing/2014/main" val="3886800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20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Pumps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Webinar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Recent Developments on Minimum Efficiency Levels in Pumps Stanadrds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November 2024</a:t>
                      </a:r>
                    </a:p>
                  </a:txBody>
                  <a:tcPr marL="28575" marR="28575" marT="19050" marB="19050"/>
                </a:tc>
                <a:extLst>
                  <a:ext uri="{0D108BD9-81ED-4DB2-BD59-A6C34878D82A}">
                    <a16:rowId xmlns:a16="http://schemas.microsoft.com/office/drawing/2014/main" val="2458670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6607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95423"/>
            <a:ext cx="9603275" cy="858331"/>
          </a:xfrm>
        </p:spPr>
        <p:txBody>
          <a:bodyPr/>
          <a:lstStyle/>
          <a:p>
            <a:r>
              <a:rPr lang="en-US" sz="3200" dirty="0">
                <a:cs typeface="Times New Roman" panose="02020603050405020304" pitchFamily="18" charset="0"/>
              </a:rPr>
              <a:t>EXPOSURE VISITS DONE BY OFFICERS 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607008"/>
              </p:ext>
            </p:extLst>
          </p:nvPr>
        </p:nvGraphicFramePr>
        <p:xfrm>
          <a:off x="1451578" y="2305492"/>
          <a:ext cx="9603275" cy="930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459">
                  <a:extLst>
                    <a:ext uri="{9D8B030D-6E8A-4147-A177-3AD203B41FA5}">
                      <a16:colId xmlns:a16="http://schemas.microsoft.com/office/drawing/2014/main" val="3381507411"/>
                    </a:ext>
                  </a:extLst>
                </a:gridCol>
                <a:gridCol w="2578463">
                  <a:extLst>
                    <a:ext uri="{9D8B030D-6E8A-4147-A177-3AD203B41FA5}">
                      <a16:colId xmlns:a16="http://schemas.microsoft.com/office/drawing/2014/main" val="3756690676"/>
                    </a:ext>
                  </a:extLst>
                </a:gridCol>
                <a:gridCol w="3388364">
                  <a:extLst>
                    <a:ext uri="{9D8B030D-6E8A-4147-A177-3AD203B41FA5}">
                      <a16:colId xmlns:a16="http://schemas.microsoft.com/office/drawing/2014/main" val="872370441"/>
                    </a:ext>
                  </a:extLst>
                </a:gridCol>
                <a:gridCol w="2612989">
                  <a:extLst>
                    <a:ext uri="{9D8B030D-6E8A-4147-A177-3AD203B41FA5}">
                      <a16:colId xmlns:a16="http://schemas.microsoft.com/office/drawing/2014/main" val="3851201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Visited 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Name 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of Visit </a:t>
                      </a:r>
                    </a:p>
                  </a:txBody>
                  <a:tcPr marL="8639" marR="8639" marT="5759" marB="5759" anchor="b"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M/s Koko Group Pvt Ltd, Ahmedabad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Oil Burning Appliances Sectional Committee, MED 26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July 2024</a:t>
                      </a:r>
                    </a:p>
                    <a:p>
                      <a:pPr algn="ctr" rtl="0" fontAlgn="b"/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9" marR="8639" marT="5759" marB="5759" anchor="b"/>
                </a:tc>
                <a:extLst>
                  <a:ext uri="{0D108BD9-81ED-4DB2-BD59-A6C34878D82A}">
                    <a16:rowId xmlns:a16="http://schemas.microsoft.com/office/drawing/2014/main" val="3886800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457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95423"/>
            <a:ext cx="9603275" cy="858331"/>
          </a:xfrm>
        </p:spPr>
        <p:txBody>
          <a:bodyPr/>
          <a:lstStyle/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VACANCIES NOTIFIED IN ALL TC(S)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898933"/>
              </p:ext>
            </p:extLst>
          </p:nvPr>
        </p:nvGraphicFramePr>
        <p:xfrm>
          <a:off x="1451577" y="2305492"/>
          <a:ext cx="96032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031">
                  <a:extLst>
                    <a:ext uri="{9D8B030D-6E8A-4147-A177-3AD203B41FA5}">
                      <a16:colId xmlns:a16="http://schemas.microsoft.com/office/drawing/2014/main" val="3381507411"/>
                    </a:ext>
                  </a:extLst>
                </a:gridCol>
                <a:gridCol w="3542300">
                  <a:extLst>
                    <a:ext uri="{9D8B030D-6E8A-4147-A177-3AD203B41FA5}">
                      <a16:colId xmlns:a16="http://schemas.microsoft.com/office/drawing/2014/main" val="3756690676"/>
                    </a:ext>
                  </a:extLst>
                </a:gridCol>
                <a:gridCol w="4654945">
                  <a:extLst>
                    <a:ext uri="{9D8B030D-6E8A-4147-A177-3AD203B41FA5}">
                      <a16:colId xmlns:a16="http://schemas.microsoft.com/office/drawing/2014/main" val="8723704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No.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Vacanies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Notified</a:t>
                      </a:r>
                    </a:p>
                  </a:txBody>
                  <a:tcPr marL="8639" marR="8639" marT="5759" marB="5759" anchor="b"/>
                </a:tc>
                <a:extLst>
                  <a:ext uri="{0D108BD9-81ED-4DB2-BD59-A6C34878D82A}">
                    <a16:rowId xmlns:a16="http://schemas.microsoft.com/office/drawing/2014/main" val="1844124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06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8639" marR="8639" marT="5759" marB="5759" anchor="b"/>
                </a:tc>
                <a:extLst>
                  <a:ext uri="{0D108BD9-81ED-4DB2-BD59-A6C34878D82A}">
                    <a16:rowId xmlns:a16="http://schemas.microsoft.com/office/drawing/2014/main" val="3886800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20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8639" marR="8639" marT="5759" marB="5759" anchor="b"/>
                </a:tc>
                <a:extLst>
                  <a:ext uri="{0D108BD9-81ED-4DB2-BD59-A6C34878D82A}">
                    <a16:rowId xmlns:a16="http://schemas.microsoft.com/office/drawing/2014/main" val="1908693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26</a:t>
                      </a:r>
                    </a:p>
                  </a:txBody>
                  <a:tcPr marL="8639" marR="8639" marT="5759" marB="5759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8639" marR="8639" marT="5759" marB="5759" anchor="b"/>
                </a:tc>
                <a:extLst>
                  <a:ext uri="{0D108BD9-81ED-4DB2-BD59-A6C34878D82A}">
                    <a16:rowId xmlns:a16="http://schemas.microsoft.com/office/drawing/2014/main" val="150016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7338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98184"/>
            <a:ext cx="9603275" cy="749594"/>
          </a:xfrm>
        </p:spPr>
        <p:txBody>
          <a:bodyPr>
            <a:normAutofit/>
          </a:bodyPr>
          <a:lstStyle/>
          <a:p>
            <a:r>
              <a:rPr lang="en-IN" sz="3200" dirty="0">
                <a:cs typeface="Times New Roman" panose="02020603050405020304" pitchFamily="18" charset="0"/>
              </a:rPr>
              <a:t>Arp(S) allocated to BIS officers</a:t>
            </a:r>
            <a:endParaRPr lang="en-US" dirty="0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D79D0E51-F842-13D4-8C64-2F9DD8D0A8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706302"/>
              </p:ext>
            </p:extLst>
          </p:nvPr>
        </p:nvGraphicFramePr>
        <p:xfrm>
          <a:off x="1399646" y="2015732"/>
          <a:ext cx="9603276" cy="1240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4760">
                  <a:extLst>
                    <a:ext uri="{9D8B030D-6E8A-4147-A177-3AD203B41FA5}">
                      <a16:colId xmlns:a16="http://schemas.microsoft.com/office/drawing/2014/main" val="567296112"/>
                    </a:ext>
                  </a:extLst>
                </a:gridCol>
                <a:gridCol w="3944202">
                  <a:extLst>
                    <a:ext uri="{9D8B030D-6E8A-4147-A177-3AD203B41FA5}">
                      <a16:colId xmlns:a16="http://schemas.microsoft.com/office/drawing/2014/main" val="3887047439"/>
                    </a:ext>
                  </a:extLst>
                </a:gridCol>
                <a:gridCol w="2474314">
                  <a:extLst>
                    <a:ext uri="{9D8B030D-6E8A-4147-A177-3AD203B41FA5}">
                      <a16:colId xmlns:a16="http://schemas.microsoft.com/office/drawing/2014/main" val="1689048698"/>
                    </a:ext>
                  </a:extLst>
                </a:gridCol>
              </a:tblGrid>
              <a:tr h="51021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</a:rPr>
                        <a:t>Pre-2000</a:t>
                      </a:r>
                    </a:p>
                  </a:txBody>
                  <a:tcPr marL="18111" marR="18111" marT="12074" marB="12074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</a:rPr>
                        <a:t> Post -2000</a:t>
                      </a:r>
                    </a:p>
                  </a:txBody>
                  <a:tcPr marL="18111" marR="18111" marT="12074" marB="12074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</a:rPr>
                        <a:t>Total </a:t>
                      </a:r>
                    </a:p>
                  </a:txBody>
                  <a:tcPr marL="18111" marR="18111" marT="12074" marB="12074"/>
                </a:tc>
                <a:extLst>
                  <a:ext uri="{0D108BD9-81ED-4DB2-BD59-A6C34878D82A}">
                    <a16:rowId xmlns:a16="http://schemas.microsoft.com/office/drawing/2014/main" val="3805860886"/>
                  </a:ext>
                </a:extLst>
              </a:tr>
              <a:tr h="73003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18111" marR="18111" marT="12074" marB="12074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18111" marR="18111" marT="12074" marB="12074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18111" marR="18111" marT="12074" marB="12074"/>
                </a:tc>
                <a:extLst>
                  <a:ext uri="{0D108BD9-81ED-4DB2-BD59-A6C34878D82A}">
                    <a16:rowId xmlns:a16="http://schemas.microsoft.com/office/drawing/2014/main" val="3255405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241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98184"/>
            <a:ext cx="9603275" cy="749594"/>
          </a:xfrm>
        </p:spPr>
        <p:txBody>
          <a:bodyPr>
            <a:normAutofit/>
          </a:bodyPr>
          <a:lstStyle/>
          <a:p>
            <a:r>
              <a:rPr lang="en-US" sz="3200" cap="none" dirty="0">
                <a:cs typeface="Times New Roman" panose="02020603050405020304" pitchFamily="18" charset="0"/>
              </a:rPr>
              <a:t>ISO Projects</a:t>
            </a:r>
            <a:endParaRPr lang="en-US" dirty="0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D79D0E51-F842-13D4-8C64-2F9DD8D0A8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431656"/>
              </p:ext>
            </p:extLst>
          </p:nvPr>
        </p:nvGraphicFramePr>
        <p:xfrm>
          <a:off x="1399646" y="2015732"/>
          <a:ext cx="9655207" cy="5064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773">
                  <a:extLst>
                    <a:ext uri="{9D8B030D-6E8A-4147-A177-3AD203B41FA5}">
                      <a16:colId xmlns:a16="http://schemas.microsoft.com/office/drawing/2014/main" val="632134917"/>
                    </a:ext>
                  </a:extLst>
                </a:gridCol>
                <a:gridCol w="4301163">
                  <a:extLst>
                    <a:ext uri="{9D8B030D-6E8A-4147-A177-3AD203B41FA5}">
                      <a16:colId xmlns:a16="http://schemas.microsoft.com/office/drawing/2014/main" val="567296112"/>
                    </a:ext>
                  </a:extLst>
                </a:gridCol>
                <a:gridCol w="1561757">
                  <a:extLst>
                    <a:ext uri="{9D8B030D-6E8A-4147-A177-3AD203B41FA5}">
                      <a16:colId xmlns:a16="http://schemas.microsoft.com/office/drawing/2014/main" val="3765237392"/>
                    </a:ext>
                  </a:extLst>
                </a:gridCol>
                <a:gridCol w="1561757">
                  <a:extLst>
                    <a:ext uri="{9D8B030D-6E8A-4147-A177-3AD203B41FA5}">
                      <a16:colId xmlns:a16="http://schemas.microsoft.com/office/drawing/2014/main" val="94114055"/>
                    </a:ext>
                  </a:extLst>
                </a:gridCol>
                <a:gridCol w="1561757">
                  <a:extLst>
                    <a:ext uri="{9D8B030D-6E8A-4147-A177-3AD203B41FA5}">
                      <a16:colId xmlns:a16="http://schemas.microsoft.com/office/drawing/2014/main" val="1689048698"/>
                    </a:ext>
                  </a:extLst>
                </a:gridCol>
              </a:tblGrid>
              <a:tr h="5102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 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Mirror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H/M/L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Experts Designated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60886"/>
                  </a:ext>
                </a:extLst>
              </a:tr>
              <a:tr h="730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ISO/TC 101: </a:t>
                      </a:r>
                      <a:r>
                        <a:rPr lang="en-IN" sz="1600" dirty="0"/>
                        <a:t>Comparison of worldwide continuous mechanical handling equipment safety standards for unit load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06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255405490"/>
                  </a:ext>
                </a:extLst>
              </a:tr>
              <a:tr h="730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254: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IN" sz="1600" dirty="0"/>
                        <a:t>Safety of amusement rides and amusement devices — Part 1: Design and manufacture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IN" sz="1600" dirty="0"/>
                        <a:t>Biomechanical effects on amusement ride passengers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06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To be decided in the next meeting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644463672"/>
                  </a:ext>
                </a:extLst>
              </a:tr>
              <a:tr h="730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ISO/TC 263: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IN" sz="1600" dirty="0"/>
                        <a:t>Technical specifications for coalbed methane polyethylene gathering and transportation pipeline project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IN" sz="1600" dirty="0"/>
                        <a:t>Evaluation method of coalbed methane recoverability</a:t>
                      </a:r>
                      <a:endParaRPr lang="en-IN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MED 37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IN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To be decided in the next meeting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50263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430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5267D-E90E-47B6-E58D-1631C7163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Work item projects (NWIPs)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1A5F2D-8598-BCDF-9C03-8A6FE79406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609518"/>
              </p:ext>
            </p:extLst>
          </p:nvPr>
        </p:nvGraphicFramePr>
        <p:xfrm>
          <a:off x="1450975" y="2016125"/>
          <a:ext cx="9604374" cy="3837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8825">
                  <a:extLst>
                    <a:ext uri="{9D8B030D-6E8A-4147-A177-3AD203B41FA5}">
                      <a16:colId xmlns:a16="http://schemas.microsoft.com/office/drawing/2014/main" val="830954057"/>
                    </a:ext>
                  </a:extLst>
                </a:gridCol>
                <a:gridCol w="1100559">
                  <a:extLst>
                    <a:ext uri="{9D8B030D-6E8A-4147-A177-3AD203B41FA5}">
                      <a16:colId xmlns:a16="http://schemas.microsoft.com/office/drawing/2014/main" val="325744912"/>
                    </a:ext>
                  </a:extLst>
                </a:gridCol>
                <a:gridCol w="2942803">
                  <a:extLst>
                    <a:ext uri="{9D8B030D-6E8A-4147-A177-3AD203B41FA5}">
                      <a16:colId xmlns:a16="http://schemas.microsoft.com/office/drawing/2014/main" val="2863608681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1448305462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3514808241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val="33367148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Mode of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Priority Grading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Current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344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dirty="0">
                          <a:effectLst/>
                        </a:rPr>
                        <a:t>Lab Instruments for CBM Evaluation Part 1 Mud Balance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Grade 7- Proposal from any other stakeholder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005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dirty="0">
                          <a:effectLst/>
                        </a:rPr>
                        <a:t>Lab Instruments for CBM Evaluation Part 4 Rotational Viscometer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Committee</a:t>
                      </a: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Grade 7- Proposal from any other stakeholder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Under Publication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341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dirty="0">
                          <a:effectLst/>
                        </a:rPr>
                        <a:t>Lab Instruments for CBM Evaluation Part 2 Marsh Funnel And Graduated Cup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Committee</a:t>
                      </a: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Grade 7- Proposal from any other stakeholder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Under Publication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423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dirty="0">
                          <a:effectLst/>
                        </a:rPr>
                        <a:t>Lab Instruments for CBM Evaluation Part 3 Turbidity Meter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Committee</a:t>
                      </a: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Grade 7- Proposal from any other stakeholder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Under Publication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669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37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dirty="0">
                          <a:effectLst/>
                        </a:rPr>
                        <a:t>Effective Produced Water Handling Treatment Methods in CBM Operations and Specifications of Treated Water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Committee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Grade 7- Proposal from any other stakeholder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Under Publication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774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Solar Photovoltaic Water Pumping System-Positive Displacement Pumps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Panel MED 20:P07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Grade 7- Proposal from any other stakeholder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Working draft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134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0" dirty="0">
                          <a:effectLst/>
                          <a:latin typeface="Times New Roman" panose="02020603050405020304" pitchFamily="18" charset="0"/>
                        </a:rPr>
                        <a:t>Submersible Sewage Pumps-Specification</a:t>
                      </a:r>
                    </a:p>
                    <a:p>
                      <a:pPr rtl="0" fontAlgn="t"/>
                      <a:endParaRPr lang="en-IN" sz="12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R&amp;D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Grade 7- Proposal from any other stakeholder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Under consideration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938005"/>
                  </a:ext>
                </a:extLst>
              </a:tr>
              <a:tr h="425097">
                <a:tc>
                  <a:txBody>
                    <a:bodyPr/>
                    <a:lstStyle/>
                    <a:p>
                      <a:r>
                        <a:rPr lang="en-US" sz="1200" dirty="0"/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MED 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/>
                        <a:t>Design, Construction, Operation and Maintenance of High Rope Courses-Ziplines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Panel MED 06:P03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Grade 7- Proposal from any other stakeholder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Working draft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94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377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under review - carried over (Pre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3873368"/>
              </p:ext>
            </p:extLst>
          </p:nvPr>
        </p:nvGraphicFramePr>
        <p:xfrm>
          <a:off x="1450975" y="2016125"/>
          <a:ext cx="960437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724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208511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1765405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200546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1200546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1200546">
                  <a:extLst>
                    <a:ext uri="{9D8B030D-6E8A-4147-A177-3AD203B41FA5}">
                      <a16:colId xmlns:a16="http://schemas.microsoft.com/office/drawing/2014/main" val="768282680"/>
                    </a:ext>
                  </a:extLst>
                </a:gridCol>
                <a:gridCol w="1200546">
                  <a:extLst>
                    <a:ext uri="{9D8B030D-6E8A-4147-A177-3AD203B41FA5}">
                      <a16:colId xmlns:a16="http://schemas.microsoft.com/office/drawing/2014/main" val="306935468"/>
                    </a:ext>
                  </a:extLst>
                </a:gridCol>
                <a:gridCol w="1200546">
                  <a:extLst>
                    <a:ext uri="{9D8B030D-6E8A-4147-A177-3AD203B41FA5}">
                      <a16:colId xmlns:a16="http://schemas.microsoft.com/office/drawing/2014/main" val="3376688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Taken up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WC-Draft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 Publication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12(1 withdrawn)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(1 R&amp;D)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172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117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under review - carried over (Pre 2000)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6799F2-2A7E-84C5-AFA0-395CF6785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https://docs.google.com/spreadsheets/d/16N_yLtkyzwi60gdU2DcAsqmxUfix1V7aqiPTO0kn2w8/edit?usp=sharing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0009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under review - carried over (Post 2000)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2983D2-4704-8558-D1CE-DD10CECB9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0608E03C-D9B7-4314-EE6B-98CC24E18E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3761272"/>
              </p:ext>
            </p:extLst>
          </p:nvPr>
        </p:nvGraphicFramePr>
        <p:xfrm>
          <a:off x="1450975" y="2016125"/>
          <a:ext cx="9604370" cy="2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724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1497878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1476038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200546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1200546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1200546">
                  <a:extLst>
                    <a:ext uri="{9D8B030D-6E8A-4147-A177-3AD203B41FA5}">
                      <a16:colId xmlns:a16="http://schemas.microsoft.com/office/drawing/2014/main" val="768282680"/>
                    </a:ext>
                  </a:extLst>
                </a:gridCol>
                <a:gridCol w="1200546">
                  <a:extLst>
                    <a:ext uri="{9D8B030D-6E8A-4147-A177-3AD203B41FA5}">
                      <a16:colId xmlns:a16="http://schemas.microsoft.com/office/drawing/2014/main" val="306935468"/>
                    </a:ext>
                  </a:extLst>
                </a:gridCol>
                <a:gridCol w="1200546">
                  <a:extLst>
                    <a:ext uri="{9D8B030D-6E8A-4147-A177-3AD203B41FA5}">
                      <a16:colId xmlns:a16="http://schemas.microsoft.com/office/drawing/2014/main" val="3376688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Taken up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WC-Draft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 Publication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9(2 under review)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 (1 under review)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172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710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under review - carried over (Post 2000)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E0595F5-15D4-2C68-BBF1-56E48605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https://docs.google.com/spreadsheets/d/16N_yLtkyzwi60gdU2DcAsqmxUfix1V7aqiPTO0kn2w8/edit?usp=sharing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9247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64501-D69A-F06C-B217-18B27CB5B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under review - current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8CB0BB3-EC90-5D04-1BA7-A0742019D9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520879"/>
              </p:ext>
            </p:extLst>
          </p:nvPr>
        </p:nvGraphicFramePr>
        <p:xfrm>
          <a:off x="1450975" y="2016125"/>
          <a:ext cx="8232319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399">
                  <a:extLst>
                    <a:ext uri="{9D8B030D-6E8A-4147-A177-3AD203B41FA5}">
                      <a16:colId xmlns:a16="http://schemas.microsoft.com/office/drawing/2014/main" val="1968874291"/>
                    </a:ext>
                  </a:extLst>
                </a:gridCol>
                <a:gridCol w="2026708">
                  <a:extLst>
                    <a:ext uri="{9D8B030D-6E8A-4147-A177-3AD203B41FA5}">
                      <a16:colId xmlns:a16="http://schemas.microsoft.com/office/drawing/2014/main" val="1084011988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val="1699169294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val="3224987788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val="2277112200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val="768282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Due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 2000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Reaffirm &amp; Archiving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7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44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508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under review – current (PRE and Post 2000)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5BA881-8029-26CF-65BE-657FC8929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https://docs.google.com/spreadsheets/d/16N_yLtkyzwi60gdU2DcAsqmxUfix1V7aqiPTO0kn2w8/edit?usp=sharing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978392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{EB373636-21CF-6F4D-A1EC-35C0B89C8DAE}tf10001119</Template>
  <TotalTime>4998</TotalTime>
  <Words>1775</Words>
  <Application>Microsoft Macintosh PowerPoint</Application>
  <PresentationFormat>Widescreen</PresentationFormat>
  <Paragraphs>592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Gill Sans MT</vt:lpstr>
      <vt:lpstr>Times New Roman</vt:lpstr>
      <vt:lpstr>Gallery</vt:lpstr>
      <vt:lpstr> REVIEW of meD 06, MED 20, MED 26, MED 37</vt:lpstr>
      <vt:lpstr>New Work item projects (NWIPs)</vt:lpstr>
      <vt:lpstr>New Work item projects (NWIPs)</vt:lpstr>
      <vt:lpstr>Standard under review - carried over (Pre 2000)</vt:lpstr>
      <vt:lpstr>Standard under review - carried over (Pre 2000)</vt:lpstr>
      <vt:lpstr>Standard under review - carried over (Post 2000)</vt:lpstr>
      <vt:lpstr>Standard under review - carried over (Post 2000)</vt:lpstr>
      <vt:lpstr>Standard under review - current</vt:lpstr>
      <vt:lpstr>Standard under review – current (PRE and Post 2000)</vt:lpstr>
      <vt:lpstr>Standards archived</vt:lpstr>
      <vt:lpstr>Standards withdrawn</vt:lpstr>
      <vt:lpstr>Standards reaffirmed</vt:lpstr>
      <vt:lpstr>Standards amended</vt:lpstr>
      <vt:lpstr>Standards revised</vt:lpstr>
      <vt:lpstr>Working Panels &amp; Working Groups</vt:lpstr>
      <vt:lpstr>Working Panels</vt:lpstr>
      <vt:lpstr>EXPERTS IN ISO</vt:lpstr>
      <vt:lpstr>Strategies adopted to identify experts</vt:lpstr>
      <vt:lpstr>TC Meetings Held in 1st and 2nd quarter</vt:lpstr>
      <vt:lpstr>Meeting Attendance</vt:lpstr>
      <vt:lpstr>New MEMBERS CO-OPTED IN TC(s)</vt:lpstr>
      <vt:lpstr>Inactive members</vt:lpstr>
      <vt:lpstr>TC Meetings conducted outside BIS hq</vt:lpstr>
      <vt:lpstr>Progress of R&amp;D PROJECTS</vt:lpstr>
      <vt:lpstr> SEMINARS/WEBINARS HELD OR PLANNED </vt:lpstr>
      <vt:lpstr>EXPOSURE VISITS DONE BY OFFICERS </vt:lpstr>
      <vt:lpstr>VACANCIES NOTIFIED IN ALL TC(S)</vt:lpstr>
      <vt:lpstr>Arp(S) allocated to BIS officers</vt:lpstr>
      <vt:lpstr>ISO Projects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NATIONAL ACTION PLAN - National Action Plan for Standards Development &amp; Implementation</dc:title>
  <dc:creator>sppd-200</dc:creator>
  <cp:lastModifiedBy>Microsoft Office User</cp:lastModifiedBy>
  <cp:revision>327</cp:revision>
  <cp:lastPrinted>2021-01-05T05:34:33Z</cp:lastPrinted>
  <dcterms:created xsi:type="dcterms:W3CDTF">2019-02-04T06:04:58Z</dcterms:created>
  <dcterms:modified xsi:type="dcterms:W3CDTF">2024-10-15T09:44:16Z</dcterms:modified>
</cp:coreProperties>
</file>