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84" r:id="rId3"/>
    <p:sldId id="275" r:id="rId4"/>
    <p:sldId id="274" r:id="rId5"/>
    <p:sldId id="286" r:id="rId6"/>
    <p:sldId id="289" r:id="rId7"/>
    <p:sldId id="283" r:id="rId8"/>
    <p:sldId id="290" r:id="rId9"/>
    <p:sldId id="291" r:id="rId10"/>
    <p:sldId id="273" r:id="rId11"/>
  </p:sldIdLst>
  <p:sldSz cx="16459200" cy="109728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Lato" panose="020F0502020204030203"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747775"/>
          </p15:clr>
        </p15:guide>
        <p15:guide id="2" pos="518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A"/>
    <a:srgbClr val="E9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ED1C09-C46D-4DFE-966E-32F3D07E89F5}">
  <a:tblStyle styleId="{18ED1C09-C46D-4DFE-966E-32F3D07E89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38ECD9A-6B22-4F36-BBB7-1B961D27C564}"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874" autoAdjust="0"/>
  </p:normalViewPr>
  <p:slideViewPr>
    <p:cSldViewPr snapToGrid="0">
      <p:cViewPr varScale="1">
        <p:scale>
          <a:sx n="62" d="100"/>
          <a:sy n="62" d="100"/>
        </p:scale>
        <p:origin x="1672" y="216"/>
      </p:cViewPr>
      <p:guideLst>
        <p:guide orient="horz" pos="3456"/>
        <p:guide pos="51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4"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827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04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a6bdeda49_0_20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0a6bdeda4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5380-A6DA-DD2B-6183-A05E99E38C4C}"/>
              </a:ext>
            </a:extLst>
          </p:cNvPr>
          <p:cNvSpPr>
            <a:spLocks noGrp="1"/>
          </p:cNvSpPr>
          <p:nvPr>
            <p:ph type="ctrTitle"/>
          </p:nvPr>
        </p:nvSpPr>
        <p:spPr>
          <a:xfrm>
            <a:off x="2057400" y="1795781"/>
            <a:ext cx="12344400" cy="3820160"/>
          </a:xfrm>
        </p:spPr>
        <p:txBody>
          <a:bodyPr anchor="b"/>
          <a:lstStyle>
            <a:lvl1pPr algn="ctr">
              <a:defRPr sz="8100"/>
            </a:lvl1pPr>
          </a:lstStyle>
          <a:p>
            <a:r>
              <a:rPr lang="en-US"/>
              <a:t>Click to edit Master title style</a:t>
            </a:r>
            <a:endParaRPr lang="en-IN"/>
          </a:p>
        </p:txBody>
      </p:sp>
      <p:sp>
        <p:nvSpPr>
          <p:cNvPr id="3" name="Subtitle 2">
            <a:extLst>
              <a:ext uri="{FF2B5EF4-FFF2-40B4-BE49-F238E27FC236}">
                <a16:creationId xmlns:a16="http://schemas.microsoft.com/office/drawing/2014/main" id="{7AEDDF96-BABB-8D02-8743-66A2C00FDFE2}"/>
              </a:ext>
            </a:extLst>
          </p:cNvPr>
          <p:cNvSpPr>
            <a:spLocks noGrp="1"/>
          </p:cNvSpPr>
          <p:nvPr>
            <p:ph type="subTitle" idx="1"/>
          </p:nvPr>
        </p:nvSpPr>
        <p:spPr>
          <a:xfrm>
            <a:off x="2057400" y="5763261"/>
            <a:ext cx="12344400" cy="2649219"/>
          </a:xfrm>
        </p:spPr>
        <p:txBody>
          <a:bodyPr/>
          <a:lstStyle>
            <a:lvl1pPr marL="0" indent="0" algn="ctr">
              <a:buNone/>
              <a:defRPr sz="3240"/>
            </a:lvl1pPr>
            <a:lvl2pPr marL="617220" indent="0" algn="ctr">
              <a:buNone/>
              <a:defRPr sz="2700"/>
            </a:lvl2pPr>
            <a:lvl3pPr marL="1234440" indent="0" algn="ctr">
              <a:buNone/>
              <a:defRPr sz="2430"/>
            </a:lvl3pPr>
            <a:lvl4pPr marL="1851660" indent="0" algn="ctr">
              <a:buNone/>
              <a:defRPr sz="2160"/>
            </a:lvl4pPr>
            <a:lvl5pPr marL="2468880" indent="0" algn="ctr">
              <a:buNone/>
              <a:defRPr sz="2160"/>
            </a:lvl5pPr>
            <a:lvl6pPr marL="3086100" indent="0" algn="ctr">
              <a:buNone/>
              <a:defRPr sz="2160"/>
            </a:lvl6pPr>
            <a:lvl7pPr marL="3703320" indent="0" algn="ctr">
              <a:buNone/>
              <a:defRPr sz="2160"/>
            </a:lvl7pPr>
            <a:lvl8pPr marL="4320540" indent="0" algn="ctr">
              <a:buNone/>
              <a:defRPr sz="2160"/>
            </a:lvl8pPr>
            <a:lvl9pPr marL="4937760" indent="0" algn="ctr">
              <a:buNone/>
              <a:defRPr sz="216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FC551C6-0926-0782-2B6C-E6E9DD06ACA6}"/>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5" name="Footer Placeholder 4">
            <a:extLst>
              <a:ext uri="{FF2B5EF4-FFF2-40B4-BE49-F238E27FC236}">
                <a16:creationId xmlns:a16="http://schemas.microsoft.com/office/drawing/2014/main" id="{BE594D72-868A-A252-0261-452D95AC54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7D6772-261E-18F7-B3A2-BA16F2143A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94757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703-0FB8-D47C-94EE-5F25D6D8408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EDE8EC3-B67A-CB40-A37D-1FF3C840F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5B45C6-4175-DB9C-2AEE-3D23FAE74C54}"/>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5" name="Footer Placeholder 4">
            <a:extLst>
              <a:ext uri="{FF2B5EF4-FFF2-40B4-BE49-F238E27FC236}">
                <a16:creationId xmlns:a16="http://schemas.microsoft.com/office/drawing/2014/main" id="{7A45FE8A-6434-38B8-190C-66CD60D8EE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246FAA-43D2-8885-74C8-5AC974BA19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981010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BEE1F-DCC4-8C7D-012D-7DD20F40B0CF}"/>
              </a:ext>
            </a:extLst>
          </p:cNvPr>
          <p:cNvSpPr>
            <a:spLocks noGrp="1"/>
          </p:cNvSpPr>
          <p:nvPr>
            <p:ph type="title" orient="vert"/>
          </p:nvPr>
        </p:nvSpPr>
        <p:spPr>
          <a:xfrm>
            <a:off x="11778615" y="584200"/>
            <a:ext cx="3549015" cy="9298941"/>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270DCE-B500-FC82-1816-E1AA884D423E}"/>
              </a:ext>
            </a:extLst>
          </p:cNvPr>
          <p:cNvSpPr>
            <a:spLocks noGrp="1"/>
          </p:cNvSpPr>
          <p:nvPr>
            <p:ph type="body" orient="vert" idx="1"/>
          </p:nvPr>
        </p:nvSpPr>
        <p:spPr>
          <a:xfrm>
            <a:off x="1131570" y="584200"/>
            <a:ext cx="10441305" cy="92989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E8283B-608B-1144-ADC9-74ACBAFFC850}"/>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5" name="Footer Placeholder 4">
            <a:extLst>
              <a:ext uri="{FF2B5EF4-FFF2-40B4-BE49-F238E27FC236}">
                <a16:creationId xmlns:a16="http://schemas.microsoft.com/office/drawing/2014/main" id="{7BDC6996-AB94-1171-44D2-DC6E1E7B68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999298-837B-69B2-0B08-E3DC6AE2C4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1794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2F5E-2611-569C-7F42-31F0D9FC9BB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C58AEC1-0AA6-0227-F466-D79DC14E0C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DC0CF2B-62BD-2741-79A4-9E7E31765F89}"/>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5" name="Footer Placeholder 4">
            <a:extLst>
              <a:ext uri="{FF2B5EF4-FFF2-40B4-BE49-F238E27FC236}">
                <a16:creationId xmlns:a16="http://schemas.microsoft.com/office/drawing/2014/main" id="{FFC60AAC-9DF0-F11C-FCF5-904538A1D7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A12DBA-ACF6-3482-80B8-ED60F138EA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582678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114D-8664-C312-DBBF-37365B9C2E95}"/>
              </a:ext>
            </a:extLst>
          </p:cNvPr>
          <p:cNvSpPr>
            <a:spLocks noGrp="1"/>
          </p:cNvSpPr>
          <p:nvPr>
            <p:ph type="title"/>
          </p:nvPr>
        </p:nvSpPr>
        <p:spPr>
          <a:xfrm>
            <a:off x="1122998" y="2735582"/>
            <a:ext cx="14196060" cy="4564379"/>
          </a:xfrm>
        </p:spPr>
        <p:txBody>
          <a:bodyPr anchor="b"/>
          <a:lstStyle>
            <a:lvl1pPr>
              <a:defRPr sz="81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47E635C-6128-D45B-43FC-E83BF4EF091A}"/>
              </a:ext>
            </a:extLst>
          </p:cNvPr>
          <p:cNvSpPr>
            <a:spLocks noGrp="1"/>
          </p:cNvSpPr>
          <p:nvPr>
            <p:ph type="body" idx="1"/>
          </p:nvPr>
        </p:nvSpPr>
        <p:spPr>
          <a:xfrm>
            <a:off x="1122998" y="7343142"/>
            <a:ext cx="14196060" cy="2400299"/>
          </a:xfrm>
        </p:spPr>
        <p:txBody>
          <a:bodyPr/>
          <a:lstStyle>
            <a:lvl1pPr marL="0" indent="0">
              <a:buNone/>
              <a:defRPr sz="3240">
                <a:solidFill>
                  <a:schemeClr val="tx1">
                    <a:tint val="75000"/>
                  </a:schemeClr>
                </a:solidFill>
              </a:defRPr>
            </a:lvl1pPr>
            <a:lvl2pPr marL="617220" indent="0">
              <a:buNone/>
              <a:defRPr sz="2700">
                <a:solidFill>
                  <a:schemeClr val="tx1">
                    <a:tint val="75000"/>
                  </a:schemeClr>
                </a:solidFill>
              </a:defRPr>
            </a:lvl2pPr>
            <a:lvl3pPr marL="1234440" indent="0">
              <a:buNone/>
              <a:defRPr sz="2430">
                <a:solidFill>
                  <a:schemeClr val="tx1">
                    <a:tint val="75000"/>
                  </a:schemeClr>
                </a:solidFill>
              </a:defRPr>
            </a:lvl3pPr>
            <a:lvl4pPr marL="1851660" indent="0">
              <a:buNone/>
              <a:defRPr sz="2160">
                <a:solidFill>
                  <a:schemeClr val="tx1">
                    <a:tint val="75000"/>
                  </a:schemeClr>
                </a:solidFill>
              </a:defRPr>
            </a:lvl4pPr>
            <a:lvl5pPr marL="2468880" indent="0">
              <a:buNone/>
              <a:defRPr sz="2160">
                <a:solidFill>
                  <a:schemeClr val="tx1">
                    <a:tint val="75000"/>
                  </a:schemeClr>
                </a:solidFill>
              </a:defRPr>
            </a:lvl5pPr>
            <a:lvl6pPr marL="3086100" indent="0">
              <a:buNone/>
              <a:defRPr sz="2160">
                <a:solidFill>
                  <a:schemeClr val="tx1">
                    <a:tint val="75000"/>
                  </a:schemeClr>
                </a:solidFill>
              </a:defRPr>
            </a:lvl6pPr>
            <a:lvl7pPr marL="3703320" indent="0">
              <a:buNone/>
              <a:defRPr sz="2160">
                <a:solidFill>
                  <a:schemeClr val="tx1">
                    <a:tint val="75000"/>
                  </a:schemeClr>
                </a:solidFill>
              </a:defRPr>
            </a:lvl7pPr>
            <a:lvl8pPr marL="4320540" indent="0">
              <a:buNone/>
              <a:defRPr sz="2160">
                <a:solidFill>
                  <a:schemeClr val="tx1">
                    <a:tint val="75000"/>
                  </a:schemeClr>
                </a:solidFill>
              </a:defRPr>
            </a:lvl8pPr>
            <a:lvl9pPr marL="4937760" indent="0">
              <a:buNone/>
              <a:defRPr sz="21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2999F-E35F-6376-AD67-2C4E3EDA3946}"/>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5" name="Footer Placeholder 4">
            <a:extLst>
              <a:ext uri="{FF2B5EF4-FFF2-40B4-BE49-F238E27FC236}">
                <a16:creationId xmlns:a16="http://schemas.microsoft.com/office/drawing/2014/main" id="{6D245420-9C00-950A-A53B-96E1CEC9C6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2CCC3F-B8D5-9ED2-E7BA-A6AA5F65FB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64302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0574-6142-E685-3981-AE6AC8DAF1B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83B7744-074B-2393-9612-B4A717F7F945}"/>
              </a:ext>
            </a:extLst>
          </p:cNvPr>
          <p:cNvSpPr>
            <a:spLocks noGrp="1"/>
          </p:cNvSpPr>
          <p:nvPr>
            <p:ph sz="half" idx="1"/>
          </p:nvPr>
        </p:nvSpPr>
        <p:spPr>
          <a:xfrm>
            <a:off x="1131570" y="2921000"/>
            <a:ext cx="699516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562EF1C-551C-D311-42C1-6691A3EF1FF6}"/>
              </a:ext>
            </a:extLst>
          </p:cNvPr>
          <p:cNvSpPr>
            <a:spLocks noGrp="1"/>
          </p:cNvSpPr>
          <p:nvPr>
            <p:ph sz="half" idx="2"/>
          </p:nvPr>
        </p:nvSpPr>
        <p:spPr>
          <a:xfrm>
            <a:off x="8332470" y="2921000"/>
            <a:ext cx="699516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246887B-E92D-342D-6410-2BD7836CE8D3}"/>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6" name="Footer Placeholder 5">
            <a:extLst>
              <a:ext uri="{FF2B5EF4-FFF2-40B4-BE49-F238E27FC236}">
                <a16:creationId xmlns:a16="http://schemas.microsoft.com/office/drawing/2014/main" id="{8272DAAD-3973-F0A6-4907-2C17283A6E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5056B57-9F16-605F-2EB1-4E95B736C7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46179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EF49-513E-6E2A-6E78-CF9637411E83}"/>
              </a:ext>
            </a:extLst>
          </p:cNvPr>
          <p:cNvSpPr>
            <a:spLocks noGrp="1"/>
          </p:cNvSpPr>
          <p:nvPr>
            <p:ph type="title"/>
          </p:nvPr>
        </p:nvSpPr>
        <p:spPr>
          <a:xfrm>
            <a:off x="1133714" y="584201"/>
            <a:ext cx="14196060" cy="2120901"/>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2768FF9-7EE7-C44E-30BE-BA9567E58391}"/>
              </a:ext>
            </a:extLst>
          </p:cNvPr>
          <p:cNvSpPr>
            <a:spLocks noGrp="1"/>
          </p:cNvSpPr>
          <p:nvPr>
            <p:ph type="body" idx="1"/>
          </p:nvPr>
        </p:nvSpPr>
        <p:spPr>
          <a:xfrm>
            <a:off x="1133715" y="2689861"/>
            <a:ext cx="6963012" cy="1318259"/>
          </a:xfrm>
        </p:spPr>
        <p:txBody>
          <a:bodyPr anchor="b"/>
          <a:lstStyle>
            <a:lvl1pPr marL="0" indent="0">
              <a:buNone/>
              <a:defRPr sz="3240" b="1"/>
            </a:lvl1pPr>
            <a:lvl2pPr marL="617220" indent="0">
              <a:buNone/>
              <a:defRPr sz="2700" b="1"/>
            </a:lvl2pPr>
            <a:lvl3pPr marL="1234440" indent="0">
              <a:buNone/>
              <a:defRPr sz="2430" b="1"/>
            </a:lvl3pPr>
            <a:lvl4pPr marL="1851660" indent="0">
              <a:buNone/>
              <a:defRPr sz="2160" b="1"/>
            </a:lvl4pPr>
            <a:lvl5pPr marL="2468880" indent="0">
              <a:buNone/>
              <a:defRPr sz="2160" b="1"/>
            </a:lvl5pPr>
            <a:lvl6pPr marL="3086100" indent="0">
              <a:buNone/>
              <a:defRPr sz="2160" b="1"/>
            </a:lvl6pPr>
            <a:lvl7pPr marL="3703320" indent="0">
              <a:buNone/>
              <a:defRPr sz="2160" b="1"/>
            </a:lvl7pPr>
            <a:lvl8pPr marL="4320540" indent="0">
              <a:buNone/>
              <a:defRPr sz="2160" b="1"/>
            </a:lvl8pPr>
            <a:lvl9pPr marL="4937760" indent="0">
              <a:buNone/>
              <a:defRPr sz="2160" b="1"/>
            </a:lvl9pPr>
          </a:lstStyle>
          <a:p>
            <a:pPr lvl="0"/>
            <a:r>
              <a:rPr lang="en-US"/>
              <a:t>Click to edit Master text styles</a:t>
            </a:r>
          </a:p>
        </p:txBody>
      </p:sp>
      <p:sp>
        <p:nvSpPr>
          <p:cNvPr id="4" name="Content Placeholder 3">
            <a:extLst>
              <a:ext uri="{FF2B5EF4-FFF2-40B4-BE49-F238E27FC236}">
                <a16:creationId xmlns:a16="http://schemas.microsoft.com/office/drawing/2014/main" id="{B339A2C0-6DBB-B5DD-F55E-3CB2456E6BF9}"/>
              </a:ext>
            </a:extLst>
          </p:cNvPr>
          <p:cNvSpPr>
            <a:spLocks noGrp="1"/>
          </p:cNvSpPr>
          <p:nvPr>
            <p:ph sz="half" idx="2"/>
          </p:nvPr>
        </p:nvSpPr>
        <p:spPr>
          <a:xfrm>
            <a:off x="1133715" y="4008120"/>
            <a:ext cx="6963012"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CA242E3-0E2F-1C6D-B45E-65CC47B9F07B}"/>
              </a:ext>
            </a:extLst>
          </p:cNvPr>
          <p:cNvSpPr>
            <a:spLocks noGrp="1"/>
          </p:cNvSpPr>
          <p:nvPr>
            <p:ph type="body" sz="quarter" idx="3"/>
          </p:nvPr>
        </p:nvSpPr>
        <p:spPr>
          <a:xfrm>
            <a:off x="8332470" y="2689861"/>
            <a:ext cx="6997304" cy="1318259"/>
          </a:xfrm>
        </p:spPr>
        <p:txBody>
          <a:bodyPr anchor="b"/>
          <a:lstStyle>
            <a:lvl1pPr marL="0" indent="0">
              <a:buNone/>
              <a:defRPr sz="3240" b="1"/>
            </a:lvl1pPr>
            <a:lvl2pPr marL="617220" indent="0">
              <a:buNone/>
              <a:defRPr sz="2700" b="1"/>
            </a:lvl2pPr>
            <a:lvl3pPr marL="1234440" indent="0">
              <a:buNone/>
              <a:defRPr sz="2430" b="1"/>
            </a:lvl3pPr>
            <a:lvl4pPr marL="1851660" indent="0">
              <a:buNone/>
              <a:defRPr sz="2160" b="1"/>
            </a:lvl4pPr>
            <a:lvl5pPr marL="2468880" indent="0">
              <a:buNone/>
              <a:defRPr sz="2160" b="1"/>
            </a:lvl5pPr>
            <a:lvl6pPr marL="3086100" indent="0">
              <a:buNone/>
              <a:defRPr sz="2160" b="1"/>
            </a:lvl6pPr>
            <a:lvl7pPr marL="3703320" indent="0">
              <a:buNone/>
              <a:defRPr sz="2160" b="1"/>
            </a:lvl7pPr>
            <a:lvl8pPr marL="4320540" indent="0">
              <a:buNone/>
              <a:defRPr sz="2160" b="1"/>
            </a:lvl8pPr>
            <a:lvl9pPr marL="4937760" indent="0">
              <a:buNone/>
              <a:defRPr sz="2160" b="1"/>
            </a:lvl9pPr>
          </a:lstStyle>
          <a:p>
            <a:pPr lvl="0"/>
            <a:r>
              <a:rPr lang="en-US"/>
              <a:t>Click to edit Master text styles</a:t>
            </a:r>
          </a:p>
        </p:txBody>
      </p:sp>
      <p:sp>
        <p:nvSpPr>
          <p:cNvPr id="6" name="Content Placeholder 5">
            <a:extLst>
              <a:ext uri="{FF2B5EF4-FFF2-40B4-BE49-F238E27FC236}">
                <a16:creationId xmlns:a16="http://schemas.microsoft.com/office/drawing/2014/main" id="{A2F94883-DD8D-FDDD-0D46-571E0C279EB2}"/>
              </a:ext>
            </a:extLst>
          </p:cNvPr>
          <p:cNvSpPr>
            <a:spLocks noGrp="1"/>
          </p:cNvSpPr>
          <p:nvPr>
            <p:ph sz="quarter" idx="4"/>
          </p:nvPr>
        </p:nvSpPr>
        <p:spPr>
          <a:xfrm>
            <a:off x="8332470" y="4008120"/>
            <a:ext cx="6997304"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A72203A-906F-0347-A4C9-C9314638754D}"/>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8" name="Footer Placeholder 7">
            <a:extLst>
              <a:ext uri="{FF2B5EF4-FFF2-40B4-BE49-F238E27FC236}">
                <a16:creationId xmlns:a16="http://schemas.microsoft.com/office/drawing/2014/main" id="{B0B52803-F374-DAF2-2528-DA6161950F7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04B270B-0617-14FD-FA60-56B891542A6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38792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9E70-CDB5-F308-A7DF-26E55976D1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553746-D79B-D72D-6975-272581CDCF50}"/>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4" name="Footer Placeholder 3">
            <a:extLst>
              <a:ext uri="{FF2B5EF4-FFF2-40B4-BE49-F238E27FC236}">
                <a16:creationId xmlns:a16="http://schemas.microsoft.com/office/drawing/2014/main" id="{81388070-2944-02AD-09B2-E287AB1A2C7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9EB5B6-8765-D00E-A52D-17DADF6C5DE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253060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9410DA-C258-AAA7-C932-6474A7005558}"/>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3" name="Footer Placeholder 2">
            <a:extLst>
              <a:ext uri="{FF2B5EF4-FFF2-40B4-BE49-F238E27FC236}">
                <a16:creationId xmlns:a16="http://schemas.microsoft.com/office/drawing/2014/main" id="{8F645DC2-08D0-DD7C-1CC0-3638BE5BE14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43D03CB-5A6E-3277-AB65-AFF82CF7EB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3219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92C1-87F2-7B8A-9F8E-19D1CCFE8417}"/>
              </a:ext>
            </a:extLst>
          </p:cNvPr>
          <p:cNvSpPr>
            <a:spLocks noGrp="1"/>
          </p:cNvSpPr>
          <p:nvPr>
            <p:ph type="title"/>
          </p:nvPr>
        </p:nvSpPr>
        <p:spPr>
          <a:xfrm>
            <a:off x="1133714" y="731520"/>
            <a:ext cx="5308520" cy="2560320"/>
          </a:xfrm>
        </p:spPr>
        <p:txBody>
          <a:bodyPr anchor="b"/>
          <a:lstStyle>
            <a:lvl1pPr>
              <a:defRPr sz="432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0B1BA0-07DE-73D9-51C0-CDC84F6D1BBB}"/>
              </a:ext>
            </a:extLst>
          </p:cNvPr>
          <p:cNvSpPr>
            <a:spLocks noGrp="1"/>
          </p:cNvSpPr>
          <p:nvPr>
            <p:ph idx="1"/>
          </p:nvPr>
        </p:nvSpPr>
        <p:spPr>
          <a:xfrm>
            <a:off x="6997304" y="1579881"/>
            <a:ext cx="8332470" cy="7797800"/>
          </a:xfrm>
        </p:spPr>
        <p:txBody>
          <a:bodyPr/>
          <a:lstStyle>
            <a:lvl1pPr>
              <a:defRPr sz="4320"/>
            </a:lvl1pPr>
            <a:lvl2pPr>
              <a:defRPr sz="3780"/>
            </a:lvl2pPr>
            <a:lvl3pPr>
              <a:defRPr sz="324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18DDB35-D2C3-F67C-1C81-7446A4220291}"/>
              </a:ext>
            </a:extLst>
          </p:cNvPr>
          <p:cNvSpPr>
            <a:spLocks noGrp="1"/>
          </p:cNvSpPr>
          <p:nvPr>
            <p:ph type="body" sz="half" idx="2"/>
          </p:nvPr>
        </p:nvSpPr>
        <p:spPr>
          <a:xfrm>
            <a:off x="1133714" y="3291840"/>
            <a:ext cx="5308520" cy="6098541"/>
          </a:xfrm>
        </p:spPr>
        <p:txBody>
          <a:bodyPr/>
          <a:lstStyle>
            <a:lvl1pPr marL="0" indent="0">
              <a:buNone/>
              <a:defRPr sz="2160"/>
            </a:lvl1pPr>
            <a:lvl2pPr marL="617220" indent="0">
              <a:buNone/>
              <a:defRPr sz="1890"/>
            </a:lvl2pPr>
            <a:lvl3pPr marL="1234440" indent="0">
              <a:buNone/>
              <a:defRPr sz="1620"/>
            </a:lvl3pPr>
            <a:lvl4pPr marL="1851660" indent="0">
              <a:buNone/>
              <a:defRPr sz="1350"/>
            </a:lvl4pPr>
            <a:lvl5pPr marL="2468880" indent="0">
              <a:buNone/>
              <a:defRPr sz="1350"/>
            </a:lvl5pPr>
            <a:lvl6pPr marL="3086100" indent="0">
              <a:buNone/>
              <a:defRPr sz="1350"/>
            </a:lvl6pPr>
            <a:lvl7pPr marL="3703320" indent="0">
              <a:buNone/>
              <a:defRPr sz="1350"/>
            </a:lvl7pPr>
            <a:lvl8pPr marL="4320540" indent="0">
              <a:buNone/>
              <a:defRPr sz="1350"/>
            </a:lvl8pPr>
            <a:lvl9pPr marL="4937760" indent="0">
              <a:buNone/>
              <a:defRPr sz="1350"/>
            </a:lvl9pPr>
          </a:lstStyle>
          <a:p>
            <a:pPr lvl="0"/>
            <a:r>
              <a:rPr lang="en-US"/>
              <a:t>Click to edit Master text styles</a:t>
            </a:r>
          </a:p>
        </p:txBody>
      </p:sp>
      <p:sp>
        <p:nvSpPr>
          <p:cNvPr id="5" name="Date Placeholder 4">
            <a:extLst>
              <a:ext uri="{FF2B5EF4-FFF2-40B4-BE49-F238E27FC236}">
                <a16:creationId xmlns:a16="http://schemas.microsoft.com/office/drawing/2014/main" id="{3C6AC2D2-1AA5-23AE-39CE-C14C9381811D}"/>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6" name="Footer Placeholder 5">
            <a:extLst>
              <a:ext uri="{FF2B5EF4-FFF2-40B4-BE49-F238E27FC236}">
                <a16:creationId xmlns:a16="http://schemas.microsoft.com/office/drawing/2014/main" id="{0C155E3D-BB90-2128-1013-6F7312870C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2B02FE-2255-D2B2-9DAB-66139503CB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5458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3C3A-C516-B098-808B-CCABF21F5807}"/>
              </a:ext>
            </a:extLst>
          </p:cNvPr>
          <p:cNvSpPr>
            <a:spLocks noGrp="1"/>
          </p:cNvSpPr>
          <p:nvPr>
            <p:ph type="title"/>
          </p:nvPr>
        </p:nvSpPr>
        <p:spPr>
          <a:xfrm>
            <a:off x="1133714" y="731520"/>
            <a:ext cx="5308520" cy="2560320"/>
          </a:xfrm>
        </p:spPr>
        <p:txBody>
          <a:bodyPr anchor="b"/>
          <a:lstStyle>
            <a:lvl1pPr>
              <a:defRPr sz="432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97C0EAF-B9E1-2370-EF15-268F5AD2A836}"/>
              </a:ext>
            </a:extLst>
          </p:cNvPr>
          <p:cNvSpPr>
            <a:spLocks noGrp="1"/>
          </p:cNvSpPr>
          <p:nvPr>
            <p:ph type="pic" idx="1"/>
          </p:nvPr>
        </p:nvSpPr>
        <p:spPr>
          <a:xfrm>
            <a:off x="6997304" y="1579881"/>
            <a:ext cx="8332470" cy="7797800"/>
          </a:xfrm>
        </p:spPr>
        <p:txBody>
          <a:bodyPr/>
          <a:lstStyle>
            <a:lvl1pPr marL="0" indent="0">
              <a:buNone/>
              <a:defRPr sz="4320"/>
            </a:lvl1pPr>
            <a:lvl2pPr marL="617220" indent="0">
              <a:buNone/>
              <a:defRPr sz="3780"/>
            </a:lvl2pPr>
            <a:lvl3pPr marL="1234440" indent="0">
              <a:buNone/>
              <a:defRPr sz="3240"/>
            </a:lvl3pPr>
            <a:lvl4pPr marL="1851660" indent="0">
              <a:buNone/>
              <a:defRPr sz="2700"/>
            </a:lvl4pPr>
            <a:lvl5pPr marL="2468880" indent="0">
              <a:buNone/>
              <a:defRPr sz="2700"/>
            </a:lvl5pPr>
            <a:lvl6pPr marL="3086100" indent="0">
              <a:buNone/>
              <a:defRPr sz="2700"/>
            </a:lvl6pPr>
            <a:lvl7pPr marL="3703320" indent="0">
              <a:buNone/>
              <a:defRPr sz="2700"/>
            </a:lvl7pPr>
            <a:lvl8pPr marL="4320540" indent="0">
              <a:buNone/>
              <a:defRPr sz="2700"/>
            </a:lvl8pPr>
            <a:lvl9pPr marL="4937760" indent="0">
              <a:buNone/>
              <a:defRPr sz="2700"/>
            </a:lvl9pPr>
          </a:lstStyle>
          <a:p>
            <a:endParaRPr lang="en-IN"/>
          </a:p>
        </p:txBody>
      </p:sp>
      <p:sp>
        <p:nvSpPr>
          <p:cNvPr id="4" name="Text Placeholder 3">
            <a:extLst>
              <a:ext uri="{FF2B5EF4-FFF2-40B4-BE49-F238E27FC236}">
                <a16:creationId xmlns:a16="http://schemas.microsoft.com/office/drawing/2014/main" id="{D2A2C846-E5A1-4738-DF55-4ACD4AE5FA57}"/>
              </a:ext>
            </a:extLst>
          </p:cNvPr>
          <p:cNvSpPr>
            <a:spLocks noGrp="1"/>
          </p:cNvSpPr>
          <p:nvPr>
            <p:ph type="body" sz="half" idx="2"/>
          </p:nvPr>
        </p:nvSpPr>
        <p:spPr>
          <a:xfrm>
            <a:off x="1133714" y="3291840"/>
            <a:ext cx="5308520" cy="6098541"/>
          </a:xfrm>
        </p:spPr>
        <p:txBody>
          <a:bodyPr/>
          <a:lstStyle>
            <a:lvl1pPr marL="0" indent="0">
              <a:buNone/>
              <a:defRPr sz="2160"/>
            </a:lvl1pPr>
            <a:lvl2pPr marL="617220" indent="0">
              <a:buNone/>
              <a:defRPr sz="1890"/>
            </a:lvl2pPr>
            <a:lvl3pPr marL="1234440" indent="0">
              <a:buNone/>
              <a:defRPr sz="1620"/>
            </a:lvl3pPr>
            <a:lvl4pPr marL="1851660" indent="0">
              <a:buNone/>
              <a:defRPr sz="1350"/>
            </a:lvl4pPr>
            <a:lvl5pPr marL="2468880" indent="0">
              <a:buNone/>
              <a:defRPr sz="1350"/>
            </a:lvl5pPr>
            <a:lvl6pPr marL="3086100" indent="0">
              <a:buNone/>
              <a:defRPr sz="1350"/>
            </a:lvl6pPr>
            <a:lvl7pPr marL="3703320" indent="0">
              <a:buNone/>
              <a:defRPr sz="1350"/>
            </a:lvl7pPr>
            <a:lvl8pPr marL="4320540" indent="0">
              <a:buNone/>
              <a:defRPr sz="1350"/>
            </a:lvl8pPr>
            <a:lvl9pPr marL="4937760" indent="0">
              <a:buNone/>
              <a:defRPr sz="1350"/>
            </a:lvl9pPr>
          </a:lstStyle>
          <a:p>
            <a:pPr lvl="0"/>
            <a:r>
              <a:rPr lang="en-US"/>
              <a:t>Click to edit Master text styles</a:t>
            </a:r>
          </a:p>
        </p:txBody>
      </p:sp>
      <p:sp>
        <p:nvSpPr>
          <p:cNvPr id="5" name="Date Placeholder 4">
            <a:extLst>
              <a:ext uri="{FF2B5EF4-FFF2-40B4-BE49-F238E27FC236}">
                <a16:creationId xmlns:a16="http://schemas.microsoft.com/office/drawing/2014/main" id="{C24FD99F-563C-3D04-034A-00C986B2131C}"/>
              </a:ext>
            </a:extLst>
          </p:cNvPr>
          <p:cNvSpPr>
            <a:spLocks noGrp="1"/>
          </p:cNvSpPr>
          <p:nvPr>
            <p:ph type="dt" sz="half" idx="10"/>
          </p:nvPr>
        </p:nvSpPr>
        <p:spPr/>
        <p:txBody>
          <a:bodyPr/>
          <a:lstStyle/>
          <a:p>
            <a:fld id="{DB457CDB-856A-4D4E-B214-06DE02F9C87E}" type="datetimeFigureOut">
              <a:rPr lang="en-IN" smtClean="0"/>
              <a:t>24/10/24</a:t>
            </a:fld>
            <a:endParaRPr lang="en-IN"/>
          </a:p>
        </p:txBody>
      </p:sp>
      <p:sp>
        <p:nvSpPr>
          <p:cNvPr id="6" name="Footer Placeholder 5">
            <a:extLst>
              <a:ext uri="{FF2B5EF4-FFF2-40B4-BE49-F238E27FC236}">
                <a16:creationId xmlns:a16="http://schemas.microsoft.com/office/drawing/2014/main" id="{DE9BBF2D-CCD6-F64F-FD85-4CDE94DA4B0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5B3CB4-D28E-EE08-223F-7BF03B91CB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73301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D71E7-E7C6-925F-B1B1-852FE670CC42}"/>
              </a:ext>
            </a:extLst>
          </p:cNvPr>
          <p:cNvSpPr>
            <a:spLocks noGrp="1"/>
          </p:cNvSpPr>
          <p:nvPr>
            <p:ph type="title"/>
          </p:nvPr>
        </p:nvSpPr>
        <p:spPr>
          <a:xfrm>
            <a:off x="1131570" y="584201"/>
            <a:ext cx="14196060" cy="212090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45C209-FDED-DA1F-2D6F-94674880F050}"/>
              </a:ext>
            </a:extLst>
          </p:cNvPr>
          <p:cNvSpPr>
            <a:spLocks noGrp="1"/>
          </p:cNvSpPr>
          <p:nvPr>
            <p:ph type="body" idx="1"/>
          </p:nvPr>
        </p:nvSpPr>
        <p:spPr>
          <a:xfrm>
            <a:off x="1131570" y="2921000"/>
            <a:ext cx="14196060" cy="69621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EBBD25-5514-81C2-C038-27777C9F946C}"/>
              </a:ext>
            </a:extLst>
          </p:cNvPr>
          <p:cNvSpPr>
            <a:spLocks noGrp="1"/>
          </p:cNvSpPr>
          <p:nvPr>
            <p:ph type="dt" sz="half" idx="2"/>
          </p:nvPr>
        </p:nvSpPr>
        <p:spPr>
          <a:xfrm>
            <a:off x="1131570" y="10170161"/>
            <a:ext cx="3703320" cy="584200"/>
          </a:xfrm>
          <a:prstGeom prst="rect">
            <a:avLst/>
          </a:prstGeom>
        </p:spPr>
        <p:txBody>
          <a:bodyPr vert="horz" lIns="91440" tIns="45720" rIns="91440" bIns="45720" rtlCol="0" anchor="ctr"/>
          <a:lstStyle>
            <a:lvl1pPr algn="l">
              <a:defRPr sz="1620">
                <a:solidFill>
                  <a:schemeClr val="tx1">
                    <a:tint val="75000"/>
                  </a:schemeClr>
                </a:solidFill>
              </a:defRPr>
            </a:lvl1pPr>
          </a:lstStyle>
          <a:p>
            <a:fld id="{DB457CDB-856A-4D4E-B214-06DE02F9C87E}" type="datetimeFigureOut">
              <a:rPr lang="en-IN" smtClean="0"/>
              <a:t>24/10/24</a:t>
            </a:fld>
            <a:endParaRPr lang="en-IN"/>
          </a:p>
        </p:txBody>
      </p:sp>
      <p:sp>
        <p:nvSpPr>
          <p:cNvPr id="5" name="Footer Placeholder 4">
            <a:extLst>
              <a:ext uri="{FF2B5EF4-FFF2-40B4-BE49-F238E27FC236}">
                <a16:creationId xmlns:a16="http://schemas.microsoft.com/office/drawing/2014/main" id="{AADB6B05-38EC-D73B-55CA-C3A42A58C3F0}"/>
              </a:ext>
            </a:extLst>
          </p:cNvPr>
          <p:cNvSpPr>
            <a:spLocks noGrp="1"/>
          </p:cNvSpPr>
          <p:nvPr>
            <p:ph type="ftr" sz="quarter" idx="3"/>
          </p:nvPr>
        </p:nvSpPr>
        <p:spPr>
          <a:xfrm>
            <a:off x="5452110" y="10170161"/>
            <a:ext cx="5554980" cy="584200"/>
          </a:xfrm>
          <a:prstGeom prst="rect">
            <a:avLst/>
          </a:prstGeom>
        </p:spPr>
        <p:txBody>
          <a:bodyPr vert="horz" lIns="91440" tIns="45720" rIns="91440" bIns="45720" rtlCol="0" anchor="ctr"/>
          <a:lstStyle>
            <a:lvl1pPr algn="ctr">
              <a:defRPr sz="162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02E91BD-4625-18F9-F618-5B7BDF07C143}"/>
              </a:ext>
            </a:extLst>
          </p:cNvPr>
          <p:cNvSpPr>
            <a:spLocks noGrp="1"/>
          </p:cNvSpPr>
          <p:nvPr>
            <p:ph type="sldNum" sz="quarter" idx="4"/>
          </p:nvPr>
        </p:nvSpPr>
        <p:spPr>
          <a:xfrm>
            <a:off x="11624310" y="10170161"/>
            <a:ext cx="3703320" cy="584200"/>
          </a:xfrm>
          <a:prstGeom prst="rect">
            <a:avLst/>
          </a:prstGeom>
        </p:spPr>
        <p:txBody>
          <a:bodyPr vert="horz" lIns="91440" tIns="45720" rIns="91440" bIns="45720" rtlCol="0" anchor="ctr"/>
          <a:lstStyle>
            <a:lvl1pPr algn="r">
              <a:defRPr sz="162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241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234440" rtl="0" eaLnBrk="1" latinLnBrk="0" hangingPunct="1">
        <a:lnSpc>
          <a:spcPct val="90000"/>
        </a:lnSpc>
        <a:spcBef>
          <a:spcPct val="0"/>
        </a:spcBef>
        <a:buNone/>
        <a:defRPr sz="5940" kern="1200">
          <a:solidFill>
            <a:schemeClr val="tx1"/>
          </a:solidFill>
          <a:latin typeface="+mj-lt"/>
          <a:ea typeface="+mj-ea"/>
          <a:cs typeface="+mj-cs"/>
        </a:defRPr>
      </a:lvl1pPr>
    </p:titleStyle>
    <p:bodyStyle>
      <a:lvl1pPr marL="308610" indent="-308610" algn="l" defTabSz="1234440" rtl="0" eaLnBrk="1" latinLnBrk="0" hangingPunct="1">
        <a:lnSpc>
          <a:spcPct val="90000"/>
        </a:lnSpc>
        <a:spcBef>
          <a:spcPts val="1350"/>
        </a:spcBef>
        <a:buFont typeface="Arial" panose="020B0604020202020204" pitchFamily="34" charset="0"/>
        <a:buChar char="•"/>
        <a:defRPr sz="3780" kern="1200">
          <a:solidFill>
            <a:schemeClr val="tx1"/>
          </a:solidFill>
          <a:latin typeface="+mn-lt"/>
          <a:ea typeface="+mn-ea"/>
          <a:cs typeface="+mn-cs"/>
        </a:defRPr>
      </a:lvl1pPr>
      <a:lvl2pPr marL="925830" indent="-308610" algn="l" defTabSz="1234440" rtl="0" eaLnBrk="1" latinLnBrk="0" hangingPunct="1">
        <a:lnSpc>
          <a:spcPct val="90000"/>
        </a:lnSpc>
        <a:spcBef>
          <a:spcPts val="675"/>
        </a:spcBef>
        <a:buFont typeface="Arial" panose="020B0604020202020204" pitchFamily="34" charset="0"/>
        <a:buChar char="•"/>
        <a:defRPr sz="3240" kern="1200">
          <a:solidFill>
            <a:schemeClr val="tx1"/>
          </a:solidFill>
          <a:latin typeface="+mn-lt"/>
          <a:ea typeface="+mn-ea"/>
          <a:cs typeface="+mn-cs"/>
        </a:defRPr>
      </a:lvl2pPr>
      <a:lvl3pPr marL="1543050" indent="-308610" algn="l" defTabSz="1234440" rtl="0" eaLnBrk="1" latinLnBrk="0" hangingPunct="1">
        <a:lnSpc>
          <a:spcPct val="90000"/>
        </a:lnSpc>
        <a:spcBef>
          <a:spcPts val="675"/>
        </a:spcBef>
        <a:buFont typeface="Arial" panose="020B0604020202020204" pitchFamily="34" charset="0"/>
        <a:buChar char="•"/>
        <a:defRPr sz="2700" kern="1200">
          <a:solidFill>
            <a:schemeClr val="tx1"/>
          </a:solidFill>
          <a:latin typeface="+mn-lt"/>
          <a:ea typeface="+mn-ea"/>
          <a:cs typeface="+mn-cs"/>
        </a:defRPr>
      </a:lvl3pPr>
      <a:lvl4pPr marL="2160270" indent="-308610" algn="l" defTabSz="1234440" rtl="0" eaLnBrk="1" latinLnBrk="0" hangingPunct="1">
        <a:lnSpc>
          <a:spcPct val="90000"/>
        </a:lnSpc>
        <a:spcBef>
          <a:spcPts val="675"/>
        </a:spcBef>
        <a:buFont typeface="Arial" panose="020B0604020202020204" pitchFamily="34" charset="0"/>
        <a:buChar char="•"/>
        <a:defRPr sz="2430" kern="1200">
          <a:solidFill>
            <a:schemeClr val="tx1"/>
          </a:solidFill>
          <a:latin typeface="+mn-lt"/>
          <a:ea typeface="+mn-ea"/>
          <a:cs typeface="+mn-cs"/>
        </a:defRPr>
      </a:lvl4pPr>
      <a:lvl5pPr marL="2777490" indent="-308610" algn="l" defTabSz="1234440" rtl="0" eaLnBrk="1" latinLnBrk="0" hangingPunct="1">
        <a:lnSpc>
          <a:spcPct val="90000"/>
        </a:lnSpc>
        <a:spcBef>
          <a:spcPts val="675"/>
        </a:spcBef>
        <a:buFont typeface="Arial" panose="020B0604020202020204" pitchFamily="34" charset="0"/>
        <a:buChar char="•"/>
        <a:defRPr sz="2430" kern="1200">
          <a:solidFill>
            <a:schemeClr val="tx1"/>
          </a:solidFill>
          <a:latin typeface="+mn-lt"/>
          <a:ea typeface="+mn-ea"/>
          <a:cs typeface="+mn-cs"/>
        </a:defRPr>
      </a:lvl5pPr>
      <a:lvl6pPr marL="3394710" indent="-308610" algn="l" defTabSz="1234440" rtl="0" eaLnBrk="1" latinLnBrk="0" hangingPunct="1">
        <a:lnSpc>
          <a:spcPct val="90000"/>
        </a:lnSpc>
        <a:spcBef>
          <a:spcPts val="675"/>
        </a:spcBef>
        <a:buFont typeface="Arial" panose="020B0604020202020204" pitchFamily="34" charset="0"/>
        <a:buChar char="•"/>
        <a:defRPr sz="2430" kern="1200">
          <a:solidFill>
            <a:schemeClr val="tx1"/>
          </a:solidFill>
          <a:latin typeface="+mn-lt"/>
          <a:ea typeface="+mn-ea"/>
          <a:cs typeface="+mn-cs"/>
        </a:defRPr>
      </a:lvl6pPr>
      <a:lvl7pPr marL="4011930" indent="-308610" algn="l" defTabSz="1234440" rtl="0" eaLnBrk="1" latinLnBrk="0" hangingPunct="1">
        <a:lnSpc>
          <a:spcPct val="90000"/>
        </a:lnSpc>
        <a:spcBef>
          <a:spcPts val="675"/>
        </a:spcBef>
        <a:buFont typeface="Arial" panose="020B0604020202020204" pitchFamily="34" charset="0"/>
        <a:buChar char="•"/>
        <a:defRPr sz="2430" kern="1200">
          <a:solidFill>
            <a:schemeClr val="tx1"/>
          </a:solidFill>
          <a:latin typeface="+mn-lt"/>
          <a:ea typeface="+mn-ea"/>
          <a:cs typeface="+mn-cs"/>
        </a:defRPr>
      </a:lvl7pPr>
      <a:lvl8pPr marL="4629150" indent="-308610" algn="l" defTabSz="1234440" rtl="0" eaLnBrk="1" latinLnBrk="0" hangingPunct="1">
        <a:lnSpc>
          <a:spcPct val="90000"/>
        </a:lnSpc>
        <a:spcBef>
          <a:spcPts val="675"/>
        </a:spcBef>
        <a:buFont typeface="Arial" panose="020B0604020202020204" pitchFamily="34" charset="0"/>
        <a:buChar char="•"/>
        <a:defRPr sz="2430" kern="1200">
          <a:solidFill>
            <a:schemeClr val="tx1"/>
          </a:solidFill>
          <a:latin typeface="+mn-lt"/>
          <a:ea typeface="+mn-ea"/>
          <a:cs typeface="+mn-cs"/>
        </a:defRPr>
      </a:lvl8pPr>
      <a:lvl9pPr marL="5246370" indent="-308610" algn="l" defTabSz="1234440" rtl="0" eaLnBrk="1" latinLnBrk="0" hangingPunct="1">
        <a:lnSpc>
          <a:spcPct val="90000"/>
        </a:lnSpc>
        <a:spcBef>
          <a:spcPts val="675"/>
        </a:spcBef>
        <a:buFont typeface="Arial" panose="020B0604020202020204" pitchFamily="34" charset="0"/>
        <a:buChar char="•"/>
        <a:defRPr sz="2430" kern="1200">
          <a:solidFill>
            <a:schemeClr val="tx1"/>
          </a:solidFill>
          <a:latin typeface="+mn-lt"/>
          <a:ea typeface="+mn-ea"/>
          <a:cs typeface="+mn-cs"/>
        </a:defRPr>
      </a:lvl9pPr>
    </p:bodyStyle>
    <p:otherStyle>
      <a:defPPr>
        <a:defRPr lang="en-US"/>
      </a:defPPr>
      <a:lvl1pPr marL="0" algn="l" defTabSz="1234440" rtl="0" eaLnBrk="1" latinLnBrk="0" hangingPunct="1">
        <a:defRPr sz="2430" kern="1200">
          <a:solidFill>
            <a:schemeClr val="tx1"/>
          </a:solidFill>
          <a:latin typeface="+mn-lt"/>
          <a:ea typeface="+mn-ea"/>
          <a:cs typeface="+mn-cs"/>
        </a:defRPr>
      </a:lvl1pPr>
      <a:lvl2pPr marL="617220" algn="l" defTabSz="1234440" rtl="0" eaLnBrk="1" latinLnBrk="0" hangingPunct="1">
        <a:defRPr sz="2430" kern="1200">
          <a:solidFill>
            <a:schemeClr val="tx1"/>
          </a:solidFill>
          <a:latin typeface="+mn-lt"/>
          <a:ea typeface="+mn-ea"/>
          <a:cs typeface="+mn-cs"/>
        </a:defRPr>
      </a:lvl2pPr>
      <a:lvl3pPr marL="1234440" algn="l" defTabSz="1234440" rtl="0" eaLnBrk="1" latinLnBrk="0" hangingPunct="1">
        <a:defRPr sz="2430" kern="1200">
          <a:solidFill>
            <a:schemeClr val="tx1"/>
          </a:solidFill>
          <a:latin typeface="+mn-lt"/>
          <a:ea typeface="+mn-ea"/>
          <a:cs typeface="+mn-cs"/>
        </a:defRPr>
      </a:lvl3pPr>
      <a:lvl4pPr marL="1851660" algn="l" defTabSz="1234440" rtl="0" eaLnBrk="1" latinLnBrk="0" hangingPunct="1">
        <a:defRPr sz="2430" kern="1200">
          <a:solidFill>
            <a:schemeClr val="tx1"/>
          </a:solidFill>
          <a:latin typeface="+mn-lt"/>
          <a:ea typeface="+mn-ea"/>
          <a:cs typeface="+mn-cs"/>
        </a:defRPr>
      </a:lvl4pPr>
      <a:lvl5pPr marL="2468880" algn="l" defTabSz="1234440" rtl="0" eaLnBrk="1" latinLnBrk="0" hangingPunct="1">
        <a:defRPr sz="2430" kern="1200">
          <a:solidFill>
            <a:schemeClr val="tx1"/>
          </a:solidFill>
          <a:latin typeface="+mn-lt"/>
          <a:ea typeface="+mn-ea"/>
          <a:cs typeface="+mn-cs"/>
        </a:defRPr>
      </a:lvl5pPr>
      <a:lvl6pPr marL="3086100" algn="l" defTabSz="1234440" rtl="0" eaLnBrk="1" latinLnBrk="0" hangingPunct="1">
        <a:defRPr sz="2430" kern="1200">
          <a:solidFill>
            <a:schemeClr val="tx1"/>
          </a:solidFill>
          <a:latin typeface="+mn-lt"/>
          <a:ea typeface="+mn-ea"/>
          <a:cs typeface="+mn-cs"/>
        </a:defRPr>
      </a:lvl6pPr>
      <a:lvl7pPr marL="3703320" algn="l" defTabSz="1234440" rtl="0" eaLnBrk="1" latinLnBrk="0" hangingPunct="1">
        <a:defRPr sz="2430" kern="1200">
          <a:solidFill>
            <a:schemeClr val="tx1"/>
          </a:solidFill>
          <a:latin typeface="+mn-lt"/>
          <a:ea typeface="+mn-ea"/>
          <a:cs typeface="+mn-cs"/>
        </a:defRPr>
      </a:lvl7pPr>
      <a:lvl8pPr marL="4320540" algn="l" defTabSz="1234440" rtl="0" eaLnBrk="1" latinLnBrk="0" hangingPunct="1">
        <a:defRPr sz="2430" kern="1200">
          <a:solidFill>
            <a:schemeClr val="tx1"/>
          </a:solidFill>
          <a:latin typeface="+mn-lt"/>
          <a:ea typeface="+mn-ea"/>
          <a:cs typeface="+mn-cs"/>
        </a:defRPr>
      </a:lvl8pPr>
      <a:lvl9pPr marL="4937760" algn="l" defTabSz="1234440" rtl="0" eaLnBrk="1" latinLnBrk="0" hangingPunct="1">
        <a:defRPr sz="2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ec.ch/dyn/www/f?p=103:14:710445388816403::::FSP_ORG_ID:48148" TargetMode="External"/><Relationship Id="rId2" Type="http://schemas.openxmlformats.org/officeDocument/2006/relationships/hyperlink" Target="https://iec.ch/dyn/www/f?p=103:14:710445388816403::::FSP_ORG_ID:2718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prstGeom prst="rect">
            <a:avLst/>
          </a:prstGeom>
        </p:spPr>
        <p:txBody>
          <a:bodyPr spcFirstLastPara="1" wrap="square" lIns="169475" tIns="169475" rIns="169475" bIns="169475" anchor="t" anchorCtr="0">
            <a:normAutofit/>
          </a:bodyPr>
          <a:lstStyle/>
          <a:p>
            <a:pPr marL="0" lvl="0" indent="0" algn="l" rtl="0">
              <a:spcBef>
                <a:spcPts val="0"/>
              </a:spcBef>
              <a:spcAft>
                <a:spcPts val="0"/>
              </a:spcAft>
              <a:buNone/>
            </a:pPr>
            <a:r>
              <a:rPr lang="en" b="1" dirty="0">
                <a:solidFill>
                  <a:schemeClr val="accent6">
                    <a:lumMod val="50000"/>
                  </a:schemeClr>
                </a:solidFill>
              </a:rPr>
              <a:t>Half yearly review</a:t>
            </a:r>
            <a:endParaRPr b="1" dirty="0">
              <a:solidFill>
                <a:schemeClr val="accent6">
                  <a:lumMod val="50000"/>
                </a:schemeClr>
              </a:solidFill>
            </a:endParaRPr>
          </a:p>
        </p:txBody>
      </p:sp>
      <p:sp>
        <p:nvSpPr>
          <p:cNvPr id="87" name="Google Shape;87;p13"/>
          <p:cNvSpPr txBox="1">
            <a:spLocks noGrp="1"/>
          </p:cNvSpPr>
          <p:nvPr>
            <p:ph type="subTitle" idx="1"/>
          </p:nvPr>
        </p:nvSpPr>
        <p:spPr>
          <a:prstGeom prst="rect">
            <a:avLst/>
          </a:prstGeom>
        </p:spPr>
        <p:txBody>
          <a:bodyPr spcFirstLastPara="1" wrap="square" lIns="169475" tIns="169475" rIns="169475" bIns="169475" anchor="t" anchorCtr="0">
            <a:normAutofit/>
          </a:bodyPr>
          <a:lstStyle/>
          <a:p>
            <a:pPr marL="0" lvl="0" indent="0" algn="l" rtl="0">
              <a:spcBef>
                <a:spcPts val="0"/>
              </a:spcBef>
              <a:spcAft>
                <a:spcPts val="0"/>
              </a:spcAft>
              <a:buNone/>
            </a:pPr>
            <a:r>
              <a:rPr lang="en" dirty="0"/>
              <a:t>Ashok Kumar</a:t>
            </a:r>
          </a:p>
          <a:p>
            <a:pPr marL="0" lvl="0" indent="0" algn="l" rtl="0">
              <a:spcBef>
                <a:spcPts val="0"/>
              </a:spcBef>
              <a:spcAft>
                <a:spcPts val="0"/>
              </a:spcAft>
              <a:buNone/>
            </a:pPr>
            <a:r>
              <a:rPr lang="en" dirty="0"/>
              <a:t>ETD</a:t>
            </a: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idx="4294967295"/>
          </p:nvPr>
        </p:nvSpPr>
        <p:spPr>
          <a:xfrm>
            <a:off x="0" y="0"/>
            <a:ext cx="16459200" cy="1141413"/>
          </a:xfrm>
          <a:prstGeom prst="rect">
            <a:avLst/>
          </a:prstGeom>
        </p:spPr>
        <p:txBody>
          <a:bodyPr spcFirstLastPara="1" wrap="square" lIns="169475" tIns="169475" rIns="169475" bIns="169475" anchor="t" anchorCtr="0">
            <a:normAutofit/>
          </a:bodyPr>
          <a:lstStyle/>
          <a:p>
            <a:pPr marL="0" lvl="0" indent="0" algn="l" rtl="0">
              <a:spcBef>
                <a:spcPts val="0"/>
              </a:spcBef>
              <a:spcAft>
                <a:spcPts val="0"/>
              </a:spcAft>
              <a:buNone/>
            </a:pPr>
            <a:r>
              <a:rPr lang="en" sz="2200" dirty="0">
                <a:solidFill>
                  <a:srgbClr val="000000"/>
                </a:solidFill>
                <a:latin typeface="Arial"/>
                <a:ea typeface="Arial"/>
                <a:cs typeface="Arial"/>
                <a:sym typeface="Arial"/>
              </a:rPr>
              <a:t>H. </a:t>
            </a:r>
            <a:r>
              <a:rPr lang="en" sz="2200" dirty="0">
                <a:solidFill>
                  <a:srgbClr val="00B050"/>
                </a:solidFill>
                <a:latin typeface="Arial"/>
                <a:ea typeface="Arial"/>
                <a:cs typeface="Arial"/>
                <a:sym typeface="Arial"/>
              </a:rPr>
              <a:t>Status of Process Reform measures</a:t>
            </a:r>
            <a:r>
              <a:rPr lang="en" sz="2200" dirty="0">
                <a:solidFill>
                  <a:srgbClr val="000000"/>
                </a:solidFill>
                <a:latin typeface="Arial"/>
                <a:ea typeface="Arial"/>
                <a:cs typeface="Arial"/>
                <a:sym typeface="Arial"/>
              </a:rPr>
              <a:t> - Attendance, Inactive members, Comments on P Drafts, Resolutions, members trained, SC membership rationalised.</a:t>
            </a:r>
            <a:endParaRPr sz="2200" dirty="0">
              <a:solidFill>
                <a:srgbClr val="000000"/>
              </a:solidFill>
              <a:latin typeface="Arial"/>
              <a:ea typeface="Arial"/>
              <a:cs typeface="Arial"/>
              <a:sym typeface="Arial"/>
            </a:endParaRPr>
          </a:p>
          <a:p>
            <a:pPr marL="0" lvl="0" indent="0" algn="l" rtl="0">
              <a:spcBef>
                <a:spcPts val="0"/>
              </a:spcBef>
              <a:spcAft>
                <a:spcPts val="0"/>
              </a:spcAft>
              <a:buNone/>
            </a:pPr>
            <a:endParaRPr sz="2200" dirty="0">
              <a:solidFill>
                <a:srgbClr val="000000"/>
              </a:solidFill>
              <a:latin typeface="Arial"/>
              <a:ea typeface="Arial"/>
              <a:cs typeface="Arial"/>
              <a:sym typeface="Arial"/>
            </a:endParaRPr>
          </a:p>
          <a:p>
            <a:pPr marL="0" lvl="0" indent="0" algn="l" rtl="0">
              <a:spcBef>
                <a:spcPts val="0"/>
              </a:spcBef>
              <a:spcAft>
                <a:spcPts val="0"/>
              </a:spcAft>
              <a:buNone/>
            </a:pPr>
            <a:endParaRPr sz="2200" dirty="0">
              <a:solidFill>
                <a:srgbClr val="000000"/>
              </a:solidFill>
              <a:latin typeface="Arial"/>
              <a:ea typeface="Arial"/>
              <a:cs typeface="Arial"/>
              <a:sym typeface="Arial"/>
            </a:endParaRPr>
          </a:p>
        </p:txBody>
      </p:sp>
      <p:sp>
        <p:nvSpPr>
          <p:cNvPr id="192" name="Google Shape;192;p30"/>
          <p:cNvSpPr txBox="1"/>
          <p:nvPr/>
        </p:nvSpPr>
        <p:spPr>
          <a:xfrm>
            <a:off x="1965425" y="2649625"/>
            <a:ext cx="13659300" cy="3139291"/>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400" dirty="0">
                <a:solidFill>
                  <a:srgbClr val="002060"/>
                </a:solidFill>
                <a:latin typeface="Calibri" panose="020F0502020204030204" pitchFamily="34" charset="0"/>
                <a:ea typeface="Lato"/>
                <a:cs typeface="Calibri" panose="020F0502020204030204" pitchFamily="34" charset="0"/>
                <a:sym typeface="Lato"/>
              </a:rPr>
              <a:t>Entire process reform have been circulated to members along with handbook for TC members and included in agenda of meetings held.</a:t>
            </a:r>
          </a:p>
          <a:p>
            <a:pPr marL="457200" lvl="0" indent="0" algn="l" rtl="0">
              <a:spcBef>
                <a:spcPts val="0"/>
              </a:spcBef>
              <a:spcAft>
                <a:spcPts val="0"/>
              </a:spcAft>
              <a:buNone/>
            </a:pPr>
            <a:endParaRPr sz="2400" dirty="0">
              <a:solidFill>
                <a:srgbClr val="002060"/>
              </a:solidFill>
              <a:latin typeface="Calibri" panose="020F0502020204030204" pitchFamily="34" charset="0"/>
              <a:ea typeface="Lato"/>
              <a:cs typeface="Calibri" panose="020F0502020204030204" pitchFamily="34" charset="0"/>
              <a:sym typeface="Lato"/>
            </a:endParaRPr>
          </a:p>
          <a:p>
            <a:pPr marL="457200" lvl="0" indent="-381000" algn="l" rtl="0">
              <a:spcBef>
                <a:spcPts val="0"/>
              </a:spcBef>
              <a:spcAft>
                <a:spcPts val="0"/>
              </a:spcAft>
              <a:buClr>
                <a:schemeClr val="accent1"/>
              </a:buClr>
              <a:buSzPts val="2400"/>
              <a:buFont typeface="Lato"/>
              <a:buAutoNum type="arabicPeriod"/>
            </a:pPr>
            <a:r>
              <a:rPr lang="en" sz="2400" dirty="0">
                <a:solidFill>
                  <a:srgbClr val="002060"/>
                </a:solidFill>
                <a:latin typeface="Calibri" panose="020F0502020204030204" pitchFamily="34" charset="0"/>
                <a:ea typeface="Lato"/>
                <a:cs typeface="Calibri" panose="020F0502020204030204" pitchFamily="34" charset="0"/>
                <a:sym typeface="Lato"/>
              </a:rPr>
              <a:t>Attendance - inactive members - Members who have not attended 2 consecutive meetings have been removed.</a:t>
            </a:r>
          </a:p>
          <a:p>
            <a:pPr marL="457200" lvl="0" indent="-381000" algn="l" rtl="0">
              <a:spcBef>
                <a:spcPts val="0"/>
              </a:spcBef>
              <a:spcAft>
                <a:spcPts val="0"/>
              </a:spcAft>
              <a:buClr>
                <a:schemeClr val="accent1"/>
              </a:buClr>
              <a:buSzPts val="2400"/>
              <a:buFont typeface="Lato"/>
              <a:buAutoNum type="arabicPeriod"/>
            </a:pPr>
            <a:r>
              <a:rPr lang="en" sz="2400" dirty="0">
                <a:solidFill>
                  <a:srgbClr val="002060"/>
                </a:solidFill>
                <a:latin typeface="Calibri" panose="020F0502020204030204" pitchFamily="34" charset="0"/>
                <a:ea typeface="Lato"/>
                <a:cs typeface="Calibri" panose="020F0502020204030204" pitchFamily="34" charset="0"/>
                <a:sym typeface="Lato"/>
              </a:rPr>
              <a:t>Comments on P/WC Drafts- P/WC drafts circulated-8, </a:t>
            </a:r>
            <a:r>
              <a:rPr lang="en-US" sz="2400" dirty="0">
                <a:solidFill>
                  <a:srgbClr val="002060"/>
                </a:solidFill>
                <a:latin typeface="Calibri" panose="020F0502020204030204" pitchFamily="34" charset="0"/>
                <a:ea typeface="Lato"/>
                <a:cs typeface="Calibri" panose="020F0502020204030204" pitchFamily="34" charset="0"/>
                <a:sym typeface="Lato"/>
              </a:rPr>
              <a:t>No of comments - 9</a:t>
            </a:r>
            <a:endParaRPr sz="2400" dirty="0">
              <a:solidFill>
                <a:srgbClr val="002060"/>
              </a:solidFill>
              <a:latin typeface="Calibri" panose="020F0502020204030204" pitchFamily="34" charset="0"/>
              <a:ea typeface="Lato"/>
              <a:cs typeface="Calibri" panose="020F0502020204030204" pitchFamily="34" charset="0"/>
              <a:sym typeface="Lato"/>
            </a:endParaRPr>
          </a:p>
          <a:p>
            <a:pPr marL="457200" lvl="0" indent="-381000" algn="l" rtl="0">
              <a:spcBef>
                <a:spcPts val="0"/>
              </a:spcBef>
              <a:spcAft>
                <a:spcPts val="0"/>
              </a:spcAft>
              <a:buClr>
                <a:schemeClr val="accent1"/>
              </a:buClr>
              <a:buSzPts val="2400"/>
              <a:buFont typeface="Lato"/>
              <a:buAutoNum type="arabicPeriod"/>
            </a:pPr>
            <a:r>
              <a:rPr lang="en" sz="2400" dirty="0">
                <a:solidFill>
                  <a:srgbClr val="002060"/>
                </a:solidFill>
                <a:latin typeface="Calibri" panose="020F0502020204030204" pitchFamily="34" charset="0"/>
                <a:ea typeface="Lato"/>
                <a:cs typeface="Calibri" panose="020F0502020204030204" pitchFamily="34" charset="0"/>
                <a:sym typeface="Lato"/>
              </a:rPr>
              <a:t>Resolutions – Circulated to members within 24 hrs of meetings</a:t>
            </a:r>
            <a:endParaRPr sz="2400" dirty="0">
              <a:solidFill>
                <a:srgbClr val="002060"/>
              </a:solidFill>
              <a:latin typeface="Calibri" panose="020F0502020204030204" pitchFamily="34" charset="0"/>
              <a:ea typeface="Lato"/>
              <a:cs typeface="Calibri" panose="020F0502020204030204" pitchFamily="34" charset="0"/>
              <a:sym typeface="Lato"/>
            </a:endParaRPr>
          </a:p>
          <a:p>
            <a:pPr marL="457200" lvl="0" indent="-381000" algn="l" rtl="0">
              <a:spcBef>
                <a:spcPts val="0"/>
              </a:spcBef>
              <a:spcAft>
                <a:spcPts val="0"/>
              </a:spcAft>
              <a:buClr>
                <a:schemeClr val="accent1"/>
              </a:buClr>
              <a:buSzPts val="2400"/>
              <a:buFont typeface="Lato"/>
              <a:buAutoNum type="arabicPeriod"/>
            </a:pPr>
            <a:r>
              <a:rPr lang="en" sz="2400" dirty="0">
                <a:solidFill>
                  <a:srgbClr val="002060"/>
                </a:solidFill>
                <a:latin typeface="Calibri" panose="020F0502020204030204" pitchFamily="34" charset="0"/>
                <a:ea typeface="Lato"/>
                <a:cs typeface="Calibri" panose="020F0502020204030204" pitchFamily="34" charset="0"/>
                <a:sym typeface="Lato"/>
              </a:rPr>
              <a:t>SC membership rationalisation – Being taken up in SC meetings</a:t>
            </a:r>
            <a:endParaRPr sz="2400" dirty="0">
              <a:solidFill>
                <a:srgbClr val="002060"/>
              </a:solidFill>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a:extLst>
              <a:ext uri="{FF2B5EF4-FFF2-40B4-BE49-F238E27FC236}">
                <a16:creationId xmlns:a16="http://schemas.microsoft.com/office/drawing/2014/main" id="{0325003F-A6A5-34F6-889C-7AEB10C09CDA}"/>
              </a:ext>
            </a:extLst>
          </p:cNvPr>
          <p:cNvSpPr txBox="1">
            <a:spLocks/>
          </p:cNvSpPr>
          <p:nvPr/>
        </p:nvSpPr>
        <p:spPr>
          <a:xfrm>
            <a:off x="561109" y="0"/>
            <a:ext cx="15108382" cy="1141413"/>
          </a:xfrm>
          <a:prstGeom prst="rect">
            <a:avLst/>
          </a:prstGeom>
        </p:spPr>
        <p:txBody>
          <a:bodyPr spcFirstLastPara="1" vert="horz" wrap="square" lIns="169475" tIns="169475" rIns="169475" bIns="169475" rtlCol="0" anchor="t" anchorCtr="0">
            <a:normAutofit fontScale="90000" lnSpcReduction="10000"/>
          </a:bodyPr>
          <a:lstStyle>
            <a:lvl1pPr algn="l" defTabSz="1234440" rtl="0" eaLnBrk="1" latinLnBrk="0" hangingPunct="1">
              <a:lnSpc>
                <a:spcPct val="90000"/>
              </a:lnSpc>
              <a:spcBef>
                <a:spcPct val="0"/>
              </a:spcBef>
              <a:buNone/>
              <a:defRPr sz="5940" kern="1200">
                <a:solidFill>
                  <a:schemeClr val="tx1"/>
                </a:solidFill>
                <a:latin typeface="+mj-lt"/>
                <a:ea typeface="+mj-ea"/>
                <a:cs typeface="+mj-cs"/>
              </a:defRPr>
            </a:lvl1pPr>
          </a:lstStyle>
          <a:p>
            <a:pPr>
              <a:spcBef>
                <a:spcPts val="0"/>
              </a:spcBef>
            </a:pPr>
            <a:r>
              <a:rPr lang="en-IN" sz="2200" dirty="0">
                <a:solidFill>
                  <a:srgbClr val="000000"/>
                </a:solidFill>
                <a:latin typeface="Arial"/>
                <a:ea typeface="Arial"/>
                <a:cs typeface="Arial"/>
                <a:sym typeface="Arial"/>
              </a:rPr>
              <a:t>A. Progress of </a:t>
            </a:r>
            <a:r>
              <a:rPr lang="en-IN" sz="2200" u="sng" dirty="0">
                <a:solidFill>
                  <a:srgbClr val="00B050"/>
                </a:solidFill>
                <a:latin typeface="Arial"/>
                <a:ea typeface="Arial"/>
                <a:cs typeface="Arial"/>
                <a:sym typeface="Arial"/>
              </a:rPr>
              <a:t>NWIPs</a:t>
            </a:r>
            <a:r>
              <a:rPr lang="en-IN" sz="2200" dirty="0">
                <a:solidFill>
                  <a:srgbClr val="000000"/>
                </a:solidFill>
                <a:latin typeface="Arial"/>
                <a:ea typeface="Arial"/>
                <a:cs typeface="Arial"/>
                <a:sym typeface="Arial"/>
              </a:rPr>
              <a:t> and Reviews against the Annual Action Plan for 2024-25 - with break-up of Archived, Withdrawn, Reaffirmed, Amended and Revised. </a:t>
            </a:r>
            <a:br>
              <a:rPr lang="en-IN" sz="2200" dirty="0">
                <a:solidFill>
                  <a:srgbClr val="000000"/>
                </a:solidFill>
                <a:latin typeface="Arial"/>
                <a:ea typeface="Arial"/>
                <a:cs typeface="Arial"/>
                <a:sym typeface="Arial"/>
              </a:rPr>
            </a:br>
            <a:r>
              <a:rPr lang="en-IN" sz="2200" dirty="0">
                <a:solidFill>
                  <a:srgbClr val="000000"/>
                </a:solidFill>
                <a:latin typeface="Arial"/>
                <a:ea typeface="Arial"/>
                <a:cs typeface="Arial"/>
                <a:sym typeface="Arial"/>
              </a:rPr>
              <a:t>B. Process adopted for the NWIPs - ARP, WG, R&amp;D, Seminars/workshops.</a:t>
            </a:r>
            <a:endParaRPr lang="en-IN" dirty="0"/>
          </a:p>
        </p:txBody>
      </p:sp>
      <p:graphicFrame>
        <p:nvGraphicFramePr>
          <p:cNvPr id="3" name="Table 2">
            <a:extLst>
              <a:ext uri="{FF2B5EF4-FFF2-40B4-BE49-F238E27FC236}">
                <a16:creationId xmlns:a16="http://schemas.microsoft.com/office/drawing/2014/main" id="{04F5D5E2-AF63-77B8-51E7-4379AD8B0888}"/>
              </a:ext>
            </a:extLst>
          </p:cNvPr>
          <p:cNvGraphicFramePr>
            <a:graphicFrameLocks noGrp="1"/>
          </p:cNvGraphicFramePr>
          <p:nvPr>
            <p:extLst>
              <p:ext uri="{D42A27DB-BD31-4B8C-83A1-F6EECF244321}">
                <p14:modId xmlns:p14="http://schemas.microsoft.com/office/powerpoint/2010/main" val="2161731098"/>
              </p:ext>
            </p:extLst>
          </p:nvPr>
        </p:nvGraphicFramePr>
        <p:xfrm>
          <a:off x="768927" y="1392383"/>
          <a:ext cx="14568054" cy="9163162"/>
        </p:xfrm>
        <a:graphic>
          <a:graphicData uri="http://schemas.openxmlformats.org/drawingml/2006/table">
            <a:tbl>
              <a:tblPr firstRow="1" bandRow="1">
                <a:tableStyleId>{18ED1C09-C46D-4DFE-966E-32F3D07E89F5}</a:tableStyleId>
              </a:tblPr>
              <a:tblGrid>
                <a:gridCol w="2909455">
                  <a:extLst>
                    <a:ext uri="{9D8B030D-6E8A-4147-A177-3AD203B41FA5}">
                      <a16:colId xmlns:a16="http://schemas.microsoft.com/office/drawing/2014/main" val="2972950139"/>
                    </a:ext>
                  </a:extLst>
                </a:gridCol>
                <a:gridCol w="4589511">
                  <a:extLst>
                    <a:ext uri="{9D8B030D-6E8A-4147-A177-3AD203B41FA5}">
                      <a16:colId xmlns:a16="http://schemas.microsoft.com/office/drawing/2014/main" val="4022828041"/>
                    </a:ext>
                  </a:extLst>
                </a:gridCol>
                <a:gridCol w="3534544">
                  <a:extLst>
                    <a:ext uri="{9D8B030D-6E8A-4147-A177-3AD203B41FA5}">
                      <a16:colId xmlns:a16="http://schemas.microsoft.com/office/drawing/2014/main" val="1659078264"/>
                    </a:ext>
                  </a:extLst>
                </a:gridCol>
                <a:gridCol w="3534544">
                  <a:extLst>
                    <a:ext uri="{9D8B030D-6E8A-4147-A177-3AD203B41FA5}">
                      <a16:colId xmlns:a16="http://schemas.microsoft.com/office/drawing/2014/main" val="2509694466"/>
                    </a:ext>
                  </a:extLst>
                </a:gridCol>
              </a:tblGrid>
              <a:tr h="651764">
                <a:tc>
                  <a:txBody>
                    <a:bodyPr/>
                    <a:lstStyle/>
                    <a:p>
                      <a:pPr marL="0" lvl="0" indent="0" algn="l" rtl="0">
                        <a:lnSpc>
                          <a:spcPct val="115000"/>
                        </a:lnSpc>
                        <a:spcBef>
                          <a:spcPts val="0"/>
                        </a:spcBef>
                        <a:spcAft>
                          <a:spcPts val="0"/>
                        </a:spcAft>
                        <a:buNone/>
                      </a:pPr>
                      <a:r>
                        <a:rPr lang="en" sz="2000" b="1" dirty="0"/>
                        <a:t>Committee</a:t>
                      </a:r>
                      <a:endParaRPr sz="2000" b="1" dirty="0"/>
                    </a:p>
                  </a:txBody>
                  <a:tcPr marL="51425" marR="51425" marT="195025" marB="195025" anchor="b"/>
                </a:tc>
                <a:tc>
                  <a:txBody>
                    <a:bodyPr/>
                    <a:lstStyle/>
                    <a:p>
                      <a:pPr marL="0" lvl="0" indent="0" algn="l" rtl="0">
                        <a:lnSpc>
                          <a:spcPct val="115000"/>
                        </a:lnSpc>
                        <a:spcBef>
                          <a:spcPts val="0"/>
                        </a:spcBef>
                        <a:spcAft>
                          <a:spcPts val="0"/>
                        </a:spcAft>
                        <a:buNone/>
                      </a:pPr>
                      <a:r>
                        <a:rPr lang="en" sz="2000" b="1" dirty="0"/>
                        <a:t>Title</a:t>
                      </a:r>
                      <a:endParaRPr sz="2000" b="1" dirty="0"/>
                    </a:p>
                  </a:txBody>
                  <a:tcPr marL="51425" marR="51425" marT="195025" marB="195025" anchor="b"/>
                </a:tc>
                <a:tc>
                  <a:txBody>
                    <a:bodyPr/>
                    <a:lstStyle/>
                    <a:p>
                      <a:pPr marL="0" lvl="0" indent="0" algn="l" rtl="0">
                        <a:lnSpc>
                          <a:spcPct val="115000"/>
                        </a:lnSpc>
                        <a:spcBef>
                          <a:spcPts val="0"/>
                        </a:spcBef>
                        <a:spcAft>
                          <a:spcPts val="0"/>
                        </a:spcAft>
                        <a:buNone/>
                      </a:pPr>
                      <a:r>
                        <a:rPr lang="en" sz="2000" b="1" dirty="0"/>
                        <a:t>Status</a:t>
                      </a:r>
                      <a:endParaRPr sz="2000" b="1" dirty="0"/>
                    </a:p>
                  </a:txBody>
                  <a:tcPr marL="51425" marR="51425" marT="195025" marB="195025" anchor="b"/>
                </a:tc>
                <a:tc>
                  <a:txBody>
                    <a:bodyPr/>
                    <a:lstStyle/>
                    <a:p>
                      <a:pPr marL="0" lvl="0" indent="0" algn="l" rtl="0">
                        <a:lnSpc>
                          <a:spcPct val="115000"/>
                        </a:lnSpc>
                        <a:spcBef>
                          <a:spcPts val="0"/>
                        </a:spcBef>
                        <a:spcAft>
                          <a:spcPts val="0"/>
                        </a:spcAft>
                        <a:buNone/>
                      </a:pPr>
                      <a:r>
                        <a:rPr lang="en" sz="2000" b="1" dirty="0"/>
                        <a:t>Process</a:t>
                      </a:r>
                      <a:endParaRPr sz="2000" b="1" dirty="0"/>
                    </a:p>
                  </a:txBody>
                  <a:tcPr marL="51425" marR="51425" marT="195025" marB="195025" anchor="b"/>
                </a:tc>
                <a:extLst>
                  <a:ext uri="{0D108BD9-81ED-4DB2-BD59-A6C34878D82A}">
                    <a16:rowId xmlns:a16="http://schemas.microsoft.com/office/drawing/2014/main" val="3272531157"/>
                  </a:ext>
                </a:extLst>
              </a:tr>
              <a:tr h="1005464">
                <a:tc rowSpan="6">
                  <a:txBody>
                    <a:bodyPr/>
                    <a:lstStyle/>
                    <a:p>
                      <a:r>
                        <a:rPr lang="en-US" sz="1800" b="0" dirty="0">
                          <a:latin typeface="Calibri" panose="020F0502020204030204" pitchFamily="34" charset="0"/>
                          <a:cs typeface="Calibri" panose="020F0502020204030204" pitchFamily="34" charset="0"/>
                        </a:rPr>
                        <a:t>ETD 07 - </a:t>
                      </a:r>
                      <a:r>
                        <a:rPr lang="en-IN" sz="1800" b="0" dirty="0">
                          <a:latin typeface="Calibri" panose="020F0502020204030204" pitchFamily="34" charset="0"/>
                          <a:cs typeface="Calibri" panose="020F0502020204030204" pitchFamily="34" charset="0"/>
                        </a:rPr>
                        <a:t>Low Voltage Switchgear And </a:t>
                      </a:r>
                      <a:r>
                        <a:rPr lang="en-IN" sz="1800" b="0" dirty="0" err="1">
                          <a:latin typeface="Calibri" panose="020F0502020204030204" pitchFamily="34" charset="0"/>
                          <a:cs typeface="Calibri" panose="020F0502020204030204" pitchFamily="34" charset="0"/>
                        </a:rPr>
                        <a:t>Controlgear</a:t>
                      </a:r>
                      <a:endParaRPr lang="en-US" sz="1800" b="0" dirty="0">
                        <a:latin typeface="Calibri" panose="020F0502020204030204" pitchFamily="34" charset="0"/>
                        <a:cs typeface="Calibri" panose="020F0502020204030204" pitchFamily="34" charset="0"/>
                      </a:endParaRPr>
                    </a:p>
                  </a:txBody>
                  <a:tcPr/>
                </a:tc>
                <a:tc>
                  <a:txBody>
                    <a:bodyPr/>
                    <a:lstStyle/>
                    <a:p>
                      <a:r>
                        <a:rPr lang="en-IN" sz="1800" b="0" kern="1200" dirty="0">
                          <a:solidFill>
                            <a:srgbClr val="000000"/>
                          </a:solidFill>
                          <a:effectLst/>
                          <a:latin typeface="Calibri" panose="020F0502020204030204" pitchFamily="34" charset="0"/>
                          <a:ea typeface="Arial"/>
                          <a:cs typeface="Calibri" panose="020F0502020204030204" pitchFamily="34" charset="0"/>
                        </a:rPr>
                        <a:t>DC Switchgear</a:t>
                      </a:r>
                      <a:r>
                        <a:rPr lang="en-IN" sz="1800" b="0" dirty="0">
                          <a:effectLst/>
                          <a:latin typeface="Calibri" panose="020F0502020204030204" pitchFamily="34" charset="0"/>
                          <a:cs typeface="Calibri" panose="020F0502020204030204" pitchFamily="34" charset="0"/>
                        </a:rPr>
                        <a:t> </a:t>
                      </a:r>
                      <a:endParaRPr lang="en-US" sz="1800" b="0" dirty="0">
                        <a:latin typeface="Calibri" panose="020F0502020204030204" pitchFamily="34" charset="0"/>
                        <a:cs typeface="Calibri" panose="020F0502020204030204" pitchFamily="34" charset="0"/>
                      </a:endParaRPr>
                    </a:p>
                  </a:txBody>
                  <a:tcPr/>
                </a:tc>
                <a:tc>
                  <a:txBody>
                    <a:bodyPr/>
                    <a:lstStyle/>
                    <a:p>
                      <a:r>
                        <a:rPr lang="en-US" sz="1800" b="0" dirty="0">
                          <a:latin typeface="Calibri" panose="020F0502020204030204" pitchFamily="34" charset="0"/>
                          <a:cs typeface="Calibri" panose="020F0502020204030204" pitchFamily="34" charset="0"/>
                        </a:rPr>
                        <a:t>P-Draft </a:t>
                      </a:r>
                    </a:p>
                  </a:txBody>
                  <a:tcPr/>
                </a:tc>
                <a:tc>
                  <a:txBody>
                    <a:bodyPr/>
                    <a:lstStyle/>
                    <a:p>
                      <a:r>
                        <a:rPr lang="en-US" sz="1800" b="0" dirty="0">
                          <a:latin typeface="Calibri" panose="020F0502020204030204" pitchFamily="34" charset="0"/>
                          <a:cs typeface="Calibri" panose="020F0502020204030204" pitchFamily="34" charset="0"/>
                        </a:rPr>
                        <a:t>ETD 07/WP-2</a:t>
                      </a:r>
                    </a:p>
                  </a:txBody>
                  <a:tcPr/>
                </a:tc>
                <a:extLst>
                  <a:ext uri="{0D108BD9-81ED-4DB2-BD59-A6C34878D82A}">
                    <a16:rowId xmlns:a16="http://schemas.microsoft.com/office/drawing/2014/main" val="2835999786"/>
                  </a:ext>
                </a:extLst>
              </a:tr>
              <a:tr h="1541381">
                <a:tc vMerge="1">
                  <a:txBody>
                    <a:bodyPr/>
                    <a:lstStyle/>
                    <a:p>
                      <a:endParaRPr lang="en-US" sz="2000"/>
                    </a:p>
                  </a:txBody>
                  <a:tcPr/>
                </a:tc>
                <a:tc>
                  <a:txBody>
                    <a:bodyPr/>
                    <a:lstStyle/>
                    <a:p>
                      <a:r>
                        <a:rPr lang="en-IN" sz="1800" b="0" kern="1200" dirty="0">
                          <a:solidFill>
                            <a:srgbClr val="000000"/>
                          </a:solidFill>
                          <a:effectLst/>
                          <a:latin typeface="Calibri" panose="020F0502020204030204" pitchFamily="34" charset="0"/>
                          <a:ea typeface="Arial"/>
                          <a:cs typeface="Calibri" panose="020F0502020204030204" pitchFamily="34" charset="0"/>
                        </a:rPr>
                        <a:t>Applicability of the general rules to RCBOs functionally independent of line voltage</a:t>
                      </a:r>
                      <a:r>
                        <a:rPr lang="en-IN" sz="1800" b="0" dirty="0">
                          <a:effectLst/>
                          <a:latin typeface="Calibri" panose="020F0502020204030204" pitchFamily="34" charset="0"/>
                          <a:cs typeface="Calibri" panose="020F0502020204030204" pitchFamily="34" charset="0"/>
                        </a:rPr>
                        <a:t> </a:t>
                      </a:r>
                      <a:endParaRPr lang="en-US" sz="1800" b="0" dirty="0">
                        <a:latin typeface="Calibri" panose="020F0502020204030204" pitchFamily="34" charset="0"/>
                        <a:cs typeface="Calibri" panose="020F0502020204030204" pitchFamily="34" charset="0"/>
                      </a:endParaRP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cs typeface="Calibri" panose="020F0502020204030204" pitchFamily="34" charset="0"/>
                        </a:rPr>
                        <a:t>Draft under consideration</a:t>
                      </a:r>
                    </a:p>
                    <a:p>
                      <a:endParaRPr lang="en-US" sz="1800" b="0" dirty="0">
                        <a:latin typeface="Calibri" panose="020F0502020204030204" pitchFamily="34" charset="0"/>
                        <a:cs typeface="Calibri" panose="020F0502020204030204" pitchFamily="34" charset="0"/>
                      </a:endParaRP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cs typeface="Calibri" panose="020F0502020204030204" pitchFamily="34" charset="0"/>
                        </a:rPr>
                        <a:t>Draft at IEC is under preparation. 1</a:t>
                      </a:r>
                    </a:p>
                    <a:p>
                      <a:pPr marL="0" marR="0" lvl="0" indent="0" algn="l" defTabSz="123444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cs typeface="Calibri" panose="020F0502020204030204" pitchFamily="34" charset="0"/>
                        </a:rPr>
                        <a:t>Expert nominated in the corresponding WG of IEC committee. To be further discussed in committee</a:t>
                      </a:r>
                    </a:p>
                    <a:p>
                      <a:endParaRPr lang="en-US" sz="1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57464"/>
                  </a:ext>
                </a:extLst>
              </a:tr>
              <a:tr h="1090472">
                <a:tc vMerge="1">
                  <a:txBody>
                    <a:bodyPr/>
                    <a:lstStyle/>
                    <a:p>
                      <a:endParaRPr lang="en-US" sz="2000"/>
                    </a:p>
                  </a:txBody>
                  <a:tcPr/>
                </a:tc>
                <a:tc>
                  <a:txBody>
                    <a:bodyPr/>
                    <a:lstStyle/>
                    <a:p>
                      <a:r>
                        <a:rPr lang="en-IN" sz="1800" b="0" kern="1200" dirty="0">
                          <a:solidFill>
                            <a:srgbClr val="000000"/>
                          </a:solidFill>
                          <a:effectLst/>
                          <a:latin typeface="Calibri" panose="020F0502020204030204" pitchFamily="34" charset="0"/>
                          <a:ea typeface="Arial"/>
                          <a:cs typeface="Calibri" panose="020F0502020204030204" pitchFamily="34" charset="0"/>
                        </a:rPr>
                        <a:t>Type F and Type B residual current operated circuit-breakers with and without integral overcurrent </a:t>
                      </a:r>
                      <a:endParaRPr lang="en-US" sz="1800" b="0" dirty="0">
                        <a:latin typeface="Calibri" panose="020F0502020204030204" pitchFamily="34" charset="0"/>
                        <a:cs typeface="Calibri" panose="020F0502020204030204" pitchFamily="34" charset="0"/>
                      </a:endParaRP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cs typeface="Calibri" panose="020F0502020204030204" pitchFamily="34" charset="0"/>
                        </a:rPr>
                        <a:t>Draft under consideration</a:t>
                      </a:r>
                    </a:p>
                  </a:txBody>
                  <a:tcPr/>
                </a:tc>
                <a:tc>
                  <a:txBody>
                    <a:bodyPr/>
                    <a:lstStyle/>
                    <a:p>
                      <a:pPr marL="0" lvl="0" indent="0" algn="l" rtl="0">
                        <a:lnSpc>
                          <a:spcPct val="115000"/>
                        </a:lnSpc>
                        <a:spcBef>
                          <a:spcPts val="0"/>
                        </a:spcBef>
                        <a:spcAft>
                          <a:spcPts val="0"/>
                        </a:spcAft>
                        <a:buNone/>
                      </a:pPr>
                      <a:r>
                        <a:rPr lang="en-US" sz="1800" b="0" dirty="0">
                          <a:latin typeface="Calibri" panose="020F0502020204030204" pitchFamily="34" charset="0"/>
                          <a:cs typeface="Calibri" panose="020F0502020204030204" pitchFamily="34" charset="0"/>
                        </a:rPr>
                        <a:t>Draft at IEC is under preparation. 1 designated expert has been identified. Inputs sought from  </a:t>
                      </a:r>
                      <a:r>
                        <a:rPr lang="en-IN" sz="1800" dirty="0">
                          <a:latin typeface="Calibri" panose="020F0502020204030204" pitchFamily="34" charset="0"/>
                          <a:cs typeface="Calibri" panose="020F0502020204030204" pitchFamily="34" charset="0"/>
                        </a:rPr>
                        <a:t>CPRI and ERDA to confirm the testing facility</a:t>
                      </a:r>
                      <a:r>
                        <a:rPr lang="en-IN" sz="1800" kern="1200" dirty="0">
                          <a:solidFill>
                            <a:srgbClr val="000000"/>
                          </a:solidFill>
                          <a:effectLst/>
                          <a:latin typeface="Calibri" panose="020F0502020204030204" pitchFamily="34" charset="0"/>
                          <a:ea typeface="Arial"/>
                          <a:cs typeface="Calibri" panose="020F0502020204030204" pitchFamily="34" charset="0"/>
                        </a:rPr>
                        <a:t>.</a:t>
                      </a:r>
                      <a:r>
                        <a:rPr lang="en-IN" sz="1800" dirty="0">
                          <a:effectLst/>
                          <a:latin typeface="Calibri" panose="020F0502020204030204" pitchFamily="34" charset="0"/>
                          <a:cs typeface="Calibri" panose="020F0502020204030204" pitchFamily="34" charset="0"/>
                        </a:rPr>
                        <a:t> </a:t>
                      </a:r>
                      <a:r>
                        <a:rPr lang="en-US" sz="1800" b="0" dirty="0">
                          <a:latin typeface="Calibri" panose="020F0502020204030204" pitchFamily="34" charset="0"/>
                          <a:cs typeface="Calibri" panose="020F0502020204030204" pitchFamily="34" charset="0"/>
                        </a:rPr>
                        <a:t>To be further discussed in committee</a:t>
                      </a:r>
                    </a:p>
                  </a:txBody>
                  <a:tcPr/>
                </a:tc>
                <a:extLst>
                  <a:ext uri="{0D108BD9-81ED-4DB2-BD59-A6C34878D82A}">
                    <a16:rowId xmlns:a16="http://schemas.microsoft.com/office/drawing/2014/main" val="3151044501"/>
                  </a:ext>
                </a:extLst>
              </a:tr>
              <a:tr h="1201802">
                <a:tc vMerge="1">
                  <a:txBody>
                    <a:bodyPr/>
                    <a:lstStyle/>
                    <a:p>
                      <a:endParaRPr lang="en-US" sz="2000"/>
                    </a:p>
                  </a:txBody>
                  <a:tcPr/>
                </a:tc>
                <a:tc>
                  <a:txBody>
                    <a:bodyPr/>
                    <a:lstStyle/>
                    <a:p>
                      <a:r>
                        <a:rPr lang="en-IN" sz="1800" b="0" kern="1200" dirty="0">
                          <a:solidFill>
                            <a:srgbClr val="000000"/>
                          </a:solidFill>
                          <a:effectLst/>
                          <a:latin typeface="Calibri" panose="020F0502020204030204" pitchFamily="34" charset="0"/>
                          <a:ea typeface="Arial"/>
                          <a:cs typeface="Calibri" panose="020F0502020204030204" pitchFamily="34" charset="0"/>
                        </a:rPr>
                        <a:t>Voltage dependent Type AC and Type A RCBO</a:t>
                      </a:r>
                      <a:r>
                        <a:rPr lang="en-IN" sz="1800" b="0" dirty="0">
                          <a:effectLst/>
                          <a:latin typeface="Calibri" panose="020F0502020204030204" pitchFamily="34" charset="0"/>
                          <a:cs typeface="Calibri" panose="020F0502020204030204" pitchFamily="34" charset="0"/>
                        </a:rPr>
                        <a:t> </a:t>
                      </a:r>
                      <a:endParaRPr lang="en-US" sz="1800" b="0" dirty="0">
                        <a:latin typeface="Calibri" panose="020F0502020204030204" pitchFamily="34" charset="0"/>
                        <a:cs typeface="Calibri" panose="020F0502020204030204" pitchFamily="34" charset="0"/>
                      </a:endParaRP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cs typeface="Calibri" panose="020F0502020204030204" pitchFamily="34" charset="0"/>
                        </a:rPr>
                        <a:t>Draft under consideration</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cs typeface="Calibri" panose="020F0502020204030204" pitchFamily="34" charset="0"/>
                        </a:rPr>
                        <a:t>Draft at IEC is under preparation. 1</a:t>
                      </a:r>
                    </a:p>
                    <a:p>
                      <a:pPr marL="0" marR="0" lvl="0" indent="0" algn="l" defTabSz="123444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cs typeface="Calibri" panose="020F0502020204030204" pitchFamily="34" charset="0"/>
                        </a:rPr>
                        <a:t>Expert nominated in the corresponding WG of IEC committee. To be further discussed in committee</a:t>
                      </a:r>
                    </a:p>
                  </a:txBody>
                  <a:tcPr/>
                </a:tc>
                <a:extLst>
                  <a:ext uri="{0D108BD9-81ED-4DB2-BD59-A6C34878D82A}">
                    <a16:rowId xmlns:a16="http://schemas.microsoft.com/office/drawing/2014/main" val="960914372"/>
                  </a:ext>
                </a:extLst>
              </a:tr>
              <a:tr h="933355">
                <a:tc vMerge="1">
                  <a:txBody>
                    <a:bodyPr/>
                    <a:lstStyle/>
                    <a:p>
                      <a:endParaRPr lang="en-US" sz="2000"/>
                    </a:p>
                  </a:txBody>
                  <a:tcPr/>
                </a:tc>
                <a:tc>
                  <a:txBody>
                    <a:bodyPr/>
                    <a:lstStyle/>
                    <a:p>
                      <a:r>
                        <a:rPr lang="en-IN" sz="1800" b="0" kern="1200" dirty="0">
                          <a:solidFill>
                            <a:srgbClr val="000000"/>
                          </a:solidFill>
                          <a:effectLst/>
                          <a:latin typeface="Calibri" panose="020F0502020204030204" pitchFamily="34" charset="0"/>
                          <a:ea typeface="Arial"/>
                          <a:cs typeface="Calibri" panose="020F0502020204030204" pitchFamily="34" charset="0"/>
                        </a:rPr>
                        <a:t>Low-voltage switchgear and </a:t>
                      </a:r>
                      <a:r>
                        <a:rPr lang="en-IN" sz="1800" b="0" kern="1200" dirty="0" err="1">
                          <a:solidFill>
                            <a:srgbClr val="000000"/>
                          </a:solidFill>
                          <a:effectLst/>
                          <a:latin typeface="Calibri" panose="020F0502020204030204" pitchFamily="34" charset="0"/>
                          <a:ea typeface="Arial"/>
                          <a:cs typeface="Calibri" panose="020F0502020204030204" pitchFamily="34" charset="0"/>
                        </a:rPr>
                        <a:t>controlgear</a:t>
                      </a:r>
                      <a:r>
                        <a:rPr lang="en-IN" sz="1800" b="0" kern="1200" dirty="0">
                          <a:solidFill>
                            <a:srgbClr val="000000"/>
                          </a:solidFill>
                          <a:effectLst/>
                          <a:latin typeface="Calibri" panose="020F0502020204030204" pitchFamily="34" charset="0"/>
                          <a:ea typeface="Arial"/>
                          <a:cs typeface="Calibri" panose="020F0502020204030204" pitchFamily="34" charset="0"/>
                        </a:rPr>
                        <a:t> - Ancillary equipment - Terminal blocks for copper conductors</a:t>
                      </a:r>
                      <a:r>
                        <a:rPr lang="en-IN" sz="1800" b="0" dirty="0">
                          <a:effectLst/>
                          <a:latin typeface="Calibri" panose="020F0502020204030204" pitchFamily="34" charset="0"/>
                          <a:cs typeface="Calibri" panose="020F0502020204030204" pitchFamily="34" charset="0"/>
                        </a:rPr>
                        <a:t> </a:t>
                      </a:r>
                      <a:endParaRPr lang="en-US" sz="1800" b="0" dirty="0">
                        <a:latin typeface="Calibri" panose="020F0502020204030204" pitchFamily="34" charset="0"/>
                        <a:cs typeface="Calibri" panose="020F0502020204030204" pitchFamily="34" charset="0"/>
                      </a:endParaRPr>
                    </a:p>
                  </a:txBody>
                  <a:tcPr/>
                </a:tc>
                <a:tc>
                  <a:txBody>
                    <a:bodyPr/>
                    <a:lstStyle/>
                    <a:p>
                      <a:r>
                        <a:rPr lang="en-US" sz="1800" b="0" dirty="0">
                          <a:latin typeface="Calibri" panose="020F0502020204030204" pitchFamily="34" charset="0"/>
                          <a:cs typeface="Calibri" panose="020F0502020204030204" pitchFamily="34" charset="0"/>
                        </a:rPr>
                        <a:t>F-draft</a:t>
                      </a:r>
                    </a:p>
                  </a:txBody>
                  <a:tcPr/>
                </a:tc>
                <a:tc>
                  <a:txBody>
                    <a:bodyPr/>
                    <a:lstStyle/>
                    <a:p>
                      <a:r>
                        <a:rPr lang="en-US" sz="1800" b="0" dirty="0">
                          <a:latin typeface="Calibri" panose="020F0502020204030204" pitchFamily="34" charset="0"/>
                          <a:cs typeface="Calibri" panose="020F0502020204030204" pitchFamily="34" charset="0"/>
                        </a:rPr>
                        <a:t>ETD 07/WP-1</a:t>
                      </a:r>
                    </a:p>
                  </a:txBody>
                  <a:tcPr/>
                </a:tc>
                <a:extLst>
                  <a:ext uri="{0D108BD9-81ED-4DB2-BD59-A6C34878D82A}">
                    <a16:rowId xmlns:a16="http://schemas.microsoft.com/office/drawing/2014/main" val="3603126871"/>
                  </a:ext>
                </a:extLst>
              </a:tr>
              <a:tr h="1347448">
                <a:tc vMerge="1">
                  <a:txBody>
                    <a:bodyPr/>
                    <a:lstStyle/>
                    <a:p>
                      <a:endParaRPr lang="en-US" sz="2000" dirty="0"/>
                    </a:p>
                  </a:txBody>
                  <a:tcPr/>
                </a:tc>
                <a:tc>
                  <a:txBody>
                    <a:bodyPr/>
                    <a:lstStyle/>
                    <a:p>
                      <a:r>
                        <a:rPr lang="en-IN" sz="1800" b="0" kern="1200" dirty="0">
                          <a:solidFill>
                            <a:srgbClr val="000000"/>
                          </a:solidFill>
                          <a:effectLst/>
                          <a:latin typeface="Calibri" panose="020F0502020204030204" pitchFamily="34" charset="0"/>
                          <a:ea typeface="Arial"/>
                          <a:cs typeface="Calibri" panose="020F0502020204030204" pitchFamily="34" charset="0"/>
                        </a:rPr>
                        <a:t>Low-voltage switchgear and </a:t>
                      </a:r>
                      <a:r>
                        <a:rPr lang="en-IN" sz="1800" b="0" kern="1200" dirty="0" err="1">
                          <a:solidFill>
                            <a:srgbClr val="000000"/>
                          </a:solidFill>
                          <a:effectLst/>
                          <a:latin typeface="Calibri" panose="020F0502020204030204" pitchFamily="34" charset="0"/>
                          <a:ea typeface="Arial"/>
                          <a:cs typeface="Calibri" panose="020F0502020204030204" pitchFamily="34" charset="0"/>
                        </a:rPr>
                        <a:t>controlgear</a:t>
                      </a:r>
                      <a:r>
                        <a:rPr lang="en-IN" sz="1800" b="0" kern="1200" dirty="0">
                          <a:solidFill>
                            <a:srgbClr val="000000"/>
                          </a:solidFill>
                          <a:effectLst/>
                          <a:latin typeface="Calibri" panose="020F0502020204030204" pitchFamily="34" charset="0"/>
                          <a:ea typeface="Arial"/>
                          <a:cs typeface="Calibri" panose="020F0502020204030204" pitchFamily="34" charset="0"/>
                        </a:rPr>
                        <a:t> - Ancillary equipment - Protective conductor terminal blocks for copper conductors</a:t>
                      </a:r>
                      <a:r>
                        <a:rPr lang="en-IN" sz="1800" b="0" dirty="0">
                          <a:effectLst/>
                          <a:latin typeface="Calibri" panose="020F0502020204030204" pitchFamily="34" charset="0"/>
                          <a:cs typeface="Calibri" panose="020F0502020204030204" pitchFamily="34" charset="0"/>
                        </a:rPr>
                        <a:t> </a:t>
                      </a:r>
                      <a:endParaRPr lang="en-US" sz="1800" b="0" dirty="0">
                        <a:latin typeface="Calibri" panose="020F0502020204030204" pitchFamily="34" charset="0"/>
                        <a:cs typeface="Calibri" panose="020F0502020204030204" pitchFamily="34" charset="0"/>
                      </a:endParaRPr>
                    </a:p>
                  </a:txBody>
                  <a:tcPr/>
                </a:tc>
                <a:tc>
                  <a:txBody>
                    <a:bodyPr/>
                    <a:lstStyle/>
                    <a:p>
                      <a:r>
                        <a:rPr lang="en-US" sz="1800" b="0" dirty="0">
                          <a:latin typeface="Calibri" panose="020F0502020204030204" pitchFamily="34" charset="0"/>
                          <a:cs typeface="Calibri" panose="020F0502020204030204" pitchFamily="34" charset="0"/>
                        </a:rPr>
                        <a:t>F-draft</a:t>
                      </a:r>
                    </a:p>
                  </a:txBody>
                  <a:tcPr/>
                </a:tc>
                <a:tc>
                  <a:txBody>
                    <a:bodyPr/>
                    <a:lstStyle/>
                    <a:p>
                      <a:r>
                        <a:rPr lang="en-US" sz="1800" b="0" dirty="0">
                          <a:latin typeface="Calibri" panose="020F0502020204030204" pitchFamily="34" charset="0"/>
                          <a:cs typeface="Calibri" panose="020F0502020204030204" pitchFamily="34" charset="0"/>
                        </a:rPr>
                        <a:t>ETD 07/WP-1</a:t>
                      </a:r>
                    </a:p>
                  </a:txBody>
                  <a:tcPr/>
                </a:tc>
                <a:extLst>
                  <a:ext uri="{0D108BD9-81ED-4DB2-BD59-A6C34878D82A}">
                    <a16:rowId xmlns:a16="http://schemas.microsoft.com/office/drawing/2014/main" val="3182493131"/>
                  </a:ext>
                </a:extLst>
              </a:tr>
            </a:tbl>
          </a:graphicData>
        </a:graphic>
      </p:graphicFrame>
    </p:spTree>
    <p:extLst>
      <p:ext uri="{BB962C8B-B14F-4D97-AF65-F5344CB8AC3E}">
        <p14:creationId xmlns:p14="http://schemas.microsoft.com/office/powerpoint/2010/main" val="104698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026983-A938-40D3-9AC0-86518196669D}"/>
              </a:ext>
            </a:extLst>
          </p:cNvPr>
          <p:cNvGraphicFramePr>
            <a:graphicFrameLocks noGrp="1"/>
          </p:cNvGraphicFramePr>
          <p:nvPr>
            <p:extLst>
              <p:ext uri="{D42A27DB-BD31-4B8C-83A1-F6EECF244321}">
                <p14:modId xmlns:p14="http://schemas.microsoft.com/office/powerpoint/2010/main" val="2041667222"/>
              </p:ext>
            </p:extLst>
          </p:nvPr>
        </p:nvGraphicFramePr>
        <p:xfrm>
          <a:off x="1754909" y="1293907"/>
          <a:ext cx="13974618" cy="2125282"/>
        </p:xfrm>
        <a:graphic>
          <a:graphicData uri="http://schemas.openxmlformats.org/drawingml/2006/table">
            <a:tbl>
              <a:tblPr firstRow="1" firstCol="1" bandRow="1">
                <a:tableStyleId>{18ED1C09-C46D-4DFE-966E-32F3D07E89F5}</a:tableStyleId>
              </a:tblPr>
              <a:tblGrid>
                <a:gridCol w="2597658">
                  <a:extLst>
                    <a:ext uri="{9D8B030D-6E8A-4147-A177-3AD203B41FA5}">
                      <a16:colId xmlns:a16="http://schemas.microsoft.com/office/drawing/2014/main" val="2117031040"/>
                    </a:ext>
                  </a:extLst>
                </a:gridCol>
                <a:gridCol w="1569581">
                  <a:extLst>
                    <a:ext uri="{9D8B030D-6E8A-4147-A177-3AD203B41FA5}">
                      <a16:colId xmlns:a16="http://schemas.microsoft.com/office/drawing/2014/main" val="436824242"/>
                    </a:ext>
                  </a:extLst>
                </a:gridCol>
                <a:gridCol w="9807379">
                  <a:extLst>
                    <a:ext uri="{9D8B030D-6E8A-4147-A177-3AD203B41FA5}">
                      <a16:colId xmlns:a16="http://schemas.microsoft.com/office/drawing/2014/main" val="1798395259"/>
                    </a:ext>
                  </a:extLst>
                </a:gridCol>
              </a:tblGrid>
              <a:tr h="209550">
                <a:tc>
                  <a:txBody>
                    <a:bodyPr/>
                    <a:lstStyle/>
                    <a:p>
                      <a:pPr algn="ctr">
                        <a:lnSpc>
                          <a:spcPct val="107000"/>
                        </a:lnSpc>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Sectional Committee</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2400" b="1" kern="100" dirty="0">
                          <a:effectLst/>
                        </a:rPr>
                        <a:t>NWIP</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2400" b="1" kern="100" dirty="0">
                          <a:effectLst/>
                        </a:rPr>
                        <a:t>NWIP Status</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6792242"/>
                  </a:ext>
                </a:extLst>
              </a:tr>
              <a:tr h="222250">
                <a:tc>
                  <a:txBody>
                    <a:bodyPr/>
                    <a:lstStyle/>
                    <a:p>
                      <a:pPr algn="ctr">
                        <a:lnSpc>
                          <a:spcPct val="107000"/>
                        </a:lnSpc>
                        <a:spcAft>
                          <a:spcPts val="80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ETD 07</a:t>
                      </a:r>
                      <a:endParaRPr lang="en-IN" sz="240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800"/>
                        </a:spcAft>
                      </a:pPr>
                      <a:r>
                        <a:rPr lang="en-IN" sz="2400" b="0" kern="100" dirty="0">
                          <a:effectLst/>
                          <a:latin typeface="Calibri" panose="020F0502020204030204" pitchFamily="34" charset="0"/>
                          <a:ea typeface="Calibri" panose="020F0502020204030204" pitchFamily="34" charset="0"/>
                          <a:cs typeface="Calibri" panose="020F0502020204030204" pitchFamily="34" charset="0"/>
                        </a:rPr>
                        <a:t>6</a:t>
                      </a:r>
                    </a:p>
                  </a:txBody>
                  <a:tcPr marL="68580" marR="68580" marT="0" marB="0"/>
                </a:tc>
                <a:tc>
                  <a:txBody>
                    <a:bodyPr/>
                    <a:lstStyle/>
                    <a:p>
                      <a:pPr algn="ctr">
                        <a:lnSpc>
                          <a:spcPct val="107000"/>
                        </a:lnSpc>
                        <a:spcAft>
                          <a:spcPts val="800"/>
                        </a:spcAft>
                      </a:pPr>
                      <a:r>
                        <a:rPr lang="en-IN" sz="2400" b="0" kern="100" dirty="0">
                          <a:effectLst/>
                          <a:latin typeface="Calibri" panose="020F0502020204030204" pitchFamily="34" charset="0"/>
                          <a:cs typeface="Calibri" panose="020F0502020204030204" pitchFamily="34" charset="0"/>
                        </a:rPr>
                        <a:t>P draft – 1</a:t>
                      </a:r>
                    </a:p>
                    <a:p>
                      <a:pPr algn="ctr">
                        <a:lnSpc>
                          <a:spcPct val="107000"/>
                        </a:lnSpc>
                        <a:spcAft>
                          <a:spcPts val="800"/>
                        </a:spcAft>
                      </a:pPr>
                      <a:r>
                        <a:rPr lang="en-IN" sz="2400" b="0" kern="100" dirty="0">
                          <a:effectLst/>
                          <a:latin typeface="Calibri" panose="020F0502020204030204" pitchFamily="34" charset="0"/>
                          <a:ea typeface="Calibri" panose="020F0502020204030204" pitchFamily="34" charset="0"/>
                          <a:cs typeface="Calibri" panose="020F0502020204030204" pitchFamily="34" charset="0"/>
                        </a:rPr>
                        <a:t>F draft – 2</a:t>
                      </a:r>
                    </a:p>
                    <a:p>
                      <a:pPr algn="ctr">
                        <a:lnSpc>
                          <a:spcPct val="107000"/>
                        </a:lnSpc>
                        <a:spcAft>
                          <a:spcPts val="800"/>
                        </a:spcAft>
                      </a:pPr>
                      <a:r>
                        <a:rPr lang="en-IN" sz="2400" b="0" kern="100" dirty="0">
                          <a:effectLst/>
                          <a:latin typeface="Calibri" panose="020F0502020204030204" pitchFamily="34" charset="0"/>
                          <a:ea typeface="Calibri" panose="020F0502020204030204" pitchFamily="34" charset="0"/>
                          <a:cs typeface="Calibri" panose="020F0502020204030204" pitchFamily="34" charset="0"/>
                        </a:rPr>
                        <a:t>Allotted to WP - 3</a:t>
                      </a:r>
                    </a:p>
                  </a:txBody>
                  <a:tcPr marL="68580" marR="68580" marT="0" marB="0"/>
                </a:tc>
                <a:extLst>
                  <a:ext uri="{0D108BD9-81ED-4DB2-BD59-A6C34878D82A}">
                    <a16:rowId xmlns:a16="http://schemas.microsoft.com/office/drawing/2014/main" val="2502479374"/>
                  </a:ext>
                </a:extLst>
              </a:tr>
            </a:tbl>
          </a:graphicData>
        </a:graphic>
      </p:graphicFrame>
    </p:spTree>
    <p:extLst>
      <p:ext uri="{BB962C8B-B14F-4D97-AF65-F5344CB8AC3E}">
        <p14:creationId xmlns:p14="http://schemas.microsoft.com/office/powerpoint/2010/main" val="172746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E7B93EF-14FD-F0B5-3FAD-E76BBF6969D6}"/>
              </a:ext>
            </a:extLst>
          </p:cNvPr>
          <p:cNvGraphicFramePr>
            <a:graphicFrameLocks noGrp="1"/>
          </p:cNvGraphicFramePr>
          <p:nvPr>
            <p:extLst>
              <p:ext uri="{D42A27DB-BD31-4B8C-83A1-F6EECF244321}">
                <p14:modId xmlns:p14="http://schemas.microsoft.com/office/powerpoint/2010/main" val="1838204684"/>
              </p:ext>
            </p:extLst>
          </p:nvPr>
        </p:nvGraphicFramePr>
        <p:xfrm>
          <a:off x="1055253" y="1669620"/>
          <a:ext cx="14348693" cy="3579733"/>
        </p:xfrm>
        <a:graphic>
          <a:graphicData uri="http://schemas.openxmlformats.org/drawingml/2006/table">
            <a:tbl>
              <a:tblPr firstRow="1" firstCol="1" bandRow="1">
                <a:tableStyleId>{18ED1C09-C46D-4DFE-966E-32F3D07E89F5}</a:tableStyleId>
              </a:tblPr>
              <a:tblGrid>
                <a:gridCol w="1317072">
                  <a:extLst>
                    <a:ext uri="{9D8B030D-6E8A-4147-A177-3AD203B41FA5}">
                      <a16:colId xmlns:a16="http://schemas.microsoft.com/office/drawing/2014/main" val="1531939376"/>
                    </a:ext>
                  </a:extLst>
                </a:gridCol>
                <a:gridCol w="1333937">
                  <a:extLst>
                    <a:ext uri="{9D8B030D-6E8A-4147-A177-3AD203B41FA5}">
                      <a16:colId xmlns:a16="http://schemas.microsoft.com/office/drawing/2014/main" val="490520607"/>
                    </a:ext>
                  </a:extLst>
                </a:gridCol>
                <a:gridCol w="1328893">
                  <a:extLst>
                    <a:ext uri="{9D8B030D-6E8A-4147-A177-3AD203B41FA5}">
                      <a16:colId xmlns:a16="http://schemas.microsoft.com/office/drawing/2014/main" val="2645949552"/>
                    </a:ext>
                  </a:extLst>
                </a:gridCol>
                <a:gridCol w="1369574">
                  <a:extLst>
                    <a:ext uri="{9D8B030D-6E8A-4147-A177-3AD203B41FA5}">
                      <a16:colId xmlns:a16="http://schemas.microsoft.com/office/drawing/2014/main" val="854968530"/>
                    </a:ext>
                  </a:extLst>
                </a:gridCol>
                <a:gridCol w="1369574">
                  <a:extLst>
                    <a:ext uri="{9D8B030D-6E8A-4147-A177-3AD203B41FA5}">
                      <a16:colId xmlns:a16="http://schemas.microsoft.com/office/drawing/2014/main" val="2890724982"/>
                    </a:ext>
                  </a:extLst>
                </a:gridCol>
                <a:gridCol w="1301774">
                  <a:extLst>
                    <a:ext uri="{9D8B030D-6E8A-4147-A177-3AD203B41FA5}">
                      <a16:colId xmlns:a16="http://schemas.microsoft.com/office/drawing/2014/main" val="2771150156"/>
                    </a:ext>
                  </a:extLst>
                </a:gridCol>
                <a:gridCol w="1695155">
                  <a:extLst>
                    <a:ext uri="{9D8B030D-6E8A-4147-A177-3AD203B41FA5}">
                      <a16:colId xmlns:a16="http://schemas.microsoft.com/office/drawing/2014/main" val="4153271845"/>
                    </a:ext>
                  </a:extLst>
                </a:gridCol>
                <a:gridCol w="1612468">
                  <a:extLst>
                    <a:ext uri="{9D8B030D-6E8A-4147-A177-3AD203B41FA5}">
                      <a16:colId xmlns:a16="http://schemas.microsoft.com/office/drawing/2014/main" val="1086105444"/>
                    </a:ext>
                  </a:extLst>
                </a:gridCol>
                <a:gridCol w="1395244">
                  <a:extLst>
                    <a:ext uri="{9D8B030D-6E8A-4147-A177-3AD203B41FA5}">
                      <a16:colId xmlns:a16="http://schemas.microsoft.com/office/drawing/2014/main" val="3014953668"/>
                    </a:ext>
                  </a:extLst>
                </a:gridCol>
                <a:gridCol w="1625002">
                  <a:extLst>
                    <a:ext uri="{9D8B030D-6E8A-4147-A177-3AD203B41FA5}">
                      <a16:colId xmlns:a16="http://schemas.microsoft.com/office/drawing/2014/main" val="2666050612"/>
                    </a:ext>
                  </a:extLst>
                </a:gridCol>
              </a:tblGrid>
              <a:tr h="1359885">
                <a:tc rowSpan="2">
                  <a:txBody>
                    <a:bodyPr/>
                    <a:lstStyle/>
                    <a:p>
                      <a:pPr algn="ctr">
                        <a:lnSpc>
                          <a:spcPct val="107000"/>
                        </a:lnSpc>
                        <a:spcAft>
                          <a:spcPts val="800"/>
                        </a:spcAft>
                      </a:pPr>
                      <a:r>
                        <a:rPr lang="en-IN" sz="2400" b="1" kern="100" dirty="0">
                          <a:effectLst/>
                        </a:rPr>
                        <a:t>Sectional Committee</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n-IN" sz="2400" b="1" kern="100" dirty="0">
                          <a:effectLst/>
                        </a:rPr>
                        <a:t>Standards due for review</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n-IN" sz="2400" b="1" kern="100" dirty="0">
                          <a:effectLst/>
                        </a:rPr>
                        <a:t>No. of Standards Reviewed</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n-IN" sz="2400" b="1" kern="100" dirty="0">
                          <a:effectLst/>
                        </a:rPr>
                        <a:t>Review underway</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Review Pending</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en-IN" sz="2400" b="1" kern="100" dirty="0">
                          <a:effectLst/>
                        </a:rPr>
                        <a:t>Action completed based on review</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2400" b="1" kern="0" dirty="0">
                          <a:effectLst/>
                        </a:rPr>
                        <a:t>Outcome of the review </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dirty="0"/>
                    </a:p>
                  </a:txBody>
                  <a:tcPr marL="68580" marR="68580" marT="0" marB="0"/>
                </a:tc>
                <a:tc hMerge="1">
                  <a:txBody>
                    <a:bodyPr/>
                    <a:lstStyle/>
                    <a:p>
                      <a:pPr algn="ctr">
                        <a:lnSpc>
                          <a:spcPct val="107000"/>
                        </a:lnSpc>
                        <a:spcAft>
                          <a:spcPts val="800"/>
                        </a:spcAft>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800"/>
                        </a:spcAft>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0876393"/>
                  </a:ext>
                </a:extLst>
              </a:tr>
              <a:tr h="135988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07000"/>
                        </a:lnSpc>
                        <a:spcAft>
                          <a:spcPts val="800"/>
                        </a:spcAft>
                      </a:pPr>
                      <a:r>
                        <a:rPr lang="en-US" sz="2400" b="1" kern="0" dirty="0">
                          <a:effectLst/>
                        </a:rPr>
                        <a:t>Revision</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400" b="1" kern="0" dirty="0">
                          <a:effectLst/>
                        </a:rPr>
                        <a:t>Archive</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400" b="1" kern="0" dirty="0">
                          <a:effectLst/>
                        </a:rPr>
                        <a:t>Reaffirmation</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400" b="1" kern="0" dirty="0">
                          <a:effectLst/>
                        </a:rPr>
                        <a:t>Withdraw</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4640654"/>
                  </a:ext>
                </a:extLst>
              </a:tr>
              <a:tr h="859963">
                <a:tc>
                  <a:txBody>
                    <a:bodyPr/>
                    <a:lstStyle/>
                    <a:p>
                      <a:pPr algn="ctr">
                        <a:lnSpc>
                          <a:spcPct val="107000"/>
                        </a:lnSpc>
                        <a:spcAft>
                          <a:spcPts val="800"/>
                        </a:spcAft>
                      </a:pPr>
                      <a:r>
                        <a:rPr lang="en-IN" sz="2000" kern="100" dirty="0">
                          <a:effectLst/>
                        </a:rPr>
                        <a:t>ETD 07</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000" kern="100" dirty="0">
                          <a:effectLst/>
                        </a:rPr>
                        <a:t>06 (3 Pre-2000)</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tc>
                  <a:txBody>
                    <a:bodyPr/>
                    <a:lstStyle/>
                    <a:p>
                      <a:pPr algn="ctr">
                        <a:lnSpc>
                          <a:spcPct val="107000"/>
                        </a:lnSpc>
                        <a:spcAft>
                          <a:spcPts val="800"/>
                        </a:spcAft>
                      </a:pPr>
                      <a:r>
                        <a:rPr lang="en-IN" sz="2000" kern="100" dirty="0">
                          <a:effectLst/>
                        </a:rPr>
                        <a:t>1 (Pre-2000)</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0</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tc>
                  <a:txBody>
                    <a:bodyPr/>
                    <a:lstStyle/>
                    <a:p>
                      <a:pPr algn="ct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7000"/>
                        </a:lnSpc>
                        <a:spcAft>
                          <a:spcPts val="800"/>
                        </a:spcAft>
                      </a:pPr>
                      <a:r>
                        <a:rPr lang="en-US" sz="2000" kern="0" dirty="0">
                          <a:effectLst/>
                          <a:latin typeface="Calibri" panose="020F0502020204030204" pitchFamily="34" charset="0"/>
                          <a:ea typeface="Calibri" panose="020F0502020204030204" pitchFamily="34" charset="0"/>
                          <a:cs typeface="Times New Roman" panose="02020603050405020304" pitchFamily="18" charset="0"/>
                        </a:rPr>
                        <a:t>1 </a:t>
                      </a:r>
                    </a:p>
                    <a:p>
                      <a:pPr algn="ctr">
                        <a:lnSpc>
                          <a:spcPct val="107000"/>
                        </a:lnSpc>
                        <a:spcAft>
                          <a:spcPts val="800"/>
                        </a:spcAft>
                      </a:pPr>
                      <a:r>
                        <a:rPr lang="en-US" sz="2000" kern="0" dirty="0">
                          <a:effectLst/>
                          <a:latin typeface="Calibri" panose="020F0502020204030204" pitchFamily="34" charset="0"/>
                          <a:ea typeface="Calibri" panose="020F0502020204030204" pitchFamily="34" charset="0"/>
                          <a:cs typeface="Times New Roman" panose="02020603050405020304" pitchFamily="18" charset="0"/>
                        </a:rPr>
                        <a:t>(proposed)</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kern="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07000"/>
                        </a:lnSpc>
                        <a:spcAft>
                          <a:spcPts val="800"/>
                        </a:spcAft>
                      </a:pPr>
                      <a:r>
                        <a:rPr lang="en-US" sz="2000" kern="0" dirty="0">
                          <a:effectLst/>
                          <a:latin typeface="Calibri" panose="020F0502020204030204" pitchFamily="34" charset="0"/>
                          <a:ea typeface="Calibri" panose="020F0502020204030204" pitchFamily="34" charset="0"/>
                          <a:cs typeface="Times New Roman" panose="02020603050405020304" pitchFamily="18" charset="0"/>
                        </a:rPr>
                        <a:t>2</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4550349"/>
                  </a:ext>
                </a:extLst>
              </a:tr>
            </a:tbl>
          </a:graphicData>
        </a:graphic>
      </p:graphicFrame>
      <p:sp>
        <p:nvSpPr>
          <p:cNvPr id="5" name="TextBox 4">
            <a:extLst>
              <a:ext uri="{FF2B5EF4-FFF2-40B4-BE49-F238E27FC236}">
                <a16:creationId xmlns:a16="http://schemas.microsoft.com/office/drawing/2014/main" id="{AF20682E-63FF-A984-9054-683EABAFD44D}"/>
              </a:ext>
            </a:extLst>
          </p:cNvPr>
          <p:cNvSpPr txBox="1"/>
          <p:nvPr/>
        </p:nvSpPr>
        <p:spPr>
          <a:xfrm>
            <a:off x="544945" y="351089"/>
            <a:ext cx="15276946" cy="830997"/>
          </a:xfrm>
          <a:prstGeom prst="rect">
            <a:avLst/>
          </a:prstGeom>
          <a:noFill/>
        </p:spPr>
        <p:txBody>
          <a:bodyPr wrap="square">
            <a:spAutoFit/>
          </a:bodyPr>
          <a:lstStyle/>
          <a:p>
            <a:r>
              <a:rPr lang="en" sz="2400" dirty="0">
                <a:solidFill>
                  <a:srgbClr val="000000"/>
                </a:solidFill>
                <a:latin typeface="Arial"/>
                <a:ea typeface="Arial"/>
                <a:cs typeface="Arial"/>
                <a:sym typeface="Arial"/>
              </a:rPr>
              <a:t>A. Progress of </a:t>
            </a:r>
            <a:r>
              <a:rPr lang="en" sz="2400" dirty="0">
                <a:latin typeface="Arial"/>
                <a:ea typeface="Arial"/>
                <a:cs typeface="Arial"/>
                <a:sym typeface="Arial"/>
              </a:rPr>
              <a:t>NWIPs</a:t>
            </a:r>
            <a:r>
              <a:rPr lang="en" sz="2400" dirty="0">
                <a:solidFill>
                  <a:srgbClr val="000000"/>
                </a:solidFill>
                <a:latin typeface="Arial"/>
                <a:ea typeface="Arial"/>
                <a:cs typeface="Arial"/>
                <a:sym typeface="Arial"/>
              </a:rPr>
              <a:t> and </a:t>
            </a:r>
            <a:r>
              <a:rPr lang="en" sz="2400" u="sng" dirty="0">
                <a:solidFill>
                  <a:srgbClr val="00B050"/>
                </a:solidFill>
                <a:latin typeface="Arial"/>
                <a:ea typeface="Arial"/>
                <a:cs typeface="Arial"/>
                <a:sym typeface="Arial"/>
              </a:rPr>
              <a:t>Reviews </a:t>
            </a:r>
            <a:r>
              <a:rPr lang="en" sz="2400" dirty="0">
                <a:solidFill>
                  <a:srgbClr val="000000"/>
                </a:solidFill>
                <a:latin typeface="Arial"/>
                <a:ea typeface="Arial"/>
                <a:cs typeface="Arial"/>
                <a:sym typeface="Arial"/>
              </a:rPr>
              <a:t>against the Annual Action Plan for 2024-25 - with break-up of Archived, Withdrawn, Reaffirmed, Amended and Revised. </a:t>
            </a:r>
            <a:endParaRPr lang="en-IN" sz="2400" dirty="0"/>
          </a:p>
        </p:txBody>
      </p:sp>
    </p:spTree>
    <p:extLst>
      <p:ext uri="{BB962C8B-B14F-4D97-AF65-F5344CB8AC3E}">
        <p14:creationId xmlns:p14="http://schemas.microsoft.com/office/powerpoint/2010/main" val="25791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2EC78-0C6E-AFD9-0C0F-AD87492276BF}"/>
              </a:ext>
            </a:extLst>
          </p:cNvPr>
          <p:cNvSpPr txBox="1"/>
          <p:nvPr/>
        </p:nvSpPr>
        <p:spPr>
          <a:xfrm>
            <a:off x="997528" y="505736"/>
            <a:ext cx="8229600" cy="646331"/>
          </a:xfrm>
          <a:prstGeom prst="rect">
            <a:avLst/>
          </a:prstGeom>
          <a:noFill/>
        </p:spPr>
        <p:txBody>
          <a:bodyPr wrap="square">
            <a:spAutoFit/>
          </a:bodyPr>
          <a:lstStyle/>
          <a:p>
            <a:r>
              <a:rPr lang="en-US" sz="1800" dirty="0">
                <a:solidFill>
                  <a:srgbClr val="000000"/>
                </a:solidFill>
                <a:latin typeface="Arial"/>
                <a:ea typeface="Arial"/>
                <a:cs typeface="Arial"/>
                <a:sym typeface="Arial"/>
              </a:rPr>
              <a:t>C. Process adopted for the </a:t>
            </a:r>
            <a:r>
              <a:rPr lang="en-US" sz="1800" dirty="0">
                <a:solidFill>
                  <a:srgbClr val="00B050"/>
                </a:solidFill>
                <a:latin typeface="Arial"/>
                <a:ea typeface="Arial"/>
                <a:cs typeface="Arial"/>
                <a:sym typeface="Arial"/>
              </a:rPr>
              <a:t>Reviews </a:t>
            </a:r>
            <a:r>
              <a:rPr lang="en-US" sz="1800" dirty="0">
                <a:solidFill>
                  <a:srgbClr val="000000"/>
                </a:solidFill>
                <a:latin typeface="Arial"/>
                <a:ea typeface="Arial"/>
                <a:cs typeface="Arial"/>
                <a:sym typeface="Arial"/>
              </a:rPr>
              <a:t>- ARP, WG, R&amp;D, Workshop.</a:t>
            </a:r>
          </a:p>
          <a:p>
            <a:r>
              <a:rPr lang="en-US" sz="1800" dirty="0">
                <a:solidFill>
                  <a:srgbClr val="000000"/>
                </a:solidFill>
                <a:latin typeface="Arial"/>
                <a:ea typeface="Arial"/>
                <a:cs typeface="Arial"/>
                <a:sym typeface="Arial"/>
              </a:rPr>
              <a:t>D. Indicate clearly the projects done without ARP or WG.</a:t>
            </a:r>
          </a:p>
        </p:txBody>
      </p:sp>
      <p:graphicFrame>
        <p:nvGraphicFramePr>
          <p:cNvPr id="6" name="Table 5">
            <a:extLst>
              <a:ext uri="{FF2B5EF4-FFF2-40B4-BE49-F238E27FC236}">
                <a16:creationId xmlns:a16="http://schemas.microsoft.com/office/drawing/2014/main" id="{1D2E3AE7-47F8-AECF-A524-4BC563E75F80}"/>
              </a:ext>
            </a:extLst>
          </p:cNvPr>
          <p:cNvGraphicFramePr>
            <a:graphicFrameLocks noGrp="1"/>
          </p:cNvGraphicFramePr>
          <p:nvPr>
            <p:extLst>
              <p:ext uri="{D42A27DB-BD31-4B8C-83A1-F6EECF244321}">
                <p14:modId xmlns:p14="http://schemas.microsoft.com/office/powerpoint/2010/main" val="2846679906"/>
              </p:ext>
            </p:extLst>
          </p:nvPr>
        </p:nvGraphicFramePr>
        <p:xfrm>
          <a:off x="1974272" y="1885141"/>
          <a:ext cx="12510655" cy="5236960"/>
        </p:xfrm>
        <a:graphic>
          <a:graphicData uri="http://schemas.openxmlformats.org/drawingml/2006/table">
            <a:tbl>
              <a:tblPr firstRow="1" bandRow="1">
                <a:tableStyleId>{18ED1C09-C46D-4DFE-966E-32F3D07E89F5}</a:tableStyleId>
              </a:tblPr>
              <a:tblGrid>
                <a:gridCol w="1808019">
                  <a:extLst>
                    <a:ext uri="{9D8B030D-6E8A-4147-A177-3AD203B41FA5}">
                      <a16:colId xmlns:a16="http://schemas.microsoft.com/office/drawing/2014/main" val="3954855314"/>
                    </a:ext>
                  </a:extLst>
                </a:gridCol>
                <a:gridCol w="3196243">
                  <a:extLst>
                    <a:ext uri="{9D8B030D-6E8A-4147-A177-3AD203B41FA5}">
                      <a16:colId xmlns:a16="http://schemas.microsoft.com/office/drawing/2014/main" val="1731512116"/>
                    </a:ext>
                  </a:extLst>
                </a:gridCol>
                <a:gridCol w="2705793">
                  <a:extLst>
                    <a:ext uri="{9D8B030D-6E8A-4147-A177-3AD203B41FA5}">
                      <a16:colId xmlns:a16="http://schemas.microsoft.com/office/drawing/2014/main" val="2105607064"/>
                    </a:ext>
                  </a:extLst>
                </a:gridCol>
                <a:gridCol w="2639291">
                  <a:extLst>
                    <a:ext uri="{9D8B030D-6E8A-4147-A177-3AD203B41FA5}">
                      <a16:colId xmlns:a16="http://schemas.microsoft.com/office/drawing/2014/main" val="2489744347"/>
                    </a:ext>
                  </a:extLst>
                </a:gridCol>
                <a:gridCol w="2161309">
                  <a:extLst>
                    <a:ext uri="{9D8B030D-6E8A-4147-A177-3AD203B41FA5}">
                      <a16:colId xmlns:a16="http://schemas.microsoft.com/office/drawing/2014/main" val="1915083837"/>
                    </a:ext>
                  </a:extLst>
                </a:gridCol>
              </a:tblGrid>
              <a:tr h="815261">
                <a:tc>
                  <a:txBody>
                    <a:bodyPr/>
                    <a:lstStyle/>
                    <a:p>
                      <a:r>
                        <a:rPr lang="en-US" dirty="0"/>
                        <a:t>Committee</a:t>
                      </a:r>
                    </a:p>
                  </a:txBody>
                  <a:tcPr/>
                </a:tc>
                <a:tc>
                  <a:txBody>
                    <a:bodyPr/>
                    <a:lstStyle/>
                    <a:p>
                      <a:r>
                        <a:rPr lang="en-US" dirty="0"/>
                        <a:t>IS No</a:t>
                      </a:r>
                    </a:p>
                  </a:txBody>
                  <a:tcPr/>
                </a:tc>
                <a:tc>
                  <a:txBody>
                    <a:bodyPr/>
                    <a:lstStyle/>
                    <a:p>
                      <a:r>
                        <a:rPr lang="en-US" dirty="0"/>
                        <a:t>Process Adopted</a:t>
                      </a:r>
                    </a:p>
                  </a:txBody>
                  <a:tcPr/>
                </a:tc>
                <a:tc>
                  <a:txBody>
                    <a:bodyPr/>
                    <a:lstStyle/>
                    <a:p>
                      <a:r>
                        <a:rPr lang="en-US" dirty="0"/>
                        <a:t>Status</a:t>
                      </a:r>
                    </a:p>
                  </a:txBody>
                  <a:tcPr/>
                </a:tc>
                <a:tc>
                  <a:txBody>
                    <a:bodyPr/>
                    <a:lstStyle/>
                    <a:p>
                      <a:r>
                        <a:rPr lang="en-US" dirty="0"/>
                        <a:t>Remark</a:t>
                      </a:r>
                    </a:p>
                  </a:txBody>
                  <a:tcPr/>
                </a:tc>
                <a:extLst>
                  <a:ext uri="{0D108BD9-81ED-4DB2-BD59-A6C34878D82A}">
                    <a16:rowId xmlns:a16="http://schemas.microsoft.com/office/drawing/2014/main" val="952452033"/>
                  </a:ext>
                </a:extLst>
              </a:tr>
              <a:tr h="567397">
                <a:tc rowSpan="6">
                  <a:txBody>
                    <a:bodyPr/>
                    <a:lstStyle/>
                    <a:p>
                      <a:r>
                        <a:rPr lang="en-US" sz="1600" dirty="0">
                          <a:latin typeface="Calibri" panose="020F0502020204030204" pitchFamily="34" charset="0"/>
                          <a:cs typeface="Calibri" panose="020F0502020204030204" pitchFamily="34" charset="0"/>
                        </a:rPr>
                        <a:t>ETD 07</a:t>
                      </a:r>
                    </a:p>
                  </a:txBody>
                  <a:tcPr/>
                </a:tc>
                <a:tc>
                  <a:txBody>
                    <a:bodyPr/>
                    <a:lstStyle/>
                    <a:p>
                      <a:pPr algn="ctr">
                        <a:lnSpc>
                          <a:spcPct val="107000"/>
                        </a:lnSpc>
                      </a:pPr>
                      <a:r>
                        <a:rPr lang="en-IN" sz="16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IS 13032 : 1991</a:t>
                      </a:r>
                      <a:endParaRPr lang="en-IN"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r>
                        <a:rPr lang="en-US" sz="1600" dirty="0">
                          <a:latin typeface="Calibri" panose="020F0502020204030204" pitchFamily="34" charset="0"/>
                          <a:cs typeface="Calibri" panose="020F0502020204030204" pitchFamily="34" charset="0"/>
                        </a:rPr>
                        <a:t>WP-2</a:t>
                      </a:r>
                    </a:p>
                  </a:txBody>
                  <a:tcPr/>
                </a:tc>
                <a:tc>
                  <a:txBody>
                    <a:bodyPr/>
                    <a:lstStyle/>
                    <a:p>
                      <a:r>
                        <a:rPr lang="en-US" sz="1600" dirty="0">
                          <a:latin typeface="Calibri" panose="020F0502020204030204" pitchFamily="34" charset="0"/>
                          <a:cs typeface="Calibri" panose="020F0502020204030204" pitchFamily="34" charset="0"/>
                        </a:rPr>
                        <a:t>Approved for withdrawal</a:t>
                      </a:r>
                    </a:p>
                  </a:txBody>
                  <a:tcPr/>
                </a:tc>
                <a:tc>
                  <a:txBody>
                    <a:bodyPr/>
                    <a:lstStyle/>
                    <a:p>
                      <a:endParaRPr lang="en-US"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60033612"/>
                  </a:ext>
                </a:extLst>
              </a:tr>
              <a:tr h="806302">
                <a:tc vMerge="1">
                  <a:txBody>
                    <a:bodyPr/>
                    <a:lstStyle/>
                    <a:p>
                      <a:endParaRPr lang="en-US" sz="1600" dirty="0">
                        <a:latin typeface="Calibri" panose="020F0502020204030204" pitchFamily="34" charset="0"/>
                        <a:cs typeface="Calibri" panose="020F0502020204030204" pitchFamily="34" charset="0"/>
                      </a:endParaRPr>
                    </a:p>
                  </a:txBody>
                  <a:tcPr/>
                </a:tc>
                <a:tc>
                  <a:txBody>
                    <a:bodyPr/>
                    <a:lstStyle/>
                    <a:p>
                      <a:pPr algn="ctr">
                        <a:lnSpc>
                          <a:spcPct val="107000"/>
                        </a:lnSpc>
                      </a:pPr>
                      <a:r>
                        <a:rPr lang="en-IN" sz="16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IS 5039 : 1983</a:t>
                      </a:r>
                      <a:endParaRPr lang="en-IN"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r>
                        <a:rPr lang="en-US" sz="1600" dirty="0">
                          <a:latin typeface="Calibri" panose="020F0502020204030204" pitchFamily="34" charset="0"/>
                          <a:cs typeface="Calibri" panose="020F0502020204030204" pitchFamily="34" charset="0"/>
                        </a:rPr>
                        <a:t>WP-2</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latin typeface="Calibri" panose="020F0502020204030204" pitchFamily="34" charset="0"/>
                          <a:ea typeface="Arial"/>
                          <a:cs typeface="Calibri" panose="020F0502020204030204" pitchFamily="34" charset="0"/>
                        </a:rPr>
                        <a:t>Approved for withdrawal</a:t>
                      </a:r>
                    </a:p>
                    <a:p>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78878662"/>
                  </a:ext>
                </a:extLst>
              </a:tr>
              <a:tr h="567397">
                <a:tc vMerge="1">
                  <a:txBody>
                    <a:bodyPr/>
                    <a:lstStyle/>
                    <a:p>
                      <a:endParaRPr lang="en-US" sz="1600" dirty="0">
                        <a:latin typeface="Calibri" panose="020F0502020204030204" pitchFamily="34" charset="0"/>
                        <a:cs typeface="Calibri" panose="020F0502020204030204" pitchFamily="34" charset="0"/>
                      </a:endParaRPr>
                    </a:p>
                  </a:txBody>
                  <a:tcPr/>
                </a:tc>
                <a:tc>
                  <a:txBody>
                    <a:bodyPr/>
                    <a:lstStyle/>
                    <a:p>
                      <a:pPr algn="ctr">
                        <a:lnSpc>
                          <a:spcPct val="107000"/>
                        </a:lnSpc>
                      </a:pPr>
                      <a:r>
                        <a:rPr lang="en-I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8588 : Part 1 : 1977</a:t>
                      </a:r>
                      <a:endParaRPr lang="en-IN"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IN" sz="1600" dirty="0">
                          <a:latin typeface="Calibri" panose="020F0502020204030204" pitchFamily="34" charset="0"/>
                          <a:cs typeface="Calibri" panose="020F0502020204030204" pitchFamily="34" charset="0"/>
                        </a:rPr>
                        <a:t>Decision taken to Reaffirm and Archive</a:t>
                      </a:r>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02873913"/>
                  </a:ext>
                </a:extLst>
              </a:tr>
              <a:tr h="806302">
                <a:tc vMerge="1">
                  <a:txBody>
                    <a:bodyPr/>
                    <a:lstStyle/>
                    <a:p>
                      <a:endParaRPr lang="en-US" sz="1600" dirty="0">
                        <a:latin typeface="Calibri" panose="020F0502020204030204" pitchFamily="34" charset="0"/>
                        <a:cs typeface="Calibri" panose="020F0502020204030204" pitchFamily="34" charset="0"/>
                      </a:endParaRPr>
                    </a:p>
                  </a:txBody>
                  <a:tcPr/>
                </a:tc>
                <a:tc>
                  <a:txBody>
                    <a:bodyPr/>
                    <a:lstStyle/>
                    <a:p>
                      <a:pPr algn="ctr">
                        <a:lnSpc>
                          <a:spcPct val="107000"/>
                        </a:lnSpc>
                      </a:pPr>
                      <a:r>
                        <a:rPr lang="en-IN" sz="16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17122 : 2019</a:t>
                      </a:r>
                      <a:endParaRPr lang="en-IN"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Reaffirmed</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600" b="0" dirty="0">
                          <a:latin typeface="Calibri" panose="020F0502020204030204" pitchFamily="34" charset="0"/>
                          <a:cs typeface="Calibri" panose="020F0502020204030204" pitchFamily="34" charset="0"/>
                        </a:rPr>
                        <a:t>IEC is identical and in use.</a:t>
                      </a:r>
                    </a:p>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36085156"/>
                  </a:ext>
                </a:extLst>
              </a:tr>
              <a:tr h="806302">
                <a:tc vMerge="1">
                  <a:txBody>
                    <a:bodyPr/>
                    <a:lstStyle/>
                    <a:p>
                      <a:endParaRPr lang="en-US" sz="1600" dirty="0">
                        <a:latin typeface="Calibri" panose="020F0502020204030204" pitchFamily="34" charset="0"/>
                        <a:cs typeface="Calibri" panose="020F0502020204030204" pitchFamily="34" charset="0"/>
                      </a:endParaRPr>
                    </a:p>
                  </a:txBody>
                  <a:tcPr/>
                </a:tc>
                <a:tc>
                  <a:txBody>
                    <a:bodyPr/>
                    <a:lstStyle/>
                    <a:p>
                      <a:pPr algn="ctr">
                        <a:lnSpc>
                          <a:spcPct val="107000"/>
                        </a:lnSpc>
                      </a:pPr>
                      <a:r>
                        <a:rPr lang="en-IN" sz="16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IS/IEC 60898 : Part 3 : 2019</a:t>
                      </a:r>
                      <a:endParaRPr lang="en-IN"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Reaffirmed</a:t>
                      </a:r>
                    </a:p>
                    <a:p>
                      <a:endParaRPr lang="en-US" sz="1600" dirty="0">
                        <a:latin typeface="Calibri" panose="020F0502020204030204" pitchFamily="34" charset="0"/>
                        <a:cs typeface="Calibri" panose="020F0502020204030204" pitchFamily="34" charset="0"/>
                      </a:endParaRP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600" b="0" dirty="0">
                          <a:latin typeface="Calibri" panose="020F0502020204030204" pitchFamily="34" charset="0"/>
                          <a:cs typeface="Calibri" panose="020F0502020204030204" pitchFamily="34" charset="0"/>
                        </a:rPr>
                        <a:t>IEC is identical and in use.</a:t>
                      </a:r>
                    </a:p>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9314747"/>
                  </a:ext>
                </a:extLst>
              </a:tr>
              <a:tr h="806302">
                <a:tc vMerge="1">
                  <a:txBody>
                    <a:bodyPr/>
                    <a:lstStyle/>
                    <a:p>
                      <a:endParaRPr lang="en-US" sz="1600" dirty="0">
                        <a:latin typeface="Calibri" panose="020F0502020204030204" pitchFamily="34" charset="0"/>
                        <a:cs typeface="Calibri" panose="020F0502020204030204" pitchFamily="34" charset="0"/>
                      </a:endParaRPr>
                    </a:p>
                  </a:txBody>
                  <a:tcPr/>
                </a:tc>
                <a:tc>
                  <a:txBody>
                    <a:bodyPr/>
                    <a:lstStyle/>
                    <a:p>
                      <a:pPr algn="ctr">
                        <a:lnSpc>
                          <a:spcPct val="107000"/>
                        </a:lnSpc>
                      </a:pPr>
                      <a:r>
                        <a:rPr lang="en-I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IS/IEC 60947 : Part 5 : Sec 2 : 2019</a:t>
                      </a:r>
                      <a:endParaRPr lang="en-IN"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Reaffirmed</a:t>
                      </a:r>
                    </a:p>
                    <a:p>
                      <a:endParaRPr lang="en-US" sz="1600" dirty="0">
                        <a:latin typeface="Calibri" panose="020F0502020204030204" pitchFamily="34" charset="0"/>
                        <a:cs typeface="Calibri" panose="020F0502020204030204" pitchFamily="34" charset="0"/>
                      </a:endParaRP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US" sz="1600" b="0" dirty="0">
                          <a:latin typeface="Calibri" panose="020F0502020204030204" pitchFamily="34" charset="0"/>
                          <a:cs typeface="Calibri" panose="020F0502020204030204" pitchFamily="34" charset="0"/>
                        </a:rPr>
                        <a:t>IEC is identical and in use.</a:t>
                      </a:r>
                    </a:p>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99557327"/>
                  </a:ext>
                </a:extLst>
              </a:tr>
            </a:tbl>
          </a:graphicData>
        </a:graphic>
      </p:graphicFrame>
    </p:spTree>
    <p:extLst>
      <p:ext uri="{BB962C8B-B14F-4D97-AF65-F5344CB8AC3E}">
        <p14:creationId xmlns:p14="http://schemas.microsoft.com/office/powerpoint/2010/main" val="385610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D6AEE-0918-E181-4C34-40092BFD90D4}"/>
              </a:ext>
            </a:extLst>
          </p:cNvPr>
          <p:cNvSpPr txBox="1"/>
          <p:nvPr/>
        </p:nvSpPr>
        <p:spPr>
          <a:xfrm>
            <a:off x="706582" y="424980"/>
            <a:ext cx="12988636" cy="369332"/>
          </a:xfrm>
          <a:prstGeom prst="rect">
            <a:avLst/>
          </a:prstGeom>
          <a:noFill/>
        </p:spPr>
        <p:txBody>
          <a:bodyPr wrap="square">
            <a:spAutoFit/>
          </a:bodyPr>
          <a:lstStyle/>
          <a:p>
            <a:r>
              <a:rPr lang="en-IN" sz="1800" dirty="0">
                <a:solidFill>
                  <a:srgbClr val="000000"/>
                </a:solidFill>
                <a:latin typeface="Arial"/>
                <a:ea typeface="Arial"/>
                <a:cs typeface="Arial"/>
                <a:sym typeface="Arial"/>
              </a:rPr>
              <a:t>E. </a:t>
            </a:r>
            <a:r>
              <a:rPr lang="en-IN" sz="1800" dirty="0">
                <a:solidFill>
                  <a:srgbClr val="00B050"/>
                </a:solidFill>
                <a:latin typeface="Arial"/>
                <a:ea typeface="Arial"/>
                <a:cs typeface="Arial"/>
                <a:sym typeface="Arial"/>
              </a:rPr>
              <a:t>Working Panels and Working Groups </a:t>
            </a:r>
            <a:r>
              <a:rPr lang="en-IN" sz="1800" dirty="0">
                <a:solidFill>
                  <a:srgbClr val="000000"/>
                </a:solidFill>
                <a:latin typeface="Arial"/>
                <a:ea typeface="Arial"/>
                <a:cs typeface="Arial"/>
                <a:sym typeface="Arial"/>
              </a:rPr>
              <a:t>- Created, abolished, updated on Advance Dashboard.</a:t>
            </a:r>
            <a:endParaRPr lang="en-US" dirty="0"/>
          </a:p>
        </p:txBody>
      </p:sp>
      <p:sp>
        <p:nvSpPr>
          <p:cNvPr id="5" name="TextBox 4">
            <a:extLst>
              <a:ext uri="{FF2B5EF4-FFF2-40B4-BE49-F238E27FC236}">
                <a16:creationId xmlns:a16="http://schemas.microsoft.com/office/drawing/2014/main" id="{C604B7F6-4592-D6B6-669A-59CF88055E13}"/>
              </a:ext>
            </a:extLst>
          </p:cNvPr>
          <p:cNvSpPr txBox="1"/>
          <p:nvPr/>
        </p:nvSpPr>
        <p:spPr>
          <a:xfrm>
            <a:off x="706582" y="794312"/>
            <a:ext cx="15108382" cy="369332"/>
          </a:xfrm>
          <a:prstGeom prst="rect">
            <a:avLst/>
          </a:prstGeom>
          <a:noFill/>
        </p:spPr>
        <p:txBody>
          <a:bodyPr wrap="square">
            <a:spAutoFit/>
          </a:bodyPr>
          <a:lstStyle/>
          <a:p>
            <a:pPr marL="0" lvl="0" indent="0" algn="l" rtl="0">
              <a:spcBef>
                <a:spcPts val="0"/>
              </a:spcBef>
              <a:spcAft>
                <a:spcPts val="0"/>
              </a:spcAft>
              <a:buNone/>
            </a:pPr>
            <a:r>
              <a:rPr lang="en-IN" sz="1800" dirty="0">
                <a:solidFill>
                  <a:schemeClr val="accent1"/>
                </a:solidFill>
                <a:latin typeface="Lato"/>
                <a:ea typeface="Lato"/>
                <a:cs typeface="Lato"/>
                <a:sym typeface="Lato"/>
              </a:rPr>
              <a:t>Following Working groups/Panels have been created for each committee. Revisions are being prepared by the WGs/Panels as well</a:t>
            </a:r>
          </a:p>
        </p:txBody>
      </p:sp>
      <p:graphicFrame>
        <p:nvGraphicFramePr>
          <p:cNvPr id="6" name="Table 5">
            <a:extLst>
              <a:ext uri="{FF2B5EF4-FFF2-40B4-BE49-F238E27FC236}">
                <a16:creationId xmlns:a16="http://schemas.microsoft.com/office/drawing/2014/main" id="{DFD2894B-31CD-AC02-D7D3-6AAA7A5EF592}"/>
              </a:ext>
            </a:extLst>
          </p:cNvPr>
          <p:cNvGraphicFramePr>
            <a:graphicFrameLocks noGrp="1"/>
          </p:cNvGraphicFramePr>
          <p:nvPr>
            <p:extLst>
              <p:ext uri="{D42A27DB-BD31-4B8C-83A1-F6EECF244321}">
                <p14:modId xmlns:p14="http://schemas.microsoft.com/office/powerpoint/2010/main" val="792464099"/>
              </p:ext>
            </p:extLst>
          </p:nvPr>
        </p:nvGraphicFramePr>
        <p:xfrm>
          <a:off x="706582" y="1532976"/>
          <a:ext cx="15295417" cy="5852160"/>
        </p:xfrm>
        <a:graphic>
          <a:graphicData uri="http://schemas.openxmlformats.org/drawingml/2006/table">
            <a:tbl>
              <a:tblPr firstRow="1" bandRow="1">
                <a:tableStyleId>{18ED1C09-C46D-4DFE-966E-32F3D07E89F5}</a:tableStyleId>
              </a:tblPr>
              <a:tblGrid>
                <a:gridCol w="1413163">
                  <a:extLst>
                    <a:ext uri="{9D8B030D-6E8A-4147-A177-3AD203B41FA5}">
                      <a16:colId xmlns:a16="http://schemas.microsoft.com/office/drawing/2014/main" val="3102163107"/>
                    </a:ext>
                  </a:extLst>
                </a:gridCol>
                <a:gridCol w="1413164">
                  <a:extLst>
                    <a:ext uri="{9D8B030D-6E8A-4147-A177-3AD203B41FA5}">
                      <a16:colId xmlns:a16="http://schemas.microsoft.com/office/drawing/2014/main" val="1391248655"/>
                    </a:ext>
                  </a:extLst>
                </a:gridCol>
                <a:gridCol w="2930236">
                  <a:extLst>
                    <a:ext uri="{9D8B030D-6E8A-4147-A177-3AD203B41FA5}">
                      <a16:colId xmlns:a16="http://schemas.microsoft.com/office/drawing/2014/main" val="3513071386"/>
                    </a:ext>
                  </a:extLst>
                </a:gridCol>
                <a:gridCol w="1724891">
                  <a:extLst>
                    <a:ext uri="{9D8B030D-6E8A-4147-A177-3AD203B41FA5}">
                      <a16:colId xmlns:a16="http://schemas.microsoft.com/office/drawing/2014/main" val="530331091"/>
                    </a:ext>
                  </a:extLst>
                </a:gridCol>
                <a:gridCol w="7813963">
                  <a:extLst>
                    <a:ext uri="{9D8B030D-6E8A-4147-A177-3AD203B41FA5}">
                      <a16:colId xmlns:a16="http://schemas.microsoft.com/office/drawing/2014/main" val="3053450557"/>
                    </a:ext>
                  </a:extLst>
                </a:gridCol>
              </a:tblGrid>
              <a:tr h="370840">
                <a:tc>
                  <a:txBody>
                    <a:bodyPr/>
                    <a:lstStyle/>
                    <a:p>
                      <a:r>
                        <a:rPr lang="en-US" sz="1800" b="1" dirty="0">
                          <a:latin typeface="Calibri" panose="020F0502020204030204" pitchFamily="34" charset="0"/>
                          <a:cs typeface="Calibri" panose="020F0502020204030204" pitchFamily="34" charset="0"/>
                        </a:rPr>
                        <a:t>ETD Committee</a:t>
                      </a:r>
                    </a:p>
                  </a:txBody>
                  <a:tcPr/>
                </a:tc>
                <a:tc>
                  <a:txBody>
                    <a:bodyPr/>
                    <a:lstStyle/>
                    <a:p>
                      <a:r>
                        <a:rPr lang="en-US" sz="1800" b="1" dirty="0">
                          <a:latin typeface="Calibri" panose="020F0502020204030204" pitchFamily="34" charset="0"/>
                          <a:cs typeface="Calibri" panose="020F0502020204030204" pitchFamily="34" charset="0"/>
                        </a:rPr>
                        <a:t>Working Group/Working Panel</a:t>
                      </a:r>
                    </a:p>
                  </a:txBody>
                  <a:tcPr/>
                </a:tc>
                <a:tc>
                  <a:txBody>
                    <a:bodyPr/>
                    <a:lstStyle/>
                    <a:p>
                      <a:r>
                        <a:rPr lang="en-US" sz="1800" b="1" dirty="0">
                          <a:latin typeface="Calibri" panose="020F0502020204030204" pitchFamily="34" charset="0"/>
                          <a:cs typeface="Calibri" panose="020F0502020204030204" pitchFamily="34" charset="0"/>
                        </a:rPr>
                        <a:t>Title</a:t>
                      </a:r>
                    </a:p>
                  </a:txBody>
                  <a:tcPr/>
                </a:tc>
                <a:tc>
                  <a:txBody>
                    <a:bodyPr/>
                    <a:lstStyle/>
                    <a:p>
                      <a:r>
                        <a:rPr lang="en-US" sz="1800" b="1" dirty="0">
                          <a:latin typeface="Calibri" panose="020F0502020204030204" pitchFamily="34" charset="0"/>
                          <a:cs typeface="Calibri" panose="020F0502020204030204" pitchFamily="34" charset="0"/>
                        </a:rPr>
                        <a:t>No. of Experts</a:t>
                      </a:r>
                    </a:p>
                  </a:txBody>
                  <a:tcPr/>
                </a:tc>
                <a:tc>
                  <a:txBody>
                    <a:bodyPr/>
                    <a:lstStyle/>
                    <a:p>
                      <a:r>
                        <a:rPr lang="en-US" sz="1800" b="1" dirty="0">
                          <a:latin typeface="Calibri" panose="020F0502020204030204" pitchFamily="34" charset="0"/>
                          <a:cs typeface="Calibri" panose="020F0502020204030204" pitchFamily="34" charset="0"/>
                        </a:rPr>
                        <a:t>Task Assigned </a:t>
                      </a:r>
                    </a:p>
                  </a:txBody>
                  <a:tcPr/>
                </a:tc>
                <a:extLst>
                  <a:ext uri="{0D108BD9-81ED-4DB2-BD59-A6C34878D82A}">
                    <a16:rowId xmlns:a16="http://schemas.microsoft.com/office/drawing/2014/main" val="3188590446"/>
                  </a:ext>
                </a:extLst>
              </a:tr>
              <a:tr h="370840">
                <a:tc>
                  <a:txBody>
                    <a:bodyPr/>
                    <a:lstStyle/>
                    <a:p>
                      <a:r>
                        <a:rPr lang="en-US" sz="1800" dirty="0">
                          <a:latin typeface="Calibri" panose="020F0502020204030204" pitchFamily="34" charset="0"/>
                          <a:cs typeface="Calibri" panose="020F0502020204030204" pitchFamily="34" charset="0"/>
                        </a:rPr>
                        <a:t>ETD 07</a:t>
                      </a:r>
                    </a:p>
                  </a:txBody>
                  <a:tcPr/>
                </a:tc>
                <a:tc>
                  <a:txBody>
                    <a:bodyPr/>
                    <a:lstStyle/>
                    <a:p>
                      <a:r>
                        <a:rPr lang="en-US" sz="1800" dirty="0">
                          <a:latin typeface="Calibri" panose="020F0502020204030204" pitchFamily="34" charset="0"/>
                          <a:cs typeface="Calibri" panose="020F0502020204030204" pitchFamily="34" charset="0"/>
                        </a:rPr>
                        <a:t>WP-1</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IN" sz="1800" dirty="0">
                          <a:latin typeface="Calibri" panose="020F0502020204030204" pitchFamily="34" charset="0"/>
                          <a:cs typeface="Calibri" panose="020F0502020204030204" pitchFamily="34" charset="0"/>
                        </a:rPr>
                        <a:t>Review of IEC TC 121 and SC 121A ballot documents and Standards Panel</a:t>
                      </a:r>
                    </a:p>
                    <a:p>
                      <a:endParaRPr lang="en-US"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6</a:t>
                      </a:r>
                    </a:p>
                  </a:txBody>
                  <a:tcPr/>
                </a:tc>
                <a:tc>
                  <a:txBody>
                    <a:bodyPr/>
                    <a:lstStyle/>
                    <a:p>
                      <a:r>
                        <a:rPr lang="en-IN" sz="1800" dirty="0"/>
                        <a:t>The panel is responsible for reviewing and providing expert input on ballot documents and standards developed under IEC TC 121 and IEC SC 121A. This includes evaluating proposed international standards related to low-voltage switchgear and </a:t>
                      </a:r>
                      <a:r>
                        <a:rPr lang="en-IN" sz="1800" dirty="0" err="1"/>
                        <a:t>controlgear</a:t>
                      </a:r>
                      <a:r>
                        <a:rPr lang="en-IN" sz="1800" dirty="0"/>
                        <a:t>, ensuring alignment with national regulations and industry needs, and proposing any necessary revisions or updates.</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46515125"/>
                  </a:ext>
                </a:extLst>
              </a:tr>
              <a:tr h="370840">
                <a:tc>
                  <a:txBody>
                    <a:bodyPr/>
                    <a:lstStyle/>
                    <a:p>
                      <a:endParaRPr lang="en-US" sz="180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WP-2</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IN" sz="1800" dirty="0">
                          <a:latin typeface="Calibri" panose="020F0502020204030204" pitchFamily="34" charset="0"/>
                          <a:cs typeface="Calibri" panose="020F0502020204030204" pitchFamily="34" charset="0"/>
                        </a:rPr>
                        <a:t>Review of IEC SC 121B ballot documents Panel</a:t>
                      </a:r>
                    </a:p>
                    <a:p>
                      <a:endParaRPr lang="en-US"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6</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IN" sz="1800" dirty="0"/>
                        <a:t>The panel is responsible for reviewing and providing expert input on ballot documents and standards developed under IEC SC 121B. This includes evaluating proposed international standards related to low-voltage switchgear and </a:t>
                      </a:r>
                      <a:r>
                        <a:rPr lang="en-IN" sz="1800" dirty="0" err="1"/>
                        <a:t>controlgear</a:t>
                      </a:r>
                      <a:r>
                        <a:rPr lang="en-IN" sz="1800" dirty="0"/>
                        <a:t>, ensuring alignment with national regulations and industry needs, and proposing any necessary revisions or updates.</a:t>
                      </a: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51693559"/>
                  </a:ext>
                </a:extLst>
              </a:tr>
              <a:tr h="370840">
                <a:tc>
                  <a:txBody>
                    <a:bodyPr/>
                    <a:lstStyle/>
                    <a:p>
                      <a:endParaRPr lang="en-US" sz="180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WP-3</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IN" sz="1800" dirty="0">
                          <a:latin typeface="Calibri" panose="020F0502020204030204" pitchFamily="34" charset="0"/>
                          <a:cs typeface="Calibri" panose="020F0502020204030204" pitchFamily="34" charset="0"/>
                        </a:rPr>
                        <a:t>Review of IEC SC 23E ballot documents Panel</a:t>
                      </a:r>
                    </a:p>
                    <a:p>
                      <a:endParaRPr lang="en-US"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5</a:t>
                      </a:r>
                    </a:p>
                  </a:txBody>
                  <a:tcPr/>
                </a:tc>
                <a:tc>
                  <a:txBody>
                    <a:bodyPr/>
                    <a:lstStyle/>
                    <a:p>
                      <a:pPr marL="0" marR="0" lvl="0" indent="0" algn="l" defTabSz="1234440" rtl="0" eaLnBrk="1" fontAlgn="auto" latinLnBrk="0" hangingPunct="1">
                        <a:lnSpc>
                          <a:spcPct val="100000"/>
                        </a:lnSpc>
                        <a:spcBef>
                          <a:spcPts val="0"/>
                        </a:spcBef>
                        <a:spcAft>
                          <a:spcPts val="0"/>
                        </a:spcAft>
                        <a:buClrTx/>
                        <a:buSzTx/>
                        <a:buFontTx/>
                        <a:buNone/>
                        <a:tabLst/>
                        <a:defRPr/>
                      </a:pPr>
                      <a:r>
                        <a:rPr lang="en-IN" sz="1800" dirty="0"/>
                        <a:t>The panel is responsible for reviewing and providing expert input on ballot documents and standards developed under IEC SC 23E. This includes evaluating proposed international standards related to low-voltage switchgear and </a:t>
                      </a:r>
                      <a:r>
                        <a:rPr lang="en-IN" sz="1800" dirty="0" err="1"/>
                        <a:t>controlgear</a:t>
                      </a:r>
                      <a:r>
                        <a:rPr lang="en-IN" sz="1800" dirty="0"/>
                        <a:t>, ensuring alignment with national regulations and industry needs, and proposing any necessary revisions or updates.</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83050299"/>
                  </a:ext>
                </a:extLst>
              </a:tr>
            </a:tbl>
          </a:graphicData>
        </a:graphic>
      </p:graphicFrame>
    </p:spTree>
    <p:extLst>
      <p:ext uri="{BB962C8B-B14F-4D97-AF65-F5344CB8AC3E}">
        <p14:creationId xmlns:p14="http://schemas.microsoft.com/office/powerpoint/2010/main" val="24788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180B2A-6F0D-9100-7A03-37D0C3C78858}"/>
              </a:ext>
            </a:extLst>
          </p:cNvPr>
          <p:cNvSpPr txBox="1"/>
          <p:nvPr/>
        </p:nvSpPr>
        <p:spPr>
          <a:xfrm>
            <a:off x="230910" y="849745"/>
            <a:ext cx="15674108" cy="830997"/>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Following </a:t>
            </a:r>
            <a:r>
              <a:rPr lang="en-US" sz="2400" b="1" dirty="0">
                <a:solidFill>
                  <a:srgbClr val="00B050"/>
                </a:solidFill>
                <a:latin typeface="Times New Roman" panose="02020603050405020304" pitchFamily="18" charset="0"/>
                <a:cs typeface="Times New Roman" panose="02020603050405020304" pitchFamily="18" charset="0"/>
              </a:rPr>
              <a:t>SECTORS/SUB-SECTORS are PROPOSED </a:t>
            </a:r>
            <a:r>
              <a:rPr lang="en" sz="2400" dirty="0">
                <a:solidFill>
                  <a:schemeClr val="accent1"/>
                </a:solidFill>
                <a:latin typeface="Times New Roman" panose="02020603050405020304" pitchFamily="18" charset="0"/>
                <a:ea typeface="Lato"/>
                <a:cs typeface="Times New Roman" panose="02020603050405020304" pitchFamily="18" charset="0"/>
                <a:sym typeface="Lato"/>
              </a:rPr>
              <a:t>under each committee. WGs/Panels shall be re-aligned after discussion with committee</a:t>
            </a:r>
            <a:endParaRPr lang="en-IN" sz="2400" dirty="0">
              <a:solidFill>
                <a:schemeClr val="accent1"/>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A78BFCC-B1E2-DED0-52E3-610C49CEA469}"/>
              </a:ext>
            </a:extLst>
          </p:cNvPr>
          <p:cNvGraphicFramePr>
            <a:graphicFrameLocks noGrp="1"/>
          </p:cNvGraphicFramePr>
          <p:nvPr>
            <p:extLst>
              <p:ext uri="{D42A27DB-BD31-4B8C-83A1-F6EECF244321}">
                <p14:modId xmlns:p14="http://schemas.microsoft.com/office/powerpoint/2010/main" val="3771489479"/>
              </p:ext>
            </p:extLst>
          </p:nvPr>
        </p:nvGraphicFramePr>
        <p:xfrm>
          <a:off x="1728644" y="1993593"/>
          <a:ext cx="12678639" cy="2070281"/>
        </p:xfrm>
        <a:graphic>
          <a:graphicData uri="http://schemas.openxmlformats.org/drawingml/2006/table">
            <a:tbl>
              <a:tblPr>
                <a:tableStyleId>{18ED1C09-C46D-4DFE-966E-32F3D07E89F5}</a:tableStyleId>
              </a:tblPr>
              <a:tblGrid>
                <a:gridCol w="5482647">
                  <a:extLst>
                    <a:ext uri="{9D8B030D-6E8A-4147-A177-3AD203B41FA5}">
                      <a16:colId xmlns:a16="http://schemas.microsoft.com/office/drawing/2014/main" val="711714826"/>
                    </a:ext>
                  </a:extLst>
                </a:gridCol>
                <a:gridCol w="7195992">
                  <a:extLst>
                    <a:ext uri="{9D8B030D-6E8A-4147-A177-3AD203B41FA5}">
                      <a16:colId xmlns:a16="http://schemas.microsoft.com/office/drawing/2014/main" val="2117644778"/>
                    </a:ext>
                  </a:extLst>
                </a:gridCol>
              </a:tblGrid>
              <a:tr h="400050">
                <a:tc>
                  <a:txBody>
                    <a:bodyPr/>
                    <a:lstStyle/>
                    <a:p>
                      <a:pPr algn="l" fontAlgn="b"/>
                      <a:r>
                        <a:rPr lang="en-IN" sz="2000" b="1" i="0" u="none" strike="noStrike" dirty="0">
                          <a:solidFill>
                            <a:srgbClr val="000000"/>
                          </a:solidFill>
                          <a:effectLst/>
                          <a:latin typeface="+mn-lt"/>
                        </a:rPr>
                        <a:t>Subject Area</a:t>
                      </a:r>
                    </a:p>
                  </a:txBody>
                  <a:tcPr marL="4763" marR="4763" marT="4763" marB="0" anchor="b"/>
                </a:tc>
                <a:tc>
                  <a:txBody>
                    <a:bodyPr/>
                    <a:lstStyle/>
                    <a:p>
                      <a:pPr algn="l" fontAlgn="b"/>
                      <a:r>
                        <a:rPr lang="en-IN" sz="2000" b="1" i="0" u="none" strike="noStrike">
                          <a:solidFill>
                            <a:srgbClr val="000000"/>
                          </a:solidFill>
                          <a:effectLst/>
                          <a:latin typeface="+mn-lt"/>
                        </a:rPr>
                        <a:t>Sectors</a:t>
                      </a:r>
                    </a:p>
                  </a:txBody>
                  <a:tcPr marL="4763" marR="4763" marT="4763" marB="0" anchor="b"/>
                </a:tc>
                <a:extLst>
                  <a:ext uri="{0D108BD9-81ED-4DB2-BD59-A6C34878D82A}">
                    <a16:rowId xmlns:a16="http://schemas.microsoft.com/office/drawing/2014/main" val="3011228242"/>
                  </a:ext>
                </a:extLst>
              </a:tr>
              <a:tr h="571230">
                <a:tc rowSpan="3">
                  <a:txBody>
                    <a:bodyPr/>
                    <a:lstStyle/>
                    <a:p>
                      <a:pPr algn="l" fontAlgn="t"/>
                      <a:r>
                        <a:rPr lang="en-IN" sz="2000" u="none" strike="noStrike" dirty="0">
                          <a:effectLst/>
                          <a:latin typeface="+mn-lt"/>
                        </a:rPr>
                        <a:t>ETD 07 - </a:t>
                      </a:r>
                      <a:r>
                        <a:rPr lang="en-IN" sz="2000" b="0" dirty="0">
                          <a:latin typeface="+mn-lt"/>
                          <a:cs typeface="Calibri" panose="020F0502020204030204" pitchFamily="34" charset="0"/>
                        </a:rPr>
                        <a:t>Low Voltage Switchgear And </a:t>
                      </a:r>
                      <a:r>
                        <a:rPr lang="en-IN" sz="2000" b="0" dirty="0" err="1">
                          <a:latin typeface="+mn-lt"/>
                          <a:cs typeface="Calibri" panose="020F0502020204030204" pitchFamily="34" charset="0"/>
                        </a:rPr>
                        <a:t>Controlgear</a:t>
                      </a:r>
                      <a:endParaRPr lang="en-IN" sz="2000" b="0" i="0" u="none" strike="noStrike" dirty="0">
                        <a:solidFill>
                          <a:srgbClr val="000000"/>
                        </a:solidFill>
                        <a:effectLst/>
                        <a:latin typeface="+mn-lt"/>
                      </a:endParaRPr>
                    </a:p>
                  </a:txBody>
                  <a:tcPr marL="4763" marR="4763" marT="4763" marB="0" anchor="ctr"/>
                </a:tc>
                <a:tc>
                  <a:txBody>
                    <a:bodyPr/>
                    <a:lstStyle/>
                    <a:p>
                      <a:pPr algn="l" fontAlgn="t"/>
                      <a:r>
                        <a:rPr lang="en-IN" sz="2000" b="0" i="0" u="none" strike="noStrike">
                          <a:solidFill>
                            <a:srgbClr val="000000"/>
                          </a:solidFill>
                          <a:effectLst/>
                          <a:latin typeface="+mn-lt"/>
                        </a:rPr>
                        <a:t>Switchgear and controlgear equipment </a:t>
                      </a:r>
                    </a:p>
                  </a:txBody>
                  <a:tcPr marL="9525" marR="9525" marT="9525" marB="0"/>
                </a:tc>
                <a:extLst>
                  <a:ext uri="{0D108BD9-81ED-4DB2-BD59-A6C34878D82A}">
                    <a16:rowId xmlns:a16="http://schemas.microsoft.com/office/drawing/2014/main" val="250909021"/>
                  </a:ext>
                </a:extLst>
              </a:tr>
              <a:tr h="400050">
                <a:tc vMerge="1">
                  <a:txBody>
                    <a:bodyPr/>
                    <a:lstStyle/>
                    <a:p>
                      <a:pPr algn="l" fontAlgn="t"/>
                      <a:endParaRPr lang="en-IN" sz="2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t"/>
                      <a:r>
                        <a:rPr lang="en-IN" sz="2000" b="0" i="0" u="none" strike="noStrike">
                          <a:solidFill>
                            <a:srgbClr val="000000"/>
                          </a:solidFill>
                          <a:effectLst/>
                          <a:latin typeface="+mn-lt"/>
                        </a:rPr>
                        <a:t>Switchgear and controlgear assemblies</a:t>
                      </a:r>
                    </a:p>
                  </a:txBody>
                  <a:tcPr marL="9525" marR="9525" marT="9525" marB="0"/>
                </a:tc>
                <a:extLst>
                  <a:ext uri="{0D108BD9-81ED-4DB2-BD59-A6C34878D82A}">
                    <a16:rowId xmlns:a16="http://schemas.microsoft.com/office/drawing/2014/main" val="2268528526"/>
                  </a:ext>
                </a:extLst>
              </a:tr>
              <a:tr h="698951">
                <a:tc vMerge="1">
                  <a:txBody>
                    <a:bodyPr/>
                    <a:lstStyle/>
                    <a:p>
                      <a:pPr algn="l" fontAlgn="t"/>
                      <a:endParaRPr lang="en-IN" sz="2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l" fontAlgn="t"/>
                      <a:r>
                        <a:rPr lang="en-IN" sz="2000" b="0" i="0" u="none" strike="noStrike" dirty="0">
                          <a:solidFill>
                            <a:srgbClr val="000000"/>
                          </a:solidFill>
                          <a:effectLst/>
                          <a:latin typeface="+mn-lt"/>
                        </a:rPr>
                        <a:t>Circuit-breakers and similar equipment for household use</a:t>
                      </a:r>
                    </a:p>
                  </a:txBody>
                  <a:tcPr marL="9525" marR="9525" marT="9525" marB="0"/>
                </a:tc>
                <a:extLst>
                  <a:ext uri="{0D108BD9-81ED-4DB2-BD59-A6C34878D82A}">
                    <a16:rowId xmlns:a16="http://schemas.microsoft.com/office/drawing/2014/main" val="303962812"/>
                  </a:ext>
                </a:extLst>
              </a:tr>
            </a:tbl>
          </a:graphicData>
        </a:graphic>
      </p:graphicFrame>
    </p:spTree>
    <p:extLst>
      <p:ext uri="{BB962C8B-B14F-4D97-AF65-F5344CB8AC3E}">
        <p14:creationId xmlns:p14="http://schemas.microsoft.com/office/powerpoint/2010/main" val="69925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1FDCB-8C0D-89A1-C37A-FA7CBF5A7431}"/>
              </a:ext>
            </a:extLst>
          </p:cNvPr>
          <p:cNvSpPr txBox="1"/>
          <p:nvPr/>
        </p:nvSpPr>
        <p:spPr>
          <a:xfrm>
            <a:off x="1475509" y="736708"/>
            <a:ext cx="8229600" cy="646331"/>
          </a:xfrm>
          <a:prstGeom prst="rect">
            <a:avLst/>
          </a:prstGeom>
          <a:noFill/>
        </p:spPr>
        <p:txBody>
          <a:bodyPr wrap="square">
            <a:spAutoFit/>
          </a:bodyPr>
          <a:lstStyle/>
          <a:p>
            <a:r>
              <a:rPr lang="en" sz="1800" dirty="0">
                <a:solidFill>
                  <a:srgbClr val="000000"/>
                </a:solidFill>
                <a:latin typeface="Arial"/>
                <a:ea typeface="Arial"/>
                <a:cs typeface="Arial"/>
                <a:sym typeface="Arial"/>
              </a:rPr>
              <a:t>F. </a:t>
            </a:r>
            <a:r>
              <a:rPr lang="en" sz="1800" dirty="0">
                <a:solidFill>
                  <a:srgbClr val="00B050"/>
                </a:solidFill>
                <a:latin typeface="Arial"/>
                <a:ea typeface="Arial"/>
                <a:cs typeface="Arial"/>
                <a:sym typeface="Arial"/>
              </a:rPr>
              <a:t>ISO/IEC Projects - Identified in H &amp; M category, experts designated, strategies adopted to identify experts.</a:t>
            </a:r>
            <a:endParaRPr lang="en-US" dirty="0"/>
          </a:p>
        </p:txBody>
      </p:sp>
      <p:graphicFrame>
        <p:nvGraphicFramePr>
          <p:cNvPr id="5" name="Table 4">
            <a:extLst>
              <a:ext uri="{FF2B5EF4-FFF2-40B4-BE49-F238E27FC236}">
                <a16:creationId xmlns:a16="http://schemas.microsoft.com/office/drawing/2014/main" id="{951A1D24-E4D2-8D51-C459-9D4BA4942BAF}"/>
              </a:ext>
            </a:extLst>
          </p:cNvPr>
          <p:cNvGraphicFramePr>
            <a:graphicFrameLocks noGrp="1"/>
          </p:cNvGraphicFramePr>
          <p:nvPr>
            <p:extLst>
              <p:ext uri="{D42A27DB-BD31-4B8C-83A1-F6EECF244321}">
                <p14:modId xmlns:p14="http://schemas.microsoft.com/office/powerpoint/2010/main" val="3878299300"/>
              </p:ext>
            </p:extLst>
          </p:nvPr>
        </p:nvGraphicFramePr>
        <p:xfrm>
          <a:off x="1475509" y="2768446"/>
          <a:ext cx="13757563" cy="7552345"/>
        </p:xfrm>
        <a:graphic>
          <a:graphicData uri="http://schemas.openxmlformats.org/drawingml/2006/table">
            <a:tbl>
              <a:tblPr/>
              <a:tblGrid>
                <a:gridCol w="1542328">
                  <a:extLst>
                    <a:ext uri="{9D8B030D-6E8A-4147-A177-3AD203B41FA5}">
                      <a16:colId xmlns:a16="http://schemas.microsoft.com/office/drawing/2014/main" val="3319238876"/>
                    </a:ext>
                  </a:extLst>
                </a:gridCol>
                <a:gridCol w="4503595">
                  <a:extLst>
                    <a:ext uri="{9D8B030D-6E8A-4147-A177-3AD203B41FA5}">
                      <a16:colId xmlns:a16="http://schemas.microsoft.com/office/drawing/2014/main" val="960764343"/>
                    </a:ext>
                  </a:extLst>
                </a:gridCol>
                <a:gridCol w="1542328">
                  <a:extLst>
                    <a:ext uri="{9D8B030D-6E8A-4147-A177-3AD203B41FA5}">
                      <a16:colId xmlns:a16="http://schemas.microsoft.com/office/drawing/2014/main" val="492170100"/>
                    </a:ext>
                  </a:extLst>
                </a:gridCol>
                <a:gridCol w="1542328">
                  <a:extLst>
                    <a:ext uri="{9D8B030D-6E8A-4147-A177-3AD203B41FA5}">
                      <a16:colId xmlns:a16="http://schemas.microsoft.com/office/drawing/2014/main" val="201625564"/>
                    </a:ext>
                  </a:extLst>
                </a:gridCol>
                <a:gridCol w="1542328">
                  <a:extLst>
                    <a:ext uri="{9D8B030D-6E8A-4147-A177-3AD203B41FA5}">
                      <a16:colId xmlns:a16="http://schemas.microsoft.com/office/drawing/2014/main" val="531872843"/>
                    </a:ext>
                  </a:extLst>
                </a:gridCol>
                <a:gridCol w="1542328">
                  <a:extLst>
                    <a:ext uri="{9D8B030D-6E8A-4147-A177-3AD203B41FA5}">
                      <a16:colId xmlns:a16="http://schemas.microsoft.com/office/drawing/2014/main" val="566642829"/>
                    </a:ext>
                  </a:extLst>
                </a:gridCol>
                <a:gridCol w="1542328">
                  <a:extLst>
                    <a:ext uri="{9D8B030D-6E8A-4147-A177-3AD203B41FA5}">
                      <a16:colId xmlns:a16="http://schemas.microsoft.com/office/drawing/2014/main" val="4168331751"/>
                    </a:ext>
                  </a:extLst>
                </a:gridCol>
              </a:tblGrid>
              <a:tr h="1328187">
                <a:tc>
                  <a:txBody>
                    <a:bodyPr/>
                    <a:lstStyle/>
                    <a:p>
                      <a:pPr algn="ctr" rtl="0" fontAlgn="ctr"/>
                      <a:r>
                        <a:rPr lang="en-IN" sz="1600" b="1" dirty="0">
                          <a:effectLst/>
                          <a:latin typeface="Calibri" panose="020F0502020204030204" pitchFamily="34" charset="0"/>
                          <a:cs typeface="Calibri" panose="020F0502020204030204" pitchFamily="34" charset="0"/>
                        </a:rPr>
                        <a:t>New Projects (NP) at IEC </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Title of the Project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Level of Interest (High/Medium/Low)</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TC/SC</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WG/MT/PT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Whether Expert has been designated</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Name of the Expert (If expert has been designated)</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27404833"/>
                  </a:ext>
                </a:extLst>
              </a:tr>
              <a:tr h="1765912">
                <a:tc>
                  <a:txBody>
                    <a:bodyPr/>
                    <a:lstStyle/>
                    <a:p>
                      <a:pPr algn="ctr" rtl="0" fontAlgn="ctr"/>
                      <a:r>
                        <a:rPr lang="en-IN" sz="1600">
                          <a:solidFill>
                            <a:srgbClr val="473F3F"/>
                          </a:solidFill>
                          <a:effectLst/>
                          <a:latin typeface="Calibri" panose="020F0502020204030204" pitchFamily="34" charset="0"/>
                          <a:cs typeface="Calibri" panose="020F0502020204030204" pitchFamily="34" charset="0"/>
                        </a:rPr>
                        <a:t>23E/1343/NP</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dirty="0">
                          <a:solidFill>
                            <a:srgbClr val="473F3F"/>
                          </a:solidFill>
                          <a:effectLst/>
                          <a:latin typeface="Calibri" panose="020F0502020204030204" pitchFamily="34" charset="0"/>
                          <a:cs typeface="Calibri" panose="020F0502020204030204" pitchFamily="34" charset="0"/>
                        </a:rPr>
                        <a:t>Residual current operated circuit-breakers for household and similar uses for dc systems - Part 2: Residual current operated circuit breakers without integral overcurrent protection (DC-RCCBs)</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11258" marR="11258" marT="7506" marB="7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23E</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20840060"/>
                  </a:ext>
                </a:extLst>
              </a:tr>
              <a:tr h="2203638">
                <a:tc>
                  <a:txBody>
                    <a:bodyPr/>
                    <a:lstStyle/>
                    <a:p>
                      <a:pPr algn="ctr" rtl="0" fontAlgn="ctr"/>
                      <a:r>
                        <a:rPr lang="en-IN" sz="1600">
                          <a:solidFill>
                            <a:srgbClr val="473F3F"/>
                          </a:solidFill>
                          <a:effectLst/>
                          <a:latin typeface="Calibri" panose="020F0502020204030204" pitchFamily="34" charset="0"/>
                          <a:cs typeface="Calibri" panose="020F0502020204030204" pitchFamily="34" charset="0"/>
                        </a:rPr>
                        <a:t>23E/1316/NP</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a:solidFill>
                            <a:srgbClr val="473F3F"/>
                          </a:solidFill>
                          <a:effectLst/>
                          <a:latin typeface="Calibri" panose="020F0502020204030204" pitchFamily="34" charset="0"/>
                          <a:cs typeface="Calibri" panose="020F0502020204030204" pitchFamily="34" charset="0"/>
                        </a:rPr>
                        <a:t>Protective devices based on semiconductor technology for household and similar use - Part 1: Semiconductor Residual current operated Circuit-Breakers with integral Overcurrent protection for household and similar uses (SC-RCBOs)</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dirty="0">
                        <a:effectLst/>
                        <a:latin typeface="Calibri" panose="020F0502020204030204" pitchFamily="34" charset="0"/>
                        <a:cs typeface="Calibri" panose="020F0502020204030204" pitchFamily="34" charset="0"/>
                      </a:endParaRPr>
                    </a:p>
                  </a:txBody>
                  <a:tcPr marL="11258" marR="11258" marT="7506" marB="7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IEC SC 23E</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endParaRPr lang="en-IN" sz="1600" dirty="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11763730"/>
                  </a:ext>
                </a:extLst>
              </a:tr>
              <a:tr h="306828">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23E/1356/CD</a:t>
                      </a: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Residual direct current detecting device (RDC-DD) to be used for mode 3 charging of electric vehicles</a:t>
                      </a: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11258" marR="11258" marT="7506" marB="7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23E</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WG 8</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46496438"/>
                  </a:ext>
                </a:extLst>
              </a:tr>
              <a:tr h="744553">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121/122/CD</a:t>
                      </a: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 Product data and properties for information exchange - Part 1: Catalogue data</a:t>
                      </a: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11258" marR="11258" marT="7506" marB="7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TC 121</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0" dirty="0">
                          <a:effectLst/>
                          <a:latin typeface="Calibri" panose="020F0502020204030204" pitchFamily="34" charset="0"/>
                          <a:cs typeface="Calibri" panose="020F0502020204030204" pitchFamily="34" charset="0"/>
                        </a:rPr>
                        <a:t>WG 3</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Yes</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solidFill>
                            <a:srgbClr val="473F3F"/>
                          </a:solidFill>
                          <a:effectLst/>
                          <a:latin typeface="Calibri" panose="020F0502020204030204" pitchFamily="34" charset="0"/>
                          <a:cs typeface="Calibri" panose="020F0502020204030204" pitchFamily="34" charset="0"/>
                        </a:rPr>
                        <a:t>Mr Chandrashekhar Kore</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43352046"/>
                  </a:ext>
                </a:extLst>
              </a:tr>
              <a:tr h="0">
                <a:tc>
                  <a:txBody>
                    <a:bodyPr/>
                    <a:lstStyle/>
                    <a:p>
                      <a:pPr algn="ctr" rtl="0" fontAlgn="ctr"/>
                      <a:r>
                        <a:rPr lang="en-IN" sz="1600">
                          <a:solidFill>
                            <a:srgbClr val="473F3F"/>
                          </a:solidFill>
                          <a:effectLst/>
                          <a:latin typeface="Calibri" panose="020F0502020204030204" pitchFamily="34" charset="0"/>
                          <a:cs typeface="Calibri" panose="020F0502020204030204" pitchFamily="34" charset="0"/>
                        </a:rPr>
                        <a:t>121/168/CD</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Switchgear and controlgear and their assemblies for low voltage - Environmental aspects</a:t>
                      </a: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11258" marR="11258" marT="7506" marB="7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TC 121</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WG 2</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No</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54869617"/>
                  </a:ext>
                </a:extLst>
              </a:tr>
              <a:tr h="306828">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121/167/CD</a:t>
                      </a: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Switchgear and controlgear and their assemblies for low voltage - Security aspects</a:t>
                      </a:r>
                      <a:endParaRPr lang="en-IN" sz="160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11258" marR="11258" marT="7506" marB="7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TC 121</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WG 4</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Yes</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0" i="0" dirty="0">
                          <a:solidFill>
                            <a:srgbClr val="473F3F"/>
                          </a:solidFill>
                          <a:effectLst/>
                          <a:latin typeface="Calibri" panose="020F0502020204030204" pitchFamily="34" charset="0"/>
                          <a:cs typeface="Calibri" panose="020F0502020204030204" pitchFamily="34" charset="0"/>
                        </a:rPr>
                        <a:t>Mr Rahul Srivastava</a:t>
                      </a:r>
                      <a:endParaRPr lang="en-IN" sz="1600" dirty="0">
                        <a:effectLst/>
                        <a:latin typeface="Calibri" panose="020F0502020204030204" pitchFamily="34" charset="0"/>
                        <a:cs typeface="Calibri" panose="020F0502020204030204" pitchFamily="34" charset="0"/>
                      </a:endParaRP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08710677"/>
                  </a:ext>
                </a:extLst>
              </a:tr>
            </a:tbl>
          </a:graphicData>
        </a:graphic>
      </p:graphicFrame>
    </p:spTree>
    <p:extLst>
      <p:ext uri="{BB962C8B-B14F-4D97-AF65-F5344CB8AC3E}">
        <p14:creationId xmlns:p14="http://schemas.microsoft.com/office/powerpoint/2010/main" val="420347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5E439C-D7B8-C4F1-60D9-3C7CD612A444}"/>
              </a:ext>
            </a:extLst>
          </p:cNvPr>
          <p:cNvSpPr txBox="1"/>
          <p:nvPr/>
        </p:nvSpPr>
        <p:spPr>
          <a:xfrm>
            <a:off x="1704110" y="591235"/>
            <a:ext cx="8229600" cy="646331"/>
          </a:xfrm>
          <a:prstGeom prst="rect">
            <a:avLst/>
          </a:prstGeom>
          <a:noFill/>
        </p:spPr>
        <p:txBody>
          <a:bodyPr wrap="square">
            <a:spAutoFit/>
          </a:bodyPr>
          <a:lstStyle/>
          <a:p>
            <a:r>
              <a:rPr lang="en" sz="1800" dirty="0">
                <a:solidFill>
                  <a:srgbClr val="000000"/>
                </a:solidFill>
                <a:latin typeface="Arial"/>
                <a:ea typeface="Arial"/>
                <a:cs typeface="Arial"/>
                <a:sym typeface="Arial"/>
              </a:rPr>
              <a:t>F. </a:t>
            </a:r>
            <a:r>
              <a:rPr lang="en" sz="1800" dirty="0">
                <a:solidFill>
                  <a:srgbClr val="00B050"/>
                </a:solidFill>
                <a:latin typeface="Arial"/>
                <a:ea typeface="Arial"/>
                <a:cs typeface="Arial"/>
                <a:sym typeface="Arial"/>
              </a:rPr>
              <a:t>ISO/IEC Projects - Identified in H &amp; M category, experts designated, strategies adopted to identify experts.</a:t>
            </a:r>
            <a:endParaRPr lang="en-US" dirty="0"/>
          </a:p>
        </p:txBody>
      </p:sp>
      <p:graphicFrame>
        <p:nvGraphicFramePr>
          <p:cNvPr id="4" name="Table 3">
            <a:extLst>
              <a:ext uri="{FF2B5EF4-FFF2-40B4-BE49-F238E27FC236}">
                <a16:creationId xmlns:a16="http://schemas.microsoft.com/office/drawing/2014/main" id="{EA9FF3E4-1E20-C5DE-CD34-79A97A3EA6F5}"/>
              </a:ext>
            </a:extLst>
          </p:cNvPr>
          <p:cNvGraphicFramePr>
            <a:graphicFrameLocks noGrp="1"/>
          </p:cNvGraphicFramePr>
          <p:nvPr>
            <p:extLst>
              <p:ext uri="{D42A27DB-BD31-4B8C-83A1-F6EECF244321}">
                <p14:modId xmlns:p14="http://schemas.microsoft.com/office/powerpoint/2010/main" val="3579173701"/>
              </p:ext>
            </p:extLst>
          </p:nvPr>
        </p:nvGraphicFramePr>
        <p:xfrm>
          <a:off x="1517073" y="1836690"/>
          <a:ext cx="13799125" cy="8415618"/>
        </p:xfrm>
        <a:graphic>
          <a:graphicData uri="http://schemas.openxmlformats.org/drawingml/2006/table">
            <a:tbl>
              <a:tblPr/>
              <a:tblGrid>
                <a:gridCol w="1546987">
                  <a:extLst>
                    <a:ext uri="{9D8B030D-6E8A-4147-A177-3AD203B41FA5}">
                      <a16:colId xmlns:a16="http://schemas.microsoft.com/office/drawing/2014/main" val="1290107314"/>
                    </a:ext>
                  </a:extLst>
                </a:gridCol>
                <a:gridCol w="4517203">
                  <a:extLst>
                    <a:ext uri="{9D8B030D-6E8A-4147-A177-3AD203B41FA5}">
                      <a16:colId xmlns:a16="http://schemas.microsoft.com/office/drawing/2014/main" val="1229881188"/>
                    </a:ext>
                  </a:extLst>
                </a:gridCol>
                <a:gridCol w="1546987">
                  <a:extLst>
                    <a:ext uri="{9D8B030D-6E8A-4147-A177-3AD203B41FA5}">
                      <a16:colId xmlns:a16="http://schemas.microsoft.com/office/drawing/2014/main" val="3361651567"/>
                    </a:ext>
                  </a:extLst>
                </a:gridCol>
                <a:gridCol w="1546987">
                  <a:extLst>
                    <a:ext uri="{9D8B030D-6E8A-4147-A177-3AD203B41FA5}">
                      <a16:colId xmlns:a16="http://schemas.microsoft.com/office/drawing/2014/main" val="1056417490"/>
                    </a:ext>
                  </a:extLst>
                </a:gridCol>
                <a:gridCol w="1546987">
                  <a:extLst>
                    <a:ext uri="{9D8B030D-6E8A-4147-A177-3AD203B41FA5}">
                      <a16:colId xmlns:a16="http://schemas.microsoft.com/office/drawing/2014/main" val="1031640117"/>
                    </a:ext>
                  </a:extLst>
                </a:gridCol>
                <a:gridCol w="1546987">
                  <a:extLst>
                    <a:ext uri="{9D8B030D-6E8A-4147-A177-3AD203B41FA5}">
                      <a16:colId xmlns:a16="http://schemas.microsoft.com/office/drawing/2014/main" val="2042244489"/>
                    </a:ext>
                  </a:extLst>
                </a:gridCol>
                <a:gridCol w="1546987">
                  <a:extLst>
                    <a:ext uri="{9D8B030D-6E8A-4147-A177-3AD203B41FA5}">
                      <a16:colId xmlns:a16="http://schemas.microsoft.com/office/drawing/2014/main" val="1781811161"/>
                    </a:ext>
                  </a:extLst>
                </a:gridCol>
              </a:tblGrid>
              <a:tr h="771294">
                <a:tc>
                  <a:txBody>
                    <a:bodyPr/>
                    <a:lstStyle/>
                    <a:p>
                      <a:pPr algn="ctr" rtl="0" fontAlgn="ctr"/>
                      <a:r>
                        <a:rPr lang="en-IN" sz="1600" b="1" dirty="0">
                          <a:effectLst/>
                          <a:latin typeface="Calibri" panose="020F0502020204030204" pitchFamily="34" charset="0"/>
                          <a:cs typeface="Calibri" panose="020F0502020204030204" pitchFamily="34" charset="0"/>
                        </a:rPr>
                        <a:t>New Projects (NP) at IEC </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Title of the Project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Level of Interest (High/Medium/Low)</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a:effectLst/>
                          <a:latin typeface="Calibri" panose="020F0502020204030204" pitchFamily="34" charset="0"/>
                          <a:cs typeface="Calibri" panose="020F0502020204030204" pitchFamily="34" charset="0"/>
                        </a:rPr>
                        <a:t>TC/SC</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WG/MT/PT</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Whether Expert has been designated</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1" dirty="0">
                          <a:effectLst/>
                          <a:latin typeface="Calibri" panose="020F0502020204030204" pitchFamily="34" charset="0"/>
                          <a:cs typeface="Calibri" panose="020F0502020204030204" pitchFamily="34" charset="0"/>
                        </a:rPr>
                        <a:t>Name of the Expert (If expert has been designated)</a:t>
                      </a:r>
                    </a:p>
                  </a:txBody>
                  <a:tcPr marL="11258" marR="11258" marT="7506" marB="750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16687508"/>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121A/586A/CD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dirty="0">
                          <a:solidFill>
                            <a:srgbClr val="473F3F"/>
                          </a:solidFill>
                          <a:effectLst/>
                          <a:latin typeface="Calibri" panose="020F0502020204030204" pitchFamily="34" charset="0"/>
                          <a:cs typeface="Calibri" panose="020F0502020204030204" pitchFamily="34" charset="0"/>
                        </a:rPr>
                        <a:t>Low-voltage switchgear and </a:t>
                      </a:r>
                      <a:r>
                        <a:rPr lang="en-IN" sz="1600" b="0" i="0" dirty="0" err="1">
                          <a:solidFill>
                            <a:srgbClr val="473F3F"/>
                          </a:solidFill>
                          <a:effectLst/>
                          <a:latin typeface="Calibri" panose="020F0502020204030204" pitchFamily="34" charset="0"/>
                          <a:cs typeface="Calibri" panose="020F0502020204030204" pitchFamily="34" charset="0"/>
                        </a:rPr>
                        <a:t>controlgear</a:t>
                      </a:r>
                      <a:r>
                        <a:rPr lang="en-IN" sz="1600" b="0" i="0" dirty="0">
                          <a:solidFill>
                            <a:srgbClr val="473F3F"/>
                          </a:solidFill>
                          <a:effectLst/>
                          <a:latin typeface="Calibri" panose="020F0502020204030204" pitchFamily="34" charset="0"/>
                          <a:cs typeface="Calibri" panose="020F0502020204030204" pitchFamily="34" charset="0"/>
                        </a:rPr>
                        <a:t> - Part 1: General rules</a:t>
                      </a:r>
                      <a:endParaRPr lang="en-IN" sz="1600" dirty="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121A</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MT 5</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30446174"/>
                  </a:ext>
                </a:extLst>
              </a:tr>
              <a:tr h="792425">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121A/614/CD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 Part 5-3: Control circuit devices and switching elements - Requirements for proximity devices with defined behaviour under fault conditions (PDDB)</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121A</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WG 3</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08214136"/>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121A/594/CD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 Part 6-1: Multiple function equipment - Transfer switching equipment</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121A</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MT 18</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11297305"/>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121A/570/CD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Fragment 1 - Low-voltage switchgear and controlgear - Part 7-1: Ancillary equipment - Terminal blocks for copper conductors</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121A</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MT 8</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Yes</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Mr Robin Virani</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45867668"/>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121A/622/CD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 Part 7-2: Ancillary equipment - Protective conductor terminal blocks for copper conductors</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IEC SC 121A</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MT 8</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Yes</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Mr Robin Virani</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32053235"/>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121A/565/CD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 Part 10: Semiconductor Circuit-Breakers</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121A</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0" i="0" u="sng">
                          <a:solidFill>
                            <a:srgbClr val="1155CC"/>
                          </a:solidFill>
                          <a:effectLst/>
                          <a:latin typeface="Calibri" panose="020F0502020204030204" pitchFamily="34" charset="0"/>
                          <a:cs typeface="Calibri" panose="020F0502020204030204" pitchFamily="34" charset="0"/>
                          <a:hlinkClick r:id="rId2"/>
                        </a:rPr>
                        <a:t>PT 60947-10</a:t>
                      </a:r>
                      <a:endParaRPr lang="en-IN" sz="1600" u="sng">
                        <a:solidFill>
                          <a:srgbClr val="1155CC"/>
                        </a:solidFill>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Yes</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Mr Tanmay </a:t>
                      </a:r>
                      <a:r>
                        <a:rPr lang="en-IN" sz="1600" dirty="0" err="1">
                          <a:effectLst/>
                          <a:latin typeface="Calibri" panose="020F0502020204030204" pitchFamily="34" charset="0"/>
                          <a:cs typeface="Calibri" panose="020F0502020204030204" pitchFamily="34" charset="0"/>
                        </a:rPr>
                        <a:t>Tamboli</a:t>
                      </a:r>
                      <a:endParaRPr lang="en-IN" sz="1600" dirty="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7035895"/>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121A/623/CD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 Controllers for drivers of stationary fire pumps</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121A</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MT 20</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08878736"/>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121B/186/CD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assemblies - Part 6: Busbar trunking systems (busways)</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121B</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MT 3</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4717125"/>
                  </a:ext>
                </a:extLst>
              </a:tr>
              <a:tr h="771294">
                <a:tc>
                  <a:txBody>
                    <a:bodyPr/>
                    <a:lstStyle/>
                    <a:p>
                      <a:pPr algn="ctr" rtl="0" fontAlgn="ctr"/>
                      <a:r>
                        <a:rPr lang="en-IN" sz="1600" b="0" i="0">
                          <a:solidFill>
                            <a:srgbClr val="473F3F"/>
                          </a:solidFill>
                          <a:effectLst/>
                          <a:latin typeface="Calibri" panose="020F0502020204030204" pitchFamily="34" charset="0"/>
                          <a:cs typeface="Calibri" panose="020F0502020204030204" pitchFamily="34" charset="0"/>
                        </a:rPr>
                        <a:t>121B/201/CD</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IN" sz="1600" b="0" i="0">
                          <a:solidFill>
                            <a:srgbClr val="473F3F"/>
                          </a:solidFill>
                          <a:effectLst/>
                          <a:latin typeface="Calibri" panose="020F0502020204030204" pitchFamily="34" charset="0"/>
                          <a:cs typeface="Calibri" panose="020F0502020204030204" pitchFamily="34" charset="0"/>
                        </a:rPr>
                        <a:t>Low-voltage switchgear and controlgear assemblies - Internal arc-fault protection of low-voltage switchgear and controlgear assemblies in accordance with the IEC 61439 series</a:t>
                      </a:r>
                      <a:endParaRPr lang="en-IN" sz="1600">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IN" sz="1600">
                        <a:effectLst/>
                        <a:latin typeface="Calibri" panose="020F0502020204030204" pitchFamily="34" charset="0"/>
                        <a:cs typeface="Calibri" panose="020F0502020204030204" pitchFamily="34" charset="0"/>
                      </a:endParaRPr>
                    </a:p>
                  </a:txBody>
                  <a:tcPr marL="28301" marR="28301" marT="18867" marB="1886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IEC SC 121B</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b="0" i="0" u="sng">
                          <a:effectLst/>
                          <a:latin typeface="Calibri" panose="020F0502020204030204" pitchFamily="34" charset="0"/>
                          <a:cs typeface="Calibri" panose="020F0502020204030204" pitchFamily="34" charset="0"/>
                          <a:hlinkClick r:id="rId3"/>
                        </a:rPr>
                        <a:t>PT 61641</a:t>
                      </a:r>
                      <a:endParaRPr lang="en-IN" sz="1600" u="sng">
                        <a:effectLst/>
                        <a:latin typeface="Calibri" panose="020F0502020204030204" pitchFamily="34" charset="0"/>
                        <a:cs typeface="Calibri" panose="020F0502020204030204" pitchFamily="34" charset="0"/>
                      </a:endParaRP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a:effectLst/>
                          <a:latin typeface="Calibri" panose="020F0502020204030204" pitchFamily="34" charset="0"/>
                          <a:cs typeface="Calibri" panose="020F0502020204030204" pitchFamily="34" charset="0"/>
                        </a:rPr>
                        <a:t>No</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IN" sz="1600" dirty="0">
                          <a:effectLst/>
                          <a:latin typeface="Calibri" panose="020F0502020204030204" pitchFamily="34" charset="0"/>
                          <a:cs typeface="Calibri" panose="020F0502020204030204" pitchFamily="34" charset="0"/>
                        </a:rPr>
                        <a:t>-</a:t>
                      </a:r>
                    </a:p>
                  </a:txBody>
                  <a:tcPr marL="28301" marR="28301" marT="18867" marB="1886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53688265"/>
                  </a:ext>
                </a:extLst>
              </a:tr>
            </a:tbl>
          </a:graphicData>
        </a:graphic>
      </p:graphicFrame>
    </p:spTree>
    <p:extLst>
      <p:ext uri="{BB962C8B-B14F-4D97-AF65-F5344CB8AC3E}">
        <p14:creationId xmlns:p14="http://schemas.microsoft.com/office/powerpoint/2010/main" val="94003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958</TotalTime>
  <Words>1436</Words>
  <Application>Microsoft Macintosh PowerPoint</Application>
  <PresentationFormat>Custom</PresentationFormat>
  <Paragraphs>227</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 Light</vt:lpstr>
      <vt:lpstr>Arial</vt:lpstr>
      <vt:lpstr>Lato</vt:lpstr>
      <vt:lpstr>Times New Roman</vt:lpstr>
      <vt:lpstr>Calibri</vt:lpstr>
      <vt:lpstr>Office Theme</vt:lpstr>
      <vt:lpstr>Half yearly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 Status of Process Reform measures - Attendance, Inactive members, Comments on P Drafts, Resolutions, members trained, SC membership rationalised.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Half yearly review</dc:title>
  <cp:lastModifiedBy>Ashok kumar</cp:lastModifiedBy>
  <cp:revision>152</cp:revision>
  <dcterms:modified xsi:type="dcterms:W3CDTF">2024-10-24T08:36:10Z</dcterms:modified>
</cp:coreProperties>
</file>