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74" r:id="rId3"/>
    <p:sldId id="287" r:id="rId4"/>
    <p:sldId id="288" r:id="rId5"/>
    <p:sldId id="283" r:id="rId6"/>
    <p:sldId id="292" r:id="rId7"/>
    <p:sldId id="273" r:id="rId8"/>
  </p:sldIdLst>
  <p:sldSz cx="16459200" cy="109728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747775"/>
          </p15:clr>
        </p15:guide>
        <p15:guide id="2" pos="51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A"/>
    <a:srgbClr val="E9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ED1C09-C46D-4DFE-966E-32F3D07E89F5}">
  <a:tblStyle styleId="{18ED1C09-C46D-4DFE-966E-32F3D07E89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8ECD9A-6B22-4F36-BBB7-1B961D27C5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874" autoAdjust="0"/>
  </p:normalViewPr>
  <p:slideViewPr>
    <p:cSldViewPr snapToGrid="0">
      <p:cViewPr varScale="1">
        <p:scale>
          <a:sx n="62" d="100"/>
          <a:sy n="62" d="100"/>
        </p:scale>
        <p:origin x="1672" y="216"/>
      </p:cViewPr>
      <p:guideLst>
        <p:guide orient="horz" pos="3456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554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a6bdeda4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a6bdeda49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5380-A6DA-DD2B-6183-A05E99E38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795781"/>
            <a:ext cx="12344400" cy="3820160"/>
          </a:xfr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DDF96-BABB-8D02-8743-66A2C00FD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240"/>
            </a:lvl1pPr>
            <a:lvl2pPr marL="617220" indent="0" algn="ctr">
              <a:buNone/>
              <a:defRPr sz="2700"/>
            </a:lvl2pPr>
            <a:lvl3pPr marL="1234440" indent="0" algn="ctr">
              <a:buNone/>
              <a:defRPr sz="2430"/>
            </a:lvl3pPr>
            <a:lvl4pPr marL="1851660" indent="0" algn="ctr">
              <a:buNone/>
              <a:defRPr sz="2160"/>
            </a:lvl4pPr>
            <a:lvl5pPr marL="2468880" indent="0" algn="ctr">
              <a:buNone/>
              <a:defRPr sz="2160"/>
            </a:lvl5pPr>
            <a:lvl6pPr marL="3086100" indent="0" algn="ctr">
              <a:buNone/>
              <a:defRPr sz="2160"/>
            </a:lvl6pPr>
            <a:lvl7pPr marL="3703320" indent="0" algn="ctr">
              <a:buNone/>
              <a:defRPr sz="2160"/>
            </a:lvl7pPr>
            <a:lvl8pPr marL="4320540" indent="0" algn="ctr">
              <a:buNone/>
              <a:defRPr sz="2160"/>
            </a:lvl8pPr>
            <a:lvl9pPr marL="4937760" indent="0" algn="ctr">
              <a:buNone/>
              <a:defRPr sz="216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551C6-0926-0782-2B6C-E6E9DD06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4D72-868A-A252-0261-452D95AC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D6772-261E-18F7-B3A2-BA16F214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94757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E703-0FB8-D47C-94EE-5F25D6D8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E8EC3-B67A-CB40-A37D-1FF3C840F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45C6-4175-DB9C-2AEE-3D23FAE7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FE8A-6434-38B8-190C-66CD60D8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6FAA-43D2-8885-74C8-5AC974BA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81010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5BEE1F-DCC4-8C7D-012D-7DD20F40B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15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70DCE-B500-FC82-1816-E1AA884D4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570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283B-608B-1144-ADC9-74ACBAFF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6996-AB94-1171-44D2-DC6E1E7B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9298-837B-69B2-0B08-E3DC6AE2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179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2F5E-2611-569C-7F42-31F0D9FC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AEC1-0AA6-0227-F466-D79DC14E0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CF2B-62BD-2741-79A4-9E7E3176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0AAC-9DF0-F11C-FCF5-904538A1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12DBA-ACF6-3482-80B8-ED60F138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82678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114D-8664-C312-DBBF-37365B9C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2735582"/>
            <a:ext cx="14196060" cy="4564379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E635C-6128-D45B-43FC-E83BF4EF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7343142"/>
            <a:ext cx="14196060" cy="2400299"/>
          </a:xfrm>
        </p:spPr>
        <p:txBody>
          <a:bodyPr/>
          <a:lstStyle>
            <a:lvl1pPr marL="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2999F-E35F-6376-AD67-2C4E3EDA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45420-9C00-950A-A53B-96E1CEC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CC3F-B8D5-9ED2-E7BA-A6AA5F65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64302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0574-6142-E685-3981-AE6AC8DA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7744-074B-2393-9612-B4A717F7F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2EF1C-551C-D311-42C1-6691A3EF1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6887B-E92D-342D-6410-2BD7836C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2DAAD-3973-F0A6-4907-2C17283A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56B57-9F16-605F-2EB1-4E95B736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46179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EF49-513E-6E2A-6E78-CF963741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584201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68FF9-7EE7-C44E-30BE-BA9567E5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5" y="2689861"/>
            <a:ext cx="6963012" cy="1318259"/>
          </a:xfrm>
        </p:spPr>
        <p:txBody>
          <a:bodyPr anchor="b"/>
          <a:lstStyle>
            <a:lvl1pPr marL="0" indent="0">
              <a:buNone/>
              <a:defRPr sz="324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30" b="1"/>
            </a:lvl3pPr>
            <a:lvl4pPr marL="1851660" indent="0">
              <a:buNone/>
              <a:defRPr sz="2160" b="1"/>
            </a:lvl4pPr>
            <a:lvl5pPr marL="2468880" indent="0">
              <a:buNone/>
              <a:defRPr sz="2160" b="1"/>
            </a:lvl5pPr>
            <a:lvl6pPr marL="3086100" indent="0">
              <a:buNone/>
              <a:defRPr sz="2160" b="1"/>
            </a:lvl6pPr>
            <a:lvl7pPr marL="3703320" indent="0">
              <a:buNone/>
              <a:defRPr sz="2160" b="1"/>
            </a:lvl7pPr>
            <a:lvl8pPr marL="4320540" indent="0">
              <a:buNone/>
              <a:defRPr sz="2160" b="1"/>
            </a:lvl8pPr>
            <a:lvl9pPr marL="4937760" indent="0">
              <a:buNone/>
              <a:defRPr sz="21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A2C0-6DBB-B5DD-F55E-3CB2456E6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5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242E3-0E2F-1C6D-B45E-65CC47B9F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0" y="2689861"/>
            <a:ext cx="6997304" cy="1318259"/>
          </a:xfrm>
        </p:spPr>
        <p:txBody>
          <a:bodyPr anchor="b"/>
          <a:lstStyle>
            <a:lvl1pPr marL="0" indent="0">
              <a:buNone/>
              <a:defRPr sz="324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30" b="1"/>
            </a:lvl3pPr>
            <a:lvl4pPr marL="1851660" indent="0">
              <a:buNone/>
              <a:defRPr sz="2160" b="1"/>
            </a:lvl4pPr>
            <a:lvl5pPr marL="2468880" indent="0">
              <a:buNone/>
              <a:defRPr sz="2160" b="1"/>
            </a:lvl5pPr>
            <a:lvl6pPr marL="3086100" indent="0">
              <a:buNone/>
              <a:defRPr sz="2160" b="1"/>
            </a:lvl6pPr>
            <a:lvl7pPr marL="3703320" indent="0">
              <a:buNone/>
              <a:defRPr sz="2160" b="1"/>
            </a:lvl7pPr>
            <a:lvl8pPr marL="4320540" indent="0">
              <a:buNone/>
              <a:defRPr sz="2160" b="1"/>
            </a:lvl8pPr>
            <a:lvl9pPr marL="4937760" indent="0">
              <a:buNone/>
              <a:defRPr sz="21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94883-DD8D-FDDD-0D46-571E0C279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0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2203A-906F-0347-A4C9-C9314638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52803-F374-DAF2-2528-DA616195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B270B-0617-14FD-FA60-56B89154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8792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9E70-CDB5-F308-A7DF-26E55976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53746-D79B-D72D-6975-272581CD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88070-2944-02AD-09B2-E287AB1A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EB5B6-8765-D00E-A52D-17DADF6C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53060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410DA-C258-AAA7-C932-6474A700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45DC2-08D0-DD7C-1CC0-3638BE5B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D03CB-5A6E-3277-AB65-AFF82CF7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219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92C1-87F2-7B8A-9F8E-19D1CCFE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1BA0-07DE-73D9-51C0-CDC84F6D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1579881"/>
            <a:ext cx="8332470" cy="7797800"/>
          </a:xfrm>
        </p:spPr>
        <p:txBody>
          <a:bodyPr/>
          <a:lstStyle>
            <a:lvl1pPr>
              <a:defRPr sz="4320"/>
            </a:lvl1pPr>
            <a:lvl2pPr>
              <a:defRPr sz="3780"/>
            </a:lvl2pPr>
            <a:lvl3pPr>
              <a:defRPr sz="324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DDB35-D2C3-F67C-1C81-7446A4220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160"/>
            </a:lvl1pPr>
            <a:lvl2pPr marL="617220" indent="0">
              <a:buNone/>
              <a:defRPr sz="1890"/>
            </a:lvl2pPr>
            <a:lvl3pPr marL="1234440" indent="0">
              <a:buNone/>
              <a:defRPr sz="1620"/>
            </a:lvl3pPr>
            <a:lvl4pPr marL="1851660" indent="0">
              <a:buNone/>
              <a:defRPr sz="1350"/>
            </a:lvl4pPr>
            <a:lvl5pPr marL="2468880" indent="0">
              <a:buNone/>
              <a:defRPr sz="1350"/>
            </a:lvl5pPr>
            <a:lvl6pPr marL="3086100" indent="0">
              <a:buNone/>
              <a:defRPr sz="1350"/>
            </a:lvl6pPr>
            <a:lvl7pPr marL="3703320" indent="0">
              <a:buNone/>
              <a:defRPr sz="1350"/>
            </a:lvl7pPr>
            <a:lvl8pPr marL="4320540" indent="0">
              <a:buNone/>
              <a:defRPr sz="1350"/>
            </a:lvl8pPr>
            <a:lvl9pPr marL="493776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AC2D2-1AA5-23AE-39CE-C14C9381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55E3D-BB90-2128-1013-6F731287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B02FE-2255-D2B2-9DAB-66139503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5458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3C3A-C516-B098-808B-CCABF21F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C0EAF-B9E1-2370-EF15-268F5AD2A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1579881"/>
            <a:ext cx="8332470" cy="7797800"/>
          </a:xfrm>
        </p:spPr>
        <p:txBody>
          <a:bodyPr/>
          <a:lstStyle>
            <a:lvl1pPr marL="0" indent="0">
              <a:buNone/>
              <a:defRPr sz="4320"/>
            </a:lvl1pPr>
            <a:lvl2pPr marL="617220" indent="0">
              <a:buNone/>
              <a:defRPr sz="3780"/>
            </a:lvl2pPr>
            <a:lvl3pPr marL="1234440" indent="0">
              <a:buNone/>
              <a:defRPr sz="324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2C846-E5A1-4738-DF55-4ACD4AE5F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160"/>
            </a:lvl1pPr>
            <a:lvl2pPr marL="617220" indent="0">
              <a:buNone/>
              <a:defRPr sz="1890"/>
            </a:lvl2pPr>
            <a:lvl3pPr marL="1234440" indent="0">
              <a:buNone/>
              <a:defRPr sz="1620"/>
            </a:lvl3pPr>
            <a:lvl4pPr marL="1851660" indent="0">
              <a:buNone/>
              <a:defRPr sz="1350"/>
            </a:lvl4pPr>
            <a:lvl5pPr marL="2468880" indent="0">
              <a:buNone/>
              <a:defRPr sz="1350"/>
            </a:lvl5pPr>
            <a:lvl6pPr marL="3086100" indent="0">
              <a:buNone/>
              <a:defRPr sz="1350"/>
            </a:lvl6pPr>
            <a:lvl7pPr marL="3703320" indent="0">
              <a:buNone/>
              <a:defRPr sz="1350"/>
            </a:lvl7pPr>
            <a:lvl8pPr marL="4320540" indent="0">
              <a:buNone/>
              <a:defRPr sz="1350"/>
            </a:lvl8pPr>
            <a:lvl9pPr marL="493776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FD99F-563C-3D04-034A-00C986B2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BF2D-CCD6-F64F-FD85-4CDE94DA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3CB4-D28E-EE08-223F-7BF03B91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73301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D71E7-E7C6-925F-B1B1-852FE670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584201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5C209-FDED-DA1F-2D6F-94674880F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BBD25-5514-81C2-C038-27777C9F9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10170161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7CDB-856A-4D4E-B214-06DE02F9C87E}" type="datetimeFigureOut">
              <a:rPr lang="en-IN" smtClean="0"/>
              <a:t>24/10/24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6B05-38EC-D73B-55CA-C3A42A58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E91BD-4625-18F9-F618-5B7BDF07C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10170161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24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234440" rtl="0" eaLnBrk="1" latinLnBrk="0" hangingPunct="1">
        <a:lnSpc>
          <a:spcPct val="90000"/>
        </a:lnSpc>
        <a:spcBef>
          <a:spcPct val="0"/>
        </a:spcBef>
        <a:buNone/>
        <a:defRPr sz="59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123444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69475" tIns="169475" rIns="169475" bIns="169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Half yearly review</a:t>
            </a:r>
            <a:endParaRPr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69475" tIns="169475" rIns="169475" bIns="169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Ashok Kumar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7B93EF-14FD-F0B5-3FAD-E76BBF696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17210"/>
              </p:ext>
            </p:extLst>
          </p:nvPr>
        </p:nvGraphicFramePr>
        <p:xfrm>
          <a:off x="1055253" y="1669620"/>
          <a:ext cx="14348693" cy="4690900"/>
        </p:xfrm>
        <a:graphic>
          <a:graphicData uri="http://schemas.openxmlformats.org/drawingml/2006/table">
            <a:tbl>
              <a:tblPr firstRow="1" firstCol="1" bandRow="1">
                <a:tableStyleId>{18ED1C09-C46D-4DFE-966E-32F3D07E89F5}</a:tableStyleId>
              </a:tblPr>
              <a:tblGrid>
                <a:gridCol w="1317072">
                  <a:extLst>
                    <a:ext uri="{9D8B030D-6E8A-4147-A177-3AD203B41FA5}">
                      <a16:colId xmlns:a16="http://schemas.microsoft.com/office/drawing/2014/main" val="1531939376"/>
                    </a:ext>
                  </a:extLst>
                </a:gridCol>
                <a:gridCol w="1333937">
                  <a:extLst>
                    <a:ext uri="{9D8B030D-6E8A-4147-A177-3AD203B41FA5}">
                      <a16:colId xmlns:a16="http://schemas.microsoft.com/office/drawing/2014/main" val="490520607"/>
                    </a:ext>
                  </a:extLst>
                </a:gridCol>
                <a:gridCol w="1328893">
                  <a:extLst>
                    <a:ext uri="{9D8B030D-6E8A-4147-A177-3AD203B41FA5}">
                      <a16:colId xmlns:a16="http://schemas.microsoft.com/office/drawing/2014/main" val="2645949552"/>
                    </a:ext>
                  </a:extLst>
                </a:gridCol>
                <a:gridCol w="1369574">
                  <a:extLst>
                    <a:ext uri="{9D8B030D-6E8A-4147-A177-3AD203B41FA5}">
                      <a16:colId xmlns:a16="http://schemas.microsoft.com/office/drawing/2014/main" val="854968530"/>
                    </a:ext>
                  </a:extLst>
                </a:gridCol>
                <a:gridCol w="1369574">
                  <a:extLst>
                    <a:ext uri="{9D8B030D-6E8A-4147-A177-3AD203B41FA5}">
                      <a16:colId xmlns:a16="http://schemas.microsoft.com/office/drawing/2014/main" val="2890724982"/>
                    </a:ext>
                  </a:extLst>
                </a:gridCol>
                <a:gridCol w="1301774">
                  <a:extLst>
                    <a:ext uri="{9D8B030D-6E8A-4147-A177-3AD203B41FA5}">
                      <a16:colId xmlns:a16="http://schemas.microsoft.com/office/drawing/2014/main" val="2771150156"/>
                    </a:ext>
                  </a:extLst>
                </a:gridCol>
                <a:gridCol w="1695155">
                  <a:extLst>
                    <a:ext uri="{9D8B030D-6E8A-4147-A177-3AD203B41FA5}">
                      <a16:colId xmlns:a16="http://schemas.microsoft.com/office/drawing/2014/main" val="4153271845"/>
                    </a:ext>
                  </a:extLst>
                </a:gridCol>
                <a:gridCol w="1612468">
                  <a:extLst>
                    <a:ext uri="{9D8B030D-6E8A-4147-A177-3AD203B41FA5}">
                      <a16:colId xmlns:a16="http://schemas.microsoft.com/office/drawing/2014/main" val="1086105444"/>
                    </a:ext>
                  </a:extLst>
                </a:gridCol>
                <a:gridCol w="1395244">
                  <a:extLst>
                    <a:ext uri="{9D8B030D-6E8A-4147-A177-3AD203B41FA5}">
                      <a16:colId xmlns:a16="http://schemas.microsoft.com/office/drawing/2014/main" val="3014953668"/>
                    </a:ext>
                  </a:extLst>
                </a:gridCol>
                <a:gridCol w="1625002">
                  <a:extLst>
                    <a:ext uri="{9D8B030D-6E8A-4147-A177-3AD203B41FA5}">
                      <a16:colId xmlns:a16="http://schemas.microsoft.com/office/drawing/2014/main" val="2666050612"/>
                    </a:ext>
                  </a:extLst>
                </a:gridCol>
              </a:tblGrid>
              <a:tr h="13598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kern="100" dirty="0">
                          <a:effectLst/>
                        </a:rPr>
                        <a:t>Sectional Committee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kern="100" dirty="0">
                          <a:effectLst/>
                        </a:rPr>
                        <a:t>Standards due for review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kern="100" dirty="0">
                          <a:effectLst/>
                        </a:rPr>
                        <a:t>No. of Standards Reviewed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kern="100" dirty="0">
                          <a:effectLst/>
                        </a:rPr>
                        <a:t>Review underway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Pending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kern="100" dirty="0">
                          <a:effectLst/>
                        </a:rPr>
                        <a:t>Action completed based on review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kern="0" dirty="0">
                          <a:effectLst/>
                        </a:rPr>
                        <a:t>Outcome of the review 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876393"/>
                  </a:ext>
                </a:extLst>
              </a:tr>
              <a:tr h="135988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Revision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Archive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Reaffirmation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Withdraw</a:t>
                      </a:r>
                      <a:endParaRPr lang="en-I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640654"/>
                  </a:ext>
                </a:extLst>
              </a:tr>
              <a:tr h="1971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</a:rPr>
                        <a:t>ETD 37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</a:rPr>
                        <a:t>14 (14 Pre-2000)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</a:rPr>
                        <a:t>14 (P draft 4, WC draft 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2000" kern="1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2000" kern="1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kern="100" dirty="0">
                          <a:effectLst/>
                        </a:rPr>
                        <a:t>25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effectLst/>
                        </a:rPr>
                        <a:t>0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effectLst/>
                        </a:rPr>
                        <a:t>0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0770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20682E-63FF-A984-9054-683EABAFD44D}"/>
              </a:ext>
            </a:extLst>
          </p:cNvPr>
          <p:cNvSpPr txBox="1"/>
          <p:nvPr/>
        </p:nvSpPr>
        <p:spPr>
          <a:xfrm>
            <a:off x="544945" y="351089"/>
            <a:ext cx="15276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Progress of 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NWIPs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400" u="sng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Reviews 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against the Annual Action Plan for 2024-25 - with break-up of Archived, Withdrawn, Reaffirmed, Amended and Revised.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791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2EC78-0C6E-AFD9-0C0F-AD87492276BF}"/>
              </a:ext>
            </a:extLst>
          </p:cNvPr>
          <p:cNvSpPr txBox="1"/>
          <p:nvPr/>
        </p:nvSpPr>
        <p:spPr>
          <a:xfrm>
            <a:off x="997528" y="505736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Process adopted for the </a:t>
            </a:r>
            <a:r>
              <a:rPr lang="en-US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Reviews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ARP, WG, R&amp;D, Workshop.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Indicate clearly the projects done without ARP or WG.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2E3AE7-47F8-AECF-A524-4BC563E75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61779"/>
              </p:ext>
            </p:extLst>
          </p:nvPr>
        </p:nvGraphicFramePr>
        <p:xfrm>
          <a:off x="1350818" y="1885141"/>
          <a:ext cx="14069292" cy="8313341"/>
        </p:xfrm>
        <a:graphic>
          <a:graphicData uri="http://schemas.openxmlformats.org/drawingml/2006/table">
            <a:tbl>
              <a:tblPr firstRow="1" bandRow="1">
                <a:tableStyleId>{18ED1C09-C46D-4DFE-966E-32F3D07E89F5}</a:tableStyleId>
              </a:tblPr>
              <a:tblGrid>
                <a:gridCol w="2033271">
                  <a:extLst>
                    <a:ext uri="{9D8B030D-6E8A-4147-A177-3AD203B41FA5}">
                      <a16:colId xmlns:a16="http://schemas.microsoft.com/office/drawing/2014/main" val="3954855314"/>
                    </a:ext>
                  </a:extLst>
                </a:gridCol>
                <a:gridCol w="2912802">
                  <a:extLst>
                    <a:ext uri="{9D8B030D-6E8A-4147-A177-3AD203B41FA5}">
                      <a16:colId xmlns:a16="http://schemas.microsoft.com/office/drawing/2014/main" val="1731512116"/>
                    </a:ext>
                  </a:extLst>
                </a:gridCol>
                <a:gridCol w="3958246">
                  <a:extLst>
                    <a:ext uri="{9D8B030D-6E8A-4147-A177-3AD203B41FA5}">
                      <a16:colId xmlns:a16="http://schemas.microsoft.com/office/drawing/2014/main" val="2105607064"/>
                    </a:ext>
                  </a:extLst>
                </a:gridCol>
                <a:gridCol w="2734398">
                  <a:extLst>
                    <a:ext uri="{9D8B030D-6E8A-4147-A177-3AD203B41FA5}">
                      <a16:colId xmlns:a16="http://schemas.microsoft.com/office/drawing/2014/main" val="2489744347"/>
                    </a:ext>
                  </a:extLst>
                </a:gridCol>
                <a:gridCol w="2430575">
                  <a:extLst>
                    <a:ext uri="{9D8B030D-6E8A-4147-A177-3AD203B41FA5}">
                      <a16:colId xmlns:a16="http://schemas.microsoft.com/office/drawing/2014/main" val="1915083837"/>
                    </a:ext>
                  </a:extLst>
                </a:gridCol>
              </a:tblGrid>
              <a:tr h="81526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Adopted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52033"/>
                  </a:ext>
                </a:extLst>
              </a:tr>
              <a:tr h="567397">
                <a:tc rowSpan="6"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ETD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2121 : Part 1:1981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 P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received from POWERGRID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33612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2121 : Part 2:1981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IN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Under P draft</a:t>
                      </a:r>
                    </a:p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received from POWERGRID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878662"/>
                  </a:ext>
                </a:extLst>
              </a:tr>
              <a:tr h="567397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2121 : Part 3:1992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IN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 P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received from POWERGRID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73913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2121 : Part 4:1991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 P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received from POWERGRID </a:t>
                      </a:r>
                    </a:p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085156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5613 : Part 1 : Sec 2:1985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 are requested from the Central Electricity Authority (CEA) for revising the standards in alignment with the latest CEA regulations.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 received from 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recommendations received from will be discussed in next TC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14747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5613 : Part 1 : Sec 1:1985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 are requested from the Central Electricity Authority (CEA) for revising the standards in alignment with the latest CEA regulations.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 received from CEA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recommendations received from will be discussed in next TC meeting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57327"/>
                  </a:ext>
                </a:extLst>
              </a:tr>
              <a:tr h="806302"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398 (Part 1): 1996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prepared as per the report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draft will be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discussd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next TC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4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6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2EC78-0C6E-AFD9-0C0F-AD87492276BF}"/>
              </a:ext>
            </a:extLst>
          </p:cNvPr>
          <p:cNvSpPr txBox="1"/>
          <p:nvPr/>
        </p:nvSpPr>
        <p:spPr>
          <a:xfrm>
            <a:off x="997528" y="505736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Process adopted for the </a:t>
            </a:r>
            <a:r>
              <a:rPr lang="en-US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Reviews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ARP, WG, R&amp;D, Workshop.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Indicate clearly the projects done without ARP or WG.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2E3AE7-47F8-AECF-A524-4BC563E75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58451"/>
              </p:ext>
            </p:extLst>
          </p:nvPr>
        </p:nvGraphicFramePr>
        <p:xfrm>
          <a:off x="1974272" y="1885141"/>
          <a:ext cx="13362710" cy="7930923"/>
        </p:xfrm>
        <a:graphic>
          <a:graphicData uri="http://schemas.openxmlformats.org/drawingml/2006/table">
            <a:tbl>
              <a:tblPr firstRow="1" bandRow="1">
                <a:tableStyleId>{18ED1C09-C46D-4DFE-966E-32F3D07E89F5}</a:tableStyleId>
              </a:tblPr>
              <a:tblGrid>
                <a:gridCol w="1931157">
                  <a:extLst>
                    <a:ext uri="{9D8B030D-6E8A-4147-A177-3AD203B41FA5}">
                      <a16:colId xmlns:a16="http://schemas.microsoft.com/office/drawing/2014/main" val="3954855314"/>
                    </a:ext>
                  </a:extLst>
                </a:gridCol>
                <a:gridCol w="3413927">
                  <a:extLst>
                    <a:ext uri="{9D8B030D-6E8A-4147-A177-3AD203B41FA5}">
                      <a16:colId xmlns:a16="http://schemas.microsoft.com/office/drawing/2014/main" val="1731512116"/>
                    </a:ext>
                  </a:extLst>
                </a:gridCol>
                <a:gridCol w="2512722">
                  <a:extLst>
                    <a:ext uri="{9D8B030D-6E8A-4147-A177-3AD203B41FA5}">
                      <a16:colId xmlns:a16="http://schemas.microsoft.com/office/drawing/2014/main" val="2105607064"/>
                    </a:ext>
                  </a:extLst>
                </a:gridCol>
                <a:gridCol w="3196396">
                  <a:extLst>
                    <a:ext uri="{9D8B030D-6E8A-4147-A177-3AD203B41FA5}">
                      <a16:colId xmlns:a16="http://schemas.microsoft.com/office/drawing/2014/main" val="2489744347"/>
                    </a:ext>
                  </a:extLst>
                </a:gridCol>
                <a:gridCol w="2308508">
                  <a:extLst>
                    <a:ext uri="{9D8B030D-6E8A-4147-A177-3AD203B41FA5}">
                      <a16:colId xmlns:a16="http://schemas.microsoft.com/office/drawing/2014/main" val="1915083837"/>
                    </a:ext>
                  </a:extLst>
                </a:gridCol>
              </a:tblGrid>
              <a:tr h="81526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Adopted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52033"/>
                  </a:ext>
                </a:extLst>
              </a:tr>
              <a:tr h="567397">
                <a:tc rowSpan="7"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ETD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398 : Part 4:1994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under preparation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received from POWERGRID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33612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398 : Part 2:1996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WC- draft</a:t>
                      </a:r>
                    </a:p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received from POWERGRID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878662"/>
                  </a:ext>
                </a:extLst>
              </a:tr>
              <a:tr h="567397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9708:1993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under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received from POWERGRID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73913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3402:1965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prepared as per the report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draft will be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discussd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next TC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085156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398 : Part 5:1992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WP-1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WC-draft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recommendations received from will be discussed in next TC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14747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12048:1987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ARP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ARP report awaited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recommendations received from will be discussed in next TC meeting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57327"/>
                  </a:ext>
                </a:extLst>
              </a:tr>
              <a:tr h="806302">
                <a:tc vMerge="1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ETD 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10162:1982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34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ARP report awaited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11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90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80B2A-6F0D-9100-7A03-37D0C3C78858}"/>
              </a:ext>
            </a:extLst>
          </p:cNvPr>
          <p:cNvSpPr txBox="1"/>
          <p:nvPr/>
        </p:nvSpPr>
        <p:spPr>
          <a:xfrm>
            <a:off x="230910" y="849745"/>
            <a:ext cx="1567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SECTORS/SUB-SECTORS are PROPOSED 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under each committee. WGs/Panels shall be re-aligned after discussion with committee</a:t>
            </a:r>
            <a:endParaRPr lang="en-I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34F621-F74D-D3C6-96DD-001F9E415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84396"/>
              </p:ext>
            </p:extLst>
          </p:nvPr>
        </p:nvGraphicFramePr>
        <p:xfrm>
          <a:off x="1375352" y="2379248"/>
          <a:ext cx="12678639" cy="1820574"/>
        </p:xfrm>
        <a:graphic>
          <a:graphicData uri="http://schemas.openxmlformats.org/drawingml/2006/table">
            <a:tbl>
              <a:tblPr>
                <a:tableStyleId>{18ED1C09-C46D-4DFE-966E-32F3D07E89F5}</a:tableStyleId>
              </a:tblPr>
              <a:tblGrid>
                <a:gridCol w="5503430">
                  <a:extLst>
                    <a:ext uri="{9D8B030D-6E8A-4147-A177-3AD203B41FA5}">
                      <a16:colId xmlns:a16="http://schemas.microsoft.com/office/drawing/2014/main" val="2304276818"/>
                    </a:ext>
                  </a:extLst>
                </a:gridCol>
                <a:gridCol w="7175209">
                  <a:extLst>
                    <a:ext uri="{9D8B030D-6E8A-4147-A177-3AD203B41FA5}">
                      <a16:colId xmlns:a16="http://schemas.microsoft.com/office/drawing/2014/main" val="22293786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Area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Sectors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27436401"/>
                  </a:ext>
                </a:extLst>
              </a:tr>
              <a:tr h="476539">
                <a:tc rowSpan="3">
                  <a:txBody>
                    <a:bodyPr/>
                    <a:lstStyle/>
                    <a:p>
                      <a:pPr marL="0" marR="0" lvl="0" indent="0" algn="l" defTabSz="12344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ETD 37 </a:t>
                      </a:r>
                      <a:r>
                        <a:rPr lang="en-I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Conductors And Accessories For Overhead Lines Sectional Committee</a:t>
                      </a:r>
                    </a:p>
                    <a:p>
                      <a:pPr algn="l" fontAlgn="t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 Transmission line Conductor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0445092"/>
                  </a:ext>
                </a:extLst>
              </a:tr>
              <a:tr h="479425">
                <a:tc vMerge="1">
                  <a:txBody>
                    <a:bodyPr/>
                    <a:lstStyle/>
                    <a:p>
                      <a:pPr algn="l" fontAlgn="t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Accessories for overhead power lines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39057252"/>
                  </a:ext>
                </a:extLst>
              </a:tr>
              <a:tr h="555047">
                <a:tc vMerge="1">
                  <a:txBody>
                    <a:bodyPr/>
                    <a:lstStyle/>
                    <a:p>
                      <a:pPr algn="l" fontAlgn="t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Installation and Maintenance of overhead power lines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7448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5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ABA528-5F7F-9BDE-081E-8085DF433901}"/>
              </a:ext>
            </a:extLst>
          </p:cNvPr>
          <p:cNvSpPr txBox="1"/>
          <p:nvPr/>
        </p:nvSpPr>
        <p:spPr>
          <a:xfrm>
            <a:off x="1413164" y="612017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 </a:t>
            </a:r>
            <a:r>
              <a:rPr lang="en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ISO/IEC Projects - Identified in H &amp; M category, experts designated, strategies adopted to identify experts.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712820-63DA-4AB7-E9DE-0583008BA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64438"/>
              </p:ext>
            </p:extLst>
          </p:nvPr>
        </p:nvGraphicFramePr>
        <p:xfrm>
          <a:off x="1413164" y="1791041"/>
          <a:ext cx="13466616" cy="1973352"/>
        </p:xfrm>
        <a:graphic>
          <a:graphicData uri="http://schemas.openxmlformats.org/drawingml/2006/table">
            <a:tbl>
              <a:tblPr/>
              <a:tblGrid>
                <a:gridCol w="1509710">
                  <a:extLst>
                    <a:ext uri="{9D8B030D-6E8A-4147-A177-3AD203B41FA5}">
                      <a16:colId xmlns:a16="http://schemas.microsoft.com/office/drawing/2014/main" val="1026090500"/>
                    </a:ext>
                  </a:extLst>
                </a:gridCol>
                <a:gridCol w="4408356">
                  <a:extLst>
                    <a:ext uri="{9D8B030D-6E8A-4147-A177-3AD203B41FA5}">
                      <a16:colId xmlns:a16="http://schemas.microsoft.com/office/drawing/2014/main" val="3958692956"/>
                    </a:ext>
                  </a:extLst>
                </a:gridCol>
                <a:gridCol w="1509710">
                  <a:extLst>
                    <a:ext uri="{9D8B030D-6E8A-4147-A177-3AD203B41FA5}">
                      <a16:colId xmlns:a16="http://schemas.microsoft.com/office/drawing/2014/main" val="3008861932"/>
                    </a:ext>
                  </a:extLst>
                </a:gridCol>
                <a:gridCol w="1509710">
                  <a:extLst>
                    <a:ext uri="{9D8B030D-6E8A-4147-A177-3AD203B41FA5}">
                      <a16:colId xmlns:a16="http://schemas.microsoft.com/office/drawing/2014/main" val="1016618221"/>
                    </a:ext>
                  </a:extLst>
                </a:gridCol>
                <a:gridCol w="1509710">
                  <a:extLst>
                    <a:ext uri="{9D8B030D-6E8A-4147-A177-3AD203B41FA5}">
                      <a16:colId xmlns:a16="http://schemas.microsoft.com/office/drawing/2014/main" val="3801871226"/>
                    </a:ext>
                  </a:extLst>
                </a:gridCol>
                <a:gridCol w="1509710">
                  <a:extLst>
                    <a:ext uri="{9D8B030D-6E8A-4147-A177-3AD203B41FA5}">
                      <a16:colId xmlns:a16="http://schemas.microsoft.com/office/drawing/2014/main" val="1026178726"/>
                    </a:ext>
                  </a:extLst>
                </a:gridCol>
                <a:gridCol w="1509710">
                  <a:extLst>
                    <a:ext uri="{9D8B030D-6E8A-4147-A177-3AD203B41FA5}">
                      <a16:colId xmlns:a16="http://schemas.microsoft.com/office/drawing/2014/main" val="209790026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Projects (NP) at IEC </a:t>
                      </a:r>
                    </a:p>
                  </a:txBody>
                  <a:tcPr marL="11258" marR="11258" marT="7506" marB="750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of the Project</a:t>
                      </a:r>
                    </a:p>
                  </a:txBody>
                  <a:tcPr marL="11258" marR="11258" marT="7506" marB="750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 of Interest (High/Medium/Low)</a:t>
                      </a:r>
                    </a:p>
                  </a:txBody>
                  <a:tcPr marL="11258" marR="11258" marT="7506" marB="750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TC/SC</a:t>
                      </a:r>
                    </a:p>
                  </a:txBody>
                  <a:tcPr marL="11258" marR="11258" marT="7506" marB="750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WG/MT/PT</a:t>
                      </a:r>
                    </a:p>
                  </a:txBody>
                  <a:tcPr marL="11258" marR="11258" marT="7506" marB="750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Whether Expert has been designated</a:t>
                      </a:r>
                    </a:p>
                  </a:txBody>
                  <a:tcPr marL="11258" marR="11258" marT="7506" marB="750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of the Expert (If expert has been designated)</a:t>
                      </a:r>
                    </a:p>
                  </a:txBody>
                  <a:tcPr marL="11258" marR="11258" marT="7506" marB="750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387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>
                          <a:solidFill>
                            <a:srgbClr val="473F3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11/308/CD</a:t>
                      </a:r>
                      <a:endParaRPr lang="en-IN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IN" sz="1800" b="0" i="0">
                          <a:solidFill>
                            <a:srgbClr val="473F3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Overhead lines - Requirements and tests for fittings</a:t>
                      </a:r>
                      <a:endParaRPr lang="en-IN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IEC TC 11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JWG 13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694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6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6459200" cy="1141413"/>
          </a:xfrm>
          <a:prstGeom prst="rect">
            <a:avLst/>
          </a:prstGeom>
        </p:spPr>
        <p:txBody>
          <a:bodyPr spcFirstLastPara="1" wrap="square" lIns="169475" tIns="169475" rIns="169475" bIns="169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H. </a:t>
            </a:r>
            <a:r>
              <a:rPr lang="en" sz="2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Status of Process Reform measures</a:t>
            </a:r>
            <a:r>
              <a:rPr lang="en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Attendance, Inactive members, Comments on P Drafts, Resolutions, members trained, SC membership rationalised.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1965425" y="2649625"/>
            <a:ext cx="136593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Entire process reform have been circulated to members along with handbook for TC members and included in agenda of meetings held.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AutoNum type="arabicPeriod"/>
            </a:pPr>
            <a:r>
              <a:rPr lang="en" sz="2400" dirty="0">
                <a:solidFill>
                  <a:srgbClr val="00206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Attendance - inactive members - Members who have not attended 2 consecutive meetings have been removed.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AutoNum type="arabicPeriod"/>
            </a:pPr>
            <a:r>
              <a:rPr lang="en" sz="2400" dirty="0">
                <a:solidFill>
                  <a:srgbClr val="00206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Comments on P/WC Drafts- P/WC drafts circulated-6,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No of comments - 16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AutoNum type="arabicPeriod"/>
            </a:pPr>
            <a:r>
              <a:rPr lang="en" sz="2400" dirty="0">
                <a:solidFill>
                  <a:srgbClr val="00206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Resolutions – Circulated to members within 24 hrs of meetings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AutoNum type="arabicPeriod"/>
            </a:pPr>
            <a:r>
              <a:rPr lang="en" sz="2400" dirty="0">
                <a:solidFill>
                  <a:srgbClr val="00206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SC membership rationalisation – Being taken up in SC meetings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957</TotalTime>
  <Words>671</Words>
  <Application>Microsoft Macintosh PowerPoint</Application>
  <PresentationFormat>Custom</PresentationFormat>
  <Paragraphs>130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Lato</vt:lpstr>
      <vt:lpstr>Times New Roman</vt:lpstr>
      <vt:lpstr>Calibri</vt:lpstr>
      <vt:lpstr>Office Theme</vt:lpstr>
      <vt:lpstr>Half yearly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H. Status of Process Reform measures - Attendance, Inactive members, Comments on P Drafts, Resolutions, members trained, SC membership rationalised.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Half yearly review</dc:title>
  <cp:lastModifiedBy>Ashok kumar</cp:lastModifiedBy>
  <cp:revision>151</cp:revision>
  <dcterms:modified xsi:type="dcterms:W3CDTF">2024-10-24T08:37:00Z</dcterms:modified>
</cp:coreProperties>
</file>