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74" r:id="rId3"/>
    <p:sldId id="286" r:id="rId4"/>
    <p:sldId id="287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69" r:id="rId1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0" roundtripDataSignature="AMtx7mjrU4vAH6WtKy3D89ZW18SYwLJiT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566B8E7-50AC-4F3F-83D6-9318DAC187EE}">
  <a:tblStyle styleId="{7566B8E7-50AC-4F3F-83D6-9318DAC187E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55117E5-E823-41CB-B827-CE4C9422D307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10" autoAdjust="0"/>
    <p:restoredTop sz="94595"/>
  </p:normalViewPr>
  <p:slideViewPr>
    <p:cSldViewPr snapToGrid="0">
      <p:cViewPr varScale="1">
        <p:scale>
          <a:sx n="104" d="100"/>
          <a:sy n="104" d="100"/>
        </p:scale>
        <p:origin x="64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>
          <a:extLst>
            <a:ext uri="{FF2B5EF4-FFF2-40B4-BE49-F238E27FC236}">
              <a16:creationId xmlns:a16="http://schemas.microsoft.com/office/drawing/2014/main" id="{7C41A564-8DF9-CEA8-89FA-38B58928BA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:notes">
            <a:extLst>
              <a:ext uri="{FF2B5EF4-FFF2-40B4-BE49-F238E27FC236}">
                <a16:creationId xmlns:a16="http://schemas.microsoft.com/office/drawing/2014/main" id="{3D7DC8F9-2DC7-06E9-897B-E9CD8AB537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5" name="Google Shape;205;p7:notes">
            <a:extLst>
              <a:ext uri="{FF2B5EF4-FFF2-40B4-BE49-F238E27FC236}">
                <a16:creationId xmlns:a16="http://schemas.microsoft.com/office/drawing/2014/main" id="{22E4310C-D670-B2BD-C6EA-E1AD3FA8102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12142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>
          <a:extLst>
            <a:ext uri="{FF2B5EF4-FFF2-40B4-BE49-F238E27FC236}">
              <a16:creationId xmlns:a16="http://schemas.microsoft.com/office/drawing/2014/main" id="{7C41A564-8DF9-CEA8-89FA-38B58928BA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:notes">
            <a:extLst>
              <a:ext uri="{FF2B5EF4-FFF2-40B4-BE49-F238E27FC236}">
                <a16:creationId xmlns:a16="http://schemas.microsoft.com/office/drawing/2014/main" id="{3D7DC8F9-2DC7-06E9-897B-E9CD8AB537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5" name="Google Shape;205;p7:notes">
            <a:extLst>
              <a:ext uri="{FF2B5EF4-FFF2-40B4-BE49-F238E27FC236}">
                <a16:creationId xmlns:a16="http://schemas.microsoft.com/office/drawing/2014/main" id="{22E4310C-D670-B2BD-C6EA-E1AD3FA8102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26171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>
          <a:extLst>
            <a:ext uri="{FF2B5EF4-FFF2-40B4-BE49-F238E27FC236}">
              <a16:creationId xmlns:a16="http://schemas.microsoft.com/office/drawing/2014/main" id="{7C41A564-8DF9-CEA8-89FA-38B58928BA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:notes">
            <a:extLst>
              <a:ext uri="{FF2B5EF4-FFF2-40B4-BE49-F238E27FC236}">
                <a16:creationId xmlns:a16="http://schemas.microsoft.com/office/drawing/2014/main" id="{3D7DC8F9-2DC7-06E9-897B-E9CD8AB537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5" name="Google Shape;205;p7:notes">
            <a:extLst>
              <a:ext uri="{FF2B5EF4-FFF2-40B4-BE49-F238E27FC236}">
                <a16:creationId xmlns:a16="http://schemas.microsoft.com/office/drawing/2014/main" id="{22E4310C-D670-B2BD-C6EA-E1AD3FA8102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401803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>
          <a:extLst>
            <a:ext uri="{FF2B5EF4-FFF2-40B4-BE49-F238E27FC236}">
              <a16:creationId xmlns:a16="http://schemas.microsoft.com/office/drawing/2014/main" id="{7C41A564-8DF9-CEA8-89FA-38B58928BA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:notes">
            <a:extLst>
              <a:ext uri="{FF2B5EF4-FFF2-40B4-BE49-F238E27FC236}">
                <a16:creationId xmlns:a16="http://schemas.microsoft.com/office/drawing/2014/main" id="{3D7DC8F9-2DC7-06E9-897B-E9CD8AB537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5" name="Google Shape;205;p7:notes">
            <a:extLst>
              <a:ext uri="{FF2B5EF4-FFF2-40B4-BE49-F238E27FC236}">
                <a16:creationId xmlns:a16="http://schemas.microsoft.com/office/drawing/2014/main" id="{22E4310C-D670-B2BD-C6EA-E1AD3FA8102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40101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>
          <a:extLst>
            <a:ext uri="{FF2B5EF4-FFF2-40B4-BE49-F238E27FC236}">
              <a16:creationId xmlns:a16="http://schemas.microsoft.com/office/drawing/2014/main" id="{7C41A564-8DF9-CEA8-89FA-38B58928BA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:notes">
            <a:extLst>
              <a:ext uri="{FF2B5EF4-FFF2-40B4-BE49-F238E27FC236}">
                <a16:creationId xmlns:a16="http://schemas.microsoft.com/office/drawing/2014/main" id="{3D7DC8F9-2DC7-06E9-897B-E9CD8AB537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5" name="Google Shape;205;p7:notes">
            <a:extLst>
              <a:ext uri="{FF2B5EF4-FFF2-40B4-BE49-F238E27FC236}">
                <a16:creationId xmlns:a16="http://schemas.microsoft.com/office/drawing/2014/main" id="{22E4310C-D670-B2BD-C6EA-E1AD3FA8102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57363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>
          <a:extLst>
            <a:ext uri="{FF2B5EF4-FFF2-40B4-BE49-F238E27FC236}">
              <a16:creationId xmlns:a16="http://schemas.microsoft.com/office/drawing/2014/main" id="{7C41A564-8DF9-CEA8-89FA-38B58928BA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:notes">
            <a:extLst>
              <a:ext uri="{FF2B5EF4-FFF2-40B4-BE49-F238E27FC236}">
                <a16:creationId xmlns:a16="http://schemas.microsoft.com/office/drawing/2014/main" id="{3D7DC8F9-2DC7-06E9-897B-E9CD8AB537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5" name="Google Shape;205;p7:notes">
            <a:extLst>
              <a:ext uri="{FF2B5EF4-FFF2-40B4-BE49-F238E27FC236}">
                <a16:creationId xmlns:a16="http://schemas.microsoft.com/office/drawing/2014/main" id="{22E4310C-D670-B2BD-C6EA-E1AD3FA8102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13958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>
          <a:extLst>
            <a:ext uri="{FF2B5EF4-FFF2-40B4-BE49-F238E27FC236}">
              <a16:creationId xmlns:a16="http://schemas.microsoft.com/office/drawing/2014/main" id="{7C41A564-8DF9-CEA8-89FA-38B58928BA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:notes">
            <a:extLst>
              <a:ext uri="{FF2B5EF4-FFF2-40B4-BE49-F238E27FC236}">
                <a16:creationId xmlns:a16="http://schemas.microsoft.com/office/drawing/2014/main" id="{3D7DC8F9-2DC7-06E9-897B-E9CD8AB537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5" name="Google Shape;205;p7:notes">
            <a:extLst>
              <a:ext uri="{FF2B5EF4-FFF2-40B4-BE49-F238E27FC236}">
                <a16:creationId xmlns:a16="http://schemas.microsoft.com/office/drawing/2014/main" id="{22E4310C-D670-B2BD-C6EA-E1AD3FA8102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539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>
          <a:extLst>
            <a:ext uri="{FF2B5EF4-FFF2-40B4-BE49-F238E27FC236}">
              <a16:creationId xmlns:a16="http://schemas.microsoft.com/office/drawing/2014/main" id="{7C41A564-8DF9-CEA8-89FA-38B58928BA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:notes">
            <a:extLst>
              <a:ext uri="{FF2B5EF4-FFF2-40B4-BE49-F238E27FC236}">
                <a16:creationId xmlns:a16="http://schemas.microsoft.com/office/drawing/2014/main" id="{3D7DC8F9-2DC7-06E9-897B-E9CD8AB537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5" name="Google Shape;205;p7:notes">
            <a:extLst>
              <a:ext uri="{FF2B5EF4-FFF2-40B4-BE49-F238E27FC236}">
                <a16:creationId xmlns:a16="http://schemas.microsoft.com/office/drawing/2014/main" id="{22E4310C-D670-B2BD-C6EA-E1AD3FA8102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5155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>
          <a:extLst>
            <a:ext uri="{FF2B5EF4-FFF2-40B4-BE49-F238E27FC236}">
              <a16:creationId xmlns:a16="http://schemas.microsoft.com/office/drawing/2014/main" id="{7C41A564-8DF9-CEA8-89FA-38B58928BA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:notes">
            <a:extLst>
              <a:ext uri="{FF2B5EF4-FFF2-40B4-BE49-F238E27FC236}">
                <a16:creationId xmlns:a16="http://schemas.microsoft.com/office/drawing/2014/main" id="{3D7DC8F9-2DC7-06E9-897B-E9CD8AB537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5" name="Google Shape;205;p7:notes">
            <a:extLst>
              <a:ext uri="{FF2B5EF4-FFF2-40B4-BE49-F238E27FC236}">
                <a16:creationId xmlns:a16="http://schemas.microsoft.com/office/drawing/2014/main" id="{22E4310C-D670-B2BD-C6EA-E1AD3FA8102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669372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>
          <a:extLst>
            <a:ext uri="{FF2B5EF4-FFF2-40B4-BE49-F238E27FC236}">
              <a16:creationId xmlns:a16="http://schemas.microsoft.com/office/drawing/2014/main" id="{7C41A564-8DF9-CEA8-89FA-38B58928BA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:notes">
            <a:extLst>
              <a:ext uri="{FF2B5EF4-FFF2-40B4-BE49-F238E27FC236}">
                <a16:creationId xmlns:a16="http://schemas.microsoft.com/office/drawing/2014/main" id="{3D7DC8F9-2DC7-06E9-897B-E9CD8AB537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5" name="Google Shape;205;p7:notes">
            <a:extLst>
              <a:ext uri="{FF2B5EF4-FFF2-40B4-BE49-F238E27FC236}">
                <a16:creationId xmlns:a16="http://schemas.microsoft.com/office/drawing/2014/main" id="{22E4310C-D670-B2BD-C6EA-E1AD3FA8102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1351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>
          <a:extLst>
            <a:ext uri="{FF2B5EF4-FFF2-40B4-BE49-F238E27FC236}">
              <a16:creationId xmlns:a16="http://schemas.microsoft.com/office/drawing/2014/main" id="{7C41A564-8DF9-CEA8-89FA-38B58928BA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:notes">
            <a:extLst>
              <a:ext uri="{FF2B5EF4-FFF2-40B4-BE49-F238E27FC236}">
                <a16:creationId xmlns:a16="http://schemas.microsoft.com/office/drawing/2014/main" id="{3D7DC8F9-2DC7-06E9-897B-E9CD8AB537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5" name="Google Shape;205;p7:notes">
            <a:extLst>
              <a:ext uri="{FF2B5EF4-FFF2-40B4-BE49-F238E27FC236}">
                <a16:creationId xmlns:a16="http://schemas.microsoft.com/office/drawing/2014/main" id="{22E4310C-D670-B2BD-C6EA-E1AD3FA8102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9080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>
          <a:extLst>
            <a:ext uri="{FF2B5EF4-FFF2-40B4-BE49-F238E27FC236}">
              <a16:creationId xmlns:a16="http://schemas.microsoft.com/office/drawing/2014/main" id="{7C41A564-8DF9-CEA8-89FA-38B58928BA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:notes">
            <a:extLst>
              <a:ext uri="{FF2B5EF4-FFF2-40B4-BE49-F238E27FC236}">
                <a16:creationId xmlns:a16="http://schemas.microsoft.com/office/drawing/2014/main" id="{3D7DC8F9-2DC7-06E9-897B-E9CD8AB537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5" name="Google Shape;205;p7:notes">
            <a:extLst>
              <a:ext uri="{FF2B5EF4-FFF2-40B4-BE49-F238E27FC236}">
                <a16:creationId xmlns:a16="http://schemas.microsoft.com/office/drawing/2014/main" id="{22E4310C-D670-B2BD-C6EA-E1AD3FA8102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571689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>
          <a:extLst>
            <a:ext uri="{FF2B5EF4-FFF2-40B4-BE49-F238E27FC236}">
              <a16:creationId xmlns:a16="http://schemas.microsoft.com/office/drawing/2014/main" id="{7C41A564-8DF9-CEA8-89FA-38B58928BA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:notes">
            <a:extLst>
              <a:ext uri="{FF2B5EF4-FFF2-40B4-BE49-F238E27FC236}">
                <a16:creationId xmlns:a16="http://schemas.microsoft.com/office/drawing/2014/main" id="{3D7DC8F9-2DC7-06E9-897B-E9CD8AB537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5" name="Google Shape;205;p7:notes">
            <a:extLst>
              <a:ext uri="{FF2B5EF4-FFF2-40B4-BE49-F238E27FC236}">
                <a16:creationId xmlns:a16="http://schemas.microsoft.com/office/drawing/2014/main" id="{22E4310C-D670-B2BD-C6EA-E1AD3FA8102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17797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>
          <a:extLst>
            <a:ext uri="{FF2B5EF4-FFF2-40B4-BE49-F238E27FC236}">
              <a16:creationId xmlns:a16="http://schemas.microsoft.com/office/drawing/2014/main" id="{7C41A564-8DF9-CEA8-89FA-38B58928BA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:notes">
            <a:extLst>
              <a:ext uri="{FF2B5EF4-FFF2-40B4-BE49-F238E27FC236}">
                <a16:creationId xmlns:a16="http://schemas.microsoft.com/office/drawing/2014/main" id="{3D7DC8F9-2DC7-06E9-897B-E9CD8AB537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5" name="Google Shape;205;p7:notes">
            <a:extLst>
              <a:ext uri="{FF2B5EF4-FFF2-40B4-BE49-F238E27FC236}">
                <a16:creationId xmlns:a16="http://schemas.microsoft.com/office/drawing/2014/main" id="{22E4310C-D670-B2BD-C6EA-E1AD3FA8102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4167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3051" y="0"/>
            <a:ext cx="12188949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3051" y="0"/>
            <a:ext cx="12188949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6" name="Google Shape;86;p1"/>
          <p:cNvGrpSpPr/>
          <p:nvPr/>
        </p:nvGrpSpPr>
        <p:grpSpPr>
          <a:xfrm>
            <a:off x="3051" y="0"/>
            <a:ext cx="6064235" cy="6858000"/>
            <a:chOff x="651279" y="598259"/>
            <a:chExt cx="10889442" cy="5680742"/>
          </a:xfrm>
        </p:grpSpPr>
        <p:sp>
          <p:nvSpPr>
            <p:cNvPr id="87" name="Google Shape;87;p1"/>
            <p:cNvSpPr/>
            <p:nvPr/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" name="Google Shape;88;p1"/>
            <p:cNvSpPr/>
            <p:nvPr/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9" name="Google Shape;89;p1"/>
          <p:cNvGrpSpPr/>
          <p:nvPr/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90" name="Google Shape;90;p1"/>
            <p:cNvSpPr/>
            <p:nvPr/>
          </p:nvSpPr>
          <p:spPr>
            <a:xfrm>
              <a:off x="26122" y="6015669"/>
              <a:ext cx="2605762" cy="842331"/>
            </a:xfrm>
            <a:custGeom>
              <a:avLst/>
              <a:gdLst/>
              <a:ahLst/>
              <a:cxnLst/>
              <a:rect l="l" t="t" r="r" b="b"/>
              <a:pathLst>
                <a:path w="3180577" h="1033951" extrusionOk="0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655184" y="5798001"/>
              <a:ext cx="2485581" cy="1059999"/>
            </a:xfrm>
            <a:custGeom>
              <a:avLst/>
              <a:gdLst/>
              <a:ahLst/>
              <a:cxnLst/>
              <a:rect l="l" t="t" r="r" b="b"/>
              <a:pathLst>
                <a:path w="2449768" h="1050628" extrusionOk="0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3474720" y="0"/>
              <a:ext cx="6177282" cy="1778750"/>
            </a:xfrm>
            <a:custGeom>
              <a:avLst/>
              <a:gdLst/>
              <a:ahLst/>
              <a:cxnLst/>
              <a:rect l="l" t="t" r="r" b="b"/>
              <a:pathLst>
                <a:path w="6386648" h="1849426" extrusionOk="0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lt1">
                <a:alpha val="4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0" y="2390523"/>
              <a:ext cx="611491" cy="1421482"/>
            </a:xfrm>
            <a:custGeom>
              <a:avLst/>
              <a:gdLst/>
              <a:ahLst/>
              <a:cxnLst/>
              <a:rect l="l" t="t" r="r" b="b"/>
              <a:pathLst>
                <a:path w="611491" h="1429512" extrusionOk="0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lt1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3792772" y="0"/>
              <a:ext cx="2423863" cy="1343767"/>
            </a:xfrm>
            <a:custGeom>
              <a:avLst/>
              <a:gdLst/>
              <a:ahLst/>
              <a:cxnLst/>
              <a:rect l="l" t="t" r="r" b="b"/>
              <a:pathLst>
                <a:path w="3015964" h="1681468" extrusionOk="0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1"/>
            <p:cNvSpPr/>
            <p:nvPr/>
          </p:nvSpPr>
          <p:spPr>
            <a:xfrm>
              <a:off x="10946850" y="0"/>
              <a:ext cx="1242102" cy="2620884"/>
            </a:xfrm>
            <a:custGeom>
              <a:avLst/>
              <a:gdLst/>
              <a:ahLst/>
              <a:cxnLst/>
              <a:rect l="l" t="t" r="r" b="b"/>
              <a:pathLst>
                <a:path w="1242102" h="2635689" extrusionOk="0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1"/>
            <p:cNvSpPr/>
            <p:nvPr/>
          </p:nvSpPr>
          <p:spPr>
            <a:xfrm>
              <a:off x="0" y="0"/>
              <a:ext cx="1577788" cy="980141"/>
            </a:xfrm>
            <a:custGeom>
              <a:avLst/>
              <a:gdLst/>
              <a:ahLst/>
              <a:cxnLst/>
              <a:rect l="l" t="t" r="r" b="b"/>
              <a:pathLst>
                <a:path w="1471018" h="795676" extrusionOk="0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lt1">
                <a:alpha val="6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7" name="Google Shape;97;p1"/>
          <p:cNvSpPr txBox="1">
            <a:spLocks noGrp="1"/>
          </p:cNvSpPr>
          <p:nvPr>
            <p:ph type="ctrTitle"/>
          </p:nvPr>
        </p:nvSpPr>
        <p:spPr>
          <a:xfrm>
            <a:off x="789708" y="841664"/>
            <a:ext cx="4874661" cy="51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Times New Roman"/>
              <a:buNone/>
            </a:pPr>
            <a:r>
              <a:rPr lang="en-IN" sz="48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HALF-YEARLY REVIEW MEETING ON AAP 2024-25</a:t>
            </a:r>
            <a:endParaRPr dirty="0"/>
          </a:p>
        </p:txBody>
      </p:sp>
      <p:sp>
        <p:nvSpPr>
          <p:cNvPr id="98" name="Google Shape;98;p1"/>
          <p:cNvSpPr txBox="1">
            <a:spLocks noGrp="1"/>
          </p:cNvSpPr>
          <p:nvPr>
            <p:ph type="subTitle" idx="1"/>
          </p:nvPr>
        </p:nvSpPr>
        <p:spPr>
          <a:xfrm>
            <a:off x="6534687" y="841664"/>
            <a:ext cx="4867605" cy="51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</a:pPr>
            <a:r>
              <a:rPr lang="en-IN" sz="400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BY: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</a:pPr>
            <a:endParaRPr lang="en-IN" sz="4000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</a:pPr>
            <a:r>
              <a:rPr lang="en-IN" sz="400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RAJAT GUPTA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</a:pPr>
            <a:r>
              <a:rPr lang="en-IN" sz="4400" dirty="0">
                <a:solidFill>
                  <a:schemeClr val="dk2"/>
                </a:solidFill>
                <a:latin typeface="Times New Roman"/>
                <a:cs typeface="Times New Roman"/>
                <a:sym typeface="Times New Roman"/>
              </a:rPr>
              <a:t>SCIENTIST</a:t>
            </a:r>
            <a:r>
              <a:rPr lang="en-IN" sz="4000" dirty="0">
                <a:solidFill>
                  <a:schemeClr val="dk2"/>
                </a:solidFill>
                <a:latin typeface="Times New Roman"/>
                <a:cs typeface="Times New Roman"/>
                <a:sym typeface="Times New Roman"/>
              </a:rPr>
              <a:t>-C, PCD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>
          <a:extLst>
            <a:ext uri="{FF2B5EF4-FFF2-40B4-BE49-F238E27FC236}">
              <a16:creationId xmlns:a16="http://schemas.microsoft.com/office/drawing/2014/main" id="{26CE010E-8BE8-F932-E733-D45BD3A2B7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7">
            <a:extLst>
              <a:ext uri="{FF2B5EF4-FFF2-40B4-BE49-F238E27FC236}">
                <a16:creationId xmlns:a16="http://schemas.microsoft.com/office/drawing/2014/main" id="{1D8A2435-8A25-3FC0-A359-6479D974A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7">
            <a:extLst>
              <a:ext uri="{FF2B5EF4-FFF2-40B4-BE49-F238E27FC236}">
                <a16:creationId xmlns:a16="http://schemas.microsoft.com/office/drawing/2014/main" id="{E604B81D-0ABF-6E3A-8EE3-13921C59AC82}"/>
              </a:ext>
            </a:extLst>
          </p:cNvPr>
          <p:cNvSpPr/>
          <p:nvPr/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7">
            <a:extLst>
              <a:ext uri="{FF2B5EF4-FFF2-40B4-BE49-F238E27FC236}">
                <a16:creationId xmlns:a16="http://schemas.microsoft.com/office/drawing/2014/main" id="{5993B463-5ACB-12A3-F819-F488E7938007}"/>
              </a:ext>
            </a:extLst>
          </p:cNvPr>
          <p:cNvSpPr/>
          <p:nvPr/>
        </p:nvSpPr>
        <p:spPr>
          <a:xfrm rot="10800000" flipH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10" name="Google Shape;210;p7">
            <a:extLst>
              <a:ext uri="{FF2B5EF4-FFF2-40B4-BE49-F238E27FC236}">
                <a16:creationId xmlns:a16="http://schemas.microsoft.com/office/drawing/2014/main" id="{671866BD-ED72-28D5-4F69-8DBE5761BD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69511270"/>
              </p:ext>
            </p:extLst>
          </p:nvPr>
        </p:nvGraphicFramePr>
        <p:xfrm>
          <a:off x="801944" y="1744319"/>
          <a:ext cx="10515600" cy="4942696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7903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6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982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7143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Committee 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No. of SC meetings held outside HQ 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No. of SC meetings planned outside HQ</a:t>
                      </a: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0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13 </a:t>
                      </a:r>
                      <a:endParaRPr lang="en-IN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1 (at IRMRA, Mumbai)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2 (1 at Rubber Board (Kottayam), 1 at MoU </a:t>
                      </a:r>
                      <a:r>
                        <a:rPr lang="en-US" sz="1300" b="0" i="0" u="none" strike="noStrike" cap="none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Institute- Cochin University of Science and Technology (Kochi)) </a:t>
                      </a:r>
                      <a:endParaRPr lang="en-IN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0092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29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1 (at IRMRA, Mumbai)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2 (1 at Rubber Board (Kottayam), 1 at MoU Institute- Cochin University of Science and Technology (Kochi))  </a:t>
                      </a:r>
                      <a:endParaRPr lang="en-IN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00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19</a:t>
                      </a:r>
                      <a:endParaRPr lang="en-IN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0 (1 meeting held virtually)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2 (1 at CDTL (Mumbai), 1 at MoU Institute- L D College of Engineering (Ahmedabad))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IN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extLst>
                  <a:ext uri="{0D108BD9-81ED-4DB2-BD59-A6C34878D82A}">
                    <a16:rowId xmlns:a16="http://schemas.microsoft.com/office/drawing/2014/main" val="1436262147"/>
                  </a:ext>
                </a:extLst>
              </a:tr>
            </a:tbl>
          </a:graphicData>
        </a:graphic>
      </p:graphicFrame>
      <p:sp>
        <p:nvSpPr>
          <p:cNvPr id="211" name="Google Shape;211;p7">
            <a:extLst>
              <a:ext uri="{FF2B5EF4-FFF2-40B4-BE49-F238E27FC236}">
                <a16:creationId xmlns:a16="http://schemas.microsoft.com/office/drawing/2014/main" id="{1BE6256B-6A26-8248-0831-513A3CC9807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IN" sz="3200" b="1" dirty="0">
                <a:latin typeface="Times New Roman"/>
                <a:ea typeface="Times New Roman"/>
                <a:cs typeface="Times New Roman"/>
                <a:sym typeface="Times New Roman"/>
              </a:rPr>
              <a:t>SC/WP meetings </a:t>
            </a:r>
            <a:endParaRPr sz="32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63565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>
          <a:extLst>
            <a:ext uri="{FF2B5EF4-FFF2-40B4-BE49-F238E27FC236}">
              <a16:creationId xmlns:a16="http://schemas.microsoft.com/office/drawing/2014/main" id="{26CE010E-8BE8-F932-E733-D45BD3A2B7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7">
            <a:extLst>
              <a:ext uri="{FF2B5EF4-FFF2-40B4-BE49-F238E27FC236}">
                <a16:creationId xmlns:a16="http://schemas.microsoft.com/office/drawing/2014/main" id="{1D8A2435-8A25-3FC0-A359-6479D974A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7">
            <a:extLst>
              <a:ext uri="{FF2B5EF4-FFF2-40B4-BE49-F238E27FC236}">
                <a16:creationId xmlns:a16="http://schemas.microsoft.com/office/drawing/2014/main" id="{E604B81D-0ABF-6E3A-8EE3-13921C59AC82}"/>
              </a:ext>
            </a:extLst>
          </p:cNvPr>
          <p:cNvSpPr/>
          <p:nvPr/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7">
            <a:extLst>
              <a:ext uri="{FF2B5EF4-FFF2-40B4-BE49-F238E27FC236}">
                <a16:creationId xmlns:a16="http://schemas.microsoft.com/office/drawing/2014/main" id="{5993B463-5ACB-12A3-F819-F488E7938007}"/>
              </a:ext>
            </a:extLst>
          </p:cNvPr>
          <p:cNvSpPr/>
          <p:nvPr/>
        </p:nvSpPr>
        <p:spPr>
          <a:xfrm rot="10800000" flipH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10" name="Google Shape;210;p7">
            <a:extLst>
              <a:ext uri="{FF2B5EF4-FFF2-40B4-BE49-F238E27FC236}">
                <a16:creationId xmlns:a16="http://schemas.microsoft.com/office/drawing/2014/main" id="{671866BD-ED72-28D5-4F69-8DBE5761BD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9272752"/>
              </p:ext>
            </p:extLst>
          </p:nvPr>
        </p:nvGraphicFramePr>
        <p:xfrm>
          <a:off x="865953" y="1744319"/>
          <a:ext cx="10319118" cy="5113682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738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10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198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6709"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A. Attendance</a:t>
                      </a:r>
                      <a:endParaRPr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2711979"/>
                  </a:ext>
                </a:extLst>
              </a:tr>
              <a:tr h="844402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Committee 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% of attendance in the last meeting</a:t>
                      </a: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Average</a:t>
                      </a: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61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13 </a:t>
                      </a:r>
                      <a:endParaRPr lang="en-IN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66.67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75.65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IN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82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29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73.91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2 (1 at Rubber Board (Kottayam), 1 at MoU Institute- Cochin University of Science and Technology  (Kochi))  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82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19</a:t>
                      </a:r>
                      <a:endParaRPr lang="en-IN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86.36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2 (1 at CDTL (Mumbai), 1 at MoU Institute- L D College of Engineering (Ahmedabad))</a:t>
                      </a: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extLst>
                  <a:ext uri="{0D108BD9-81ED-4DB2-BD59-A6C34878D82A}">
                    <a16:rowId xmlns:a16="http://schemas.microsoft.com/office/drawing/2014/main" val="1436262147"/>
                  </a:ext>
                </a:extLst>
              </a:tr>
            </a:tbl>
          </a:graphicData>
        </a:graphic>
      </p:graphicFrame>
      <p:sp>
        <p:nvSpPr>
          <p:cNvPr id="211" name="Google Shape;211;p7">
            <a:extLst>
              <a:ext uri="{FF2B5EF4-FFF2-40B4-BE49-F238E27FC236}">
                <a16:creationId xmlns:a16="http://schemas.microsoft.com/office/drawing/2014/main" id="{1BE6256B-6A26-8248-0831-513A3CC9807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I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Status of Process Reform measures</a:t>
            </a:r>
          </a:p>
        </p:txBody>
      </p:sp>
    </p:spTree>
    <p:extLst>
      <p:ext uri="{BB962C8B-B14F-4D97-AF65-F5344CB8AC3E}">
        <p14:creationId xmlns:p14="http://schemas.microsoft.com/office/powerpoint/2010/main" val="78028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>
          <a:extLst>
            <a:ext uri="{FF2B5EF4-FFF2-40B4-BE49-F238E27FC236}">
              <a16:creationId xmlns:a16="http://schemas.microsoft.com/office/drawing/2014/main" id="{26CE010E-8BE8-F932-E733-D45BD3A2B7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7">
            <a:extLst>
              <a:ext uri="{FF2B5EF4-FFF2-40B4-BE49-F238E27FC236}">
                <a16:creationId xmlns:a16="http://schemas.microsoft.com/office/drawing/2014/main" id="{1D8A2435-8A25-3FC0-A359-6479D974A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7">
            <a:extLst>
              <a:ext uri="{FF2B5EF4-FFF2-40B4-BE49-F238E27FC236}">
                <a16:creationId xmlns:a16="http://schemas.microsoft.com/office/drawing/2014/main" id="{E604B81D-0ABF-6E3A-8EE3-13921C59AC82}"/>
              </a:ext>
            </a:extLst>
          </p:cNvPr>
          <p:cNvSpPr/>
          <p:nvPr/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7">
            <a:extLst>
              <a:ext uri="{FF2B5EF4-FFF2-40B4-BE49-F238E27FC236}">
                <a16:creationId xmlns:a16="http://schemas.microsoft.com/office/drawing/2014/main" id="{5993B463-5ACB-12A3-F819-F488E7938007}"/>
              </a:ext>
            </a:extLst>
          </p:cNvPr>
          <p:cNvSpPr/>
          <p:nvPr/>
        </p:nvSpPr>
        <p:spPr>
          <a:xfrm rot="10800000" flipH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10" name="Google Shape;210;p7">
            <a:extLst>
              <a:ext uri="{FF2B5EF4-FFF2-40B4-BE49-F238E27FC236}">
                <a16:creationId xmlns:a16="http://schemas.microsoft.com/office/drawing/2014/main" id="{671866BD-ED72-28D5-4F69-8DBE5761BD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8491810"/>
              </p:ext>
            </p:extLst>
          </p:nvPr>
        </p:nvGraphicFramePr>
        <p:xfrm>
          <a:off x="838200" y="1744319"/>
          <a:ext cx="10479345" cy="4942696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0479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42696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 </a:t>
                      </a:r>
                      <a:r>
                        <a:rPr lang="en-IN" sz="16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Inactive members- </a:t>
                      </a:r>
                      <a:r>
                        <a:rPr lang="en-IN" sz="16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NIL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600" b="1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600" b="1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6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Those members who will not attend the upcoming meeting and were absent in the last meeting will be removed after the next meeting.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IN" sz="1600" b="1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6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C. Comments on P Drafts-</a:t>
                      </a:r>
                      <a:r>
                        <a:rPr lang="en-IN" sz="16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NIL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IN" sz="16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6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At present No P-drafts under circulation. However, 5 P-drafts are under preparation and will be circulated by end of Oct 2024.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1" name="Google Shape;211;p7">
            <a:extLst>
              <a:ext uri="{FF2B5EF4-FFF2-40B4-BE49-F238E27FC236}">
                <a16:creationId xmlns:a16="http://schemas.microsoft.com/office/drawing/2014/main" id="{1BE6256B-6A26-8248-0831-513A3CC9807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I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Status of Process Reform measures</a:t>
            </a:r>
          </a:p>
        </p:txBody>
      </p:sp>
    </p:spTree>
    <p:extLst>
      <p:ext uri="{BB962C8B-B14F-4D97-AF65-F5344CB8AC3E}">
        <p14:creationId xmlns:p14="http://schemas.microsoft.com/office/powerpoint/2010/main" val="1136764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>
          <a:extLst>
            <a:ext uri="{FF2B5EF4-FFF2-40B4-BE49-F238E27FC236}">
              <a16:creationId xmlns:a16="http://schemas.microsoft.com/office/drawing/2014/main" id="{26CE010E-8BE8-F932-E733-D45BD3A2B7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7">
            <a:extLst>
              <a:ext uri="{FF2B5EF4-FFF2-40B4-BE49-F238E27FC236}">
                <a16:creationId xmlns:a16="http://schemas.microsoft.com/office/drawing/2014/main" id="{1D8A2435-8A25-3FC0-A359-6479D974A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7">
            <a:extLst>
              <a:ext uri="{FF2B5EF4-FFF2-40B4-BE49-F238E27FC236}">
                <a16:creationId xmlns:a16="http://schemas.microsoft.com/office/drawing/2014/main" id="{E604B81D-0ABF-6E3A-8EE3-13921C59AC82}"/>
              </a:ext>
            </a:extLst>
          </p:cNvPr>
          <p:cNvSpPr/>
          <p:nvPr/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7">
            <a:extLst>
              <a:ext uri="{FF2B5EF4-FFF2-40B4-BE49-F238E27FC236}">
                <a16:creationId xmlns:a16="http://schemas.microsoft.com/office/drawing/2014/main" id="{5993B463-5ACB-12A3-F819-F488E7938007}"/>
              </a:ext>
            </a:extLst>
          </p:cNvPr>
          <p:cNvSpPr/>
          <p:nvPr/>
        </p:nvSpPr>
        <p:spPr>
          <a:xfrm rot="10800000" flipH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10" name="Google Shape;210;p7">
            <a:extLst>
              <a:ext uri="{FF2B5EF4-FFF2-40B4-BE49-F238E27FC236}">
                <a16:creationId xmlns:a16="http://schemas.microsoft.com/office/drawing/2014/main" id="{671866BD-ED72-28D5-4F69-8DBE5761BD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9396194"/>
              </p:ext>
            </p:extLst>
          </p:nvPr>
        </p:nvGraphicFramePr>
        <p:xfrm>
          <a:off x="1777976" y="1771133"/>
          <a:ext cx="9110804" cy="5113682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4024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65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6709"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8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D. Resolutions</a:t>
                      </a:r>
                      <a:endParaRPr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2711979"/>
                  </a:ext>
                </a:extLst>
              </a:tr>
              <a:tr h="844402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Committee 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Whether the resolutions of the SC meetings held in 2024-25 till date has been sent? (Yes/No) 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61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13 </a:t>
                      </a:r>
                      <a:endParaRPr lang="en-IN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Yes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82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29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73.91</a:t>
                      </a: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82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19</a:t>
                      </a:r>
                      <a:endParaRPr lang="en-IN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86.36</a:t>
                      </a: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extLst>
                  <a:ext uri="{0D108BD9-81ED-4DB2-BD59-A6C34878D82A}">
                    <a16:rowId xmlns:a16="http://schemas.microsoft.com/office/drawing/2014/main" val="1436262147"/>
                  </a:ext>
                </a:extLst>
              </a:tr>
            </a:tbl>
          </a:graphicData>
        </a:graphic>
      </p:graphicFrame>
      <p:sp>
        <p:nvSpPr>
          <p:cNvPr id="211" name="Google Shape;211;p7">
            <a:extLst>
              <a:ext uri="{FF2B5EF4-FFF2-40B4-BE49-F238E27FC236}">
                <a16:creationId xmlns:a16="http://schemas.microsoft.com/office/drawing/2014/main" id="{1BE6256B-6A26-8248-0831-513A3CC9807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I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Status of Process Reform measures</a:t>
            </a:r>
          </a:p>
        </p:txBody>
      </p:sp>
    </p:spTree>
    <p:extLst>
      <p:ext uri="{BB962C8B-B14F-4D97-AF65-F5344CB8AC3E}">
        <p14:creationId xmlns:p14="http://schemas.microsoft.com/office/powerpoint/2010/main" val="1582304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>
          <a:extLst>
            <a:ext uri="{FF2B5EF4-FFF2-40B4-BE49-F238E27FC236}">
              <a16:creationId xmlns:a16="http://schemas.microsoft.com/office/drawing/2014/main" id="{26CE010E-8BE8-F932-E733-D45BD3A2B7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7">
            <a:extLst>
              <a:ext uri="{FF2B5EF4-FFF2-40B4-BE49-F238E27FC236}">
                <a16:creationId xmlns:a16="http://schemas.microsoft.com/office/drawing/2014/main" id="{1D8A2435-8A25-3FC0-A359-6479D974A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7">
            <a:extLst>
              <a:ext uri="{FF2B5EF4-FFF2-40B4-BE49-F238E27FC236}">
                <a16:creationId xmlns:a16="http://schemas.microsoft.com/office/drawing/2014/main" id="{E604B81D-0ABF-6E3A-8EE3-13921C59AC82}"/>
              </a:ext>
            </a:extLst>
          </p:cNvPr>
          <p:cNvSpPr/>
          <p:nvPr/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7">
            <a:extLst>
              <a:ext uri="{FF2B5EF4-FFF2-40B4-BE49-F238E27FC236}">
                <a16:creationId xmlns:a16="http://schemas.microsoft.com/office/drawing/2014/main" id="{5993B463-5ACB-12A3-F819-F488E7938007}"/>
              </a:ext>
            </a:extLst>
          </p:cNvPr>
          <p:cNvSpPr/>
          <p:nvPr/>
        </p:nvSpPr>
        <p:spPr>
          <a:xfrm rot="10800000" flipH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10" name="Google Shape;210;p7">
            <a:extLst>
              <a:ext uri="{FF2B5EF4-FFF2-40B4-BE49-F238E27FC236}">
                <a16:creationId xmlns:a16="http://schemas.microsoft.com/office/drawing/2014/main" id="{671866BD-ED72-28D5-4F69-8DBE5761BD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7170723"/>
              </p:ext>
            </p:extLst>
          </p:nvPr>
        </p:nvGraphicFramePr>
        <p:xfrm>
          <a:off x="865952" y="1744319"/>
          <a:ext cx="10335447" cy="5113682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929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29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02943">
                  <a:extLst>
                    <a:ext uri="{9D8B030D-6E8A-4147-A177-3AD203B41FA5}">
                      <a16:colId xmlns:a16="http://schemas.microsoft.com/office/drawing/2014/main" val="818197329"/>
                    </a:ext>
                  </a:extLst>
                </a:gridCol>
              </a:tblGrid>
              <a:tr h="786709"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8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E. Members trained</a:t>
                      </a:r>
                      <a:endParaRPr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2711979"/>
                  </a:ext>
                </a:extLst>
              </a:tr>
              <a:tr h="844402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Committee 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No. of </a:t>
                      </a:r>
                      <a:r>
                        <a:rPr lang="en-IN" sz="16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members trained </a:t>
                      </a:r>
                      <a:endParaRPr lang="en-IN" sz="16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No. of </a:t>
                      </a:r>
                      <a:r>
                        <a:rPr lang="en-IN" sz="16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members remaining to be trained</a:t>
                      </a:r>
                      <a:endParaRPr lang="en-IN" sz="16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20275" marR="20275" marT="13525" marB="13525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61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13 </a:t>
                      </a:r>
                      <a:endParaRPr lang="en-IN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25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82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29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22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82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19</a:t>
                      </a:r>
                      <a:endParaRPr lang="en-IN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18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extLst>
                  <a:ext uri="{0D108BD9-81ED-4DB2-BD59-A6C34878D82A}">
                    <a16:rowId xmlns:a16="http://schemas.microsoft.com/office/drawing/2014/main" val="1436262147"/>
                  </a:ext>
                </a:extLst>
              </a:tr>
            </a:tbl>
          </a:graphicData>
        </a:graphic>
      </p:graphicFrame>
      <p:sp>
        <p:nvSpPr>
          <p:cNvPr id="211" name="Google Shape;211;p7">
            <a:extLst>
              <a:ext uri="{FF2B5EF4-FFF2-40B4-BE49-F238E27FC236}">
                <a16:creationId xmlns:a16="http://schemas.microsoft.com/office/drawing/2014/main" id="{1BE6256B-6A26-8248-0831-513A3CC9807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I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Status of Process Reform measures</a:t>
            </a:r>
          </a:p>
        </p:txBody>
      </p:sp>
    </p:spTree>
    <p:extLst>
      <p:ext uri="{BB962C8B-B14F-4D97-AF65-F5344CB8AC3E}">
        <p14:creationId xmlns:p14="http://schemas.microsoft.com/office/powerpoint/2010/main" val="5885484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>
          <a:extLst>
            <a:ext uri="{FF2B5EF4-FFF2-40B4-BE49-F238E27FC236}">
              <a16:creationId xmlns:a16="http://schemas.microsoft.com/office/drawing/2014/main" id="{26CE010E-8BE8-F932-E733-D45BD3A2B7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7">
            <a:extLst>
              <a:ext uri="{FF2B5EF4-FFF2-40B4-BE49-F238E27FC236}">
                <a16:creationId xmlns:a16="http://schemas.microsoft.com/office/drawing/2014/main" id="{1D8A2435-8A25-3FC0-A359-6479D974A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7">
            <a:extLst>
              <a:ext uri="{FF2B5EF4-FFF2-40B4-BE49-F238E27FC236}">
                <a16:creationId xmlns:a16="http://schemas.microsoft.com/office/drawing/2014/main" id="{E604B81D-0ABF-6E3A-8EE3-13921C59AC82}"/>
              </a:ext>
            </a:extLst>
          </p:cNvPr>
          <p:cNvSpPr/>
          <p:nvPr/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7">
            <a:extLst>
              <a:ext uri="{FF2B5EF4-FFF2-40B4-BE49-F238E27FC236}">
                <a16:creationId xmlns:a16="http://schemas.microsoft.com/office/drawing/2014/main" id="{5993B463-5ACB-12A3-F819-F488E7938007}"/>
              </a:ext>
            </a:extLst>
          </p:cNvPr>
          <p:cNvSpPr/>
          <p:nvPr/>
        </p:nvSpPr>
        <p:spPr>
          <a:xfrm rot="10800000" flipH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10" name="Google Shape;210;p7">
            <a:extLst>
              <a:ext uri="{FF2B5EF4-FFF2-40B4-BE49-F238E27FC236}">
                <a16:creationId xmlns:a16="http://schemas.microsoft.com/office/drawing/2014/main" id="{671866BD-ED72-28D5-4F69-8DBE5761BD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5680859"/>
              </p:ext>
            </p:extLst>
          </p:nvPr>
        </p:nvGraphicFramePr>
        <p:xfrm>
          <a:off x="506186" y="1744320"/>
          <a:ext cx="11266713" cy="5044226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0487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89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08991">
                  <a:extLst>
                    <a:ext uri="{9D8B030D-6E8A-4147-A177-3AD203B41FA5}">
                      <a16:colId xmlns:a16="http://schemas.microsoft.com/office/drawing/2014/main" val="3984373080"/>
                    </a:ext>
                  </a:extLst>
                </a:gridCol>
              </a:tblGrid>
              <a:tr h="648089"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8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F. SC membership rationalized </a:t>
                      </a:r>
                      <a:endParaRPr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2711979"/>
                  </a:ext>
                </a:extLst>
              </a:tr>
              <a:tr h="695616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Committee 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Composition Analysis</a:t>
                      </a:r>
                      <a:endParaRPr lang="en-IN" sz="1600" b="0" i="0" u="none" strike="noStrike" cap="non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Total/Remarks</a:t>
                      </a: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19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13 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Industry/Industry Association- 19*</a:t>
                      </a:r>
                      <a:endParaRPr lang="en-IN" sz="12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algn="ctr"/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R&amp;D Organization- 4</a:t>
                      </a:r>
                      <a:endParaRPr lang="en-IN" sz="12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algn="ctr"/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Regulatory Body- 2</a:t>
                      </a:r>
                      <a:endParaRPr lang="en-IN" sz="12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algn="ctr"/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Consumer Group- 1</a:t>
                      </a:r>
                      <a:endParaRPr lang="en-IN" sz="12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algn="ctr"/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Expert- 4</a:t>
                      </a:r>
                      <a:endParaRPr lang="en-IN" sz="12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algn="ctr"/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 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 </a:t>
                      </a:r>
                      <a:endParaRPr lang="en-IN" sz="12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28575" marR="28575" marT="19050" marB="1905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Total- 30</a:t>
                      </a:r>
                      <a:endParaRPr lang="en-IN" sz="12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algn="ctr"/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 </a:t>
                      </a:r>
                      <a:endParaRPr lang="en-IN" sz="12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algn="ctr"/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*6 Industries have been identified to be removed in the next  meeting.</a:t>
                      </a:r>
                      <a:endParaRPr lang="en-IN" sz="12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28575" marR="28575" marT="19050" marB="1905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369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29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Industry/Industry Association- 14*</a:t>
                      </a:r>
                      <a:endParaRPr lang="en-IN" sz="12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algn="ctr"/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R&amp;D Organization- 5</a:t>
                      </a:r>
                      <a:endParaRPr lang="en-IN" sz="12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algn="ctr"/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Regulatory Body- 2</a:t>
                      </a:r>
                      <a:endParaRPr lang="en-IN" sz="12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algn="ctr"/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Academic Institution- 1</a:t>
                      </a:r>
                      <a:endParaRPr lang="en-IN" sz="12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algn="ctr"/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Consumer Group- 1</a:t>
                      </a:r>
                      <a:endParaRPr lang="en-IN" sz="12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algn="ctr"/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Expert- 3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 </a:t>
                      </a:r>
                      <a:endParaRPr lang="en-IN" sz="12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Total- 26</a:t>
                      </a:r>
                      <a:endParaRPr lang="en-IN" sz="12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*5 Industries have been identified to be removed in the next meeting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.</a:t>
                      </a:r>
                      <a:endParaRPr lang="en-IN" sz="12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37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19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Industry/Industry Association- 11</a:t>
                      </a:r>
                      <a:endParaRPr lang="en-IN" sz="12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algn="ctr"/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R&amp;D Organization- 2</a:t>
                      </a:r>
                      <a:endParaRPr lang="en-IN" sz="12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algn="ctr"/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Regulatory Body- 6</a:t>
                      </a:r>
                      <a:endParaRPr lang="en-IN" sz="12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algn="ctr"/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Consumer Group- 3</a:t>
                      </a:r>
                      <a:endParaRPr lang="en-IN" sz="12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algn="ctr"/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Expert- 1</a:t>
                      </a:r>
                      <a:endParaRPr lang="en-IN" sz="12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Total- 23</a:t>
                      </a:r>
                      <a:endParaRPr lang="en-IN" sz="12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algn="ctr"/>
                      <a:endParaRPr lang="en-IN" sz="12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20275" marR="20275" marT="13525" marB="13525" anchor="ctr"/>
                </a:tc>
                <a:extLst>
                  <a:ext uri="{0D108BD9-81ED-4DB2-BD59-A6C34878D82A}">
                    <a16:rowId xmlns:a16="http://schemas.microsoft.com/office/drawing/2014/main" val="1436262147"/>
                  </a:ext>
                </a:extLst>
              </a:tr>
            </a:tbl>
          </a:graphicData>
        </a:graphic>
      </p:graphicFrame>
      <p:sp>
        <p:nvSpPr>
          <p:cNvPr id="211" name="Google Shape;211;p7">
            <a:extLst>
              <a:ext uri="{FF2B5EF4-FFF2-40B4-BE49-F238E27FC236}">
                <a16:creationId xmlns:a16="http://schemas.microsoft.com/office/drawing/2014/main" id="{1BE6256B-6A26-8248-0831-513A3CC9807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I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Status of Process Reform measures</a:t>
            </a:r>
          </a:p>
        </p:txBody>
      </p:sp>
    </p:spTree>
    <p:extLst>
      <p:ext uri="{BB962C8B-B14F-4D97-AF65-F5344CB8AC3E}">
        <p14:creationId xmlns:p14="http://schemas.microsoft.com/office/powerpoint/2010/main" val="131863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8"/>
          <p:cNvSpPr/>
          <p:nvPr/>
        </p:nvSpPr>
        <p:spPr>
          <a:xfrm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100000">
                <a:srgbClr val="000000"/>
              </a:gs>
            </a:gsLst>
            <a:lin ang="13800001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8"/>
          <p:cNvSpPr/>
          <p:nvPr/>
        </p:nvSpPr>
        <p:spPr>
          <a:xfrm rot="10800000">
            <a:off x="0" y="-4"/>
            <a:ext cx="12192000" cy="6402581"/>
          </a:xfrm>
          <a:prstGeom prst="rect">
            <a:avLst/>
          </a:prstGeom>
          <a:gradFill>
            <a:gsLst>
              <a:gs pos="0">
                <a:srgbClr val="2F5496">
                  <a:alpha val="58823"/>
                </a:srgbClr>
              </a:gs>
              <a:gs pos="1000">
                <a:srgbClr val="2F5496">
                  <a:alpha val="58823"/>
                </a:srgb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8"/>
          <p:cNvSpPr/>
          <p:nvPr/>
        </p:nvSpPr>
        <p:spPr>
          <a:xfrm rot="5400000" flipH="1">
            <a:off x="2663054" y="-2653923"/>
            <a:ext cx="6858001" cy="12165846"/>
          </a:xfrm>
          <a:prstGeom prst="rect">
            <a:avLst/>
          </a:prstGeom>
          <a:gradFill>
            <a:gsLst>
              <a:gs pos="0">
                <a:srgbClr val="1F3864">
                  <a:alpha val="0"/>
                </a:srgbClr>
              </a:gs>
              <a:gs pos="13000">
                <a:srgbClr val="1F3864">
                  <a:alpha val="0"/>
                </a:srgbClr>
              </a:gs>
              <a:gs pos="99000">
                <a:srgbClr val="000000">
                  <a:alpha val="27843"/>
                </a:srgbClr>
              </a:gs>
              <a:gs pos="100000">
                <a:srgbClr val="000000">
                  <a:alpha val="27843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8"/>
          <p:cNvSpPr/>
          <p:nvPr/>
        </p:nvSpPr>
        <p:spPr>
          <a:xfrm flipH="1">
            <a:off x="6094763" y="0"/>
            <a:ext cx="6096001" cy="6858000"/>
          </a:xfrm>
          <a:prstGeom prst="rect">
            <a:avLst/>
          </a:prstGeom>
          <a:gradFill>
            <a:gsLst>
              <a:gs pos="0">
                <a:srgbClr val="1F3864">
                  <a:alpha val="0"/>
                </a:srgbClr>
              </a:gs>
              <a:gs pos="13000">
                <a:srgbClr val="1F3864">
                  <a:alpha val="0"/>
                </a:srgbClr>
              </a:gs>
              <a:gs pos="99000">
                <a:srgbClr val="2F5496">
                  <a:alpha val="49803"/>
                </a:srgbClr>
              </a:gs>
              <a:gs pos="100000">
                <a:srgbClr val="2F5496">
                  <a:alpha val="49803"/>
                </a:srgbClr>
              </a:gs>
            </a:gsLst>
            <a:lin ang="6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8"/>
          <p:cNvSpPr/>
          <p:nvPr/>
        </p:nvSpPr>
        <p:spPr>
          <a:xfrm flipH="1">
            <a:off x="-4" y="-3"/>
            <a:ext cx="12182871" cy="6871922"/>
          </a:xfrm>
          <a:prstGeom prst="rect">
            <a:avLst/>
          </a:prstGeom>
          <a:gradFill>
            <a:gsLst>
              <a:gs pos="0">
                <a:srgbClr val="000000">
                  <a:alpha val="34901"/>
                </a:srgbClr>
              </a:gs>
              <a:gs pos="13000">
                <a:srgbClr val="000000">
                  <a:alpha val="34901"/>
                </a:srgbClr>
              </a:gs>
              <a:gs pos="99000">
                <a:srgbClr val="2F5496">
                  <a:alpha val="0"/>
                </a:srgbClr>
              </a:gs>
              <a:gs pos="100000">
                <a:srgbClr val="2F5496">
                  <a:alpha val="0"/>
                </a:srgbClr>
              </a:gs>
            </a:gsLst>
            <a:lin ang="4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8"/>
          <p:cNvSpPr/>
          <p:nvPr/>
        </p:nvSpPr>
        <p:spPr>
          <a:xfrm>
            <a:off x="987713" y="4049"/>
            <a:ext cx="10216576" cy="4729040"/>
          </a:xfrm>
          <a:custGeom>
            <a:avLst/>
            <a:gdLst/>
            <a:ahLst/>
            <a:cxnLst/>
            <a:rect l="l" t="t" r="r" b="b"/>
            <a:pathLst>
              <a:path w="10216576" h="4729040" extrusionOk="0">
                <a:moveTo>
                  <a:pt x="0" y="0"/>
                </a:moveTo>
                <a:lnTo>
                  <a:pt x="10216576" y="0"/>
                </a:lnTo>
                <a:lnTo>
                  <a:pt x="10210268" y="124944"/>
                </a:lnTo>
                <a:cubicBezTo>
                  <a:pt x="9947637" y="2710997"/>
                  <a:pt x="7763635" y="4729040"/>
                  <a:pt x="5108288" y="4729040"/>
                </a:cubicBezTo>
                <a:cubicBezTo>
                  <a:pt x="2452942" y="4729040"/>
                  <a:pt x="268937" y="2710997"/>
                  <a:pt x="6309" y="124944"/>
                </a:cubicBezTo>
                <a:close/>
              </a:path>
            </a:pathLst>
          </a:custGeom>
          <a:gradFill>
            <a:gsLst>
              <a:gs pos="0">
                <a:srgbClr val="1F3864">
                  <a:alpha val="3921"/>
                </a:srgbClr>
              </a:gs>
              <a:gs pos="7000">
                <a:srgbClr val="1F3864">
                  <a:alpha val="3921"/>
                </a:srgbClr>
              </a:gs>
              <a:gs pos="99000">
                <a:srgbClr val="4472C4">
                  <a:alpha val="23921"/>
                </a:srgbClr>
              </a:gs>
              <a:gs pos="100000">
                <a:srgbClr val="4472C4">
                  <a:alpha val="23921"/>
                </a:srgbClr>
              </a:gs>
            </a:gsLst>
            <a:lin ang="10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8"/>
          <p:cNvSpPr txBox="1">
            <a:spLocks noGrp="1"/>
          </p:cNvSpPr>
          <p:nvPr>
            <p:ph type="ctrTitle"/>
          </p:nvPr>
        </p:nvSpPr>
        <p:spPr>
          <a:xfrm>
            <a:off x="1902003" y="1651847"/>
            <a:ext cx="8147713" cy="3081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Times New Roman"/>
              <a:buNone/>
            </a:pPr>
            <a:r>
              <a:rPr lang="en-IN" sz="4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THANK YOU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>
          <a:extLst>
            <a:ext uri="{FF2B5EF4-FFF2-40B4-BE49-F238E27FC236}">
              <a16:creationId xmlns:a16="http://schemas.microsoft.com/office/drawing/2014/main" id="{26CE010E-8BE8-F932-E733-D45BD3A2B7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7">
            <a:extLst>
              <a:ext uri="{FF2B5EF4-FFF2-40B4-BE49-F238E27FC236}">
                <a16:creationId xmlns:a16="http://schemas.microsoft.com/office/drawing/2014/main" id="{1D8A2435-8A25-3FC0-A359-6479D974A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7">
            <a:extLst>
              <a:ext uri="{FF2B5EF4-FFF2-40B4-BE49-F238E27FC236}">
                <a16:creationId xmlns:a16="http://schemas.microsoft.com/office/drawing/2014/main" id="{E604B81D-0ABF-6E3A-8EE3-13921C59AC82}"/>
              </a:ext>
            </a:extLst>
          </p:cNvPr>
          <p:cNvSpPr/>
          <p:nvPr/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7">
            <a:extLst>
              <a:ext uri="{FF2B5EF4-FFF2-40B4-BE49-F238E27FC236}">
                <a16:creationId xmlns:a16="http://schemas.microsoft.com/office/drawing/2014/main" id="{5993B463-5ACB-12A3-F819-F488E7938007}"/>
              </a:ext>
            </a:extLst>
          </p:cNvPr>
          <p:cNvSpPr/>
          <p:nvPr/>
        </p:nvSpPr>
        <p:spPr>
          <a:xfrm rot="10800000" flipH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10" name="Google Shape;210;p7">
            <a:extLst>
              <a:ext uri="{FF2B5EF4-FFF2-40B4-BE49-F238E27FC236}">
                <a16:creationId xmlns:a16="http://schemas.microsoft.com/office/drawing/2014/main" id="{671866BD-ED72-28D5-4F69-8DBE5761BD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6336940"/>
              </p:ext>
            </p:extLst>
          </p:nvPr>
        </p:nvGraphicFramePr>
        <p:xfrm>
          <a:off x="874455" y="1782752"/>
          <a:ext cx="10841295" cy="4197622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140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1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45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46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2394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Committee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No. of NWIPs against AAP 2024-25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    Current Status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Process adopted 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74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13 Rubber and rubber products sectional committee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marL="457200" algn="ctr"/>
                      <a:endParaRPr lang="en-IN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113" indent="0" algn="ctr">
                        <a:tabLst/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(1. Guidelines and requirements for technically specified low protein natural rubber</a:t>
                      </a:r>
                    </a:p>
                    <a:p>
                      <a:pPr marL="11113" indent="0" algn="ctr">
                        <a:tabLst/>
                      </a:pPr>
                      <a:endParaRPr lang="en-US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113" indent="0" algn="ctr">
                        <a:tabLst/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2. Guidelines for the specification of technically specified rubber (TSR) </a:t>
                      </a:r>
                    </a:p>
                    <a:p>
                      <a:pPr marL="11113" indent="0" algn="ctr">
                        <a:tabLst/>
                      </a:pPr>
                      <a:endParaRPr lang="en-US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113" indent="0" algn="ctr">
                        <a:tabLst/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Specification of Silicone for use in Silicone gadgets for kitchen) </a:t>
                      </a:r>
                      <a:endParaRPr lang="en-IN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 WC- 1 (Guidelines and requirements for technically specified low protein natural rubber)</a:t>
                      </a:r>
                    </a:p>
                    <a:p>
                      <a:pPr marL="457200" algn="ctr"/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/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 R&amp;D- 1 (Specification of Silicone for use in Silicone gadgets for kitchen)</a:t>
                      </a:r>
                      <a:endParaRPr lang="en-IN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/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 Consideration- 1 (Guidelines for the specification of technically specified rubber (TSR)) </a:t>
                      </a:r>
                    </a:p>
                    <a:p>
                      <a:pPr marL="457200" algn="ctr"/>
                      <a:r>
                        <a:rPr lang="en-IN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ISO adoption (Guidelines and requirements for technically specified low protein natural rubber)</a:t>
                      </a:r>
                    </a:p>
                    <a:p>
                      <a:pPr marL="457200" algn="ctr"/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457200" algn="ctr"/>
                      <a:endParaRPr lang="en-US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/>
                      <a:endParaRPr lang="en-US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/>
                      <a:endParaRPr lang="en-US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/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R&amp;D- 1 (Specification of Silicone for use in Silicone gadgets for kitchen)</a:t>
                      </a:r>
                      <a:endParaRPr lang="en-IN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/>
                      <a:r>
                        <a:rPr lang="en-IN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457200" algn="ctr"/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/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1" name="Google Shape;211;p7">
            <a:extLst>
              <a:ext uri="{FF2B5EF4-FFF2-40B4-BE49-F238E27FC236}">
                <a16:creationId xmlns:a16="http://schemas.microsoft.com/office/drawing/2014/main" id="{1BE6256B-6A26-8248-0831-513A3CC9807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IN" sz="3200" b="1" dirty="0">
                <a:latin typeface="Times New Roman"/>
                <a:ea typeface="Times New Roman"/>
                <a:cs typeface="Times New Roman"/>
                <a:sym typeface="Times New Roman"/>
              </a:rPr>
              <a:t>Progress of NWIPs at National Level</a:t>
            </a:r>
            <a:endParaRPr sz="32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07558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>
          <a:extLst>
            <a:ext uri="{FF2B5EF4-FFF2-40B4-BE49-F238E27FC236}">
              <a16:creationId xmlns:a16="http://schemas.microsoft.com/office/drawing/2014/main" id="{26CE010E-8BE8-F932-E733-D45BD3A2B7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7">
            <a:extLst>
              <a:ext uri="{FF2B5EF4-FFF2-40B4-BE49-F238E27FC236}">
                <a16:creationId xmlns:a16="http://schemas.microsoft.com/office/drawing/2014/main" id="{1D8A2435-8A25-3FC0-A359-6479D974A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7">
            <a:extLst>
              <a:ext uri="{FF2B5EF4-FFF2-40B4-BE49-F238E27FC236}">
                <a16:creationId xmlns:a16="http://schemas.microsoft.com/office/drawing/2014/main" id="{E604B81D-0ABF-6E3A-8EE3-13921C59AC82}"/>
              </a:ext>
            </a:extLst>
          </p:cNvPr>
          <p:cNvSpPr/>
          <p:nvPr/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7">
            <a:extLst>
              <a:ext uri="{FF2B5EF4-FFF2-40B4-BE49-F238E27FC236}">
                <a16:creationId xmlns:a16="http://schemas.microsoft.com/office/drawing/2014/main" id="{5993B463-5ACB-12A3-F819-F488E7938007}"/>
              </a:ext>
            </a:extLst>
          </p:cNvPr>
          <p:cNvSpPr/>
          <p:nvPr/>
        </p:nvSpPr>
        <p:spPr>
          <a:xfrm rot="10800000" flipH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10" name="Google Shape;210;p7">
            <a:extLst>
              <a:ext uri="{FF2B5EF4-FFF2-40B4-BE49-F238E27FC236}">
                <a16:creationId xmlns:a16="http://schemas.microsoft.com/office/drawing/2014/main" id="{671866BD-ED72-28D5-4F69-8DBE5761BD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434722"/>
              </p:ext>
            </p:extLst>
          </p:nvPr>
        </p:nvGraphicFramePr>
        <p:xfrm>
          <a:off x="874455" y="1782753"/>
          <a:ext cx="10841295" cy="5075248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400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9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6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6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0294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Committee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No. of NWIPs against AAP 2024-25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Current Status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Process adopted 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230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29 Methods of Tests for Rubber and rubber products sectional committee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457200" algn="ctr"/>
                      <a:endParaRPr lang="en-IN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113" indent="0" algn="ctr">
                        <a:tabLst/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  <a:p>
                      <a:pPr marL="11113" indent="0" algn="ctr">
                        <a:tabLst/>
                      </a:pP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113" indent="0" algn="ctr">
                        <a:tabLst/>
                      </a:pP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(1. Determination of styrene content Nitration method</a:t>
                      </a:r>
                    </a:p>
                    <a:p>
                      <a:pPr marL="11113" indent="0" algn="ctr">
                        <a:tabLst/>
                      </a:pPr>
                      <a:endParaRPr lang="en-US" sz="1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113" indent="0" algn="ctr">
                        <a:tabLst/>
                      </a:pP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Determination of the microstructure of solution-polymerized </a:t>
                      </a:r>
                      <a:r>
                        <a:rPr lang="en-US" sz="10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sbr</a:t>
                      </a: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1113" indent="0" algn="ctr">
                        <a:tabLst/>
                      </a:pPr>
                      <a:r>
                        <a:rPr lang="en-US" sz="10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1h-nmr and </a:t>
                      </a:r>
                      <a:r>
                        <a:rPr lang="en-US" sz="10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with cast-film method</a:t>
                      </a:r>
                    </a:p>
                    <a:p>
                      <a:pPr marL="11113" indent="0" algn="ctr">
                        <a:buAutoNum type="arabicPeriod" startAt="3"/>
                        <a:tabLst/>
                      </a:pPr>
                      <a:r>
                        <a:rPr lang="en-US" sz="10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ftir</a:t>
                      </a: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with </a:t>
                      </a:r>
                      <a:r>
                        <a:rPr lang="en-US" sz="10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atr</a:t>
                      </a: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method</a:t>
                      </a:r>
                    </a:p>
                    <a:p>
                      <a:pPr marL="11113" indent="0" algn="ctr">
                        <a:buAutoNum type="arabicPeriod" startAt="3"/>
                        <a:tabLst/>
                      </a:pPr>
                      <a:endParaRPr lang="en-US" sz="1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113" indent="0" algn="ctr">
                        <a:buAutoNum type="arabicPeriod" startAt="3"/>
                        <a:tabLst/>
                      </a:pP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Rubber raw vulcanized Determination of metal content by ICP OES</a:t>
                      </a:r>
                    </a:p>
                    <a:p>
                      <a:pPr marL="11113" indent="0" algn="ctr">
                        <a:buAutoNum type="arabicPeriod" startAt="3"/>
                        <a:tabLst/>
                      </a:pPr>
                      <a:endParaRPr lang="en-US" sz="1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113" indent="0" algn="ctr">
                        <a:buAutoNum type="arabicPeriod" startAt="3"/>
                        <a:tabLst/>
                      </a:pP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Determination of the composition of vulcanizates and uncured compounds by thermogravimetry Butadiene ethylene-propylene copolymer and terpolymer isobutene-isoprene isoprene and styrene-butadiene rubbers</a:t>
                      </a:r>
                    </a:p>
                    <a:p>
                      <a:pPr marL="11113" indent="0" algn="ctr">
                        <a:buAutoNum type="arabicPeriod" startAt="3"/>
                        <a:tabLst/>
                      </a:pPr>
                      <a:endParaRPr lang="en-US" sz="1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113" indent="0" algn="ctr">
                        <a:buAutoNum type="arabicPeriod" startAt="3"/>
                        <a:tabLst/>
                      </a:pP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Determination of Polycyclic Aromatic Hydrocarbons (PAHs) Gas Chromatography With Mass Spectrometric Detection (GC-MS) Method.)</a:t>
                      </a:r>
                    </a:p>
                    <a:p>
                      <a:pPr marL="457200" algn="ctr"/>
                      <a:endParaRPr lang="en-IN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113" indent="0" algn="ctr">
                        <a:tabLst/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Published- 3 </a:t>
                      </a: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(1. Determination of styrene content Nitration method</a:t>
                      </a:r>
                    </a:p>
                    <a:p>
                      <a:pPr marL="11113" indent="0" algn="ctr">
                        <a:tabLst/>
                      </a:pPr>
                      <a:endParaRPr lang="en-US" sz="1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113" indent="0" algn="ctr">
                        <a:tabLst/>
                      </a:pP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Determination of the microstructure of solution-polymerized </a:t>
                      </a:r>
                      <a:r>
                        <a:rPr lang="en-US" sz="10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sbr</a:t>
                      </a: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1113" indent="0" algn="ctr">
                        <a:tabLst/>
                      </a:pPr>
                      <a:r>
                        <a:rPr lang="en-US" sz="10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1h-nmr and </a:t>
                      </a:r>
                      <a:r>
                        <a:rPr lang="en-US" sz="10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with cast-film method</a:t>
                      </a:r>
                    </a:p>
                    <a:p>
                      <a:pPr marL="11113" indent="0" algn="ctr">
                        <a:buAutoNum type="arabicPeriod" startAt="3"/>
                        <a:tabLst/>
                      </a:pPr>
                      <a:r>
                        <a:rPr lang="en-US" sz="10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ftir</a:t>
                      </a: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with </a:t>
                      </a:r>
                      <a:r>
                        <a:rPr lang="en-US" sz="10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atr</a:t>
                      </a: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method)</a:t>
                      </a:r>
                    </a:p>
                    <a:p>
                      <a:pPr marL="11113" indent="0" algn="ctr">
                        <a:tabLst/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113" indent="0" algn="ctr">
                        <a:tabLst/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 R&amp;D- 1 </a:t>
                      </a: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(Determination of Polycyclic Aromatic Hydrocarbons (PAHs) Gas Chromatography With Mass Spectrometric Detection (GC-MS) Method.)</a:t>
                      </a:r>
                    </a:p>
                    <a:p>
                      <a:pPr marL="11113" indent="0" algn="ctr">
                        <a:tabLst/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113" indent="0" algn="ctr">
                        <a:tabLst/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 Consideration- 2 </a:t>
                      </a: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(Determination of metal content by ICP OES,</a:t>
                      </a:r>
                    </a:p>
                    <a:p>
                      <a:pPr marL="11113" indent="0" algn="ctr">
                        <a:tabLst/>
                      </a:pP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Rubber and rubber products Determination of the composition of vulcanizates and uncured compounds by thermogravimetry Butadiene ethylene-propylene copolymer and terpolymer isobutene-isoprene isoprene and styrene-butadiene rubbers)</a:t>
                      </a:r>
                      <a:endParaRPr lang="en-IN" sz="1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113" indent="0" algn="ctr">
                        <a:tabLst/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ISO adoption </a:t>
                      </a: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(1. Determination of styrene content Nitration method</a:t>
                      </a:r>
                    </a:p>
                    <a:p>
                      <a:pPr marL="11113" indent="0" algn="ctr">
                        <a:tabLst/>
                      </a:pPr>
                      <a:endParaRPr lang="en-US" sz="1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113" indent="0" algn="ctr">
                        <a:tabLst/>
                      </a:pP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Determination of the microstructure of solution-polymerized </a:t>
                      </a:r>
                      <a:r>
                        <a:rPr lang="en-US" sz="10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sbr</a:t>
                      </a: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1113" indent="0" algn="ctr">
                        <a:tabLst/>
                      </a:pPr>
                      <a:endParaRPr lang="en-US" sz="1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113" indent="0" algn="ctr">
                        <a:tabLst/>
                      </a:pPr>
                      <a:r>
                        <a:rPr lang="en-US" sz="10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1h-nmr and </a:t>
                      </a:r>
                      <a:r>
                        <a:rPr lang="en-US" sz="10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with cast-film method</a:t>
                      </a:r>
                    </a:p>
                    <a:p>
                      <a:pPr marL="11113" indent="0" algn="ctr">
                        <a:tabLst/>
                      </a:pPr>
                      <a:endParaRPr lang="en-US" sz="1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113" indent="0" algn="ctr">
                        <a:tabLst/>
                      </a:pP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en-US" sz="10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ftir</a:t>
                      </a: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with </a:t>
                      </a:r>
                      <a:r>
                        <a:rPr lang="en-US" sz="10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atr</a:t>
                      </a: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method)</a:t>
                      </a:r>
                    </a:p>
                    <a:p>
                      <a:pPr marL="11113" indent="0" algn="ctr">
                        <a:tabLst/>
                      </a:pPr>
                      <a:endParaRPr lang="en-US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113" indent="0" algn="ctr">
                        <a:tabLst/>
                      </a:pPr>
                      <a:endParaRPr lang="en-IN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113" indent="0" algn="ctr">
                        <a:tabLst/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</a:t>
                      </a:r>
                      <a:endParaRPr lang="en-IN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113" indent="0" algn="ctr">
                        <a:tabLst/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R&amp;D-1 </a:t>
                      </a: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(Determination of Polycyclic Aromatic Hydrocarbons (PAHs) Gas Chromatography With Mass Spectrometric Detection (GC-MS) Method.)</a:t>
                      </a:r>
                    </a:p>
                    <a:p>
                      <a:pPr marL="457200" algn="ctr"/>
                      <a:endParaRPr lang="en-US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/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IN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/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/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1" name="Google Shape;211;p7">
            <a:extLst>
              <a:ext uri="{FF2B5EF4-FFF2-40B4-BE49-F238E27FC236}">
                <a16:creationId xmlns:a16="http://schemas.microsoft.com/office/drawing/2014/main" id="{1BE6256B-6A26-8248-0831-513A3CC9807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IN" sz="3200" b="1" dirty="0">
                <a:latin typeface="Times New Roman"/>
                <a:ea typeface="Times New Roman"/>
                <a:cs typeface="Times New Roman"/>
                <a:sym typeface="Times New Roman"/>
              </a:rPr>
              <a:t>Progress of NWIPs at National Level</a:t>
            </a:r>
            <a:endParaRPr sz="32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5964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>
          <a:extLst>
            <a:ext uri="{FF2B5EF4-FFF2-40B4-BE49-F238E27FC236}">
              <a16:creationId xmlns:a16="http://schemas.microsoft.com/office/drawing/2014/main" id="{26CE010E-8BE8-F932-E733-D45BD3A2B7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7">
            <a:extLst>
              <a:ext uri="{FF2B5EF4-FFF2-40B4-BE49-F238E27FC236}">
                <a16:creationId xmlns:a16="http://schemas.microsoft.com/office/drawing/2014/main" id="{1D8A2435-8A25-3FC0-A359-6479D974A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7">
            <a:extLst>
              <a:ext uri="{FF2B5EF4-FFF2-40B4-BE49-F238E27FC236}">
                <a16:creationId xmlns:a16="http://schemas.microsoft.com/office/drawing/2014/main" id="{E604B81D-0ABF-6E3A-8EE3-13921C59AC82}"/>
              </a:ext>
            </a:extLst>
          </p:cNvPr>
          <p:cNvSpPr/>
          <p:nvPr/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7">
            <a:extLst>
              <a:ext uri="{FF2B5EF4-FFF2-40B4-BE49-F238E27FC236}">
                <a16:creationId xmlns:a16="http://schemas.microsoft.com/office/drawing/2014/main" id="{5993B463-5ACB-12A3-F819-F488E7938007}"/>
              </a:ext>
            </a:extLst>
          </p:cNvPr>
          <p:cNvSpPr/>
          <p:nvPr/>
        </p:nvSpPr>
        <p:spPr>
          <a:xfrm rot="10800000" flipH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10" name="Google Shape;210;p7">
            <a:extLst>
              <a:ext uri="{FF2B5EF4-FFF2-40B4-BE49-F238E27FC236}">
                <a16:creationId xmlns:a16="http://schemas.microsoft.com/office/drawing/2014/main" id="{671866BD-ED72-28D5-4F69-8DBE5761BD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99761034"/>
              </p:ext>
            </p:extLst>
          </p:nvPr>
        </p:nvGraphicFramePr>
        <p:xfrm>
          <a:off x="874455" y="1782752"/>
          <a:ext cx="10841295" cy="3553653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826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13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92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46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59064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Committee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No. of NWIPs against AAP 2024-25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Current Status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Process adopted 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301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19 Cosmetics sectional committee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113" indent="0" algn="ctr">
                        <a:tabLst/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(sunscreen cosmetic products, face wash, face and body scrub, shower gel body wash, cosmetics microbiology evaluation of the antimicrobial protection of a cosmetic product)  </a:t>
                      </a:r>
                      <a:endParaRPr lang="en-IN" sz="1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113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 WC- 5 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sunscreen cosmetic products, face wash, face and body scrub, shower gel body wash, cosmetics microbiology evaluation of the antimicrobial protection of a cosmetic product)  </a:t>
                      </a:r>
                      <a:endParaRPr lang="en-IN" sz="1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/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IN" sz="1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113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Working panel- 5 </a:t>
                      </a: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(sunscreen cosmetic products, face wash, face and body scrub, shower gel body wash, cosmetics microbiology evaluation of the antimicrobial protection of a cosmetic product)  </a:t>
                      </a:r>
                      <a:endParaRPr lang="en-IN" sz="1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/>
                      <a:endParaRPr lang="en-IN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1" name="Google Shape;211;p7">
            <a:extLst>
              <a:ext uri="{FF2B5EF4-FFF2-40B4-BE49-F238E27FC236}">
                <a16:creationId xmlns:a16="http://schemas.microsoft.com/office/drawing/2014/main" id="{1BE6256B-6A26-8248-0831-513A3CC9807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IN" sz="3200" b="1" dirty="0">
                <a:latin typeface="Times New Roman"/>
                <a:ea typeface="Times New Roman"/>
                <a:cs typeface="Times New Roman"/>
                <a:sym typeface="Times New Roman"/>
              </a:rPr>
              <a:t>Progress of NWIPs at National Level</a:t>
            </a:r>
            <a:endParaRPr sz="32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8086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>
          <a:extLst>
            <a:ext uri="{FF2B5EF4-FFF2-40B4-BE49-F238E27FC236}">
              <a16:creationId xmlns:a16="http://schemas.microsoft.com/office/drawing/2014/main" id="{26CE010E-8BE8-F932-E733-D45BD3A2B7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7">
            <a:extLst>
              <a:ext uri="{FF2B5EF4-FFF2-40B4-BE49-F238E27FC236}">
                <a16:creationId xmlns:a16="http://schemas.microsoft.com/office/drawing/2014/main" id="{1D8A2435-8A25-3FC0-A359-6479D974A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7">
            <a:extLst>
              <a:ext uri="{FF2B5EF4-FFF2-40B4-BE49-F238E27FC236}">
                <a16:creationId xmlns:a16="http://schemas.microsoft.com/office/drawing/2014/main" id="{E604B81D-0ABF-6E3A-8EE3-13921C59AC82}"/>
              </a:ext>
            </a:extLst>
          </p:cNvPr>
          <p:cNvSpPr/>
          <p:nvPr/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7">
            <a:extLst>
              <a:ext uri="{FF2B5EF4-FFF2-40B4-BE49-F238E27FC236}">
                <a16:creationId xmlns:a16="http://schemas.microsoft.com/office/drawing/2014/main" id="{5993B463-5ACB-12A3-F819-F488E7938007}"/>
              </a:ext>
            </a:extLst>
          </p:cNvPr>
          <p:cNvSpPr/>
          <p:nvPr/>
        </p:nvSpPr>
        <p:spPr>
          <a:xfrm rot="10800000" flipH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10" name="Google Shape;210;p7">
            <a:extLst>
              <a:ext uri="{FF2B5EF4-FFF2-40B4-BE49-F238E27FC236}">
                <a16:creationId xmlns:a16="http://schemas.microsoft.com/office/drawing/2014/main" id="{671866BD-ED72-28D5-4F69-8DBE5761BD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2437216"/>
              </p:ext>
            </p:extLst>
          </p:nvPr>
        </p:nvGraphicFramePr>
        <p:xfrm>
          <a:off x="874455" y="1782752"/>
          <a:ext cx="10841295" cy="3760798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826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4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61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46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535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ISO Committee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No. of NWIPs proposed/to be proposed 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Current Status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Process adopted 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544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ISO/TC 45 Rubber and rubber products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457200" indent="-444500" algn="ctr">
                        <a:tabLst/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IN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Proposed- 1</a:t>
                      </a:r>
                    </a:p>
                    <a:p>
                      <a:pPr marL="457200" algn="ctr"/>
                      <a:endParaRPr lang="en-IN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/>
                      <a:endParaRPr lang="en-IN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69875" indent="-214313" algn="ctr">
                        <a:tabLst/>
                      </a:pPr>
                      <a:r>
                        <a:rPr lang="en-IN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be proposed- 2</a:t>
                      </a:r>
                    </a:p>
                    <a:p>
                      <a:pPr marL="457200" algn="ctr"/>
                      <a:endParaRPr lang="en-IN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/>
                      <a:endParaRPr lang="en-IN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 1 NWIP on ‘Latex Foam’ is proposed by India is currently under NP Ballot Stage. India has nominated a Project Leader.</a:t>
                      </a:r>
                    </a:p>
                    <a:p>
                      <a:pPr marL="457200" algn="ctr"/>
                      <a:endParaRPr lang="en-US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/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b. 2 NWIPs on ‘Testing of Nitrosamines and </a:t>
                      </a:r>
                      <a:r>
                        <a:rPr lang="en-US" sz="13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Nitrosatables</a:t>
                      </a: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rubber’ and ‘Reclaimed Rubber’ are to be proposed in upcoming ISO/TC 45 meetings in 21-25 Oct 2024.</a:t>
                      </a:r>
                    </a:p>
                    <a:p>
                      <a:pPr marL="457200" algn="ctr"/>
                      <a:endParaRPr lang="en-US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ARP- 3 </a:t>
                      </a:r>
                      <a:endParaRPr lang="en-IN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/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1" name="Google Shape;211;p7">
            <a:extLst>
              <a:ext uri="{FF2B5EF4-FFF2-40B4-BE49-F238E27FC236}">
                <a16:creationId xmlns:a16="http://schemas.microsoft.com/office/drawing/2014/main" id="{1BE6256B-6A26-8248-0831-513A3CC9807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IN" sz="3200" b="1" dirty="0">
                <a:latin typeface="Times New Roman"/>
                <a:ea typeface="Times New Roman"/>
                <a:cs typeface="Times New Roman"/>
                <a:sym typeface="Times New Roman"/>
              </a:rPr>
              <a:t>Progress of NWIPs at International Level</a:t>
            </a:r>
            <a:endParaRPr sz="32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5646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>
          <a:extLst>
            <a:ext uri="{FF2B5EF4-FFF2-40B4-BE49-F238E27FC236}">
              <a16:creationId xmlns:a16="http://schemas.microsoft.com/office/drawing/2014/main" id="{26CE010E-8BE8-F932-E733-D45BD3A2B7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7">
            <a:extLst>
              <a:ext uri="{FF2B5EF4-FFF2-40B4-BE49-F238E27FC236}">
                <a16:creationId xmlns:a16="http://schemas.microsoft.com/office/drawing/2014/main" id="{1D8A2435-8A25-3FC0-A359-6479D974A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7">
            <a:extLst>
              <a:ext uri="{FF2B5EF4-FFF2-40B4-BE49-F238E27FC236}">
                <a16:creationId xmlns:a16="http://schemas.microsoft.com/office/drawing/2014/main" id="{E604B81D-0ABF-6E3A-8EE3-13921C59AC82}"/>
              </a:ext>
            </a:extLst>
          </p:cNvPr>
          <p:cNvSpPr/>
          <p:nvPr/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7">
            <a:extLst>
              <a:ext uri="{FF2B5EF4-FFF2-40B4-BE49-F238E27FC236}">
                <a16:creationId xmlns:a16="http://schemas.microsoft.com/office/drawing/2014/main" id="{5993B463-5ACB-12A3-F819-F488E7938007}"/>
              </a:ext>
            </a:extLst>
          </p:cNvPr>
          <p:cNvSpPr/>
          <p:nvPr/>
        </p:nvSpPr>
        <p:spPr>
          <a:xfrm rot="10800000" flipH="1">
            <a:off x="865953" y="9689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10" name="Google Shape;210;p7">
            <a:extLst>
              <a:ext uri="{FF2B5EF4-FFF2-40B4-BE49-F238E27FC236}">
                <a16:creationId xmlns:a16="http://schemas.microsoft.com/office/drawing/2014/main" id="{671866BD-ED72-28D5-4F69-8DBE5761BD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8579580"/>
              </p:ext>
            </p:extLst>
          </p:nvPr>
        </p:nvGraphicFramePr>
        <p:xfrm>
          <a:off x="372468" y="1118512"/>
          <a:ext cx="11707587" cy="5862179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344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2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9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65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8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22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752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75214">
                  <a:extLst>
                    <a:ext uri="{9D8B030D-6E8A-4147-A177-3AD203B41FA5}">
                      <a16:colId xmlns:a16="http://schemas.microsoft.com/office/drawing/2014/main" val="2099626485"/>
                    </a:ext>
                  </a:extLst>
                </a:gridCol>
                <a:gridCol w="1575214">
                  <a:extLst>
                    <a:ext uri="{9D8B030D-6E8A-4147-A177-3AD203B41FA5}">
                      <a16:colId xmlns:a16="http://schemas.microsoft.com/office/drawing/2014/main" val="2865185342"/>
                    </a:ext>
                  </a:extLst>
                </a:gridCol>
              </a:tblGrid>
              <a:tr h="69641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Committee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No. of Standards for review against AAP 2024-25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Archived (Pre 2000)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Action Plan for Standards that are Archived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Reaffirmed (Due for review)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Revised/Amended/Under revision/Under review/Withdrawn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(Pre 2000)</a:t>
                      </a:r>
                      <a:endParaRPr lang="en-IN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Revised/Amended/Under revision/Under review/Withdrawn</a:t>
                      </a:r>
                      <a:endParaRPr lang="en-IN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(Due for review)</a:t>
                      </a:r>
                      <a:endParaRPr lang="en-IN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 </a:t>
                      </a:r>
                      <a:endParaRPr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Pre 2000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Due for review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sym typeface="Times New Roman"/>
                        </a:rPr>
                        <a:t>To be taken in 2024-25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sym typeface="Times New Roman"/>
                        </a:rPr>
                        <a:t>Carried over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sym typeface="Times New Roman"/>
                        </a:rPr>
                        <a:t>Remaining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sym typeface="Times New Roman"/>
                        </a:rPr>
                        <a:t>Under process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07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13</a:t>
                      </a: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46</a:t>
                      </a:r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19</a:t>
                      </a:r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15</a:t>
                      </a:r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 ARP- 3.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 Consultation with Industry Associations is planned and Consultants- 12</a:t>
                      </a:r>
                    </a:p>
                  </a:txBody>
                  <a:tcPr marL="28575" marR="28575" marT="19050" marB="1905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6</a:t>
                      </a:r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review- 14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Revised- 7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WC- 10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Withdrawn- 0</a:t>
                      </a:r>
                    </a:p>
                  </a:txBody>
                  <a:tcPr marL="28575" marR="28575" marT="19050" marB="1905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review- 5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Revised- 1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WC- 7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Withdrawn- 0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ARP- 24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 adoption- 7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group- 13 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0092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29</a:t>
                      </a: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30</a:t>
                      </a:r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28</a:t>
                      </a:r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3</a:t>
                      </a:r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Consultation with Industry Associations is planned-  3</a:t>
                      </a: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8</a:t>
                      </a:r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review- 24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Revised- 3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WC- 0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Withdrawn- 0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00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review- 15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Revised- 0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WC- 5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Withdrawn- 0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00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ARP- 21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 Adoption- 8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group- 18 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07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19</a:t>
                      </a: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31</a:t>
                      </a:r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11</a:t>
                      </a:r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20</a:t>
                      </a:r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Consultation with Industry Associations is planned- 20 </a:t>
                      </a: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10</a:t>
                      </a:r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review- 9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Revised- 0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WC- 2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Withdrawn- 0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review- 1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Revised- 0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WC- 0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Withdrawn- 0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ARP- 5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group- 7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1" name="Google Shape;211;p7">
            <a:extLst>
              <a:ext uri="{FF2B5EF4-FFF2-40B4-BE49-F238E27FC236}">
                <a16:creationId xmlns:a16="http://schemas.microsoft.com/office/drawing/2014/main" id="{1BE6256B-6A26-8248-0831-513A3CC9807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65953" y="323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IN" sz="3200" b="1" dirty="0">
                <a:latin typeface="Times New Roman"/>
                <a:ea typeface="Times New Roman"/>
                <a:cs typeface="Times New Roman"/>
                <a:sym typeface="Times New Roman"/>
              </a:rPr>
              <a:t>Progress of Reviews</a:t>
            </a:r>
            <a:endParaRPr sz="32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87860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>
          <a:extLst>
            <a:ext uri="{FF2B5EF4-FFF2-40B4-BE49-F238E27FC236}">
              <a16:creationId xmlns:a16="http://schemas.microsoft.com/office/drawing/2014/main" id="{26CE010E-8BE8-F932-E733-D45BD3A2B7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7">
            <a:extLst>
              <a:ext uri="{FF2B5EF4-FFF2-40B4-BE49-F238E27FC236}">
                <a16:creationId xmlns:a16="http://schemas.microsoft.com/office/drawing/2014/main" id="{1D8A2435-8A25-3FC0-A359-6479D974A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7">
            <a:extLst>
              <a:ext uri="{FF2B5EF4-FFF2-40B4-BE49-F238E27FC236}">
                <a16:creationId xmlns:a16="http://schemas.microsoft.com/office/drawing/2014/main" id="{E604B81D-0ABF-6E3A-8EE3-13921C59AC82}"/>
              </a:ext>
            </a:extLst>
          </p:cNvPr>
          <p:cNvSpPr/>
          <p:nvPr/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7">
            <a:extLst>
              <a:ext uri="{FF2B5EF4-FFF2-40B4-BE49-F238E27FC236}">
                <a16:creationId xmlns:a16="http://schemas.microsoft.com/office/drawing/2014/main" id="{5993B463-5ACB-12A3-F819-F488E7938007}"/>
              </a:ext>
            </a:extLst>
          </p:cNvPr>
          <p:cNvSpPr/>
          <p:nvPr/>
        </p:nvSpPr>
        <p:spPr>
          <a:xfrm rot="10800000" flipH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10" name="Google Shape;210;p7">
            <a:extLst>
              <a:ext uri="{FF2B5EF4-FFF2-40B4-BE49-F238E27FC236}">
                <a16:creationId xmlns:a16="http://schemas.microsoft.com/office/drawing/2014/main" id="{671866BD-ED72-28D5-4F69-8DBE5761BD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6041140"/>
              </p:ext>
            </p:extLst>
          </p:nvPr>
        </p:nvGraphicFramePr>
        <p:xfrm>
          <a:off x="359229" y="1744320"/>
          <a:ext cx="11397342" cy="4824251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1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4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5514">
                  <a:extLst>
                    <a:ext uri="{9D8B030D-6E8A-4147-A177-3AD203B41FA5}">
                      <a16:colId xmlns:a16="http://schemas.microsoft.com/office/drawing/2014/main" val="2390238069"/>
                    </a:ext>
                  </a:extLst>
                </a:gridCol>
                <a:gridCol w="30697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6994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Committee 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No. of Projects done without ARP or WG 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Mode of execution (except ARP or WG) along with reasons 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1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NWIPs 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Pre 2000 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Due for review</a:t>
                      </a:r>
                      <a:endParaRPr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sym typeface="Times New Roman"/>
                        </a:rPr>
                        <a:t>To be taken in 2024-25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13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0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0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These 6 Standards includes 2 Guidelines and 4 Specifications which are still valid and the Committee unanimously decided to Re-affirm them.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21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29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0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0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These 8 Standards are ISO adoptions which are still valid and the Committee unanimously decided to Re-affirm them.  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19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0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0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These 10 Standards includes 9 Specifications which were published in 2020 and are still valid with no advancements and 1 Glossary standard. The Committee unanimously decided to Re-affirm them.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1" name="Google Shape;211;p7">
            <a:extLst>
              <a:ext uri="{FF2B5EF4-FFF2-40B4-BE49-F238E27FC236}">
                <a16:creationId xmlns:a16="http://schemas.microsoft.com/office/drawing/2014/main" id="{1BE6256B-6A26-8248-0831-513A3CC9807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IN" sz="3200" b="1" dirty="0">
                <a:latin typeface="Times New Roman"/>
                <a:ea typeface="Times New Roman"/>
                <a:cs typeface="Times New Roman"/>
                <a:sym typeface="Times New Roman"/>
              </a:rPr>
              <a:t>Projects done without ARP or WG</a:t>
            </a:r>
            <a:endParaRPr sz="32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40790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>
          <a:extLst>
            <a:ext uri="{FF2B5EF4-FFF2-40B4-BE49-F238E27FC236}">
              <a16:creationId xmlns:a16="http://schemas.microsoft.com/office/drawing/2014/main" id="{26CE010E-8BE8-F932-E733-D45BD3A2B7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7">
            <a:extLst>
              <a:ext uri="{FF2B5EF4-FFF2-40B4-BE49-F238E27FC236}">
                <a16:creationId xmlns:a16="http://schemas.microsoft.com/office/drawing/2014/main" id="{1D8A2435-8A25-3FC0-A359-6479D974A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7">
            <a:extLst>
              <a:ext uri="{FF2B5EF4-FFF2-40B4-BE49-F238E27FC236}">
                <a16:creationId xmlns:a16="http://schemas.microsoft.com/office/drawing/2014/main" id="{E604B81D-0ABF-6E3A-8EE3-13921C59AC82}"/>
              </a:ext>
            </a:extLst>
          </p:cNvPr>
          <p:cNvSpPr/>
          <p:nvPr/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7">
            <a:extLst>
              <a:ext uri="{FF2B5EF4-FFF2-40B4-BE49-F238E27FC236}">
                <a16:creationId xmlns:a16="http://schemas.microsoft.com/office/drawing/2014/main" id="{5993B463-5ACB-12A3-F819-F488E7938007}"/>
              </a:ext>
            </a:extLst>
          </p:cNvPr>
          <p:cNvSpPr/>
          <p:nvPr/>
        </p:nvSpPr>
        <p:spPr>
          <a:xfrm rot="10800000" flipH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10" name="Google Shape;210;p7">
            <a:extLst>
              <a:ext uri="{FF2B5EF4-FFF2-40B4-BE49-F238E27FC236}">
                <a16:creationId xmlns:a16="http://schemas.microsoft.com/office/drawing/2014/main" id="{671866BD-ED72-28D5-4F69-8DBE5761BD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7032736"/>
              </p:ext>
            </p:extLst>
          </p:nvPr>
        </p:nvGraphicFramePr>
        <p:xfrm>
          <a:off x="801944" y="1744319"/>
          <a:ext cx="10515600" cy="5113681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076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1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5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5556">
                  <a:extLst>
                    <a:ext uri="{9D8B030D-6E8A-4147-A177-3AD203B41FA5}">
                      <a16:colId xmlns:a16="http://schemas.microsoft.com/office/drawing/2014/main" val="1878255108"/>
                    </a:ext>
                  </a:extLst>
                </a:gridCol>
                <a:gridCol w="1325556">
                  <a:extLst>
                    <a:ext uri="{9D8B030D-6E8A-4147-A177-3AD203B41FA5}">
                      <a16:colId xmlns:a16="http://schemas.microsoft.com/office/drawing/2014/main" val="1333122761"/>
                    </a:ext>
                  </a:extLst>
                </a:gridCol>
                <a:gridCol w="1325556">
                  <a:extLst>
                    <a:ext uri="{9D8B030D-6E8A-4147-A177-3AD203B41FA5}">
                      <a16:colId xmlns:a16="http://schemas.microsoft.com/office/drawing/2014/main" val="702848981"/>
                    </a:ext>
                  </a:extLst>
                </a:gridCol>
                <a:gridCol w="1325556">
                  <a:extLst>
                    <a:ext uri="{9D8B030D-6E8A-4147-A177-3AD203B41FA5}">
                      <a16:colId xmlns:a16="http://schemas.microsoft.com/office/drawing/2014/main" val="1618810424"/>
                    </a:ext>
                  </a:extLst>
                </a:gridCol>
              </a:tblGrid>
              <a:tr h="69641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Committee 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Created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Abolished</a:t>
                      </a: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Updated</a:t>
                      </a: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No. of WP</a:t>
                      </a: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No. of WG</a:t>
                      </a: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No. of WP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No. of WG</a:t>
                      </a: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No. of WP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No. of WG</a:t>
                      </a: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07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13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0 (Creation of 3 Working Panel is proposed to be created.)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1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4</a:t>
                      </a:r>
                      <a:r>
                        <a:rPr lang="en-IN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0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0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0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0092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29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0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1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(Creation of 4 Working Group is proposed to be created.)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4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0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0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0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07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19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4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2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IN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1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0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0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0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1" name="Google Shape;211;p7">
            <a:extLst>
              <a:ext uri="{FF2B5EF4-FFF2-40B4-BE49-F238E27FC236}">
                <a16:creationId xmlns:a16="http://schemas.microsoft.com/office/drawing/2014/main" id="{1BE6256B-6A26-8248-0831-513A3CC9807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IN" sz="3200" b="1" dirty="0">
                <a:latin typeface="Times New Roman"/>
                <a:ea typeface="Times New Roman"/>
                <a:cs typeface="Times New Roman"/>
                <a:sym typeface="Times New Roman"/>
              </a:rPr>
              <a:t>Working Panels and Working Groups</a:t>
            </a:r>
            <a:endParaRPr sz="32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62253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>
          <a:extLst>
            <a:ext uri="{FF2B5EF4-FFF2-40B4-BE49-F238E27FC236}">
              <a16:creationId xmlns:a16="http://schemas.microsoft.com/office/drawing/2014/main" id="{26CE010E-8BE8-F932-E733-D45BD3A2B7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7">
            <a:extLst>
              <a:ext uri="{FF2B5EF4-FFF2-40B4-BE49-F238E27FC236}">
                <a16:creationId xmlns:a16="http://schemas.microsoft.com/office/drawing/2014/main" id="{1D8A2435-8A25-3FC0-A359-6479D974A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7">
            <a:extLst>
              <a:ext uri="{FF2B5EF4-FFF2-40B4-BE49-F238E27FC236}">
                <a16:creationId xmlns:a16="http://schemas.microsoft.com/office/drawing/2014/main" id="{E604B81D-0ABF-6E3A-8EE3-13921C59AC82}"/>
              </a:ext>
            </a:extLst>
          </p:cNvPr>
          <p:cNvSpPr/>
          <p:nvPr/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7">
            <a:extLst>
              <a:ext uri="{FF2B5EF4-FFF2-40B4-BE49-F238E27FC236}">
                <a16:creationId xmlns:a16="http://schemas.microsoft.com/office/drawing/2014/main" id="{5993B463-5ACB-12A3-F819-F488E7938007}"/>
              </a:ext>
            </a:extLst>
          </p:cNvPr>
          <p:cNvSpPr/>
          <p:nvPr/>
        </p:nvSpPr>
        <p:spPr>
          <a:xfrm rot="10800000" flipH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10" name="Google Shape;210;p7">
            <a:extLst>
              <a:ext uri="{FF2B5EF4-FFF2-40B4-BE49-F238E27FC236}">
                <a16:creationId xmlns:a16="http://schemas.microsoft.com/office/drawing/2014/main" id="{671866BD-ED72-28D5-4F69-8DBE5761BD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696702"/>
              </p:ext>
            </p:extLst>
          </p:nvPr>
        </p:nvGraphicFramePr>
        <p:xfrm>
          <a:off x="801944" y="1744319"/>
          <a:ext cx="10515600" cy="4214043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165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44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856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20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378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7143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Committee 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ISO/TC 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6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No. of projects identified in High Category 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No. of experts designated</a:t>
                      </a: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Strategies adopted to identify experts</a:t>
                      </a: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0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13 and PCD 29</a:t>
                      </a:r>
                      <a:endParaRPr lang="en-IN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</a:t>
                      </a: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ISO/TC 45 Rubber and rubber products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28575" marR="28575" marT="19050" marB="1905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9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High Priority Ballots were identified. We searched for the experts in the Committee first for those projects and found the experts from that Industry and Research area.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More experts identification is under process from Industry and from MoU institutes.</a:t>
                      </a:r>
                      <a:endParaRPr lang="en-IN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0092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3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19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ISO/TC 217 Cosmetics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No New Projects are available.</a:t>
                      </a:r>
                      <a:r>
                        <a:rPr lang="en-IN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IN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8</a:t>
                      </a:r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review- 39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Revised- 3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WC- 5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Withdrawn- 0</a:t>
                      </a:r>
                    </a:p>
                  </a:txBody>
                  <a:tcPr marL="21600" marR="20275" marT="13525" marB="13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1" name="Google Shape;211;p7">
            <a:extLst>
              <a:ext uri="{FF2B5EF4-FFF2-40B4-BE49-F238E27FC236}">
                <a16:creationId xmlns:a16="http://schemas.microsoft.com/office/drawing/2014/main" id="{1BE6256B-6A26-8248-0831-513A3CC9807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IN" sz="3200" b="1" dirty="0">
                <a:latin typeface="Times New Roman"/>
                <a:ea typeface="Times New Roman"/>
                <a:cs typeface="Times New Roman"/>
                <a:sym typeface="Times New Roman"/>
              </a:rPr>
              <a:t>ISO Projects</a:t>
            </a:r>
            <a:endParaRPr sz="32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76921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TM02900743[[fn=Organic]]</Template>
  <TotalTime>557</TotalTime>
  <Words>1569</Words>
  <Application>Microsoft Macintosh PowerPoint</Application>
  <PresentationFormat>Widescreen</PresentationFormat>
  <Paragraphs>365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HALF-YEARLY REVIEW MEETING ON AAP 2024-25</vt:lpstr>
      <vt:lpstr>Progress of NWIPs at National Level</vt:lpstr>
      <vt:lpstr>Progress of NWIPs at National Level</vt:lpstr>
      <vt:lpstr>Progress of NWIPs at National Level</vt:lpstr>
      <vt:lpstr>Progress of NWIPs at International Level</vt:lpstr>
      <vt:lpstr>Progress of Reviews</vt:lpstr>
      <vt:lpstr>Projects done without ARP or WG</vt:lpstr>
      <vt:lpstr>Working Panels and Working Groups</vt:lpstr>
      <vt:lpstr>ISO Projects</vt:lpstr>
      <vt:lpstr>SC/WP meetings </vt:lpstr>
      <vt:lpstr>Status of Process Reform measures</vt:lpstr>
      <vt:lpstr>Status of Process Reform measures</vt:lpstr>
      <vt:lpstr>Status of Process Reform measures</vt:lpstr>
      <vt:lpstr>Status of Process Reform measures</vt:lpstr>
      <vt:lpstr>Status of Process Reform measures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MEETING</dc:title>
  <cp:lastModifiedBy>Rajat Gupta</cp:lastModifiedBy>
  <cp:revision>50</cp:revision>
  <dcterms:created xsi:type="dcterms:W3CDTF">2023-06-14T04:23:13Z</dcterms:created>
  <dcterms:modified xsi:type="dcterms:W3CDTF">2024-10-17T09:03:19Z</dcterms:modified>
</cp:coreProperties>
</file>