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86" r:id="rId4"/>
    <p:sldId id="287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9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rU4vAH6WtKy3D89ZW18SYwLJi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66B8E7-50AC-4F3F-83D6-9318DAC187EE}">
  <a:tblStyle styleId="{7566B8E7-50AC-4F3F-83D6-9318DAC187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5117E5-E823-41CB-B827-CE4C9422D30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0" autoAdjust="0"/>
    <p:restoredTop sz="94595"/>
  </p:normalViewPr>
  <p:slideViewPr>
    <p:cSldViewPr snapToGrid="0">
      <p:cViewPr varScale="1">
        <p:scale>
          <a:sx n="104" d="100"/>
          <a:sy n="104" d="100"/>
        </p:scale>
        <p:origin x="6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214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2617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0180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010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5736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395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53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515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6937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5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908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16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1779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7C41A564-8DF9-CEA8-89FA-38B58928B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>
            <a:extLst>
              <a:ext uri="{FF2B5EF4-FFF2-40B4-BE49-F238E27FC236}">
                <a16:creationId xmlns:a16="http://schemas.microsoft.com/office/drawing/2014/main" id="{3D7DC8F9-2DC7-06E9-897B-E9CD8AB53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7:notes">
            <a:extLst>
              <a:ext uri="{FF2B5EF4-FFF2-40B4-BE49-F238E27FC236}">
                <a16:creationId xmlns:a16="http://schemas.microsoft.com/office/drawing/2014/main" id="{22E4310C-D670-B2BD-C6EA-E1AD3FA81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416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87" name="Google Shape;87;p1"/>
            <p:cNvSpPr/>
            <p:nvPr/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" name="Google Shape;89;p1"/>
          <p:cNvGrpSpPr/>
          <p:nvPr/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90" name="Google Shape;90;p1"/>
            <p:cNvSpPr/>
            <p:nvPr/>
          </p:nvSpPr>
          <p:spPr>
            <a:xfrm>
              <a:off x="26122" y="6015669"/>
              <a:ext cx="2605762" cy="842331"/>
            </a:xfrm>
            <a:custGeom>
              <a:avLst/>
              <a:gdLst/>
              <a:ahLst/>
              <a:cxnLst/>
              <a:rect l="l" t="t" r="r" b="b"/>
              <a:pathLst>
                <a:path w="3180577" h="1033951" extrusionOk="0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655184" y="5798001"/>
              <a:ext cx="2485581" cy="1059999"/>
            </a:xfrm>
            <a:custGeom>
              <a:avLst/>
              <a:gdLst/>
              <a:ahLst/>
              <a:cxnLst/>
              <a:rect l="l" t="t" r="r" b="b"/>
              <a:pathLst>
                <a:path w="2449768" h="1050628" extrusionOk="0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474720" y="0"/>
              <a:ext cx="6177282" cy="1778750"/>
            </a:xfrm>
            <a:custGeom>
              <a:avLst/>
              <a:gdLst/>
              <a:ahLst/>
              <a:cxnLst/>
              <a:rect l="l" t="t" r="r" b="b"/>
              <a:pathLst>
                <a:path w="6386648" h="1849426" extrusionOk="0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lt1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0" y="2390523"/>
              <a:ext cx="611491" cy="1421482"/>
            </a:xfrm>
            <a:custGeom>
              <a:avLst/>
              <a:gdLst/>
              <a:ahLst/>
              <a:cxnLst/>
              <a:rect l="l" t="t" r="r" b="b"/>
              <a:pathLst>
                <a:path w="611491" h="1429512" extrusionOk="0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792772" y="0"/>
              <a:ext cx="2423863" cy="1343767"/>
            </a:xfrm>
            <a:custGeom>
              <a:avLst/>
              <a:gdLst/>
              <a:ahLst/>
              <a:cxnLst/>
              <a:rect l="l" t="t" r="r" b="b"/>
              <a:pathLst>
                <a:path w="3015964" h="1681468" extrusionOk="0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0946850" y="0"/>
              <a:ext cx="1242102" cy="2620884"/>
            </a:xfrm>
            <a:custGeom>
              <a:avLst/>
              <a:gdLst/>
              <a:ahLst/>
              <a:cxnLst/>
              <a:rect l="l" t="t" r="r" b="b"/>
              <a:pathLst>
                <a:path w="1242102" h="2635689" extrusionOk="0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0" y="0"/>
              <a:ext cx="1577788" cy="980141"/>
            </a:xfrm>
            <a:custGeom>
              <a:avLst/>
              <a:gdLst/>
              <a:ahLst/>
              <a:cxnLst/>
              <a:rect l="l" t="t" r="r" b="b"/>
              <a:pathLst>
                <a:path w="1471018" h="795676" extrusionOk="0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lt1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789708" y="841664"/>
            <a:ext cx="4874661" cy="5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rPr lang="en-IN" sz="4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HALF-YEARLY REVIEW MEETING ON AAP 2024-25</a:t>
            </a:r>
            <a:endParaRPr dirty="0"/>
          </a:p>
        </p:txBody>
      </p:sp>
      <p:sp>
        <p:nvSpPr>
          <p:cNvPr id="98" name="Google Shape;98;p1"/>
          <p:cNvSpPr txBox="1">
            <a:spLocks noGrp="1"/>
          </p:cNvSpPr>
          <p:nvPr>
            <p:ph type="subTitle" idx="1"/>
          </p:nvPr>
        </p:nvSpPr>
        <p:spPr>
          <a:xfrm>
            <a:off x="6534687" y="841664"/>
            <a:ext cx="4867605" cy="5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</a:pPr>
            <a:r>
              <a:rPr lang="en-IN" sz="4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</a:pPr>
            <a:endParaRPr lang="en-IN" sz="40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</a:pPr>
            <a:r>
              <a:rPr lang="en-IN" sz="40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RAJAT GUPTA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</a:pPr>
            <a:r>
              <a:rPr lang="en-IN" sz="4400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SCIENTIST</a:t>
            </a:r>
            <a:r>
              <a:rPr lang="en-IN" sz="4000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-C, PCD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9511270"/>
              </p:ext>
            </p:extLst>
          </p:nvPr>
        </p:nvGraphicFramePr>
        <p:xfrm>
          <a:off x="801944" y="1744319"/>
          <a:ext cx="10515600" cy="494269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790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8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14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SC meetings held outside HQ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SC meetings planned outside HQ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 (at IRMRA, Mumbai)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 (1 at Rubber Board (Kottayam), 1 at MoU </a:t>
                      </a:r>
                      <a:r>
                        <a:rPr lang="en-US" sz="1300" b="0" i="0" u="none" strike="noStrike" cap="non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Institute- Cochin University of Science and Technology (Kochi))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09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 (at IRMRA, Mumbai)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 (1 at Rubber Board (Kottayam), 1 at MoU Institute- Cochin University of Science and Technology (Kochi)) 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 (1 meeting held virtually)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 (1 at CDTL (Mumbai), 1 at MoU Institute- L D College of Engineering (Ahmedabad))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436262147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SC/WP meetings 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6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272752"/>
              </p:ext>
            </p:extLst>
          </p:nvPr>
        </p:nvGraphicFramePr>
        <p:xfrm>
          <a:off x="865953" y="1744319"/>
          <a:ext cx="10319118" cy="511368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73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9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6709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A. Attendance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1979"/>
                  </a:ext>
                </a:extLst>
              </a:tr>
              <a:tr h="8444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% of attendance in the last meeting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Average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66.67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75.65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73.91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 (1 at Rubber Board (Kottayam), 1 at MoU Institute- Cochin University of Science and Technology  (Kochi)) 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86.36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 (1 at CDTL (Mumbai), 1 at MoU Institute- L D College of Engineering (Ahmedabad))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436262147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</a:p>
        </p:txBody>
      </p:sp>
    </p:spTree>
    <p:extLst>
      <p:ext uri="{BB962C8B-B14F-4D97-AF65-F5344CB8AC3E}">
        <p14:creationId xmlns:p14="http://schemas.microsoft.com/office/powerpoint/2010/main" val="7802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8491810"/>
              </p:ext>
            </p:extLst>
          </p:nvPr>
        </p:nvGraphicFramePr>
        <p:xfrm>
          <a:off x="838200" y="1744319"/>
          <a:ext cx="10479345" cy="494269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047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269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IN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Inactive members- </a:t>
                      </a:r>
                      <a:r>
                        <a:rPr lang="en-IN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NIL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Those members who will not attend the upcoming meeting and were absent in the last meeting will be removed after the next meeting.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C. Comments on P Drafts-</a:t>
                      </a:r>
                      <a:r>
                        <a:rPr lang="en-IN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NIL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At present No P-drafts under circulation. However, 5 P-drafts are under preparation and will be circulated by end of Oct 2024.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</a:p>
        </p:txBody>
      </p:sp>
    </p:spTree>
    <p:extLst>
      <p:ext uri="{BB962C8B-B14F-4D97-AF65-F5344CB8AC3E}">
        <p14:creationId xmlns:p14="http://schemas.microsoft.com/office/powerpoint/2010/main" val="1136764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9396194"/>
              </p:ext>
            </p:extLst>
          </p:nvPr>
        </p:nvGraphicFramePr>
        <p:xfrm>
          <a:off x="1777976" y="1771133"/>
          <a:ext cx="9110804" cy="511368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02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6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6709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D. Resolutions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1979"/>
                  </a:ext>
                </a:extLst>
              </a:tr>
              <a:tr h="8444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Whether the resolutions of the SC meetings held in 2024-25 till date has been sent? (Yes/No)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Yes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73.91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86.36</a:t>
                      </a: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436262147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</a:p>
        </p:txBody>
      </p:sp>
    </p:spTree>
    <p:extLst>
      <p:ext uri="{BB962C8B-B14F-4D97-AF65-F5344CB8AC3E}">
        <p14:creationId xmlns:p14="http://schemas.microsoft.com/office/powerpoint/2010/main" val="158230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170723"/>
              </p:ext>
            </p:extLst>
          </p:nvPr>
        </p:nvGraphicFramePr>
        <p:xfrm>
          <a:off x="865952" y="1744319"/>
          <a:ext cx="10335447" cy="511368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929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2943">
                  <a:extLst>
                    <a:ext uri="{9D8B030D-6E8A-4147-A177-3AD203B41FA5}">
                      <a16:colId xmlns:a16="http://schemas.microsoft.com/office/drawing/2014/main" val="818197329"/>
                    </a:ext>
                  </a:extLst>
                </a:gridCol>
              </a:tblGrid>
              <a:tr h="786709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E. Members trained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1979"/>
                  </a:ext>
                </a:extLst>
              </a:tr>
              <a:tr h="8444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</a:t>
                      </a:r>
                      <a:r>
                        <a:rPr lang="en-IN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members trained </a:t>
                      </a:r>
                      <a:endParaRPr lang="en-IN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</a:t>
                      </a:r>
                      <a:r>
                        <a:rPr lang="en-IN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members remaining to be trained</a:t>
                      </a:r>
                      <a:endParaRPr lang="en-IN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25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22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18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436262147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</a:p>
        </p:txBody>
      </p:sp>
    </p:spTree>
    <p:extLst>
      <p:ext uri="{BB962C8B-B14F-4D97-AF65-F5344CB8AC3E}">
        <p14:creationId xmlns:p14="http://schemas.microsoft.com/office/powerpoint/2010/main" val="58854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680859"/>
              </p:ext>
            </p:extLst>
          </p:nvPr>
        </p:nvGraphicFramePr>
        <p:xfrm>
          <a:off x="506186" y="1744320"/>
          <a:ext cx="11266713" cy="504422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048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8991">
                  <a:extLst>
                    <a:ext uri="{9D8B030D-6E8A-4147-A177-3AD203B41FA5}">
                      <a16:colId xmlns:a16="http://schemas.microsoft.com/office/drawing/2014/main" val="3984373080"/>
                    </a:ext>
                  </a:extLst>
                </a:gridCol>
              </a:tblGrid>
              <a:tr h="648089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F. SC membership rationalized 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1979"/>
                  </a:ext>
                </a:extLst>
              </a:tr>
              <a:tr h="69561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Composition Analysis</a:t>
                      </a:r>
                      <a:endParaRPr lang="en-IN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Total/Remarks</a:t>
                      </a: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9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Industry/Industry Association- 19*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R&amp;D Organization- 4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Regulatory Body- 2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Consumer Group- 1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Expert- 4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Total- 30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*6 Industries have been identified to be removed in the next  meeting.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9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Industry/Industry Association- 14*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R&amp;D Organization- 5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Regulatory Body- 2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Academic Institution- 1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Consumer Group- 1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Expert- 3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Total- 26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*5 Industries have been identified to be removed in the next meeting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7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Industry/Industry Association- 11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R&amp;D Organization- 2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Regulatory Body- 6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Consumer Group- 3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Expert- 1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Total- 23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436262147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</a:p>
        </p:txBody>
      </p:sp>
    </p:spTree>
    <p:extLst>
      <p:ext uri="{BB962C8B-B14F-4D97-AF65-F5344CB8AC3E}">
        <p14:creationId xmlns:p14="http://schemas.microsoft.com/office/powerpoint/2010/main" val="131863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8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8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2F5496">
                  <a:alpha val="58823"/>
                </a:srgbClr>
              </a:gs>
              <a:gs pos="1000">
                <a:srgbClr val="2F5496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2F5496">
                  <a:alpha val="49803"/>
                </a:srgbClr>
              </a:gs>
              <a:gs pos="100000">
                <a:srgbClr val="2F5496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/>
          <p:nvPr/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0">
                <a:srgbClr val="000000">
                  <a:alpha val="34901"/>
                </a:srgbClr>
              </a:gs>
              <a:gs pos="13000">
                <a:srgbClr val="000000">
                  <a:alpha val="34901"/>
                </a:srgbClr>
              </a:gs>
              <a:gs pos="99000">
                <a:srgbClr val="2F5496">
                  <a:alpha val="0"/>
                </a:srgbClr>
              </a:gs>
              <a:gs pos="100000">
                <a:srgbClr val="2F5496">
                  <a:alpha val="0"/>
                </a:srgbClr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1F3864">
                  <a:alpha val="3921"/>
                </a:srgbClr>
              </a:gs>
              <a:gs pos="7000">
                <a:srgbClr val="1F3864">
                  <a:alpha val="3921"/>
                </a:srgbClr>
              </a:gs>
              <a:gs pos="99000">
                <a:srgbClr val="4472C4">
                  <a:alpha val="23921"/>
                </a:srgbClr>
              </a:gs>
              <a:gs pos="100000">
                <a:srgbClr val="4472C4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8"/>
          <p:cNvSpPr txBox="1">
            <a:spLocks noGrp="1"/>
          </p:cNvSpPr>
          <p:nvPr>
            <p:ph type="ctrTitle"/>
          </p:nvPr>
        </p:nvSpPr>
        <p:spPr>
          <a:xfrm>
            <a:off x="1902003" y="1651847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imes New Roman"/>
              <a:buNone/>
            </a:pPr>
            <a:r>
              <a:rPr lang="en-IN" sz="4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336940"/>
              </p:ext>
            </p:extLst>
          </p:nvPr>
        </p:nvGraphicFramePr>
        <p:xfrm>
          <a:off x="874455" y="1782752"/>
          <a:ext cx="10841295" cy="419762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14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4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239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NWIPs against AAP 2024-25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   Current Status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Process adopted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4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Rubber and rubber products sectional committee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457200" algn="ctr"/>
                      <a:endParaRPr lang="en-IN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(1. Guidelines and requirements for technically specified low protein natural rubber</a:t>
                      </a:r>
                    </a:p>
                    <a:p>
                      <a:pPr marL="11113" indent="0" algn="ctr">
                        <a:tabLst/>
                      </a:pP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Guidelines for the specification of technically specified rubber (TSR) </a:t>
                      </a:r>
                    </a:p>
                    <a:p>
                      <a:pPr marL="11113" indent="0" algn="ctr">
                        <a:tabLst/>
                      </a:pP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Specification of Silicone for use in Silicone gadgets for kitchen) 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WC- 1 (Guidelines and requirements for technically specified low protein natural rubber)</a:t>
                      </a: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R&amp;D- 1 (Specification of Silicone for use in Silicone gadgets for kitchen)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Consideration- 1 (Guidelines for the specification of technically specified rubber (TSR)) </a:t>
                      </a:r>
                    </a:p>
                    <a:p>
                      <a:pPr marL="457200" algn="ctr"/>
                      <a:r>
                        <a:rPr lang="en-IN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ISO adoption (Guidelines and requirements for technically specified low protein natural rubber)</a:t>
                      </a: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R&amp;D- 1 (Specification of Silicone for use in Silicone gadgets for kitchen)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IN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Progress of NWIPs at National Level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755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34722"/>
              </p:ext>
            </p:extLst>
          </p:nvPr>
        </p:nvGraphicFramePr>
        <p:xfrm>
          <a:off x="874455" y="1782753"/>
          <a:ext cx="10841295" cy="507524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00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029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NWIPs against AAP 2024-25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Current Status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Process adopted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30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 Methods of Tests for Rubber and rubber products sectional committee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11113" indent="0" algn="ctr">
                        <a:tabLst/>
                      </a:pP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 Determination of styrene content Nitration method</a:t>
                      </a:r>
                    </a:p>
                    <a:p>
                      <a:pPr marL="11113" indent="0" algn="ctr"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Determination of the microstructure of solution-polymerized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1h-nmr and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cast-film method</a:t>
                      </a: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</a:t>
                      </a: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Rubber raw vulcanized Determination of metal content by ICP OES</a:t>
                      </a: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Determination of the composition of vulcanizates and uncured compounds by thermogravimetry Butadiene ethylene-propylene copolymer and terpolymer isobutene-isoprene isoprene and styrene-butadiene rubbers</a:t>
                      </a: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Determination of Polycyclic Aromatic Hydrocarbons (PAHs) Gas Chromatography With Mass Spectrometric Detection (GC-MS) Method.)</a:t>
                      </a: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Published- 3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 Determination of styrene content Nitration method</a:t>
                      </a:r>
                    </a:p>
                    <a:p>
                      <a:pPr marL="11113" indent="0" algn="ctr"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Determination of the microstructure of solution-polymerized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1h-nmr and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cast-film method</a:t>
                      </a:r>
                    </a:p>
                    <a:p>
                      <a:pPr marL="11113" indent="0" algn="ctr">
                        <a:buAutoNum type="arabicPeriod" startAt="3"/>
                        <a:tabLst/>
                      </a:pP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method)</a:t>
                      </a: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R&amp;D- 1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(Determination of Polycyclic Aromatic Hydrocarbons (PAHs) Gas Chromatography With Mass Spectrometric Detection (GC-MS) Method.)</a:t>
                      </a: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Consideration- 2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(Determination of metal content by ICP OES,</a:t>
                      </a: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Rubber and rubber products Determination of the composition of vulcanizates and uncured compounds by thermogravimetry Butadiene ethylene-propylene copolymer and terpolymer isobutene-isoprene isoprene and styrene-butadiene rubbers)</a:t>
                      </a:r>
                      <a:endParaRPr lang="en-IN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ISO adoption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 Determination of styrene content Nitration method</a:t>
                      </a:r>
                    </a:p>
                    <a:p>
                      <a:pPr marL="11113" indent="0" algn="ctr"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Determination of the microstructure of solution-polymerized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13" indent="0" algn="ctr"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1h-nmr and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cast-film method</a:t>
                      </a:r>
                    </a:p>
                    <a:p>
                      <a:pPr marL="11113" indent="0" algn="ctr">
                        <a:tabLst/>
                      </a:pPr>
                      <a:endParaRPr lang="en-US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ftir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US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method)</a:t>
                      </a:r>
                    </a:p>
                    <a:p>
                      <a:pPr marL="11113" indent="0" algn="ctr">
                        <a:tabLst/>
                      </a:pP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R&amp;D-1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(Determination of Polycyclic Aromatic Hydrocarbons (PAHs) Gas Chromatography With Mass Spectrometric Detection (GC-MS) Method.)</a:t>
                      </a: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Progress of NWIPs at National Level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96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761034"/>
              </p:ext>
            </p:extLst>
          </p:nvPr>
        </p:nvGraphicFramePr>
        <p:xfrm>
          <a:off x="874455" y="1782752"/>
          <a:ext cx="10841295" cy="355365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2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906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NWIPs against AAP 2024-25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Current Status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Process adopted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30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 Cosmetics sectional committee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indent="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(sunscreen cosmetic products, face wash, face and body scrub, shower gel body wash, cosmetics microbiology evaluation of the antimicrobial protection of a cosmetic product)  </a:t>
                      </a:r>
                      <a:endParaRPr lang="en-IN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WC- 5 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sunscreen cosmetic products, face wash, face and body scrub, shower gel body wash, cosmetics microbiology evaluation of the antimicrobial protection of a cosmetic product)  </a:t>
                      </a:r>
                      <a:endParaRPr lang="en-IN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 panel- 5 </a:t>
                      </a: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(sunscreen cosmetic products, face wash, face and body scrub, shower gel body wash, cosmetics microbiology evaluation of the antimicrobial protection of a cosmetic product)  </a:t>
                      </a:r>
                      <a:endParaRPr lang="en-IN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Progress of NWIPs at National Level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0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437216"/>
              </p:ext>
            </p:extLst>
          </p:nvPr>
        </p:nvGraphicFramePr>
        <p:xfrm>
          <a:off x="874455" y="1782752"/>
          <a:ext cx="10841295" cy="376079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2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6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53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ISO Committee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NWIPs proposed/to be proposed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Current Status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Process adopted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44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45 Rubber and rubber products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indent="-444500" algn="ctr">
                        <a:tabLst/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Proposed- 1</a:t>
                      </a: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69875" indent="-214313" algn="ctr">
                        <a:tabLst/>
                      </a:pPr>
                      <a:r>
                        <a:rPr lang="en-IN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proposed- 2</a:t>
                      </a: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1 NWIP on ‘Latex Foam’ is proposed by India is currently under NP Ballot Stage. India has nominated a Project Leader.</a:t>
                      </a: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2 NWIPs on ‘Testing of Nitrosamines and </a:t>
                      </a:r>
                      <a:r>
                        <a:rPr lang="en-US" sz="13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Nitrosatables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rubber’ and ‘Reclaimed Rubber’ are to be proposed in upcoming ISO/TC 45 meetings in 21-25 Oct 2024.</a:t>
                      </a:r>
                    </a:p>
                    <a:p>
                      <a:pPr marL="457200" algn="ctr"/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ARP- 3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Progress of NWIPs at International Level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64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65953" y="9689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8579580"/>
              </p:ext>
            </p:extLst>
          </p:nvPr>
        </p:nvGraphicFramePr>
        <p:xfrm>
          <a:off x="372468" y="1118512"/>
          <a:ext cx="11707587" cy="586217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4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5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5214">
                  <a:extLst>
                    <a:ext uri="{9D8B030D-6E8A-4147-A177-3AD203B41FA5}">
                      <a16:colId xmlns:a16="http://schemas.microsoft.com/office/drawing/2014/main" val="2099626485"/>
                    </a:ext>
                  </a:extLst>
                </a:gridCol>
                <a:gridCol w="1575214">
                  <a:extLst>
                    <a:ext uri="{9D8B030D-6E8A-4147-A177-3AD203B41FA5}">
                      <a16:colId xmlns:a16="http://schemas.microsoft.com/office/drawing/2014/main" val="2865185342"/>
                    </a:ext>
                  </a:extLst>
                </a:gridCol>
              </a:tblGrid>
              <a:tr h="69641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Standards for review against AAP 2024-25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Archived (Pre 2000)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Action Plan for Standards that are Archived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Reaffirmed (Due for review)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Revised/Amended/Under revision/Under review/Withdrawn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(Pre 2000)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Revised/Amended/Under revision/Under review/Withdrawn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(Due for review)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 </a:t>
                      </a: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sym typeface="Times New Roman"/>
                        </a:rPr>
                        <a:t>To be taken in 2024-25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sym typeface="Times New Roman"/>
                        </a:rPr>
                        <a:t>Carried over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sym typeface="Times New Roman"/>
                        </a:rPr>
                        <a:t>Remaining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sym typeface="Times New Roman"/>
                        </a:rPr>
                        <a:t>Under process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46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19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15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ARP- 3.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Consultation with Industry Associations is planned and Consultants- 12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6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review- 14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Revised- 7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WC- 10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review- 5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Revised- 1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WC- 7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ARP- 24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adoption- 7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group- 13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09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30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28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3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with Industry Associations is planned-  3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review- 24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WC- 0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review- 15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Revised- 0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WC- 5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00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ARP- 21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Adoption- 8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group- 18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31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11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20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with Industry Associations is planned- 20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10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review- 9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Revised- 0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review- 1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Revised- 0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ARP- 5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group- 7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5953" y="32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Progress of Reviews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786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6041140"/>
              </p:ext>
            </p:extLst>
          </p:nvPr>
        </p:nvGraphicFramePr>
        <p:xfrm>
          <a:off x="359229" y="1744320"/>
          <a:ext cx="11397342" cy="482425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2390238069"/>
                    </a:ext>
                  </a:extLst>
                </a:gridCol>
                <a:gridCol w="3069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994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Projects done without ARP or WG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Mode of execution (except ARP or WG) along with reasons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NWIPs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Due for review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sym typeface="Times New Roman"/>
                        </a:rPr>
                        <a:t>To be taken in 2024-25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These 6 Standards includes 2 Guidelines and 4 Specifications which are still valid and the Committee unanimously decided to Re-affirm them.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1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 8 Standards are ISO adoptions which are still valid and the Committee unanimously decided to Re-affirm them.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 10 Standards includes 9 Specifications which were published in 2020 and are still valid with no advancements and 1 Glossary standard. The Committee unanimously decided to Re-affirm them.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Projects done without ARP or WG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079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7032736"/>
              </p:ext>
            </p:extLst>
          </p:nvPr>
        </p:nvGraphicFramePr>
        <p:xfrm>
          <a:off x="801944" y="1744319"/>
          <a:ext cx="10515600" cy="511368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07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556">
                  <a:extLst>
                    <a:ext uri="{9D8B030D-6E8A-4147-A177-3AD203B41FA5}">
                      <a16:colId xmlns:a16="http://schemas.microsoft.com/office/drawing/2014/main" val="1878255108"/>
                    </a:ext>
                  </a:extLst>
                </a:gridCol>
                <a:gridCol w="1325556">
                  <a:extLst>
                    <a:ext uri="{9D8B030D-6E8A-4147-A177-3AD203B41FA5}">
                      <a16:colId xmlns:a16="http://schemas.microsoft.com/office/drawing/2014/main" val="1333122761"/>
                    </a:ext>
                  </a:extLst>
                </a:gridCol>
                <a:gridCol w="1325556">
                  <a:extLst>
                    <a:ext uri="{9D8B030D-6E8A-4147-A177-3AD203B41FA5}">
                      <a16:colId xmlns:a16="http://schemas.microsoft.com/office/drawing/2014/main" val="702848981"/>
                    </a:ext>
                  </a:extLst>
                </a:gridCol>
                <a:gridCol w="1325556">
                  <a:extLst>
                    <a:ext uri="{9D8B030D-6E8A-4147-A177-3AD203B41FA5}">
                      <a16:colId xmlns:a16="http://schemas.microsoft.com/office/drawing/2014/main" val="1618810424"/>
                    </a:ext>
                  </a:extLst>
                </a:gridCol>
              </a:tblGrid>
              <a:tr h="69641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Created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Abolished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Updated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WP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WG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WG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WG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 (Creation of 3 Working Panel is proposed to be created.)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09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(Creation of 4 Working Group is proposed to be created.)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0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Working Panels and Working Groups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225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>
          <a:extLst>
            <a:ext uri="{FF2B5EF4-FFF2-40B4-BE49-F238E27FC236}">
              <a16:creationId xmlns:a16="http://schemas.microsoft.com/office/drawing/2014/main" id="{26CE010E-8BE8-F932-E733-D45BD3A2B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>
            <a:extLst>
              <a:ext uri="{FF2B5EF4-FFF2-40B4-BE49-F238E27FC236}">
                <a16:creationId xmlns:a16="http://schemas.microsoft.com/office/drawing/2014/main" id="{1D8A2435-8A25-3FC0-A359-6479D974A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7">
            <a:extLst>
              <a:ext uri="{FF2B5EF4-FFF2-40B4-BE49-F238E27FC236}">
                <a16:creationId xmlns:a16="http://schemas.microsoft.com/office/drawing/2014/main" id="{E604B81D-0ABF-6E3A-8EE3-13921C59AC82}"/>
              </a:ext>
            </a:extLst>
          </p:cNvPr>
          <p:cNvSpPr/>
          <p:nvPr/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7">
            <a:extLst>
              <a:ext uri="{FF2B5EF4-FFF2-40B4-BE49-F238E27FC236}">
                <a16:creationId xmlns:a16="http://schemas.microsoft.com/office/drawing/2014/main" id="{5993B463-5ACB-12A3-F819-F488E7938007}"/>
              </a:ext>
            </a:extLst>
          </p:cNvPr>
          <p:cNvSpPr/>
          <p:nvPr/>
        </p:nvSpPr>
        <p:spPr>
          <a:xfrm rot="10800000" flipH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0" name="Google Shape;210;p7">
            <a:extLst>
              <a:ext uri="{FF2B5EF4-FFF2-40B4-BE49-F238E27FC236}">
                <a16:creationId xmlns:a16="http://schemas.microsoft.com/office/drawing/2014/main" id="{671866BD-ED72-28D5-4F69-8DBE5761B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96702"/>
              </p:ext>
            </p:extLst>
          </p:nvPr>
        </p:nvGraphicFramePr>
        <p:xfrm>
          <a:off x="801944" y="1744319"/>
          <a:ext cx="10515600" cy="421404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165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5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3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714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Committee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ISO/TC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projects identified in High Category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No. of experts designated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Strategies adopted to identify experts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13 and PCD 29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ISO/TC 45 Rubber and rubber products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High Priority Ballots were identified. We searched for the experts in the Committee first for those projects and found the experts from that Industry and Research area.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More experts identification is under process from Industry and from MoU institutes.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09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3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19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ISO/TC 217 Cosmetics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No New Projects are available.</a:t>
                      </a: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8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review- 39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Revised- 3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WC- 5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Withdrawn- 0</a:t>
                      </a:r>
                    </a:p>
                  </a:txBody>
                  <a:tcPr marL="21600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1" name="Google Shape;211;p7">
            <a:extLst>
              <a:ext uri="{FF2B5EF4-FFF2-40B4-BE49-F238E27FC236}">
                <a16:creationId xmlns:a16="http://schemas.microsoft.com/office/drawing/2014/main" id="{1BE6256B-6A26-8248-0831-513A3CC9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IN" sz="3200" b="1" dirty="0">
                <a:latin typeface="Times New Roman"/>
                <a:ea typeface="Times New Roman"/>
                <a:cs typeface="Times New Roman"/>
                <a:sym typeface="Times New Roman"/>
              </a:rPr>
              <a:t>ISO Projects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692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557</TotalTime>
  <Words>1569</Words>
  <Application>Microsoft Macintosh PowerPoint</Application>
  <PresentationFormat>Widescreen</PresentationFormat>
  <Paragraphs>365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HALF-YEARLY REVIEW MEETING ON AAP 2024-25</vt:lpstr>
      <vt:lpstr>Progress of NWIPs at National Level</vt:lpstr>
      <vt:lpstr>Progress of NWIPs at National Level</vt:lpstr>
      <vt:lpstr>Progress of NWIPs at National Level</vt:lpstr>
      <vt:lpstr>Progress of NWIPs at International Level</vt:lpstr>
      <vt:lpstr>Progress of Reviews</vt:lpstr>
      <vt:lpstr>Projects done without ARP or WG</vt:lpstr>
      <vt:lpstr>Working Panels and Working Groups</vt:lpstr>
      <vt:lpstr>ISO Projects</vt:lpstr>
      <vt:lpstr>SC/WP meetings </vt:lpstr>
      <vt:lpstr>Status of Process Reform measures</vt:lpstr>
      <vt:lpstr>Status of Process Reform measures</vt:lpstr>
      <vt:lpstr>Status of Process Reform measures</vt:lpstr>
      <vt:lpstr>Status of Process Reform measures</vt:lpstr>
      <vt:lpstr>Status of Process Reform measures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MEETING</dc:title>
  <cp:lastModifiedBy>Rajat Gupta</cp:lastModifiedBy>
  <cp:revision>50</cp:revision>
  <dcterms:created xsi:type="dcterms:W3CDTF">2023-06-14T04:23:13Z</dcterms:created>
  <dcterms:modified xsi:type="dcterms:W3CDTF">2024-10-17T09:03:19Z</dcterms:modified>
</cp:coreProperties>
</file>