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9"/>
  </p:notesMasterIdLst>
  <p:sldIdLst>
    <p:sldId id="256" r:id="rId3"/>
    <p:sldId id="259" r:id="rId4"/>
    <p:sldId id="260" r:id="rId5"/>
    <p:sldId id="282" r:id="rId6"/>
    <p:sldId id="263" r:id="rId7"/>
    <p:sldId id="262" r:id="rId8"/>
    <p:sldId id="264" r:id="rId9"/>
    <p:sldId id="266" r:id="rId10"/>
    <p:sldId id="267" r:id="rId11"/>
    <p:sldId id="275" r:id="rId12"/>
    <p:sldId id="276" r:id="rId13"/>
    <p:sldId id="270" r:id="rId14"/>
    <p:sldId id="269" r:id="rId15"/>
    <p:sldId id="274" r:id="rId16"/>
    <p:sldId id="273" r:id="rId17"/>
    <p:sldId id="277" r:id="rId18"/>
    <p:sldId id="278" r:id="rId19"/>
    <p:sldId id="30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300" r:id="rId36"/>
    <p:sldId id="301" r:id="rId37"/>
    <p:sldId id="299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D7ED9F-1C85-478B-813C-C982BAD31E44}" v="16" dt="2024-10-17T12:04:26.4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9" autoAdjust="0"/>
    <p:restoredTop sz="93084" autoAdjust="0"/>
  </p:normalViewPr>
  <p:slideViewPr>
    <p:cSldViewPr snapToGrid="0">
      <p:cViewPr varScale="1">
        <p:scale>
          <a:sx n="103" d="100"/>
          <a:sy n="103" d="100"/>
        </p:scale>
        <p:origin x="54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47" Type="http://schemas.microsoft.com/office/2015/10/relationships/revisionInfo" Target="revisionInfo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48" Type="http://schemas.microsoft.com/office/2016/11/relationships/changesInfo" Target="changesInfos/changesInfo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shikant Singh" userId="73e55467afcdec91" providerId="LiveId" clId="{05D7ED9F-1C85-478B-813C-C982BAD31E44}"/>
    <pc:docChg chg="undo custSel modSld sldOrd">
      <pc:chgData name="Nishikant Singh" userId="73e55467afcdec91" providerId="LiveId" clId="{05D7ED9F-1C85-478B-813C-C982BAD31E44}" dt="2024-10-17T12:30:42.365" v="211" actId="20577"/>
      <pc:docMkLst>
        <pc:docMk/>
      </pc:docMkLst>
      <pc:sldChg chg="addSp modSp mod">
        <pc:chgData name="Nishikant Singh" userId="73e55467afcdec91" providerId="LiveId" clId="{05D7ED9F-1C85-478B-813C-C982BAD31E44}" dt="2024-10-17T11:53:25.166" v="36" actId="20577"/>
        <pc:sldMkLst>
          <pc:docMk/>
          <pc:sldMk cId="2615155969" sldId="258"/>
        </pc:sldMkLst>
        <pc:spChg chg="add mod">
          <ac:chgData name="Nishikant Singh" userId="73e55467afcdec91" providerId="LiveId" clId="{05D7ED9F-1C85-478B-813C-C982BAD31E44}" dt="2024-10-17T11:53:25.166" v="36" actId="20577"/>
          <ac:spMkLst>
            <pc:docMk/>
            <pc:sldMk cId="2615155969" sldId="258"/>
            <ac:spMk id="4" creationId="{2A3D2D1A-5532-E289-85A3-BA9D5289DD77}"/>
          </ac:spMkLst>
        </pc:spChg>
      </pc:sldChg>
      <pc:sldChg chg="addSp delSp modSp mod">
        <pc:chgData name="Nishikant Singh" userId="73e55467afcdec91" providerId="LiveId" clId="{05D7ED9F-1C85-478B-813C-C982BAD31E44}" dt="2024-10-17T12:06:20.264" v="168" actId="478"/>
        <pc:sldMkLst>
          <pc:docMk/>
          <pc:sldMk cId="2723782604" sldId="263"/>
        </pc:sldMkLst>
        <pc:graphicFrameChg chg="add del modGraphic">
          <ac:chgData name="Nishikant Singh" userId="73e55467afcdec91" providerId="LiveId" clId="{05D7ED9F-1C85-478B-813C-C982BAD31E44}" dt="2024-10-17T12:06:20.264" v="168" actId="478"/>
          <ac:graphicFrameMkLst>
            <pc:docMk/>
            <pc:sldMk cId="2723782604" sldId="263"/>
            <ac:graphicFrameMk id="4" creationId="{C49A9C9C-9429-251B-A4C7-8A0D5E8E3FBF}"/>
          </ac:graphicFrameMkLst>
        </pc:graphicFrameChg>
      </pc:sldChg>
      <pc:sldChg chg="modSp mod">
        <pc:chgData name="Nishikant Singh" userId="73e55467afcdec91" providerId="LiveId" clId="{05D7ED9F-1C85-478B-813C-C982BAD31E44}" dt="2024-10-17T12:01:51.051" v="75" actId="20577"/>
        <pc:sldMkLst>
          <pc:docMk/>
          <pc:sldMk cId="2649901327" sldId="264"/>
        </pc:sldMkLst>
        <pc:graphicFrameChg chg="mod modGraphic">
          <ac:chgData name="Nishikant Singh" userId="73e55467afcdec91" providerId="LiveId" clId="{05D7ED9F-1C85-478B-813C-C982BAD31E44}" dt="2024-10-17T12:01:51.051" v="75" actId="20577"/>
          <ac:graphicFrameMkLst>
            <pc:docMk/>
            <pc:sldMk cId="2649901327" sldId="264"/>
            <ac:graphicFrameMk id="5" creationId="{C01A335A-8242-D009-5DE0-71E1EC2C5ADF}"/>
          </ac:graphicFrameMkLst>
        </pc:graphicFrameChg>
      </pc:sldChg>
      <pc:sldChg chg="modSp mod">
        <pc:chgData name="Nishikant Singh" userId="73e55467afcdec91" providerId="LiveId" clId="{05D7ED9F-1C85-478B-813C-C982BAD31E44}" dt="2024-10-17T11:53:51.903" v="37" actId="20577"/>
        <pc:sldMkLst>
          <pc:docMk/>
          <pc:sldMk cId="2171296802" sldId="266"/>
        </pc:sldMkLst>
        <pc:spChg chg="mod">
          <ac:chgData name="Nishikant Singh" userId="73e55467afcdec91" providerId="LiveId" clId="{05D7ED9F-1C85-478B-813C-C982BAD31E44}" dt="2024-10-17T11:53:14.844" v="1" actId="27636"/>
          <ac:spMkLst>
            <pc:docMk/>
            <pc:sldMk cId="2171296802" sldId="266"/>
            <ac:spMk id="2" creationId="{A82116B2-F3D1-1CB6-76D4-ADF979692B1B}"/>
          </ac:spMkLst>
        </pc:spChg>
        <pc:spChg chg="mod">
          <ac:chgData name="Nishikant Singh" userId="73e55467afcdec91" providerId="LiveId" clId="{05D7ED9F-1C85-478B-813C-C982BAD31E44}" dt="2024-10-17T11:53:51.903" v="37" actId="20577"/>
          <ac:spMkLst>
            <pc:docMk/>
            <pc:sldMk cId="2171296802" sldId="266"/>
            <ac:spMk id="6" creationId="{319C0851-BC9D-E90D-4A0E-31DA48A3F760}"/>
          </ac:spMkLst>
        </pc:spChg>
      </pc:sldChg>
      <pc:sldChg chg="modSp mod">
        <pc:chgData name="Nishikant Singh" userId="73e55467afcdec91" providerId="LiveId" clId="{05D7ED9F-1C85-478B-813C-C982BAD31E44}" dt="2024-10-17T12:04:08.740" v="166" actId="404"/>
        <pc:sldMkLst>
          <pc:docMk/>
          <pc:sldMk cId="21533378" sldId="267"/>
        </pc:sldMkLst>
        <pc:spChg chg="mod">
          <ac:chgData name="Nishikant Singh" userId="73e55467afcdec91" providerId="LiveId" clId="{05D7ED9F-1C85-478B-813C-C982BAD31E44}" dt="2024-10-17T11:53:14.861" v="2" actId="27636"/>
          <ac:spMkLst>
            <pc:docMk/>
            <pc:sldMk cId="21533378" sldId="267"/>
            <ac:spMk id="2" creationId="{DEC262D6-44B4-8C17-5855-D6F2AAD38B44}"/>
          </ac:spMkLst>
        </pc:spChg>
        <pc:spChg chg="mod">
          <ac:chgData name="Nishikant Singh" userId="73e55467afcdec91" providerId="LiveId" clId="{05D7ED9F-1C85-478B-813C-C982BAD31E44}" dt="2024-10-17T11:53:58.582" v="38" actId="20577"/>
          <ac:spMkLst>
            <pc:docMk/>
            <pc:sldMk cId="21533378" sldId="267"/>
            <ac:spMk id="6" creationId="{034FD306-BED4-2916-C0C5-B6EF49A98CA4}"/>
          </ac:spMkLst>
        </pc:spChg>
        <pc:graphicFrameChg chg="mod modGraphic">
          <ac:chgData name="Nishikant Singh" userId="73e55467afcdec91" providerId="LiveId" clId="{05D7ED9F-1C85-478B-813C-C982BAD31E44}" dt="2024-10-17T12:04:08.740" v="166" actId="404"/>
          <ac:graphicFrameMkLst>
            <pc:docMk/>
            <pc:sldMk cId="21533378" sldId="267"/>
            <ac:graphicFrameMk id="5" creationId="{26EA7ED2-3979-1D5D-B392-643E9F40FF06}"/>
          </ac:graphicFrameMkLst>
        </pc:graphicFrameChg>
      </pc:sldChg>
      <pc:sldChg chg="modSp mod ord">
        <pc:chgData name="Nishikant Singh" userId="73e55467afcdec91" providerId="LiveId" clId="{05D7ED9F-1C85-478B-813C-C982BAD31E44}" dt="2024-10-17T11:55:53.306" v="63"/>
        <pc:sldMkLst>
          <pc:docMk/>
          <pc:sldMk cId="1703125184" sldId="269"/>
        </pc:sldMkLst>
        <pc:spChg chg="mod">
          <ac:chgData name="Nishikant Singh" userId="73e55467afcdec91" providerId="LiveId" clId="{05D7ED9F-1C85-478B-813C-C982BAD31E44}" dt="2024-10-17T11:53:14.890" v="6" actId="27636"/>
          <ac:spMkLst>
            <pc:docMk/>
            <pc:sldMk cId="1703125184" sldId="269"/>
            <ac:spMk id="2" creationId="{DEC262D6-44B4-8C17-5855-D6F2AAD38B44}"/>
          </ac:spMkLst>
        </pc:spChg>
        <pc:spChg chg="mod">
          <ac:chgData name="Nishikant Singh" userId="73e55467afcdec91" providerId="LiveId" clId="{05D7ED9F-1C85-478B-813C-C982BAD31E44}" dt="2024-10-17T11:55:51.009" v="61" actId="20577"/>
          <ac:spMkLst>
            <pc:docMk/>
            <pc:sldMk cId="1703125184" sldId="269"/>
            <ac:spMk id="6" creationId="{034FD306-BED4-2916-C0C5-B6EF49A98CA4}"/>
          </ac:spMkLst>
        </pc:spChg>
      </pc:sldChg>
      <pc:sldChg chg="modSp mod ord">
        <pc:chgData name="Nishikant Singh" userId="73e55467afcdec91" providerId="LiveId" clId="{05D7ED9F-1C85-478B-813C-C982BAD31E44}" dt="2024-10-17T12:29:23.167" v="205" actId="13926"/>
        <pc:sldMkLst>
          <pc:docMk/>
          <pc:sldMk cId="2934896412" sldId="270"/>
        </pc:sldMkLst>
        <pc:spChg chg="mod">
          <ac:chgData name="Nishikant Singh" userId="73e55467afcdec91" providerId="LiveId" clId="{05D7ED9F-1C85-478B-813C-C982BAD31E44}" dt="2024-10-17T11:53:14.906" v="7" actId="27636"/>
          <ac:spMkLst>
            <pc:docMk/>
            <pc:sldMk cId="2934896412" sldId="270"/>
            <ac:spMk id="2" creationId="{DEC262D6-44B4-8C17-5855-D6F2AAD38B44}"/>
          </ac:spMkLst>
        </pc:spChg>
        <pc:spChg chg="mod">
          <ac:chgData name="Nishikant Singh" userId="73e55467afcdec91" providerId="LiveId" clId="{05D7ED9F-1C85-478B-813C-C982BAD31E44}" dt="2024-10-17T11:55:26.507" v="57" actId="27636"/>
          <ac:spMkLst>
            <pc:docMk/>
            <pc:sldMk cId="2934896412" sldId="270"/>
            <ac:spMk id="6" creationId="{034FD306-BED4-2916-C0C5-B6EF49A98CA4}"/>
          </ac:spMkLst>
        </pc:spChg>
        <pc:graphicFrameChg chg="modGraphic">
          <ac:chgData name="Nishikant Singh" userId="73e55467afcdec91" providerId="LiveId" clId="{05D7ED9F-1C85-478B-813C-C982BAD31E44}" dt="2024-10-17T12:29:23.167" v="205" actId="13926"/>
          <ac:graphicFrameMkLst>
            <pc:docMk/>
            <pc:sldMk cId="2934896412" sldId="270"/>
            <ac:graphicFrameMk id="5" creationId="{26EA7ED2-3979-1D5D-B392-643E9F40FF06}"/>
          </ac:graphicFrameMkLst>
        </pc:graphicFrameChg>
      </pc:sldChg>
      <pc:sldChg chg="modSp mod">
        <pc:chgData name="Nishikant Singh" userId="73e55467afcdec91" providerId="LiveId" clId="{05D7ED9F-1C85-478B-813C-C982BAD31E44}" dt="2024-10-17T12:30:22.443" v="210" actId="20577"/>
        <pc:sldMkLst>
          <pc:docMk/>
          <pc:sldMk cId="506787166" sldId="272"/>
        </pc:sldMkLst>
        <pc:graphicFrameChg chg="modGraphic">
          <ac:chgData name="Nishikant Singh" userId="73e55467afcdec91" providerId="LiveId" clId="{05D7ED9F-1C85-478B-813C-C982BAD31E44}" dt="2024-10-17T12:30:22.443" v="210" actId="20577"/>
          <ac:graphicFrameMkLst>
            <pc:docMk/>
            <pc:sldMk cId="506787166" sldId="272"/>
            <ac:graphicFrameMk id="4" creationId="{47369680-06DC-9C14-DD6A-C1F0EA5CAF47}"/>
          </ac:graphicFrameMkLst>
        </pc:graphicFrameChg>
      </pc:sldChg>
      <pc:sldChg chg="modSp mod">
        <pc:chgData name="Nishikant Singh" userId="73e55467afcdec91" providerId="LiveId" clId="{05D7ED9F-1C85-478B-813C-C982BAD31E44}" dt="2024-10-17T12:04:26.438" v="167"/>
        <pc:sldMkLst>
          <pc:docMk/>
          <pc:sldMk cId="1294032306" sldId="273"/>
        </pc:sldMkLst>
        <pc:spChg chg="mod">
          <ac:chgData name="Nishikant Singh" userId="73e55467afcdec91" providerId="LiveId" clId="{05D7ED9F-1C85-478B-813C-C982BAD31E44}" dt="2024-10-17T11:53:14.922" v="9" actId="27636"/>
          <ac:spMkLst>
            <pc:docMk/>
            <pc:sldMk cId="1294032306" sldId="273"/>
            <ac:spMk id="2" creationId="{DEC262D6-44B4-8C17-5855-D6F2AAD38B44}"/>
          </ac:spMkLst>
        </pc:spChg>
        <pc:spChg chg="mod">
          <ac:chgData name="Nishikant Singh" userId="73e55467afcdec91" providerId="LiveId" clId="{05D7ED9F-1C85-478B-813C-C982BAD31E44}" dt="2024-10-17T11:54:43.153" v="51" actId="27636"/>
          <ac:spMkLst>
            <pc:docMk/>
            <pc:sldMk cId="1294032306" sldId="273"/>
            <ac:spMk id="6" creationId="{034FD306-BED4-2916-C0C5-B6EF49A98CA4}"/>
          </ac:spMkLst>
        </pc:spChg>
        <pc:graphicFrameChg chg="mod modGraphic">
          <ac:chgData name="Nishikant Singh" userId="73e55467afcdec91" providerId="LiveId" clId="{05D7ED9F-1C85-478B-813C-C982BAD31E44}" dt="2024-10-17T12:04:26.438" v="167"/>
          <ac:graphicFrameMkLst>
            <pc:docMk/>
            <pc:sldMk cId="1294032306" sldId="273"/>
            <ac:graphicFrameMk id="5" creationId="{26EA7ED2-3979-1D5D-B392-643E9F40FF06}"/>
          </ac:graphicFrameMkLst>
        </pc:graphicFrameChg>
      </pc:sldChg>
      <pc:sldChg chg="modSp mod">
        <pc:chgData name="Nishikant Singh" userId="73e55467afcdec91" providerId="LiveId" clId="{05D7ED9F-1C85-478B-813C-C982BAD31E44}" dt="2024-10-17T11:54:30.425" v="46" actId="27636"/>
        <pc:sldMkLst>
          <pc:docMk/>
          <pc:sldMk cId="3672328765" sldId="274"/>
        </pc:sldMkLst>
        <pc:spChg chg="mod">
          <ac:chgData name="Nishikant Singh" userId="73e55467afcdec91" providerId="LiveId" clId="{05D7ED9F-1C85-478B-813C-C982BAD31E44}" dt="2024-10-17T11:53:14.922" v="8" actId="27636"/>
          <ac:spMkLst>
            <pc:docMk/>
            <pc:sldMk cId="3672328765" sldId="274"/>
            <ac:spMk id="2" creationId="{DEC262D6-44B4-8C17-5855-D6F2AAD38B44}"/>
          </ac:spMkLst>
        </pc:spChg>
        <pc:spChg chg="mod">
          <ac:chgData name="Nishikant Singh" userId="73e55467afcdec91" providerId="LiveId" clId="{05D7ED9F-1C85-478B-813C-C982BAD31E44}" dt="2024-10-17T11:54:30.425" v="46" actId="27636"/>
          <ac:spMkLst>
            <pc:docMk/>
            <pc:sldMk cId="3672328765" sldId="274"/>
            <ac:spMk id="6" creationId="{034FD306-BED4-2916-C0C5-B6EF49A98CA4}"/>
          </ac:spMkLst>
        </pc:spChg>
      </pc:sldChg>
      <pc:sldChg chg="modSp mod">
        <pc:chgData name="Nishikant Singh" userId="73e55467afcdec91" providerId="LiveId" clId="{05D7ED9F-1C85-478B-813C-C982BAD31E44}" dt="2024-10-17T12:07:11.544" v="189" actId="20577"/>
        <pc:sldMkLst>
          <pc:docMk/>
          <pc:sldMk cId="2665823333" sldId="275"/>
        </pc:sldMkLst>
        <pc:spChg chg="mod">
          <ac:chgData name="Nishikant Singh" userId="73e55467afcdec91" providerId="LiveId" clId="{05D7ED9F-1C85-478B-813C-C982BAD31E44}" dt="2024-10-17T11:53:14.875" v="3" actId="27636"/>
          <ac:spMkLst>
            <pc:docMk/>
            <pc:sldMk cId="2665823333" sldId="275"/>
            <ac:spMk id="2" creationId="{DEC262D6-44B4-8C17-5855-D6F2AAD38B44}"/>
          </ac:spMkLst>
        </pc:spChg>
        <pc:spChg chg="mod">
          <ac:chgData name="Nishikant Singh" userId="73e55467afcdec91" providerId="LiveId" clId="{05D7ED9F-1C85-478B-813C-C982BAD31E44}" dt="2024-10-17T11:54:09.189" v="42" actId="27636"/>
          <ac:spMkLst>
            <pc:docMk/>
            <pc:sldMk cId="2665823333" sldId="275"/>
            <ac:spMk id="6" creationId="{034FD306-BED4-2916-C0C5-B6EF49A98CA4}"/>
          </ac:spMkLst>
        </pc:spChg>
        <pc:graphicFrameChg chg="modGraphic">
          <ac:chgData name="Nishikant Singh" userId="73e55467afcdec91" providerId="LiveId" clId="{05D7ED9F-1C85-478B-813C-C982BAD31E44}" dt="2024-10-17T12:07:11.544" v="189" actId="20577"/>
          <ac:graphicFrameMkLst>
            <pc:docMk/>
            <pc:sldMk cId="2665823333" sldId="275"/>
            <ac:graphicFrameMk id="5" creationId="{26EA7ED2-3979-1D5D-B392-643E9F40FF06}"/>
          </ac:graphicFrameMkLst>
        </pc:graphicFrameChg>
      </pc:sldChg>
      <pc:sldChg chg="modSp mod">
        <pc:chgData name="Nishikant Singh" userId="73e55467afcdec91" providerId="LiveId" clId="{05D7ED9F-1C85-478B-813C-C982BAD31E44}" dt="2024-10-17T11:54:16.011" v="43" actId="20577"/>
        <pc:sldMkLst>
          <pc:docMk/>
          <pc:sldMk cId="3008872802" sldId="276"/>
        </pc:sldMkLst>
        <pc:spChg chg="mod">
          <ac:chgData name="Nishikant Singh" userId="73e55467afcdec91" providerId="LiveId" clId="{05D7ED9F-1C85-478B-813C-C982BAD31E44}" dt="2024-10-17T11:53:14.875" v="4" actId="27636"/>
          <ac:spMkLst>
            <pc:docMk/>
            <pc:sldMk cId="3008872802" sldId="276"/>
            <ac:spMk id="2" creationId="{DEC262D6-44B4-8C17-5855-D6F2AAD38B44}"/>
          </ac:spMkLst>
        </pc:spChg>
        <pc:spChg chg="mod">
          <ac:chgData name="Nishikant Singh" userId="73e55467afcdec91" providerId="LiveId" clId="{05D7ED9F-1C85-478B-813C-C982BAD31E44}" dt="2024-10-17T11:54:16.011" v="43" actId="20577"/>
          <ac:spMkLst>
            <pc:docMk/>
            <pc:sldMk cId="3008872802" sldId="276"/>
            <ac:spMk id="6" creationId="{034FD306-BED4-2916-C0C5-B6EF49A98CA4}"/>
          </ac:spMkLst>
        </pc:spChg>
      </pc:sldChg>
      <pc:sldChg chg="modSp mod ord">
        <pc:chgData name="Nishikant Singh" userId="73e55467afcdec91" providerId="LiveId" clId="{05D7ED9F-1C85-478B-813C-C982BAD31E44}" dt="2024-10-17T11:56:33.807" v="71"/>
        <pc:sldMkLst>
          <pc:docMk/>
          <pc:sldMk cId="722994891" sldId="277"/>
        </pc:sldMkLst>
        <pc:spChg chg="mod">
          <ac:chgData name="Nishikant Singh" userId="73e55467afcdec91" providerId="LiveId" clId="{05D7ED9F-1C85-478B-813C-C982BAD31E44}" dt="2024-10-17T11:53:14.890" v="5" actId="27636"/>
          <ac:spMkLst>
            <pc:docMk/>
            <pc:sldMk cId="722994891" sldId="277"/>
            <ac:spMk id="2" creationId="{DEC262D6-44B4-8C17-5855-D6F2AAD38B44}"/>
          </ac:spMkLst>
        </pc:spChg>
        <pc:spChg chg="mod">
          <ac:chgData name="Nishikant Singh" userId="73e55467afcdec91" providerId="LiveId" clId="{05D7ED9F-1C85-478B-813C-C982BAD31E44}" dt="2024-10-17T11:54:22.713" v="44" actId="20577"/>
          <ac:spMkLst>
            <pc:docMk/>
            <pc:sldMk cId="722994891" sldId="277"/>
            <ac:spMk id="6" creationId="{034FD306-BED4-2916-C0C5-B6EF49A98CA4}"/>
          </ac:spMkLst>
        </pc:spChg>
      </pc:sldChg>
      <pc:sldChg chg="modSp mod">
        <pc:chgData name="Nishikant Singh" userId="73e55467afcdec91" providerId="LiveId" clId="{05D7ED9F-1C85-478B-813C-C982BAD31E44}" dt="2024-10-17T11:54:52.268" v="52" actId="20577"/>
        <pc:sldMkLst>
          <pc:docMk/>
          <pc:sldMk cId="215805553" sldId="278"/>
        </pc:sldMkLst>
        <pc:spChg chg="mod">
          <ac:chgData name="Nishikant Singh" userId="73e55467afcdec91" providerId="LiveId" clId="{05D7ED9F-1C85-478B-813C-C982BAD31E44}" dt="2024-10-17T11:53:14.938" v="10" actId="27636"/>
          <ac:spMkLst>
            <pc:docMk/>
            <pc:sldMk cId="215805553" sldId="278"/>
            <ac:spMk id="2" creationId="{DEC262D6-44B4-8C17-5855-D6F2AAD38B44}"/>
          </ac:spMkLst>
        </pc:spChg>
        <pc:spChg chg="mod">
          <ac:chgData name="Nishikant Singh" userId="73e55467afcdec91" providerId="LiveId" clId="{05D7ED9F-1C85-478B-813C-C982BAD31E44}" dt="2024-10-17T11:54:52.268" v="52" actId="20577"/>
          <ac:spMkLst>
            <pc:docMk/>
            <pc:sldMk cId="215805553" sldId="278"/>
            <ac:spMk id="6" creationId="{034FD306-BED4-2916-C0C5-B6EF49A98CA4}"/>
          </ac:spMkLst>
        </pc:spChg>
      </pc:sldChg>
      <pc:sldChg chg="modSp mod ord">
        <pc:chgData name="Nishikant Singh" userId="73e55467afcdec91" providerId="LiveId" clId="{05D7ED9F-1C85-478B-813C-C982BAD31E44}" dt="2024-10-17T11:56:22.521" v="69"/>
        <pc:sldMkLst>
          <pc:docMk/>
          <pc:sldMk cId="2289923199" sldId="279"/>
        </pc:sldMkLst>
        <pc:spChg chg="mod">
          <ac:chgData name="Nishikant Singh" userId="73e55467afcdec91" providerId="LiveId" clId="{05D7ED9F-1C85-478B-813C-C982BAD31E44}" dt="2024-10-17T11:53:14.954" v="11" actId="27636"/>
          <ac:spMkLst>
            <pc:docMk/>
            <pc:sldMk cId="2289923199" sldId="279"/>
            <ac:spMk id="2" creationId="{DEC262D6-44B4-8C17-5855-D6F2AAD38B44}"/>
          </ac:spMkLst>
        </pc:spChg>
      </pc:sldChg>
      <pc:sldChg chg="modSp mod">
        <pc:chgData name="Nishikant Singh" userId="73e55467afcdec91" providerId="LiveId" clId="{05D7ED9F-1C85-478B-813C-C982BAD31E44}" dt="2024-10-17T12:30:42.365" v="211" actId="20577"/>
        <pc:sldMkLst>
          <pc:docMk/>
          <pc:sldMk cId="1969963839" sldId="280"/>
        </pc:sldMkLst>
        <pc:graphicFrameChg chg="modGraphic">
          <ac:chgData name="Nishikant Singh" userId="73e55467afcdec91" providerId="LiveId" clId="{05D7ED9F-1C85-478B-813C-C982BAD31E44}" dt="2024-10-17T12:30:42.365" v="211" actId="20577"/>
          <ac:graphicFrameMkLst>
            <pc:docMk/>
            <pc:sldMk cId="1969963839" sldId="280"/>
            <ac:graphicFrameMk id="4" creationId="{47369680-06DC-9C14-DD6A-C1F0EA5CAF4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ACED4-4C53-4851-9436-EA80B3699AB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161DC-F38D-4B85-9BA2-045B71DEA4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5892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17" name="Google Shape;2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34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5509A-81DD-EC35-708E-16C4C2185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2AAF7B-9C82-8908-E5BC-250C7B2A6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18811-403E-1A5B-D8E3-315BD8437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205C-3FA6-441E-BDDE-E9BEA8B84CF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5F1DE-5B05-1769-3276-9786F6E9C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7240D-FD9C-C70B-95F7-400632BF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7E3-5508-40F3-A3FE-AF8AF604AA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86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7C97-8830-9606-E528-4068C67B5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1A701-F411-B7D1-5705-504DEBA6A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B6384-6E38-DC99-2CC9-30C55B5F5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205C-3FA6-441E-BDDE-E9BEA8B84CF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55ABC-729E-55B5-1854-8B04E3D26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6FE82-0C2A-1C46-4755-D0198D816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7E3-5508-40F3-A3FE-AF8AF604AA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787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8311C-0B86-757C-0B65-F90A1313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82DD8-0292-B314-2598-F8C4D42BD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3A443-3BFF-57B3-1483-9A10B2E4C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205C-3FA6-441E-BDDE-E9BEA8B84CF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7C5A0-D658-CE42-530D-80BA8B85F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A16C5-95CB-3EF8-CCC9-81DA3FE5B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7E3-5508-40F3-A3FE-AF8AF604AA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6944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0543-F47A-7309-4273-18109BFE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3D85F-6457-7D36-E5DA-940093ED7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DEBDC-D704-2717-7135-7A8DB4A9C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9811A-4EE2-EB7F-0AF7-16738536F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205C-3FA6-441E-BDDE-E9BEA8B84CF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9780D-F44E-CF6E-F154-18D0BAF7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52B9F-D694-EF6E-A46F-84D2BB52B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7E3-5508-40F3-A3FE-AF8AF604AA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4474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85EA3-AD4A-21DB-4038-19B7C68F8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5267A-15F0-8583-E8E7-C7A84F018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9A34E-CBE1-2268-9D1C-B884BCD0C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DA94D1-619E-804B-D53C-36B3D7788E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FECDBE-574E-558F-5A97-E8E5DCBD66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A23F8C-FE96-22A0-9E4F-8A501B81C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205C-3FA6-441E-BDDE-E9BEA8B84CF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94745D-3E74-9B7F-6784-77CE1015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AE96D8-E9B2-178F-F193-6F6C03E8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7E3-5508-40F3-A3FE-AF8AF604AA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1120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9140-2C9F-7A76-DA20-B8622C89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DBB7A8-DAFF-1AD8-15A2-5FB64F4E3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205C-3FA6-441E-BDDE-E9BEA8B84CF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0CD908-0953-07CD-066A-A8A9E0B34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03FE0-1803-83B2-EED0-555AC0BC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7E3-5508-40F3-A3FE-AF8AF604AA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4140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42824-B81A-3ACA-3DF0-C6D2B5A7D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205C-3FA6-441E-BDDE-E9BEA8B84CF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F2DE0-BE84-BD99-02B6-814AA21D9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9C415-2168-46AC-5ED6-36F7997ED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7E3-5508-40F3-A3FE-AF8AF604AA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4836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61076-C882-4DC5-1C0B-B7E360F7C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38AE1-81DD-33F3-B77B-21F6F414D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AD5222-6B7A-0F41-8CE3-394F57153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93F6E-9BF2-38EA-E185-03212E932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205C-3FA6-441E-BDDE-E9BEA8B84CF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7A2A3-A7CB-8AD2-E47F-7CBC5219D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A99BB-55E9-9DE6-9E21-0D13F7BD6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7E3-5508-40F3-A3FE-AF8AF604AA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389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34FEB-421F-7BE7-DFB8-3C20CB297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0C7AA2-F7DF-5D37-F74F-A845ED91A1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43E28-0FCD-8400-283E-08802AE07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FD692-6817-6320-56EC-5ED88DD1A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205C-3FA6-441E-BDDE-E9BEA8B84CF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37E2B-7C0D-D036-3A03-960F42AE8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D94CF-1840-259B-8A39-785F0A643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7E3-5508-40F3-A3FE-AF8AF604AA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0013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8A5BF-D907-E5D2-B400-B3CB6817D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20C52-C617-072F-2013-5376186DE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49B75-EFCE-85F1-4029-BA5219E3C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205C-3FA6-441E-BDDE-E9BEA8B84CF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F361B-442C-7B84-6D8B-1E9A18CA7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AA7E7-7140-041A-1E85-95C7C353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7E3-5508-40F3-A3FE-AF8AF604AA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4934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05AD1F-8D65-0199-8D0D-3382175377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623BE-FB00-C03B-3E0C-25379FBC6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A3555-C9C4-C194-F0D8-339986D4B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205C-3FA6-441E-BDDE-E9BEA8B84CF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D3AC2-9504-4C63-A22A-E06DBFBD5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EAC3D-210E-D5CB-6633-C88AFF33E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7E3-5508-40F3-A3FE-AF8AF604AA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563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1D5425-AF72-07B3-1B2A-830EFE19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B2D4A-60EB-9969-6FCB-C1A887AE8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8DC27-B4D5-4392-9FDE-2266A14D1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8F205C-3FA6-441E-BDDE-E9BEA8B84CF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76225-5500-C146-8A6E-601BA021F1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02354-DBBF-FA4E-AABB-0C92C13D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0267E3-5508-40F3-A3FE-AF8AF604AA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718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6600" dirty="0"/>
              <a:t>Half Yearly Update and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Civil Engineering Department (CED)</a:t>
            </a:r>
          </a:p>
          <a:p>
            <a:r>
              <a:rPr lang="en-US" dirty="0"/>
              <a:t>18 Oct 2024</a:t>
            </a:r>
          </a:p>
        </p:txBody>
      </p:sp>
      <p:sp>
        <p:nvSpPr>
          <p:cNvPr id="70" name="sketchy box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47625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ketchy line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1275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262D6-44B4-8C17-5855-D6F2AAD38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Sectors &amp; Sub Sectors in CED</a:t>
            </a:r>
          </a:p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FD306-BED4-2916-C0C5-B6EF49A98CA4}"/>
              </a:ext>
            </a:extLst>
          </p:cNvPr>
          <p:cNvSpPr txBox="1"/>
          <p:nvPr/>
        </p:nvSpPr>
        <p:spPr>
          <a:xfrm>
            <a:off x="8572499" y="390832"/>
            <a:ext cx="3380015" cy="87361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Member Secretary: 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srgbClr val="FFFFFF"/>
                </a:solidFill>
              </a:rPr>
              <a:t>Shri Dheeraj </a:t>
            </a:r>
            <a:r>
              <a:rPr lang="en-US" sz="2000" dirty="0" err="1">
                <a:solidFill>
                  <a:srgbClr val="FFFFFF"/>
                </a:solidFill>
              </a:rPr>
              <a:t>Damachya</a:t>
            </a:r>
            <a:r>
              <a:rPr lang="en-US" sz="2000" dirty="0">
                <a:solidFill>
                  <a:srgbClr val="FFFFFF"/>
                </a:solidFill>
              </a:rPr>
              <a:t>, Sc-B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6EA7ED2-3979-1D5D-B392-643E9F40FF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344224"/>
              </p:ext>
            </p:extLst>
          </p:nvPr>
        </p:nvGraphicFramePr>
        <p:xfrm>
          <a:off x="1316181" y="1593272"/>
          <a:ext cx="8588481" cy="502372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24456">
                  <a:extLst>
                    <a:ext uri="{9D8B030D-6E8A-4147-A177-3AD203B41FA5}">
                      <a16:colId xmlns:a16="http://schemas.microsoft.com/office/drawing/2014/main" val="2456190355"/>
                    </a:ext>
                  </a:extLst>
                </a:gridCol>
                <a:gridCol w="6864025">
                  <a:extLst>
                    <a:ext uri="{9D8B030D-6E8A-4147-A177-3AD203B41FA5}">
                      <a16:colId xmlns:a16="http://schemas.microsoft.com/office/drawing/2014/main" val="511766759"/>
                    </a:ext>
                  </a:extLst>
                </a:gridCol>
              </a:tblGrid>
              <a:tr h="597504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cap="none" spc="0" dirty="0">
                          <a:effectLst/>
                        </a:rPr>
                        <a:t>Committe</a:t>
                      </a:r>
                      <a:endParaRPr lang="en-US" sz="16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cap="none" spc="0" dirty="0">
                          <a:effectLst/>
                        </a:rPr>
                        <a:t>Sub Sector</a:t>
                      </a:r>
                      <a:endParaRPr lang="en-US" sz="1600" b="0" i="1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extLst>
                  <a:ext uri="{0D108BD9-81ED-4DB2-BD59-A6C34878D82A}">
                    <a16:rowId xmlns:a16="http://schemas.microsoft.com/office/drawing/2014/main" val="3067525746"/>
                  </a:ext>
                </a:extLst>
              </a:tr>
              <a:tr h="122136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cap="none" spc="0" dirty="0">
                          <a:effectLst/>
                        </a:rPr>
                        <a:t>CED 07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US" sz="1600" cap="none" spc="0" dirty="0">
                          <a:effectLst/>
                        </a:rPr>
                        <a:t>Design &amp; Fabrication of Steel Structure</a:t>
                      </a:r>
                    </a:p>
                    <a:p>
                      <a:pPr marL="0" lvl="0" indent="179388">
                        <a:buFont typeface="Arial" pitchFamily="34" charset="0"/>
                        <a:buChar char="•"/>
                      </a:pPr>
                      <a:r>
                        <a:rPr lang="en-US" sz="1600" cap="none" spc="0" dirty="0">
                          <a:effectLst/>
                        </a:rPr>
                        <a:t>Structural Sections</a:t>
                      </a:r>
                    </a:p>
                    <a:p>
                      <a:pPr marL="0" lvl="0" indent="179388">
                        <a:buFont typeface="Arial" pitchFamily="34" charset="0"/>
                        <a:buChar char="•"/>
                      </a:pPr>
                      <a:r>
                        <a:rPr lang="en-US" sz="1600" cap="none" spc="0" dirty="0">
                          <a:effectLst/>
                        </a:rPr>
                        <a:t>Overhead towers and Masts for Transmission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extLst>
                  <a:ext uri="{0D108BD9-81ED-4DB2-BD59-A6C34878D82A}">
                    <a16:rowId xmlns:a16="http://schemas.microsoft.com/office/drawing/2014/main" val="2518664999"/>
                  </a:ext>
                </a:extLst>
              </a:tr>
              <a:tr h="46243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cap="none" spc="0" dirty="0">
                          <a:effectLst/>
                        </a:rPr>
                        <a:t>CED 12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cap="none" spc="0" dirty="0">
                          <a:effectLst/>
                        </a:rPr>
                        <a:t>NIL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771848619"/>
                  </a:ext>
                </a:extLst>
              </a:tr>
              <a:tr h="122136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cap="none" spc="0" dirty="0">
                          <a:effectLst/>
                        </a:rPr>
                        <a:t>CED 24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rtl="0" fontAlgn="b">
                        <a:buFont typeface="Wingdings" pitchFamily="2" charset="2"/>
                        <a:buChar char="Ø"/>
                      </a:pPr>
                      <a:r>
                        <a:rPr lang="en-US" sz="1600" cap="none" spc="0" dirty="0">
                          <a:effectLst/>
                        </a:rPr>
                        <a:t>Water supply &amp; drainage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Ø"/>
                      </a:pPr>
                      <a:r>
                        <a:rPr lang="en-US" sz="1600" cap="none" spc="0" dirty="0">
                          <a:effectLst/>
                        </a:rPr>
                        <a:t>Sewage treatment</a:t>
                      </a:r>
                    </a:p>
                    <a:p>
                      <a:pPr marL="542925" lvl="0" indent="-279400">
                        <a:buFont typeface="Arial"/>
                        <a:buChar char="•"/>
                      </a:pPr>
                      <a:r>
                        <a:rPr lang="en-US" sz="1600" cap="none" spc="0" dirty="0">
                          <a:effectLst/>
                        </a:rPr>
                        <a:t>Effluent treatment</a:t>
                      </a:r>
                    </a:p>
                    <a:p>
                      <a:pPr marL="542925" lvl="0" indent="-279400">
                        <a:buFont typeface="Arial"/>
                        <a:buChar char="•"/>
                      </a:pPr>
                      <a:r>
                        <a:rPr lang="en-US" sz="1600" cap="none" spc="0" dirty="0">
                          <a:effectLst/>
                        </a:rPr>
                        <a:t>Operation &amp; maintenance of Public Health Engineering System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475977418"/>
                  </a:ext>
                </a:extLst>
              </a:tr>
              <a:tr h="5096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cap="none" spc="0" dirty="0">
                          <a:effectLst/>
                        </a:rPr>
                        <a:t>CED 32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cap="none" spc="0" dirty="0">
                          <a:effectLst/>
                        </a:rPr>
                        <a:t>NIL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190778183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cap="none" spc="0" dirty="0">
                          <a:effectLst/>
                        </a:rPr>
                        <a:t>CED 43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US" sz="1600" cap="none" spc="0" dirty="0">
                          <a:effectLst/>
                        </a:rPr>
                        <a:t>Soil &amp; Soil Engineering</a:t>
                      </a:r>
                    </a:p>
                    <a:p>
                      <a:pPr marL="0" lvl="0" indent="179388">
                        <a:buFont typeface="Arial" pitchFamily="34" charset="0"/>
                        <a:buChar char="•"/>
                      </a:pPr>
                      <a:r>
                        <a:rPr lang="en-US" sz="1600" cap="none" spc="0" dirty="0">
                          <a:effectLst/>
                        </a:rPr>
                        <a:t>Foundation Engineering &amp; Design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3451515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823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262D6-44B4-8C17-5855-D6F2AAD38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Sectors &amp; Sub Sectors in CED</a:t>
            </a:r>
          </a:p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FD306-BED4-2916-C0C5-B6EF49A98CA4}"/>
              </a:ext>
            </a:extLst>
          </p:cNvPr>
          <p:cNvSpPr txBox="1"/>
          <p:nvPr/>
        </p:nvSpPr>
        <p:spPr>
          <a:xfrm>
            <a:off x="8572499" y="390832"/>
            <a:ext cx="3233585" cy="87361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Member Secretary: 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srgbClr val="FFFFFF"/>
                </a:solidFill>
              </a:rPr>
              <a:t>Shri Prashant Yadav, Sc-B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6EA7ED2-3979-1D5D-B392-643E9F40FF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953098"/>
              </p:ext>
            </p:extLst>
          </p:nvPr>
        </p:nvGraphicFramePr>
        <p:xfrm>
          <a:off x="452062" y="1665611"/>
          <a:ext cx="10527252" cy="507777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79933">
                  <a:extLst>
                    <a:ext uri="{9D8B030D-6E8A-4147-A177-3AD203B41FA5}">
                      <a16:colId xmlns:a16="http://schemas.microsoft.com/office/drawing/2014/main" val="2456190355"/>
                    </a:ext>
                  </a:extLst>
                </a:gridCol>
                <a:gridCol w="8747319">
                  <a:extLst>
                    <a:ext uri="{9D8B030D-6E8A-4147-A177-3AD203B41FA5}">
                      <a16:colId xmlns:a16="http://schemas.microsoft.com/office/drawing/2014/main" val="511766759"/>
                    </a:ext>
                  </a:extLst>
                </a:gridCol>
              </a:tblGrid>
              <a:tr h="696991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Committe</a:t>
                      </a:r>
                      <a:endParaRPr lang="en-US" sz="24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Sub Sector</a:t>
                      </a:r>
                      <a:endParaRPr lang="en-US" sz="24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extLst>
                  <a:ext uri="{0D108BD9-81ED-4DB2-BD59-A6C34878D82A}">
                    <a16:rowId xmlns:a16="http://schemas.microsoft.com/office/drawing/2014/main" val="3067525746"/>
                  </a:ext>
                </a:extLst>
              </a:tr>
              <a:tr h="984755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cap="none" spc="0" dirty="0">
                          <a:effectLst/>
                        </a:rPr>
                        <a:t>CED 05</a:t>
                      </a:r>
                      <a:endParaRPr lang="en-US" sz="1400" dirty="0"/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marL="0" indent="261938" rtl="0" fontAlgn="b">
                        <a:buFont typeface="Arial" pitchFamily="34" charset="0"/>
                        <a:buChar char="•"/>
                      </a:pPr>
                      <a:r>
                        <a:rPr lang="en-US" sz="1800" cap="none" spc="0" dirty="0">
                          <a:effectLst/>
                        </a:rPr>
                        <a:t>Flooring Products</a:t>
                      </a:r>
                    </a:p>
                    <a:p>
                      <a:pPr marL="0" lvl="0" indent="261938">
                        <a:buFont typeface="Arial" pitchFamily="34" charset="0"/>
                        <a:buChar char="•"/>
                      </a:pPr>
                      <a:r>
                        <a:rPr lang="en-US" sz="1800" cap="none" spc="0" dirty="0">
                          <a:effectLst/>
                        </a:rPr>
                        <a:t>Wall Finishing Products</a:t>
                      </a:r>
                    </a:p>
                    <a:p>
                      <a:pPr marL="0" lvl="0" indent="261938">
                        <a:buFont typeface="Arial" pitchFamily="34" charset="0"/>
                        <a:buChar char="•"/>
                      </a:pPr>
                      <a:r>
                        <a:rPr lang="en-US" sz="1800" cap="none" spc="0" dirty="0">
                          <a:effectLst/>
                        </a:rPr>
                        <a:t>Roofing Products</a:t>
                      </a:r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2518664999"/>
                  </a:ext>
                </a:extLst>
              </a:tr>
              <a:tr h="1916190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cap="none" spc="0" dirty="0">
                          <a:effectLst/>
                        </a:rPr>
                        <a:t>CED 13</a:t>
                      </a:r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marL="0" indent="358775" rtl="0" fontAlgn="b">
                        <a:buFont typeface="Arial" pitchFamily="34" charset="0"/>
                        <a:buChar char="•"/>
                      </a:pPr>
                      <a:r>
                        <a:rPr lang="en-US" sz="1800" cap="none" spc="0" dirty="0">
                          <a:effectLst/>
                        </a:rPr>
                        <a:t>Timber &amp; Bamboo</a:t>
                      </a:r>
                    </a:p>
                    <a:p>
                      <a:pPr marL="0" indent="358775" rtl="0" fontAlgn="b">
                        <a:buFont typeface="Arial" pitchFamily="34" charset="0"/>
                        <a:buChar char="•"/>
                      </a:pPr>
                      <a:r>
                        <a:rPr lang="en-US" sz="1800" cap="none" spc="0" dirty="0">
                          <a:effectLst/>
                        </a:rPr>
                        <a:t>Glass and Glazing</a:t>
                      </a:r>
                    </a:p>
                    <a:p>
                      <a:pPr marL="0" indent="358775" rtl="0" fontAlgn="b">
                        <a:buFont typeface="Arial" pitchFamily="34" charset="0"/>
                        <a:buChar char="•"/>
                      </a:pPr>
                      <a:r>
                        <a:rPr lang="en-US" sz="1800" cap="none" spc="0" dirty="0">
                          <a:effectLst/>
                        </a:rPr>
                        <a:t>Masonry</a:t>
                      </a:r>
                    </a:p>
                    <a:p>
                      <a:pPr marL="0" indent="358775" rtl="0" fontAlgn="b">
                        <a:buFont typeface="Arial" pitchFamily="34" charset="0"/>
                        <a:buChar char="•"/>
                      </a:pPr>
                      <a:r>
                        <a:rPr lang="en-US" sz="1800" cap="none" spc="0" dirty="0">
                          <a:effectLst/>
                        </a:rPr>
                        <a:t>Sealants and </a:t>
                      </a:r>
                      <a:r>
                        <a:rPr lang="en-US" sz="1800" cap="none" spc="0" dirty="0" smtClean="0">
                          <a:effectLst/>
                        </a:rPr>
                        <a:t>Adhesives</a:t>
                      </a:r>
                    </a:p>
                    <a:p>
                      <a:pPr marL="0" indent="358775" rtl="0" fontAlgn="b">
                        <a:buFont typeface="Arial" pitchFamily="34" charset="0"/>
                        <a:buChar char="•"/>
                      </a:pPr>
                      <a:r>
                        <a:rPr lang="en-US" sz="1800" cap="none" spc="0" dirty="0" smtClean="0">
                          <a:effectLst/>
                        </a:rPr>
                        <a:t>Painting</a:t>
                      </a:r>
                      <a:endParaRPr lang="en-US" sz="1800" cap="none" spc="0" dirty="0">
                        <a:effectLst/>
                      </a:endParaRPr>
                    </a:p>
                    <a:p>
                      <a:pPr marL="0" indent="358775" rtl="0" fontAlgn="b">
                        <a:buFont typeface="Arial" pitchFamily="34" charset="0"/>
                        <a:buChar char="•"/>
                      </a:pPr>
                      <a:r>
                        <a:rPr lang="en-US" sz="1800" cap="none" spc="0" dirty="0" smtClean="0">
                          <a:effectLst/>
                        </a:rPr>
                        <a:t>Miscellaneous </a:t>
                      </a:r>
                      <a:r>
                        <a:rPr lang="en-US" sz="1800" cap="none" spc="0" dirty="0">
                          <a:effectLst/>
                        </a:rPr>
                        <a:t>construction practices</a:t>
                      </a:r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771848619"/>
                  </a:ext>
                </a:extLst>
              </a:tr>
              <a:tr h="574873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cap="none" spc="0" dirty="0">
                          <a:effectLst/>
                        </a:rPr>
                        <a:t>CED 29</a:t>
                      </a:r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cap="none" spc="0" dirty="0">
                          <a:effectLst/>
                        </a:rPr>
                        <a:t>NIL</a:t>
                      </a:r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475977418"/>
                  </a:ext>
                </a:extLst>
              </a:tr>
              <a:tr h="696991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cap="none" spc="0" dirty="0">
                          <a:effectLst/>
                        </a:rPr>
                        <a:t>CED 45</a:t>
                      </a:r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cap="none" spc="0" dirty="0">
                          <a:effectLst/>
                        </a:rPr>
                        <a:t>NIL</a:t>
                      </a:r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190778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872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262D6-44B4-8C17-5855-D6F2AAD38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Sectors &amp; Sub Sectors in CED</a:t>
            </a:r>
          </a:p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FD306-BED4-2916-C0C5-B6EF49A98CA4}"/>
              </a:ext>
            </a:extLst>
          </p:cNvPr>
          <p:cNvSpPr txBox="1"/>
          <p:nvPr/>
        </p:nvSpPr>
        <p:spPr>
          <a:xfrm>
            <a:off x="8207566" y="390832"/>
            <a:ext cx="3984431" cy="87361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Member Secretary: 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srgbClr val="FFFFFF"/>
                </a:solidFill>
              </a:rPr>
              <a:t>Shri Pradeep Singh Shekhawat,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Sc-D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6EA7ED2-3979-1D5D-B392-643E9F40FF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17747"/>
              </p:ext>
            </p:extLst>
          </p:nvPr>
        </p:nvGraphicFramePr>
        <p:xfrm>
          <a:off x="832374" y="1966293"/>
          <a:ext cx="10527252" cy="443455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79933">
                  <a:extLst>
                    <a:ext uri="{9D8B030D-6E8A-4147-A177-3AD203B41FA5}">
                      <a16:colId xmlns:a16="http://schemas.microsoft.com/office/drawing/2014/main" val="2456190355"/>
                    </a:ext>
                  </a:extLst>
                </a:gridCol>
                <a:gridCol w="8747319">
                  <a:extLst>
                    <a:ext uri="{9D8B030D-6E8A-4147-A177-3AD203B41FA5}">
                      <a16:colId xmlns:a16="http://schemas.microsoft.com/office/drawing/2014/main" val="511766759"/>
                    </a:ext>
                  </a:extLst>
                </a:gridCol>
              </a:tblGrid>
              <a:tr h="74202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Committe</a:t>
                      </a:r>
                      <a:endParaRPr lang="en-US" sz="24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Sub Sector</a:t>
                      </a:r>
                      <a:endParaRPr lang="en-US" sz="24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extLst>
                  <a:ext uri="{0D108BD9-81ED-4DB2-BD59-A6C34878D82A}">
                    <a16:rowId xmlns:a16="http://schemas.microsoft.com/office/drawing/2014/main" val="3067525746"/>
                  </a:ext>
                </a:extLst>
              </a:tr>
              <a:tr h="742027"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cap="none" spc="0" dirty="0">
                          <a:effectLst/>
                        </a:rPr>
                        <a:t>CED 11</a:t>
                      </a:r>
                      <a:endParaRPr lang="en-US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US" sz="2000" kern="1200" cap="none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 </a:t>
                      </a:r>
                      <a:endParaRPr lang="en-US" sz="2000" kern="1200" cap="none" spc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US" sz="2000" kern="1200" cap="none" spc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Doors</a:t>
                      </a:r>
                      <a:endParaRPr lang="en-US" sz="2000" kern="1200" cap="none" spc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2518664999"/>
                  </a:ext>
                </a:extLst>
              </a:tr>
              <a:tr h="742027"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cap="none" spc="0" dirty="0">
                          <a:effectLst/>
                        </a:rPr>
                        <a:t>CED 15</a:t>
                      </a:r>
                      <a:endParaRPr lang="en-US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marL="179388" lvl="0" indent="-179388">
                        <a:buFont typeface="Arial" pitchFamily="34" charset="0"/>
                        <a:buChar char="•"/>
                      </a:pPr>
                      <a:r>
                        <a:rPr lang="en-US" sz="2000" kern="1200" cap="none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Furniture Hardware</a:t>
                      </a:r>
                    </a:p>
                    <a:p>
                      <a:pPr marL="179388" lvl="0" indent="-179388">
                        <a:buFont typeface="Arial" pitchFamily="34" charset="0"/>
                        <a:buChar char="•"/>
                      </a:pPr>
                      <a:r>
                        <a:rPr lang="en-US" sz="2000" kern="1200" cap="none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Hardware for Doors &amp; Windows</a:t>
                      </a: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771848619"/>
                  </a:ext>
                </a:extLst>
              </a:tr>
              <a:tr h="742027"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cap="none" spc="0" dirty="0">
                          <a:effectLst/>
                        </a:rPr>
                        <a:t>CED 20</a:t>
                      </a:r>
                      <a:endParaRPr lang="en-US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US" sz="2000" cap="none" spc="0" dirty="0">
                          <a:effectLst/>
                        </a:rPr>
                        <a:t>Plywood &amp; Panel products</a:t>
                      </a:r>
                    </a:p>
                    <a:p>
                      <a:pPr marL="0" lvl="0" indent="179388">
                        <a:buFont typeface="Arial" pitchFamily="34" charset="0"/>
                        <a:buChar char="•"/>
                      </a:pPr>
                      <a:r>
                        <a:rPr lang="en-US" sz="2000" cap="none" spc="0" dirty="0">
                          <a:effectLst/>
                        </a:rPr>
                        <a:t>Composite wood panel products</a:t>
                      </a:r>
                      <a:endParaRPr lang="en-US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475977418"/>
                  </a:ext>
                </a:extLst>
              </a:tr>
              <a:tr h="742027"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cap="none" spc="0" dirty="0">
                          <a:effectLst/>
                        </a:rPr>
                        <a:t>CED 35</a:t>
                      </a:r>
                      <a:endParaRPr lang="en-US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marL="0" indent="261938" rtl="0" fontAlgn="b">
                        <a:buFont typeface="Arial" pitchFamily="34" charset="0"/>
                        <a:buChar char="•"/>
                      </a:pPr>
                      <a:r>
                        <a:rPr lang="en-US" sz="2000" cap="none" spc="0" dirty="0">
                          <a:effectLst/>
                        </a:rPr>
                        <a:t>Domestic Furniture</a:t>
                      </a:r>
                    </a:p>
                    <a:p>
                      <a:pPr marL="0" lvl="0" indent="261938">
                        <a:buFont typeface="Arial" pitchFamily="34" charset="0"/>
                        <a:buChar char="•"/>
                      </a:pPr>
                      <a:r>
                        <a:rPr lang="en-US" sz="2000" cap="none" spc="0" dirty="0">
                          <a:effectLst/>
                        </a:rPr>
                        <a:t>Furniture for Public places</a:t>
                      </a:r>
                      <a:endParaRPr lang="en-US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190778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896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262D6-44B4-8C17-5855-D6F2AAD38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Sectors &amp; Sub Sectors in CED</a:t>
            </a:r>
          </a:p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FD306-BED4-2916-C0C5-B6EF49A98CA4}"/>
              </a:ext>
            </a:extLst>
          </p:cNvPr>
          <p:cNvSpPr txBox="1"/>
          <p:nvPr/>
        </p:nvSpPr>
        <p:spPr>
          <a:xfrm>
            <a:off x="8350786" y="390832"/>
            <a:ext cx="3455298" cy="87361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Member Secretary: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srgbClr val="FFFFFF"/>
                </a:solidFill>
              </a:rPr>
              <a:t>Shri Nishikant Singh, Sc-D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000" kern="1200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6EA7ED2-3979-1D5D-B392-643E9F40FF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97987"/>
              </p:ext>
            </p:extLst>
          </p:nvPr>
        </p:nvGraphicFramePr>
        <p:xfrm>
          <a:off x="494522" y="1574310"/>
          <a:ext cx="10893793" cy="526447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841906">
                  <a:extLst>
                    <a:ext uri="{9D8B030D-6E8A-4147-A177-3AD203B41FA5}">
                      <a16:colId xmlns:a16="http://schemas.microsoft.com/office/drawing/2014/main" val="2456190355"/>
                    </a:ext>
                  </a:extLst>
                </a:gridCol>
                <a:gridCol w="9051887">
                  <a:extLst>
                    <a:ext uri="{9D8B030D-6E8A-4147-A177-3AD203B41FA5}">
                      <a16:colId xmlns:a16="http://schemas.microsoft.com/office/drawing/2014/main" val="511766759"/>
                    </a:ext>
                  </a:extLst>
                </a:gridCol>
              </a:tblGrid>
              <a:tr h="622851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Committe</a:t>
                      </a:r>
                      <a:endParaRPr lang="en-US" sz="24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Sub Sector</a:t>
                      </a:r>
                      <a:endParaRPr lang="en-US" sz="24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extLst>
                  <a:ext uri="{0D108BD9-81ED-4DB2-BD59-A6C34878D82A}">
                    <a16:rowId xmlns:a16="http://schemas.microsoft.com/office/drawing/2014/main" val="3067525746"/>
                  </a:ext>
                </a:extLst>
              </a:tr>
              <a:tr h="958221">
                <a:tc>
                  <a:txBody>
                    <a:bodyPr/>
                    <a:lstStyle/>
                    <a:p>
                      <a:pPr rtl="0" fontAlgn="b"/>
                      <a:r>
                        <a:rPr lang="en-US" sz="2200" cap="none" spc="0" dirty="0">
                          <a:effectLst/>
                        </a:rPr>
                        <a:t>CED 09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US" sz="2200" cap="none" spc="0" dirty="0">
                          <a:effectLst/>
                        </a:rPr>
                        <a:t>Timber Engineering</a:t>
                      </a:r>
                    </a:p>
                    <a:p>
                      <a:pPr marL="0" lvl="0" indent="179388">
                        <a:buFont typeface="Arial" pitchFamily="34" charset="0"/>
                        <a:buChar char="•"/>
                      </a:pPr>
                      <a:r>
                        <a:rPr lang="en-US" sz="2200" cap="none" spc="0" dirty="0">
                          <a:effectLst/>
                        </a:rPr>
                        <a:t>Timber Stores (Products)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2518664999"/>
                  </a:ext>
                </a:extLst>
              </a:tr>
              <a:tr h="958221">
                <a:tc>
                  <a:txBody>
                    <a:bodyPr/>
                    <a:lstStyle/>
                    <a:p>
                      <a:pPr rtl="0" fontAlgn="b"/>
                      <a:r>
                        <a:rPr lang="en-US" sz="2200" cap="none" spc="0" dirty="0">
                          <a:effectLst/>
                        </a:rPr>
                        <a:t>CED 50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IN" sz="2200" kern="1200" cap="none" spc="0" dirty="0" smtClean="0">
                          <a:effectLst/>
                        </a:rPr>
                        <a:t>Polyolefin and </a:t>
                      </a:r>
                      <a:r>
                        <a:rPr lang="en-IN" sz="2200" kern="1200" cap="none" spc="0" dirty="0">
                          <a:effectLst/>
                        </a:rPr>
                        <a:t>GRP Piping System</a:t>
                      </a:r>
                    </a:p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IN" sz="2200" kern="1200" cap="none" spc="0" dirty="0">
                          <a:effectLst/>
                        </a:rPr>
                        <a:t>PVC And ABS Piping System</a:t>
                      </a:r>
                      <a:endParaRPr lang="en-US" sz="2200" kern="1200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475977418"/>
                  </a:ext>
                </a:extLst>
              </a:tr>
              <a:tr h="1293591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200" cap="none" spc="0" dirty="0">
                          <a:effectLst/>
                        </a:rPr>
                        <a:t>CED 53</a:t>
                      </a:r>
                      <a:endParaRPr lang="en-US" sz="2200"/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marL="0" indent="261938" rtl="0" fontAlgn="b">
                        <a:buFont typeface="Arial" pitchFamily="34" charset="0"/>
                        <a:buChar char="•"/>
                      </a:pPr>
                      <a:r>
                        <a:rPr lang="en-US" sz="2200" cap="none" spc="0" dirty="0">
                          <a:effectLst/>
                        </a:rPr>
                        <a:t>Precast Concrete Products</a:t>
                      </a:r>
                    </a:p>
                    <a:p>
                      <a:pPr marL="0" lvl="0" indent="261938">
                        <a:buFont typeface="Arial" pitchFamily="34" charset="0"/>
                        <a:buChar char="•"/>
                      </a:pPr>
                      <a:r>
                        <a:rPr lang="en-US" sz="2200" cap="none" spc="0" dirty="0" err="1">
                          <a:effectLst/>
                        </a:rPr>
                        <a:t>Fibre</a:t>
                      </a:r>
                      <a:r>
                        <a:rPr lang="en-US" sz="2200" cap="none" spc="0" dirty="0">
                          <a:effectLst/>
                        </a:rPr>
                        <a:t> Reinforced Cement </a:t>
                      </a:r>
                      <a:r>
                        <a:rPr lang="en-US" sz="2200" cap="none" spc="0" dirty="0" smtClean="0">
                          <a:effectLst/>
                        </a:rPr>
                        <a:t>Products</a:t>
                      </a:r>
                    </a:p>
                    <a:p>
                      <a:pPr marL="0" lvl="0" indent="261938">
                        <a:buFont typeface="Arial" pitchFamily="34" charset="0"/>
                        <a:buChar char="•"/>
                      </a:pPr>
                      <a:r>
                        <a:rPr lang="en-US" sz="2200" cap="none" spc="0" dirty="0" smtClean="0">
                          <a:solidFill>
                            <a:schemeClr val="tx1"/>
                          </a:solidFill>
                          <a:effectLst/>
                        </a:rPr>
                        <a:t>Asbestos cement product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190778183"/>
                  </a:ext>
                </a:extLst>
              </a:tr>
              <a:tr h="458596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200" cap="none" spc="0" dirty="0">
                          <a:effectLst/>
                        </a:rPr>
                        <a:t>CED 54</a:t>
                      </a:r>
                      <a:endParaRPr lang="en-US" sz="2200"/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cap="none" spc="0" dirty="0">
                          <a:effectLst/>
                        </a:rPr>
                        <a:t>NIL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5" marB="156765" anchor="b"/>
                </a:tc>
                <a:extLst>
                  <a:ext uri="{0D108BD9-81ED-4DB2-BD59-A6C34878D82A}">
                    <a16:rowId xmlns:a16="http://schemas.microsoft.com/office/drawing/2014/main" val="2771548970"/>
                  </a:ext>
                </a:extLst>
              </a:tr>
              <a:tr h="62285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cap="none" spc="0" dirty="0">
                          <a:effectLst/>
                        </a:rPr>
                        <a:t>CED 58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5" marB="156765" anchor="b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cap="none" spc="0" dirty="0" smtClean="0">
                          <a:effectLst/>
                        </a:rPr>
                        <a:t>Transferred </a:t>
                      </a:r>
                      <a:r>
                        <a:rPr lang="en-US" sz="2200" cap="none" spc="0" dirty="0">
                          <a:effectLst/>
                        </a:rPr>
                        <a:t>to EED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5" marB="156765" anchor="b"/>
                </a:tc>
                <a:extLst>
                  <a:ext uri="{0D108BD9-81ED-4DB2-BD59-A6C34878D82A}">
                    <a16:rowId xmlns:a16="http://schemas.microsoft.com/office/drawing/2014/main" val="4025616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125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262D6-44B4-8C17-5855-D6F2AAD38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Sectors &amp; Sub Sectors in CED</a:t>
            </a:r>
          </a:p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FD306-BED4-2916-C0C5-B6EF49A98CA4}"/>
              </a:ext>
            </a:extLst>
          </p:cNvPr>
          <p:cNvSpPr txBox="1"/>
          <p:nvPr/>
        </p:nvSpPr>
        <p:spPr>
          <a:xfrm>
            <a:off x="8213271" y="390832"/>
            <a:ext cx="3592813" cy="87361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Member Secretary: 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srgbClr val="FFFFFF"/>
                </a:solidFill>
              </a:rPr>
              <a:t>Shri Rajesh Choudhary,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>
                <a:solidFill>
                  <a:srgbClr val="FFFFFF"/>
                </a:solidFill>
              </a:rPr>
              <a:t>Sc-B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6EA7ED2-3979-1D5D-B392-643E9F40FF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929503"/>
              </p:ext>
            </p:extLst>
          </p:nvPr>
        </p:nvGraphicFramePr>
        <p:xfrm>
          <a:off x="832374" y="1712293"/>
          <a:ext cx="10527252" cy="5035423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79933">
                  <a:extLst>
                    <a:ext uri="{9D8B030D-6E8A-4147-A177-3AD203B41FA5}">
                      <a16:colId xmlns:a16="http://schemas.microsoft.com/office/drawing/2014/main" val="2456190355"/>
                    </a:ext>
                  </a:extLst>
                </a:gridCol>
                <a:gridCol w="8747319">
                  <a:extLst>
                    <a:ext uri="{9D8B030D-6E8A-4147-A177-3AD203B41FA5}">
                      <a16:colId xmlns:a16="http://schemas.microsoft.com/office/drawing/2014/main" val="511766759"/>
                    </a:ext>
                  </a:extLst>
                </a:gridCol>
              </a:tblGrid>
              <a:tr h="742027"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cap="none" spc="0" dirty="0">
                          <a:effectLst/>
                        </a:rPr>
                        <a:t>Committe</a:t>
                      </a:r>
                      <a:endParaRPr lang="en-US" sz="20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cap="none" spc="0" dirty="0">
                          <a:effectLst/>
                        </a:rPr>
                        <a:t>Sub Sector</a:t>
                      </a:r>
                      <a:endParaRPr lang="en-US" sz="2000" b="0" i="1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extLst>
                  <a:ext uri="{0D108BD9-81ED-4DB2-BD59-A6C34878D82A}">
                    <a16:rowId xmlns:a16="http://schemas.microsoft.com/office/drawing/2014/main" val="3067525746"/>
                  </a:ext>
                </a:extLst>
              </a:tr>
              <a:tr h="1382894"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cap="none" spc="0" dirty="0">
                          <a:effectLst/>
                        </a:rPr>
                        <a:t>CED 03</a:t>
                      </a:r>
                      <a:endParaRPr lang="en-US" sz="2000" dirty="0"/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US" sz="2000" cap="none" spc="0" dirty="0">
                          <a:effectLst/>
                        </a:rPr>
                        <a:t>Domestic Sanitary Appliances &amp; </a:t>
                      </a:r>
                      <a:r>
                        <a:rPr lang="en-US" sz="2000" cap="none" spc="0" dirty="0" smtClean="0">
                          <a:effectLst/>
                        </a:rPr>
                        <a:t>Accessories</a:t>
                      </a:r>
                    </a:p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US" sz="2000" cap="none" spc="0" dirty="0" smtClean="0">
                          <a:effectLst/>
                        </a:rPr>
                        <a:t>Domestic </a:t>
                      </a:r>
                      <a:r>
                        <a:rPr lang="en-US" sz="2000" cap="none" spc="0" dirty="0">
                          <a:effectLst/>
                        </a:rPr>
                        <a:t>Water Fittings</a:t>
                      </a:r>
                    </a:p>
                    <a:p>
                      <a:pPr marL="0" lvl="0" indent="179388">
                        <a:buFont typeface="Arial" pitchFamily="34" charset="0"/>
                        <a:buChar char="•"/>
                      </a:pPr>
                      <a:r>
                        <a:rPr lang="en-US" sz="2000" cap="none" spc="0" dirty="0">
                          <a:effectLst/>
                        </a:rPr>
                        <a:t>Valves &amp; Gate Vales</a:t>
                      </a:r>
                    </a:p>
                    <a:p>
                      <a:pPr marL="0" lvl="0" indent="179388">
                        <a:buFont typeface="Arial" pitchFamily="34" charset="0"/>
                        <a:buChar char="•"/>
                      </a:pPr>
                      <a:r>
                        <a:rPr lang="en-US" sz="2000" cap="none" spc="0" dirty="0">
                          <a:effectLst/>
                        </a:rPr>
                        <a:t>Water meter</a:t>
                      </a:r>
                      <a:endParaRPr lang="en-US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2518664999"/>
                  </a:ext>
                </a:extLst>
              </a:tr>
              <a:tr h="1401377"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cap="none" spc="0" dirty="0">
                          <a:effectLst/>
                        </a:rPr>
                        <a:t>CED 22</a:t>
                      </a:r>
                      <a:endParaRPr lang="en-US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US" sz="2000" cap="none" spc="0" dirty="0">
                          <a:effectLst/>
                        </a:rPr>
                        <a:t>Fire Fighting Equipment</a:t>
                      </a:r>
                    </a:p>
                    <a:p>
                      <a:pPr marL="0" lvl="0" indent="179388">
                        <a:buFont typeface="Arial" pitchFamily="34" charset="0"/>
                        <a:buChar char="•"/>
                      </a:pPr>
                      <a:r>
                        <a:rPr lang="en-US" sz="2000" cap="none" spc="0" dirty="0">
                          <a:effectLst/>
                        </a:rPr>
                        <a:t>Fire Fighting Units</a:t>
                      </a:r>
                    </a:p>
                    <a:p>
                      <a:pPr marL="0" lvl="0" indent="179388">
                        <a:buFont typeface="Arial" pitchFamily="34" charset="0"/>
                        <a:buChar char="•"/>
                      </a:pPr>
                      <a:r>
                        <a:rPr lang="en-US" sz="2000" cap="none" spc="0" dirty="0">
                          <a:effectLst/>
                        </a:rPr>
                        <a:t>Fire detection &amp; Fire alarm systems</a:t>
                      </a:r>
                    </a:p>
                    <a:p>
                      <a:pPr marL="0" lvl="0" indent="179388">
                        <a:buFont typeface="Arial" pitchFamily="34" charset="0"/>
                        <a:buChar char="•"/>
                      </a:pPr>
                      <a:r>
                        <a:rPr lang="en-US" sz="2000" cap="none" spc="0" dirty="0">
                          <a:effectLst/>
                        </a:rPr>
                        <a:t>Helmets</a:t>
                      </a:r>
                      <a:endParaRPr lang="en-US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771848619"/>
                  </a:ext>
                </a:extLst>
              </a:tr>
              <a:tr h="742027"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cap="none" spc="0" dirty="0">
                          <a:effectLst/>
                        </a:rPr>
                        <a:t>CED 36</a:t>
                      </a:r>
                      <a:endParaRPr lang="en-US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US" sz="2000" cap="none" spc="0" dirty="0" smtClean="0">
                          <a:effectLst/>
                        </a:rPr>
                        <a:t>Fire protection</a:t>
                      </a:r>
                    </a:p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US" sz="2000" cap="none" spc="0" dirty="0" smtClean="0">
                          <a:effectLst/>
                        </a:rPr>
                        <a:t>Fire </a:t>
                      </a:r>
                      <a:r>
                        <a:rPr lang="en-US" sz="2000" cap="none" spc="0" dirty="0">
                          <a:effectLst/>
                        </a:rPr>
                        <a:t>prevention</a:t>
                      </a:r>
                    </a:p>
                    <a:p>
                      <a:pPr marL="0" lvl="0" indent="179388">
                        <a:buFont typeface="Arial" pitchFamily="34" charset="0"/>
                        <a:buChar char="•"/>
                      </a:pPr>
                      <a:r>
                        <a:rPr lang="en-US" sz="2000" cap="none" spc="0" dirty="0">
                          <a:effectLst/>
                        </a:rPr>
                        <a:t>Life </a:t>
                      </a:r>
                      <a:r>
                        <a:rPr lang="en-US" sz="2000" cap="none" spc="0" dirty="0" smtClean="0">
                          <a:effectLst/>
                        </a:rPr>
                        <a:t>safety</a:t>
                      </a:r>
                      <a:endParaRPr lang="en-US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475977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328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262D6-44B4-8C17-5855-D6F2AAD38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Sectors &amp; Sub Sectors in CED</a:t>
            </a:r>
          </a:p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FD306-BED4-2916-C0C5-B6EF49A98CA4}"/>
              </a:ext>
            </a:extLst>
          </p:cNvPr>
          <p:cNvSpPr txBox="1"/>
          <p:nvPr/>
        </p:nvSpPr>
        <p:spPr>
          <a:xfrm>
            <a:off x="7886700" y="390832"/>
            <a:ext cx="4305299" cy="87361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Member Secretary: 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srgbClr val="FFFFFF"/>
                </a:solidFill>
              </a:rPr>
              <a:t>Shri Jitendra Kumar Chaudhary, Sc-B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6EA7ED2-3979-1D5D-B392-643E9F40FF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273239"/>
              </p:ext>
            </p:extLst>
          </p:nvPr>
        </p:nvGraphicFramePr>
        <p:xfrm>
          <a:off x="832374" y="1966293"/>
          <a:ext cx="10527252" cy="36017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79933">
                  <a:extLst>
                    <a:ext uri="{9D8B030D-6E8A-4147-A177-3AD203B41FA5}">
                      <a16:colId xmlns:a16="http://schemas.microsoft.com/office/drawing/2014/main" val="2456190355"/>
                    </a:ext>
                  </a:extLst>
                </a:gridCol>
                <a:gridCol w="8747319">
                  <a:extLst>
                    <a:ext uri="{9D8B030D-6E8A-4147-A177-3AD203B41FA5}">
                      <a16:colId xmlns:a16="http://schemas.microsoft.com/office/drawing/2014/main" val="511766759"/>
                    </a:ext>
                  </a:extLst>
                </a:gridCol>
              </a:tblGrid>
              <a:tr h="83573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Committe</a:t>
                      </a:r>
                      <a:endParaRPr lang="en-US" sz="24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Sub Sector</a:t>
                      </a:r>
                      <a:endParaRPr lang="en-US" sz="24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extLst>
                  <a:ext uri="{0D108BD9-81ED-4DB2-BD59-A6C34878D82A}">
                    <a16:rowId xmlns:a16="http://schemas.microsoft.com/office/drawing/2014/main" val="3067525746"/>
                  </a:ext>
                </a:extLst>
              </a:tr>
              <a:tr h="1177031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CED 02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marL="0" indent="261938" rtl="0" fontAlgn="b">
                        <a:buFont typeface="Arial" pitchFamily="34" charset="0"/>
                        <a:buChar char="•"/>
                      </a:pPr>
                      <a:r>
                        <a:rPr lang="en-US" sz="2400" cap="none" spc="0" dirty="0">
                          <a:effectLst/>
                        </a:rPr>
                        <a:t>Cement</a:t>
                      </a:r>
                    </a:p>
                    <a:p>
                      <a:pPr marL="0" lvl="0" indent="261938">
                        <a:buFont typeface="Arial" pitchFamily="34" charset="0"/>
                        <a:buChar char="•"/>
                      </a:pPr>
                      <a:r>
                        <a:rPr lang="en-US" sz="2400" cap="none" spc="0" dirty="0">
                          <a:effectLst/>
                        </a:rPr>
                        <a:t>Concrete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2518664999"/>
                  </a:ext>
                </a:extLst>
              </a:tr>
              <a:tr h="1588982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CED 39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marL="0" indent="261938" rtl="0" fontAlgn="b">
                        <a:buFont typeface="Arial" pitchFamily="34" charset="0"/>
                        <a:buChar char="•"/>
                      </a:pPr>
                      <a:r>
                        <a:rPr lang="en-US" sz="2400" kern="1200" cap="none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Earthquake Hazard</a:t>
                      </a:r>
                    </a:p>
                    <a:p>
                      <a:pPr marL="0" indent="261938" rtl="0" fontAlgn="b">
                        <a:buFont typeface="Arial" pitchFamily="34" charset="0"/>
                        <a:buChar char="•"/>
                      </a:pPr>
                      <a:r>
                        <a:rPr lang="en-US" sz="2400" kern="1200" cap="none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And Detailing</a:t>
                      </a:r>
                    </a:p>
                    <a:p>
                      <a:pPr marL="0" indent="261938" rtl="0" fontAlgn="b">
                        <a:buFont typeface="Arial" pitchFamily="34" charset="0"/>
                        <a:buChar char="•"/>
                      </a:pPr>
                      <a:r>
                        <a:rPr lang="en-US" sz="2400" kern="1200" cap="none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 And Retrofitting</a:t>
                      </a: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771848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032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262D6-44B4-8C17-5855-D6F2AAD38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Sectors &amp; Sub Sectors in CED</a:t>
            </a:r>
          </a:p>
          <a:p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FD306-BED4-2916-C0C5-B6EF49A98CA4}"/>
              </a:ext>
            </a:extLst>
          </p:cNvPr>
          <p:cNvSpPr txBox="1"/>
          <p:nvPr/>
        </p:nvSpPr>
        <p:spPr>
          <a:xfrm>
            <a:off x="8572499" y="390832"/>
            <a:ext cx="3233585" cy="87361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Member Secretary: 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srgbClr val="FFFFFF"/>
                </a:solidFill>
              </a:rPr>
              <a:t>Shri Ashok Saran, Sc - B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6EA7ED2-3979-1D5D-B392-643E9F40FF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330043"/>
              </p:ext>
            </p:extLst>
          </p:nvPr>
        </p:nvGraphicFramePr>
        <p:xfrm>
          <a:off x="832374" y="1966293"/>
          <a:ext cx="10527252" cy="461921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79933">
                  <a:extLst>
                    <a:ext uri="{9D8B030D-6E8A-4147-A177-3AD203B41FA5}">
                      <a16:colId xmlns:a16="http://schemas.microsoft.com/office/drawing/2014/main" val="2456190355"/>
                    </a:ext>
                  </a:extLst>
                </a:gridCol>
                <a:gridCol w="8747319">
                  <a:extLst>
                    <a:ext uri="{9D8B030D-6E8A-4147-A177-3AD203B41FA5}">
                      <a16:colId xmlns:a16="http://schemas.microsoft.com/office/drawing/2014/main" val="511766759"/>
                    </a:ext>
                  </a:extLst>
                </a:gridCol>
              </a:tblGrid>
              <a:tr h="74202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Committe</a:t>
                      </a:r>
                      <a:endParaRPr lang="en-US" sz="24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Sub Sector</a:t>
                      </a:r>
                      <a:endParaRPr lang="en-US" sz="24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extLst>
                  <a:ext uri="{0D108BD9-81ED-4DB2-BD59-A6C34878D82A}">
                    <a16:rowId xmlns:a16="http://schemas.microsoft.com/office/drawing/2014/main" val="3067525746"/>
                  </a:ext>
                </a:extLst>
              </a:tr>
              <a:tr h="74202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CED 38</a:t>
                      </a:r>
                      <a:endParaRPr lang="en-US" dirty="0"/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Building</a:t>
                      </a:r>
                      <a:r>
                        <a:rPr lang="en-US" sz="2400" cap="none" spc="0" baseline="0" dirty="0">
                          <a:effectLst/>
                        </a:rPr>
                        <a:t> Structure</a:t>
                      </a:r>
                    </a:p>
                    <a:p>
                      <a:pPr rtl="0" fontAlgn="b"/>
                      <a:r>
                        <a:rPr lang="en-US" sz="2400" cap="none" spc="0" baseline="0" dirty="0">
                          <a:effectLst/>
                        </a:rPr>
                        <a:t>Industrial Structures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2518664999"/>
                  </a:ext>
                </a:extLst>
              </a:tr>
              <a:tr h="74202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CED 47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Ports &amp; Harbours and Onshore Structures</a:t>
                      </a:r>
                    </a:p>
                    <a:p>
                      <a:pPr lvl="0">
                        <a:buNone/>
                      </a:pPr>
                      <a:r>
                        <a:rPr lang="en-US" sz="2400" cap="none" spc="0" dirty="0">
                          <a:effectLst/>
                        </a:rPr>
                        <a:t>Offshore Structures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771848619"/>
                  </a:ext>
                </a:extLst>
              </a:tr>
              <a:tr h="74202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CED 51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Building Planning</a:t>
                      </a:r>
                    </a:p>
                    <a:p>
                      <a:pPr lvl="0">
                        <a:buNone/>
                      </a:pPr>
                      <a:r>
                        <a:rPr lang="en-US" sz="2400" cap="none" spc="0" dirty="0">
                          <a:effectLst/>
                        </a:rPr>
                        <a:t>Town &amp; Urban Planning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475977418"/>
                  </a:ext>
                </a:extLst>
              </a:tr>
              <a:tr h="74202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CED 55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cap="none" spc="0" dirty="0">
                          <a:effectLst/>
                        </a:rPr>
                        <a:t>NIL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b"/>
                </a:tc>
                <a:extLst>
                  <a:ext uri="{0D108BD9-81ED-4DB2-BD59-A6C34878D82A}">
                    <a16:rowId xmlns:a16="http://schemas.microsoft.com/office/drawing/2014/main" val="190778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994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262D6-44B4-8C17-5855-D6F2AAD38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203233" cy="1574310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latin typeface="+mj-lt"/>
                <a:ea typeface="+mj-ea"/>
                <a:cs typeface="+mj-cs"/>
              </a:rPr>
              <a:t>Sectors &amp; Sub Sectors in </a:t>
            </a:r>
            <a:r>
              <a:rPr lang="en-US" sz="3600" kern="1200" dirty="0" smtClean="0">
                <a:latin typeface="+mj-lt"/>
                <a:ea typeface="+mj-ea"/>
                <a:cs typeface="+mj-cs"/>
              </a:rPr>
              <a:t>CED</a:t>
            </a:r>
            <a:endParaRPr lang="en-US" sz="3600" kern="1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6EA7ED2-3979-1D5D-B392-643E9F40FF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691262"/>
              </p:ext>
            </p:extLst>
          </p:nvPr>
        </p:nvGraphicFramePr>
        <p:xfrm>
          <a:off x="831272" y="1604818"/>
          <a:ext cx="10777091" cy="5116832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{8EC20E35-A176-4012-BC5E-935CFFF8708E}</a:tableStyleId>
              </a:tblPr>
              <a:tblGrid>
                <a:gridCol w="1822175">
                  <a:extLst>
                    <a:ext uri="{9D8B030D-6E8A-4147-A177-3AD203B41FA5}">
                      <a16:colId xmlns:a16="http://schemas.microsoft.com/office/drawing/2014/main" val="2456190355"/>
                    </a:ext>
                  </a:extLst>
                </a:gridCol>
                <a:gridCol w="8954916">
                  <a:extLst>
                    <a:ext uri="{9D8B030D-6E8A-4147-A177-3AD203B41FA5}">
                      <a16:colId xmlns:a16="http://schemas.microsoft.com/office/drawing/2014/main" val="511766759"/>
                    </a:ext>
                  </a:extLst>
                </a:gridCol>
              </a:tblGrid>
              <a:tr h="869100"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b="0" cap="none" spc="0" dirty="0">
                          <a:solidFill>
                            <a:schemeClr val="bg1"/>
                          </a:solidFill>
                          <a:effectLst/>
                        </a:rPr>
                        <a:t>Committe</a:t>
                      </a:r>
                      <a:endParaRPr lang="en-US" sz="2000" b="0" i="1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b="0" cap="none" spc="0" dirty="0">
                          <a:solidFill>
                            <a:schemeClr val="bg1"/>
                          </a:solidFill>
                          <a:effectLst/>
                        </a:rPr>
                        <a:t>Sub Sector</a:t>
                      </a:r>
                      <a:endParaRPr lang="en-US" sz="20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525746"/>
                  </a:ext>
                </a:extLst>
              </a:tr>
              <a:tr h="4247732"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cap="none" spc="0" dirty="0">
                          <a:solidFill>
                            <a:schemeClr val="tx1"/>
                          </a:solidFill>
                          <a:effectLst/>
                        </a:rPr>
                        <a:t>CED 46</a:t>
                      </a:r>
                    </a:p>
                  </a:txBody>
                  <a:tcPr marL="203796" marR="73248" marT="156766" marB="156766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P1 : Administration, Development Control Rules and General Building Requirements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P2 : Fire Protection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P3: Building Materials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P4: Loads, Forces and Effects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P5: Soils and Foundations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P6: Timber and Bamboo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P7: Masonry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P8: Plain, Reinforced and Prestressed Concrete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P9: Steel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P10: Prefabrication and Systems Building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P11: Constructional Practices and Safety </a:t>
                      </a:r>
                      <a:endParaRPr lang="en-US" sz="2000" dirty="0"/>
                    </a:p>
                  </a:txBody>
                  <a:tcPr marL="203796" marR="73248" marT="156766" marB="15676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66499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34FD306-BED4-2916-C0C5-B6EF49A98CA4}"/>
              </a:ext>
            </a:extLst>
          </p:cNvPr>
          <p:cNvSpPr txBox="1"/>
          <p:nvPr/>
        </p:nvSpPr>
        <p:spPr>
          <a:xfrm>
            <a:off x="6997959" y="0"/>
            <a:ext cx="5194042" cy="1603171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latin typeface="+mn-lt"/>
                <a:ea typeface="+mn-ea"/>
                <a:cs typeface="+mn-cs"/>
              </a:rPr>
              <a:t>Member Secretary: </a:t>
            </a:r>
            <a:r>
              <a:rPr lang="en-US" sz="2000" dirty="0" err="1"/>
              <a:t>Shri</a:t>
            </a:r>
            <a:r>
              <a:rPr lang="en-US" sz="2000" dirty="0"/>
              <a:t> </a:t>
            </a:r>
            <a:r>
              <a:rPr lang="en-US" sz="2000" dirty="0" err="1"/>
              <a:t>Arunkumar</a:t>
            </a:r>
            <a:r>
              <a:rPr lang="en-US" sz="2000" dirty="0"/>
              <a:t> S, </a:t>
            </a:r>
            <a:r>
              <a:rPr lang="en-US" sz="2000" dirty="0" smtClean="0"/>
              <a:t>Sc-E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 err="1" smtClean="0">
                <a:latin typeface="+mn-lt"/>
                <a:ea typeface="+mn-ea"/>
                <a:cs typeface="+mn-cs"/>
              </a:rPr>
              <a:t>Shri</a:t>
            </a:r>
            <a:r>
              <a:rPr lang="en-US" sz="2000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 smtClean="0">
                <a:latin typeface="+mn-lt"/>
                <a:ea typeface="+mn-ea"/>
                <a:cs typeface="+mn-cs"/>
              </a:rPr>
              <a:t>Abhishek</a:t>
            </a:r>
            <a:r>
              <a:rPr lang="en-US" sz="2000" kern="1200" dirty="0" smtClean="0">
                <a:latin typeface="+mn-lt"/>
                <a:ea typeface="+mn-ea"/>
                <a:cs typeface="+mn-cs"/>
              </a:rPr>
              <a:t> Pal, Sc-D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 err="1" smtClean="0"/>
              <a:t>Shri</a:t>
            </a:r>
            <a:r>
              <a:rPr lang="en-US" sz="2000" dirty="0" smtClean="0"/>
              <a:t> </a:t>
            </a:r>
            <a:r>
              <a:rPr lang="en-US" sz="2000" dirty="0" err="1" smtClean="0"/>
              <a:t>Shubham</a:t>
            </a:r>
            <a:r>
              <a:rPr lang="en-US" sz="2000" dirty="0" smtClean="0"/>
              <a:t> </a:t>
            </a:r>
            <a:r>
              <a:rPr lang="en-US" sz="2000" dirty="0" err="1" smtClean="0"/>
              <a:t>Chaudhary</a:t>
            </a:r>
            <a:r>
              <a:rPr lang="en-US" sz="2000" dirty="0" smtClean="0"/>
              <a:t>, Sc-B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 err="1" smtClean="0">
                <a:latin typeface="+mn-lt"/>
                <a:ea typeface="+mn-ea"/>
                <a:cs typeface="+mn-cs"/>
              </a:rPr>
              <a:t>Shri</a:t>
            </a:r>
            <a:r>
              <a:rPr lang="en-US" sz="2000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 smtClean="0">
                <a:latin typeface="+mn-lt"/>
                <a:ea typeface="+mn-ea"/>
                <a:cs typeface="+mn-cs"/>
              </a:rPr>
              <a:t>Abhishek</a:t>
            </a:r>
            <a:r>
              <a:rPr lang="en-US" sz="2000" kern="1200" dirty="0" smtClean="0">
                <a:latin typeface="+mn-lt"/>
                <a:ea typeface="+mn-ea"/>
                <a:cs typeface="+mn-cs"/>
              </a:rPr>
              <a:t> Sharma, Sc-B</a:t>
            </a:r>
            <a:endParaRPr lang="en-US" sz="2000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805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62D6-44B4-8C17-5855-D6F2AAD38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6578165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latin typeface="+mj-lt"/>
                <a:ea typeface="+mj-ea"/>
                <a:cs typeface="+mj-cs"/>
              </a:rPr>
              <a:t>Sectors &amp; Sub Sectors in CED</a:t>
            </a:r>
          </a:p>
          <a:p>
            <a:endParaRPr lang="en-US" sz="40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FD306-BED4-2916-C0C5-B6EF49A98CA4}"/>
              </a:ext>
            </a:extLst>
          </p:cNvPr>
          <p:cNvSpPr txBox="1"/>
          <p:nvPr/>
        </p:nvSpPr>
        <p:spPr>
          <a:xfrm>
            <a:off x="7511143" y="1"/>
            <a:ext cx="4680857" cy="148155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85000"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latin typeface="+mn-lt"/>
                <a:ea typeface="+mn-ea"/>
                <a:cs typeface="+mn-cs"/>
              </a:rPr>
              <a:t>Member Secretary: </a:t>
            </a:r>
            <a:r>
              <a:rPr lang="en-US" sz="2000" dirty="0" err="1"/>
              <a:t>Shri</a:t>
            </a:r>
            <a:r>
              <a:rPr lang="en-US" sz="2000" dirty="0"/>
              <a:t> </a:t>
            </a:r>
            <a:r>
              <a:rPr lang="en-US" sz="2000" dirty="0" err="1"/>
              <a:t>Arunkumar</a:t>
            </a:r>
            <a:r>
              <a:rPr lang="en-US" sz="2000" dirty="0"/>
              <a:t> S, </a:t>
            </a:r>
            <a:r>
              <a:rPr lang="en-US" sz="2000" dirty="0" smtClean="0"/>
              <a:t>Sc-E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 err="1" smtClean="0">
                <a:latin typeface="+mn-lt"/>
                <a:ea typeface="+mn-ea"/>
                <a:cs typeface="+mn-cs"/>
              </a:rPr>
              <a:t>Shri</a:t>
            </a:r>
            <a:r>
              <a:rPr lang="en-US" sz="2000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 smtClean="0">
                <a:latin typeface="+mn-lt"/>
                <a:ea typeface="+mn-ea"/>
                <a:cs typeface="+mn-cs"/>
              </a:rPr>
              <a:t>Abhishek</a:t>
            </a:r>
            <a:r>
              <a:rPr lang="en-US" sz="2000" kern="1200" dirty="0" smtClean="0">
                <a:latin typeface="+mn-lt"/>
                <a:ea typeface="+mn-ea"/>
                <a:cs typeface="+mn-cs"/>
              </a:rPr>
              <a:t> Pal, Sc-D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 err="1" smtClean="0"/>
              <a:t>Shri</a:t>
            </a:r>
            <a:r>
              <a:rPr lang="en-US" sz="2000" dirty="0" smtClean="0"/>
              <a:t> </a:t>
            </a:r>
            <a:r>
              <a:rPr lang="en-US" sz="2000" dirty="0" err="1" smtClean="0"/>
              <a:t>Shubham</a:t>
            </a:r>
            <a:r>
              <a:rPr lang="en-US" sz="2000" dirty="0" smtClean="0"/>
              <a:t> </a:t>
            </a:r>
            <a:r>
              <a:rPr lang="en-US" sz="2000" dirty="0" err="1" smtClean="0"/>
              <a:t>Chaudhary</a:t>
            </a:r>
            <a:r>
              <a:rPr lang="en-US" sz="2000" dirty="0" smtClean="0"/>
              <a:t>, Sc-B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 err="1" smtClean="0">
                <a:latin typeface="+mn-lt"/>
                <a:ea typeface="+mn-ea"/>
                <a:cs typeface="+mn-cs"/>
              </a:rPr>
              <a:t>Shri</a:t>
            </a:r>
            <a:r>
              <a:rPr lang="en-US" sz="2000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 smtClean="0">
                <a:latin typeface="+mn-lt"/>
                <a:ea typeface="+mn-ea"/>
                <a:cs typeface="+mn-cs"/>
              </a:rPr>
              <a:t>Abhishek</a:t>
            </a:r>
            <a:r>
              <a:rPr lang="en-US" sz="2000" kern="1200" dirty="0" smtClean="0">
                <a:latin typeface="+mn-lt"/>
                <a:ea typeface="+mn-ea"/>
                <a:cs typeface="+mn-cs"/>
              </a:rPr>
              <a:t> Sharma, Sc-B</a:t>
            </a:r>
            <a:endParaRPr lang="en-US" sz="2000" kern="1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6EA7ED2-3979-1D5D-B392-643E9F40FF0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1272" y="1604818"/>
          <a:ext cx="10777091" cy="5116832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{8EC20E35-A176-4012-BC5E-935CFFF8708E}</a:tableStyleId>
              </a:tblPr>
              <a:tblGrid>
                <a:gridCol w="1822175">
                  <a:extLst>
                    <a:ext uri="{9D8B030D-6E8A-4147-A177-3AD203B41FA5}">
                      <a16:colId xmlns:a16="http://schemas.microsoft.com/office/drawing/2014/main" val="2456190355"/>
                    </a:ext>
                  </a:extLst>
                </a:gridCol>
                <a:gridCol w="8954916">
                  <a:extLst>
                    <a:ext uri="{9D8B030D-6E8A-4147-A177-3AD203B41FA5}">
                      <a16:colId xmlns:a16="http://schemas.microsoft.com/office/drawing/2014/main" val="511766759"/>
                    </a:ext>
                  </a:extLst>
                </a:gridCol>
              </a:tblGrid>
              <a:tr h="869100"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b="0" cap="none" spc="0" dirty="0">
                          <a:solidFill>
                            <a:schemeClr val="bg1"/>
                          </a:solidFill>
                          <a:effectLst/>
                        </a:rPr>
                        <a:t>Committe</a:t>
                      </a:r>
                      <a:endParaRPr lang="en-US" sz="20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b="0" cap="none" spc="0" dirty="0">
                          <a:solidFill>
                            <a:schemeClr val="bg1"/>
                          </a:solidFill>
                          <a:effectLst/>
                        </a:rPr>
                        <a:t>Sub Sector</a:t>
                      </a:r>
                      <a:endParaRPr lang="en-US" sz="20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525746"/>
                  </a:ext>
                </a:extLst>
              </a:tr>
              <a:tr h="4247732"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cap="none" spc="0" dirty="0">
                          <a:solidFill>
                            <a:schemeClr val="tx1"/>
                          </a:solidFill>
                          <a:effectLst/>
                        </a:rPr>
                        <a:t>CED 46</a:t>
                      </a:r>
                    </a:p>
                  </a:txBody>
                  <a:tcPr marL="203796" marR="73248" marT="156766" marB="156766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000" b="0" i="0" u="none" strike="noStrike" cap="none" spc="0" baseline="0" noProof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P12: Lighting &amp; Ventilation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P13: Electrical Installations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P14: Air-conditioning, Heating and Mechanical Ventilation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P15: Acoustics, Sound Insulations and Noise Control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P16: Installation of Lifts and Escalators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P17: Plumbing Services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P18: Landscaping, Signs and Outdoor Display Structures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P19: Sustainability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P20: Glass and Glazing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P21: Information and Communication Enabled Installations 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r>
                        <a:rPr lang="en-US" sz="20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P22: Asset and Facility Management</a:t>
                      </a:r>
                      <a:endParaRPr lang="en-US" sz="2000" dirty="0"/>
                    </a:p>
                  </a:txBody>
                  <a:tcPr marL="203796" marR="73248" marT="156766" marB="15676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664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327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340DD-27AC-4C53-9B33-9565E6BDA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/>
              <a:t>Meeting With Consultative Group on Sustainability in the sectors of Civil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1C832-0334-42E8-B56B-B159B4CED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3305904"/>
          </a:xfrm>
        </p:spPr>
        <p:txBody>
          <a:bodyPr>
            <a:normAutofit/>
          </a:bodyPr>
          <a:lstStyle/>
          <a:p>
            <a:pPr algn="just"/>
            <a:r>
              <a:rPr lang="en-IN" sz="2800" dirty="0"/>
              <a:t>First meeting – 22</a:t>
            </a:r>
            <a:r>
              <a:rPr lang="en-IN" sz="2800" baseline="30000" dirty="0"/>
              <a:t>nd</a:t>
            </a:r>
            <a:r>
              <a:rPr lang="en-IN" sz="2800" dirty="0"/>
              <a:t> May, 2024</a:t>
            </a:r>
          </a:p>
          <a:p>
            <a:pPr algn="just"/>
            <a:r>
              <a:rPr lang="en-IN" sz="2800" dirty="0"/>
              <a:t>Second Meeting – 18</a:t>
            </a:r>
            <a:r>
              <a:rPr lang="en-IN" sz="2800" baseline="30000" dirty="0"/>
              <a:t>th</a:t>
            </a:r>
            <a:r>
              <a:rPr lang="en-IN" sz="2800" dirty="0"/>
              <a:t> September </a:t>
            </a:r>
            <a:r>
              <a:rPr lang="en-IN" sz="2800" dirty="0" smtClean="0"/>
              <a:t>2024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66964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98A5AF-F4F1-A9AA-FB52-806EB6398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003" y="2438202"/>
            <a:ext cx="9552881" cy="9848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Sectors &amp; Sub Sectors in CED</a:t>
            </a:r>
            <a:endParaRPr lang="en-US" dirty="0">
              <a:ea typeface="+mj-ea"/>
              <a:cs typeface="+mj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62903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340DD-27AC-4C53-9B33-9565E6BDA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704" y="702156"/>
            <a:ext cx="11029616" cy="101380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Sector Identified for development of Sustainability   Standards 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1C832-0334-42E8-B56B-B159B4CED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83783"/>
            <a:ext cx="11029615" cy="4246536"/>
          </a:xfrm>
        </p:spPr>
        <p:txBody>
          <a:bodyPr>
            <a:normAutofit fontScale="92500" lnSpcReduction="10000"/>
          </a:bodyPr>
          <a:lstStyle/>
          <a:p>
            <a:endParaRPr lang="en-US" sz="3600" dirty="0" smtClean="0"/>
          </a:p>
          <a:p>
            <a:r>
              <a:rPr lang="en-US" sz="3600" dirty="0" smtClean="0"/>
              <a:t>A group of standards under CED 53  </a:t>
            </a:r>
            <a:r>
              <a:rPr lang="en-IN" sz="3600" dirty="0" smtClean="0"/>
              <a:t>Cement Matrix Products Sectional Committee has been identified for bringing a Horizontal Standard under Sustainability.</a:t>
            </a:r>
          </a:p>
          <a:p>
            <a:r>
              <a:rPr lang="en-IN" sz="3600" dirty="0" smtClean="0"/>
              <a:t>Precast Concrete Products</a:t>
            </a:r>
          </a:p>
          <a:p>
            <a:pPr marL="992188" lvl="1" indent="-185738"/>
            <a:r>
              <a:rPr lang="en-IN" sz="3600" dirty="0" smtClean="0"/>
              <a:t>Concrete Blocks</a:t>
            </a:r>
          </a:p>
          <a:p>
            <a:pPr marL="992188" lvl="1" indent="-185738"/>
            <a:r>
              <a:rPr lang="en-IN" sz="3600" dirty="0" smtClean="0"/>
              <a:t>Concrete Pipes</a:t>
            </a:r>
          </a:p>
          <a:p>
            <a:pPr marL="992188" lvl="1" indent="-185738"/>
            <a:r>
              <a:rPr lang="en-IN" sz="3600" dirty="0" smtClean="0"/>
              <a:t>Manhole Covers &amp; Frames, etc.</a:t>
            </a:r>
          </a:p>
          <a:p>
            <a:pPr marL="357188" lvl="1" indent="-357188"/>
            <a:r>
              <a:rPr lang="en-US" sz="3600" dirty="0" smtClean="0"/>
              <a:t>A total no. of 26 standards fall under this category.</a:t>
            </a:r>
            <a:endParaRPr lang="en-IN" sz="3600" dirty="0" smtClean="0"/>
          </a:p>
        </p:txBody>
      </p:sp>
    </p:spTree>
    <p:extLst>
      <p:ext uri="{BB962C8B-B14F-4D97-AF65-F5344CB8AC3E}">
        <p14:creationId xmlns:p14="http://schemas.microsoft.com/office/powerpoint/2010/main" val="166964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A4C5C-E445-7CA1-5598-A5755D075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699" y="409798"/>
            <a:ext cx="1071154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Working Group formed with the  following organizations under CED 53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9D0B3-7FA2-137A-D06A-79005BC4E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57" y="1733551"/>
            <a:ext cx="11005457" cy="516731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E46F302-FC6A-6C7A-E940-1A5469FBEE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440123"/>
              </p:ext>
            </p:extLst>
          </p:nvPr>
        </p:nvGraphicFramePr>
        <p:xfrm>
          <a:off x="1372338" y="1827221"/>
          <a:ext cx="10275376" cy="404505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27587">
                  <a:extLst>
                    <a:ext uri="{9D8B030D-6E8A-4147-A177-3AD203B41FA5}">
                      <a16:colId xmlns:a16="http://schemas.microsoft.com/office/drawing/2014/main" val="2749456978"/>
                    </a:ext>
                  </a:extLst>
                </a:gridCol>
                <a:gridCol w="5747789">
                  <a:extLst>
                    <a:ext uri="{9D8B030D-6E8A-4147-A177-3AD203B41FA5}">
                      <a16:colId xmlns:a16="http://schemas.microsoft.com/office/drawing/2014/main" val="3991627005"/>
                    </a:ext>
                  </a:extLst>
                </a:gridCol>
              </a:tblGrid>
              <a:tr h="577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/>
                        <a:t>NCCBM, </a:t>
                      </a:r>
                      <a:r>
                        <a:rPr lang="en-IN" b="0" dirty="0" err="1" smtClean="0"/>
                        <a:t>Ballabhgarh</a:t>
                      </a:r>
                      <a:r>
                        <a:rPr lang="en-IN" b="0" dirty="0" smtClean="0"/>
                        <a:t>, Convenor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/>
                        <a:t>Everest Industries Limited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424205"/>
                  </a:ext>
                </a:extLst>
              </a:tr>
              <a:tr h="577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/>
                        <a:t>CPCB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IN" b="0"/>
                        <a:t>JSW Cements Limited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937955"/>
                  </a:ext>
                </a:extLst>
              </a:tr>
              <a:tr h="577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/>
                        <a:t>CPHEEO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/>
                        <a:t>UltraTech Cement Limited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278447"/>
                  </a:ext>
                </a:extLst>
              </a:tr>
              <a:tr h="577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/>
                        <a:t>CBRI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/>
                        <a:t>HIL Limited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38863"/>
                  </a:ext>
                </a:extLst>
              </a:tr>
              <a:tr h="577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/>
                        <a:t>IIT Delhi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IN" b="0" dirty="0"/>
                        <a:t>Indian Hume Pipe Company Ltd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782713"/>
                  </a:ext>
                </a:extLst>
              </a:tr>
              <a:tr h="577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/>
                        <a:t>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/>
                        <a:t>Ramco Industries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182346"/>
                  </a:ext>
                </a:extLst>
              </a:tr>
              <a:tr h="577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/>
                        <a:t>L&amp;T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/>
                        <a:t>BG </a:t>
                      </a:r>
                      <a:r>
                        <a:rPr lang="en-IN" b="0" dirty="0" err="1"/>
                        <a:t>Shirke</a:t>
                      </a:r>
                      <a:r>
                        <a:rPr lang="en-IN" b="0" dirty="0"/>
                        <a:t> Construction Technology Ltd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499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329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312DE2-03D1-48A0-BDBD-AA5D7C42E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538" y="718457"/>
            <a:ext cx="11607281" cy="3377682"/>
          </a:xfrm>
        </p:spPr>
        <p:txBody>
          <a:bodyPr>
            <a:normAutofit fontScale="90000"/>
          </a:bodyPr>
          <a:lstStyle/>
          <a:p>
            <a:r>
              <a:rPr lang="en-IN" b="1" dirty="0"/>
              <a:t/>
            </a:r>
            <a:br>
              <a:rPr lang="en-IN" b="1" dirty="0"/>
            </a:br>
            <a:r>
              <a:rPr lang="en-IN" b="1" dirty="0"/>
              <a:t/>
            </a:r>
            <a:br>
              <a:rPr lang="en-IN" b="1" dirty="0"/>
            </a:b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/>
              <a:t/>
            </a:r>
            <a:br>
              <a:rPr lang="en-IN" b="1" dirty="0"/>
            </a:br>
            <a:r>
              <a:rPr lang="en-IN" b="1" dirty="0" smtClean="0"/>
              <a:t>Methodology </a:t>
            </a:r>
            <a:r>
              <a:rPr lang="en-IN" b="1" dirty="0"/>
              <a:t>for Sustainability in Pre-cast products</a:t>
            </a:r>
            <a:br>
              <a:rPr lang="en-IN" b="1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22715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7AC04-0B87-4FA7-8053-CF9B8D645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Raw Material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C4635-5AAF-4C48-B875-A7E458DB5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76081" y="2289996"/>
            <a:ext cx="5422390" cy="3633047"/>
          </a:xfrm>
        </p:spPr>
        <p:txBody>
          <a:bodyPr>
            <a:normAutofit fontScale="92500" lnSpcReduction="20000"/>
          </a:bodyPr>
          <a:lstStyle/>
          <a:p>
            <a:pPr lvl="1" algn="just"/>
            <a:r>
              <a:rPr lang="en-IN" sz="2800" dirty="0" smtClean="0"/>
              <a:t>Cement – increase in use of blended cement like PPC, PSC, Composite Cement</a:t>
            </a:r>
          </a:p>
          <a:p>
            <a:pPr lvl="1" algn="just"/>
            <a:r>
              <a:rPr lang="en-IN" sz="2800" dirty="0" smtClean="0"/>
              <a:t>Aggregates – </a:t>
            </a:r>
            <a:r>
              <a:rPr lang="en-US" sz="2800" dirty="0" smtClean="0"/>
              <a:t>Use recycled or locally sourced materials, such as recycled aggregates</a:t>
            </a:r>
            <a:endParaRPr lang="en-IN" sz="2800" dirty="0" smtClean="0"/>
          </a:p>
          <a:p>
            <a:pPr lvl="1" algn="just"/>
            <a:r>
              <a:rPr lang="en-US" sz="2800" dirty="0" smtClean="0"/>
              <a:t>Use of supplementary </a:t>
            </a:r>
            <a:r>
              <a:rPr lang="en-US" sz="2800" dirty="0" err="1" smtClean="0"/>
              <a:t>cementitious</a:t>
            </a:r>
            <a:r>
              <a:rPr lang="en-US" sz="2800" dirty="0" smtClean="0"/>
              <a:t> materials (e.g., fly ash, slag)</a:t>
            </a:r>
          </a:p>
          <a:p>
            <a:pPr lvl="1" algn="just"/>
            <a:r>
              <a:rPr lang="en-US" sz="2800" dirty="0" smtClean="0"/>
              <a:t>Increase in the use of non-toxic additives and admixtures</a:t>
            </a:r>
            <a:endParaRPr lang="en-IN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75" y="2495228"/>
            <a:ext cx="5887341" cy="3006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100" b="1" dirty="0" smtClean="0"/>
              <a:t>Recommended Structure of Raw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safer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of secondary raw materials/waste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of alternative and renewable materials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val="791433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25E84-E738-4578-A368-498427995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Design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6DDC5-0C42-4D5F-BD38-132ABD1F69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6048" y="2274498"/>
            <a:ext cx="5422390" cy="3633047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Adopting modular design principles to minimize wastage of material and facilitate easy assembly and disassembly.</a:t>
            </a:r>
          </a:p>
          <a:p>
            <a:pPr algn="just"/>
            <a:r>
              <a:rPr lang="en-US" sz="2800" dirty="0"/>
              <a:t>Design for durability to extend the product lifecycle and reduce maintenance needs.</a:t>
            </a:r>
          </a:p>
          <a:p>
            <a:pPr algn="just"/>
            <a:endParaRPr lang="en-IN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050" y="2758699"/>
            <a:ext cx="5791773" cy="26657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prstClr val="black"/>
                </a:solidFill>
              </a:rPr>
              <a:t>Recommended Structure of Optimization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Waste Minimization, Prevention and Management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6097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6C97-DB5C-4212-9D57-4D52FA7D8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Process Optimization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5FCDB-267D-493C-ACD5-E43B5F604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31796" y="2351989"/>
            <a:ext cx="5399149" cy="363304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800" dirty="0"/>
              <a:t>Utilizing energy-efficient machinery and production methods, such as using automated systems for mixing, casting, and curing.</a:t>
            </a:r>
          </a:p>
          <a:p>
            <a:pPr algn="just"/>
            <a:r>
              <a:rPr lang="en-US" sz="2800" dirty="0"/>
              <a:t>Implementation of low-energy curing methods like steam curing or curing with solar energy.</a:t>
            </a:r>
          </a:p>
          <a:p>
            <a:pPr algn="just"/>
            <a:r>
              <a:rPr lang="en-US" sz="2800" dirty="0"/>
              <a:t>Optimizing production scheduling and logistics to reduce energy consumption in transportation and handling.</a:t>
            </a:r>
            <a:endParaRPr lang="en-IN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966" y="2262753"/>
            <a:ext cx="5752450" cy="410704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300" b="1" dirty="0" smtClean="0">
                <a:solidFill>
                  <a:prstClr val="black"/>
                </a:solidFill>
              </a:rPr>
              <a:t>Recommended Structure of Optimization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Process Efficiency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Establishment of in-process Controls for Pollution Prevention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Lesser/Free of Ozone depleting chemicals, lesser/no Greenhouse gas emissions, no production of toxic compounds and by-products.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Enhanced energy efficiency and use of renewable energy sources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Enhanced water efficiency </a:t>
            </a:r>
          </a:p>
        </p:txBody>
      </p:sp>
    </p:spTree>
    <p:extLst>
      <p:ext uri="{BB962C8B-B14F-4D97-AF65-F5344CB8AC3E}">
        <p14:creationId xmlns:p14="http://schemas.microsoft.com/office/powerpoint/2010/main" val="3227891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23456-1048-4BF1-AEA0-E2A3B875A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At Site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0E684-34F5-4835-9775-ECD18D799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756" y="2180496"/>
            <a:ext cx="4807051" cy="367830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800" dirty="0"/>
              <a:t>Designing precast elements for easy installation to reduce construction time, noise, and dust on-site.</a:t>
            </a:r>
          </a:p>
          <a:p>
            <a:pPr algn="just"/>
            <a:r>
              <a:rPr lang="en-US" sz="2800" dirty="0"/>
              <a:t>Utilizing cranes and lifting equipment that run on renewable energy where possible.</a:t>
            </a:r>
          </a:p>
          <a:p>
            <a:pPr algn="just"/>
            <a:r>
              <a:rPr lang="en-US" sz="2800" dirty="0"/>
              <a:t>Implementing techniques like prefabrication and modularization to reduce on-site work and enhance safety.</a:t>
            </a:r>
            <a:endParaRPr lang="en-IN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85326F-1E36-77B6-FE3F-ADE403088C01}"/>
              </a:ext>
            </a:extLst>
          </p:cNvPr>
          <p:cNvSpPr txBox="1"/>
          <p:nvPr/>
        </p:nvSpPr>
        <p:spPr>
          <a:xfrm>
            <a:off x="604433" y="2461612"/>
            <a:ext cx="51919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1800" b="1" dirty="0">
              <a:effectLst/>
              <a:latin typeface="Calibri,Bold"/>
            </a:endParaRPr>
          </a:p>
          <a:p>
            <a:endParaRPr lang="en-IN" b="1" dirty="0">
              <a:latin typeface="Calibri,Bold"/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Recommended Structure</a:t>
            </a:r>
            <a:endParaRPr lang="en-IN" sz="1800" b="1" dirty="0" smtClean="0">
              <a:effectLst/>
              <a:latin typeface="Calibri,Bold"/>
            </a:endParaRPr>
          </a:p>
          <a:p>
            <a:r>
              <a:rPr lang="en-IN" sz="1800" b="1" dirty="0" smtClean="0">
                <a:effectLst/>
                <a:latin typeface="Calibri,Bold"/>
              </a:rPr>
              <a:t>Safety And Health </a:t>
            </a:r>
          </a:p>
          <a:p>
            <a:r>
              <a:rPr lang="en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Process/Use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safer conditions </a:t>
            </a:r>
          </a:p>
          <a:p>
            <a:endParaRPr lang="en-IN" dirty="0">
              <a:latin typeface="Calibri,Bold"/>
            </a:endParaRPr>
          </a:p>
          <a:p>
            <a:r>
              <a:rPr lang="en-IN" sz="1800" b="1" dirty="0" smtClean="0">
                <a:effectLst/>
                <a:latin typeface="Calibri,Bold"/>
              </a:rPr>
              <a:t>Use/Operation </a:t>
            </a:r>
            <a:endParaRPr lang="en-IN" b="1" dirty="0" smtClean="0"/>
          </a:p>
          <a:p>
            <a:r>
              <a:rPr lang="en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Biodegradability/recyclability/reparability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 reusability either in part or as a whole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b="1" dirty="0">
              <a:latin typeface="Times New Roman" panose="02020603050405020304" pitchFamily="18" charset="0"/>
            </a:endParaRPr>
          </a:p>
          <a:p>
            <a:endParaRPr lang="en-IN" dirty="0">
              <a:latin typeface="Calibri,Bold"/>
            </a:endParaRPr>
          </a:p>
        </p:txBody>
      </p:sp>
    </p:spTree>
    <p:extLst>
      <p:ext uri="{BB962C8B-B14F-4D97-AF65-F5344CB8AC3E}">
        <p14:creationId xmlns:p14="http://schemas.microsoft.com/office/powerpoint/2010/main" val="4042626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7A991-856D-41F2-B515-3DC757E73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Waste Management</a:t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505DF-0278-4AFF-9B97-606709FB6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861" y="2180496"/>
            <a:ext cx="5767946" cy="3678303"/>
          </a:xfrm>
        </p:spPr>
        <p:txBody>
          <a:bodyPr>
            <a:normAutofit fontScale="92500"/>
          </a:bodyPr>
          <a:lstStyle/>
          <a:p>
            <a:pPr algn="just"/>
            <a:r>
              <a:rPr lang="en-IN" sz="2800" dirty="0"/>
              <a:t>Making a recycling program for waste materials generated during manufacturing (e.g., broken precast elements, formwork).</a:t>
            </a:r>
          </a:p>
          <a:p>
            <a:pPr algn="just"/>
            <a:r>
              <a:rPr lang="en-IN" sz="2800" dirty="0"/>
              <a:t>Reusing </a:t>
            </a:r>
            <a:r>
              <a:rPr lang="en-IN" sz="2800" dirty="0" smtClean="0"/>
              <a:t>moulds </a:t>
            </a:r>
            <a:r>
              <a:rPr lang="en-IN" sz="2800" dirty="0"/>
              <a:t>and formwork where possible to minimize waste.</a:t>
            </a:r>
          </a:p>
          <a:p>
            <a:pPr algn="just"/>
            <a:r>
              <a:rPr lang="en-IN" sz="2800" dirty="0"/>
              <a:t>Installing water recycling systems to reuse water from concrete mixing and cleaning processes</a:t>
            </a:r>
          </a:p>
          <a:p>
            <a:pPr algn="just"/>
            <a:endParaRPr lang="en-IN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85326F-1E36-77B6-FE3F-ADE403088C01}"/>
              </a:ext>
            </a:extLst>
          </p:cNvPr>
          <p:cNvSpPr txBox="1"/>
          <p:nvPr/>
        </p:nvSpPr>
        <p:spPr>
          <a:xfrm>
            <a:off x="542439" y="2167145"/>
            <a:ext cx="51919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1800" b="1" dirty="0">
              <a:effectLst/>
              <a:latin typeface="Calibri,Bold"/>
            </a:endParaRPr>
          </a:p>
          <a:p>
            <a:endParaRPr lang="en-IN" b="1" dirty="0">
              <a:latin typeface="Calibri,Bold"/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Recommended Structure</a:t>
            </a:r>
            <a:endParaRPr lang="en-IN" sz="1800" b="1" dirty="0" smtClean="0">
              <a:effectLst/>
              <a:latin typeface="Calibri,Bold"/>
            </a:endParaRPr>
          </a:p>
          <a:p>
            <a:endParaRPr lang="en-IN" dirty="0">
              <a:latin typeface="Calibri,Bold"/>
            </a:endParaRPr>
          </a:p>
          <a:p>
            <a:r>
              <a:rPr lang="en-IN" sz="1800" b="1" dirty="0" smtClean="0">
                <a:effectLst/>
                <a:latin typeface="Calibri,Bold"/>
              </a:rPr>
              <a:t>Use/Operation </a:t>
            </a:r>
            <a:endParaRPr lang="en-IN" b="1" dirty="0" smtClean="0"/>
          </a:p>
          <a:p>
            <a:r>
              <a:rPr lang="en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Biodegradability/recyclability/reparability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 reusability either in part or as a whole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b="1" dirty="0">
              <a:latin typeface="Times New Roman" panose="02020603050405020304" pitchFamily="18" charset="0"/>
            </a:endParaRPr>
          </a:p>
          <a:p>
            <a:r>
              <a:rPr lang="en-IN" sz="1800" b="1" dirty="0" smtClean="0">
                <a:effectLst/>
                <a:latin typeface="Calibri,Bold"/>
              </a:rPr>
              <a:t>End of Life 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Safe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sustainable disposal practices 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Waste generation and management </a:t>
            </a:r>
          </a:p>
          <a:p>
            <a:endParaRPr lang="en-IN" dirty="0">
              <a:latin typeface="Calibri,Bold"/>
            </a:endParaRPr>
          </a:p>
        </p:txBody>
      </p:sp>
    </p:spTree>
    <p:extLst>
      <p:ext uri="{BB962C8B-B14F-4D97-AF65-F5344CB8AC3E}">
        <p14:creationId xmlns:p14="http://schemas.microsoft.com/office/powerpoint/2010/main" val="1241865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ADE6-BF4C-42BD-9D03-127C5548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Lifecycle Assessment and </a:t>
            </a:r>
            <a:br>
              <a:rPr lang="en-IN" b="1" dirty="0"/>
            </a:br>
            <a:r>
              <a:rPr lang="en-IN" b="1" dirty="0"/>
              <a:t>End-of-life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5B8AA-5DEE-47B5-A575-37A9DE59E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864" y="2180496"/>
            <a:ext cx="5798943" cy="367830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sz="2800" dirty="0"/>
              <a:t>Conducting Life Cycle Assessment </a:t>
            </a:r>
            <a:r>
              <a:rPr lang="en-US" sz="2800" dirty="0"/>
              <a:t>to evaluate the environmental impact of the precast concrete product from raw material extraction to end-of-life disposal.</a:t>
            </a:r>
          </a:p>
          <a:p>
            <a:pPr algn="just"/>
            <a:r>
              <a:rPr lang="en-US" sz="2800" dirty="0"/>
              <a:t>Designing so as to enable easy dismantling and recycling of precast components at the end of their useful life.</a:t>
            </a:r>
          </a:p>
          <a:p>
            <a:pPr algn="just"/>
            <a:r>
              <a:rPr lang="en-US" sz="2800" dirty="0"/>
              <a:t>Developing take-back programs to facilitate recycling or repurposing of precast elements.</a:t>
            </a:r>
          </a:p>
          <a:p>
            <a:pPr algn="just"/>
            <a:r>
              <a:rPr lang="en-US" sz="2800" dirty="0"/>
              <a:t>Promoting the reuse of precast elements in new construction projects.</a:t>
            </a:r>
            <a:endParaRPr lang="en-IN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85326F-1E36-77B6-FE3F-ADE403088C01}"/>
              </a:ext>
            </a:extLst>
          </p:cNvPr>
          <p:cNvSpPr txBox="1"/>
          <p:nvPr/>
        </p:nvSpPr>
        <p:spPr>
          <a:xfrm>
            <a:off x="556804" y="2183853"/>
            <a:ext cx="49915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latin typeface="Calibri,Bold"/>
              </a:rPr>
              <a:t>Recommended Structure for LIFE </a:t>
            </a:r>
            <a:r>
              <a:rPr lang="en-IN" b="1" dirty="0">
                <a:latin typeface="Calibri,Bold"/>
              </a:rPr>
              <a:t>CYCLE ANALYSIS </a:t>
            </a:r>
          </a:p>
          <a:p>
            <a:endParaRPr lang="en-IN" dirty="0">
              <a:latin typeface="Calibri,Bold"/>
            </a:endParaRPr>
          </a:p>
          <a:p>
            <a:r>
              <a:rPr lang="en-I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Life cycle analysis would generally comprise analysis of impact on environment as high/medium/low during following stages: </a:t>
            </a:r>
          </a:p>
          <a:p>
            <a:pPr marL="285750" indent="-285750">
              <a:buFont typeface="Wingdings" pitchFamily="2" charset="2"/>
              <a:buChar char="Ø"/>
            </a:pPr>
            <a:endParaRPr lang="en-IN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Raw material sourcing and extraction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Manufacturing processes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Distribution and transportation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phase impact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End-of-life disposal or recycling</a:t>
            </a:r>
            <a:br>
              <a:rPr lang="en-I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IN" dirty="0">
              <a:latin typeface="Calibri,Bold"/>
            </a:endParaRPr>
          </a:p>
        </p:txBody>
      </p:sp>
    </p:spTree>
    <p:extLst>
      <p:ext uri="{BB962C8B-B14F-4D97-AF65-F5344CB8AC3E}">
        <p14:creationId xmlns:p14="http://schemas.microsoft.com/office/powerpoint/2010/main" val="3519450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38E29-31FE-4521-80D0-4B1FE82F9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Rating/ Crediting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9F9DF-D69A-4090-97F6-19ECE1A15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dirty="0"/>
              <a:t>Developing Rating/Crediting System to impart points/credits based on the extent of implementation of sustainability measures.</a:t>
            </a:r>
          </a:p>
          <a:p>
            <a:pPr algn="just"/>
            <a:r>
              <a:rPr lang="en-IN" sz="2800" dirty="0"/>
              <a:t>Developing a system to </a:t>
            </a:r>
            <a:r>
              <a:rPr lang="en-US" sz="2800" dirty="0"/>
              <a:t>regularly review and update practices to align with the latest sustainability guidelines and regulations.</a:t>
            </a:r>
          </a:p>
          <a:p>
            <a:pPr algn="just"/>
            <a:r>
              <a:rPr lang="en-US" sz="2800" dirty="0"/>
              <a:t>Encouraging research and development to explore new sustainable materials and technologies.</a:t>
            </a:r>
          </a:p>
        </p:txBody>
      </p:sp>
    </p:spTree>
    <p:extLst>
      <p:ext uri="{BB962C8B-B14F-4D97-AF65-F5344CB8AC3E}">
        <p14:creationId xmlns:p14="http://schemas.microsoft.com/office/powerpoint/2010/main" val="2223047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29DB-628A-14A4-37F9-BFDE4BE07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Sectors &amp; Sub Sectors in CED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BC3F2D-5CD1-C3FF-1E83-0E4009EBD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18769"/>
            <a:ext cx="5157787" cy="424175"/>
          </a:xfrm>
        </p:spPr>
        <p:txBody>
          <a:bodyPr/>
          <a:lstStyle/>
          <a:p>
            <a:pPr algn="ctr"/>
            <a:r>
              <a:rPr lang="en-US" dirty="0"/>
              <a:t>Sectors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7B2A6-ACEA-5F99-C085-9051D84F2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30387"/>
            <a:ext cx="5157787" cy="455901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36 Sectional Committee under CED is broadly classified under 05 Sectors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b="1" dirty="0"/>
              <a:t>Planning &amp; Functional requirements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b="1" dirty="0"/>
              <a:t>Design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b="1" dirty="0"/>
              <a:t>Construction Practices &amp; Management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b="1" dirty="0"/>
              <a:t>Materials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b="1" dirty="0"/>
              <a:t>Building Services</a:t>
            </a:r>
          </a:p>
          <a:p>
            <a:pPr marL="263525" lvl="1" indent="-169863"/>
            <a:r>
              <a:rPr lang="en-US" sz="2800" dirty="0"/>
              <a:t> </a:t>
            </a:r>
            <a:r>
              <a:rPr lang="en-US" dirty="0"/>
              <a:t>One Committee exclusively looking after the National Building Code and allied documents</a:t>
            </a:r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2EAACFE-F804-6D85-CCAD-F5D837A68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18768"/>
            <a:ext cx="5183188" cy="424177"/>
          </a:xfrm>
        </p:spPr>
        <p:txBody>
          <a:bodyPr/>
          <a:lstStyle/>
          <a:p>
            <a:pPr algn="ctr"/>
            <a:r>
              <a:rPr lang="en-US" dirty="0"/>
              <a:t>Sub Sectors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70EA2FC-D120-FDE4-900D-5F9EDC363A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7128" y="1997729"/>
            <a:ext cx="5183188" cy="41592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Out of the </a:t>
            </a:r>
            <a:r>
              <a:rPr lang="en-US" dirty="0" smtClean="0"/>
              <a:t>37 </a:t>
            </a:r>
            <a:r>
              <a:rPr lang="en-US" dirty="0"/>
              <a:t>committees </a:t>
            </a:r>
            <a:r>
              <a:rPr lang="en-US" dirty="0" smtClean="0"/>
              <a:t>12 </a:t>
            </a:r>
            <a:r>
              <a:rPr lang="en-US" dirty="0"/>
              <a:t>Committees are without any Sub sector.</a:t>
            </a:r>
          </a:p>
          <a:p>
            <a:r>
              <a:rPr lang="en-US" dirty="0"/>
              <a:t>There are </a:t>
            </a:r>
            <a:r>
              <a:rPr lang="en-US" dirty="0" smtClean="0"/>
              <a:t>total </a:t>
            </a:r>
            <a:r>
              <a:rPr lang="en-US" dirty="0" smtClean="0"/>
              <a:t>61 </a:t>
            </a:r>
            <a:r>
              <a:rPr lang="en-US" dirty="0" smtClean="0"/>
              <a:t>sub sectors  </a:t>
            </a:r>
            <a:r>
              <a:rPr lang="en-US" dirty="0"/>
              <a:t>in CED.</a:t>
            </a:r>
          </a:p>
          <a:p>
            <a:r>
              <a:rPr lang="en-US" dirty="0"/>
              <a:t>One Committee CED 58 has been transferred to </a:t>
            </a:r>
            <a:r>
              <a:rPr lang="en-US" dirty="0" smtClean="0"/>
              <a:t>EED.</a:t>
            </a:r>
          </a:p>
          <a:p>
            <a:r>
              <a:rPr lang="en-US" dirty="0" smtClean="0"/>
              <a:t>A few new areas have been identified to cater to the requirement of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527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22B88B-96C2-9F95-BCCD-2C6B93C7F8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A835-74CD-8D8E-1BD3-4FF65920C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738" y="1688842"/>
            <a:ext cx="10479703" cy="3200400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US" sz="4000" dirty="0"/>
              <a:t>Engagement -With partner institutions &amp; Industry </a:t>
            </a:r>
            <a:r>
              <a:rPr lang="en-US" sz="4000" dirty="0" smtClean="0"/>
              <a:t>Associations &amp; outside HQs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90777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71CF7F-DD8E-0FD0-BF2F-5159F28C2A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8736F-63CB-60A7-C30A-0D833AF85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3643" y="320902"/>
            <a:ext cx="5763016" cy="937582"/>
          </a:xfrm>
          <a:noFill/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With </a:t>
            </a:r>
            <a:r>
              <a:rPr lang="en-US" dirty="0"/>
              <a:t>Partner Institutions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84D625-2CC7-F094-5F7C-AE8133866B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934605"/>
              </p:ext>
            </p:extLst>
          </p:nvPr>
        </p:nvGraphicFramePr>
        <p:xfrm>
          <a:off x="716157" y="1359095"/>
          <a:ext cx="11361106" cy="4851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55087">
                  <a:extLst>
                    <a:ext uri="{9D8B030D-6E8A-4147-A177-3AD203B41FA5}">
                      <a16:colId xmlns:a16="http://schemas.microsoft.com/office/drawing/2014/main" val="2535186353"/>
                    </a:ext>
                  </a:extLst>
                </a:gridCol>
                <a:gridCol w="4296895">
                  <a:extLst>
                    <a:ext uri="{9D8B030D-6E8A-4147-A177-3AD203B41FA5}">
                      <a16:colId xmlns:a16="http://schemas.microsoft.com/office/drawing/2014/main" val="733809292"/>
                    </a:ext>
                  </a:extLst>
                </a:gridCol>
                <a:gridCol w="3409124">
                  <a:extLst>
                    <a:ext uri="{9D8B030D-6E8A-4147-A177-3AD203B41FA5}">
                      <a16:colId xmlns:a16="http://schemas.microsoft.com/office/drawing/2014/main" val="3577295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Type of engagement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Partner Institute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Details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729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CED 02 - MEETING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04 – MEETING &amp; SEMINAR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CED 06 - MEETING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CED 07 – MEETING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CED 09 - MEETING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CED 13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MEETING 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smtClean="0">
                          <a:solidFill>
                            <a:schemeClr val="tx1"/>
                          </a:solidFill>
                        </a:rPr>
                        <a:t>CED 15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– MEETING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CED 20 – MEETING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CED 24 – MEETING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CED 30 – MEETING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CED 36 – MEETING &amp; SEMINAR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CED 37 – MEETING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CED 39 – MEETING &amp; SEMINAR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CED 43 – MEETING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CED 47 – MEETING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CED 54 – MEETING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NIT, CALICUT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BITS, PILANI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NIT, CALICUT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NITTTR, CHENNAI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FRI, DEHRADUN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IIIT, HYDERABAD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NIT, JALANDHAR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IWST, BENGALURU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NIT, UTTARAKHAND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NIE, MYSORE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IIT, GANDHINAGAR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IIT, BOMBAY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MNIT, JAIPUR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SVNIT, SURAT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VISL SEAPORT,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TIRUVANANTHAPURAM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THAPAR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INSTITUTE, PATIALA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22-12-2024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20-12-2024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DEC 2024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18-11-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 to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18 Nov 2024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27-10-2024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10-02-2025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19-11-2024 &amp; 10-02-2025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12-02-2025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2024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13-12-2024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JAN 2025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25-10-2024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10-01-2025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08-01-2025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06-12-2024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5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3498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2F853-0DBC-7D0C-1B3A-D91771004A04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With </a:t>
            </a:r>
            <a:r>
              <a:rPr lang="en-US" dirty="0" smtClean="0"/>
              <a:t>PARTNER INSTITUTE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FBF94A-CD04-AF96-E055-CCEB1F41BF9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186347"/>
              </p:ext>
            </p:extLst>
          </p:nvPr>
        </p:nvGraphicFramePr>
        <p:xfrm>
          <a:off x="839788" y="1666973"/>
          <a:ext cx="10739502" cy="23358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58969">
                  <a:extLst>
                    <a:ext uri="{9D8B030D-6E8A-4147-A177-3AD203B41FA5}">
                      <a16:colId xmlns:a16="http://schemas.microsoft.com/office/drawing/2014/main" val="2535186353"/>
                    </a:ext>
                  </a:extLst>
                </a:gridCol>
                <a:gridCol w="4100663">
                  <a:extLst>
                    <a:ext uri="{9D8B030D-6E8A-4147-A177-3AD203B41FA5}">
                      <a16:colId xmlns:a16="http://schemas.microsoft.com/office/drawing/2014/main" val="733809292"/>
                    </a:ext>
                  </a:extLst>
                </a:gridCol>
                <a:gridCol w="3279870">
                  <a:extLst>
                    <a:ext uri="{9D8B030D-6E8A-4147-A177-3AD203B41FA5}">
                      <a16:colId xmlns:a16="http://schemas.microsoft.com/office/drawing/2014/main" val="3577295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Type of engagement</a:t>
                      </a:r>
                    </a:p>
                  </a:txBody>
                  <a:tcPr marL="40848" marR="408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Industry Associations/Partner Organization</a:t>
                      </a:r>
                    </a:p>
                  </a:txBody>
                  <a:tcPr marL="40848" marR="408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Details</a:t>
                      </a:r>
                    </a:p>
                  </a:txBody>
                  <a:tcPr marL="40848" marR="408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729220"/>
                  </a:ext>
                </a:extLst>
              </a:tr>
              <a:tr h="16957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CED 56 – MEETING &amp; SEMINAR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CED 57 – MEETING &amp; SEMINAR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CED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59 - MEETING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40848" marR="408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MIT, MAHE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IIT, BHU</a:t>
                      </a:r>
                    </a:p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IISc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BENGALURU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40848" marR="408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29-11-2024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24-01-2025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JAN 2025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40848" marR="408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5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8108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634D42-75B0-897B-D2E0-FB617DF697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ECBFC-438B-BB58-541C-A74F992C59C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anchor="ctr"/>
          <a:lstStyle/>
          <a:p>
            <a:pPr algn="ctr"/>
            <a:r>
              <a:rPr lang="en-US" dirty="0" smtClean="0"/>
              <a:t>Important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8945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D2D7-260D-ADDB-1FEC-3B8D57CF2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IN" sz="2800" dirty="0">
                <a:solidFill>
                  <a:srgbClr val="FFFFFF"/>
                </a:solidFill>
              </a:rPr>
              <a:t>Upcoming events where BIS is participating as a Supporting Organization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724FBA-1E24-6DF6-2E58-0A8A704704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281750"/>
              </p:ext>
            </p:extLst>
          </p:nvPr>
        </p:nvGraphicFramePr>
        <p:xfrm>
          <a:off x="1142316" y="1492896"/>
          <a:ext cx="10005954" cy="5075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810">
                  <a:extLst>
                    <a:ext uri="{9D8B030D-6E8A-4147-A177-3AD203B41FA5}">
                      <a16:colId xmlns:a16="http://schemas.microsoft.com/office/drawing/2014/main" val="3470228240"/>
                    </a:ext>
                  </a:extLst>
                </a:gridCol>
                <a:gridCol w="5877529">
                  <a:extLst>
                    <a:ext uri="{9D8B030D-6E8A-4147-A177-3AD203B41FA5}">
                      <a16:colId xmlns:a16="http://schemas.microsoft.com/office/drawing/2014/main" val="3400582107"/>
                    </a:ext>
                  </a:extLst>
                </a:gridCol>
                <a:gridCol w="3037615">
                  <a:extLst>
                    <a:ext uri="{9D8B030D-6E8A-4147-A177-3AD203B41FA5}">
                      <a16:colId xmlns:a16="http://schemas.microsoft.com/office/drawing/2014/main" val="332035099"/>
                    </a:ext>
                  </a:extLst>
                </a:gridCol>
              </a:tblGrid>
              <a:tr h="1291854">
                <a:tc>
                  <a:txBody>
                    <a:bodyPr/>
                    <a:lstStyle/>
                    <a:p>
                      <a:r>
                        <a:rPr lang="en-IN" sz="2200" dirty="0" err="1"/>
                        <a:t>Sl</a:t>
                      </a:r>
                      <a:r>
                        <a:rPr lang="en-IN" sz="2200" dirty="0"/>
                        <a:t> No.</a:t>
                      </a:r>
                    </a:p>
                  </a:txBody>
                  <a:tcPr marL="109759" marR="109759" marT="54880" marB="54880"/>
                </a:tc>
                <a:tc>
                  <a:txBody>
                    <a:bodyPr/>
                    <a:lstStyle/>
                    <a:p>
                      <a:r>
                        <a:rPr lang="en-IN" sz="2200" dirty="0"/>
                        <a:t>Event</a:t>
                      </a:r>
                    </a:p>
                  </a:txBody>
                  <a:tcPr marL="109759" marR="109759" marT="54880" marB="54880"/>
                </a:tc>
                <a:tc>
                  <a:txBody>
                    <a:bodyPr/>
                    <a:lstStyle/>
                    <a:p>
                      <a:r>
                        <a:rPr lang="en-IN" sz="2200"/>
                        <a:t>Date</a:t>
                      </a:r>
                    </a:p>
                  </a:txBody>
                  <a:tcPr marL="109759" marR="109759" marT="54880" marB="54880"/>
                </a:tc>
                <a:extLst>
                  <a:ext uri="{0D108BD9-81ED-4DB2-BD59-A6C34878D82A}">
                    <a16:rowId xmlns:a16="http://schemas.microsoft.com/office/drawing/2014/main" val="3196802542"/>
                  </a:ext>
                </a:extLst>
              </a:tr>
              <a:tr h="2453714">
                <a:tc>
                  <a:txBody>
                    <a:bodyPr/>
                    <a:lstStyle/>
                    <a:p>
                      <a:r>
                        <a:rPr lang="en-IN" sz="2200"/>
                        <a:t>1</a:t>
                      </a:r>
                    </a:p>
                  </a:txBody>
                  <a:tcPr marL="109759" marR="109759" marT="54880" marB="54880"/>
                </a:tc>
                <a:tc>
                  <a:txBody>
                    <a:bodyPr/>
                    <a:lstStyle/>
                    <a:p>
                      <a:r>
                        <a:rPr lang="en-IN" sz="2200" dirty="0"/>
                        <a:t>18</a:t>
                      </a:r>
                      <a:r>
                        <a:rPr lang="en-IN" sz="2200" baseline="30000" dirty="0"/>
                        <a:t>th</a:t>
                      </a:r>
                      <a:r>
                        <a:rPr lang="en-IN" sz="2200" dirty="0"/>
                        <a:t> International Conference &amp; Exhibition on Cement, Concrete and Building Materials at </a:t>
                      </a:r>
                      <a:r>
                        <a:rPr lang="en-IN" sz="2200" dirty="0" err="1"/>
                        <a:t>Yashobhoomi</a:t>
                      </a:r>
                      <a:r>
                        <a:rPr lang="en-IN" sz="2200" dirty="0"/>
                        <a:t> Convention Centre, IICC </a:t>
                      </a:r>
                      <a:r>
                        <a:rPr lang="en-IN" sz="2200" dirty="0" err="1"/>
                        <a:t>Dwarka</a:t>
                      </a:r>
                      <a:r>
                        <a:rPr lang="en-IN" sz="2200" dirty="0"/>
                        <a:t> on the theme ‘Cementing the Net Zero future’ organized by NCCBM</a:t>
                      </a:r>
                    </a:p>
                  </a:txBody>
                  <a:tcPr marL="109759" marR="109759" marT="54880" marB="54880"/>
                </a:tc>
                <a:tc>
                  <a:txBody>
                    <a:bodyPr/>
                    <a:lstStyle/>
                    <a:p>
                      <a:r>
                        <a:rPr lang="en-IN" sz="2200" dirty="0"/>
                        <a:t>27 to 29 Nov 2024</a:t>
                      </a:r>
                    </a:p>
                  </a:txBody>
                  <a:tcPr marL="109759" marR="109759" marT="54880" marB="54880"/>
                </a:tc>
                <a:extLst>
                  <a:ext uri="{0D108BD9-81ED-4DB2-BD59-A6C34878D82A}">
                    <a16:rowId xmlns:a16="http://schemas.microsoft.com/office/drawing/2014/main" val="3964169243"/>
                  </a:ext>
                </a:extLst>
              </a:tr>
              <a:tr h="1330286">
                <a:tc>
                  <a:txBody>
                    <a:bodyPr/>
                    <a:lstStyle/>
                    <a:p>
                      <a:r>
                        <a:rPr lang="en-IN" sz="2200"/>
                        <a:t>2</a:t>
                      </a:r>
                    </a:p>
                  </a:txBody>
                  <a:tcPr marL="109759" marR="109759" marT="54880" marB="54880"/>
                </a:tc>
                <a:tc>
                  <a:txBody>
                    <a:bodyPr/>
                    <a:lstStyle/>
                    <a:p>
                      <a:r>
                        <a:rPr lang="en-IN" sz="2200" dirty="0"/>
                        <a:t>Structural Engineers National Convention (</a:t>
                      </a:r>
                      <a:r>
                        <a:rPr lang="en-IN" sz="2200" dirty="0" err="1"/>
                        <a:t>StructE</a:t>
                      </a:r>
                      <a:r>
                        <a:rPr lang="en-IN" sz="2200" dirty="0"/>
                        <a:t> </a:t>
                      </a:r>
                      <a:r>
                        <a:rPr lang="en-IN" sz="2200" dirty="0" err="1"/>
                        <a:t>NatCon</a:t>
                      </a:r>
                      <a:r>
                        <a:rPr lang="en-IN" sz="2200" dirty="0"/>
                        <a:t>) organized by </a:t>
                      </a:r>
                      <a:r>
                        <a:rPr lang="en-IN" sz="2200" dirty="0" err="1"/>
                        <a:t>IAStructE</a:t>
                      </a:r>
                      <a:endParaRPr lang="en-IN" sz="2200" dirty="0"/>
                    </a:p>
                  </a:txBody>
                  <a:tcPr marL="109759" marR="109759" marT="54880" marB="54880"/>
                </a:tc>
                <a:tc>
                  <a:txBody>
                    <a:bodyPr/>
                    <a:lstStyle/>
                    <a:p>
                      <a:r>
                        <a:rPr lang="en-IN" sz="2200" dirty="0"/>
                        <a:t>8 to 10 Nov 2024 </a:t>
                      </a:r>
                    </a:p>
                  </a:txBody>
                  <a:tcPr marL="109759" marR="109759" marT="54880" marB="54880"/>
                </a:tc>
                <a:extLst>
                  <a:ext uri="{0D108BD9-81ED-4DB2-BD59-A6C34878D82A}">
                    <a16:rowId xmlns:a16="http://schemas.microsoft.com/office/drawing/2014/main" val="183448410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32E4D2D7-260D-ADDB-1FEC-3B8D57CF287C}"/>
              </a:ext>
            </a:extLst>
          </p:cNvPr>
          <p:cNvSpPr txBox="1">
            <a:spLocks/>
          </p:cNvSpPr>
          <p:nvPr/>
        </p:nvSpPr>
        <p:spPr>
          <a:xfrm>
            <a:off x="755780" y="501265"/>
            <a:ext cx="11066105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800" dirty="0" smtClean="0"/>
              <a:t>Upcoming events where BIS is participating as a Supporting Organization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1014884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D2D7-260D-ADDB-1FEC-3B8D57CF2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IN" sz="2800" dirty="0" smtClean="0">
                <a:solidFill>
                  <a:srgbClr val="FFFFFF"/>
                </a:solidFill>
              </a:rPr>
              <a:t>Events held where </a:t>
            </a:r>
            <a:r>
              <a:rPr lang="en-IN" sz="2800" dirty="0">
                <a:solidFill>
                  <a:srgbClr val="FFFFFF"/>
                </a:solidFill>
              </a:rPr>
              <a:t>BIS </a:t>
            </a:r>
            <a:r>
              <a:rPr lang="en-IN" sz="2800" dirty="0" smtClean="0">
                <a:solidFill>
                  <a:srgbClr val="FFFFFF"/>
                </a:solidFill>
              </a:rPr>
              <a:t>Organized </a:t>
            </a:r>
            <a:r>
              <a:rPr lang="en-IN" sz="2800" smtClean="0">
                <a:solidFill>
                  <a:srgbClr val="FFFFFF"/>
                </a:solidFill>
              </a:rPr>
              <a:t>/ Supported</a:t>
            </a:r>
            <a:endParaRPr lang="en-IN" sz="2800" dirty="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724FBA-1E24-6DF6-2E58-0A8A704704E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104994" y="2112579"/>
          <a:ext cx="10005954" cy="4213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810">
                  <a:extLst>
                    <a:ext uri="{9D8B030D-6E8A-4147-A177-3AD203B41FA5}">
                      <a16:colId xmlns:a16="http://schemas.microsoft.com/office/drawing/2014/main" val="3470228240"/>
                    </a:ext>
                  </a:extLst>
                </a:gridCol>
                <a:gridCol w="5877529">
                  <a:extLst>
                    <a:ext uri="{9D8B030D-6E8A-4147-A177-3AD203B41FA5}">
                      <a16:colId xmlns:a16="http://schemas.microsoft.com/office/drawing/2014/main" val="3400582107"/>
                    </a:ext>
                  </a:extLst>
                </a:gridCol>
                <a:gridCol w="3037615">
                  <a:extLst>
                    <a:ext uri="{9D8B030D-6E8A-4147-A177-3AD203B41FA5}">
                      <a16:colId xmlns:a16="http://schemas.microsoft.com/office/drawing/2014/main" val="332035099"/>
                    </a:ext>
                  </a:extLst>
                </a:gridCol>
              </a:tblGrid>
              <a:tr h="482941">
                <a:tc>
                  <a:txBody>
                    <a:bodyPr/>
                    <a:lstStyle/>
                    <a:p>
                      <a:r>
                        <a:rPr lang="en-IN" sz="2200" dirty="0" err="1"/>
                        <a:t>Sl</a:t>
                      </a:r>
                      <a:r>
                        <a:rPr lang="en-IN" sz="2200" dirty="0"/>
                        <a:t> No.</a:t>
                      </a:r>
                    </a:p>
                  </a:txBody>
                  <a:tcPr marL="109759" marR="109759" marT="54880" marB="54880"/>
                </a:tc>
                <a:tc>
                  <a:txBody>
                    <a:bodyPr/>
                    <a:lstStyle/>
                    <a:p>
                      <a:r>
                        <a:rPr lang="en-IN" sz="2200"/>
                        <a:t>Event</a:t>
                      </a:r>
                    </a:p>
                  </a:txBody>
                  <a:tcPr marL="109759" marR="109759" marT="54880" marB="54880"/>
                </a:tc>
                <a:tc>
                  <a:txBody>
                    <a:bodyPr/>
                    <a:lstStyle/>
                    <a:p>
                      <a:r>
                        <a:rPr lang="en-IN" sz="2200"/>
                        <a:t>Date</a:t>
                      </a:r>
                    </a:p>
                  </a:txBody>
                  <a:tcPr marL="109759" marR="109759" marT="54880" marB="54880"/>
                </a:tc>
                <a:extLst>
                  <a:ext uri="{0D108BD9-81ED-4DB2-BD59-A6C34878D82A}">
                    <a16:rowId xmlns:a16="http://schemas.microsoft.com/office/drawing/2014/main" val="3196802542"/>
                  </a:ext>
                </a:extLst>
              </a:tr>
              <a:tr h="766516">
                <a:tc>
                  <a:txBody>
                    <a:bodyPr/>
                    <a:lstStyle/>
                    <a:p>
                      <a:r>
                        <a:rPr lang="en-IN" sz="2200" dirty="0"/>
                        <a:t>1</a:t>
                      </a:r>
                    </a:p>
                  </a:txBody>
                  <a:tcPr marL="109759" marR="109759" marT="54880" marB="54880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 Workshop on Neutral Data Connectivity Infrastructure (DCI) in buildings organized by Broadband India Forum (BIF) and supported by BIS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59" marR="109759" marT="54880" marB="54880"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 March 2024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59" marR="109759" marT="54880" marB="54880"/>
                </a:tc>
                <a:extLst>
                  <a:ext uri="{0D108BD9-81ED-4DB2-BD59-A6C34878D82A}">
                    <a16:rowId xmlns:a16="http://schemas.microsoft.com/office/drawing/2014/main" val="3964169243"/>
                  </a:ext>
                </a:extLst>
              </a:tr>
              <a:tr h="812219">
                <a:tc>
                  <a:txBody>
                    <a:bodyPr/>
                    <a:lstStyle/>
                    <a:p>
                      <a:r>
                        <a:rPr lang="en-IN" sz="2200" dirty="0"/>
                        <a:t>2</a:t>
                      </a:r>
                    </a:p>
                  </a:txBody>
                  <a:tcPr marL="109759" marR="109759" marT="54880" marB="54880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days National Seminar on NBC 2016 jointly organized by BIS and the Institution of Engineers (India) -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Palghat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Local Centre (IEI-PLC)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59" marR="109759" marT="54880" marB="54880"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 &amp; 10 August 2024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59" marR="109759" marT="54880" marB="54880"/>
                </a:tc>
                <a:extLst>
                  <a:ext uri="{0D108BD9-81ED-4DB2-BD59-A6C34878D82A}">
                    <a16:rowId xmlns:a16="http://schemas.microsoft.com/office/drawing/2014/main" val="1834484104"/>
                  </a:ext>
                </a:extLst>
              </a:tr>
              <a:tr h="548797">
                <a:tc>
                  <a:txBody>
                    <a:bodyPr/>
                    <a:lstStyle/>
                    <a:p>
                      <a:r>
                        <a:rPr lang="en-IN" sz="2200" dirty="0" smtClean="0"/>
                        <a:t>3</a:t>
                      </a:r>
                      <a:endParaRPr lang="en-IN" sz="2200" dirty="0"/>
                    </a:p>
                  </a:txBody>
                  <a:tcPr marL="109759" marR="109759" marT="54880" marB="54880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'Fire &amp; Security India Expo (FSIE)' organized by Fire and Security Association of India (FSAI), Mumbai and supported by BIS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59" marR="109759" marT="54880" marB="54880"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to 24 August 2024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59" marR="109759" marT="54880" marB="54880"/>
                </a:tc>
                <a:extLst>
                  <a:ext uri="{0D108BD9-81ED-4DB2-BD59-A6C34878D82A}">
                    <a16:rowId xmlns:a16="http://schemas.microsoft.com/office/drawing/2014/main" val="500385469"/>
                  </a:ext>
                </a:extLst>
              </a:tr>
              <a:tr h="548797">
                <a:tc>
                  <a:txBody>
                    <a:bodyPr/>
                    <a:lstStyle/>
                    <a:p>
                      <a:r>
                        <a:rPr lang="en-IN" sz="2200" dirty="0" smtClean="0"/>
                        <a:t>4</a:t>
                      </a:r>
                      <a:endParaRPr lang="en-IN" sz="2200" dirty="0"/>
                    </a:p>
                  </a:txBody>
                  <a:tcPr marL="109759" marR="109759" marT="54880" marB="54880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Webinar on 'Passive Fire Protection' organized by Fire Safe India Foundation (FSIF), Mumbai and supported by BIS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59" marR="109759" marT="54880" marB="54880"/>
                </a:tc>
                <a:tc>
                  <a:txBody>
                    <a:bodyPr/>
                    <a:lstStyle/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August 2024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59" marR="109759" marT="54880" marB="54880"/>
                </a:tc>
                <a:extLst>
                  <a:ext uri="{0D108BD9-81ED-4DB2-BD59-A6C34878D82A}">
                    <a16:rowId xmlns:a16="http://schemas.microsoft.com/office/drawing/2014/main" val="2751901528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32E4D2D7-260D-ADDB-1FEC-3B8D57CF287C}"/>
              </a:ext>
            </a:extLst>
          </p:cNvPr>
          <p:cNvSpPr txBox="1">
            <a:spLocks/>
          </p:cNvSpPr>
          <p:nvPr/>
        </p:nvSpPr>
        <p:spPr>
          <a:xfrm>
            <a:off x="755780" y="501265"/>
            <a:ext cx="11066105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800" dirty="0"/>
              <a:t>E</a:t>
            </a:r>
            <a:r>
              <a:rPr lang="en-IN" sz="2800" dirty="0" smtClean="0"/>
              <a:t>vents held where BIS organized/supported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1978337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18"/>
          <p:cNvPicPr preferRelativeResize="0"/>
          <p:nvPr/>
        </p:nvPicPr>
        <p:blipFill rotWithShape="1">
          <a:blip r:embed="rId3">
            <a:alphaModFix amt="13000"/>
          </a:blip>
          <a:srcRect b="15625"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18"/>
          <p:cNvSpPr txBox="1"/>
          <p:nvPr/>
        </p:nvSpPr>
        <p:spPr>
          <a:xfrm>
            <a:off x="1690635" y="3310867"/>
            <a:ext cx="85366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 defTabSz="609630">
              <a:buClr>
                <a:srgbClr val="000000"/>
              </a:buClr>
            </a:pPr>
            <a:r>
              <a:rPr lang="en-US" sz="6000" kern="0" dirty="0">
                <a:latin typeface="Tenor Sans"/>
                <a:ea typeface="Tenor Sans"/>
                <a:cs typeface="Tenor Sans"/>
                <a:sym typeface="Tenor Sans"/>
              </a:rPr>
              <a:t>Thank You</a:t>
            </a:r>
            <a:endParaRPr sz="933" kern="0" dirty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670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966BE9-0F20-41FB-D60C-B2BC713C9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Sectors &amp; Sub Sectors in CED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A18FA1F4-23FF-0AAC-2354-1D51F666E4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113142"/>
              </p:ext>
            </p:extLst>
          </p:nvPr>
        </p:nvGraphicFramePr>
        <p:xfrm>
          <a:off x="3592286" y="405112"/>
          <a:ext cx="8225465" cy="6061001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{9D7B26C5-4107-4FEC-AEDC-1716B250A1EF}</a:tableStyleId>
              </a:tblPr>
              <a:tblGrid>
                <a:gridCol w="2516654">
                  <a:extLst>
                    <a:ext uri="{9D8B030D-6E8A-4147-A177-3AD203B41FA5}">
                      <a16:colId xmlns:a16="http://schemas.microsoft.com/office/drawing/2014/main" val="2227949101"/>
                    </a:ext>
                  </a:extLst>
                </a:gridCol>
                <a:gridCol w="5708811">
                  <a:extLst>
                    <a:ext uri="{9D8B030D-6E8A-4147-A177-3AD203B41FA5}">
                      <a16:colId xmlns:a16="http://schemas.microsoft.com/office/drawing/2014/main" val="2833499983"/>
                    </a:ext>
                  </a:extLst>
                </a:gridCol>
              </a:tblGrid>
              <a:tr h="755573"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b="0" cap="none" spc="0" dirty="0">
                          <a:solidFill>
                            <a:schemeClr val="bg1"/>
                          </a:solidFill>
                          <a:effectLst/>
                        </a:rPr>
                        <a:t>Sector</a:t>
                      </a:r>
                      <a:endParaRPr lang="en-US" sz="20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12857" marR="35828" marT="86813" marB="86813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b="0" cap="none" spc="0" dirty="0">
                          <a:solidFill>
                            <a:schemeClr val="bg1"/>
                          </a:solidFill>
                          <a:effectLst/>
                        </a:rPr>
                        <a:t>Committee          Title</a:t>
                      </a:r>
                      <a:endParaRPr lang="en-US" sz="20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12857" marR="35828" marT="86813" marB="86813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958585"/>
                  </a:ext>
                </a:extLst>
              </a:tr>
              <a:tr h="1326357">
                <a:tc rowSpan="4"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Planning &amp; Function</a:t>
                      </a:r>
                      <a:endParaRPr lang="en-US" sz="2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2857" marR="35828" marT="86813" marB="86813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</a:t>
                      </a: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 </a:t>
                      </a:r>
                      <a:r>
                        <a:rPr lang="en-IN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Functional Requirements in Buildings Sectional Committee</a:t>
                      </a:r>
                      <a:endParaRPr lang="en-US" sz="2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038" marR="322528" marT="215019" marB="215019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668859"/>
                  </a:ext>
                </a:extLst>
              </a:tr>
              <a:tr h="1326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</a:t>
                      </a: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  </a:t>
                      </a:r>
                      <a:r>
                        <a:rPr lang="en-IN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Planning and Housing Sectional Committee</a:t>
                      </a:r>
                      <a:endParaRPr lang="en-US" sz="2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038" marR="322528" marT="215019" marB="215019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228134"/>
                  </a:ext>
                </a:extLst>
              </a:tr>
              <a:tr h="1326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</a:t>
                      </a: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   </a:t>
                      </a:r>
                      <a:r>
                        <a:rPr lang="en-IN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Hill Area Development Engineering Sectional Committee</a:t>
                      </a:r>
                      <a:endParaRPr lang="en-US" sz="2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038" marR="322528" marT="215019" marB="215019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5951990"/>
                  </a:ext>
                </a:extLst>
              </a:tr>
              <a:tr h="1326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</a:t>
                      </a:r>
                      <a:r>
                        <a:rPr lang="en-US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  </a:t>
                      </a:r>
                      <a:r>
                        <a:rPr lang="en-IN" sz="2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 Cities Sectional Committee</a:t>
                      </a:r>
                      <a:endParaRPr lang="en-US" sz="2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038" marR="322528" marT="215019" marB="215019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096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78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966BE9-0F20-41FB-D60C-B2BC713C9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Sectors &amp; Sub Sectors in CED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A18FA1F4-23FF-0AAC-2354-1D51F666E4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405570"/>
              </p:ext>
            </p:extLst>
          </p:nvPr>
        </p:nvGraphicFramePr>
        <p:xfrm>
          <a:off x="3543300" y="240519"/>
          <a:ext cx="8648700" cy="6393624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{9D7B26C5-4107-4FEC-AEDC-1716B250A1EF}</a:tableStyleId>
              </a:tblPr>
              <a:tblGrid>
                <a:gridCol w="1775149">
                  <a:extLst>
                    <a:ext uri="{9D8B030D-6E8A-4147-A177-3AD203B41FA5}">
                      <a16:colId xmlns:a16="http://schemas.microsoft.com/office/drawing/2014/main" val="2227949101"/>
                    </a:ext>
                  </a:extLst>
                </a:gridCol>
                <a:gridCol w="6873551">
                  <a:extLst>
                    <a:ext uri="{9D8B030D-6E8A-4147-A177-3AD203B41FA5}">
                      <a16:colId xmlns:a16="http://schemas.microsoft.com/office/drawing/2014/main" val="2833499983"/>
                    </a:ext>
                  </a:extLst>
                </a:gridCol>
              </a:tblGrid>
              <a:tr h="514106"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b="0" cap="none" spc="0" dirty="0">
                          <a:solidFill>
                            <a:schemeClr val="bg1"/>
                          </a:solidFill>
                          <a:effectLst/>
                        </a:rPr>
                        <a:t>Sector</a:t>
                      </a:r>
                      <a:endParaRPr lang="en-US" sz="20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12857" marR="35828" marT="86813" marB="86813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b="0" cap="none" spc="0" dirty="0">
                          <a:solidFill>
                            <a:schemeClr val="bg1"/>
                          </a:solidFill>
                          <a:effectLst/>
                        </a:rPr>
                        <a:t>Committee          Title</a:t>
                      </a:r>
                      <a:endParaRPr lang="en-US" sz="20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12857" marR="35828" marT="86813" marB="86813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958585"/>
                  </a:ext>
                </a:extLst>
              </a:tr>
              <a:tr h="498409">
                <a:tc rowSpan="10">
                  <a:txBody>
                    <a:bodyPr/>
                    <a:lstStyle/>
                    <a:p>
                      <a:pPr algn="ctr" rtl="0" fontAlgn="b"/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effectLst/>
                        </a:rPr>
                        <a:t>Design</a:t>
                      </a:r>
                    </a:p>
                  </a:txBody>
                  <a:tcPr marL="112857" marR="35828" marT="86813" marB="86813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8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02   Cement And Concrete Sectional Committee</a:t>
                      </a:r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668859"/>
                  </a:ext>
                </a:extLst>
              </a:tr>
              <a:tr h="645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8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07   Structural Engineering and Structural</a:t>
                      </a:r>
                    </a:p>
                    <a:p>
                      <a:pPr algn="just" rtl="0" fontAlgn="b"/>
                      <a:r>
                        <a:rPr lang="en-US" sz="18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Sections Committee</a:t>
                      </a:r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228134"/>
                  </a:ext>
                </a:extLst>
              </a:tr>
              <a:tr h="645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8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  Building Construction Practices Sectional</a:t>
                      </a:r>
                    </a:p>
                    <a:p>
                      <a:pPr algn="just" rtl="0" fontAlgn="b"/>
                      <a:r>
                        <a:rPr lang="en-US" sz="18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Committee</a:t>
                      </a:r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5951990"/>
                  </a:ext>
                </a:extLst>
              </a:tr>
              <a:tr h="498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rtl="0">
                        <a:buNone/>
                      </a:pPr>
                      <a:r>
                        <a:rPr lang="en-US" sz="18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37   Structural Safety Sectional Committee</a:t>
                      </a:r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096966"/>
                  </a:ext>
                </a:extLst>
              </a:tr>
              <a:tr h="498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 rtl="0">
                        <a:buNone/>
                      </a:pPr>
                      <a:r>
                        <a:rPr lang="en-US" sz="18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38   Special Structures Sectional Committee</a:t>
                      </a:r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61571"/>
                  </a:ext>
                </a:extLst>
              </a:tr>
              <a:tr h="498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rtl="0">
                        <a:buNone/>
                      </a:pPr>
                      <a:r>
                        <a:rPr lang="en-US" sz="18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39   Earthquake Engineering Sectional Committee</a:t>
                      </a:r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771066"/>
                  </a:ext>
                </a:extLst>
              </a:tr>
              <a:tr h="6483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 rtl="0">
                        <a:buNone/>
                      </a:pPr>
                      <a:r>
                        <a:rPr lang="en-US" sz="18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43   Soil and Foundation Engineering Sectional</a:t>
                      </a:r>
                    </a:p>
                    <a:p>
                      <a:pPr lvl="0" algn="just" rtl="0">
                        <a:buNone/>
                      </a:pPr>
                      <a:r>
                        <a:rPr lang="en-US" sz="18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Committee </a:t>
                      </a:r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10562"/>
                  </a:ext>
                </a:extLst>
              </a:tr>
              <a:tr h="645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 rtl="0">
                        <a:buNone/>
                      </a:pPr>
                      <a:r>
                        <a:rPr lang="en-US" sz="18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47   Ports, Harbors and Offshore Installation Section</a:t>
                      </a:r>
                    </a:p>
                    <a:p>
                      <a:pPr lvl="0" algn="just" rtl="0">
                        <a:buNone/>
                      </a:pPr>
                      <a:r>
                        <a:rPr lang="en-US" sz="18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Committee</a:t>
                      </a:r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6449846"/>
                  </a:ext>
                </a:extLst>
              </a:tr>
              <a:tr h="498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rtl="0">
                        <a:buNone/>
                      </a:pPr>
                      <a:r>
                        <a:rPr lang="en-US" sz="18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48   Rocks Mechanics Sectional Committee</a:t>
                      </a:r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831982"/>
                  </a:ext>
                </a:extLst>
              </a:tr>
              <a:tr h="498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 rtl="0">
                        <a:buNone/>
                      </a:pPr>
                      <a:r>
                        <a:rPr lang="en-US" sz="18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57   Cyclone Resistance Structures Sectional Committee</a:t>
                      </a:r>
                    </a:p>
                  </a:txBody>
                  <a:tcPr marL="112857" marR="35828" marT="86813" marB="8681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416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782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9FEDD6-428C-CF31-E46C-9CD2EEC10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522" y="2090692"/>
            <a:ext cx="2756263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Sectors &amp; Sub Sectors in CED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A352C10-C859-175B-23DF-F19B6E27B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071281"/>
              </p:ext>
            </p:extLst>
          </p:nvPr>
        </p:nvGraphicFramePr>
        <p:xfrm>
          <a:off x="3086100" y="0"/>
          <a:ext cx="9105900" cy="68579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08514">
                  <a:extLst>
                    <a:ext uri="{9D8B030D-6E8A-4147-A177-3AD203B41FA5}">
                      <a16:colId xmlns:a16="http://schemas.microsoft.com/office/drawing/2014/main" val="2365854416"/>
                    </a:ext>
                  </a:extLst>
                </a:gridCol>
                <a:gridCol w="6297386">
                  <a:extLst>
                    <a:ext uri="{9D8B030D-6E8A-4147-A177-3AD203B41FA5}">
                      <a16:colId xmlns:a16="http://schemas.microsoft.com/office/drawing/2014/main" val="4143309180"/>
                    </a:ext>
                  </a:extLst>
                </a:gridCol>
              </a:tblGrid>
              <a:tr h="566714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/>
                        <a:t>Sector</a:t>
                      </a:r>
                    </a:p>
                  </a:txBody>
                  <a:tcPr marL="132952" marR="132952" marT="132952" marB="132952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/>
                        <a:t>Committee          Title</a:t>
                      </a:r>
                    </a:p>
                  </a:txBody>
                  <a:tcPr marL="132952" marR="132952" marT="132952" marB="132952" anchor="ctr"/>
                </a:tc>
                <a:extLst>
                  <a:ext uri="{0D108BD9-81ED-4DB2-BD59-A6C34878D82A}">
                    <a16:rowId xmlns:a16="http://schemas.microsoft.com/office/drawing/2014/main" val="963603033"/>
                  </a:ext>
                </a:extLst>
              </a:tr>
              <a:tr h="57100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u="none" strike="noStrike" cap="none" spc="0" noProof="0" dirty="0">
                          <a:effectLst/>
                        </a:rPr>
                        <a:t>Building Services</a:t>
                      </a:r>
                      <a:endParaRPr lang="en-US" sz="1800" b="1" dirty="0"/>
                    </a:p>
                  </a:txBody>
                  <a:tcPr marL="132952" marR="132952" marT="132952" marB="132952" anchor="ctr"/>
                </a:tc>
                <a:tc>
                  <a:txBody>
                    <a:bodyPr/>
                    <a:lstStyle/>
                    <a:p>
                      <a:pPr lvl="0" algn="just" rtl="0">
                        <a:buNone/>
                      </a:pPr>
                      <a:r>
                        <a:rPr lang="en-US" sz="1400" cap="none" spc="0" dirty="0">
                          <a:effectLst/>
                        </a:rPr>
                        <a:t>CED 24   Public</a:t>
                      </a:r>
                      <a:r>
                        <a:rPr lang="en-US" sz="1400" cap="none" spc="0" baseline="0" dirty="0">
                          <a:effectLst/>
                        </a:rPr>
                        <a:t> Health Engineering Sectional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952" marR="132952" marT="132952" marB="132952" anchor="ctr"/>
                </a:tc>
                <a:extLst>
                  <a:ext uri="{0D108BD9-81ED-4DB2-BD59-A6C34878D82A}">
                    <a16:rowId xmlns:a16="http://schemas.microsoft.com/office/drawing/2014/main" val="670414513"/>
                  </a:ext>
                </a:extLst>
              </a:tr>
              <a:tr h="566714">
                <a:tc>
                  <a:txBody>
                    <a:bodyPr/>
                    <a:lstStyle/>
                    <a:p>
                      <a:pPr rtl="0" fontAlgn="b"/>
                      <a:endParaRPr lang="en-US" sz="18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952" marR="132952" marT="132952" marB="132952" anchor="ctr"/>
                </a:tc>
                <a:tc>
                  <a:txBody>
                    <a:bodyPr/>
                    <a:lstStyle/>
                    <a:p>
                      <a:pPr lvl="0" algn="just" rtl="0">
                        <a:buNone/>
                      </a:pPr>
                      <a:r>
                        <a:rPr lang="en-US" sz="1400" cap="none" spc="0" dirty="0">
                          <a:effectLst/>
                        </a:rPr>
                        <a:t>CED 36   Fire Safety Sectional Committee</a:t>
                      </a:r>
                      <a:endParaRPr lang="en-US" sz="1400" dirty="0"/>
                    </a:p>
                  </a:txBody>
                  <a:tcPr marL="132952" marR="132952" marT="132952" marB="132952" anchor="ctr"/>
                </a:tc>
                <a:extLst>
                  <a:ext uri="{0D108BD9-81ED-4DB2-BD59-A6C34878D82A}">
                    <a16:rowId xmlns:a16="http://schemas.microsoft.com/office/drawing/2014/main" val="700100180"/>
                  </a:ext>
                </a:extLst>
              </a:tr>
              <a:tr h="726587">
                <a:tc>
                  <a:txBody>
                    <a:bodyPr/>
                    <a:lstStyle/>
                    <a:p>
                      <a:pPr rtl="0" fontAlgn="b"/>
                      <a:endParaRPr lang="en-US" sz="18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952" marR="132952" marT="132952" marB="132952" anchor="ctr"/>
                </a:tc>
                <a:tc>
                  <a:txBody>
                    <a:bodyPr/>
                    <a:lstStyle/>
                    <a:p>
                      <a:pPr lvl="0" algn="just" rtl="0">
                        <a:buNone/>
                      </a:pPr>
                      <a:r>
                        <a:rPr lang="en-US" sz="1400" cap="none" spc="0" dirty="0">
                          <a:effectLst/>
                        </a:rPr>
                        <a:t>CED 41   Water Proofing</a:t>
                      </a:r>
                      <a:r>
                        <a:rPr lang="en-US" sz="1400" cap="none" spc="0" baseline="0" dirty="0">
                          <a:effectLst/>
                        </a:rPr>
                        <a:t> and Damp-Proofing Sectional </a:t>
                      </a:r>
                      <a:r>
                        <a:rPr lang="en-US" sz="1400" cap="none" spc="0" baseline="0" dirty="0" smtClean="0">
                          <a:effectLst/>
                        </a:rPr>
                        <a:t> Committee</a:t>
                      </a:r>
                      <a:endParaRPr lang="en-US" sz="1400" dirty="0"/>
                    </a:p>
                  </a:txBody>
                  <a:tcPr marL="132952" marR="132952" marT="132952" marB="132952" anchor="ctr"/>
                </a:tc>
                <a:extLst>
                  <a:ext uri="{0D108BD9-81ED-4DB2-BD59-A6C34878D82A}">
                    <a16:rowId xmlns:a16="http://schemas.microsoft.com/office/drawing/2014/main" val="3063594517"/>
                  </a:ext>
                </a:extLst>
              </a:tr>
              <a:tr h="85448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cap="none" spc="0" dirty="0">
                          <a:effectLst/>
                        </a:rPr>
                        <a:t>Construction Practices &amp; Management</a:t>
                      </a:r>
                      <a:endParaRPr lang="en-US" sz="18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952" marR="132952" marT="132952" marB="132952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cap="none" spc="0" dirty="0">
                          <a:effectLst/>
                        </a:rPr>
                        <a:t>CED 13   </a:t>
                      </a:r>
                      <a:r>
                        <a:rPr lang="en-US" sz="1400" kern="1200" dirty="0"/>
                        <a:t>Building Construction Practices </a:t>
                      </a:r>
                      <a:r>
                        <a:rPr lang="en-US" sz="1400" kern="1200" dirty="0" smtClean="0"/>
                        <a:t>Sectional 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952" marR="132952" marT="132952" marB="132952" anchor="ctr"/>
                </a:tc>
                <a:extLst>
                  <a:ext uri="{0D108BD9-81ED-4DB2-BD59-A6C34878D82A}">
                    <a16:rowId xmlns:a16="http://schemas.microsoft.com/office/drawing/2014/main" val="3880609312"/>
                  </a:ext>
                </a:extLst>
              </a:tr>
              <a:tr h="602198">
                <a:tc>
                  <a:txBody>
                    <a:bodyPr/>
                    <a:lstStyle/>
                    <a:p>
                      <a:pPr rtl="0" fontAlgn="b"/>
                      <a:endParaRPr lang="en-US" sz="18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952" marR="132952" marT="132952" marB="132952" anchor="ctr"/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400" cap="none" spc="0" dirty="0">
                          <a:effectLst/>
                        </a:rPr>
                        <a:t>CED 29   Construction Management Sectional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952" marR="132952" marT="132952" marB="132952" anchor="ctr"/>
                </a:tc>
                <a:extLst>
                  <a:ext uri="{0D108BD9-81ED-4DB2-BD59-A6C34878D82A}">
                    <a16:rowId xmlns:a16="http://schemas.microsoft.com/office/drawing/2014/main" val="2408411492"/>
                  </a:ext>
                </a:extLst>
              </a:tr>
              <a:tr h="726587">
                <a:tc>
                  <a:txBody>
                    <a:bodyPr/>
                    <a:lstStyle/>
                    <a:p>
                      <a:pPr rtl="0" fontAlgn="b"/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952" marR="132952" marT="132952" marB="132952" anchor="ctr"/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400" cap="none" spc="0" dirty="0">
                          <a:effectLst/>
                        </a:rPr>
                        <a:t>CED 32  </a:t>
                      </a:r>
                      <a:r>
                        <a:rPr lang="en-US" sz="1400" cap="none" spc="0" baseline="0" dirty="0">
                          <a:effectLst/>
                        </a:rPr>
                        <a:t> </a:t>
                      </a:r>
                      <a:r>
                        <a:rPr lang="en-US" sz="1400" cap="none" spc="0" dirty="0">
                          <a:effectLst/>
                        </a:rPr>
                        <a:t>Prefabricated</a:t>
                      </a:r>
                      <a:r>
                        <a:rPr lang="en-US" sz="1400" cap="none" spc="0" baseline="0" dirty="0">
                          <a:effectLst/>
                        </a:rPr>
                        <a:t> Construction Sectional </a:t>
                      </a:r>
                      <a:r>
                        <a:rPr lang="en-US" sz="1400" cap="none" spc="0" baseline="0" dirty="0" smtClean="0">
                          <a:effectLst/>
                        </a:rPr>
                        <a:t>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952" marR="132952" marT="132952" marB="132952" anchor="ctr"/>
                </a:tc>
                <a:extLst>
                  <a:ext uri="{0D108BD9-81ED-4DB2-BD59-A6C34878D82A}">
                    <a16:rowId xmlns:a16="http://schemas.microsoft.com/office/drawing/2014/main" val="3692608624"/>
                  </a:ext>
                </a:extLst>
              </a:tr>
              <a:tr h="950410">
                <a:tc>
                  <a:txBody>
                    <a:bodyPr/>
                    <a:lstStyle/>
                    <a:p>
                      <a:pPr rtl="0" fontAlgn="b"/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952" marR="132952" marT="132952" marB="132952" anchor="ctr"/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400" cap="none" spc="0" dirty="0">
                          <a:effectLst/>
                        </a:rPr>
                        <a:t>CED 44</a:t>
                      </a:r>
                      <a:r>
                        <a:rPr lang="en-US" sz="1400" cap="none" spc="0" baseline="0" dirty="0">
                          <a:effectLst/>
                        </a:rPr>
                        <a:t>   </a:t>
                      </a:r>
                      <a:r>
                        <a:rPr lang="en-US" sz="1400" cap="none" spc="0" dirty="0">
                          <a:effectLst/>
                        </a:rPr>
                        <a:t>Methods of Measurement</a:t>
                      </a:r>
                      <a:r>
                        <a:rPr lang="en-US" sz="1400" cap="none" spc="0" baseline="0" dirty="0">
                          <a:effectLst/>
                        </a:rPr>
                        <a:t> of Works of Civil</a:t>
                      </a:r>
                    </a:p>
                    <a:p>
                      <a:pPr algn="just" rtl="0" fontAlgn="b"/>
                      <a:r>
                        <a:rPr lang="en-US" sz="1400" cap="none" spc="0" baseline="0" dirty="0">
                          <a:effectLst/>
                        </a:rPr>
                        <a:t>         Engineering (Excluding Water Resources</a:t>
                      </a:r>
                    </a:p>
                    <a:p>
                      <a:pPr algn="just" rtl="0" fontAlgn="b"/>
                      <a:r>
                        <a:rPr lang="en-US" sz="1400" cap="none" spc="0" baseline="0" dirty="0">
                          <a:effectLst/>
                        </a:rPr>
                        <a:t>         Development) Sectional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952" marR="132952" marT="132952" marB="132952" anchor="ctr"/>
                </a:tc>
                <a:extLst>
                  <a:ext uri="{0D108BD9-81ED-4DB2-BD59-A6C34878D82A}">
                    <a16:rowId xmlns:a16="http://schemas.microsoft.com/office/drawing/2014/main" val="3816593157"/>
                  </a:ext>
                </a:extLst>
              </a:tr>
              <a:tr h="566714">
                <a:tc>
                  <a:txBody>
                    <a:bodyPr/>
                    <a:lstStyle/>
                    <a:p>
                      <a:pPr rtl="0" fontAlgn="b"/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952" marR="132952" marT="132952" marB="132952" anchor="ctr"/>
                </a:tc>
                <a:tc>
                  <a:txBody>
                    <a:bodyPr/>
                    <a:lstStyle/>
                    <a:p>
                      <a:pPr algn="just" rtl="0" fontAlgn="b"/>
                      <a:r>
                        <a:rPr lang="en-US" sz="1400" cap="none" spc="0" dirty="0">
                          <a:effectLst/>
                        </a:rPr>
                        <a:t>CED 45   Safety</a:t>
                      </a:r>
                      <a:r>
                        <a:rPr lang="en-US" sz="1400" cap="none" spc="0" baseline="0" dirty="0">
                          <a:effectLst/>
                        </a:rPr>
                        <a:t> in Construction Sectional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952" marR="132952" marT="132952" marB="132952" anchor="ctr"/>
                </a:tc>
                <a:extLst>
                  <a:ext uri="{0D108BD9-81ED-4DB2-BD59-A6C34878D82A}">
                    <a16:rowId xmlns:a16="http://schemas.microsoft.com/office/drawing/2014/main" val="2913792247"/>
                  </a:ext>
                </a:extLst>
              </a:tr>
              <a:tr h="726587">
                <a:tc>
                  <a:txBody>
                    <a:bodyPr/>
                    <a:lstStyle/>
                    <a:p>
                      <a:pPr rtl="0" fontAlgn="b"/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952" marR="132952" marT="132952" marB="132952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cap="none" spc="0" dirty="0">
                          <a:effectLst/>
                        </a:rPr>
                        <a:t>CED 55  Sieves,</a:t>
                      </a:r>
                      <a:r>
                        <a:rPr lang="en-US" sz="1400" cap="none" spc="0" baseline="0" dirty="0">
                          <a:effectLst/>
                        </a:rPr>
                        <a:t> </a:t>
                      </a:r>
                      <a:r>
                        <a:rPr lang="en-US" sz="1400" cap="none" spc="0" dirty="0">
                          <a:effectLst/>
                        </a:rPr>
                        <a:t>Sieving and other Sizing Methods</a:t>
                      </a:r>
                    </a:p>
                    <a:p>
                      <a:pPr algn="l" rtl="0" fontAlgn="b"/>
                      <a:r>
                        <a:rPr lang="en-US" sz="1400" cap="none" spc="0" baseline="0" dirty="0">
                          <a:effectLst/>
                        </a:rPr>
                        <a:t>        </a:t>
                      </a:r>
                      <a:r>
                        <a:rPr lang="en-US" sz="1400" cap="none" spc="0" dirty="0">
                          <a:effectLst/>
                        </a:rPr>
                        <a:t>Sectional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2952" marR="132952" marT="132952" marB="132952" anchor="ctr"/>
                </a:tc>
                <a:extLst>
                  <a:ext uri="{0D108BD9-81ED-4DB2-BD59-A6C34878D82A}">
                    <a16:rowId xmlns:a16="http://schemas.microsoft.com/office/drawing/2014/main" val="47135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82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D79000-F92C-268F-938C-7D8714B93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Sectors &amp; Sub Sectors in CED</a:t>
            </a:r>
          </a:p>
          <a:p>
            <a:pPr algn="ctr"/>
            <a:endParaRPr lang="en-US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01A335A-8242-D009-5DE0-71E1EC2C5A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569246"/>
              </p:ext>
            </p:extLst>
          </p:nvPr>
        </p:nvGraphicFramePr>
        <p:xfrm>
          <a:off x="3513196" y="92064"/>
          <a:ext cx="8142514" cy="6606067"/>
        </p:xfrm>
        <a:graphic>
          <a:graphicData uri="http://schemas.openxmlformats.org/drawingml/2006/table">
            <a:tbl>
              <a:tblPr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1712685">
                  <a:extLst>
                    <a:ext uri="{9D8B030D-6E8A-4147-A177-3AD203B41FA5}">
                      <a16:colId xmlns:a16="http://schemas.microsoft.com/office/drawing/2014/main" val="1010518577"/>
                    </a:ext>
                  </a:extLst>
                </a:gridCol>
                <a:gridCol w="6429829">
                  <a:extLst>
                    <a:ext uri="{9D8B030D-6E8A-4147-A177-3AD203B41FA5}">
                      <a16:colId xmlns:a16="http://schemas.microsoft.com/office/drawing/2014/main" val="1972408559"/>
                    </a:ext>
                  </a:extLst>
                </a:gridCol>
              </a:tblGrid>
              <a:tr h="401077">
                <a:tc>
                  <a:txBody>
                    <a:bodyPr/>
                    <a:lstStyle/>
                    <a:p>
                      <a:r>
                        <a:rPr lang="en-US" dirty="0"/>
                        <a:t>Sector</a:t>
                      </a: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            Title</a:t>
                      </a: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470363"/>
                  </a:ext>
                </a:extLst>
              </a:tr>
              <a:tr h="401077"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CED 02</a:t>
                      </a:r>
                      <a:r>
                        <a:rPr lang="en-US" sz="14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   Cement And Concrete Sectional </a:t>
                      </a: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Committee</a:t>
                      </a: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831859"/>
                  </a:ext>
                </a:extLst>
              </a:tr>
              <a:tr h="401077">
                <a:tc rowSpan="14"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Materials</a:t>
                      </a: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CED 03   Sanitary Appliances</a:t>
                      </a:r>
                      <a:r>
                        <a:rPr lang="en-US" sz="1400" baseline="0" dirty="0"/>
                        <a:t> and Water Fittings Sectional Committee</a:t>
                      </a:r>
                      <a:endParaRPr lang="en-US" sz="1400" dirty="0"/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CED 04   Building Lime and Gypsum Products Sectional</a:t>
                      </a:r>
                      <a:r>
                        <a:rPr lang="en-US" sz="14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268856"/>
                  </a:ext>
                </a:extLst>
              </a:tr>
              <a:tr h="401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CED 05   Flooring,</a:t>
                      </a:r>
                      <a:r>
                        <a:rPr lang="en-US" sz="14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 Wall Finishing and Roofing Sectional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524795"/>
                  </a:ext>
                </a:extLst>
              </a:tr>
              <a:tr h="401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CED 06   Stones Sectional Committee</a:t>
                      </a: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906537"/>
                  </a:ext>
                </a:extLst>
              </a:tr>
              <a:tr h="401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CED 09   Timber</a:t>
                      </a:r>
                      <a:r>
                        <a:rPr lang="en-US" sz="14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 and Timber Stores Sectional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868916"/>
                  </a:ext>
                </a:extLst>
              </a:tr>
              <a:tr h="401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CED 11   Doors,</a:t>
                      </a:r>
                      <a:r>
                        <a:rPr lang="en-US" sz="14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 Windows and Shutters Sectional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45013"/>
                  </a:ext>
                </a:extLst>
              </a:tr>
              <a:tr h="401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CED 15   Builder’s</a:t>
                      </a:r>
                      <a:r>
                        <a:rPr lang="en-US" sz="14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 Hardware Sectional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052522"/>
                  </a:ext>
                </a:extLst>
              </a:tr>
              <a:tr h="401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CED 20   Wood and other </a:t>
                      </a:r>
                      <a:r>
                        <a:rPr lang="en-US" sz="1400" cap="none" spc="0" dirty="0" err="1">
                          <a:solidFill>
                            <a:schemeClr val="tx1"/>
                          </a:solidFill>
                          <a:effectLst/>
                        </a:rPr>
                        <a:t>Lignocellulosic</a:t>
                      </a:r>
                      <a:r>
                        <a:rPr lang="en-US" sz="14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 Products Sectional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544072"/>
                  </a:ext>
                </a:extLst>
              </a:tr>
              <a:tr h="401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CED 22  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Fire Fighting Sectional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799582"/>
                  </a:ext>
                </a:extLst>
              </a:tr>
              <a:tr h="401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CED 30  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Clay And Stabilized Soil Products For Construction Sectional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245254"/>
                  </a:ext>
                </a:extLst>
              </a:tr>
              <a:tr h="401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CED 35  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Furniture Sectional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496497"/>
                  </a:ext>
                </a:extLst>
              </a:tr>
              <a:tr h="401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CED 50  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Plastic Piping Systems Sectional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884511"/>
                  </a:ext>
                </a:extLst>
              </a:tr>
              <a:tr h="401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CED 53  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Cement Matrix Products Sectional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289126"/>
                  </a:ext>
                </a:extLst>
              </a:tr>
              <a:tr h="401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CED 54  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Concrete Reinforcement Sectional Committee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0286" marR="0" marT="69451" marB="694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8908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901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116B2-F3D1-1CB6-76D4-ADF97969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Sectors &amp; Sub Sectors in CED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9C0851-BC9D-E90D-4A0E-31DA48A3F760}"/>
              </a:ext>
            </a:extLst>
          </p:cNvPr>
          <p:cNvSpPr txBox="1"/>
          <p:nvPr/>
        </p:nvSpPr>
        <p:spPr>
          <a:xfrm>
            <a:off x="8572499" y="390832"/>
            <a:ext cx="3233585" cy="87361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Member Secretary: 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Dr Manoj Kumar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Rajak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, Sc-E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C43CB29-4DDE-570A-B036-F374A202B8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964371"/>
              </p:ext>
            </p:extLst>
          </p:nvPr>
        </p:nvGraphicFramePr>
        <p:xfrm>
          <a:off x="1286589" y="1878208"/>
          <a:ext cx="9618666" cy="43734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1122">
                  <a:extLst>
                    <a:ext uri="{9D8B030D-6E8A-4147-A177-3AD203B41FA5}">
                      <a16:colId xmlns:a16="http://schemas.microsoft.com/office/drawing/2014/main" val="2965077630"/>
                    </a:ext>
                  </a:extLst>
                </a:gridCol>
                <a:gridCol w="7317544">
                  <a:extLst>
                    <a:ext uri="{9D8B030D-6E8A-4147-A177-3AD203B41FA5}">
                      <a16:colId xmlns:a16="http://schemas.microsoft.com/office/drawing/2014/main" val="2080278558"/>
                    </a:ext>
                  </a:extLst>
                </a:gridCol>
              </a:tblGrid>
              <a:tr h="6828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cap="none" spc="0" dirty="0">
                          <a:effectLst/>
                        </a:rPr>
                        <a:t>Committe</a:t>
                      </a:r>
                      <a:endParaRPr lang="en-US" sz="22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87550" marR="104546" marT="144269" marB="144269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cap="none" spc="0" dirty="0">
                          <a:effectLst/>
                        </a:rPr>
                        <a:t>Sub Sector</a:t>
                      </a:r>
                      <a:endParaRPr lang="en-US" sz="22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87550" marR="104546" marT="144269" marB="144269" anchor="ctr"/>
                </a:tc>
                <a:extLst>
                  <a:ext uri="{0D108BD9-81ED-4DB2-BD59-A6C34878D82A}">
                    <a16:rowId xmlns:a16="http://schemas.microsoft.com/office/drawing/2014/main" val="955199875"/>
                  </a:ext>
                </a:extLst>
              </a:tr>
              <a:tr h="6828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cap="none" spc="0" dirty="0">
                          <a:effectLst/>
                        </a:rPr>
                        <a:t>CED 4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7550" marR="104546" marT="144269" marB="144269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200" cap="none" spc="0" dirty="0">
                          <a:effectLst/>
                        </a:rPr>
                        <a:t>NIL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7550" marR="104546" marT="144269" marB="144269" anchor="b"/>
                </a:tc>
                <a:extLst>
                  <a:ext uri="{0D108BD9-81ED-4DB2-BD59-A6C34878D82A}">
                    <a16:rowId xmlns:a16="http://schemas.microsoft.com/office/drawing/2014/main" val="3998040890"/>
                  </a:ext>
                </a:extLst>
              </a:tr>
              <a:tr h="6828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cap="none" spc="0" dirty="0">
                          <a:effectLst/>
                        </a:rPr>
                        <a:t>CED 41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7550" marR="104546" marT="144269" marB="144269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200" cap="none" spc="0" dirty="0">
                          <a:effectLst/>
                        </a:rPr>
                        <a:t>NIL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7550" marR="104546" marT="144269" marB="144269" anchor="b"/>
                </a:tc>
                <a:extLst>
                  <a:ext uri="{0D108BD9-81ED-4DB2-BD59-A6C34878D82A}">
                    <a16:rowId xmlns:a16="http://schemas.microsoft.com/office/drawing/2014/main" val="1722554664"/>
                  </a:ext>
                </a:extLst>
              </a:tr>
              <a:tr h="6828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cap="none" spc="0" dirty="0">
                          <a:effectLst/>
                        </a:rPr>
                        <a:t>CED 48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7550" marR="104546" marT="144269" marB="144269" anchor="ctr"/>
                </a:tc>
                <a:tc>
                  <a:txBody>
                    <a:bodyPr/>
                    <a:lstStyle/>
                    <a:p>
                      <a:pPr rtl="0" fontAlgn="b">
                        <a:buFont typeface="Arial" pitchFamily="34" charset="0"/>
                        <a:buChar char="•"/>
                      </a:pPr>
                      <a:r>
                        <a:rPr lang="en-US" sz="2200" cap="none" spc="0" dirty="0">
                          <a:effectLst/>
                        </a:rPr>
                        <a:t>Rock Mechanics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200" cap="none" spc="0" dirty="0">
                          <a:effectLst/>
                        </a:rPr>
                        <a:t>Tunneling Technology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7550" marR="104546" marT="144269" marB="144269" anchor="b"/>
                </a:tc>
                <a:extLst>
                  <a:ext uri="{0D108BD9-81ED-4DB2-BD59-A6C34878D82A}">
                    <a16:rowId xmlns:a16="http://schemas.microsoft.com/office/drawing/2014/main" val="4251359557"/>
                  </a:ext>
                </a:extLst>
              </a:tr>
              <a:tr h="6828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cap="none" spc="0" dirty="0">
                          <a:effectLst/>
                        </a:rPr>
                        <a:t>CED 56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7550" marR="104546" marT="144269" marB="144269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200" cap="none" spc="0" dirty="0">
                          <a:effectLst/>
                        </a:rPr>
                        <a:t>NIL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7550" marR="104546" marT="144269" marB="144269" anchor="b"/>
                </a:tc>
                <a:extLst>
                  <a:ext uri="{0D108BD9-81ED-4DB2-BD59-A6C34878D82A}">
                    <a16:rowId xmlns:a16="http://schemas.microsoft.com/office/drawing/2014/main" val="217914391"/>
                  </a:ext>
                </a:extLst>
              </a:tr>
              <a:tr h="6828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cap="none" spc="0" dirty="0">
                          <a:effectLst/>
                        </a:rPr>
                        <a:t>CED 57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7550" marR="104546" marT="144269" marB="144269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200" cap="none" spc="0" dirty="0">
                          <a:effectLst/>
                        </a:rPr>
                        <a:t>NIL</a:t>
                      </a:r>
                      <a:endParaRPr lang="en-US" sz="2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7550" marR="104546" marT="144269" marB="144269" anchor="b"/>
                </a:tc>
                <a:extLst>
                  <a:ext uri="{0D108BD9-81ED-4DB2-BD59-A6C34878D82A}">
                    <a16:rowId xmlns:a16="http://schemas.microsoft.com/office/drawing/2014/main" val="3491927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296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262D6-44B4-8C17-5855-D6F2AAD38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Sectors &amp; Sub Sectors in CED</a:t>
            </a:r>
          </a:p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FD306-BED4-2916-C0C5-B6EF49A98CA4}"/>
              </a:ext>
            </a:extLst>
          </p:cNvPr>
          <p:cNvSpPr txBox="1"/>
          <p:nvPr/>
        </p:nvSpPr>
        <p:spPr>
          <a:xfrm>
            <a:off x="8572499" y="390832"/>
            <a:ext cx="3233585" cy="87361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Member Secretary: 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Smt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Divya S., Sc-D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6EA7ED2-3979-1D5D-B392-643E9F40FF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931447"/>
              </p:ext>
            </p:extLst>
          </p:nvPr>
        </p:nvGraphicFramePr>
        <p:xfrm>
          <a:off x="0" y="1454197"/>
          <a:ext cx="12107537" cy="5403801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047125">
                  <a:extLst>
                    <a:ext uri="{9D8B030D-6E8A-4147-A177-3AD203B41FA5}">
                      <a16:colId xmlns:a16="http://schemas.microsoft.com/office/drawing/2014/main" val="2456190355"/>
                    </a:ext>
                  </a:extLst>
                </a:gridCol>
                <a:gridCol w="10060412">
                  <a:extLst>
                    <a:ext uri="{9D8B030D-6E8A-4147-A177-3AD203B41FA5}">
                      <a16:colId xmlns:a16="http://schemas.microsoft.com/office/drawing/2014/main" val="511766759"/>
                    </a:ext>
                  </a:extLst>
                </a:gridCol>
              </a:tblGrid>
              <a:tr h="637781"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cap="none" spc="0" dirty="0">
                          <a:effectLst/>
                        </a:rPr>
                        <a:t>Committe</a:t>
                      </a:r>
                      <a:endParaRPr lang="en-US" sz="20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cap="none" spc="0" dirty="0">
                          <a:effectLst/>
                        </a:rPr>
                        <a:t>Sub Sector</a:t>
                      </a:r>
                      <a:endParaRPr lang="en-US" sz="2000" b="0" i="1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extLst>
                  <a:ext uri="{0D108BD9-81ED-4DB2-BD59-A6C34878D82A}">
                    <a16:rowId xmlns:a16="http://schemas.microsoft.com/office/drawing/2014/main" val="3067525746"/>
                  </a:ext>
                </a:extLst>
              </a:tr>
              <a:tr h="1620432"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cap="none" spc="0" dirty="0">
                          <a:effectLst/>
                        </a:rPr>
                        <a:t>CED 06</a:t>
                      </a:r>
                      <a:endParaRPr lang="en-US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rtl="0" fontAlgn="b">
                        <a:buFont typeface="Wingdings" pitchFamily="2" charset="2"/>
                        <a:buChar char="Ø"/>
                      </a:pPr>
                      <a:r>
                        <a:rPr lang="en-US" sz="2000" cap="none" spc="0" dirty="0">
                          <a:effectLst/>
                        </a:rPr>
                        <a:t>Natural stones</a:t>
                      </a:r>
                    </a:p>
                    <a:p>
                      <a:pPr marL="898525" lvl="0" indent="-277813">
                        <a:buFont typeface="Arial"/>
                        <a:buChar char="•"/>
                      </a:pPr>
                      <a:r>
                        <a:rPr lang="en-US" sz="2000" cap="none" spc="0" dirty="0">
                          <a:effectLst/>
                        </a:rPr>
                        <a:t>Decorative</a:t>
                      </a:r>
                    </a:p>
                    <a:p>
                      <a:pPr marL="898525" lvl="0" indent="-277813">
                        <a:buFont typeface="Arial"/>
                        <a:buChar char="•"/>
                      </a:pPr>
                      <a:r>
                        <a:rPr lang="en-US" sz="2000" cap="none" spc="0" dirty="0">
                          <a:effectLst/>
                        </a:rPr>
                        <a:t>Non decorative</a:t>
                      </a:r>
                    </a:p>
                    <a:p>
                      <a:pPr marL="342900" lvl="0" indent="-342900">
                        <a:buFont typeface="Wingdings" pitchFamily="2" charset="2"/>
                        <a:buChar char="Ø"/>
                      </a:pPr>
                      <a:r>
                        <a:rPr lang="en-US" sz="2000" cap="none" spc="0" dirty="0">
                          <a:effectLst/>
                        </a:rPr>
                        <a:t>Engineered stones</a:t>
                      </a:r>
                      <a:endParaRPr lang="en-US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extLst>
                  <a:ext uri="{0D108BD9-81ED-4DB2-BD59-A6C34878D82A}">
                    <a16:rowId xmlns:a16="http://schemas.microsoft.com/office/drawing/2014/main" val="2518664999"/>
                  </a:ext>
                </a:extLst>
              </a:tr>
              <a:tr h="953204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000" kern="1200" cap="none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30</a:t>
                      </a: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US" sz="2000" kern="1200" cap="none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Bricks and Blocks</a:t>
                      </a:r>
                    </a:p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US" sz="2000" kern="1200" cap="none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Flooring and roofing tiles</a:t>
                      </a:r>
                    </a:p>
                  </a:txBody>
                  <a:tcPr marL="203796" marR="73248" marT="156766" marB="156766" anchor="ctr"/>
                </a:tc>
                <a:extLst>
                  <a:ext uri="{0D108BD9-81ED-4DB2-BD59-A6C34878D82A}">
                    <a16:rowId xmlns:a16="http://schemas.microsoft.com/office/drawing/2014/main" val="771848619"/>
                  </a:ext>
                </a:extLst>
              </a:tr>
              <a:tr h="61959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000" kern="1200" cap="none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37</a:t>
                      </a:r>
                      <a:endParaRPr lang="en-US" sz="2000" kern="1200" cap="none" spc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cap="none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</a:t>
                      </a:r>
                    </a:p>
                  </a:txBody>
                  <a:tcPr marL="203796" marR="73248" marT="156766" marB="156766" anchor="ctr"/>
                </a:tc>
                <a:extLst>
                  <a:ext uri="{0D108BD9-81ED-4DB2-BD59-A6C34878D82A}">
                    <a16:rowId xmlns:a16="http://schemas.microsoft.com/office/drawing/2014/main" val="475977418"/>
                  </a:ext>
                </a:extLst>
              </a:tr>
              <a:tr h="61959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000" cap="none" spc="0" dirty="0">
                          <a:effectLst/>
                        </a:rPr>
                        <a:t>CED 44</a:t>
                      </a:r>
                      <a:endParaRPr lang="en-US" sz="1600"/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cap="none" spc="0" dirty="0">
                          <a:effectLst/>
                        </a:rPr>
                        <a:t>NIL</a:t>
                      </a:r>
                      <a:endParaRPr lang="en-US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extLst>
                  <a:ext uri="{0D108BD9-81ED-4DB2-BD59-A6C34878D82A}">
                    <a16:rowId xmlns:a16="http://schemas.microsoft.com/office/drawing/2014/main" val="190778183"/>
                  </a:ext>
                </a:extLst>
              </a:tr>
              <a:tr h="953204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000" cap="none" spc="0" dirty="0">
                          <a:effectLst/>
                        </a:rPr>
                        <a:t>CED 59</a:t>
                      </a:r>
                      <a:endParaRPr lang="en-US" sz="20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796" marR="73248" marT="156766" marB="156766" anchor="ctr"/>
                </a:tc>
                <a:tc>
                  <a:txBody>
                    <a:bodyPr/>
                    <a:lstStyle/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US" sz="2000" kern="1200" cap="none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 Community Infrastructures</a:t>
                      </a:r>
                    </a:p>
                    <a:p>
                      <a:pPr marL="0" indent="179388" rtl="0" fontAlgn="b">
                        <a:buFont typeface="Arial" pitchFamily="34" charset="0"/>
                        <a:buChar char="•"/>
                      </a:pPr>
                      <a:r>
                        <a:rPr lang="en-US" sz="2000" kern="1200" cap="none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Sustainable mobilities and transportation</a:t>
                      </a:r>
                    </a:p>
                  </a:txBody>
                  <a:tcPr marL="203796" marR="73248" marT="156766" marB="156766" anchor="ctr"/>
                </a:tc>
                <a:extLst>
                  <a:ext uri="{0D108BD9-81ED-4DB2-BD59-A6C34878D82A}">
                    <a16:rowId xmlns:a16="http://schemas.microsoft.com/office/drawing/2014/main" val="3451515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2055</Words>
  <Application>Microsoft Office PowerPoint</Application>
  <PresentationFormat>Widescreen</PresentationFormat>
  <Paragraphs>479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Aptos</vt:lpstr>
      <vt:lpstr>Aptos Display</vt:lpstr>
      <vt:lpstr>Arial</vt:lpstr>
      <vt:lpstr>Calibri</vt:lpstr>
      <vt:lpstr>Calibri,Bold</vt:lpstr>
      <vt:lpstr>Courier New</vt:lpstr>
      <vt:lpstr>Tenor Sans</vt:lpstr>
      <vt:lpstr>Times New Roman</vt:lpstr>
      <vt:lpstr>Wingdings</vt:lpstr>
      <vt:lpstr>office theme</vt:lpstr>
      <vt:lpstr>1_Office Theme</vt:lpstr>
      <vt:lpstr>Half Yearly Update and Review</vt:lpstr>
      <vt:lpstr>Sectors &amp; Sub Sectors in CED</vt:lpstr>
      <vt:lpstr>Sectors &amp; Sub Sectors in CED</vt:lpstr>
      <vt:lpstr>Sectors &amp; Sub Sectors in CED</vt:lpstr>
      <vt:lpstr>Sectors &amp; Sub Sectors in CED</vt:lpstr>
      <vt:lpstr>Sectors &amp; Sub Sectors in CED</vt:lpstr>
      <vt:lpstr>Sectors &amp; Sub Sectors in CED </vt:lpstr>
      <vt:lpstr>Sectors &amp; Sub Sectors in CED</vt:lpstr>
      <vt:lpstr>Sectors &amp; Sub Sectors in CED </vt:lpstr>
      <vt:lpstr>Sectors &amp; Sub Sectors in CED </vt:lpstr>
      <vt:lpstr>Sectors &amp; Sub Sectors in CED </vt:lpstr>
      <vt:lpstr>Sectors &amp; Sub Sectors in CED </vt:lpstr>
      <vt:lpstr>Sectors &amp; Sub Sectors in CED </vt:lpstr>
      <vt:lpstr>Sectors &amp; Sub Sectors in CED </vt:lpstr>
      <vt:lpstr>Sectors &amp; Sub Sectors in CED </vt:lpstr>
      <vt:lpstr>Sectors &amp; Sub Sectors in CED </vt:lpstr>
      <vt:lpstr>Sectors &amp; Sub Sectors in CED</vt:lpstr>
      <vt:lpstr>Sectors &amp; Sub Sectors in CED </vt:lpstr>
      <vt:lpstr>Meeting With Consultative Group on Sustainability in the sectors of Civil Engineering</vt:lpstr>
      <vt:lpstr>Sector Identified for development of Sustainability   Standards </vt:lpstr>
      <vt:lpstr>Working Group formed with the  following organizations under CED 53</vt:lpstr>
      <vt:lpstr>    Methodology for Sustainability in Pre-cast products </vt:lpstr>
      <vt:lpstr>Raw Material Selection</vt:lpstr>
      <vt:lpstr>Design Optimization</vt:lpstr>
      <vt:lpstr>Process Optimization </vt:lpstr>
      <vt:lpstr>At Site Optimization</vt:lpstr>
      <vt:lpstr>Waste Management </vt:lpstr>
      <vt:lpstr>Lifecycle Assessment and  End-of-life management</vt:lpstr>
      <vt:lpstr>Rating/ Crediting System</vt:lpstr>
      <vt:lpstr>Engagement -With partner institutions &amp; Industry Associations &amp; outside HQs</vt:lpstr>
      <vt:lpstr>With Partner Institutions</vt:lpstr>
      <vt:lpstr>With PARTNER INSTITUTE</vt:lpstr>
      <vt:lpstr>Important Events</vt:lpstr>
      <vt:lpstr>Upcoming events where BIS is participating as a Supporting Organization</vt:lpstr>
      <vt:lpstr>Events held where BIS Organized / Supported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CED</dc:creator>
  <cp:lastModifiedBy>BIS</cp:lastModifiedBy>
  <cp:revision>954</cp:revision>
  <dcterms:created xsi:type="dcterms:W3CDTF">2024-08-30T09:33:16Z</dcterms:created>
  <dcterms:modified xsi:type="dcterms:W3CDTF">2024-10-24T07:19:37Z</dcterms:modified>
</cp:coreProperties>
</file>