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39"/>
  </p:notesMasterIdLst>
  <p:sldIdLst>
    <p:sldId id="256" r:id="rId3"/>
    <p:sldId id="259" r:id="rId4"/>
    <p:sldId id="260" r:id="rId5"/>
    <p:sldId id="282" r:id="rId6"/>
    <p:sldId id="263" r:id="rId7"/>
    <p:sldId id="262" r:id="rId8"/>
    <p:sldId id="264" r:id="rId9"/>
    <p:sldId id="266" r:id="rId10"/>
    <p:sldId id="267" r:id="rId11"/>
    <p:sldId id="275" r:id="rId12"/>
    <p:sldId id="276" r:id="rId13"/>
    <p:sldId id="270" r:id="rId14"/>
    <p:sldId id="269" r:id="rId15"/>
    <p:sldId id="274" r:id="rId16"/>
    <p:sldId id="273" r:id="rId17"/>
    <p:sldId id="277" r:id="rId18"/>
    <p:sldId id="278" r:id="rId19"/>
    <p:sldId id="302" r:id="rId20"/>
    <p:sldId id="283" r:id="rId21"/>
    <p:sldId id="284" r:id="rId22"/>
    <p:sldId id="285" r:id="rId23"/>
    <p:sldId id="286" r:id="rId24"/>
    <p:sldId id="287" r:id="rId25"/>
    <p:sldId id="288" r:id="rId26"/>
    <p:sldId id="289" r:id="rId27"/>
    <p:sldId id="290" r:id="rId28"/>
    <p:sldId id="291" r:id="rId29"/>
    <p:sldId id="292" r:id="rId30"/>
    <p:sldId id="293" r:id="rId31"/>
    <p:sldId id="294" r:id="rId32"/>
    <p:sldId id="295" r:id="rId33"/>
    <p:sldId id="296" r:id="rId34"/>
    <p:sldId id="297" r:id="rId35"/>
    <p:sldId id="300" r:id="rId36"/>
    <p:sldId id="301" r:id="rId37"/>
    <p:sldId id="299" r:id="rId3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D7ED9F-1C85-478B-813C-C982BAD31E44}" v="16" dt="2024-10-17T12:04:26.43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79" autoAdjust="0"/>
    <p:restoredTop sz="93084" autoAdjust="0"/>
  </p:normalViewPr>
  <p:slideViewPr>
    <p:cSldViewPr snapToGrid="0">
      <p:cViewPr varScale="1">
        <p:scale>
          <a:sx n="103" d="100"/>
          <a:sy n="103" d="100"/>
        </p:scale>
        <p:origin x="546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heme" Target="theme/theme1.xml"/><Relationship Id="rId47" Type="http://schemas.microsoft.com/office/2015/10/relationships/revisionInfo" Target="revisionInfo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ableStyles" Target="tableStyles.xml"/><Relationship Id="rId48" Type="http://schemas.microsoft.com/office/2016/11/relationships/changesInfo" Target="changesInfos/changesInfo1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0" Type="http://schemas.openxmlformats.org/officeDocument/2006/relationships/slide" Target="slides/slide18.xml"/><Relationship Id="rId41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shikant Singh" userId="73e55467afcdec91" providerId="LiveId" clId="{05D7ED9F-1C85-478B-813C-C982BAD31E44}"/>
    <pc:docChg chg="undo custSel modSld sldOrd">
      <pc:chgData name="Nishikant Singh" userId="73e55467afcdec91" providerId="LiveId" clId="{05D7ED9F-1C85-478B-813C-C982BAD31E44}" dt="2024-10-17T12:30:42.365" v="211" actId="20577"/>
      <pc:docMkLst>
        <pc:docMk/>
      </pc:docMkLst>
      <pc:sldChg chg="addSp modSp mod">
        <pc:chgData name="Nishikant Singh" userId="73e55467afcdec91" providerId="LiveId" clId="{05D7ED9F-1C85-478B-813C-C982BAD31E44}" dt="2024-10-17T11:53:25.166" v="36" actId="20577"/>
        <pc:sldMkLst>
          <pc:docMk/>
          <pc:sldMk cId="2615155969" sldId="258"/>
        </pc:sldMkLst>
        <pc:spChg chg="add mod">
          <ac:chgData name="Nishikant Singh" userId="73e55467afcdec91" providerId="LiveId" clId="{05D7ED9F-1C85-478B-813C-C982BAD31E44}" dt="2024-10-17T11:53:25.166" v="36" actId="20577"/>
          <ac:spMkLst>
            <pc:docMk/>
            <pc:sldMk cId="2615155969" sldId="258"/>
            <ac:spMk id="4" creationId="{2A3D2D1A-5532-E289-85A3-BA9D5289DD77}"/>
          </ac:spMkLst>
        </pc:spChg>
      </pc:sldChg>
      <pc:sldChg chg="addSp delSp modSp mod">
        <pc:chgData name="Nishikant Singh" userId="73e55467afcdec91" providerId="LiveId" clId="{05D7ED9F-1C85-478B-813C-C982BAD31E44}" dt="2024-10-17T12:06:20.264" v="168" actId="478"/>
        <pc:sldMkLst>
          <pc:docMk/>
          <pc:sldMk cId="2723782604" sldId="263"/>
        </pc:sldMkLst>
        <pc:graphicFrameChg chg="add del modGraphic">
          <ac:chgData name="Nishikant Singh" userId="73e55467afcdec91" providerId="LiveId" clId="{05D7ED9F-1C85-478B-813C-C982BAD31E44}" dt="2024-10-17T12:06:20.264" v="168" actId="478"/>
          <ac:graphicFrameMkLst>
            <pc:docMk/>
            <pc:sldMk cId="2723782604" sldId="263"/>
            <ac:graphicFrameMk id="4" creationId="{C49A9C9C-9429-251B-A4C7-8A0D5E8E3FBF}"/>
          </ac:graphicFrameMkLst>
        </pc:graphicFrameChg>
      </pc:sldChg>
      <pc:sldChg chg="modSp mod">
        <pc:chgData name="Nishikant Singh" userId="73e55467afcdec91" providerId="LiveId" clId="{05D7ED9F-1C85-478B-813C-C982BAD31E44}" dt="2024-10-17T12:01:51.051" v="75" actId="20577"/>
        <pc:sldMkLst>
          <pc:docMk/>
          <pc:sldMk cId="2649901327" sldId="264"/>
        </pc:sldMkLst>
        <pc:graphicFrameChg chg="mod modGraphic">
          <ac:chgData name="Nishikant Singh" userId="73e55467afcdec91" providerId="LiveId" clId="{05D7ED9F-1C85-478B-813C-C982BAD31E44}" dt="2024-10-17T12:01:51.051" v="75" actId="20577"/>
          <ac:graphicFrameMkLst>
            <pc:docMk/>
            <pc:sldMk cId="2649901327" sldId="264"/>
            <ac:graphicFrameMk id="5" creationId="{C01A335A-8242-D009-5DE0-71E1EC2C5ADF}"/>
          </ac:graphicFrameMkLst>
        </pc:graphicFrameChg>
      </pc:sldChg>
      <pc:sldChg chg="modSp mod">
        <pc:chgData name="Nishikant Singh" userId="73e55467afcdec91" providerId="LiveId" clId="{05D7ED9F-1C85-478B-813C-C982BAD31E44}" dt="2024-10-17T11:53:51.903" v="37" actId="20577"/>
        <pc:sldMkLst>
          <pc:docMk/>
          <pc:sldMk cId="2171296802" sldId="266"/>
        </pc:sldMkLst>
        <pc:spChg chg="mod">
          <ac:chgData name="Nishikant Singh" userId="73e55467afcdec91" providerId="LiveId" clId="{05D7ED9F-1C85-478B-813C-C982BAD31E44}" dt="2024-10-17T11:53:14.844" v="1" actId="27636"/>
          <ac:spMkLst>
            <pc:docMk/>
            <pc:sldMk cId="2171296802" sldId="266"/>
            <ac:spMk id="2" creationId="{A82116B2-F3D1-1CB6-76D4-ADF979692B1B}"/>
          </ac:spMkLst>
        </pc:spChg>
        <pc:spChg chg="mod">
          <ac:chgData name="Nishikant Singh" userId="73e55467afcdec91" providerId="LiveId" clId="{05D7ED9F-1C85-478B-813C-C982BAD31E44}" dt="2024-10-17T11:53:51.903" v="37" actId="20577"/>
          <ac:spMkLst>
            <pc:docMk/>
            <pc:sldMk cId="2171296802" sldId="266"/>
            <ac:spMk id="6" creationId="{319C0851-BC9D-E90D-4A0E-31DA48A3F760}"/>
          </ac:spMkLst>
        </pc:spChg>
      </pc:sldChg>
      <pc:sldChg chg="modSp mod">
        <pc:chgData name="Nishikant Singh" userId="73e55467afcdec91" providerId="LiveId" clId="{05D7ED9F-1C85-478B-813C-C982BAD31E44}" dt="2024-10-17T12:04:08.740" v="166" actId="404"/>
        <pc:sldMkLst>
          <pc:docMk/>
          <pc:sldMk cId="21533378" sldId="267"/>
        </pc:sldMkLst>
        <pc:spChg chg="mod">
          <ac:chgData name="Nishikant Singh" userId="73e55467afcdec91" providerId="LiveId" clId="{05D7ED9F-1C85-478B-813C-C982BAD31E44}" dt="2024-10-17T11:53:14.861" v="2" actId="27636"/>
          <ac:spMkLst>
            <pc:docMk/>
            <pc:sldMk cId="21533378" sldId="267"/>
            <ac:spMk id="2" creationId="{DEC262D6-44B4-8C17-5855-D6F2AAD38B44}"/>
          </ac:spMkLst>
        </pc:spChg>
        <pc:spChg chg="mod">
          <ac:chgData name="Nishikant Singh" userId="73e55467afcdec91" providerId="LiveId" clId="{05D7ED9F-1C85-478B-813C-C982BAD31E44}" dt="2024-10-17T11:53:58.582" v="38" actId="20577"/>
          <ac:spMkLst>
            <pc:docMk/>
            <pc:sldMk cId="21533378" sldId="267"/>
            <ac:spMk id="6" creationId="{034FD306-BED4-2916-C0C5-B6EF49A98CA4}"/>
          </ac:spMkLst>
        </pc:spChg>
        <pc:graphicFrameChg chg="mod modGraphic">
          <ac:chgData name="Nishikant Singh" userId="73e55467afcdec91" providerId="LiveId" clId="{05D7ED9F-1C85-478B-813C-C982BAD31E44}" dt="2024-10-17T12:04:08.740" v="166" actId="404"/>
          <ac:graphicFrameMkLst>
            <pc:docMk/>
            <pc:sldMk cId="21533378" sldId="267"/>
            <ac:graphicFrameMk id="5" creationId="{26EA7ED2-3979-1D5D-B392-643E9F40FF06}"/>
          </ac:graphicFrameMkLst>
        </pc:graphicFrameChg>
      </pc:sldChg>
      <pc:sldChg chg="modSp mod ord">
        <pc:chgData name="Nishikant Singh" userId="73e55467afcdec91" providerId="LiveId" clId="{05D7ED9F-1C85-478B-813C-C982BAD31E44}" dt="2024-10-17T11:55:53.306" v="63"/>
        <pc:sldMkLst>
          <pc:docMk/>
          <pc:sldMk cId="1703125184" sldId="269"/>
        </pc:sldMkLst>
        <pc:spChg chg="mod">
          <ac:chgData name="Nishikant Singh" userId="73e55467afcdec91" providerId="LiveId" clId="{05D7ED9F-1C85-478B-813C-C982BAD31E44}" dt="2024-10-17T11:53:14.890" v="6" actId="27636"/>
          <ac:spMkLst>
            <pc:docMk/>
            <pc:sldMk cId="1703125184" sldId="269"/>
            <ac:spMk id="2" creationId="{DEC262D6-44B4-8C17-5855-D6F2AAD38B44}"/>
          </ac:spMkLst>
        </pc:spChg>
        <pc:spChg chg="mod">
          <ac:chgData name="Nishikant Singh" userId="73e55467afcdec91" providerId="LiveId" clId="{05D7ED9F-1C85-478B-813C-C982BAD31E44}" dt="2024-10-17T11:55:51.009" v="61" actId="20577"/>
          <ac:spMkLst>
            <pc:docMk/>
            <pc:sldMk cId="1703125184" sldId="269"/>
            <ac:spMk id="6" creationId="{034FD306-BED4-2916-C0C5-B6EF49A98CA4}"/>
          </ac:spMkLst>
        </pc:spChg>
      </pc:sldChg>
      <pc:sldChg chg="modSp mod ord">
        <pc:chgData name="Nishikant Singh" userId="73e55467afcdec91" providerId="LiveId" clId="{05D7ED9F-1C85-478B-813C-C982BAD31E44}" dt="2024-10-17T12:29:23.167" v="205" actId="13926"/>
        <pc:sldMkLst>
          <pc:docMk/>
          <pc:sldMk cId="2934896412" sldId="270"/>
        </pc:sldMkLst>
        <pc:spChg chg="mod">
          <ac:chgData name="Nishikant Singh" userId="73e55467afcdec91" providerId="LiveId" clId="{05D7ED9F-1C85-478B-813C-C982BAD31E44}" dt="2024-10-17T11:53:14.906" v="7" actId="27636"/>
          <ac:spMkLst>
            <pc:docMk/>
            <pc:sldMk cId="2934896412" sldId="270"/>
            <ac:spMk id="2" creationId="{DEC262D6-44B4-8C17-5855-D6F2AAD38B44}"/>
          </ac:spMkLst>
        </pc:spChg>
        <pc:spChg chg="mod">
          <ac:chgData name="Nishikant Singh" userId="73e55467afcdec91" providerId="LiveId" clId="{05D7ED9F-1C85-478B-813C-C982BAD31E44}" dt="2024-10-17T11:55:26.507" v="57" actId="27636"/>
          <ac:spMkLst>
            <pc:docMk/>
            <pc:sldMk cId="2934896412" sldId="270"/>
            <ac:spMk id="6" creationId="{034FD306-BED4-2916-C0C5-B6EF49A98CA4}"/>
          </ac:spMkLst>
        </pc:spChg>
        <pc:graphicFrameChg chg="modGraphic">
          <ac:chgData name="Nishikant Singh" userId="73e55467afcdec91" providerId="LiveId" clId="{05D7ED9F-1C85-478B-813C-C982BAD31E44}" dt="2024-10-17T12:29:23.167" v="205" actId="13926"/>
          <ac:graphicFrameMkLst>
            <pc:docMk/>
            <pc:sldMk cId="2934896412" sldId="270"/>
            <ac:graphicFrameMk id="5" creationId="{26EA7ED2-3979-1D5D-B392-643E9F40FF06}"/>
          </ac:graphicFrameMkLst>
        </pc:graphicFrameChg>
      </pc:sldChg>
      <pc:sldChg chg="modSp mod">
        <pc:chgData name="Nishikant Singh" userId="73e55467afcdec91" providerId="LiveId" clId="{05D7ED9F-1C85-478B-813C-C982BAD31E44}" dt="2024-10-17T12:30:22.443" v="210" actId="20577"/>
        <pc:sldMkLst>
          <pc:docMk/>
          <pc:sldMk cId="506787166" sldId="272"/>
        </pc:sldMkLst>
        <pc:graphicFrameChg chg="modGraphic">
          <ac:chgData name="Nishikant Singh" userId="73e55467afcdec91" providerId="LiveId" clId="{05D7ED9F-1C85-478B-813C-C982BAD31E44}" dt="2024-10-17T12:30:22.443" v="210" actId="20577"/>
          <ac:graphicFrameMkLst>
            <pc:docMk/>
            <pc:sldMk cId="506787166" sldId="272"/>
            <ac:graphicFrameMk id="4" creationId="{47369680-06DC-9C14-DD6A-C1F0EA5CAF47}"/>
          </ac:graphicFrameMkLst>
        </pc:graphicFrameChg>
      </pc:sldChg>
      <pc:sldChg chg="modSp mod">
        <pc:chgData name="Nishikant Singh" userId="73e55467afcdec91" providerId="LiveId" clId="{05D7ED9F-1C85-478B-813C-C982BAD31E44}" dt="2024-10-17T12:04:26.438" v="167"/>
        <pc:sldMkLst>
          <pc:docMk/>
          <pc:sldMk cId="1294032306" sldId="273"/>
        </pc:sldMkLst>
        <pc:spChg chg="mod">
          <ac:chgData name="Nishikant Singh" userId="73e55467afcdec91" providerId="LiveId" clId="{05D7ED9F-1C85-478B-813C-C982BAD31E44}" dt="2024-10-17T11:53:14.922" v="9" actId="27636"/>
          <ac:spMkLst>
            <pc:docMk/>
            <pc:sldMk cId="1294032306" sldId="273"/>
            <ac:spMk id="2" creationId="{DEC262D6-44B4-8C17-5855-D6F2AAD38B44}"/>
          </ac:spMkLst>
        </pc:spChg>
        <pc:spChg chg="mod">
          <ac:chgData name="Nishikant Singh" userId="73e55467afcdec91" providerId="LiveId" clId="{05D7ED9F-1C85-478B-813C-C982BAD31E44}" dt="2024-10-17T11:54:43.153" v="51" actId="27636"/>
          <ac:spMkLst>
            <pc:docMk/>
            <pc:sldMk cId="1294032306" sldId="273"/>
            <ac:spMk id="6" creationId="{034FD306-BED4-2916-C0C5-B6EF49A98CA4}"/>
          </ac:spMkLst>
        </pc:spChg>
        <pc:graphicFrameChg chg="mod modGraphic">
          <ac:chgData name="Nishikant Singh" userId="73e55467afcdec91" providerId="LiveId" clId="{05D7ED9F-1C85-478B-813C-C982BAD31E44}" dt="2024-10-17T12:04:26.438" v="167"/>
          <ac:graphicFrameMkLst>
            <pc:docMk/>
            <pc:sldMk cId="1294032306" sldId="273"/>
            <ac:graphicFrameMk id="5" creationId="{26EA7ED2-3979-1D5D-B392-643E9F40FF06}"/>
          </ac:graphicFrameMkLst>
        </pc:graphicFrameChg>
      </pc:sldChg>
      <pc:sldChg chg="modSp mod">
        <pc:chgData name="Nishikant Singh" userId="73e55467afcdec91" providerId="LiveId" clId="{05D7ED9F-1C85-478B-813C-C982BAD31E44}" dt="2024-10-17T11:54:30.425" v="46" actId="27636"/>
        <pc:sldMkLst>
          <pc:docMk/>
          <pc:sldMk cId="3672328765" sldId="274"/>
        </pc:sldMkLst>
        <pc:spChg chg="mod">
          <ac:chgData name="Nishikant Singh" userId="73e55467afcdec91" providerId="LiveId" clId="{05D7ED9F-1C85-478B-813C-C982BAD31E44}" dt="2024-10-17T11:53:14.922" v="8" actId="27636"/>
          <ac:spMkLst>
            <pc:docMk/>
            <pc:sldMk cId="3672328765" sldId="274"/>
            <ac:spMk id="2" creationId="{DEC262D6-44B4-8C17-5855-D6F2AAD38B44}"/>
          </ac:spMkLst>
        </pc:spChg>
        <pc:spChg chg="mod">
          <ac:chgData name="Nishikant Singh" userId="73e55467afcdec91" providerId="LiveId" clId="{05D7ED9F-1C85-478B-813C-C982BAD31E44}" dt="2024-10-17T11:54:30.425" v="46" actId="27636"/>
          <ac:spMkLst>
            <pc:docMk/>
            <pc:sldMk cId="3672328765" sldId="274"/>
            <ac:spMk id="6" creationId="{034FD306-BED4-2916-C0C5-B6EF49A98CA4}"/>
          </ac:spMkLst>
        </pc:spChg>
      </pc:sldChg>
      <pc:sldChg chg="modSp mod">
        <pc:chgData name="Nishikant Singh" userId="73e55467afcdec91" providerId="LiveId" clId="{05D7ED9F-1C85-478B-813C-C982BAD31E44}" dt="2024-10-17T12:07:11.544" v="189" actId="20577"/>
        <pc:sldMkLst>
          <pc:docMk/>
          <pc:sldMk cId="2665823333" sldId="275"/>
        </pc:sldMkLst>
        <pc:spChg chg="mod">
          <ac:chgData name="Nishikant Singh" userId="73e55467afcdec91" providerId="LiveId" clId="{05D7ED9F-1C85-478B-813C-C982BAD31E44}" dt="2024-10-17T11:53:14.875" v="3" actId="27636"/>
          <ac:spMkLst>
            <pc:docMk/>
            <pc:sldMk cId="2665823333" sldId="275"/>
            <ac:spMk id="2" creationId="{DEC262D6-44B4-8C17-5855-D6F2AAD38B44}"/>
          </ac:spMkLst>
        </pc:spChg>
        <pc:spChg chg="mod">
          <ac:chgData name="Nishikant Singh" userId="73e55467afcdec91" providerId="LiveId" clId="{05D7ED9F-1C85-478B-813C-C982BAD31E44}" dt="2024-10-17T11:54:09.189" v="42" actId="27636"/>
          <ac:spMkLst>
            <pc:docMk/>
            <pc:sldMk cId="2665823333" sldId="275"/>
            <ac:spMk id="6" creationId="{034FD306-BED4-2916-C0C5-B6EF49A98CA4}"/>
          </ac:spMkLst>
        </pc:spChg>
        <pc:graphicFrameChg chg="modGraphic">
          <ac:chgData name="Nishikant Singh" userId="73e55467afcdec91" providerId="LiveId" clId="{05D7ED9F-1C85-478B-813C-C982BAD31E44}" dt="2024-10-17T12:07:11.544" v="189" actId="20577"/>
          <ac:graphicFrameMkLst>
            <pc:docMk/>
            <pc:sldMk cId="2665823333" sldId="275"/>
            <ac:graphicFrameMk id="5" creationId="{26EA7ED2-3979-1D5D-B392-643E9F40FF06}"/>
          </ac:graphicFrameMkLst>
        </pc:graphicFrameChg>
      </pc:sldChg>
      <pc:sldChg chg="modSp mod">
        <pc:chgData name="Nishikant Singh" userId="73e55467afcdec91" providerId="LiveId" clId="{05D7ED9F-1C85-478B-813C-C982BAD31E44}" dt="2024-10-17T11:54:16.011" v="43" actId="20577"/>
        <pc:sldMkLst>
          <pc:docMk/>
          <pc:sldMk cId="3008872802" sldId="276"/>
        </pc:sldMkLst>
        <pc:spChg chg="mod">
          <ac:chgData name="Nishikant Singh" userId="73e55467afcdec91" providerId="LiveId" clId="{05D7ED9F-1C85-478B-813C-C982BAD31E44}" dt="2024-10-17T11:53:14.875" v="4" actId="27636"/>
          <ac:spMkLst>
            <pc:docMk/>
            <pc:sldMk cId="3008872802" sldId="276"/>
            <ac:spMk id="2" creationId="{DEC262D6-44B4-8C17-5855-D6F2AAD38B44}"/>
          </ac:spMkLst>
        </pc:spChg>
        <pc:spChg chg="mod">
          <ac:chgData name="Nishikant Singh" userId="73e55467afcdec91" providerId="LiveId" clId="{05D7ED9F-1C85-478B-813C-C982BAD31E44}" dt="2024-10-17T11:54:16.011" v="43" actId="20577"/>
          <ac:spMkLst>
            <pc:docMk/>
            <pc:sldMk cId="3008872802" sldId="276"/>
            <ac:spMk id="6" creationId="{034FD306-BED4-2916-C0C5-B6EF49A98CA4}"/>
          </ac:spMkLst>
        </pc:spChg>
      </pc:sldChg>
      <pc:sldChg chg="modSp mod ord">
        <pc:chgData name="Nishikant Singh" userId="73e55467afcdec91" providerId="LiveId" clId="{05D7ED9F-1C85-478B-813C-C982BAD31E44}" dt="2024-10-17T11:56:33.807" v="71"/>
        <pc:sldMkLst>
          <pc:docMk/>
          <pc:sldMk cId="722994891" sldId="277"/>
        </pc:sldMkLst>
        <pc:spChg chg="mod">
          <ac:chgData name="Nishikant Singh" userId="73e55467afcdec91" providerId="LiveId" clId="{05D7ED9F-1C85-478B-813C-C982BAD31E44}" dt="2024-10-17T11:53:14.890" v="5" actId="27636"/>
          <ac:spMkLst>
            <pc:docMk/>
            <pc:sldMk cId="722994891" sldId="277"/>
            <ac:spMk id="2" creationId="{DEC262D6-44B4-8C17-5855-D6F2AAD38B44}"/>
          </ac:spMkLst>
        </pc:spChg>
        <pc:spChg chg="mod">
          <ac:chgData name="Nishikant Singh" userId="73e55467afcdec91" providerId="LiveId" clId="{05D7ED9F-1C85-478B-813C-C982BAD31E44}" dt="2024-10-17T11:54:22.713" v="44" actId="20577"/>
          <ac:spMkLst>
            <pc:docMk/>
            <pc:sldMk cId="722994891" sldId="277"/>
            <ac:spMk id="6" creationId="{034FD306-BED4-2916-C0C5-B6EF49A98CA4}"/>
          </ac:spMkLst>
        </pc:spChg>
      </pc:sldChg>
      <pc:sldChg chg="modSp mod">
        <pc:chgData name="Nishikant Singh" userId="73e55467afcdec91" providerId="LiveId" clId="{05D7ED9F-1C85-478B-813C-C982BAD31E44}" dt="2024-10-17T11:54:52.268" v="52" actId="20577"/>
        <pc:sldMkLst>
          <pc:docMk/>
          <pc:sldMk cId="215805553" sldId="278"/>
        </pc:sldMkLst>
        <pc:spChg chg="mod">
          <ac:chgData name="Nishikant Singh" userId="73e55467afcdec91" providerId="LiveId" clId="{05D7ED9F-1C85-478B-813C-C982BAD31E44}" dt="2024-10-17T11:53:14.938" v="10" actId="27636"/>
          <ac:spMkLst>
            <pc:docMk/>
            <pc:sldMk cId="215805553" sldId="278"/>
            <ac:spMk id="2" creationId="{DEC262D6-44B4-8C17-5855-D6F2AAD38B44}"/>
          </ac:spMkLst>
        </pc:spChg>
        <pc:spChg chg="mod">
          <ac:chgData name="Nishikant Singh" userId="73e55467afcdec91" providerId="LiveId" clId="{05D7ED9F-1C85-478B-813C-C982BAD31E44}" dt="2024-10-17T11:54:52.268" v="52" actId="20577"/>
          <ac:spMkLst>
            <pc:docMk/>
            <pc:sldMk cId="215805553" sldId="278"/>
            <ac:spMk id="6" creationId="{034FD306-BED4-2916-C0C5-B6EF49A98CA4}"/>
          </ac:spMkLst>
        </pc:spChg>
      </pc:sldChg>
      <pc:sldChg chg="modSp mod ord">
        <pc:chgData name="Nishikant Singh" userId="73e55467afcdec91" providerId="LiveId" clId="{05D7ED9F-1C85-478B-813C-C982BAD31E44}" dt="2024-10-17T11:56:22.521" v="69"/>
        <pc:sldMkLst>
          <pc:docMk/>
          <pc:sldMk cId="2289923199" sldId="279"/>
        </pc:sldMkLst>
        <pc:spChg chg="mod">
          <ac:chgData name="Nishikant Singh" userId="73e55467afcdec91" providerId="LiveId" clId="{05D7ED9F-1C85-478B-813C-C982BAD31E44}" dt="2024-10-17T11:53:14.954" v="11" actId="27636"/>
          <ac:spMkLst>
            <pc:docMk/>
            <pc:sldMk cId="2289923199" sldId="279"/>
            <ac:spMk id="2" creationId="{DEC262D6-44B4-8C17-5855-D6F2AAD38B44}"/>
          </ac:spMkLst>
        </pc:spChg>
      </pc:sldChg>
      <pc:sldChg chg="modSp mod">
        <pc:chgData name="Nishikant Singh" userId="73e55467afcdec91" providerId="LiveId" clId="{05D7ED9F-1C85-478B-813C-C982BAD31E44}" dt="2024-10-17T12:30:42.365" v="211" actId="20577"/>
        <pc:sldMkLst>
          <pc:docMk/>
          <pc:sldMk cId="1969963839" sldId="280"/>
        </pc:sldMkLst>
        <pc:graphicFrameChg chg="modGraphic">
          <ac:chgData name="Nishikant Singh" userId="73e55467afcdec91" providerId="LiveId" clId="{05D7ED9F-1C85-478B-813C-C982BAD31E44}" dt="2024-10-17T12:30:42.365" v="211" actId="20577"/>
          <ac:graphicFrameMkLst>
            <pc:docMk/>
            <pc:sldMk cId="1969963839" sldId="280"/>
            <ac:graphicFrameMk id="4" creationId="{47369680-06DC-9C14-DD6A-C1F0EA5CAF47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BACED4-4C53-4851-9436-EA80B3699AB2}" type="datetimeFigureOut">
              <a:rPr lang="en-IN" smtClean="0"/>
              <a:t>24-10-2024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8161DC-F38D-4B85-9BA2-045B71DEA45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158927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8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  <p:sp>
        <p:nvSpPr>
          <p:cNvPr id="217" name="Google Shape;21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1343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pPr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pPr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pPr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5509A-81DD-EC35-708E-16C4C21851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2AAF7B-9C82-8908-E5BC-250C7B2A66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A18811-403E-1A5B-D8E3-315BD8437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F205C-3FA6-441E-BDDE-E9BEA8B84CF4}" type="datetimeFigureOut">
              <a:rPr lang="en-IN" smtClean="0"/>
              <a:pPr/>
              <a:t>24-10-2024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35F1DE-5B05-1769-3276-9786F6E9C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A7240D-FD9C-C70B-95F7-400632BFC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267E3-5508-40F3-A3FE-AF8AF604AA1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78603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97C97-8830-9606-E528-4068C67B5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91A701-F411-B7D1-5705-504DEBA6A0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2B6384-6E38-DC99-2CC9-30C55B5F5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F205C-3FA6-441E-BDDE-E9BEA8B84CF4}" type="datetimeFigureOut">
              <a:rPr lang="en-IN" smtClean="0"/>
              <a:pPr/>
              <a:t>24-10-2024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55ABC-729E-55B5-1854-8B04E3D26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86FE82-0C2A-1C46-4755-D0198D816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267E3-5508-40F3-A3FE-AF8AF604AA1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97874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C8311C-0B86-757C-0B65-F90A13133D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182DD8-0292-B314-2598-F8C4D42BD5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D3A443-3BFF-57B3-1483-9A10B2E4C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F205C-3FA6-441E-BDDE-E9BEA8B84CF4}" type="datetimeFigureOut">
              <a:rPr lang="en-IN" smtClean="0"/>
              <a:pPr/>
              <a:t>24-10-2024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B7C5A0-D658-CE42-530D-80BA8B85F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BA16C5-95CB-3EF8-CCC9-81DA3FE5B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267E3-5508-40F3-A3FE-AF8AF604AA1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169441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E0543-F47A-7309-4273-18109BFE7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53D85F-6457-7D36-E5DA-940093ED7D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ADEBDC-D704-2717-7135-7A8DB4A9C4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59811A-4EE2-EB7F-0AF7-16738536F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F205C-3FA6-441E-BDDE-E9BEA8B84CF4}" type="datetimeFigureOut">
              <a:rPr lang="en-IN" smtClean="0"/>
              <a:pPr/>
              <a:t>24-10-2024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D9780D-F44E-CF6E-F154-18D0BAF7C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152B9F-D694-EF6E-A46F-84D2BB52B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267E3-5508-40F3-A3FE-AF8AF604AA1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244746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485EA3-AD4A-21DB-4038-19B7C68F8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85267A-15F0-8583-E8E7-C7A84F0181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19A34E-CBE1-2268-9D1C-B884BCD0C9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DA94D1-619E-804B-D53C-36B3D7788E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3FECDBE-574E-558F-5A97-E8E5DCBD66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7A23F8C-FE96-22A0-9E4F-8A501B81C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F205C-3FA6-441E-BDDE-E9BEA8B84CF4}" type="datetimeFigureOut">
              <a:rPr lang="en-IN" smtClean="0"/>
              <a:pPr/>
              <a:t>24-10-2024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E94745D-3E74-9B7F-6784-77CE1015A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AAE96D8-E9B2-178F-F193-6F6C03E89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267E3-5508-40F3-A3FE-AF8AF604AA1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411208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49140-2C9F-7A76-DA20-B8622C89C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DBB7A8-DAFF-1AD8-15A2-5FB64F4E3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F205C-3FA6-441E-BDDE-E9BEA8B84CF4}" type="datetimeFigureOut">
              <a:rPr lang="en-IN" smtClean="0"/>
              <a:pPr/>
              <a:t>24-10-2024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0CD908-0953-07CD-066A-A8A9E0B34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203FE0-1803-83B2-EED0-555AC0BC3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267E3-5508-40F3-A3FE-AF8AF604AA1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641401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F242824-B81A-3ACA-3DF0-C6D2B5A7D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F205C-3FA6-441E-BDDE-E9BEA8B84CF4}" type="datetimeFigureOut">
              <a:rPr lang="en-IN" smtClean="0"/>
              <a:pPr/>
              <a:t>24-10-2024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8F2DE0-BE84-BD99-02B6-814AA21D9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99C415-2168-46AC-5ED6-36F7997ED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267E3-5508-40F3-A3FE-AF8AF604AA1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848361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61076-C882-4DC5-1C0B-B7E360F7C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338AE1-81DD-33F3-B77B-21F6F414D8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AD5222-6B7A-0F41-8CE3-394F571534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393F6E-9BF2-38EA-E185-03212E932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F205C-3FA6-441E-BDDE-E9BEA8B84CF4}" type="datetimeFigureOut">
              <a:rPr lang="en-IN" smtClean="0"/>
              <a:pPr/>
              <a:t>24-10-2024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C7A2A3-A7CB-8AD2-E47F-7CBC5219D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FA99BB-55E9-9DE6-9E21-0D13F7BD6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267E3-5508-40F3-A3FE-AF8AF604AA1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03895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pPr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D34FEB-421F-7BE7-DFB8-3C20CB2974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50C7AA2-F7DF-5D37-F74F-A845ED91A1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243E28-0FCD-8400-283E-08802AE07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8FD692-6817-6320-56EC-5ED88DD1A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F205C-3FA6-441E-BDDE-E9BEA8B84CF4}" type="datetimeFigureOut">
              <a:rPr lang="en-IN" smtClean="0"/>
              <a:pPr/>
              <a:t>24-10-2024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637E2B-7C0D-D036-3A03-960F42AE8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CD94CF-1840-259B-8A39-785F0A643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267E3-5508-40F3-A3FE-AF8AF604AA1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900136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8A5BF-D907-E5D2-B400-B3CB6817D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820C52-C617-072F-2013-5376186DEC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B49B75-EFCE-85F1-4029-BA5219E3C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F205C-3FA6-441E-BDDE-E9BEA8B84CF4}" type="datetimeFigureOut">
              <a:rPr lang="en-IN" smtClean="0"/>
              <a:pPr/>
              <a:t>24-10-2024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2F361B-442C-7B84-6D8B-1E9A18CA7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7AA7E7-7140-041A-1E85-95C7C353A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267E3-5508-40F3-A3FE-AF8AF604AA1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449342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05AD1F-8D65-0199-8D0D-3382175377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623BE-FB00-C03B-3E0C-25379FBC61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8A3555-C9C4-C194-F0D8-339986D4B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F205C-3FA6-441E-BDDE-E9BEA8B84CF4}" type="datetimeFigureOut">
              <a:rPr lang="en-IN" smtClean="0"/>
              <a:pPr/>
              <a:t>24-10-2024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5D3AC2-9504-4C63-A22A-E06DBFBD5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AEAC3D-210E-D5CB-6633-C88AFF33E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267E3-5508-40F3-A3FE-AF8AF604AA1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05638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pPr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pPr/>
              <a:t>10/24/2024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pPr/>
              <a:t>10/24/2024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pPr/>
              <a:t>10/24/2024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pPr/>
              <a:t>10/24/2024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pPr/>
              <a:t>10/24/2024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pPr/>
              <a:t>10/24/2024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pPr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01D5425-AF72-07B3-1B2A-830EFE1994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3B2D4A-60EB-9969-6FCB-C1A887AE8C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F8DC27-B4D5-4392-9FDE-2266A14D1F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F8F205C-3FA6-441E-BDDE-E9BEA8B84CF4}" type="datetimeFigureOut">
              <a:rPr lang="en-IN" smtClean="0"/>
              <a:pPr/>
              <a:t>24-10-2024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076225-5500-C146-8A6E-601BA021F1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702354-DBBF-FA4E-AABB-0C92C13D4B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50267E3-5508-40F3-A3FE-AF8AF604AA1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17188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Rectangle 67">
            <a:extLst>
              <a:ext uri="{FF2B5EF4-FFF2-40B4-BE49-F238E27FC236}">
                <a16:creationId xmlns:a16="http://schemas.microsoft.com/office/drawing/2014/main" id="{8A95209C-5275-4E15-8EA7-7F42980ABF2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7048" y="1124712"/>
            <a:ext cx="9144000" cy="3063240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6600" dirty="0"/>
              <a:t>Half Yearly Update and Review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7048" y="4599432"/>
            <a:ext cx="9144000" cy="122752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Civil Engineering Department (CED)</a:t>
            </a:r>
          </a:p>
          <a:p>
            <a:r>
              <a:rPr lang="en-US" dirty="0"/>
              <a:t>18 Oct 2024</a:t>
            </a:r>
          </a:p>
        </p:txBody>
      </p:sp>
      <p:sp>
        <p:nvSpPr>
          <p:cNvPr id="70" name="sketchy box">
            <a:extLst>
              <a:ext uri="{FF2B5EF4-FFF2-40B4-BE49-F238E27FC236}">
                <a16:creationId xmlns:a16="http://schemas.microsoft.com/office/drawing/2014/main" id="{4F2ED431-E304-4FF0-9F4E-032783C9D61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38200" y="720953"/>
            <a:ext cx="10515600" cy="5416094"/>
          </a:xfrm>
          <a:custGeom>
            <a:avLst/>
            <a:gdLst>
              <a:gd name="connsiteX0" fmla="*/ 0 w 10515600"/>
              <a:gd name="connsiteY0" fmla="*/ 0 h 5416094"/>
              <a:gd name="connsiteX1" fmla="*/ 552069 w 10515600"/>
              <a:gd name="connsiteY1" fmla="*/ 0 h 5416094"/>
              <a:gd name="connsiteX2" fmla="*/ 893826 w 10515600"/>
              <a:gd name="connsiteY2" fmla="*/ 0 h 5416094"/>
              <a:gd name="connsiteX3" fmla="*/ 1761363 w 10515600"/>
              <a:gd name="connsiteY3" fmla="*/ 0 h 5416094"/>
              <a:gd name="connsiteX4" fmla="*/ 2313432 w 10515600"/>
              <a:gd name="connsiteY4" fmla="*/ 0 h 5416094"/>
              <a:gd name="connsiteX5" fmla="*/ 2865501 w 10515600"/>
              <a:gd name="connsiteY5" fmla="*/ 0 h 5416094"/>
              <a:gd name="connsiteX6" fmla="*/ 3733038 w 10515600"/>
              <a:gd name="connsiteY6" fmla="*/ 0 h 5416094"/>
              <a:gd name="connsiteX7" fmla="*/ 4179951 w 10515600"/>
              <a:gd name="connsiteY7" fmla="*/ 0 h 5416094"/>
              <a:gd name="connsiteX8" fmla="*/ 5047488 w 10515600"/>
              <a:gd name="connsiteY8" fmla="*/ 0 h 5416094"/>
              <a:gd name="connsiteX9" fmla="*/ 5915025 w 10515600"/>
              <a:gd name="connsiteY9" fmla="*/ 0 h 5416094"/>
              <a:gd name="connsiteX10" fmla="*/ 6572250 w 10515600"/>
              <a:gd name="connsiteY10" fmla="*/ 0 h 5416094"/>
              <a:gd name="connsiteX11" fmla="*/ 7439787 w 10515600"/>
              <a:gd name="connsiteY11" fmla="*/ 0 h 5416094"/>
              <a:gd name="connsiteX12" fmla="*/ 7991856 w 10515600"/>
              <a:gd name="connsiteY12" fmla="*/ 0 h 5416094"/>
              <a:gd name="connsiteX13" fmla="*/ 8543925 w 10515600"/>
              <a:gd name="connsiteY13" fmla="*/ 0 h 5416094"/>
              <a:gd name="connsiteX14" fmla="*/ 9306306 w 10515600"/>
              <a:gd name="connsiteY14" fmla="*/ 0 h 5416094"/>
              <a:gd name="connsiteX15" fmla="*/ 9858375 w 10515600"/>
              <a:gd name="connsiteY15" fmla="*/ 0 h 5416094"/>
              <a:gd name="connsiteX16" fmla="*/ 10515600 w 10515600"/>
              <a:gd name="connsiteY16" fmla="*/ 0 h 5416094"/>
              <a:gd name="connsiteX17" fmla="*/ 10515600 w 10515600"/>
              <a:gd name="connsiteY17" fmla="*/ 785334 h 5416094"/>
              <a:gd name="connsiteX18" fmla="*/ 10515600 w 10515600"/>
              <a:gd name="connsiteY18" fmla="*/ 1516506 h 5416094"/>
              <a:gd name="connsiteX19" fmla="*/ 10515600 w 10515600"/>
              <a:gd name="connsiteY19" fmla="*/ 2247679 h 5416094"/>
              <a:gd name="connsiteX20" fmla="*/ 10515600 w 10515600"/>
              <a:gd name="connsiteY20" fmla="*/ 2762208 h 5416094"/>
              <a:gd name="connsiteX21" fmla="*/ 10515600 w 10515600"/>
              <a:gd name="connsiteY21" fmla="*/ 3330898 h 5416094"/>
              <a:gd name="connsiteX22" fmla="*/ 10515600 w 10515600"/>
              <a:gd name="connsiteY22" fmla="*/ 4062071 h 5416094"/>
              <a:gd name="connsiteX23" fmla="*/ 10515600 w 10515600"/>
              <a:gd name="connsiteY23" fmla="*/ 4684921 h 5416094"/>
              <a:gd name="connsiteX24" fmla="*/ 10515600 w 10515600"/>
              <a:gd name="connsiteY24" fmla="*/ 5416094 h 5416094"/>
              <a:gd name="connsiteX25" fmla="*/ 9753219 w 10515600"/>
              <a:gd name="connsiteY25" fmla="*/ 5416094 h 5416094"/>
              <a:gd name="connsiteX26" fmla="*/ 9411462 w 10515600"/>
              <a:gd name="connsiteY26" fmla="*/ 5416094 h 5416094"/>
              <a:gd name="connsiteX27" fmla="*/ 8754237 w 10515600"/>
              <a:gd name="connsiteY27" fmla="*/ 5416094 h 5416094"/>
              <a:gd name="connsiteX28" fmla="*/ 8307324 w 10515600"/>
              <a:gd name="connsiteY28" fmla="*/ 5416094 h 5416094"/>
              <a:gd name="connsiteX29" fmla="*/ 7544943 w 10515600"/>
              <a:gd name="connsiteY29" fmla="*/ 5416094 h 5416094"/>
              <a:gd name="connsiteX30" fmla="*/ 7098030 w 10515600"/>
              <a:gd name="connsiteY30" fmla="*/ 5416094 h 5416094"/>
              <a:gd name="connsiteX31" fmla="*/ 6335649 w 10515600"/>
              <a:gd name="connsiteY31" fmla="*/ 5416094 h 5416094"/>
              <a:gd name="connsiteX32" fmla="*/ 5993892 w 10515600"/>
              <a:gd name="connsiteY32" fmla="*/ 5416094 h 5416094"/>
              <a:gd name="connsiteX33" fmla="*/ 5231511 w 10515600"/>
              <a:gd name="connsiteY33" fmla="*/ 5416094 h 5416094"/>
              <a:gd name="connsiteX34" fmla="*/ 4784598 w 10515600"/>
              <a:gd name="connsiteY34" fmla="*/ 5416094 h 5416094"/>
              <a:gd name="connsiteX35" fmla="*/ 4442841 w 10515600"/>
              <a:gd name="connsiteY35" fmla="*/ 5416094 h 5416094"/>
              <a:gd name="connsiteX36" fmla="*/ 3995928 w 10515600"/>
              <a:gd name="connsiteY36" fmla="*/ 5416094 h 5416094"/>
              <a:gd name="connsiteX37" fmla="*/ 3233547 w 10515600"/>
              <a:gd name="connsiteY37" fmla="*/ 5416094 h 5416094"/>
              <a:gd name="connsiteX38" fmla="*/ 2786634 w 10515600"/>
              <a:gd name="connsiteY38" fmla="*/ 5416094 h 5416094"/>
              <a:gd name="connsiteX39" fmla="*/ 2444877 w 10515600"/>
              <a:gd name="connsiteY39" fmla="*/ 5416094 h 5416094"/>
              <a:gd name="connsiteX40" fmla="*/ 1997964 w 10515600"/>
              <a:gd name="connsiteY40" fmla="*/ 5416094 h 5416094"/>
              <a:gd name="connsiteX41" fmla="*/ 1445895 w 10515600"/>
              <a:gd name="connsiteY41" fmla="*/ 5416094 h 5416094"/>
              <a:gd name="connsiteX42" fmla="*/ 788670 w 10515600"/>
              <a:gd name="connsiteY42" fmla="*/ 5416094 h 5416094"/>
              <a:gd name="connsiteX43" fmla="*/ 0 w 10515600"/>
              <a:gd name="connsiteY43" fmla="*/ 5416094 h 5416094"/>
              <a:gd name="connsiteX44" fmla="*/ 0 w 10515600"/>
              <a:gd name="connsiteY44" fmla="*/ 4630760 h 5416094"/>
              <a:gd name="connsiteX45" fmla="*/ 0 w 10515600"/>
              <a:gd name="connsiteY45" fmla="*/ 3953749 h 5416094"/>
              <a:gd name="connsiteX46" fmla="*/ 0 w 10515600"/>
              <a:gd name="connsiteY46" fmla="*/ 3276737 h 5416094"/>
              <a:gd name="connsiteX47" fmla="*/ 0 w 10515600"/>
              <a:gd name="connsiteY47" fmla="*/ 2599725 h 5416094"/>
              <a:gd name="connsiteX48" fmla="*/ 0 w 10515600"/>
              <a:gd name="connsiteY48" fmla="*/ 1922713 h 5416094"/>
              <a:gd name="connsiteX49" fmla="*/ 0 w 10515600"/>
              <a:gd name="connsiteY49" fmla="*/ 1299863 h 5416094"/>
              <a:gd name="connsiteX50" fmla="*/ 0 w 10515600"/>
              <a:gd name="connsiteY50" fmla="*/ 0 h 5416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0515600" h="5416094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24919" y="196329"/>
                  <a:pt x="10549062" y="488432"/>
                  <a:pt x="10515600" y="785334"/>
                </a:cubicBezTo>
                <a:cubicBezTo>
                  <a:pt x="10482138" y="1082236"/>
                  <a:pt x="10536385" y="1323726"/>
                  <a:pt x="10515600" y="1516506"/>
                </a:cubicBezTo>
                <a:cubicBezTo>
                  <a:pt x="10494815" y="1709286"/>
                  <a:pt x="10546328" y="2097632"/>
                  <a:pt x="10515600" y="2247679"/>
                </a:cubicBezTo>
                <a:cubicBezTo>
                  <a:pt x="10484872" y="2397726"/>
                  <a:pt x="10491771" y="2577292"/>
                  <a:pt x="10515600" y="2762208"/>
                </a:cubicBezTo>
                <a:cubicBezTo>
                  <a:pt x="10539429" y="2947124"/>
                  <a:pt x="10511007" y="3105736"/>
                  <a:pt x="10515600" y="3330898"/>
                </a:cubicBezTo>
                <a:cubicBezTo>
                  <a:pt x="10520194" y="3556060"/>
                  <a:pt x="10497393" y="3882611"/>
                  <a:pt x="10515600" y="4062071"/>
                </a:cubicBezTo>
                <a:cubicBezTo>
                  <a:pt x="10533807" y="4241531"/>
                  <a:pt x="10544791" y="4505155"/>
                  <a:pt x="10515600" y="4684921"/>
                </a:cubicBezTo>
                <a:cubicBezTo>
                  <a:pt x="10486410" y="4864687"/>
                  <a:pt x="10497356" y="5246484"/>
                  <a:pt x="10515600" y="5416094"/>
                </a:cubicBezTo>
                <a:cubicBezTo>
                  <a:pt x="10245623" y="5445692"/>
                  <a:pt x="10029676" y="5415505"/>
                  <a:pt x="9753219" y="5416094"/>
                </a:cubicBezTo>
                <a:cubicBezTo>
                  <a:pt x="9476762" y="5416683"/>
                  <a:pt x="9553148" y="5422760"/>
                  <a:pt x="9411462" y="5416094"/>
                </a:cubicBezTo>
                <a:cubicBezTo>
                  <a:pt x="9269776" y="5409428"/>
                  <a:pt x="8927709" y="5385012"/>
                  <a:pt x="8754237" y="5416094"/>
                </a:cubicBezTo>
                <a:cubicBezTo>
                  <a:pt x="8580766" y="5447176"/>
                  <a:pt x="8413264" y="5410024"/>
                  <a:pt x="8307324" y="5416094"/>
                </a:cubicBezTo>
                <a:cubicBezTo>
                  <a:pt x="8201384" y="5422164"/>
                  <a:pt x="7912690" y="5421686"/>
                  <a:pt x="7544943" y="5416094"/>
                </a:cubicBezTo>
                <a:cubicBezTo>
                  <a:pt x="7177196" y="5410502"/>
                  <a:pt x="7304235" y="5418502"/>
                  <a:pt x="7098030" y="5416094"/>
                </a:cubicBezTo>
                <a:cubicBezTo>
                  <a:pt x="6891825" y="5413686"/>
                  <a:pt x="6541479" y="5434609"/>
                  <a:pt x="6335649" y="5416094"/>
                </a:cubicBezTo>
                <a:cubicBezTo>
                  <a:pt x="6129819" y="5397579"/>
                  <a:pt x="6106541" y="5402791"/>
                  <a:pt x="5993892" y="5416094"/>
                </a:cubicBezTo>
                <a:cubicBezTo>
                  <a:pt x="5881243" y="5429397"/>
                  <a:pt x="5545248" y="5437743"/>
                  <a:pt x="5231511" y="5416094"/>
                </a:cubicBezTo>
                <a:cubicBezTo>
                  <a:pt x="4917774" y="5394445"/>
                  <a:pt x="4963237" y="5426599"/>
                  <a:pt x="4784598" y="5416094"/>
                </a:cubicBezTo>
                <a:cubicBezTo>
                  <a:pt x="4605959" y="5405589"/>
                  <a:pt x="4605904" y="5406658"/>
                  <a:pt x="4442841" y="5416094"/>
                </a:cubicBezTo>
                <a:cubicBezTo>
                  <a:pt x="4279778" y="5425530"/>
                  <a:pt x="4177180" y="5426138"/>
                  <a:pt x="3995928" y="5416094"/>
                </a:cubicBezTo>
                <a:cubicBezTo>
                  <a:pt x="3814676" y="5406050"/>
                  <a:pt x="3516440" y="5429234"/>
                  <a:pt x="3233547" y="5416094"/>
                </a:cubicBezTo>
                <a:cubicBezTo>
                  <a:pt x="2950654" y="5402954"/>
                  <a:pt x="2884354" y="5436103"/>
                  <a:pt x="2786634" y="5416094"/>
                </a:cubicBezTo>
                <a:cubicBezTo>
                  <a:pt x="2688914" y="5396085"/>
                  <a:pt x="2522958" y="5423232"/>
                  <a:pt x="2444877" y="5416094"/>
                </a:cubicBezTo>
                <a:cubicBezTo>
                  <a:pt x="2366796" y="5408956"/>
                  <a:pt x="2104768" y="5395479"/>
                  <a:pt x="1997964" y="5416094"/>
                </a:cubicBezTo>
                <a:cubicBezTo>
                  <a:pt x="1891160" y="5436709"/>
                  <a:pt x="1573016" y="5412376"/>
                  <a:pt x="1445895" y="5416094"/>
                </a:cubicBezTo>
                <a:cubicBezTo>
                  <a:pt x="1318774" y="5419812"/>
                  <a:pt x="986443" y="5400529"/>
                  <a:pt x="788670" y="5416094"/>
                </a:cubicBezTo>
                <a:cubicBezTo>
                  <a:pt x="590897" y="5431659"/>
                  <a:pt x="363709" y="5381266"/>
                  <a:pt x="0" y="5416094"/>
                </a:cubicBezTo>
                <a:cubicBezTo>
                  <a:pt x="-22973" y="5218643"/>
                  <a:pt x="-26699" y="5010779"/>
                  <a:pt x="0" y="4630760"/>
                </a:cubicBezTo>
                <a:cubicBezTo>
                  <a:pt x="26699" y="4250741"/>
                  <a:pt x="-15389" y="4196664"/>
                  <a:pt x="0" y="3953749"/>
                </a:cubicBezTo>
                <a:cubicBezTo>
                  <a:pt x="15389" y="3710834"/>
                  <a:pt x="468" y="3611311"/>
                  <a:pt x="0" y="3276737"/>
                </a:cubicBezTo>
                <a:cubicBezTo>
                  <a:pt x="-468" y="2942163"/>
                  <a:pt x="15360" y="2781998"/>
                  <a:pt x="0" y="2599725"/>
                </a:cubicBezTo>
                <a:cubicBezTo>
                  <a:pt x="-15360" y="2417452"/>
                  <a:pt x="14816" y="2100232"/>
                  <a:pt x="0" y="1922713"/>
                </a:cubicBezTo>
                <a:cubicBezTo>
                  <a:pt x="-14816" y="1745194"/>
                  <a:pt x="-24648" y="1604167"/>
                  <a:pt x="0" y="1299863"/>
                </a:cubicBezTo>
                <a:cubicBezTo>
                  <a:pt x="24648" y="995559"/>
                  <a:pt x="2182" y="279525"/>
                  <a:pt x="0" y="0"/>
                </a:cubicBezTo>
                <a:close/>
              </a:path>
            </a:pathLst>
          </a:custGeom>
          <a:noFill/>
          <a:ln w="47625" cap="rnd">
            <a:solidFill>
              <a:schemeClr val="bg1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sketchy line">
            <a:extLst>
              <a:ext uri="{FF2B5EF4-FFF2-40B4-BE49-F238E27FC236}">
                <a16:creationId xmlns:a16="http://schemas.microsoft.com/office/drawing/2014/main" id="{4E87FCFB-2CCE-460D-B3DD-557C8BD1B94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419423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563791 w 4243589"/>
              <a:gd name="connsiteY1" fmla="*/ 0 h 18288"/>
              <a:gd name="connsiteX2" fmla="*/ 1042710 w 4243589"/>
              <a:gd name="connsiteY2" fmla="*/ 0 h 18288"/>
              <a:gd name="connsiteX3" fmla="*/ 1564066 w 4243589"/>
              <a:gd name="connsiteY3" fmla="*/ 0 h 18288"/>
              <a:gd name="connsiteX4" fmla="*/ 2212729 w 4243589"/>
              <a:gd name="connsiteY4" fmla="*/ 0 h 18288"/>
              <a:gd name="connsiteX5" fmla="*/ 2776520 w 4243589"/>
              <a:gd name="connsiteY5" fmla="*/ 0 h 18288"/>
              <a:gd name="connsiteX6" fmla="*/ 3297875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637362 w 4243589"/>
              <a:gd name="connsiteY9" fmla="*/ 18288 h 18288"/>
              <a:gd name="connsiteX10" fmla="*/ 3116007 w 4243589"/>
              <a:gd name="connsiteY10" fmla="*/ 18288 h 18288"/>
              <a:gd name="connsiteX11" fmla="*/ 2424908 w 4243589"/>
              <a:gd name="connsiteY11" fmla="*/ 18288 h 18288"/>
              <a:gd name="connsiteX12" fmla="*/ 1861117 w 4243589"/>
              <a:gd name="connsiteY12" fmla="*/ 18288 h 18288"/>
              <a:gd name="connsiteX13" fmla="*/ 1382198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3987" y="7429"/>
                  <a:pt x="4243569" y="10822"/>
                  <a:pt x="4243589" y="18288"/>
                </a:cubicBezTo>
                <a:cubicBezTo>
                  <a:pt x="4112949" y="-2855"/>
                  <a:pt x="3928037" y="1831"/>
                  <a:pt x="3637362" y="18288"/>
                </a:cubicBezTo>
                <a:cubicBezTo>
                  <a:pt x="3346687" y="34745"/>
                  <a:pt x="3254446" y="26669"/>
                  <a:pt x="3116007" y="18288"/>
                </a:cubicBezTo>
                <a:cubicBezTo>
                  <a:pt x="2977569" y="9907"/>
                  <a:pt x="2620228" y="28873"/>
                  <a:pt x="2424908" y="18288"/>
                </a:cubicBezTo>
                <a:cubicBezTo>
                  <a:pt x="2229588" y="7703"/>
                  <a:pt x="2088287" y="-3854"/>
                  <a:pt x="1861117" y="18288"/>
                </a:cubicBezTo>
                <a:cubicBezTo>
                  <a:pt x="1633947" y="40430"/>
                  <a:pt x="1502447" y="-871"/>
                  <a:pt x="1382198" y="18288"/>
                </a:cubicBezTo>
                <a:cubicBezTo>
                  <a:pt x="1261949" y="37447"/>
                  <a:pt x="1045440" y="28353"/>
                  <a:pt x="733535" y="18288"/>
                </a:cubicBezTo>
                <a:cubicBezTo>
                  <a:pt x="421630" y="8223"/>
                  <a:pt x="341257" y="-18359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2703" y="5429"/>
                  <a:pt x="4244410" y="14046"/>
                  <a:pt x="4243589" y="18288"/>
                </a:cubicBezTo>
                <a:cubicBezTo>
                  <a:pt x="4130424" y="-1240"/>
                  <a:pt x="3932803" y="42249"/>
                  <a:pt x="3722234" y="18288"/>
                </a:cubicBezTo>
                <a:cubicBezTo>
                  <a:pt x="3511665" y="-5673"/>
                  <a:pt x="3269903" y="45994"/>
                  <a:pt x="3116007" y="18288"/>
                </a:cubicBezTo>
                <a:cubicBezTo>
                  <a:pt x="2962111" y="-9418"/>
                  <a:pt x="2744280" y="23224"/>
                  <a:pt x="2509780" y="18288"/>
                </a:cubicBezTo>
                <a:cubicBezTo>
                  <a:pt x="2275280" y="13352"/>
                  <a:pt x="2066059" y="43664"/>
                  <a:pt x="1945989" y="18288"/>
                </a:cubicBezTo>
                <a:cubicBezTo>
                  <a:pt x="1825919" y="-7088"/>
                  <a:pt x="1407329" y="12616"/>
                  <a:pt x="1254890" y="18288"/>
                </a:cubicBezTo>
                <a:cubicBezTo>
                  <a:pt x="1102451" y="23960"/>
                  <a:pt x="837950" y="31673"/>
                  <a:pt x="563791" y="18288"/>
                </a:cubicBezTo>
                <a:cubicBezTo>
                  <a:pt x="289632" y="4903"/>
                  <a:pt x="132768" y="710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rgbClr val="FFFFFF">
              <a:alpha val="75000"/>
            </a:srgbClr>
          </a:solidFill>
          <a:ln w="41275" cap="rnd">
            <a:solidFill>
              <a:schemeClr val="bg1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C262D6-44B4-8C17-5855-D6F2AAD38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3" y="248038"/>
            <a:ext cx="7063721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Sectors &amp; Sub Sectors in CED</a:t>
            </a:r>
          </a:p>
          <a:p>
            <a:endParaRPr lang="en-US" sz="40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34FD306-BED4-2916-C0C5-B6EF49A98CA4}"/>
              </a:ext>
            </a:extLst>
          </p:cNvPr>
          <p:cNvSpPr txBox="1"/>
          <p:nvPr/>
        </p:nvSpPr>
        <p:spPr>
          <a:xfrm>
            <a:off x="8572499" y="390832"/>
            <a:ext cx="3380015" cy="873612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 fontScale="92500" lnSpcReduction="20000"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20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Member Secretary: 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2000" dirty="0">
                <a:solidFill>
                  <a:srgbClr val="FFFFFF"/>
                </a:solidFill>
              </a:rPr>
              <a:t>Shri Dheeraj </a:t>
            </a:r>
            <a:r>
              <a:rPr lang="en-US" sz="2000" dirty="0" err="1">
                <a:solidFill>
                  <a:srgbClr val="FFFFFF"/>
                </a:solidFill>
              </a:rPr>
              <a:t>Damachya</a:t>
            </a:r>
            <a:r>
              <a:rPr lang="en-US" sz="2000" dirty="0">
                <a:solidFill>
                  <a:srgbClr val="FFFFFF"/>
                </a:solidFill>
              </a:rPr>
              <a:t>, Sc-B</a:t>
            </a:r>
            <a:endParaRPr lang="en-US" sz="2000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26EA7ED2-3979-1D5D-B392-643E9F40FF0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7344224"/>
              </p:ext>
            </p:extLst>
          </p:nvPr>
        </p:nvGraphicFramePr>
        <p:xfrm>
          <a:off x="1316181" y="1593272"/>
          <a:ext cx="8588481" cy="502372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1724456">
                  <a:extLst>
                    <a:ext uri="{9D8B030D-6E8A-4147-A177-3AD203B41FA5}">
                      <a16:colId xmlns:a16="http://schemas.microsoft.com/office/drawing/2014/main" val="2456190355"/>
                    </a:ext>
                  </a:extLst>
                </a:gridCol>
                <a:gridCol w="6864025">
                  <a:extLst>
                    <a:ext uri="{9D8B030D-6E8A-4147-A177-3AD203B41FA5}">
                      <a16:colId xmlns:a16="http://schemas.microsoft.com/office/drawing/2014/main" val="511766759"/>
                    </a:ext>
                  </a:extLst>
                </a:gridCol>
              </a:tblGrid>
              <a:tr h="597504">
                <a:tc>
                  <a:txBody>
                    <a:bodyPr/>
                    <a:lstStyle/>
                    <a:p>
                      <a:pPr rtl="0" fontAlgn="b"/>
                      <a:r>
                        <a:rPr lang="en-US" sz="1600" cap="none" spc="0" dirty="0">
                          <a:effectLst/>
                        </a:rPr>
                        <a:t>Committe</a:t>
                      </a:r>
                      <a:endParaRPr lang="en-US" sz="1600" b="0" i="1" cap="none" spc="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03796" marR="73248" marT="156766" marB="156766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600" cap="none" spc="0" dirty="0">
                          <a:effectLst/>
                        </a:rPr>
                        <a:t>Sub Sector</a:t>
                      </a:r>
                      <a:endParaRPr lang="en-US" sz="1600" b="0" i="1" cap="none" spc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03796" marR="73248" marT="156766" marB="156766" anchor="ctr"/>
                </a:tc>
                <a:extLst>
                  <a:ext uri="{0D108BD9-81ED-4DB2-BD59-A6C34878D82A}">
                    <a16:rowId xmlns:a16="http://schemas.microsoft.com/office/drawing/2014/main" val="3067525746"/>
                  </a:ext>
                </a:extLst>
              </a:tr>
              <a:tr h="122136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cap="none" spc="0" dirty="0">
                          <a:effectLst/>
                        </a:rPr>
                        <a:t>CED 07</a:t>
                      </a:r>
                      <a:endParaRPr lang="en-US" sz="16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03796" marR="73248" marT="156766" marB="156766" anchor="ctr"/>
                </a:tc>
                <a:tc>
                  <a:txBody>
                    <a:bodyPr/>
                    <a:lstStyle/>
                    <a:p>
                      <a:pPr marL="0" indent="179388" rtl="0" fontAlgn="b">
                        <a:buFont typeface="Arial" pitchFamily="34" charset="0"/>
                        <a:buChar char="•"/>
                      </a:pPr>
                      <a:r>
                        <a:rPr lang="en-US" sz="1600" cap="none" spc="0" dirty="0">
                          <a:effectLst/>
                        </a:rPr>
                        <a:t>Design &amp; Fabrication of Steel Structure</a:t>
                      </a:r>
                    </a:p>
                    <a:p>
                      <a:pPr marL="0" lvl="0" indent="179388">
                        <a:buFont typeface="Arial" pitchFamily="34" charset="0"/>
                        <a:buChar char="•"/>
                      </a:pPr>
                      <a:r>
                        <a:rPr lang="en-US" sz="1600" cap="none" spc="0" dirty="0">
                          <a:effectLst/>
                        </a:rPr>
                        <a:t>Structural Sections</a:t>
                      </a:r>
                    </a:p>
                    <a:p>
                      <a:pPr marL="0" lvl="0" indent="179388">
                        <a:buFont typeface="Arial" pitchFamily="34" charset="0"/>
                        <a:buChar char="•"/>
                      </a:pPr>
                      <a:r>
                        <a:rPr lang="en-US" sz="1600" cap="none" spc="0" dirty="0">
                          <a:effectLst/>
                        </a:rPr>
                        <a:t>Overhead towers and Masts for Transmission</a:t>
                      </a:r>
                      <a:endParaRPr lang="en-US" sz="16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03796" marR="73248" marT="156766" marB="156766" anchor="ctr"/>
                </a:tc>
                <a:extLst>
                  <a:ext uri="{0D108BD9-81ED-4DB2-BD59-A6C34878D82A}">
                    <a16:rowId xmlns:a16="http://schemas.microsoft.com/office/drawing/2014/main" val="2518664999"/>
                  </a:ext>
                </a:extLst>
              </a:tr>
              <a:tr h="46243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cap="none" spc="0" dirty="0">
                          <a:effectLst/>
                        </a:rPr>
                        <a:t>CED 12</a:t>
                      </a:r>
                      <a:endParaRPr lang="en-US" sz="16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03796" marR="73248" marT="156766" marB="156766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600" cap="none" spc="0" dirty="0">
                          <a:effectLst/>
                        </a:rPr>
                        <a:t>NIL</a:t>
                      </a:r>
                      <a:endParaRPr lang="en-US" sz="16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03796" marR="73248" marT="156766" marB="156766" anchor="b"/>
                </a:tc>
                <a:extLst>
                  <a:ext uri="{0D108BD9-81ED-4DB2-BD59-A6C34878D82A}">
                    <a16:rowId xmlns:a16="http://schemas.microsoft.com/office/drawing/2014/main" val="771848619"/>
                  </a:ext>
                </a:extLst>
              </a:tr>
              <a:tr h="122136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cap="none" spc="0" dirty="0">
                          <a:effectLst/>
                        </a:rPr>
                        <a:t>CED 24</a:t>
                      </a:r>
                      <a:endParaRPr lang="en-US" sz="16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03796" marR="73248" marT="156766" marB="156766" anchor="ctr"/>
                </a:tc>
                <a:tc>
                  <a:txBody>
                    <a:bodyPr/>
                    <a:lstStyle/>
                    <a:p>
                      <a:pPr rtl="0" fontAlgn="b">
                        <a:buFont typeface="Wingdings" pitchFamily="2" charset="2"/>
                        <a:buChar char="Ø"/>
                      </a:pPr>
                      <a:r>
                        <a:rPr lang="en-US" sz="1600" cap="none" spc="0" dirty="0">
                          <a:effectLst/>
                        </a:rPr>
                        <a:t>Water supply &amp; drainage</a:t>
                      </a:r>
                    </a:p>
                    <a:p>
                      <a:pPr marL="285750" lvl="0" indent="-285750">
                        <a:buFont typeface="Wingdings" pitchFamily="2" charset="2"/>
                        <a:buChar char="Ø"/>
                      </a:pPr>
                      <a:r>
                        <a:rPr lang="en-US" sz="1600" cap="none" spc="0" dirty="0">
                          <a:effectLst/>
                        </a:rPr>
                        <a:t>Sewage treatment</a:t>
                      </a:r>
                    </a:p>
                    <a:p>
                      <a:pPr marL="542925" lvl="0" indent="-279400">
                        <a:buFont typeface="Arial"/>
                        <a:buChar char="•"/>
                      </a:pPr>
                      <a:r>
                        <a:rPr lang="en-US" sz="1600" cap="none" spc="0" dirty="0">
                          <a:effectLst/>
                        </a:rPr>
                        <a:t>Effluent treatment</a:t>
                      </a:r>
                    </a:p>
                    <a:p>
                      <a:pPr marL="542925" lvl="0" indent="-279400">
                        <a:buFont typeface="Arial"/>
                        <a:buChar char="•"/>
                      </a:pPr>
                      <a:r>
                        <a:rPr lang="en-US" sz="1600" cap="none" spc="0" dirty="0">
                          <a:effectLst/>
                        </a:rPr>
                        <a:t>Operation &amp; maintenance of Public Health Engineering System</a:t>
                      </a:r>
                      <a:endParaRPr lang="en-US" sz="16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03796" marR="73248" marT="156766" marB="156766" anchor="b"/>
                </a:tc>
                <a:extLst>
                  <a:ext uri="{0D108BD9-81ED-4DB2-BD59-A6C34878D82A}">
                    <a16:rowId xmlns:a16="http://schemas.microsoft.com/office/drawing/2014/main" val="475977418"/>
                  </a:ext>
                </a:extLst>
              </a:tr>
              <a:tr h="50963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cap="none" spc="0" dirty="0">
                          <a:effectLst/>
                        </a:rPr>
                        <a:t>CED 32</a:t>
                      </a:r>
                      <a:endParaRPr lang="en-US" sz="16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03796" marR="73248" marT="156766" marB="156766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600" cap="none" spc="0" dirty="0">
                          <a:effectLst/>
                        </a:rPr>
                        <a:t>NIL</a:t>
                      </a:r>
                      <a:endParaRPr lang="en-US" sz="16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03796" marR="73248" marT="156766" marB="156766" anchor="b"/>
                </a:tc>
                <a:extLst>
                  <a:ext uri="{0D108BD9-81ED-4DB2-BD59-A6C34878D82A}">
                    <a16:rowId xmlns:a16="http://schemas.microsoft.com/office/drawing/2014/main" val="190778183"/>
                  </a:ext>
                </a:extLst>
              </a:tr>
              <a:tr h="79960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cap="none" spc="0" dirty="0">
                          <a:effectLst/>
                        </a:rPr>
                        <a:t>CED 43</a:t>
                      </a:r>
                      <a:endParaRPr lang="en-US" sz="16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03796" marR="73248" marT="156766" marB="156766" anchor="ctr"/>
                </a:tc>
                <a:tc>
                  <a:txBody>
                    <a:bodyPr/>
                    <a:lstStyle/>
                    <a:p>
                      <a:pPr marL="0" indent="179388" rtl="0" fontAlgn="b">
                        <a:buFont typeface="Arial" pitchFamily="34" charset="0"/>
                        <a:buChar char="•"/>
                      </a:pPr>
                      <a:r>
                        <a:rPr lang="en-US" sz="1600" cap="none" spc="0" dirty="0">
                          <a:effectLst/>
                        </a:rPr>
                        <a:t>Soil &amp; Soil Engineering</a:t>
                      </a:r>
                    </a:p>
                    <a:p>
                      <a:pPr marL="0" lvl="0" indent="179388">
                        <a:buFont typeface="Arial" pitchFamily="34" charset="0"/>
                        <a:buChar char="•"/>
                      </a:pPr>
                      <a:r>
                        <a:rPr lang="en-US" sz="1600" cap="none" spc="0" dirty="0">
                          <a:effectLst/>
                        </a:rPr>
                        <a:t>Foundation Engineering &amp; Design</a:t>
                      </a:r>
                      <a:endParaRPr lang="en-US" sz="16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03796" marR="73248" marT="156766" marB="156766" anchor="b"/>
                </a:tc>
                <a:extLst>
                  <a:ext uri="{0D108BD9-81ED-4DB2-BD59-A6C34878D82A}">
                    <a16:rowId xmlns:a16="http://schemas.microsoft.com/office/drawing/2014/main" val="34515155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58233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C262D6-44B4-8C17-5855-D6F2AAD38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3" y="248038"/>
            <a:ext cx="7063721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Sectors &amp; Sub Sectors in CED</a:t>
            </a:r>
          </a:p>
          <a:p>
            <a:endParaRPr lang="en-US" sz="40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34FD306-BED4-2916-C0C5-B6EF49A98CA4}"/>
              </a:ext>
            </a:extLst>
          </p:cNvPr>
          <p:cNvSpPr txBox="1"/>
          <p:nvPr/>
        </p:nvSpPr>
        <p:spPr>
          <a:xfrm>
            <a:off x="8572499" y="390832"/>
            <a:ext cx="3233585" cy="873612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20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Member Secretary: 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2000" dirty="0">
                <a:solidFill>
                  <a:srgbClr val="FFFFFF"/>
                </a:solidFill>
              </a:rPr>
              <a:t>Shri Prashant Yadav, Sc-B</a:t>
            </a:r>
            <a:endParaRPr lang="en-US" sz="2000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26EA7ED2-3979-1D5D-B392-643E9F40FF0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4953098"/>
              </p:ext>
            </p:extLst>
          </p:nvPr>
        </p:nvGraphicFramePr>
        <p:xfrm>
          <a:off x="452062" y="1665611"/>
          <a:ext cx="10527252" cy="5077778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1779933">
                  <a:extLst>
                    <a:ext uri="{9D8B030D-6E8A-4147-A177-3AD203B41FA5}">
                      <a16:colId xmlns:a16="http://schemas.microsoft.com/office/drawing/2014/main" val="2456190355"/>
                    </a:ext>
                  </a:extLst>
                </a:gridCol>
                <a:gridCol w="8747319">
                  <a:extLst>
                    <a:ext uri="{9D8B030D-6E8A-4147-A177-3AD203B41FA5}">
                      <a16:colId xmlns:a16="http://schemas.microsoft.com/office/drawing/2014/main" val="511766759"/>
                    </a:ext>
                  </a:extLst>
                </a:gridCol>
              </a:tblGrid>
              <a:tr h="696991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cap="none" spc="0" dirty="0">
                          <a:effectLst/>
                        </a:rPr>
                        <a:t>Committe</a:t>
                      </a:r>
                      <a:endParaRPr lang="en-US" sz="2400" b="0" i="1" cap="none" spc="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03796" marR="73248" marT="156766" marB="156766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cap="none" spc="0" dirty="0">
                          <a:effectLst/>
                        </a:rPr>
                        <a:t>Sub Sector</a:t>
                      </a:r>
                      <a:endParaRPr lang="en-US" sz="2400" b="0" i="1" cap="none" spc="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03796" marR="73248" marT="156766" marB="156766" anchor="ctr"/>
                </a:tc>
                <a:extLst>
                  <a:ext uri="{0D108BD9-81ED-4DB2-BD59-A6C34878D82A}">
                    <a16:rowId xmlns:a16="http://schemas.microsoft.com/office/drawing/2014/main" val="3067525746"/>
                  </a:ext>
                </a:extLst>
              </a:tr>
              <a:tr h="984755">
                <a:tc>
                  <a:txBody>
                    <a:bodyPr/>
                    <a:lstStyle/>
                    <a:p>
                      <a:pPr rtl="0" fontAlgn="b"/>
                      <a:r>
                        <a:rPr lang="en-US" sz="1800" cap="none" spc="0" dirty="0">
                          <a:effectLst/>
                        </a:rPr>
                        <a:t>CED 05</a:t>
                      </a:r>
                      <a:endParaRPr lang="en-US" sz="1400" dirty="0"/>
                    </a:p>
                  </a:txBody>
                  <a:tcPr marL="203796" marR="73248" marT="156766" marB="156766" anchor="b"/>
                </a:tc>
                <a:tc>
                  <a:txBody>
                    <a:bodyPr/>
                    <a:lstStyle/>
                    <a:p>
                      <a:pPr marL="0" indent="261938" rtl="0" fontAlgn="b">
                        <a:buFont typeface="Arial" pitchFamily="34" charset="0"/>
                        <a:buChar char="•"/>
                      </a:pPr>
                      <a:r>
                        <a:rPr lang="en-US" sz="1800" cap="none" spc="0" dirty="0">
                          <a:effectLst/>
                        </a:rPr>
                        <a:t>Flooring Products</a:t>
                      </a:r>
                    </a:p>
                    <a:p>
                      <a:pPr marL="0" lvl="0" indent="261938">
                        <a:buFont typeface="Arial" pitchFamily="34" charset="0"/>
                        <a:buChar char="•"/>
                      </a:pPr>
                      <a:r>
                        <a:rPr lang="en-US" sz="1800" cap="none" spc="0" dirty="0">
                          <a:effectLst/>
                        </a:rPr>
                        <a:t>Wall Finishing Products</a:t>
                      </a:r>
                    </a:p>
                    <a:p>
                      <a:pPr marL="0" lvl="0" indent="261938">
                        <a:buFont typeface="Arial" pitchFamily="34" charset="0"/>
                        <a:buChar char="•"/>
                      </a:pPr>
                      <a:r>
                        <a:rPr lang="en-US" sz="1800" cap="none" spc="0" dirty="0">
                          <a:effectLst/>
                        </a:rPr>
                        <a:t>Roofing Products</a:t>
                      </a:r>
                      <a:endParaRPr lang="en-US" sz="18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03796" marR="73248" marT="156766" marB="156766" anchor="b"/>
                </a:tc>
                <a:extLst>
                  <a:ext uri="{0D108BD9-81ED-4DB2-BD59-A6C34878D82A}">
                    <a16:rowId xmlns:a16="http://schemas.microsoft.com/office/drawing/2014/main" val="2518664999"/>
                  </a:ext>
                </a:extLst>
              </a:tr>
              <a:tr h="1916190">
                <a:tc>
                  <a:txBody>
                    <a:bodyPr/>
                    <a:lstStyle/>
                    <a:p>
                      <a:pPr rtl="0" fontAlgn="b"/>
                      <a:r>
                        <a:rPr lang="en-US" sz="1800" cap="none" spc="0" dirty="0">
                          <a:effectLst/>
                        </a:rPr>
                        <a:t>CED 13</a:t>
                      </a:r>
                      <a:endParaRPr lang="en-US" sz="18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03796" marR="73248" marT="156766" marB="156766" anchor="b"/>
                </a:tc>
                <a:tc>
                  <a:txBody>
                    <a:bodyPr/>
                    <a:lstStyle/>
                    <a:p>
                      <a:pPr marL="0" indent="358775" rtl="0" fontAlgn="b">
                        <a:buFont typeface="Arial" pitchFamily="34" charset="0"/>
                        <a:buChar char="•"/>
                      </a:pPr>
                      <a:r>
                        <a:rPr lang="en-US" sz="1800" cap="none" spc="0" dirty="0">
                          <a:effectLst/>
                        </a:rPr>
                        <a:t>Timber &amp; Bamboo</a:t>
                      </a:r>
                    </a:p>
                    <a:p>
                      <a:pPr marL="0" indent="358775" rtl="0" fontAlgn="b">
                        <a:buFont typeface="Arial" pitchFamily="34" charset="0"/>
                        <a:buChar char="•"/>
                      </a:pPr>
                      <a:r>
                        <a:rPr lang="en-US" sz="1800" cap="none" spc="0" dirty="0">
                          <a:effectLst/>
                        </a:rPr>
                        <a:t>Glass and Glazing</a:t>
                      </a:r>
                    </a:p>
                    <a:p>
                      <a:pPr marL="0" indent="358775" rtl="0" fontAlgn="b">
                        <a:buFont typeface="Arial" pitchFamily="34" charset="0"/>
                        <a:buChar char="•"/>
                      </a:pPr>
                      <a:r>
                        <a:rPr lang="en-US" sz="1800" cap="none" spc="0" dirty="0">
                          <a:effectLst/>
                        </a:rPr>
                        <a:t>Masonry</a:t>
                      </a:r>
                    </a:p>
                    <a:p>
                      <a:pPr marL="0" indent="358775" rtl="0" fontAlgn="b">
                        <a:buFont typeface="Arial" pitchFamily="34" charset="0"/>
                        <a:buChar char="•"/>
                      </a:pPr>
                      <a:r>
                        <a:rPr lang="en-US" sz="1800" cap="none" spc="0" dirty="0">
                          <a:effectLst/>
                        </a:rPr>
                        <a:t>Sealants and </a:t>
                      </a:r>
                      <a:r>
                        <a:rPr lang="en-US" sz="1800" cap="none" spc="0" dirty="0" smtClean="0">
                          <a:effectLst/>
                        </a:rPr>
                        <a:t>Adhesives</a:t>
                      </a:r>
                    </a:p>
                    <a:p>
                      <a:pPr marL="0" indent="358775" rtl="0" fontAlgn="b">
                        <a:buFont typeface="Arial" pitchFamily="34" charset="0"/>
                        <a:buChar char="•"/>
                      </a:pPr>
                      <a:r>
                        <a:rPr lang="en-US" sz="1800" cap="none" spc="0" dirty="0" smtClean="0">
                          <a:effectLst/>
                        </a:rPr>
                        <a:t>Painting</a:t>
                      </a:r>
                      <a:endParaRPr lang="en-US" sz="1800" cap="none" spc="0" dirty="0">
                        <a:effectLst/>
                      </a:endParaRPr>
                    </a:p>
                    <a:p>
                      <a:pPr marL="0" indent="358775" rtl="0" fontAlgn="b">
                        <a:buFont typeface="Arial" pitchFamily="34" charset="0"/>
                        <a:buChar char="•"/>
                      </a:pPr>
                      <a:r>
                        <a:rPr lang="en-US" sz="1800" cap="none" spc="0" dirty="0" smtClean="0">
                          <a:effectLst/>
                        </a:rPr>
                        <a:t>Miscellaneous </a:t>
                      </a:r>
                      <a:r>
                        <a:rPr lang="en-US" sz="1800" cap="none" spc="0" dirty="0">
                          <a:effectLst/>
                        </a:rPr>
                        <a:t>construction practices</a:t>
                      </a:r>
                      <a:endParaRPr lang="en-US" sz="18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03796" marR="73248" marT="156766" marB="156766" anchor="b"/>
                </a:tc>
                <a:extLst>
                  <a:ext uri="{0D108BD9-81ED-4DB2-BD59-A6C34878D82A}">
                    <a16:rowId xmlns:a16="http://schemas.microsoft.com/office/drawing/2014/main" val="771848619"/>
                  </a:ext>
                </a:extLst>
              </a:tr>
              <a:tr h="574873">
                <a:tc>
                  <a:txBody>
                    <a:bodyPr/>
                    <a:lstStyle/>
                    <a:p>
                      <a:pPr rtl="0" fontAlgn="b"/>
                      <a:r>
                        <a:rPr lang="en-US" sz="1800" cap="none" spc="0" dirty="0">
                          <a:effectLst/>
                        </a:rPr>
                        <a:t>CED 29</a:t>
                      </a:r>
                      <a:endParaRPr lang="en-US" sz="18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03796" marR="73248" marT="156766" marB="156766" anchor="b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800" cap="none" spc="0" dirty="0">
                          <a:effectLst/>
                        </a:rPr>
                        <a:t>NIL</a:t>
                      </a:r>
                      <a:endParaRPr lang="en-US" sz="18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03796" marR="73248" marT="156766" marB="156766" anchor="b"/>
                </a:tc>
                <a:extLst>
                  <a:ext uri="{0D108BD9-81ED-4DB2-BD59-A6C34878D82A}">
                    <a16:rowId xmlns:a16="http://schemas.microsoft.com/office/drawing/2014/main" val="475977418"/>
                  </a:ext>
                </a:extLst>
              </a:tr>
              <a:tr h="696991">
                <a:tc>
                  <a:txBody>
                    <a:bodyPr/>
                    <a:lstStyle/>
                    <a:p>
                      <a:pPr rtl="0" fontAlgn="b"/>
                      <a:r>
                        <a:rPr lang="en-US" sz="1800" cap="none" spc="0" dirty="0">
                          <a:effectLst/>
                        </a:rPr>
                        <a:t>CED 45</a:t>
                      </a:r>
                      <a:endParaRPr lang="en-US" sz="18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03796" marR="73248" marT="156766" marB="156766" anchor="b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800" cap="none" spc="0" dirty="0">
                          <a:effectLst/>
                        </a:rPr>
                        <a:t>NIL</a:t>
                      </a:r>
                      <a:endParaRPr lang="en-US" sz="18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03796" marR="73248" marT="156766" marB="156766" anchor="b"/>
                </a:tc>
                <a:extLst>
                  <a:ext uri="{0D108BD9-81ED-4DB2-BD59-A6C34878D82A}">
                    <a16:rowId xmlns:a16="http://schemas.microsoft.com/office/drawing/2014/main" val="1907781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88728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C262D6-44B4-8C17-5855-D6F2AAD38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3" y="248038"/>
            <a:ext cx="7063721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Sectors &amp; Sub Sectors in CED</a:t>
            </a:r>
          </a:p>
          <a:p>
            <a:endParaRPr lang="en-US" sz="40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34FD306-BED4-2916-C0C5-B6EF49A98CA4}"/>
              </a:ext>
            </a:extLst>
          </p:cNvPr>
          <p:cNvSpPr txBox="1"/>
          <p:nvPr/>
        </p:nvSpPr>
        <p:spPr>
          <a:xfrm>
            <a:off x="8207566" y="390832"/>
            <a:ext cx="3984431" cy="873612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 fontScale="92500" lnSpcReduction="20000"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20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Member Secretary: 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2000" dirty="0">
                <a:solidFill>
                  <a:srgbClr val="FFFFFF"/>
                </a:solidFill>
              </a:rPr>
              <a:t>Shri Pradeep Singh Shekhawat,</a:t>
            </a:r>
            <a:r>
              <a:rPr lang="en-US" sz="20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Sc-D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26EA7ED2-3979-1D5D-B392-643E9F40FF0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517747"/>
              </p:ext>
            </p:extLst>
          </p:nvPr>
        </p:nvGraphicFramePr>
        <p:xfrm>
          <a:off x="832374" y="1966293"/>
          <a:ext cx="10527252" cy="4434555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1779933">
                  <a:extLst>
                    <a:ext uri="{9D8B030D-6E8A-4147-A177-3AD203B41FA5}">
                      <a16:colId xmlns:a16="http://schemas.microsoft.com/office/drawing/2014/main" val="2456190355"/>
                    </a:ext>
                  </a:extLst>
                </a:gridCol>
                <a:gridCol w="8747319">
                  <a:extLst>
                    <a:ext uri="{9D8B030D-6E8A-4147-A177-3AD203B41FA5}">
                      <a16:colId xmlns:a16="http://schemas.microsoft.com/office/drawing/2014/main" val="511766759"/>
                    </a:ext>
                  </a:extLst>
                </a:gridCol>
              </a:tblGrid>
              <a:tr h="742027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cap="none" spc="0" dirty="0">
                          <a:effectLst/>
                        </a:rPr>
                        <a:t>Committe</a:t>
                      </a:r>
                      <a:endParaRPr lang="en-US" sz="2400" b="0" i="1" cap="none" spc="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03796" marR="73248" marT="156766" marB="156766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cap="none" spc="0" dirty="0">
                          <a:effectLst/>
                        </a:rPr>
                        <a:t>Sub Sector</a:t>
                      </a:r>
                      <a:endParaRPr lang="en-US" sz="2400" b="0" i="1" cap="none" spc="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03796" marR="73248" marT="156766" marB="156766" anchor="ctr"/>
                </a:tc>
                <a:extLst>
                  <a:ext uri="{0D108BD9-81ED-4DB2-BD59-A6C34878D82A}">
                    <a16:rowId xmlns:a16="http://schemas.microsoft.com/office/drawing/2014/main" val="3067525746"/>
                  </a:ext>
                </a:extLst>
              </a:tr>
              <a:tr h="742027">
                <a:tc>
                  <a:txBody>
                    <a:bodyPr/>
                    <a:lstStyle/>
                    <a:p>
                      <a:pPr rtl="0" fontAlgn="b"/>
                      <a:r>
                        <a:rPr lang="en-US" sz="2000" cap="none" spc="0" dirty="0">
                          <a:effectLst/>
                        </a:rPr>
                        <a:t>CED 11</a:t>
                      </a:r>
                      <a:endParaRPr lang="en-US" sz="20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03796" marR="73248" marT="156766" marB="156766" anchor="b"/>
                </a:tc>
                <a:tc>
                  <a:txBody>
                    <a:bodyPr/>
                    <a:lstStyle/>
                    <a:p>
                      <a:pPr marL="0" indent="179388" rtl="0" fontAlgn="b">
                        <a:buFont typeface="Arial" pitchFamily="34" charset="0"/>
                        <a:buChar char="•"/>
                      </a:pPr>
                      <a:r>
                        <a:rPr lang="en-US" sz="2000" kern="1200" cap="none" spc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Windows </a:t>
                      </a:r>
                      <a:endParaRPr lang="en-US" sz="2000" kern="1200" cap="none" spc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179388" rtl="0" fontAlgn="b">
                        <a:buFont typeface="Arial" pitchFamily="34" charset="0"/>
                        <a:buChar char="•"/>
                      </a:pPr>
                      <a:r>
                        <a:rPr lang="en-US" sz="2000" kern="1200" cap="none" spc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Doors</a:t>
                      </a:r>
                      <a:endParaRPr lang="en-US" sz="2000" kern="1200" cap="none" spc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03796" marR="73248" marT="156766" marB="156766" anchor="b"/>
                </a:tc>
                <a:extLst>
                  <a:ext uri="{0D108BD9-81ED-4DB2-BD59-A6C34878D82A}">
                    <a16:rowId xmlns:a16="http://schemas.microsoft.com/office/drawing/2014/main" val="2518664999"/>
                  </a:ext>
                </a:extLst>
              </a:tr>
              <a:tr h="742027">
                <a:tc>
                  <a:txBody>
                    <a:bodyPr/>
                    <a:lstStyle/>
                    <a:p>
                      <a:pPr rtl="0" fontAlgn="b"/>
                      <a:r>
                        <a:rPr lang="en-US" sz="2000" cap="none" spc="0" dirty="0">
                          <a:effectLst/>
                        </a:rPr>
                        <a:t>CED 15</a:t>
                      </a:r>
                      <a:endParaRPr lang="en-US" sz="20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03796" marR="73248" marT="156766" marB="156766" anchor="b"/>
                </a:tc>
                <a:tc>
                  <a:txBody>
                    <a:bodyPr/>
                    <a:lstStyle/>
                    <a:p>
                      <a:pPr marL="179388" lvl="0" indent="-179388">
                        <a:buFont typeface="Arial" pitchFamily="34" charset="0"/>
                        <a:buChar char="•"/>
                      </a:pPr>
                      <a:r>
                        <a:rPr lang="en-US" sz="2000" kern="1200" cap="none" spc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Furniture Hardware</a:t>
                      </a:r>
                    </a:p>
                    <a:p>
                      <a:pPr marL="179388" lvl="0" indent="-179388">
                        <a:buFont typeface="Arial" pitchFamily="34" charset="0"/>
                        <a:buChar char="•"/>
                      </a:pPr>
                      <a:r>
                        <a:rPr lang="en-US" sz="2000" kern="1200" cap="none" spc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Hardware for Doors &amp; Windows</a:t>
                      </a:r>
                    </a:p>
                  </a:txBody>
                  <a:tcPr marL="203796" marR="73248" marT="156766" marB="156766" anchor="b"/>
                </a:tc>
                <a:extLst>
                  <a:ext uri="{0D108BD9-81ED-4DB2-BD59-A6C34878D82A}">
                    <a16:rowId xmlns:a16="http://schemas.microsoft.com/office/drawing/2014/main" val="771848619"/>
                  </a:ext>
                </a:extLst>
              </a:tr>
              <a:tr h="742027">
                <a:tc>
                  <a:txBody>
                    <a:bodyPr/>
                    <a:lstStyle/>
                    <a:p>
                      <a:pPr rtl="0" fontAlgn="b"/>
                      <a:r>
                        <a:rPr lang="en-US" sz="2000" cap="none" spc="0" dirty="0">
                          <a:effectLst/>
                        </a:rPr>
                        <a:t>CED 20</a:t>
                      </a:r>
                      <a:endParaRPr lang="en-US" sz="20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03796" marR="73248" marT="156766" marB="156766" anchor="b"/>
                </a:tc>
                <a:tc>
                  <a:txBody>
                    <a:bodyPr/>
                    <a:lstStyle/>
                    <a:p>
                      <a:pPr marL="0" indent="179388" rtl="0" fontAlgn="b">
                        <a:buFont typeface="Arial" pitchFamily="34" charset="0"/>
                        <a:buChar char="•"/>
                      </a:pPr>
                      <a:r>
                        <a:rPr lang="en-US" sz="2000" cap="none" spc="0" dirty="0">
                          <a:effectLst/>
                        </a:rPr>
                        <a:t>Plywood &amp; Panel products</a:t>
                      </a:r>
                    </a:p>
                    <a:p>
                      <a:pPr marL="0" lvl="0" indent="179388">
                        <a:buFont typeface="Arial" pitchFamily="34" charset="0"/>
                        <a:buChar char="•"/>
                      </a:pPr>
                      <a:r>
                        <a:rPr lang="en-US" sz="2000" cap="none" spc="0" dirty="0">
                          <a:effectLst/>
                        </a:rPr>
                        <a:t>Composite wood panel products</a:t>
                      </a:r>
                      <a:endParaRPr lang="en-US" sz="20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03796" marR="73248" marT="156766" marB="156766" anchor="b"/>
                </a:tc>
                <a:extLst>
                  <a:ext uri="{0D108BD9-81ED-4DB2-BD59-A6C34878D82A}">
                    <a16:rowId xmlns:a16="http://schemas.microsoft.com/office/drawing/2014/main" val="475977418"/>
                  </a:ext>
                </a:extLst>
              </a:tr>
              <a:tr h="742027">
                <a:tc>
                  <a:txBody>
                    <a:bodyPr/>
                    <a:lstStyle/>
                    <a:p>
                      <a:pPr rtl="0" fontAlgn="b"/>
                      <a:r>
                        <a:rPr lang="en-US" sz="2000" cap="none" spc="0" dirty="0">
                          <a:effectLst/>
                        </a:rPr>
                        <a:t>CED 35</a:t>
                      </a:r>
                      <a:endParaRPr lang="en-US" sz="20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03796" marR="73248" marT="156766" marB="156766" anchor="b"/>
                </a:tc>
                <a:tc>
                  <a:txBody>
                    <a:bodyPr/>
                    <a:lstStyle/>
                    <a:p>
                      <a:pPr marL="0" indent="261938" rtl="0" fontAlgn="b">
                        <a:buFont typeface="Arial" pitchFamily="34" charset="0"/>
                        <a:buChar char="•"/>
                      </a:pPr>
                      <a:r>
                        <a:rPr lang="en-US" sz="2000" cap="none" spc="0" dirty="0">
                          <a:effectLst/>
                        </a:rPr>
                        <a:t>Domestic Furniture</a:t>
                      </a:r>
                    </a:p>
                    <a:p>
                      <a:pPr marL="0" lvl="0" indent="261938">
                        <a:buFont typeface="Arial" pitchFamily="34" charset="0"/>
                        <a:buChar char="•"/>
                      </a:pPr>
                      <a:r>
                        <a:rPr lang="en-US" sz="2000" cap="none" spc="0" dirty="0">
                          <a:effectLst/>
                        </a:rPr>
                        <a:t>Furniture for Public places</a:t>
                      </a:r>
                      <a:endParaRPr lang="en-US" sz="20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03796" marR="73248" marT="156766" marB="156766" anchor="b"/>
                </a:tc>
                <a:extLst>
                  <a:ext uri="{0D108BD9-81ED-4DB2-BD59-A6C34878D82A}">
                    <a16:rowId xmlns:a16="http://schemas.microsoft.com/office/drawing/2014/main" val="1907781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48964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C262D6-44B4-8C17-5855-D6F2AAD38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3" y="248038"/>
            <a:ext cx="7063721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Sectors &amp; Sub Sectors in CED</a:t>
            </a:r>
          </a:p>
          <a:p>
            <a:endParaRPr lang="en-US" sz="40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34FD306-BED4-2916-C0C5-B6EF49A98CA4}"/>
              </a:ext>
            </a:extLst>
          </p:cNvPr>
          <p:cNvSpPr txBox="1"/>
          <p:nvPr/>
        </p:nvSpPr>
        <p:spPr>
          <a:xfrm>
            <a:off x="8350786" y="390832"/>
            <a:ext cx="3455298" cy="873612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20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Member Secretary: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2000" dirty="0">
                <a:solidFill>
                  <a:srgbClr val="FFFFFF"/>
                </a:solidFill>
              </a:rPr>
              <a:t>Shri Nishikant Singh, Sc-D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endParaRPr lang="en-US" sz="2000" kern="1200" dirty="0">
              <a:solidFill>
                <a:srgbClr val="FFFFFF"/>
              </a:solidFill>
              <a:latin typeface="+mn-lt"/>
            </a:endParaRP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26EA7ED2-3979-1D5D-B392-643E9F40FF0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897987"/>
              </p:ext>
            </p:extLst>
          </p:nvPr>
        </p:nvGraphicFramePr>
        <p:xfrm>
          <a:off x="494522" y="1574310"/>
          <a:ext cx="10893793" cy="526447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1841906">
                  <a:extLst>
                    <a:ext uri="{9D8B030D-6E8A-4147-A177-3AD203B41FA5}">
                      <a16:colId xmlns:a16="http://schemas.microsoft.com/office/drawing/2014/main" val="2456190355"/>
                    </a:ext>
                  </a:extLst>
                </a:gridCol>
                <a:gridCol w="9051887">
                  <a:extLst>
                    <a:ext uri="{9D8B030D-6E8A-4147-A177-3AD203B41FA5}">
                      <a16:colId xmlns:a16="http://schemas.microsoft.com/office/drawing/2014/main" val="511766759"/>
                    </a:ext>
                  </a:extLst>
                </a:gridCol>
              </a:tblGrid>
              <a:tr h="622851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cap="none" spc="0" dirty="0">
                          <a:effectLst/>
                        </a:rPr>
                        <a:t>Committe</a:t>
                      </a:r>
                      <a:endParaRPr lang="en-US" sz="2400" b="0" i="1" cap="none" spc="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03796" marR="73248" marT="156766" marB="156766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cap="none" spc="0" dirty="0">
                          <a:effectLst/>
                        </a:rPr>
                        <a:t>Sub Sector</a:t>
                      </a:r>
                      <a:endParaRPr lang="en-US" sz="2400" b="0" i="1" cap="none" spc="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03796" marR="73248" marT="156766" marB="156766" anchor="ctr"/>
                </a:tc>
                <a:extLst>
                  <a:ext uri="{0D108BD9-81ED-4DB2-BD59-A6C34878D82A}">
                    <a16:rowId xmlns:a16="http://schemas.microsoft.com/office/drawing/2014/main" val="3067525746"/>
                  </a:ext>
                </a:extLst>
              </a:tr>
              <a:tr h="958221">
                <a:tc>
                  <a:txBody>
                    <a:bodyPr/>
                    <a:lstStyle/>
                    <a:p>
                      <a:pPr rtl="0" fontAlgn="b"/>
                      <a:r>
                        <a:rPr lang="en-US" sz="2200" cap="none" spc="0" dirty="0">
                          <a:effectLst/>
                        </a:rPr>
                        <a:t>CED 09</a:t>
                      </a:r>
                      <a:endParaRPr lang="en-US" sz="22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03796" marR="73248" marT="156766" marB="156766" anchor="b"/>
                </a:tc>
                <a:tc>
                  <a:txBody>
                    <a:bodyPr/>
                    <a:lstStyle/>
                    <a:p>
                      <a:pPr marL="0" indent="179388" rtl="0" fontAlgn="b">
                        <a:buFont typeface="Arial" pitchFamily="34" charset="0"/>
                        <a:buChar char="•"/>
                      </a:pPr>
                      <a:r>
                        <a:rPr lang="en-US" sz="2200" cap="none" spc="0" dirty="0">
                          <a:effectLst/>
                        </a:rPr>
                        <a:t>Timber Engineering</a:t>
                      </a:r>
                    </a:p>
                    <a:p>
                      <a:pPr marL="0" lvl="0" indent="179388">
                        <a:buFont typeface="Arial" pitchFamily="34" charset="0"/>
                        <a:buChar char="•"/>
                      </a:pPr>
                      <a:r>
                        <a:rPr lang="en-US" sz="2200" cap="none" spc="0" dirty="0">
                          <a:effectLst/>
                        </a:rPr>
                        <a:t>Timber Stores (Products)</a:t>
                      </a:r>
                      <a:endParaRPr lang="en-US" sz="22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03796" marR="73248" marT="156766" marB="156766" anchor="b"/>
                </a:tc>
                <a:extLst>
                  <a:ext uri="{0D108BD9-81ED-4DB2-BD59-A6C34878D82A}">
                    <a16:rowId xmlns:a16="http://schemas.microsoft.com/office/drawing/2014/main" val="2518664999"/>
                  </a:ext>
                </a:extLst>
              </a:tr>
              <a:tr h="958221">
                <a:tc>
                  <a:txBody>
                    <a:bodyPr/>
                    <a:lstStyle/>
                    <a:p>
                      <a:pPr rtl="0" fontAlgn="b"/>
                      <a:r>
                        <a:rPr lang="en-US" sz="2200" cap="none" spc="0" dirty="0">
                          <a:effectLst/>
                        </a:rPr>
                        <a:t>CED 50</a:t>
                      </a:r>
                      <a:endParaRPr lang="en-US" sz="22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03796" marR="73248" marT="156766" marB="156766" anchor="b"/>
                </a:tc>
                <a:tc>
                  <a:txBody>
                    <a:bodyPr/>
                    <a:lstStyle/>
                    <a:p>
                      <a:pPr marL="0" indent="179388" rtl="0" fontAlgn="b">
                        <a:buFont typeface="Arial" pitchFamily="34" charset="0"/>
                        <a:buChar char="•"/>
                      </a:pPr>
                      <a:r>
                        <a:rPr lang="en-IN" sz="2200" kern="1200" cap="none" spc="0" dirty="0" smtClean="0">
                          <a:effectLst/>
                        </a:rPr>
                        <a:t>Polyolefin and </a:t>
                      </a:r>
                      <a:r>
                        <a:rPr lang="en-IN" sz="2200" kern="1200" cap="none" spc="0" dirty="0">
                          <a:effectLst/>
                        </a:rPr>
                        <a:t>GRP Piping System</a:t>
                      </a:r>
                    </a:p>
                    <a:p>
                      <a:pPr marL="0" indent="179388" rtl="0" fontAlgn="b">
                        <a:buFont typeface="Arial" pitchFamily="34" charset="0"/>
                        <a:buChar char="•"/>
                      </a:pPr>
                      <a:r>
                        <a:rPr lang="en-IN" sz="2200" kern="1200" cap="none" spc="0" dirty="0">
                          <a:effectLst/>
                        </a:rPr>
                        <a:t>PVC And ABS Piping System</a:t>
                      </a:r>
                      <a:endParaRPr lang="en-US" sz="2200" kern="1200" cap="none" spc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03796" marR="73248" marT="156766" marB="156766" anchor="b"/>
                </a:tc>
                <a:extLst>
                  <a:ext uri="{0D108BD9-81ED-4DB2-BD59-A6C34878D82A}">
                    <a16:rowId xmlns:a16="http://schemas.microsoft.com/office/drawing/2014/main" val="475977418"/>
                  </a:ext>
                </a:extLst>
              </a:tr>
              <a:tr h="1293591">
                <a:tc>
                  <a:txBody>
                    <a:bodyPr/>
                    <a:lstStyle/>
                    <a:p>
                      <a:pPr lvl="0" rtl="0">
                        <a:buNone/>
                      </a:pPr>
                      <a:r>
                        <a:rPr lang="en-US" sz="2200" cap="none" spc="0" dirty="0">
                          <a:effectLst/>
                        </a:rPr>
                        <a:t>CED 53</a:t>
                      </a:r>
                      <a:endParaRPr lang="en-US" sz="2200"/>
                    </a:p>
                  </a:txBody>
                  <a:tcPr marL="203796" marR="73248" marT="156766" marB="156766" anchor="b"/>
                </a:tc>
                <a:tc>
                  <a:txBody>
                    <a:bodyPr/>
                    <a:lstStyle/>
                    <a:p>
                      <a:pPr marL="0" indent="261938" rtl="0" fontAlgn="b">
                        <a:buFont typeface="Arial" pitchFamily="34" charset="0"/>
                        <a:buChar char="•"/>
                      </a:pPr>
                      <a:r>
                        <a:rPr lang="en-US" sz="2200" cap="none" spc="0" dirty="0">
                          <a:effectLst/>
                        </a:rPr>
                        <a:t>Precast Concrete Products</a:t>
                      </a:r>
                    </a:p>
                    <a:p>
                      <a:pPr marL="0" lvl="0" indent="261938">
                        <a:buFont typeface="Arial" pitchFamily="34" charset="0"/>
                        <a:buChar char="•"/>
                      </a:pPr>
                      <a:r>
                        <a:rPr lang="en-US" sz="2200" cap="none" spc="0" dirty="0" err="1">
                          <a:effectLst/>
                        </a:rPr>
                        <a:t>Fibre</a:t>
                      </a:r>
                      <a:r>
                        <a:rPr lang="en-US" sz="2200" cap="none" spc="0" dirty="0">
                          <a:effectLst/>
                        </a:rPr>
                        <a:t> Reinforced Cement </a:t>
                      </a:r>
                      <a:r>
                        <a:rPr lang="en-US" sz="2200" cap="none" spc="0" dirty="0" smtClean="0">
                          <a:effectLst/>
                        </a:rPr>
                        <a:t>Products</a:t>
                      </a:r>
                    </a:p>
                    <a:p>
                      <a:pPr marL="0" lvl="0" indent="261938">
                        <a:buFont typeface="Arial" pitchFamily="34" charset="0"/>
                        <a:buChar char="•"/>
                      </a:pPr>
                      <a:r>
                        <a:rPr lang="en-US" sz="2200" cap="none" spc="0" dirty="0" smtClean="0">
                          <a:solidFill>
                            <a:schemeClr val="tx1"/>
                          </a:solidFill>
                          <a:effectLst/>
                        </a:rPr>
                        <a:t>Asbestos cement product</a:t>
                      </a:r>
                      <a:endParaRPr lang="en-US" sz="22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03796" marR="73248" marT="156766" marB="156766" anchor="b"/>
                </a:tc>
                <a:extLst>
                  <a:ext uri="{0D108BD9-81ED-4DB2-BD59-A6C34878D82A}">
                    <a16:rowId xmlns:a16="http://schemas.microsoft.com/office/drawing/2014/main" val="190778183"/>
                  </a:ext>
                </a:extLst>
              </a:tr>
              <a:tr h="458596">
                <a:tc>
                  <a:txBody>
                    <a:bodyPr/>
                    <a:lstStyle/>
                    <a:p>
                      <a:pPr lvl="0" rtl="0">
                        <a:buNone/>
                      </a:pPr>
                      <a:r>
                        <a:rPr lang="en-US" sz="2200" cap="none" spc="0" dirty="0">
                          <a:effectLst/>
                        </a:rPr>
                        <a:t>CED 54</a:t>
                      </a:r>
                      <a:endParaRPr lang="en-US" sz="2200"/>
                    </a:p>
                  </a:txBody>
                  <a:tcPr marL="203796" marR="73248" marT="156766" marB="156766" anchor="b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200" cap="none" spc="0" dirty="0">
                          <a:effectLst/>
                        </a:rPr>
                        <a:t>NIL</a:t>
                      </a:r>
                      <a:endParaRPr lang="en-US" sz="22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03796" marR="73248" marT="156765" marB="156765" anchor="b"/>
                </a:tc>
                <a:extLst>
                  <a:ext uri="{0D108BD9-81ED-4DB2-BD59-A6C34878D82A}">
                    <a16:rowId xmlns:a16="http://schemas.microsoft.com/office/drawing/2014/main" val="2771548970"/>
                  </a:ext>
                </a:extLst>
              </a:tr>
              <a:tr h="62285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200" cap="none" spc="0" dirty="0">
                          <a:effectLst/>
                        </a:rPr>
                        <a:t>CED 58</a:t>
                      </a:r>
                      <a:endParaRPr lang="en-US" sz="22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03796" marR="73248" marT="156765" marB="156765" anchor="b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200" cap="none" spc="0" dirty="0" smtClean="0">
                          <a:effectLst/>
                        </a:rPr>
                        <a:t>Transferred </a:t>
                      </a:r>
                      <a:r>
                        <a:rPr lang="en-US" sz="2200" cap="none" spc="0" dirty="0">
                          <a:effectLst/>
                        </a:rPr>
                        <a:t>to EED</a:t>
                      </a:r>
                      <a:endParaRPr lang="en-US" sz="22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03796" marR="73248" marT="156765" marB="156765" anchor="b"/>
                </a:tc>
                <a:extLst>
                  <a:ext uri="{0D108BD9-81ED-4DB2-BD59-A6C34878D82A}">
                    <a16:rowId xmlns:a16="http://schemas.microsoft.com/office/drawing/2014/main" val="40256163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31251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C262D6-44B4-8C17-5855-D6F2AAD38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3" y="248038"/>
            <a:ext cx="7063721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Sectors &amp; Sub Sectors in CED</a:t>
            </a:r>
          </a:p>
          <a:p>
            <a:endParaRPr lang="en-US" sz="40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34FD306-BED4-2916-C0C5-B6EF49A98CA4}"/>
              </a:ext>
            </a:extLst>
          </p:cNvPr>
          <p:cNvSpPr txBox="1"/>
          <p:nvPr/>
        </p:nvSpPr>
        <p:spPr>
          <a:xfrm>
            <a:off x="8213271" y="390832"/>
            <a:ext cx="3592813" cy="873612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20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Member Secretary: 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2000" dirty="0">
                <a:solidFill>
                  <a:srgbClr val="FFFFFF"/>
                </a:solidFill>
              </a:rPr>
              <a:t>Shri Rajesh Choudhary,</a:t>
            </a:r>
            <a:r>
              <a:rPr lang="en-US" sz="20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dirty="0">
                <a:solidFill>
                  <a:srgbClr val="FFFFFF"/>
                </a:solidFill>
              </a:rPr>
              <a:t>Sc-B</a:t>
            </a:r>
            <a:endParaRPr lang="en-US" sz="2000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26EA7ED2-3979-1D5D-B392-643E9F40FF0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5929503"/>
              </p:ext>
            </p:extLst>
          </p:nvPr>
        </p:nvGraphicFramePr>
        <p:xfrm>
          <a:off x="832374" y="1712293"/>
          <a:ext cx="10527252" cy="5035423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1779933">
                  <a:extLst>
                    <a:ext uri="{9D8B030D-6E8A-4147-A177-3AD203B41FA5}">
                      <a16:colId xmlns:a16="http://schemas.microsoft.com/office/drawing/2014/main" val="2456190355"/>
                    </a:ext>
                  </a:extLst>
                </a:gridCol>
                <a:gridCol w="8747319">
                  <a:extLst>
                    <a:ext uri="{9D8B030D-6E8A-4147-A177-3AD203B41FA5}">
                      <a16:colId xmlns:a16="http://schemas.microsoft.com/office/drawing/2014/main" val="511766759"/>
                    </a:ext>
                  </a:extLst>
                </a:gridCol>
              </a:tblGrid>
              <a:tr h="742027">
                <a:tc>
                  <a:txBody>
                    <a:bodyPr/>
                    <a:lstStyle/>
                    <a:p>
                      <a:pPr rtl="0" fontAlgn="b"/>
                      <a:r>
                        <a:rPr lang="en-US" sz="2000" cap="none" spc="0" dirty="0">
                          <a:effectLst/>
                        </a:rPr>
                        <a:t>Committe</a:t>
                      </a:r>
                      <a:endParaRPr lang="en-US" sz="2000" b="0" i="1" cap="none" spc="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03796" marR="73248" marT="156766" marB="156766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000" cap="none" spc="0" dirty="0">
                          <a:effectLst/>
                        </a:rPr>
                        <a:t>Sub Sector</a:t>
                      </a:r>
                      <a:endParaRPr lang="en-US" sz="2000" b="0" i="1" cap="none" spc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03796" marR="73248" marT="156766" marB="156766" anchor="ctr"/>
                </a:tc>
                <a:extLst>
                  <a:ext uri="{0D108BD9-81ED-4DB2-BD59-A6C34878D82A}">
                    <a16:rowId xmlns:a16="http://schemas.microsoft.com/office/drawing/2014/main" val="3067525746"/>
                  </a:ext>
                </a:extLst>
              </a:tr>
              <a:tr h="1382894">
                <a:tc>
                  <a:txBody>
                    <a:bodyPr/>
                    <a:lstStyle/>
                    <a:p>
                      <a:pPr rtl="0" fontAlgn="b"/>
                      <a:r>
                        <a:rPr lang="en-US" sz="2000" cap="none" spc="0" dirty="0">
                          <a:effectLst/>
                        </a:rPr>
                        <a:t>CED 03</a:t>
                      </a:r>
                      <a:endParaRPr lang="en-US" sz="2000" dirty="0"/>
                    </a:p>
                  </a:txBody>
                  <a:tcPr marL="203796" marR="73248" marT="156766" marB="156766" anchor="b"/>
                </a:tc>
                <a:tc>
                  <a:txBody>
                    <a:bodyPr/>
                    <a:lstStyle/>
                    <a:p>
                      <a:pPr marL="0" indent="179388" rtl="0" fontAlgn="b">
                        <a:buFont typeface="Arial" pitchFamily="34" charset="0"/>
                        <a:buChar char="•"/>
                      </a:pPr>
                      <a:r>
                        <a:rPr lang="en-US" sz="2000" cap="none" spc="0" dirty="0">
                          <a:effectLst/>
                        </a:rPr>
                        <a:t>Domestic Sanitary Appliances &amp; </a:t>
                      </a:r>
                      <a:r>
                        <a:rPr lang="en-US" sz="2000" cap="none" spc="0" dirty="0" smtClean="0">
                          <a:effectLst/>
                        </a:rPr>
                        <a:t>Accessories</a:t>
                      </a:r>
                    </a:p>
                    <a:p>
                      <a:pPr marL="0" indent="179388" rtl="0" fontAlgn="b">
                        <a:buFont typeface="Arial" pitchFamily="34" charset="0"/>
                        <a:buChar char="•"/>
                      </a:pPr>
                      <a:r>
                        <a:rPr lang="en-US" sz="2000" cap="none" spc="0" dirty="0" smtClean="0">
                          <a:effectLst/>
                        </a:rPr>
                        <a:t>Domestic </a:t>
                      </a:r>
                      <a:r>
                        <a:rPr lang="en-US" sz="2000" cap="none" spc="0" dirty="0">
                          <a:effectLst/>
                        </a:rPr>
                        <a:t>Water Fittings</a:t>
                      </a:r>
                    </a:p>
                    <a:p>
                      <a:pPr marL="0" lvl="0" indent="179388">
                        <a:buFont typeface="Arial" pitchFamily="34" charset="0"/>
                        <a:buChar char="•"/>
                      </a:pPr>
                      <a:r>
                        <a:rPr lang="en-US" sz="2000" cap="none" spc="0" dirty="0">
                          <a:effectLst/>
                        </a:rPr>
                        <a:t>Valves &amp; Gate Vales</a:t>
                      </a:r>
                    </a:p>
                    <a:p>
                      <a:pPr marL="0" lvl="0" indent="179388">
                        <a:buFont typeface="Arial" pitchFamily="34" charset="0"/>
                        <a:buChar char="•"/>
                      </a:pPr>
                      <a:r>
                        <a:rPr lang="en-US" sz="2000" cap="none" spc="0" dirty="0">
                          <a:effectLst/>
                        </a:rPr>
                        <a:t>Water meter</a:t>
                      </a:r>
                      <a:endParaRPr lang="en-US" sz="20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03796" marR="73248" marT="156766" marB="156766" anchor="b"/>
                </a:tc>
                <a:extLst>
                  <a:ext uri="{0D108BD9-81ED-4DB2-BD59-A6C34878D82A}">
                    <a16:rowId xmlns:a16="http://schemas.microsoft.com/office/drawing/2014/main" val="2518664999"/>
                  </a:ext>
                </a:extLst>
              </a:tr>
              <a:tr h="1401377">
                <a:tc>
                  <a:txBody>
                    <a:bodyPr/>
                    <a:lstStyle/>
                    <a:p>
                      <a:pPr rtl="0" fontAlgn="b"/>
                      <a:r>
                        <a:rPr lang="en-US" sz="2000" cap="none" spc="0" dirty="0">
                          <a:effectLst/>
                        </a:rPr>
                        <a:t>CED 22</a:t>
                      </a:r>
                      <a:endParaRPr lang="en-US" sz="20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03796" marR="73248" marT="156766" marB="156766" anchor="b"/>
                </a:tc>
                <a:tc>
                  <a:txBody>
                    <a:bodyPr/>
                    <a:lstStyle/>
                    <a:p>
                      <a:pPr marL="0" indent="179388" rtl="0" fontAlgn="b">
                        <a:buFont typeface="Arial" pitchFamily="34" charset="0"/>
                        <a:buChar char="•"/>
                      </a:pPr>
                      <a:r>
                        <a:rPr lang="en-US" sz="2000" cap="none" spc="0" dirty="0">
                          <a:effectLst/>
                        </a:rPr>
                        <a:t>Fire Fighting Equipment</a:t>
                      </a:r>
                    </a:p>
                    <a:p>
                      <a:pPr marL="0" lvl="0" indent="179388">
                        <a:buFont typeface="Arial" pitchFamily="34" charset="0"/>
                        <a:buChar char="•"/>
                      </a:pPr>
                      <a:r>
                        <a:rPr lang="en-US" sz="2000" cap="none" spc="0" dirty="0">
                          <a:effectLst/>
                        </a:rPr>
                        <a:t>Fire Fighting Units</a:t>
                      </a:r>
                    </a:p>
                    <a:p>
                      <a:pPr marL="0" lvl="0" indent="179388">
                        <a:buFont typeface="Arial" pitchFamily="34" charset="0"/>
                        <a:buChar char="•"/>
                      </a:pPr>
                      <a:r>
                        <a:rPr lang="en-US" sz="2000" cap="none" spc="0" dirty="0">
                          <a:effectLst/>
                        </a:rPr>
                        <a:t>Fire detection &amp; Fire alarm systems</a:t>
                      </a:r>
                    </a:p>
                    <a:p>
                      <a:pPr marL="0" lvl="0" indent="179388">
                        <a:buFont typeface="Arial" pitchFamily="34" charset="0"/>
                        <a:buChar char="•"/>
                      </a:pPr>
                      <a:r>
                        <a:rPr lang="en-US" sz="2000" cap="none" spc="0" dirty="0">
                          <a:effectLst/>
                        </a:rPr>
                        <a:t>Helmets</a:t>
                      </a:r>
                      <a:endParaRPr lang="en-US" sz="20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03796" marR="73248" marT="156766" marB="156766" anchor="b"/>
                </a:tc>
                <a:extLst>
                  <a:ext uri="{0D108BD9-81ED-4DB2-BD59-A6C34878D82A}">
                    <a16:rowId xmlns:a16="http://schemas.microsoft.com/office/drawing/2014/main" val="771848619"/>
                  </a:ext>
                </a:extLst>
              </a:tr>
              <a:tr h="742027">
                <a:tc>
                  <a:txBody>
                    <a:bodyPr/>
                    <a:lstStyle/>
                    <a:p>
                      <a:pPr rtl="0" fontAlgn="b"/>
                      <a:r>
                        <a:rPr lang="en-US" sz="2000" cap="none" spc="0" dirty="0">
                          <a:effectLst/>
                        </a:rPr>
                        <a:t>CED 36</a:t>
                      </a:r>
                      <a:endParaRPr lang="en-US" sz="20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03796" marR="73248" marT="156766" marB="156766" anchor="b"/>
                </a:tc>
                <a:tc>
                  <a:txBody>
                    <a:bodyPr/>
                    <a:lstStyle/>
                    <a:p>
                      <a:pPr marL="0" indent="179388" rtl="0" fontAlgn="b">
                        <a:buFont typeface="Arial" pitchFamily="34" charset="0"/>
                        <a:buChar char="•"/>
                      </a:pPr>
                      <a:r>
                        <a:rPr lang="en-US" sz="2000" cap="none" spc="0" dirty="0" smtClean="0">
                          <a:effectLst/>
                        </a:rPr>
                        <a:t>Fire protection</a:t>
                      </a:r>
                    </a:p>
                    <a:p>
                      <a:pPr marL="0" indent="179388" rtl="0" fontAlgn="b">
                        <a:buFont typeface="Arial" pitchFamily="34" charset="0"/>
                        <a:buChar char="•"/>
                      </a:pPr>
                      <a:r>
                        <a:rPr lang="en-US" sz="2000" cap="none" spc="0" dirty="0" smtClean="0">
                          <a:effectLst/>
                        </a:rPr>
                        <a:t>Fire </a:t>
                      </a:r>
                      <a:r>
                        <a:rPr lang="en-US" sz="2000" cap="none" spc="0" dirty="0">
                          <a:effectLst/>
                        </a:rPr>
                        <a:t>prevention</a:t>
                      </a:r>
                    </a:p>
                    <a:p>
                      <a:pPr marL="0" lvl="0" indent="179388">
                        <a:buFont typeface="Arial" pitchFamily="34" charset="0"/>
                        <a:buChar char="•"/>
                      </a:pPr>
                      <a:r>
                        <a:rPr lang="en-US" sz="2000" cap="none" spc="0" dirty="0">
                          <a:effectLst/>
                        </a:rPr>
                        <a:t>Life </a:t>
                      </a:r>
                      <a:r>
                        <a:rPr lang="en-US" sz="2000" cap="none" spc="0" dirty="0" smtClean="0">
                          <a:effectLst/>
                        </a:rPr>
                        <a:t>safety</a:t>
                      </a:r>
                      <a:endParaRPr lang="en-US" sz="20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03796" marR="73248" marT="156766" marB="156766" anchor="b"/>
                </a:tc>
                <a:extLst>
                  <a:ext uri="{0D108BD9-81ED-4DB2-BD59-A6C34878D82A}">
                    <a16:rowId xmlns:a16="http://schemas.microsoft.com/office/drawing/2014/main" val="4759774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23287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C262D6-44B4-8C17-5855-D6F2AAD38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3" y="248038"/>
            <a:ext cx="7063721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Sectors &amp; Sub Sectors in CED</a:t>
            </a:r>
          </a:p>
          <a:p>
            <a:endParaRPr lang="en-US" sz="40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34FD306-BED4-2916-C0C5-B6EF49A98CA4}"/>
              </a:ext>
            </a:extLst>
          </p:cNvPr>
          <p:cNvSpPr txBox="1"/>
          <p:nvPr/>
        </p:nvSpPr>
        <p:spPr>
          <a:xfrm>
            <a:off x="7886700" y="390832"/>
            <a:ext cx="4305299" cy="873612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 fontScale="92500"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20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Member Secretary: 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2000" dirty="0">
                <a:solidFill>
                  <a:srgbClr val="FFFFFF"/>
                </a:solidFill>
              </a:rPr>
              <a:t>Shri Jitendra Kumar Chaudhary, Sc-B</a:t>
            </a:r>
            <a:endParaRPr lang="en-US" sz="2000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26EA7ED2-3979-1D5D-B392-643E9F40FF0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7273239"/>
              </p:ext>
            </p:extLst>
          </p:nvPr>
        </p:nvGraphicFramePr>
        <p:xfrm>
          <a:off x="832374" y="1966293"/>
          <a:ext cx="10527252" cy="360175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1779933">
                  <a:extLst>
                    <a:ext uri="{9D8B030D-6E8A-4147-A177-3AD203B41FA5}">
                      <a16:colId xmlns:a16="http://schemas.microsoft.com/office/drawing/2014/main" val="2456190355"/>
                    </a:ext>
                  </a:extLst>
                </a:gridCol>
                <a:gridCol w="8747319">
                  <a:extLst>
                    <a:ext uri="{9D8B030D-6E8A-4147-A177-3AD203B41FA5}">
                      <a16:colId xmlns:a16="http://schemas.microsoft.com/office/drawing/2014/main" val="511766759"/>
                    </a:ext>
                  </a:extLst>
                </a:gridCol>
              </a:tblGrid>
              <a:tr h="835737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cap="none" spc="0" dirty="0">
                          <a:effectLst/>
                        </a:rPr>
                        <a:t>Committe</a:t>
                      </a:r>
                      <a:endParaRPr lang="en-US" sz="2400" b="0" i="1" cap="none" spc="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03796" marR="73248" marT="156766" marB="156766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cap="none" spc="0" dirty="0">
                          <a:effectLst/>
                        </a:rPr>
                        <a:t>Sub Sector</a:t>
                      </a:r>
                      <a:endParaRPr lang="en-US" sz="2400" b="0" i="1" cap="none" spc="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03796" marR="73248" marT="156766" marB="156766" anchor="ctr"/>
                </a:tc>
                <a:extLst>
                  <a:ext uri="{0D108BD9-81ED-4DB2-BD59-A6C34878D82A}">
                    <a16:rowId xmlns:a16="http://schemas.microsoft.com/office/drawing/2014/main" val="3067525746"/>
                  </a:ext>
                </a:extLst>
              </a:tr>
              <a:tr h="1177031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cap="none" spc="0" dirty="0">
                          <a:effectLst/>
                        </a:rPr>
                        <a:t>CED 02</a:t>
                      </a:r>
                      <a:endParaRPr lang="en-US" sz="24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03796" marR="73248" marT="156766" marB="156766" anchor="b"/>
                </a:tc>
                <a:tc>
                  <a:txBody>
                    <a:bodyPr/>
                    <a:lstStyle/>
                    <a:p>
                      <a:pPr marL="0" indent="261938" rtl="0" fontAlgn="b">
                        <a:buFont typeface="Arial" pitchFamily="34" charset="0"/>
                        <a:buChar char="•"/>
                      </a:pPr>
                      <a:r>
                        <a:rPr lang="en-US" sz="2400" cap="none" spc="0" dirty="0">
                          <a:effectLst/>
                        </a:rPr>
                        <a:t>Cement</a:t>
                      </a:r>
                    </a:p>
                    <a:p>
                      <a:pPr marL="0" lvl="0" indent="261938">
                        <a:buFont typeface="Arial" pitchFamily="34" charset="0"/>
                        <a:buChar char="•"/>
                      </a:pPr>
                      <a:r>
                        <a:rPr lang="en-US" sz="2400" cap="none" spc="0" dirty="0">
                          <a:effectLst/>
                        </a:rPr>
                        <a:t>Concrete</a:t>
                      </a:r>
                      <a:endParaRPr lang="en-US" sz="24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03796" marR="73248" marT="156766" marB="156766" anchor="b"/>
                </a:tc>
                <a:extLst>
                  <a:ext uri="{0D108BD9-81ED-4DB2-BD59-A6C34878D82A}">
                    <a16:rowId xmlns:a16="http://schemas.microsoft.com/office/drawing/2014/main" val="2518664999"/>
                  </a:ext>
                </a:extLst>
              </a:tr>
              <a:tr h="1588982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cap="none" spc="0" dirty="0">
                          <a:effectLst/>
                        </a:rPr>
                        <a:t>CED 39</a:t>
                      </a:r>
                      <a:endParaRPr lang="en-US" sz="24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03796" marR="73248" marT="156766" marB="156766" anchor="b"/>
                </a:tc>
                <a:tc>
                  <a:txBody>
                    <a:bodyPr/>
                    <a:lstStyle/>
                    <a:p>
                      <a:pPr marL="0" indent="261938" rtl="0" fontAlgn="b">
                        <a:buFont typeface="Arial" pitchFamily="34" charset="0"/>
                        <a:buChar char="•"/>
                      </a:pPr>
                      <a:r>
                        <a:rPr lang="en-US" sz="2400" kern="1200" cap="none" spc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Earthquake Hazard</a:t>
                      </a:r>
                    </a:p>
                    <a:p>
                      <a:pPr marL="0" indent="261938" rtl="0" fontAlgn="b">
                        <a:buFont typeface="Arial" pitchFamily="34" charset="0"/>
                        <a:buChar char="•"/>
                      </a:pPr>
                      <a:r>
                        <a:rPr lang="en-US" sz="2400" kern="1200" cap="none" spc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Design And Detailing</a:t>
                      </a:r>
                    </a:p>
                    <a:p>
                      <a:pPr marL="0" indent="261938" rtl="0" fontAlgn="b">
                        <a:buFont typeface="Arial" pitchFamily="34" charset="0"/>
                        <a:buChar char="•"/>
                      </a:pPr>
                      <a:r>
                        <a:rPr lang="en-US" sz="2400" kern="1200" cap="none" spc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Assessment And Retrofitting</a:t>
                      </a:r>
                    </a:p>
                  </a:txBody>
                  <a:tcPr marL="203796" marR="73248" marT="156766" marB="156766" anchor="b"/>
                </a:tc>
                <a:extLst>
                  <a:ext uri="{0D108BD9-81ED-4DB2-BD59-A6C34878D82A}">
                    <a16:rowId xmlns:a16="http://schemas.microsoft.com/office/drawing/2014/main" val="7718486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40323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C262D6-44B4-8C17-5855-D6F2AAD38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3" y="248038"/>
            <a:ext cx="7063721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Sectors &amp; Sub Sectors in CED</a:t>
            </a:r>
          </a:p>
          <a:p>
            <a:endParaRPr lang="en-US" sz="40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34FD306-BED4-2916-C0C5-B6EF49A98CA4}"/>
              </a:ext>
            </a:extLst>
          </p:cNvPr>
          <p:cNvSpPr txBox="1"/>
          <p:nvPr/>
        </p:nvSpPr>
        <p:spPr>
          <a:xfrm>
            <a:off x="8572499" y="390832"/>
            <a:ext cx="3233585" cy="873612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20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Member Secretary: 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2000" dirty="0">
                <a:solidFill>
                  <a:srgbClr val="FFFFFF"/>
                </a:solidFill>
              </a:rPr>
              <a:t>Shri Ashok Saran, Sc - B</a:t>
            </a:r>
            <a:endParaRPr lang="en-US" sz="2000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26EA7ED2-3979-1D5D-B392-643E9F40FF0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1330043"/>
              </p:ext>
            </p:extLst>
          </p:nvPr>
        </p:nvGraphicFramePr>
        <p:xfrm>
          <a:off x="832374" y="1966293"/>
          <a:ext cx="10527252" cy="461921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1779933">
                  <a:extLst>
                    <a:ext uri="{9D8B030D-6E8A-4147-A177-3AD203B41FA5}">
                      <a16:colId xmlns:a16="http://schemas.microsoft.com/office/drawing/2014/main" val="2456190355"/>
                    </a:ext>
                  </a:extLst>
                </a:gridCol>
                <a:gridCol w="8747319">
                  <a:extLst>
                    <a:ext uri="{9D8B030D-6E8A-4147-A177-3AD203B41FA5}">
                      <a16:colId xmlns:a16="http://schemas.microsoft.com/office/drawing/2014/main" val="511766759"/>
                    </a:ext>
                  </a:extLst>
                </a:gridCol>
              </a:tblGrid>
              <a:tr h="742027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cap="none" spc="0" dirty="0">
                          <a:effectLst/>
                        </a:rPr>
                        <a:t>Committe</a:t>
                      </a:r>
                      <a:endParaRPr lang="en-US" sz="2400" b="0" i="1" cap="none" spc="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03796" marR="73248" marT="156766" marB="156766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cap="none" spc="0" dirty="0">
                          <a:effectLst/>
                        </a:rPr>
                        <a:t>Sub Sector</a:t>
                      </a:r>
                      <a:endParaRPr lang="en-US" sz="2400" b="0" i="1" cap="none" spc="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03796" marR="73248" marT="156766" marB="156766" anchor="ctr"/>
                </a:tc>
                <a:extLst>
                  <a:ext uri="{0D108BD9-81ED-4DB2-BD59-A6C34878D82A}">
                    <a16:rowId xmlns:a16="http://schemas.microsoft.com/office/drawing/2014/main" val="3067525746"/>
                  </a:ext>
                </a:extLst>
              </a:tr>
              <a:tr h="742027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cap="none" spc="0" dirty="0">
                          <a:effectLst/>
                        </a:rPr>
                        <a:t>CED 38</a:t>
                      </a:r>
                      <a:endParaRPr lang="en-US" dirty="0"/>
                    </a:p>
                  </a:txBody>
                  <a:tcPr marL="203796" marR="73248" marT="156766" marB="156766" anchor="b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cap="none" spc="0" dirty="0">
                          <a:effectLst/>
                        </a:rPr>
                        <a:t>Building</a:t>
                      </a:r>
                      <a:r>
                        <a:rPr lang="en-US" sz="2400" cap="none" spc="0" baseline="0" dirty="0">
                          <a:effectLst/>
                        </a:rPr>
                        <a:t> Structure</a:t>
                      </a:r>
                    </a:p>
                    <a:p>
                      <a:pPr rtl="0" fontAlgn="b"/>
                      <a:r>
                        <a:rPr lang="en-US" sz="2400" cap="none" spc="0" baseline="0" dirty="0">
                          <a:effectLst/>
                        </a:rPr>
                        <a:t>Industrial Structures</a:t>
                      </a:r>
                      <a:endParaRPr lang="en-US" sz="24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03796" marR="73248" marT="156766" marB="156766" anchor="b"/>
                </a:tc>
                <a:extLst>
                  <a:ext uri="{0D108BD9-81ED-4DB2-BD59-A6C34878D82A}">
                    <a16:rowId xmlns:a16="http://schemas.microsoft.com/office/drawing/2014/main" val="2518664999"/>
                  </a:ext>
                </a:extLst>
              </a:tr>
              <a:tr h="742027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cap="none" spc="0" dirty="0">
                          <a:effectLst/>
                        </a:rPr>
                        <a:t>CED 47</a:t>
                      </a:r>
                      <a:endParaRPr lang="en-US" sz="24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03796" marR="73248" marT="156766" marB="156766" anchor="b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cap="none" spc="0" dirty="0">
                          <a:effectLst/>
                        </a:rPr>
                        <a:t>Ports &amp; Harbours and Onshore Structures</a:t>
                      </a:r>
                    </a:p>
                    <a:p>
                      <a:pPr lvl="0">
                        <a:buNone/>
                      </a:pPr>
                      <a:r>
                        <a:rPr lang="en-US" sz="2400" cap="none" spc="0" dirty="0">
                          <a:effectLst/>
                        </a:rPr>
                        <a:t>Offshore Structures</a:t>
                      </a:r>
                      <a:endParaRPr lang="en-US" sz="24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03796" marR="73248" marT="156766" marB="156766" anchor="b"/>
                </a:tc>
                <a:extLst>
                  <a:ext uri="{0D108BD9-81ED-4DB2-BD59-A6C34878D82A}">
                    <a16:rowId xmlns:a16="http://schemas.microsoft.com/office/drawing/2014/main" val="771848619"/>
                  </a:ext>
                </a:extLst>
              </a:tr>
              <a:tr h="742027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cap="none" spc="0" dirty="0">
                          <a:effectLst/>
                        </a:rPr>
                        <a:t>CED 51</a:t>
                      </a:r>
                      <a:endParaRPr lang="en-US" sz="24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03796" marR="73248" marT="156766" marB="156766" anchor="b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cap="none" spc="0" dirty="0">
                          <a:effectLst/>
                        </a:rPr>
                        <a:t>Building Planning</a:t>
                      </a:r>
                    </a:p>
                    <a:p>
                      <a:pPr lvl="0">
                        <a:buNone/>
                      </a:pPr>
                      <a:r>
                        <a:rPr lang="en-US" sz="2400" cap="none" spc="0" dirty="0">
                          <a:effectLst/>
                        </a:rPr>
                        <a:t>Town &amp; Urban Planning</a:t>
                      </a:r>
                      <a:endParaRPr lang="en-US" sz="24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03796" marR="73248" marT="156766" marB="156766" anchor="b"/>
                </a:tc>
                <a:extLst>
                  <a:ext uri="{0D108BD9-81ED-4DB2-BD59-A6C34878D82A}">
                    <a16:rowId xmlns:a16="http://schemas.microsoft.com/office/drawing/2014/main" val="475977418"/>
                  </a:ext>
                </a:extLst>
              </a:tr>
              <a:tr h="742027"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cap="none" spc="0" dirty="0">
                          <a:effectLst/>
                        </a:rPr>
                        <a:t>CED 55</a:t>
                      </a:r>
                      <a:endParaRPr lang="en-US" sz="24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03796" marR="73248" marT="156766" marB="156766" anchor="b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400" cap="none" spc="0" dirty="0">
                          <a:effectLst/>
                        </a:rPr>
                        <a:t>NIL</a:t>
                      </a:r>
                      <a:endParaRPr lang="en-US" sz="24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03796" marR="73248" marT="156766" marB="156766" anchor="b"/>
                </a:tc>
                <a:extLst>
                  <a:ext uri="{0D108BD9-81ED-4DB2-BD59-A6C34878D82A}">
                    <a16:rowId xmlns:a16="http://schemas.microsoft.com/office/drawing/2014/main" val="1907781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29948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C262D6-44B4-8C17-5855-D6F2AAD38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7203233" cy="1574310"/>
          </a:xfr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kern="1200" dirty="0">
                <a:latin typeface="+mj-lt"/>
                <a:ea typeface="+mj-ea"/>
                <a:cs typeface="+mj-cs"/>
              </a:rPr>
              <a:t>Sectors &amp; Sub Sectors in </a:t>
            </a:r>
            <a:r>
              <a:rPr lang="en-US" sz="3600" kern="1200" dirty="0" smtClean="0">
                <a:latin typeface="+mj-lt"/>
                <a:ea typeface="+mj-ea"/>
                <a:cs typeface="+mj-cs"/>
              </a:rPr>
              <a:t>CED</a:t>
            </a:r>
            <a:endParaRPr lang="en-US" sz="3600" kern="1200" dirty="0"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26EA7ED2-3979-1D5D-B392-643E9F40FF0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8691262"/>
              </p:ext>
            </p:extLst>
          </p:nvPr>
        </p:nvGraphicFramePr>
        <p:xfrm>
          <a:off x="831272" y="1604818"/>
          <a:ext cx="10777091" cy="5116832"/>
        </p:xfrm>
        <a:graphic>
          <a:graphicData uri="http://schemas.openxmlformats.org/drawingml/2006/table">
            <a:tbl>
              <a:tblPr firstRow="1" bandRow="1">
                <a:solidFill>
                  <a:schemeClr val="bg1"/>
                </a:solidFill>
                <a:tableStyleId>{8EC20E35-A176-4012-BC5E-935CFFF8708E}</a:tableStyleId>
              </a:tblPr>
              <a:tblGrid>
                <a:gridCol w="1822175">
                  <a:extLst>
                    <a:ext uri="{9D8B030D-6E8A-4147-A177-3AD203B41FA5}">
                      <a16:colId xmlns:a16="http://schemas.microsoft.com/office/drawing/2014/main" val="2456190355"/>
                    </a:ext>
                  </a:extLst>
                </a:gridCol>
                <a:gridCol w="8954916">
                  <a:extLst>
                    <a:ext uri="{9D8B030D-6E8A-4147-A177-3AD203B41FA5}">
                      <a16:colId xmlns:a16="http://schemas.microsoft.com/office/drawing/2014/main" val="511766759"/>
                    </a:ext>
                  </a:extLst>
                </a:gridCol>
              </a:tblGrid>
              <a:tr h="869100">
                <a:tc>
                  <a:txBody>
                    <a:bodyPr/>
                    <a:lstStyle/>
                    <a:p>
                      <a:pPr rtl="0" fontAlgn="b"/>
                      <a:r>
                        <a:rPr lang="en-US" sz="2000" b="0" cap="none" spc="0" dirty="0">
                          <a:solidFill>
                            <a:schemeClr val="bg1"/>
                          </a:solidFill>
                          <a:effectLst/>
                        </a:rPr>
                        <a:t>Committe</a:t>
                      </a:r>
                      <a:endParaRPr lang="en-US" sz="2000" b="0" i="1" cap="none" spc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03796" marR="73248" marT="156766" marB="156766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000" b="0" cap="none" spc="0" dirty="0">
                          <a:solidFill>
                            <a:schemeClr val="bg1"/>
                          </a:solidFill>
                          <a:effectLst/>
                        </a:rPr>
                        <a:t>Sub Sector</a:t>
                      </a:r>
                      <a:endParaRPr lang="en-US" sz="2000" b="0" i="1" cap="none" spc="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03796" marR="73248" marT="156766" marB="156766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525746"/>
                  </a:ext>
                </a:extLst>
              </a:tr>
              <a:tr h="4247732">
                <a:tc>
                  <a:txBody>
                    <a:bodyPr/>
                    <a:lstStyle/>
                    <a:p>
                      <a:pPr rtl="0" fontAlgn="b"/>
                      <a:r>
                        <a:rPr lang="en-US" sz="2000" cap="none" spc="0" dirty="0">
                          <a:solidFill>
                            <a:schemeClr val="tx1"/>
                          </a:solidFill>
                          <a:effectLst/>
                        </a:rPr>
                        <a:t>CED 46</a:t>
                      </a:r>
                    </a:p>
                  </a:txBody>
                  <a:tcPr marL="203796" marR="73248" marT="156766" marB="156766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381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000" b="0" i="0" u="none" strike="noStrike" cap="none" spc="0" baseline="0" noProof="0" dirty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P1 : Administration, Development Control Rules and General Building Requirements </a:t>
                      </a:r>
                      <a:endParaRPr lang="en-US" sz="2000" dirty="0"/>
                    </a:p>
                    <a:p>
                      <a:pPr lvl="0">
                        <a:buNone/>
                      </a:pPr>
                      <a:r>
                        <a:rPr lang="en-US" sz="2000" b="0" i="0" u="none" strike="noStrike" cap="none" spc="0" baseline="0" noProof="0" dirty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P2 : Fire Protection </a:t>
                      </a:r>
                      <a:endParaRPr lang="en-US" sz="2000" dirty="0"/>
                    </a:p>
                    <a:p>
                      <a:pPr lvl="0">
                        <a:buNone/>
                      </a:pPr>
                      <a:r>
                        <a:rPr lang="en-US" sz="2000" b="0" i="0" u="none" strike="noStrike" cap="none" spc="0" baseline="0" noProof="0" dirty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P3: Building Materials </a:t>
                      </a:r>
                      <a:endParaRPr lang="en-US" sz="2000" dirty="0"/>
                    </a:p>
                    <a:p>
                      <a:pPr lvl="0">
                        <a:buNone/>
                      </a:pPr>
                      <a:r>
                        <a:rPr lang="en-US" sz="2000" b="0" i="0" u="none" strike="noStrike" cap="none" spc="0" baseline="0" noProof="0" dirty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P4: Loads, Forces and Effects </a:t>
                      </a:r>
                      <a:endParaRPr lang="en-US" sz="2000" dirty="0"/>
                    </a:p>
                    <a:p>
                      <a:pPr lvl="0">
                        <a:buNone/>
                      </a:pPr>
                      <a:r>
                        <a:rPr lang="en-US" sz="2000" b="0" i="0" u="none" strike="noStrike" cap="none" spc="0" baseline="0" noProof="0" dirty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P5: Soils and Foundations </a:t>
                      </a:r>
                      <a:endParaRPr lang="en-US" sz="2000" dirty="0"/>
                    </a:p>
                    <a:p>
                      <a:pPr lvl="0">
                        <a:buNone/>
                      </a:pPr>
                      <a:r>
                        <a:rPr lang="en-US" sz="2000" b="0" i="0" u="none" strike="noStrike" cap="none" spc="0" baseline="0" noProof="0" dirty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P6: Timber and Bamboo </a:t>
                      </a:r>
                      <a:endParaRPr lang="en-US" sz="2000" dirty="0"/>
                    </a:p>
                    <a:p>
                      <a:pPr lvl="0">
                        <a:buNone/>
                      </a:pPr>
                      <a:r>
                        <a:rPr lang="en-US" sz="2000" b="0" i="0" u="none" strike="noStrike" cap="none" spc="0" baseline="0" noProof="0" dirty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P7: Masonry </a:t>
                      </a:r>
                      <a:endParaRPr lang="en-US" sz="2000" dirty="0"/>
                    </a:p>
                    <a:p>
                      <a:pPr lvl="0">
                        <a:buNone/>
                      </a:pPr>
                      <a:r>
                        <a:rPr lang="en-US" sz="2000" b="0" i="0" u="none" strike="noStrike" cap="none" spc="0" baseline="0" noProof="0" dirty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P8: Plain, Reinforced and Prestressed Concrete </a:t>
                      </a:r>
                      <a:endParaRPr lang="en-US" sz="2000" dirty="0"/>
                    </a:p>
                    <a:p>
                      <a:pPr lvl="0">
                        <a:buNone/>
                      </a:pPr>
                      <a:r>
                        <a:rPr lang="en-US" sz="2000" b="0" i="0" u="none" strike="noStrike" cap="none" spc="0" baseline="0" noProof="0" dirty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P9: Steel </a:t>
                      </a:r>
                      <a:endParaRPr lang="en-US" sz="2000" dirty="0"/>
                    </a:p>
                    <a:p>
                      <a:pPr lvl="0">
                        <a:buNone/>
                      </a:pPr>
                      <a:r>
                        <a:rPr lang="en-US" sz="2000" b="0" i="0" u="none" strike="noStrike" cap="none" spc="0" baseline="0" noProof="0" dirty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P10: Prefabrication and Systems Building </a:t>
                      </a:r>
                      <a:endParaRPr lang="en-US" sz="2000" dirty="0"/>
                    </a:p>
                    <a:p>
                      <a:pPr lvl="0">
                        <a:buNone/>
                      </a:pPr>
                      <a:r>
                        <a:rPr lang="en-US" sz="2000" b="0" i="0" u="none" strike="noStrike" cap="none" spc="0" baseline="0" noProof="0" dirty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P11: Constructional Practices and Safety </a:t>
                      </a:r>
                      <a:endParaRPr lang="en-US" sz="2000" dirty="0"/>
                    </a:p>
                  </a:txBody>
                  <a:tcPr marL="203796" marR="73248" marT="156766" marB="156766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381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8664999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034FD306-BED4-2916-C0C5-B6EF49A98CA4}"/>
              </a:ext>
            </a:extLst>
          </p:cNvPr>
          <p:cNvSpPr txBox="1"/>
          <p:nvPr/>
        </p:nvSpPr>
        <p:spPr>
          <a:xfrm>
            <a:off x="6997959" y="0"/>
            <a:ext cx="5194042" cy="1603171"/>
          </a:xfrm>
          <a:prstGeom prst="rect">
            <a:avLst/>
          </a:prstGeom>
          <a:solidFill>
            <a:schemeClr val="bg1"/>
          </a:solidFill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2000" kern="1200" dirty="0">
                <a:latin typeface="+mn-lt"/>
                <a:ea typeface="+mn-ea"/>
                <a:cs typeface="+mn-cs"/>
              </a:rPr>
              <a:t>Member Secretary: </a:t>
            </a:r>
            <a:r>
              <a:rPr lang="en-US" sz="2000" dirty="0" err="1"/>
              <a:t>Shri</a:t>
            </a:r>
            <a:r>
              <a:rPr lang="en-US" sz="2000" dirty="0"/>
              <a:t> </a:t>
            </a:r>
            <a:r>
              <a:rPr lang="en-US" sz="2000" dirty="0" err="1"/>
              <a:t>Arunkumar</a:t>
            </a:r>
            <a:r>
              <a:rPr lang="en-US" sz="2000" dirty="0"/>
              <a:t> S, </a:t>
            </a:r>
            <a:r>
              <a:rPr lang="en-US" sz="2000" dirty="0" smtClean="0"/>
              <a:t>Sc-E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2000" kern="1200" dirty="0" err="1" smtClean="0">
                <a:latin typeface="+mn-lt"/>
                <a:ea typeface="+mn-ea"/>
                <a:cs typeface="+mn-cs"/>
              </a:rPr>
              <a:t>Shri</a:t>
            </a:r>
            <a:r>
              <a:rPr lang="en-US" sz="2000" kern="1200" dirty="0" smtClean="0">
                <a:latin typeface="+mn-lt"/>
                <a:ea typeface="+mn-ea"/>
                <a:cs typeface="+mn-cs"/>
              </a:rPr>
              <a:t> </a:t>
            </a:r>
            <a:r>
              <a:rPr lang="en-US" sz="2000" kern="1200" dirty="0" err="1" smtClean="0">
                <a:latin typeface="+mn-lt"/>
                <a:ea typeface="+mn-ea"/>
                <a:cs typeface="+mn-cs"/>
              </a:rPr>
              <a:t>Abhishek</a:t>
            </a:r>
            <a:r>
              <a:rPr lang="en-US" sz="2000" kern="1200" dirty="0" smtClean="0">
                <a:latin typeface="+mn-lt"/>
                <a:ea typeface="+mn-ea"/>
                <a:cs typeface="+mn-cs"/>
              </a:rPr>
              <a:t> Pal, Sc-D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2000" dirty="0" err="1" smtClean="0"/>
              <a:t>Shri</a:t>
            </a:r>
            <a:r>
              <a:rPr lang="en-US" sz="2000" dirty="0" smtClean="0"/>
              <a:t> </a:t>
            </a:r>
            <a:r>
              <a:rPr lang="en-US" sz="2000" dirty="0" err="1" smtClean="0"/>
              <a:t>Shubham</a:t>
            </a:r>
            <a:r>
              <a:rPr lang="en-US" sz="2000" dirty="0" smtClean="0"/>
              <a:t> </a:t>
            </a:r>
            <a:r>
              <a:rPr lang="en-US" sz="2000" dirty="0" err="1" smtClean="0"/>
              <a:t>Chaudhary</a:t>
            </a:r>
            <a:r>
              <a:rPr lang="en-US" sz="2000" dirty="0" smtClean="0"/>
              <a:t>, Sc-B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2000" kern="1200" dirty="0" err="1" smtClean="0">
                <a:latin typeface="+mn-lt"/>
                <a:ea typeface="+mn-ea"/>
                <a:cs typeface="+mn-cs"/>
              </a:rPr>
              <a:t>Shri</a:t>
            </a:r>
            <a:r>
              <a:rPr lang="en-US" sz="2000" kern="1200" dirty="0" smtClean="0">
                <a:latin typeface="+mn-lt"/>
                <a:ea typeface="+mn-ea"/>
                <a:cs typeface="+mn-cs"/>
              </a:rPr>
              <a:t> </a:t>
            </a:r>
            <a:r>
              <a:rPr lang="en-US" sz="2000" kern="1200" dirty="0" err="1" smtClean="0">
                <a:latin typeface="+mn-lt"/>
                <a:ea typeface="+mn-ea"/>
                <a:cs typeface="+mn-cs"/>
              </a:rPr>
              <a:t>Abhishek</a:t>
            </a:r>
            <a:r>
              <a:rPr lang="en-US" sz="2000" kern="1200" dirty="0" smtClean="0">
                <a:latin typeface="+mn-lt"/>
                <a:ea typeface="+mn-ea"/>
                <a:cs typeface="+mn-cs"/>
              </a:rPr>
              <a:t> Sharma, Sc-B</a:t>
            </a:r>
            <a:endParaRPr lang="en-US" sz="2000" kern="1200" dirty="0"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58055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C262D6-44B4-8C17-5855-D6F2AAD38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3" y="248038"/>
            <a:ext cx="6578165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kern="1200" dirty="0">
                <a:latin typeface="+mj-lt"/>
                <a:ea typeface="+mj-ea"/>
                <a:cs typeface="+mj-cs"/>
              </a:rPr>
              <a:t>Sectors &amp; Sub Sectors in CED</a:t>
            </a:r>
          </a:p>
          <a:p>
            <a:endParaRPr lang="en-US" sz="4000" kern="1200" dirty="0">
              <a:latin typeface="+mj-lt"/>
              <a:ea typeface="+mj-ea"/>
              <a:cs typeface="+mj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34FD306-BED4-2916-C0C5-B6EF49A98CA4}"/>
              </a:ext>
            </a:extLst>
          </p:cNvPr>
          <p:cNvSpPr txBox="1"/>
          <p:nvPr/>
        </p:nvSpPr>
        <p:spPr>
          <a:xfrm>
            <a:off x="7511143" y="1"/>
            <a:ext cx="4680857" cy="1481558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 fontScale="85000" lnSpcReduction="10000"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2000" kern="1200" dirty="0">
                <a:latin typeface="+mn-lt"/>
                <a:ea typeface="+mn-ea"/>
                <a:cs typeface="+mn-cs"/>
              </a:rPr>
              <a:t>Member Secretary: </a:t>
            </a:r>
            <a:r>
              <a:rPr lang="en-US" sz="2000" dirty="0" err="1"/>
              <a:t>Shri</a:t>
            </a:r>
            <a:r>
              <a:rPr lang="en-US" sz="2000" dirty="0"/>
              <a:t> </a:t>
            </a:r>
            <a:r>
              <a:rPr lang="en-US" sz="2000" dirty="0" err="1"/>
              <a:t>Arunkumar</a:t>
            </a:r>
            <a:r>
              <a:rPr lang="en-US" sz="2000" dirty="0"/>
              <a:t> S, </a:t>
            </a:r>
            <a:r>
              <a:rPr lang="en-US" sz="2000" dirty="0" smtClean="0"/>
              <a:t>Sc-E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2000" kern="1200" dirty="0" err="1" smtClean="0">
                <a:latin typeface="+mn-lt"/>
                <a:ea typeface="+mn-ea"/>
                <a:cs typeface="+mn-cs"/>
              </a:rPr>
              <a:t>Shri</a:t>
            </a:r>
            <a:r>
              <a:rPr lang="en-US" sz="2000" kern="1200" dirty="0" smtClean="0">
                <a:latin typeface="+mn-lt"/>
                <a:ea typeface="+mn-ea"/>
                <a:cs typeface="+mn-cs"/>
              </a:rPr>
              <a:t> </a:t>
            </a:r>
            <a:r>
              <a:rPr lang="en-US" sz="2000" kern="1200" dirty="0" err="1" smtClean="0">
                <a:latin typeface="+mn-lt"/>
                <a:ea typeface="+mn-ea"/>
                <a:cs typeface="+mn-cs"/>
              </a:rPr>
              <a:t>Abhishek</a:t>
            </a:r>
            <a:r>
              <a:rPr lang="en-US" sz="2000" kern="1200" dirty="0" smtClean="0">
                <a:latin typeface="+mn-lt"/>
                <a:ea typeface="+mn-ea"/>
                <a:cs typeface="+mn-cs"/>
              </a:rPr>
              <a:t> Pal, Sc-D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2000" dirty="0" err="1" smtClean="0"/>
              <a:t>Shri</a:t>
            </a:r>
            <a:r>
              <a:rPr lang="en-US" sz="2000" dirty="0" smtClean="0"/>
              <a:t> </a:t>
            </a:r>
            <a:r>
              <a:rPr lang="en-US" sz="2000" dirty="0" err="1" smtClean="0"/>
              <a:t>Shubham</a:t>
            </a:r>
            <a:r>
              <a:rPr lang="en-US" sz="2000" dirty="0" smtClean="0"/>
              <a:t> </a:t>
            </a:r>
            <a:r>
              <a:rPr lang="en-US" sz="2000" dirty="0" err="1" smtClean="0"/>
              <a:t>Chaudhary</a:t>
            </a:r>
            <a:r>
              <a:rPr lang="en-US" sz="2000" dirty="0" smtClean="0"/>
              <a:t>, Sc-B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2000" kern="1200" dirty="0" err="1" smtClean="0">
                <a:latin typeface="+mn-lt"/>
                <a:ea typeface="+mn-ea"/>
                <a:cs typeface="+mn-cs"/>
              </a:rPr>
              <a:t>Shri</a:t>
            </a:r>
            <a:r>
              <a:rPr lang="en-US" sz="2000" kern="1200" dirty="0" smtClean="0">
                <a:latin typeface="+mn-lt"/>
                <a:ea typeface="+mn-ea"/>
                <a:cs typeface="+mn-cs"/>
              </a:rPr>
              <a:t> </a:t>
            </a:r>
            <a:r>
              <a:rPr lang="en-US" sz="2000" kern="1200" dirty="0" err="1" smtClean="0">
                <a:latin typeface="+mn-lt"/>
                <a:ea typeface="+mn-ea"/>
                <a:cs typeface="+mn-cs"/>
              </a:rPr>
              <a:t>Abhishek</a:t>
            </a:r>
            <a:r>
              <a:rPr lang="en-US" sz="2000" kern="1200" dirty="0" smtClean="0">
                <a:latin typeface="+mn-lt"/>
                <a:ea typeface="+mn-ea"/>
                <a:cs typeface="+mn-cs"/>
              </a:rPr>
              <a:t> Sharma, Sc-B</a:t>
            </a:r>
            <a:endParaRPr lang="en-US" sz="2000" kern="1200" dirty="0">
              <a:latin typeface="+mn-lt"/>
              <a:ea typeface="+mn-ea"/>
              <a:cs typeface="+mn-cs"/>
            </a:endParaRP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26EA7ED2-3979-1D5D-B392-643E9F40FF06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831272" y="1604818"/>
          <a:ext cx="10777091" cy="5116832"/>
        </p:xfrm>
        <a:graphic>
          <a:graphicData uri="http://schemas.openxmlformats.org/drawingml/2006/table">
            <a:tbl>
              <a:tblPr firstRow="1" bandRow="1">
                <a:solidFill>
                  <a:schemeClr val="bg1"/>
                </a:solidFill>
                <a:tableStyleId>{8EC20E35-A176-4012-BC5E-935CFFF8708E}</a:tableStyleId>
              </a:tblPr>
              <a:tblGrid>
                <a:gridCol w="1822175">
                  <a:extLst>
                    <a:ext uri="{9D8B030D-6E8A-4147-A177-3AD203B41FA5}">
                      <a16:colId xmlns:a16="http://schemas.microsoft.com/office/drawing/2014/main" val="2456190355"/>
                    </a:ext>
                  </a:extLst>
                </a:gridCol>
                <a:gridCol w="8954916">
                  <a:extLst>
                    <a:ext uri="{9D8B030D-6E8A-4147-A177-3AD203B41FA5}">
                      <a16:colId xmlns:a16="http://schemas.microsoft.com/office/drawing/2014/main" val="511766759"/>
                    </a:ext>
                  </a:extLst>
                </a:gridCol>
              </a:tblGrid>
              <a:tr h="869100">
                <a:tc>
                  <a:txBody>
                    <a:bodyPr/>
                    <a:lstStyle/>
                    <a:p>
                      <a:pPr rtl="0" fontAlgn="b"/>
                      <a:r>
                        <a:rPr lang="en-US" sz="2000" b="0" cap="none" spc="0" dirty="0">
                          <a:solidFill>
                            <a:schemeClr val="bg1"/>
                          </a:solidFill>
                          <a:effectLst/>
                        </a:rPr>
                        <a:t>Committe</a:t>
                      </a:r>
                      <a:endParaRPr lang="en-US" sz="2000" b="0" i="1" cap="none" spc="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03796" marR="73248" marT="156766" marB="156766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000" b="0" cap="none" spc="0" dirty="0">
                          <a:solidFill>
                            <a:schemeClr val="bg1"/>
                          </a:solidFill>
                          <a:effectLst/>
                        </a:rPr>
                        <a:t>Sub Sector</a:t>
                      </a:r>
                      <a:endParaRPr lang="en-US" sz="2000" b="0" i="1" cap="none" spc="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03796" marR="73248" marT="156766" marB="156766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525746"/>
                  </a:ext>
                </a:extLst>
              </a:tr>
              <a:tr h="4247732">
                <a:tc>
                  <a:txBody>
                    <a:bodyPr/>
                    <a:lstStyle/>
                    <a:p>
                      <a:pPr rtl="0" fontAlgn="b"/>
                      <a:r>
                        <a:rPr lang="en-US" sz="2000" cap="none" spc="0" dirty="0">
                          <a:solidFill>
                            <a:schemeClr val="tx1"/>
                          </a:solidFill>
                          <a:effectLst/>
                        </a:rPr>
                        <a:t>CED 46</a:t>
                      </a:r>
                    </a:p>
                  </a:txBody>
                  <a:tcPr marL="203796" marR="73248" marT="156766" marB="156766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381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2000" b="0" i="0" u="none" strike="noStrike" cap="none" spc="0" baseline="0" noProof="0" dirty="0">
                        <a:solidFill>
                          <a:srgbClr val="000000"/>
                        </a:solidFill>
                        <a:effectLst/>
                        <a:latin typeface="Aptos"/>
                      </a:endParaRPr>
                    </a:p>
                    <a:p>
                      <a:pPr lvl="0">
                        <a:buNone/>
                      </a:pPr>
                      <a:r>
                        <a:rPr lang="en-US" sz="2000" b="0" i="0" u="none" strike="noStrike" cap="none" spc="0" baseline="0" noProof="0" dirty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P12: Lighting &amp; Ventilation </a:t>
                      </a:r>
                      <a:endParaRPr lang="en-US" sz="2000" dirty="0"/>
                    </a:p>
                    <a:p>
                      <a:pPr lvl="0">
                        <a:buNone/>
                      </a:pPr>
                      <a:r>
                        <a:rPr lang="en-US" sz="2000" b="0" i="0" u="none" strike="noStrike" cap="none" spc="0" baseline="0" noProof="0" dirty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P13: Electrical Installations </a:t>
                      </a:r>
                      <a:endParaRPr lang="en-US" sz="2000" dirty="0"/>
                    </a:p>
                    <a:p>
                      <a:pPr lvl="0">
                        <a:buNone/>
                      </a:pPr>
                      <a:r>
                        <a:rPr lang="en-US" sz="2000" b="0" i="0" u="none" strike="noStrike" cap="none" spc="0" baseline="0" noProof="0" dirty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P14: Air-conditioning, Heating and Mechanical Ventilation </a:t>
                      </a:r>
                      <a:endParaRPr lang="en-US" sz="2000" dirty="0"/>
                    </a:p>
                    <a:p>
                      <a:pPr lvl="0">
                        <a:buNone/>
                      </a:pPr>
                      <a:r>
                        <a:rPr lang="en-US" sz="2000" b="0" i="0" u="none" strike="noStrike" cap="none" spc="0" baseline="0" noProof="0" dirty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P15: Acoustics, Sound Insulations and Noise Control </a:t>
                      </a:r>
                      <a:endParaRPr lang="en-US" sz="2000" dirty="0"/>
                    </a:p>
                    <a:p>
                      <a:pPr lvl="0">
                        <a:buNone/>
                      </a:pPr>
                      <a:r>
                        <a:rPr lang="en-US" sz="2000" b="0" i="0" u="none" strike="noStrike" cap="none" spc="0" baseline="0" noProof="0" dirty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P16: Installation of Lifts and Escalators </a:t>
                      </a:r>
                      <a:endParaRPr lang="en-US" sz="2000" dirty="0"/>
                    </a:p>
                    <a:p>
                      <a:pPr lvl="0">
                        <a:buNone/>
                      </a:pPr>
                      <a:r>
                        <a:rPr lang="en-US" sz="2000" b="0" i="0" u="none" strike="noStrike" cap="none" spc="0" baseline="0" noProof="0" dirty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P17: Plumbing Services </a:t>
                      </a:r>
                      <a:endParaRPr lang="en-US" sz="2000" dirty="0"/>
                    </a:p>
                    <a:p>
                      <a:pPr lvl="0">
                        <a:buNone/>
                      </a:pPr>
                      <a:r>
                        <a:rPr lang="en-US" sz="2000" b="0" i="0" u="none" strike="noStrike" cap="none" spc="0" baseline="0" noProof="0" dirty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P18: Landscaping, Signs and Outdoor Display Structures </a:t>
                      </a:r>
                      <a:endParaRPr lang="en-US" sz="2000" dirty="0"/>
                    </a:p>
                    <a:p>
                      <a:pPr lvl="0">
                        <a:buNone/>
                      </a:pPr>
                      <a:r>
                        <a:rPr lang="en-US" sz="2000" b="0" i="0" u="none" strike="noStrike" cap="none" spc="0" baseline="0" noProof="0" dirty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P19: Sustainability </a:t>
                      </a:r>
                      <a:endParaRPr lang="en-US" sz="2000" dirty="0"/>
                    </a:p>
                    <a:p>
                      <a:pPr lvl="0">
                        <a:buNone/>
                      </a:pPr>
                      <a:r>
                        <a:rPr lang="en-US" sz="2000" b="0" i="0" u="none" strike="noStrike" cap="none" spc="0" baseline="0" noProof="0" dirty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P20: Glass and Glazing </a:t>
                      </a:r>
                      <a:endParaRPr lang="en-US" sz="2000" dirty="0"/>
                    </a:p>
                    <a:p>
                      <a:pPr lvl="0">
                        <a:buNone/>
                      </a:pPr>
                      <a:r>
                        <a:rPr lang="en-US" sz="2000" b="0" i="0" u="none" strike="noStrike" cap="none" spc="0" baseline="0" noProof="0" dirty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P21: Information and Communication Enabled Installations </a:t>
                      </a:r>
                      <a:endParaRPr lang="en-US" sz="2000" dirty="0"/>
                    </a:p>
                    <a:p>
                      <a:pPr lvl="0">
                        <a:buNone/>
                      </a:pPr>
                      <a:r>
                        <a:rPr lang="en-US" sz="2000" b="0" i="0" u="none" strike="noStrike" cap="none" spc="0" baseline="0" noProof="0" dirty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P22: Asset and Facility Management</a:t>
                      </a:r>
                      <a:endParaRPr lang="en-US" sz="2000" dirty="0"/>
                    </a:p>
                  </a:txBody>
                  <a:tcPr marL="203796" marR="73248" marT="156766" marB="156766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381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86649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63278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2340DD-27AC-4C53-9B33-9565E6BDA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IN" b="1" dirty="0"/>
              <a:t>Meeting With Consultative Group on Sustainability in the sectors of Civil Engineering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21C832-0334-42E8-B56B-B159B4CEDC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7"/>
            <a:ext cx="11029615" cy="3305904"/>
          </a:xfrm>
        </p:spPr>
        <p:txBody>
          <a:bodyPr>
            <a:normAutofit/>
          </a:bodyPr>
          <a:lstStyle/>
          <a:p>
            <a:pPr algn="just"/>
            <a:r>
              <a:rPr lang="en-IN" sz="2800" dirty="0"/>
              <a:t>First meeting – 22</a:t>
            </a:r>
            <a:r>
              <a:rPr lang="en-IN" sz="2800" baseline="30000" dirty="0"/>
              <a:t>nd</a:t>
            </a:r>
            <a:r>
              <a:rPr lang="en-IN" sz="2800" dirty="0"/>
              <a:t> May, 2024</a:t>
            </a:r>
          </a:p>
          <a:p>
            <a:pPr algn="just"/>
            <a:r>
              <a:rPr lang="en-IN" sz="2800" dirty="0"/>
              <a:t>Second Meeting – 18</a:t>
            </a:r>
            <a:r>
              <a:rPr lang="en-IN" sz="2800" baseline="30000" dirty="0"/>
              <a:t>th</a:t>
            </a:r>
            <a:r>
              <a:rPr lang="en-IN" sz="2800" dirty="0"/>
              <a:t> September </a:t>
            </a:r>
            <a:r>
              <a:rPr lang="en-IN" sz="2800" dirty="0" smtClean="0"/>
              <a:t>2024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166964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A3363022-C969-41E9-8EB2-E4C94908C1F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1695" cy="68520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D1AD6B3-BE88-4CEB-BA17-790657CC472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598A5AF-F4F1-A9AA-FB52-806EB63986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8003" y="2438202"/>
            <a:ext cx="9552881" cy="98482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Sectors &amp; Sub Sectors in CED</a:t>
            </a:r>
            <a:endParaRPr lang="en-US" dirty="0">
              <a:ea typeface="+mj-ea"/>
              <a:cs typeface="+mj-cs"/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89D1390B-7E13-4B4F-9CB2-391063412E5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253" y="-5977"/>
            <a:ext cx="6238675" cy="6863979"/>
            <a:chOff x="305" y="-5977"/>
            <a:chExt cx="6238675" cy="6863979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E720206-AA49-4786-A932-A2650DE0918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34854"/>
              <a:ext cx="6028697" cy="6817170"/>
            </a:xfrm>
            <a:custGeom>
              <a:avLst/>
              <a:gdLst>
                <a:gd name="connsiteX0" fmla="*/ 6028697 w 6028697"/>
                <a:gd name="connsiteY0" fmla="*/ 6155323 h 6817170"/>
                <a:gd name="connsiteX1" fmla="*/ 6028697 w 6028697"/>
                <a:gd name="connsiteY1" fmla="*/ 6817170 h 6817170"/>
                <a:gd name="connsiteX2" fmla="*/ 5157862 w 6028697"/>
                <a:gd name="connsiteY2" fmla="*/ 6817170 h 6817170"/>
                <a:gd name="connsiteX3" fmla="*/ 5347156 w 6028697"/>
                <a:gd name="connsiteY3" fmla="*/ 6687553 h 6817170"/>
                <a:gd name="connsiteX4" fmla="*/ 5487470 w 6028697"/>
                <a:gd name="connsiteY4" fmla="*/ 6581714 h 6817170"/>
                <a:gd name="connsiteX5" fmla="*/ 5627642 w 6028697"/>
                <a:gd name="connsiteY5" fmla="*/ 6472328 h 6817170"/>
                <a:gd name="connsiteX6" fmla="*/ 5911392 w 6028697"/>
                <a:gd name="connsiteY6" fmla="*/ 6245328 h 6817170"/>
                <a:gd name="connsiteX7" fmla="*/ 4481066 w 6028697"/>
                <a:gd name="connsiteY7" fmla="*/ 478 h 6817170"/>
                <a:gd name="connsiteX8" fmla="*/ 4672258 w 6028697"/>
                <a:gd name="connsiteY8" fmla="*/ 7519 h 6817170"/>
                <a:gd name="connsiteX9" fmla="*/ 5429869 w 6028697"/>
                <a:gd name="connsiteY9" fmla="*/ 125134 h 6817170"/>
                <a:gd name="connsiteX10" fmla="*/ 5976319 w 6028697"/>
                <a:gd name="connsiteY10" fmla="*/ 314893 h 6817170"/>
                <a:gd name="connsiteX11" fmla="*/ 6028697 w 6028697"/>
                <a:gd name="connsiteY11" fmla="*/ 339901 h 6817170"/>
                <a:gd name="connsiteX12" fmla="*/ 6028697 w 6028697"/>
                <a:gd name="connsiteY12" fmla="*/ 732458 h 6817170"/>
                <a:gd name="connsiteX13" fmla="*/ 5990985 w 6028697"/>
                <a:gd name="connsiteY13" fmla="*/ 712211 h 6817170"/>
                <a:gd name="connsiteX14" fmla="*/ 5341339 w 6028697"/>
                <a:gd name="connsiteY14" fmla="*/ 475281 h 6817170"/>
                <a:gd name="connsiteX15" fmla="*/ 4651969 w 6028697"/>
                <a:gd name="connsiteY15" fmla="*/ 377104 h 6817170"/>
                <a:gd name="connsiteX16" fmla="*/ 3953093 w 6028697"/>
                <a:gd name="connsiteY16" fmla="*/ 402498 h 6817170"/>
                <a:gd name="connsiteX17" fmla="*/ 3267413 w 6028697"/>
                <a:gd name="connsiteY17" fmla="*/ 546643 h 6817170"/>
                <a:gd name="connsiteX18" fmla="*/ 1439498 w 6028697"/>
                <a:gd name="connsiteY18" fmla="*/ 1568141 h 6817170"/>
                <a:gd name="connsiteX19" fmla="*/ 960671 w 6028697"/>
                <a:gd name="connsiteY19" fmla="*/ 2082013 h 6817170"/>
                <a:gd name="connsiteX20" fmla="*/ 581866 w 6028697"/>
                <a:gd name="connsiteY20" fmla="*/ 2672638 h 6817170"/>
                <a:gd name="connsiteX21" fmla="*/ 324789 w 6028697"/>
                <a:gd name="connsiteY21" fmla="*/ 3325262 h 6817170"/>
                <a:gd name="connsiteX22" fmla="*/ 231151 w 6028697"/>
                <a:gd name="connsiteY22" fmla="*/ 4022292 h 6817170"/>
                <a:gd name="connsiteX23" fmla="*/ 270592 w 6028697"/>
                <a:gd name="connsiteY23" fmla="*/ 4362792 h 6817170"/>
                <a:gd name="connsiteX24" fmla="*/ 387213 w 6028697"/>
                <a:gd name="connsiteY24" fmla="*/ 4681585 h 6817170"/>
                <a:gd name="connsiteX25" fmla="*/ 468507 w 6028697"/>
                <a:gd name="connsiteY25" fmla="*/ 4831546 h 6817170"/>
                <a:gd name="connsiteX26" fmla="*/ 561862 w 6028697"/>
                <a:gd name="connsiteY26" fmla="*/ 4976826 h 6817170"/>
                <a:gd name="connsiteX27" fmla="*/ 777511 w 6028697"/>
                <a:gd name="connsiteY27" fmla="*/ 5257597 h 6817170"/>
                <a:gd name="connsiteX28" fmla="*/ 1010895 w 6028697"/>
                <a:gd name="connsiteY28" fmla="*/ 5540494 h 6817170"/>
                <a:gd name="connsiteX29" fmla="*/ 1126948 w 6028697"/>
                <a:gd name="connsiteY29" fmla="*/ 5688186 h 6817170"/>
                <a:gd name="connsiteX30" fmla="*/ 1182706 w 6028697"/>
                <a:gd name="connsiteY30" fmla="*/ 5760543 h 6817170"/>
                <a:gd name="connsiteX31" fmla="*/ 1237327 w 6028697"/>
                <a:gd name="connsiteY31" fmla="*/ 5830060 h 6817170"/>
                <a:gd name="connsiteX32" fmla="*/ 1706649 w 6028697"/>
                <a:gd name="connsiteY32" fmla="*/ 6342797 h 6817170"/>
                <a:gd name="connsiteX33" fmla="*/ 1956207 w 6028697"/>
                <a:gd name="connsiteY33" fmla="*/ 6573484 h 6817170"/>
                <a:gd name="connsiteX34" fmla="*/ 2217681 w 6028697"/>
                <a:gd name="connsiteY34" fmla="*/ 6786297 h 6817170"/>
                <a:gd name="connsiteX35" fmla="*/ 2260820 w 6028697"/>
                <a:gd name="connsiteY35" fmla="*/ 6817170 h 6817170"/>
                <a:gd name="connsiteX36" fmla="*/ 1429497 w 6028697"/>
                <a:gd name="connsiteY36" fmla="*/ 6817170 h 6817170"/>
                <a:gd name="connsiteX37" fmla="*/ 1327275 w 6028697"/>
                <a:gd name="connsiteY37" fmla="*/ 6713800 h 6817170"/>
                <a:gd name="connsiteX38" fmla="*/ 1080556 w 6028697"/>
                <a:gd name="connsiteY38" fmla="*/ 6414443 h 6817170"/>
                <a:gd name="connsiteX39" fmla="*/ 865189 w 6028697"/>
                <a:gd name="connsiteY39" fmla="*/ 6097496 h 6817170"/>
                <a:gd name="connsiteX40" fmla="*/ 814823 w 6028697"/>
                <a:gd name="connsiteY40" fmla="*/ 6016911 h 6817170"/>
                <a:gd name="connsiteX41" fmla="*/ 766729 w 6028697"/>
                <a:gd name="connsiteY41" fmla="*/ 5938453 h 6817170"/>
                <a:gd name="connsiteX42" fmla="*/ 671672 w 6028697"/>
                <a:gd name="connsiteY42" fmla="*/ 5786648 h 6817170"/>
                <a:gd name="connsiteX43" fmla="*/ 474608 w 6028697"/>
                <a:gd name="connsiteY43" fmla="*/ 5474664 h 6817170"/>
                <a:gd name="connsiteX44" fmla="*/ 282652 w 6028697"/>
                <a:gd name="connsiteY44" fmla="*/ 5146508 h 6817170"/>
                <a:gd name="connsiteX45" fmla="*/ 196108 w 6028697"/>
                <a:gd name="connsiteY45" fmla="*/ 4972712 h 6817170"/>
                <a:gd name="connsiteX46" fmla="*/ 122474 w 6028697"/>
                <a:gd name="connsiteY46" fmla="*/ 4791821 h 6817170"/>
                <a:gd name="connsiteX47" fmla="*/ 65724 w 6028697"/>
                <a:gd name="connsiteY47" fmla="*/ 4603129 h 6817170"/>
                <a:gd name="connsiteX48" fmla="*/ 44727 w 6028697"/>
                <a:gd name="connsiteY48" fmla="*/ 4506937 h 6817170"/>
                <a:gd name="connsiteX49" fmla="*/ 35505 w 6028697"/>
                <a:gd name="connsiteY49" fmla="*/ 4458699 h 6817170"/>
                <a:gd name="connsiteX50" fmla="*/ 27845 w 6028697"/>
                <a:gd name="connsiteY50" fmla="*/ 4410320 h 6817170"/>
                <a:gd name="connsiteX51" fmla="*/ 37 w 6028697"/>
                <a:gd name="connsiteY51" fmla="*/ 4022292 h 6817170"/>
                <a:gd name="connsiteX52" fmla="*/ 78777 w 6028697"/>
                <a:gd name="connsiteY52" fmla="*/ 3267236 h 6817170"/>
                <a:gd name="connsiteX53" fmla="*/ 315424 w 6028697"/>
                <a:gd name="connsiteY53" fmla="*/ 2543673 h 6817170"/>
                <a:gd name="connsiteX54" fmla="*/ 1202710 w 6028697"/>
                <a:gd name="connsiteY54" fmla="*/ 1314895 h 6817170"/>
                <a:gd name="connsiteX55" fmla="*/ 1791065 w 6028697"/>
                <a:gd name="connsiteY55" fmla="*/ 833514 h 6817170"/>
                <a:gd name="connsiteX56" fmla="*/ 3908404 w 6028697"/>
                <a:gd name="connsiteY56" fmla="*/ 29794 h 6817170"/>
                <a:gd name="connsiteX57" fmla="*/ 4481066 w 6028697"/>
                <a:gd name="connsiteY57" fmla="*/ 478 h 6817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6028697" h="6817170">
                  <a:moveTo>
                    <a:pt x="6028697" y="6155323"/>
                  </a:moveTo>
                  <a:lnTo>
                    <a:pt x="6028697" y="6817170"/>
                  </a:lnTo>
                  <a:lnTo>
                    <a:pt x="5157862" y="6817170"/>
                  </a:lnTo>
                  <a:lnTo>
                    <a:pt x="5347156" y="6687553"/>
                  </a:lnTo>
                  <a:cubicBezTo>
                    <a:pt x="5394117" y="6653219"/>
                    <a:pt x="5440793" y="6617608"/>
                    <a:pt x="5487470" y="6581714"/>
                  </a:cubicBezTo>
                  <a:cubicBezTo>
                    <a:pt x="5534147" y="6545820"/>
                    <a:pt x="5580966" y="6509358"/>
                    <a:pt x="5627642" y="6472328"/>
                  </a:cubicBezTo>
                  <a:lnTo>
                    <a:pt x="5911392" y="6245328"/>
                  </a:lnTo>
                  <a:close/>
                  <a:moveTo>
                    <a:pt x="4481066" y="478"/>
                  </a:moveTo>
                  <a:cubicBezTo>
                    <a:pt x="4544817" y="1422"/>
                    <a:pt x="4608563" y="3769"/>
                    <a:pt x="4672258" y="7519"/>
                  </a:cubicBezTo>
                  <a:cubicBezTo>
                    <a:pt x="4927973" y="22364"/>
                    <a:pt x="5181687" y="61751"/>
                    <a:pt x="5429869" y="125134"/>
                  </a:cubicBezTo>
                  <a:cubicBezTo>
                    <a:pt x="5617090" y="173104"/>
                    <a:pt x="5799867" y="236595"/>
                    <a:pt x="5976319" y="314893"/>
                  </a:cubicBezTo>
                  <a:lnTo>
                    <a:pt x="6028697" y="339901"/>
                  </a:lnTo>
                  <a:lnTo>
                    <a:pt x="6028697" y="732458"/>
                  </a:lnTo>
                  <a:lnTo>
                    <a:pt x="5990985" y="712211"/>
                  </a:lnTo>
                  <a:cubicBezTo>
                    <a:pt x="5783917" y="609342"/>
                    <a:pt x="5566013" y="529876"/>
                    <a:pt x="5341339" y="475281"/>
                  </a:cubicBezTo>
                  <a:cubicBezTo>
                    <a:pt x="5115233" y="420503"/>
                    <a:pt x="4884375" y="387624"/>
                    <a:pt x="4651969" y="377104"/>
                  </a:cubicBezTo>
                  <a:cubicBezTo>
                    <a:pt x="4418713" y="365171"/>
                    <a:pt x="4184861" y="373670"/>
                    <a:pt x="3953093" y="402498"/>
                  </a:cubicBezTo>
                  <a:cubicBezTo>
                    <a:pt x="3721001" y="431832"/>
                    <a:pt x="3491675" y="480040"/>
                    <a:pt x="3267413" y="546643"/>
                  </a:cubicBezTo>
                  <a:cubicBezTo>
                    <a:pt x="2591323" y="750761"/>
                    <a:pt x="1967642" y="1099289"/>
                    <a:pt x="1439498" y="1568141"/>
                  </a:cubicBezTo>
                  <a:cubicBezTo>
                    <a:pt x="1265589" y="1725523"/>
                    <a:pt x="1105393" y="1897434"/>
                    <a:pt x="960671" y="2082013"/>
                  </a:cubicBezTo>
                  <a:cubicBezTo>
                    <a:pt x="815775" y="2266294"/>
                    <a:pt x="688923" y="2464081"/>
                    <a:pt x="581866" y="2672638"/>
                  </a:cubicBezTo>
                  <a:cubicBezTo>
                    <a:pt x="473765" y="2880669"/>
                    <a:pt x="387610" y="3099397"/>
                    <a:pt x="324789" y="3325262"/>
                  </a:cubicBezTo>
                  <a:cubicBezTo>
                    <a:pt x="262714" y="3552403"/>
                    <a:pt x="231223" y="3786822"/>
                    <a:pt x="231151" y="4022292"/>
                  </a:cubicBezTo>
                  <a:cubicBezTo>
                    <a:pt x="231413" y="4136912"/>
                    <a:pt x="244645" y="4251136"/>
                    <a:pt x="270592" y="4362792"/>
                  </a:cubicBezTo>
                  <a:cubicBezTo>
                    <a:pt x="297885" y="4472943"/>
                    <a:pt x="336983" y="4579833"/>
                    <a:pt x="387213" y="4681585"/>
                  </a:cubicBezTo>
                  <a:cubicBezTo>
                    <a:pt x="412042" y="4732517"/>
                    <a:pt x="439423" y="4782457"/>
                    <a:pt x="468507" y="4831546"/>
                  </a:cubicBezTo>
                  <a:cubicBezTo>
                    <a:pt x="497591" y="4880636"/>
                    <a:pt x="529230" y="4929015"/>
                    <a:pt x="561862" y="4976826"/>
                  </a:cubicBezTo>
                  <a:cubicBezTo>
                    <a:pt x="627975" y="5072166"/>
                    <a:pt x="701466" y="5164668"/>
                    <a:pt x="777511" y="5257597"/>
                  </a:cubicBezTo>
                  <a:cubicBezTo>
                    <a:pt x="853556" y="5350524"/>
                    <a:pt x="933574" y="5443594"/>
                    <a:pt x="1010895" y="5540494"/>
                  </a:cubicBezTo>
                  <a:cubicBezTo>
                    <a:pt x="1049957" y="5588732"/>
                    <a:pt x="1088642" y="5637963"/>
                    <a:pt x="1126948" y="5688186"/>
                  </a:cubicBezTo>
                  <a:lnTo>
                    <a:pt x="1182706" y="5760543"/>
                  </a:lnTo>
                  <a:cubicBezTo>
                    <a:pt x="1201007" y="5783669"/>
                    <a:pt x="1218458" y="5807503"/>
                    <a:pt x="1237327" y="5830060"/>
                  </a:cubicBezTo>
                  <a:cubicBezTo>
                    <a:pt x="1383714" y="6009916"/>
                    <a:pt x="1540413" y="6181116"/>
                    <a:pt x="1706649" y="6342797"/>
                  </a:cubicBezTo>
                  <a:cubicBezTo>
                    <a:pt x="1788084" y="6422531"/>
                    <a:pt x="1871265" y="6499427"/>
                    <a:pt x="1956207" y="6573484"/>
                  </a:cubicBezTo>
                  <a:cubicBezTo>
                    <a:pt x="2041332" y="6647402"/>
                    <a:pt x="2127733" y="6718907"/>
                    <a:pt x="2217681" y="6786297"/>
                  </a:cubicBezTo>
                  <a:lnTo>
                    <a:pt x="2260820" y="6817170"/>
                  </a:lnTo>
                  <a:lnTo>
                    <a:pt x="1429497" y="6817170"/>
                  </a:lnTo>
                  <a:lnTo>
                    <a:pt x="1327275" y="6713800"/>
                  </a:lnTo>
                  <a:cubicBezTo>
                    <a:pt x="1239186" y="6618984"/>
                    <a:pt x="1156797" y="6519019"/>
                    <a:pt x="1080556" y="6414443"/>
                  </a:cubicBezTo>
                  <a:cubicBezTo>
                    <a:pt x="1004653" y="6310734"/>
                    <a:pt x="932439" y="6205177"/>
                    <a:pt x="865189" y="6097496"/>
                  </a:cubicBezTo>
                  <a:cubicBezTo>
                    <a:pt x="847881" y="6070823"/>
                    <a:pt x="831565" y="6043725"/>
                    <a:pt x="814823" y="6016911"/>
                  </a:cubicBezTo>
                  <a:lnTo>
                    <a:pt x="766729" y="5938453"/>
                  </a:lnTo>
                  <a:cubicBezTo>
                    <a:pt x="735941" y="5887947"/>
                    <a:pt x="703878" y="5837581"/>
                    <a:pt x="671672" y="5786648"/>
                  </a:cubicBezTo>
                  <a:lnTo>
                    <a:pt x="474608" y="5474664"/>
                  </a:lnTo>
                  <a:cubicBezTo>
                    <a:pt x="408778" y="5368968"/>
                    <a:pt x="343516" y="5260008"/>
                    <a:pt x="282652" y="5146508"/>
                  </a:cubicBezTo>
                  <a:cubicBezTo>
                    <a:pt x="252290" y="5089759"/>
                    <a:pt x="223065" y="5032015"/>
                    <a:pt x="196108" y="4972712"/>
                  </a:cubicBezTo>
                  <a:cubicBezTo>
                    <a:pt x="169152" y="4913408"/>
                    <a:pt x="144607" y="4853111"/>
                    <a:pt x="122474" y="4791821"/>
                  </a:cubicBezTo>
                  <a:cubicBezTo>
                    <a:pt x="100342" y="4730532"/>
                    <a:pt x="81757" y="4666830"/>
                    <a:pt x="65724" y="4603129"/>
                  </a:cubicBezTo>
                  <a:cubicBezTo>
                    <a:pt x="58205" y="4571064"/>
                    <a:pt x="50828" y="4539143"/>
                    <a:pt x="44727" y="4506937"/>
                  </a:cubicBezTo>
                  <a:lnTo>
                    <a:pt x="35505" y="4458699"/>
                  </a:lnTo>
                  <a:lnTo>
                    <a:pt x="27845" y="4410320"/>
                  </a:lnTo>
                  <a:cubicBezTo>
                    <a:pt x="8635" y="4281881"/>
                    <a:pt x="-661" y="4152150"/>
                    <a:pt x="37" y="4022292"/>
                  </a:cubicBezTo>
                  <a:cubicBezTo>
                    <a:pt x="712" y="3768592"/>
                    <a:pt x="27094" y="3515615"/>
                    <a:pt x="78777" y="3267236"/>
                  </a:cubicBezTo>
                  <a:cubicBezTo>
                    <a:pt x="130048" y="3017876"/>
                    <a:pt x="209439" y="2775142"/>
                    <a:pt x="315424" y="2543673"/>
                  </a:cubicBezTo>
                  <a:cubicBezTo>
                    <a:pt x="528236" y="2081161"/>
                    <a:pt x="838234" y="1667312"/>
                    <a:pt x="1202710" y="1314895"/>
                  </a:cubicBezTo>
                  <a:cubicBezTo>
                    <a:pt x="1385514" y="1138814"/>
                    <a:pt x="1582282" y="977831"/>
                    <a:pt x="1791065" y="833514"/>
                  </a:cubicBezTo>
                  <a:cubicBezTo>
                    <a:pt x="2420037" y="395614"/>
                    <a:pt x="3147288" y="119557"/>
                    <a:pt x="3908404" y="29794"/>
                  </a:cubicBezTo>
                  <a:cubicBezTo>
                    <a:pt x="4098509" y="7429"/>
                    <a:pt x="4289811" y="-2355"/>
                    <a:pt x="4481066" y="47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72F6EE6-EDE9-45A5-8F6D-02B9B7CB2C2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1"/>
              <a:ext cx="6165116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C093DC50-3BD7-46B1-A300-CD207E152FF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-5977"/>
              <a:ext cx="6238675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2629036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2340DD-27AC-4C53-9B33-9565E6BDAC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704" y="702156"/>
            <a:ext cx="11029616" cy="1013800"/>
          </a:xfrm>
        </p:spPr>
        <p:txBody>
          <a:bodyPr>
            <a:normAutofit fontScale="90000"/>
          </a:bodyPr>
          <a:lstStyle/>
          <a:p>
            <a:pPr algn="ctr"/>
            <a:r>
              <a:rPr lang="en-IN" b="1" dirty="0" smtClean="0"/>
              <a:t>Sector Identified for development of Sustainability   Standards </a:t>
            </a:r>
            <a:endParaRPr lang="en-IN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21C832-0334-42E8-B56B-B159B4CEDC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983783"/>
            <a:ext cx="11029615" cy="4246536"/>
          </a:xfrm>
        </p:spPr>
        <p:txBody>
          <a:bodyPr>
            <a:normAutofit fontScale="92500" lnSpcReduction="10000"/>
          </a:bodyPr>
          <a:lstStyle/>
          <a:p>
            <a:endParaRPr lang="en-US" sz="3600" dirty="0" smtClean="0"/>
          </a:p>
          <a:p>
            <a:r>
              <a:rPr lang="en-US" sz="3600" dirty="0" smtClean="0"/>
              <a:t>A group of standards under CED 53  </a:t>
            </a:r>
            <a:r>
              <a:rPr lang="en-IN" sz="3600" dirty="0" smtClean="0"/>
              <a:t>Cement Matrix Products Sectional Committee has been identified for bringing a Horizontal Standard under Sustainability.</a:t>
            </a:r>
          </a:p>
          <a:p>
            <a:r>
              <a:rPr lang="en-IN" sz="3600" dirty="0" smtClean="0"/>
              <a:t>Precast Concrete Products</a:t>
            </a:r>
          </a:p>
          <a:p>
            <a:pPr marL="992188" lvl="1" indent="-185738"/>
            <a:r>
              <a:rPr lang="en-IN" sz="3600" dirty="0" smtClean="0"/>
              <a:t>Concrete Blocks</a:t>
            </a:r>
          </a:p>
          <a:p>
            <a:pPr marL="992188" lvl="1" indent="-185738"/>
            <a:r>
              <a:rPr lang="en-IN" sz="3600" dirty="0" smtClean="0"/>
              <a:t>Concrete Pipes</a:t>
            </a:r>
          </a:p>
          <a:p>
            <a:pPr marL="992188" lvl="1" indent="-185738"/>
            <a:r>
              <a:rPr lang="en-IN" sz="3600" dirty="0" smtClean="0"/>
              <a:t>Manhole Covers &amp; Frames, etc.</a:t>
            </a:r>
          </a:p>
          <a:p>
            <a:pPr marL="357188" lvl="1" indent="-357188"/>
            <a:r>
              <a:rPr lang="en-US" sz="3600" dirty="0" smtClean="0"/>
              <a:t>A total no. of 26 standards fall under this category.</a:t>
            </a:r>
            <a:endParaRPr lang="en-IN" sz="3600" dirty="0" smtClean="0"/>
          </a:p>
        </p:txBody>
      </p:sp>
    </p:spTree>
    <p:extLst>
      <p:ext uri="{BB962C8B-B14F-4D97-AF65-F5344CB8AC3E}">
        <p14:creationId xmlns:p14="http://schemas.microsoft.com/office/powerpoint/2010/main" val="1669649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A4C5C-E445-7CA1-5598-A5755D0759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5699" y="409798"/>
            <a:ext cx="10711542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en-IN" dirty="0" smtClean="0"/>
              <a:t>Working Group formed with the  following organizations under CED 53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69D0B3-7FA2-137A-D06A-79005BC4E0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257" y="1733551"/>
            <a:ext cx="11005457" cy="5167312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pPr>
              <a:buNone/>
            </a:pPr>
            <a:endParaRPr lang="en-IN" dirty="0"/>
          </a:p>
          <a:p>
            <a:endParaRPr lang="en-IN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E46F302-FC6A-6C7A-E940-1A5469FBEE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2440123"/>
              </p:ext>
            </p:extLst>
          </p:nvPr>
        </p:nvGraphicFramePr>
        <p:xfrm>
          <a:off x="1372338" y="1827221"/>
          <a:ext cx="10275376" cy="4045055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527587">
                  <a:extLst>
                    <a:ext uri="{9D8B030D-6E8A-4147-A177-3AD203B41FA5}">
                      <a16:colId xmlns:a16="http://schemas.microsoft.com/office/drawing/2014/main" val="2749456978"/>
                    </a:ext>
                  </a:extLst>
                </a:gridCol>
                <a:gridCol w="5747789">
                  <a:extLst>
                    <a:ext uri="{9D8B030D-6E8A-4147-A177-3AD203B41FA5}">
                      <a16:colId xmlns:a16="http://schemas.microsoft.com/office/drawing/2014/main" val="3991627005"/>
                    </a:ext>
                  </a:extLst>
                </a:gridCol>
              </a:tblGrid>
              <a:tr h="57786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b="0" dirty="0"/>
                        <a:t>NCCBM, </a:t>
                      </a:r>
                      <a:r>
                        <a:rPr lang="en-IN" b="0" dirty="0" err="1" smtClean="0"/>
                        <a:t>Ballabhgarh</a:t>
                      </a:r>
                      <a:r>
                        <a:rPr lang="en-IN" b="0" dirty="0" smtClean="0"/>
                        <a:t>, Convenor</a:t>
                      </a:r>
                      <a:endParaRPr lang="en-IN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b="0" dirty="0"/>
                        <a:t>Everest Industries Limited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6424205"/>
                  </a:ext>
                </a:extLst>
              </a:tr>
              <a:tr h="57786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b="0"/>
                        <a:t>CPCB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ctr"/>
                      <a:r>
                        <a:rPr lang="en-IN" b="0"/>
                        <a:t>JSW Cements Limited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4937955"/>
                  </a:ext>
                </a:extLst>
              </a:tr>
              <a:tr h="57786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b="0"/>
                        <a:t>CPHEEO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b="0"/>
                        <a:t>UltraTech Cement Limited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1278447"/>
                  </a:ext>
                </a:extLst>
              </a:tr>
              <a:tr h="57786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b="0"/>
                        <a:t>CBRI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b="0" dirty="0"/>
                        <a:t>HIL Limited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738863"/>
                  </a:ext>
                </a:extLst>
              </a:tr>
              <a:tr h="57786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b="0"/>
                        <a:t>IIT Delhi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ctr"/>
                      <a:r>
                        <a:rPr lang="en-IN" b="0" dirty="0"/>
                        <a:t>Indian Hume Pipe Company Ltd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8782713"/>
                  </a:ext>
                </a:extLst>
              </a:tr>
              <a:tr h="57786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b="0" dirty="0"/>
                        <a:t>NTH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b="0"/>
                        <a:t>Ramco Industries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4182346"/>
                  </a:ext>
                </a:extLst>
              </a:tr>
              <a:tr h="57786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b="0" dirty="0"/>
                        <a:t>L&amp;T Construction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b="0" dirty="0"/>
                        <a:t>BG </a:t>
                      </a:r>
                      <a:r>
                        <a:rPr lang="en-IN" b="0" dirty="0" err="1"/>
                        <a:t>Shirke</a:t>
                      </a:r>
                      <a:r>
                        <a:rPr lang="en-IN" b="0" dirty="0"/>
                        <a:t> Construction Technology Ltd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74995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23293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E312DE2-03D1-48A0-BDBD-AA5D7C42E7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8538" y="718457"/>
            <a:ext cx="11607281" cy="3377682"/>
          </a:xfrm>
        </p:spPr>
        <p:txBody>
          <a:bodyPr>
            <a:normAutofit fontScale="90000"/>
          </a:bodyPr>
          <a:lstStyle/>
          <a:p>
            <a:r>
              <a:rPr lang="en-IN" b="1" dirty="0"/>
              <a:t/>
            </a:r>
            <a:br>
              <a:rPr lang="en-IN" b="1" dirty="0"/>
            </a:br>
            <a:r>
              <a:rPr lang="en-IN" b="1" dirty="0"/>
              <a:t/>
            </a:r>
            <a:br>
              <a:rPr lang="en-IN" b="1" dirty="0"/>
            </a:br>
            <a:r>
              <a:rPr lang="en-IN" b="1" dirty="0" smtClean="0"/>
              <a:t/>
            </a:r>
            <a:br>
              <a:rPr lang="en-IN" b="1" dirty="0" smtClean="0"/>
            </a:br>
            <a:r>
              <a:rPr lang="en-IN" b="1" dirty="0"/>
              <a:t/>
            </a:r>
            <a:br>
              <a:rPr lang="en-IN" b="1" dirty="0"/>
            </a:br>
            <a:r>
              <a:rPr lang="en-IN" b="1" dirty="0" smtClean="0"/>
              <a:t>Methodology </a:t>
            </a:r>
            <a:r>
              <a:rPr lang="en-IN" b="1" dirty="0"/>
              <a:t>for Sustainability in Pre-cast products</a:t>
            </a:r>
            <a:br>
              <a:rPr lang="en-IN" b="1" dirty="0"/>
            </a:b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322715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7AC04-0B87-4FA7-8053-CF9B8D645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Raw Material Selection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2C4635-5AAF-4C48-B875-A7E458DB56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76081" y="2289996"/>
            <a:ext cx="5422390" cy="3633047"/>
          </a:xfrm>
        </p:spPr>
        <p:txBody>
          <a:bodyPr>
            <a:normAutofit fontScale="92500" lnSpcReduction="20000"/>
          </a:bodyPr>
          <a:lstStyle/>
          <a:p>
            <a:pPr lvl="1" algn="just"/>
            <a:r>
              <a:rPr lang="en-IN" sz="2800" dirty="0" smtClean="0"/>
              <a:t>Cement – increase in use of blended cement like PPC, PSC, Composite Cement</a:t>
            </a:r>
          </a:p>
          <a:p>
            <a:pPr lvl="1" algn="just"/>
            <a:r>
              <a:rPr lang="en-IN" sz="2800" dirty="0" smtClean="0"/>
              <a:t>Aggregates – </a:t>
            </a:r>
            <a:r>
              <a:rPr lang="en-US" sz="2800" dirty="0" smtClean="0"/>
              <a:t>Use recycled or locally sourced materials, such as recycled aggregates</a:t>
            </a:r>
            <a:endParaRPr lang="en-IN" sz="2800" dirty="0" smtClean="0"/>
          </a:p>
          <a:p>
            <a:pPr lvl="1" algn="just"/>
            <a:r>
              <a:rPr lang="en-US" sz="2800" dirty="0" smtClean="0"/>
              <a:t>Use of supplementary </a:t>
            </a:r>
            <a:r>
              <a:rPr lang="en-US" sz="2800" dirty="0" err="1" smtClean="0"/>
              <a:t>cementitious</a:t>
            </a:r>
            <a:r>
              <a:rPr lang="en-US" sz="2800" dirty="0" smtClean="0"/>
              <a:t> materials (e.g., fly ash, slag)</a:t>
            </a:r>
          </a:p>
          <a:p>
            <a:pPr lvl="1" algn="just"/>
            <a:r>
              <a:rPr lang="en-US" sz="2800" dirty="0" smtClean="0"/>
              <a:t>Increase in the use of non-toxic additives and admixtures</a:t>
            </a:r>
            <a:endParaRPr lang="en-IN" sz="28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2475" y="2495228"/>
            <a:ext cx="5887341" cy="300667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3100" b="1" dirty="0" smtClean="0"/>
              <a:t>Recommended Structure of Raw Materials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3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Use safer material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3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Use of secondary raw materials/waste materials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3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Use of alternative and renewable materials 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IN" sz="2400" dirty="0" smtClean="0"/>
          </a:p>
        </p:txBody>
      </p:sp>
    </p:spTree>
    <p:extLst>
      <p:ext uri="{BB962C8B-B14F-4D97-AF65-F5344CB8AC3E}">
        <p14:creationId xmlns:p14="http://schemas.microsoft.com/office/powerpoint/2010/main" val="7914339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25E84-E738-4578-A368-498427995A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Design Optimization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46DDC5-0C42-4D5F-BD38-132ABD1F69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86048" y="2274498"/>
            <a:ext cx="5422390" cy="3633047"/>
          </a:xfrm>
        </p:spPr>
        <p:txBody>
          <a:bodyPr>
            <a:normAutofit/>
          </a:bodyPr>
          <a:lstStyle/>
          <a:p>
            <a:pPr algn="just"/>
            <a:r>
              <a:rPr lang="en-US" sz="2800" dirty="0"/>
              <a:t>Adopting modular design principles to minimize wastage of material and facilitate easy assembly and disassembly.</a:t>
            </a:r>
          </a:p>
          <a:p>
            <a:pPr algn="just"/>
            <a:r>
              <a:rPr lang="en-US" sz="2800" dirty="0"/>
              <a:t>Design for durability to extend the product lifecycle and reduce maintenance needs.</a:t>
            </a:r>
          </a:p>
          <a:p>
            <a:pPr algn="just"/>
            <a:endParaRPr lang="en-IN" sz="28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2050" y="2758699"/>
            <a:ext cx="5791773" cy="26657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 smtClean="0">
                <a:solidFill>
                  <a:prstClr val="black"/>
                </a:solidFill>
              </a:rPr>
              <a:t>Recommended Structure of Optimization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Waste Minimization, Prevention and Management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660979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D6C97-DB5C-4212-9D57-4D52FA7D8E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Process Optimization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65FCDB-267D-493C-ACD5-E43B5F6040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31796" y="2351989"/>
            <a:ext cx="5399149" cy="3633047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US" sz="2800" dirty="0"/>
              <a:t>Utilizing energy-efficient machinery and production methods, such as using automated systems for mixing, casting, and curing.</a:t>
            </a:r>
          </a:p>
          <a:p>
            <a:pPr algn="just"/>
            <a:r>
              <a:rPr lang="en-US" sz="2800" dirty="0"/>
              <a:t>Implementation of low-energy curing methods like steam curing or curing with solar energy.</a:t>
            </a:r>
          </a:p>
          <a:p>
            <a:pPr algn="just"/>
            <a:r>
              <a:rPr lang="en-US" sz="2800" dirty="0"/>
              <a:t>Optimizing production scheduling and logistics to reduce energy consumption in transportation and handling.</a:t>
            </a:r>
            <a:endParaRPr lang="en-IN" sz="28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9966" y="2262753"/>
            <a:ext cx="5752450" cy="4107049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sz="2300" b="1" dirty="0" smtClean="0">
                <a:solidFill>
                  <a:prstClr val="black"/>
                </a:solidFill>
              </a:rPr>
              <a:t>Recommended Structure of Optimization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Process Efficiency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Establishment of in-process Controls for Pollution Prevention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Lesser/Free of Ozone depleting chemicals, lesser/no Greenhouse gas emissions, no production of toxic compounds and by-products.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Enhanced energy efficiency and use of renewable energy sources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Enhanced water efficiency </a:t>
            </a:r>
          </a:p>
        </p:txBody>
      </p:sp>
    </p:spTree>
    <p:extLst>
      <p:ext uri="{BB962C8B-B14F-4D97-AF65-F5344CB8AC3E}">
        <p14:creationId xmlns:p14="http://schemas.microsoft.com/office/powerpoint/2010/main" val="32278917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C23456-1048-4BF1-AEA0-E2A3B875A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At Site Optimization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A0E684-34F5-4835-9775-ECD18D7994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756" y="2180496"/>
            <a:ext cx="4807051" cy="3678303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sz="2800" dirty="0"/>
              <a:t>Designing precast elements for easy installation to reduce construction time, noise, and dust on-site.</a:t>
            </a:r>
          </a:p>
          <a:p>
            <a:pPr algn="just"/>
            <a:r>
              <a:rPr lang="en-US" sz="2800" dirty="0"/>
              <a:t>Utilizing cranes and lifting equipment that run on renewable energy where possible.</a:t>
            </a:r>
          </a:p>
          <a:p>
            <a:pPr algn="just"/>
            <a:r>
              <a:rPr lang="en-US" sz="2800" dirty="0"/>
              <a:t>Implementing techniques like prefabrication and modularization to reduce on-site work and enhance safety.</a:t>
            </a:r>
            <a:endParaRPr lang="en-IN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585326F-1E36-77B6-FE3F-ADE403088C01}"/>
              </a:ext>
            </a:extLst>
          </p:cNvPr>
          <p:cNvSpPr txBox="1"/>
          <p:nvPr/>
        </p:nvSpPr>
        <p:spPr>
          <a:xfrm>
            <a:off x="604433" y="2461612"/>
            <a:ext cx="519193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sz="1800" b="1" dirty="0">
              <a:effectLst/>
              <a:latin typeface="Calibri,Bold"/>
            </a:endParaRPr>
          </a:p>
          <a:p>
            <a:endParaRPr lang="en-IN" b="1" dirty="0">
              <a:latin typeface="Calibri,Bold"/>
            </a:endParaRPr>
          </a:p>
          <a:p>
            <a:r>
              <a:rPr lang="en-US" b="1" dirty="0" smtClean="0">
                <a:solidFill>
                  <a:prstClr val="black"/>
                </a:solidFill>
              </a:rPr>
              <a:t>Recommended Structure</a:t>
            </a:r>
            <a:endParaRPr lang="en-IN" sz="1800" b="1" dirty="0" smtClean="0">
              <a:effectLst/>
              <a:latin typeface="Calibri,Bold"/>
            </a:endParaRPr>
          </a:p>
          <a:p>
            <a:r>
              <a:rPr lang="en-IN" sz="1800" b="1" dirty="0" smtClean="0">
                <a:effectLst/>
                <a:latin typeface="Calibri,Bold"/>
              </a:rPr>
              <a:t>Safety And Health </a:t>
            </a:r>
          </a:p>
          <a:p>
            <a:r>
              <a:rPr lang="en-IN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Process/Use </a:t>
            </a:r>
            <a:r>
              <a:rPr lang="en-IN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safer conditions </a:t>
            </a:r>
          </a:p>
          <a:p>
            <a:endParaRPr lang="en-IN" dirty="0">
              <a:latin typeface="Calibri,Bold"/>
            </a:endParaRPr>
          </a:p>
          <a:p>
            <a:r>
              <a:rPr lang="en-IN" sz="1800" b="1" dirty="0" smtClean="0">
                <a:effectLst/>
                <a:latin typeface="Calibri,Bold"/>
              </a:rPr>
              <a:t>Use/Operation </a:t>
            </a:r>
            <a:endParaRPr lang="en-IN" b="1" dirty="0" smtClean="0"/>
          </a:p>
          <a:p>
            <a:r>
              <a:rPr lang="en-IN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Biodegradability/recyclability/reparability </a:t>
            </a:r>
            <a:r>
              <a:rPr lang="en-IN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or reusability either in part or as a whole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b="1" dirty="0">
              <a:latin typeface="Times New Roman" panose="02020603050405020304" pitchFamily="18" charset="0"/>
            </a:endParaRPr>
          </a:p>
          <a:p>
            <a:endParaRPr lang="en-IN" dirty="0">
              <a:latin typeface="Calibri,Bold"/>
            </a:endParaRPr>
          </a:p>
        </p:txBody>
      </p:sp>
    </p:spTree>
    <p:extLst>
      <p:ext uri="{BB962C8B-B14F-4D97-AF65-F5344CB8AC3E}">
        <p14:creationId xmlns:p14="http://schemas.microsoft.com/office/powerpoint/2010/main" val="4042626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7A991-856D-41F2-B515-3DC757E73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Waste Management</a:t>
            </a:r>
            <a:br>
              <a:rPr lang="en-IN" b="1" dirty="0"/>
            </a:br>
            <a:endParaRPr lang="en-IN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8505DF-0278-4AFF-9B97-606709FB69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42861" y="2180496"/>
            <a:ext cx="5767946" cy="3678303"/>
          </a:xfrm>
        </p:spPr>
        <p:txBody>
          <a:bodyPr>
            <a:normAutofit fontScale="92500"/>
          </a:bodyPr>
          <a:lstStyle/>
          <a:p>
            <a:pPr algn="just"/>
            <a:r>
              <a:rPr lang="en-IN" sz="2800" dirty="0"/>
              <a:t>Making a recycling program for waste materials generated during manufacturing (e.g., broken precast elements, formwork).</a:t>
            </a:r>
          </a:p>
          <a:p>
            <a:pPr algn="just"/>
            <a:r>
              <a:rPr lang="en-IN" sz="2800" dirty="0"/>
              <a:t>Reusing </a:t>
            </a:r>
            <a:r>
              <a:rPr lang="en-IN" sz="2800" dirty="0" smtClean="0"/>
              <a:t>moulds </a:t>
            </a:r>
            <a:r>
              <a:rPr lang="en-IN" sz="2800" dirty="0"/>
              <a:t>and formwork where possible to minimize waste.</a:t>
            </a:r>
          </a:p>
          <a:p>
            <a:pPr algn="just"/>
            <a:r>
              <a:rPr lang="en-IN" sz="2800" dirty="0"/>
              <a:t>Installing water recycling systems to reuse water from concrete mixing and cleaning processes</a:t>
            </a:r>
          </a:p>
          <a:p>
            <a:pPr algn="just"/>
            <a:endParaRPr lang="en-IN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585326F-1E36-77B6-FE3F-ADE403088C01}"/>
              </a:ext>
            </a:extLst>
          </p:cNvPr>
          <p:cNvSpPr txBox="1"/>
          <p:nvPr/>
        </p:nvSpPr>
        <p:spPr>
          <a:xfrm>
            <a:off x="542439" y="2167145"/>
            <a:ext cx="519193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sz="1800" b="1" dirty="0">
              <a:effectLst/>
              <a:latin typeface="Calibri,Bold"/>
            </a:endParaRPr>
          </a:p>
          <a:p>
            <a:endParaRPr lang="en-IN" b="1" dirty="0">
              <a:latin typeface="Calibri,Bold"/>
            </a:endParaRPr>
          </a:p>
          <a:p>
            <a:r>
              <a:rPr lang="en-US" b="1" dirty="0" smtClean="0">
                <a:solidFill>
                  <a:prstClr val="black"/>
                </a:solidFill>
              </a:rPr>
              <a:t>Recommended Structure</a:t>
            </a:r>
            <a:endParaRPr lang="en-IN" sz="1800" b="1" dirty="0" smtClean="0">
              <a:effectLst/>
              <a:latin typeface="Calibri,Bold"/>
            </a:endParaRPr>
          </a:p>
          <a:p>
            <a:endParaRPr lang="en-IN" dirty="0">
              <a:latin typeface="Calibri,Bold"/>
            </a:endParaRPr>
          </a:p>
          <a:p>
            <a:r>
              <a:rPr lang="en-IN" sz="1800" b="1" dirty="0" smtClean="0">
                <a:effectLst/>
                <a:latin typeface="Calibri,Bold"/>
              </a:rPr>
              <a:t>Use/Operation </a:t>
            </a:r>
            <a:endParaRPr lang="en-IN" b="1" dirty="0" smtClean="0"/>
          </a:p>
          <a:p>
            <a:r>
              <a:rPr lang="en-IN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Biodegradability/recyclability/reparability </a:t>
            </a:r>
            <a:r>
              <a:rPr lang="en-IN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or reusability either in part or as a whole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b="1" dirty="0">
              <a:latin typeface="Times New Roman" panose="02020603050405020304" pitchFamily="18" charset="0"/>
            </a:endParaRPr>
          </a:p>
          <a:p>
            <a:r>
              <a:rPr lang="en-IN" sz="1800" b="1" dirty="0" smtClean="0">
                <a:effectLst/>
                <a:latin typeface="Calibri,Bold"/>
              </a:rPr>
              <a:t>End of Life </a:t>
            </a:r>
          </a:p>
          <a:p>
            <a:pPr indent="-285750">
              <a:buFont typeface="Arial" panose="020B0604020202020204" pitchFamily="34" charset="0"/>
              <a:buChar char="•"/>
            </a:pPr>
            <a:r>
              <a:rPr lang="en-IN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Safe </a:t>
            </a:r>
            <a:r>
              <a:rPr lang="en-IN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and sustainable disposal practices </a:t>
            </a:r>
          </a:p>
          <a:p>
            <a:pPr indent="-285750">
              <a:buFont typeface="Arial" panose="020B0604020202020204" pitchFamily="34" charset="0"/>
              <a:buChar char="•"/>
            </a:pPr>
            <a:r>
              <a:rPr lang="en-IN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Waste generation and management </a:t>
            </a:r>
          </a:p>
          <a:p>
            <a:endParaRPr lang="en-IN" dirty="0">
              <a:latin typeface="Calibri,Bold"/>
            </a:endParaRPr>
          </a:p>
        </p:txBody>
      </p:sp>
    </p:spTree>
    <p:extLst>
      <p:ext uri="{BB962C8B-B14F-4D97-AF65-F5344CB8AC3E}">
        <p14:creationId xmlns:p14="http://schemas.microsoft.com/office/powerpoint/2010/main" val="124186568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8ADE6-BF4C-42BD-9D03-127C55482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Lifecycle Assessment and </a:t>
            </a:r>
            <a:br>
              <a:rPr lang="en-IN" b="1" dirty="0"/>
            </a:br>
            <a:r>
              <a:rPr lang="en-IN" b="1" dirty="0"/>
              <a:t>End-of-life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B5B8AA-5DEE-47B5-A575-37A9DE59EC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864" y="2180496"/>
            <a:ext cx="5798943" cy="3678303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IN" sz="2800" dirty="0"/>
              <a:t>Conducting Life Cycle Assessment </a:t>
            </a:r>
            <a:r>
              <a:rPr lang="en-US" sz="2800" dirty="0"/>
              <a:t>to evaluate the environmental impact of the precast concrete product from raw material extraction to end-of-life disposal.</a:t>
            </a:r>
          </a:p>
          <a:p>
            <a:pPr algn="just"/>
            <a:r>
              <a:rPr lang="en-US" sz="2800" dirty="0"/>
              <a:t>Designing so as to enable easy dismantling and recycling of precast components at the end of their useful life.</a:t>
            </a:r>
          </a:p>
          <a:p>
            <a:pPr algn="just"/>
            <a:r>
              <a:rPr lang="en-US" sz="2800" dirty="0"/>
              <a:t>Developing take-back programs to facilitate recycling or repurposing of precast elements.</a:t>
            </a:r>
          </a:p>
          <a:p>
            <a:pPr algn="just"/>
            <a:r>
              <a:rPr lang="en-US" sz="2800" dirty="0"/>
              <a:t>Promoting the reuse of precast elements in new construction projects.</a:t>
            </a:r>
            <a:endParaRPr lang="en-IN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585326F-1E36-77B6-FE3F-ADE403088C01}"/>
              </a:ext>
            </a:extLst>
          </p:cNvPr>
          <p:cNvSpPr txBox="1"/>
          <p:nvPr/>
        </p:nvSpPr>
        <p:spPr>
          <a:xfrm>
            <a:off x="556804" y="2183853"/>
            <a:ext cx="499158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>
                <a:latin typeface="Calibri,Bold"/>
              </a:rPr>
              <a:t>Recommended Structure for LIFE </a:t>
            </a:r>
            <a:r>
              <a:rPr lang="en-IN" b="1" dirty="0">
                <a:latin typeface="Calibri,Bold"/>
              </a:rPr>
              <a:t>CYCLE ANALYSIS </a:t>
            </a:r>
          </a:p>
          <a:p>
            <a:endParaRPr lang="en-IN" dirty="0">
              <a:latin typeface="Calibri,Bold"/>
            </a:endParaRPr>
          </a:p>
          <a:p>
            <a:r>
              <a:rPr lang="en-IN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Life cycle analysis would generally comprise analysis of impact on environment as high/medium/low during following stages: </a:t>
            </a:r>
          </a:p>
          <a:p>
            <a:pPr marL="285750" indent="-285750">
              <a:buFont typeface="Wingdings" pitchFamily="2" charset="2"/>
              <a:buChar char="Ø"/>
            </a:pPr>
            <a:endParaRPr lang="en-IN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Raw material sourcing and extraction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Manufacturing processes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Distribution and transportation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Use phase impact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End-of-life disposal or recycling</a:t>
            </a:r>
            <a:br>
              <a:rPr lang="en-IN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n-IN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IN" dirty="0">
              <a:latin typeface="Calibri,Bold"/>
            </a:endParaRPr>
          </a:p>
        </p:txBody>
      </p:sp>
    </p:spTree>
    <p:extLst>
      <p:ext uri="{BB962C8B-B14F-4D97-AF65-F5344CB8AC3E}">
        <p14:creationId xmlns:p14="http://schemas.microsoft.com/office/powerpoint/2010/main" val="351945025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F38E29-31FE-4521-80D0-4B1FE82F9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Rating/ Crediting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99F9DF-D69A-4090-97F6-19ECE1A15C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sz="2800" dirty="0"/>
              <a:t>Developing Rating/Crediting System to impart points/credits based on the extent of implementation of sustainability measures.</a:t>
            </a:r>
          </a:p>
          <a:p>
            <a:pPr algn="just"/>
            <a:r>
              <a:rPr lang="en-IN" sz="2800" dirty="0"/>
              <a:t>Developing a system to </a:t>
            </a:r>
            <a:r>
              <a:rPr lang="en-US" sz="2800" dirty="0"/>
              <a:t>regularly review and update practices to align with the latest sustainability guidelines and regulations.</a:t>
            </a:r>
          </a:p>
          <a:p>
            <a:pPr algn="just"/>
            <a:r>
              <a:rPr lang="en-US" sz="2800" dirty="0"/>
              <a:t>Encouraging research and development to explore new sustainable materials and technologies.</a:t>
            </a:r>
          </a:p>
        </p:txBody>
      </p:sp>
    </p:spTree>
    <p:extLst>
      <p:ext uri="{BB962C8B-B14F-4D97-AF65-F5344CB8AC3E}">
        <p14:creationId xmlns:p14="http://schemas.microsoft.com/office/powerpoint/2010/main" val="2223047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3729DB-628A-14A4-37F9-BFDE4BE07E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>
                <a:solidFill>
                  <a:schemeClr val="tx2"/>
                </a:solidFill>
              </a:rPr>
              <a:t>Sectors &amp; Sub Sectors in CED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EBC3F2D-5CD1-C3FF-1E83-0E4009EBD0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518769"/>
            <a:ext cx="5157787" cy="424175"/>
          </a:xfrm>
        </p:spPr>
        <p:txBody>
          <a:bodyPr/>
          <a:lstStyle/>
          <a:p>
            <a:pPr algn="ctr"/>
            <a:r>
              <a:rPr lang="en-US" dirty="0"/>
              <a:t>Sectors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77B2A6-ACEA-5F99-C085-9051D84F21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030387"/>
            <a:ext cx="5157787" cy="4559013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 dirty="0"/>
              <a:t>36 Sectional Committee under CED is broadly classified under 05 Sectors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b="1" dirty="0"/>
              <a:t>Planning &amp; Functional requirements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b="1" dirty="0"/>
              <a:t>Design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b="1" dirty="0"/>
              <a:t>Construction Practices &amp; Management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b="1" dirty="0"/>
              <a:t>Materials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b="1" dirty="0"/>
              <a:t>Building Services</a:t>
            </a:r>
          </a:p>
          <a:p>
            <a:pPr marL="263525" lvl="1" indent="-169863"/>
            <a:r>
              <a:rPr lang="en-US" sz="2800" dirty="0"/>
              <a:t> </a:t>
            </a:r>
            <a:r>
              <a:rPr lang="en-US" dirty="0"/>
              <a:t>One Committee exclusively looking after the National Building Code and allied documents</a:t>
            </a:r>
            <a:endParaRPr lang="en-US" sz="2800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2EAACFE-F804-6D85-CCAD-F5D837A689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518768"/>
            <a:ext cx="5183188" cy="424177"/>
          </a:xfrm>
        </p:spPr>
        <p:txBody>
          <a:bodyPr/>
          <a:lstStyle/>
          <a:p>
            <a:pPr algn="ctr"/>
            <a:r>
              <a:rPr lang="en-US" dirty="0"/>
              <a:t>Sub Sectors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70EA2FC-D120-FDE4-900D-5F9EDC363A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7128" y="1997729"/>
            <a:ext cx="5183188" cy="415927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Out of the </a:t>
            </a:r>
            <a:r>
              <a:rPr lang="en-US" dirty="0" smtClean="0"/>
              <a:t>37 </a:t>
            </a:r>
            <a:r>
              <a:rPr lang="en-US" dirty="0"/>
              <a:t>committees </a:t>
            </a:r>
            <a:r>
              <a:rPr lang="en-US" dirty="0" smtClean="0"/>
              <a:t>12 </a:t>
            </a:r>
            <a:r>
              <a:rPr lang="en-US" dirty="0"/>
              <a:t>Committees are without any Sub sector.</a:t>
            </a:r>
          </a:p>
          <a:p>
            <a:r>
              <a:rPr lang="en-US" dirty="0"/>
              <a:t>There are </a:t>
            </a:r>
            <a:r>
              <a:rPr lang="en-US" dirty="0" smtClean="0"/>
              <a:t>total </a:t>
            </a:r>
            <a:r>
              <a:rPr lang="en-US" dirty="0" smtClean="0"/>
              <a:t>61 </a:t>
            </a:r>
            <a:r>
              <a:rPr lang="en-US" dirty="0" smtClean="0"/>
              <a:t>sub sectors  </a:t>
            </a:r>
            <a:r>
              <a:rPr lang="en-US" dirty="0"/>
              <a:t>in CED.</a:t>
            </a:r>
          </a:p>
          <a:p>
            <a:r>
              <a:rPr lang="en-US" dirty="0"/>
              <a:t>One Committee CED 58 has been transferred to </a:t>
            </a:r>
            <a:r>
              <a:rPr lang="en-US" dirty="0" smtClean="0"/>
              <a:t>EED.</a:t>
            </a:r>
          </a:p>
          <a:p>
            <a:r>
              <a:rPr lang="en-US" dirty="0" smtClean="0"/>
              <a:t>A few new areas have been identified to cater to the requirement of standards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35274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22B88B-96C2-9F95-BCCD-2C6B93C7F8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E5A835-74CD-8D8E-1BD3-4FF65920C0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738" y="1688842"/>
            <a:ext cx="10479703" cy="3200400"/>
          </a:xfrm>
          <a:noFill/>
        </p:spPr>
        <p:txBody>
          <a:bodyPr anchor="ctr">
            <a:normAutofit/>
          </a:bodyPr>
          <a:lstStyle/>
          <a:p>
            <a:pPr algn="ctr"/>
            <a:r>
              <a:rPr lang="en-US" sz="4000" dirty="0"/>
              <a:t>Engagement -With partner institutions &amp; Industry </a:t>
            </a:r>
            <a:r>
              <a:rPr lang="en-US" sz="4000" dirty="0" smtClean="0"/>
              <a:t>Associations &amp; outside HQs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06907771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71CF7F-DD8E-0FD0-BF2F-5159F28C2A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D8736F-63CB-60A7-C30A-0D833AF85D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3643" y="320902"/>
            <a:ext cx="5763016" cy="937582"/>
          </a:xfrm>
          <a:noFill/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</a:rPr>
              <a:t>With </a:t>
            </a:r>
            <a:r>
              <a:rPr lang="en-US" dirty="0"/>
              <a:t>Partner Institutions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F84D625-2CC7-F094-5F7C-AE8133866B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0934605"/>
              </p:ext>
            </p:extLst>
          </p:nvPr>
        </p:nvGraphicFramePr>
        <p:xfrm>
          <a:off x="716157" y="1359095"/>
          <a:ext cx="11361106" cy="48514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655087">
                  <a:extLst>
                    <a:ext uri="{9D8B030D-6E8A-4147-A177-3AD203B41FA5}">
                      <a16:colId xmlns:a16="http://schemas.microsoft.com/office/drawing/2014/main" val="2535186353"/>
                    </a:ext>
                  </a:extLst>
                </a:gridCol>
                <a:gridCol w="4296895">
                  <a:extLst>
                    <a:ext uri="{9D8B030D-6E8A-4147-A177-3AD203B41FA5}">
                      <a16:colId xmlns:a16="http://schemas.microsoft.com/office/drawing/2014/main" val="733809292"/>
                    </a:ext>
                  </a:extLst>
                </a:gridCol>
                <a:gridCol w="3409124">
                  <a:extLst>
                    <a:ext uri="{9D8B030D-6E8A-4147-A177-3AD203B41FA5}">
                      <a16:colId xmlns:a16="http://schemas.microsoft.com/office/drawing/2014/main" val="35772956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Type of engagement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Partner Institute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Details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67292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CED 02 - MEETING</a:t>
                      </a:r>
                    </a:p>
                    <a:p>
                      <a:pPr marL="0" indent="0">
                        <a:buNone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CED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04 – MEETING &amp; SEMINAR</a:t>
                      </a:r>
                    </a:p>
                    <a:p>
                      <a:pPr marL="0" indent="0">
                        <a:buNone/>
                      </a:pP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CED 06 - MEETING</a:t>
                      </a:r>
                    </a:p>
                    <a:p>
                      <a:pPr marL="0" indent="0">
                        <a:buNone/>
                      </a:pP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CED 07 – MEETING</a:t>
                      </a:r>
                    </a:p>
                    <a:p>
                      <a:pPr marL="0" indent="0">
                        <a:buNone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CED 09 - MEETING</a:t>
                      </a:r>
                    </a:p>
                    <a:p>
                      <a:pPr marL="0" indent="0">
                        <a:buNone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CED 13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– MEETING </a:t>
                      </a:r>
                    </a:p>
                    <a:p>
                      <a:pPr marL="0" indent="0">
                        <a:buNone/>
                      </a:pPr>
                      <a:r>
                        <a:rPr lang="en-US" baseline="0" smtClean="0">
                          <a:solidFill>
                            <a:schemeClr val="tx1"/>
                          </a:solidFill>
                        </a:rPr>
                        <a:t>CED 15 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– MEETING</a:t>
                      </a:r>
                    </a:p>
                    <a:p>
                      <a:pPr marL="0" indent="0">
                        <a:buNone/>
                      </a:pP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CED 20 – MEETING</a:t>
                      </a:r>
                    </a:p>
                    <a:p>
                      <a:pPr marL="0" indent="0">
                        <a:buNone/>
                      </a:pP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CED 24 – MEETING</a:t>
                      </a:r>
                    </a:p>
                    <a:p>
                      <a:pPr marL="0" indent="0">
                        <a:buNone/>
                      </a:pP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CED 30 – MEETING</a:t>
                      </a:r>
                    </a:p>
                    <a:p>
                      <a:pPr marL="0" indent="0">
                        <a:buNone/>
                      </a:pP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CED 36 – MEETING &amp; SEMINAR</a:t>
                      </a:r>
                    </a:p>
                    <a:p>
                      <a:pPr marL="0" indent="0">
                        <a:buNone/>
                      </a:pP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CED 37 – MEETING</a:t>
                      </a:r>
                    </a:p>
                    <a:p>
                      <a:pPr marL="0" indent="0">
                        <a:buNone/>
                      </a:pP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CED 39 – MEETING &amp; SEMINAR</a:t>
                      </a:r>
                    </a:p>
                    <a:p>
                      <a:pPr marL="0" indent="0">
                        <a:buNone/>
                      </a:pP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CED 43 – MEETING</a:t>
                      </a:r>
                    </a:p>
                    <a:p>
                      <a:pPr marL="0" indent="0">
                        <a:buNone/>
                      </a:pP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CED 47 – MEETING</a:t>
                      </a:r>
                    </a:p>
                    <a:p>
                      <a:pPr marL="0" indent="0">
                        <a:buNone/>
                      </a:pP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CED 54 – MEETING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NIT, CALICUT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BITS, PILANI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NIT, CALICUT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NITTTR, CHENNAI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FRI, DEHRADUN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IIIT, HYDERABAD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NIT, JALANDHAR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IWST, BENGALURU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NIT, UTTARAKHAND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NIE, MYSORE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IIT, GANDHINAGAR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IIT, BOMBAY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MNIT, JAIPUR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SVNIT, SURAT 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VISL SEAPORT, </a:t>
                      </a:r>
                      <a:r>
                        <a:rPr lang="en-US" sz="1600" dirty="0" smtClean="0">
                          <a:solidFill>
                            <a:srgbClr val="C00000"/>
                          </a:solidFill>
                        </a:rPr>
                        <a:t>TIRUVANANTHAPURAM</a:t>
                      </a:r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THAPAR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INSTITUTE, PATIALA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22-12-2024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20-12-2024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DEC 2024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18-11-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2024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11 to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18 Nov 2024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27-10-2024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10-02-2025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19-11-2024 &amp; 10-02-2025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12-02-2025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DEC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2024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13-12-2024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JAN 2025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25-10-2024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10-01-2025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08-01-2025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06-12-2024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7352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534980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D2F853-0DBC-7D0C-1B3A-D91771004A04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With </a:t>
            </a:r>
            <a:r>
              <a:rPr lang="en-US" dirty="0" smtClean="0"/>
              <a:t>PARTNER INSTITUTE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FFBF94A-CD04-AF96-E055-CCEB1F41BF93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37186347"/>
              </p:ext>
            </p:extLst>
          </p:nvPr>
        </p:nvGraphicFramePr>
        <p:xfrm>
          <a:off x="839788" y="1666973"/>
          <a:ext cx="10739502" cy="23358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358969">
                  <a:extLst>
                    <a:ext uri="{9D8B030D-6E8A-4147-A177-3AD203B41FA5}">
                      <a16:colId xmlns:a16="http://schemas.microsoft.com/office/drawing/2014/main" val="2535186353"/>
                    </a:ext>
                  </a:extLst>
                </a:gridCol>
                <a:gridCol w="4100663">
                  <a:extLst>
                    <a:ext uri="{9D8B030D-6E8A-4147-A177-3AD203B41FA5}">
                      <a16:colId xmlns:a16="http://schemas.microsoft.com/office/drawing/2014/main" val="733809292"/>
                    </a:ext>
                  </a:extLst>
                </a:gridCol>
                <a:gridCol w="3279870">
                  <a:extLst>
                    <a:ext uri="{9D8B030D-6E8A-4147-A177-3AD203B41FA5}">
                      <a16:colId xmlns:a16="http://schemas.microsoft.com/office/drawing/2014/main" val="35772956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Type of engagement</a:t>
                      </a:r>
                    </a:p>
                  </a:txBody>
                  <a:tcPr marL="40848" marR="408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Industry Associations/Partner Organization</a:t>
                      </a:r>
                    </a:p>
                  </a:txBody>
                  <a:tcPr marL="40848" marR="408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Details</a:t>
                      </a:r>
                    </a:p>
                  </a:txBody>
                  <a:tcPr marL="40848" marR="408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6729220"/>
                  </a:ext>
                </a:extLst>
              </a:tr>
              <a:tr h="169578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CED 56 – MEETING &amp; SEMINAR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CED 57 – MEETING &amp; SEMINAR 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CED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59 - MEETING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40848" marR="408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MIT, MAHE</a:t>
                      </a:r>
                    </a:p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IIT, BHU</a:t>
                      </a:r>
                    </a:p>
                    <a:p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IISc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, BENGALURU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40848" marR="408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29-11-2024</a:t>
                      </a:r>
                    </a:p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24-01-2025</a:t>
                      </a:r>
                    </a:p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JAN 2025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40848" marR="408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7352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981088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634D42-75B0-897B-D2E0-FB617DF697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DECBFC-438B-BB58-541C-A74F992C59C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 anchor="ctr"/>
          <a:lstStyle/>
          <a:p>
            <a:pPr algn="ctr"/>
            <a:r>
              <a:rPr lang="en-US" dirty="0" smtClean="0"/>
              <a:t>Important Events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89455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4D2D7-260D-ADDB-1FEC-3B8D57CF2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IN" sz="2800" dirty="0">
                <a:solidFill>
                  <a:srgbClr val="FFFFFF"/>
                </a:solidFill>
              </a:rPr>
              <a:t>Upcoming events where BIS is participating as a Supporting Organization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6724FBA-1E24-6DF6-2E58-0A8A704704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3281750"/>
              </p:ext>
            </p:extLst>
          </p:nvPr>
        </p:nvGraphicFramePr>
        <p:xfrm>
          <a:off x="1142316" y="1492896"/>
          <a:ext cx="10005954" cy="50758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0810">
                  <a:extLst>
                    <a:ext uri="{9D8B030D-6E8A-4147-A177-3AD203B41FA5}">
                      <a16:colId xmlns:a16="http://schemas.microsoft.com/office/drawing/2014/main" val="3470228240"/>
                    </a:ext>
                  </a:extLst>
                </a:gridCol>
                <a:gridCol w="5877529">
                  <a:extLst>
                    <a:ext uri="{9D8B030D-6E8A-4147-A177-3AD203B41FA5}">
                      <a16:colId xmlns:a16="http://schemas.microsoft.com/office/drawing/2014/main" val="3400582107"/>
                    </a:ext>
                  </a:extLst>
                </a:gridCol>
                <a:gridCol w="3037615">
                  <a:extLst>
                    <a:ext uri="{9D8B030D-6E8A-4147-A177-3AD203B41FA5}">
                      <a16:colId xmlns:a16="http://schemas.microsoft.com/office/drawing/2014/main" val="332035099"/>
                    </a:ext>
                  </a:extLst>
                </a:gridCol>
              </a:tblGrid>
              <a:tr h="1291854">
                <a:tc>
                  <a:txBody>
                    <a:bodyPr/>
                    <a:lstStyle/>
                    <a:p>
                      <a:r>
                        <a:rPr lang="en-IN" sz="2200" dirty="0" err="1"/>
                        <a:t>Sl</a:t>
                      </a:r>
                      <a:r>
                        <a:rPr lang="en-IN" sz="2200" dirty="0"/>
                        <a:t> No.</a:t>
                      </a:r>
                    </a:p>
                  </a:txBody>
                  <a:tcPr marL="109759" marR="109759" marT="54880" marB="54880"/>
                </a:tc>
                <a:tc>
                  <a:txBody>
                    <a:bodyPr/>
                    <a:lstStyle/>
                    <a:p>
                      <a:r>
                        <a:rPr lang="en-IN" sz="2200" dirty="0"/>
                        <a:t>Event</a:t>
                      </a:r>
                    </a:p>
                  </a:txBody>
                  <a:tcPr marL="109759" marR="109759" marT="54880" marB="54880"/>
                </a:tc>
                <a:tc>
                  <a:txBody>
                    <a:bodyPr/>
                    <a:lstStyle/>
                    <a:p>
                      <a:r>
                        <a:rPr lang="en-IN" sz="2200"/>
                        <a:t>Date</a:t>
                      </a:r>
                    </a:p>
                  </a:txBody>
                  <a:tcPr marL="109759" marR="109759" marT="54880" marB="54880"/>
                </a:tc>
                <a:extLst>
                  <a:ext uri="{0D108BD9-81ED-4DB2-BD59-A6C34878D82A}">
                    <a16:rowId xmlns:a16="http://schemas.microsoft.com/office/drawing/2014/main" val="3196802542"/>
                  </a:ext>
                </a:extLst>
              </a:tr>
              <a:tr h="2453714">
                <a:tc>
                  <a:txBody>
                    <a:bodyPr/>
                    <a:lstStyle/>
                    <a:p>
                      <a:r>
                        <a:rPr lang="en-IN" sz="2200"/>
                        <a:t>1</a:t>
                      </a:r>
                    </a:p>
                  </a:txBody>
                  <a:tcPr marL="109759" marR="109759" marT="54880" marB="54880"/>
                </a:tc>
                <a:tc>
                  <a:txBody>
                    <a:bodyPr/>
                    <a:lstStyle/>
                    <a:p>
                      <a:r>
                        <a:rPr lang="en-IN" sz="2200" dirty="0"/>
                        <a:t>18</a:t>
                      </a:r>
                      <a:r>
                        <a:rPr lang="en-IN" sz="2200" baseline="30000" dirty="0"/>
                        <a:t>th</a:t>
                      </a:r>
                      <a:r>
                        <a:rPr lang="en-IN" sz="2200" dirty="0"/>
                        <a:t> International Conference &amp; Exhibition on Cement, Concrete and Building Materials at </a:t>
                      </a:r>
                      <a:r>
                        <a:rPr lang="en-IN" sz="2200" dirty="0" err="1"/>
                        <a:t>Yashobhoomi</a:t>
                      </a:r>
                      <a:r>
                        <a:rPr lang="en-IN" sz="2200" dirty="0"/>
                        <a:t> Convention Centre, IICC </a:t>
                      </a:r>
                      <a:r>
                        <a:rPr lang="en-IN" sz="2200" dirty="0" err="1"/>
                        <a:t>Dwarka</a:t>
                      </a:r>
                      <a:r>
                        <a:rPr lang="en-IN" sz="2200" dirty="0"/>
                        <a:t> on the theme ‘Cementing the Net Zero future’ organized by NCCBM</a:t>
                      </a:r>
                    </a:p>
                  </a:txBody>
                  <a:tcPr marL="109759" marR="109759" marT="54880" marB="54880"/>
                </a:tc>
                <a:tc>
                  <a:txBody>
                    <a:bodyPr/>
                    <a:lstStyle/>
                    <a:p>
                      <a:r>
                        <a:rPr lang="en-IN" sz="2200" dirty="0"/>
                        <a:t>27 to 29 Nov 2024</a:t>
                      </a:r>
                    </a:p>
                  </a:txBody>
                  <a:tcPr marL="109759" marR="109759" marT="54880" marB="54880"/>
                </a:tc>
                <a:extLst>
                  <a:ext uri="{0D108BD9-81ED-4DB2-BD59-A6C34878D82A}">
                    <a16:rowId xmlns:a16="http://schemas.microsoft.com/office/drawing/2014/main" val="3964169243"/>
                  </a:ext>
                </a:extLst>
              </a:tr>
              <a:tr h="1330286">
                <a:tc>
                  <a:txBody>
                    <a:bodyPr/>
                    <a:lstStyle/>
                    <a:p>
                      <a:r>
                        <a:rPr lang="en-IN" sz="2200"/>
                        <a:t>2</a:t>
                      </a:r>
                    </a:p>
                  </a:txBody>
                  <a:tcPr marL="109759" marR="109759" marT="54880" marB="54880"/>
                </a:tc>
                <a:tc>
                  <a:txBody>
                    <a:bodyPr/>
                    <a:lstStyle/>
                    <a:p>
                      <a:r>
                        <a:rPr lang="en-IN" sz="2200" dirty="0"/>
                        <a:t>Structural Engineers National Convention (</a:t>
                      </a:r>
                      <a:r>
                        <a:rPr lang="en-IN" sz="2200" dirty="0" err="1"/>
                        <a:t>StructE</a:t>
                      </a:r>
                      <a:r>
                        <a:rPr lang="en-IN" sz="2200" dirty="0"/>
                        <a:t> </a:t>
                      </a:r>
                      <a:r>
                        <a:rPr lang="en-IN" sz="2200" dirty="0" err="1"/>
                        <a:t>NatCon</a:t>
                      </a:r>
                      <a:r>
                        <a:rPr lang="en-IN" sz="2200" dirty="0"/>
                        <a:t>) organized by </a:t>
                      </a:r>
                      <a:r>
                        <a:rPr lang="en-IN" sz="2200" dirty="0" err="1"/>
                        <a:t>IAStructE</a:t>
                      </a:r>
                      <a:endParaRPr lang="en-IN" sz="2200" dirty="0"/>
                    </a:p>
                  </a:txBody>
                  <a:tcPr marL="109759" marR="109759" marT="54880" marB="54880"/>
                </a:tc>
                <a:tc>
                  <a:txBody>
                    <a:bodyPr/>
                    <a:lstStyle/>
                    <a:p>
                      <a:r>
                        <a:rPr lang="en-IN" sz="2200" dirty="0"/>
                        <a:t>8 to 10 Nov 2024 </a:t>
                      </a:r>
                    </a:p>
                  </a:txBody>
                  <a:tcPr marL="109759" marR="109759" marT="54880" marB="54880"/>
                </a:tc>
                <a:extLst>
                  <a:ext uri="{0D108BD9-81ED-4DB2-BD59-A6C34878D82A}">
                    <a16:rowId xmlns:a16="http://schemas.microsoft.com/office/drawing/2014/main" val="1834484104"/>
                  </a:ext>
                </a:extLst>
              </a:tr>
            </a:tbl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32E4D2D7-260D-ADDB-1FEC-3B8D57CF287C}"/>
              </a:ext>
            </a:extLst>
          </p:cNvPr>
          <p:cNvSpPr txBox="1">
            <a:spLocks/>
          </p:cNvSpPr>
          <p:nvPr/>
        </p:nvSpPr>
        <p:spPr>
          <a:xfrm>
            <a:off x="755780" y="501265"/>
            <a:ext cx="11066105" cy="8777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2800" dirty="0" smtClean="0"/>
              <a:t>Upcoming events where BIS is participating as a Supporting Organization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210148843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4D2D7-260D-ADDB-1FEC-3B8D57CF2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IN" sz="2800" dirty="0" smtClean="0">
                <a:solidFill>
                  <a:srgbClr val="FFFFFF"/>
                </a:solidFill>
              </a:rPr>
              <a:t>Events held where </a:t>
            </a:r>
            <a:r>
              <a:rPr lang="en-IN" sz="2800" dirty="0">
                <a:solidFill>
                  <a:srgbClr val="FFFFFF"/>
                </a:solidFill>
              </a:rPr>
              <a:t>BIS </a:t>
            </a:r>
            <a:r>
              <a:rPr lang="en-IN" sz="2800" dirty="0" smtClean="0">
                <a:solidFill>
                  <a:srgbClr val="FFFFFF"/>
                </a:solidFill>
              </a:rPr>
              <a:t>Organized </a:t>
            </a:r>
            <a:r>
              <a:rPr lang="en-IN" sz="2800" smtClean="0">
                <a:solidFill>
                  <a:srgbClr val="FFFFFF"/>
                </a:solidFill>
              </a:rPr>
              <a:t>/ Supported</a:t>
            </a:r>
            <a:endParaRPr lang="en-IN" sz="2800" dirty="0">
              <a:solidFill>
                <a:srgbClr val="FFFFFF"/>
              </a:solidFill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6724FBA-1E24-6DF6-2E58-0A8A704704E3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1104994" y="2112579"/>
          <a:ext cx="10005954" cy="42138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0810">
                  <a:extLst>
                    <a:ext uri="{9D8B030D-6E8A-4147-A177-3AD203B41FA5}">
                      <a16:colId xmlns:a16="http://schemas.microsoft.com/office/drawing/2014/main" val="3470228240"/>
                    </a:ext>
                  </a:extLst>
                </a:gridCol>
                <a:gridCol w="5877529">
                  <a:extLst>
                    <a:ext uri="{9D8B030D-6E8A-4147-A177-3AD203B41FA5}">
                      <a16:colId xmlns:a16="http://schemas.microsoft.com/office/drawing/2014/main" val="3400582107"/>
                    </a:ext>
                  </a:extLst>
                </a:gridCol>
                <a:gridCol w="3037615">
                  <a:extLst>
                    <a:ext uri="{9D8B030D-6E8A-4147-A177-3AD203B41FA5}">
                      <a16:colId xmlns:a16="http://schemas.microsoft.com/office/drawing/2014/main" val="332035099"/>
                    </a:ext>
                  </a:extLst>
                </a:gridCol>
              </a:tblGrid>
              <a:tr h="482941">
                <a:tc>
                  <a:txBody>
                    <a:bodyPr/>
                    <a:lstStyle/>
                    <a:p>
                      <a:r>
                        <a:rPr lang="en-IN" sz="2200" dirty="0" err="1"/>
                        <a:t>Sl</a:t>
                      </a:r>
                      <a:r>
                        <a:rPr lang="en-IN" sz="2200" dirty="0"/>
                        <a:t> No.</a:t>
                      </a:r>
                    </a:p>
                  </a:txBody>
                  <a:tcPr marL="109759" marR="109759" marT="54880" marB="54880"/>
                </a:tc>
                <a:tc>
                  <a:txBody>
                    <a:bodyPr/>
                    <a:lstStyle/>
                    <a:p>
                      <a:r>
                        <a:rPr lang="en-IN" sz="2200"/>
                        <a:t>Event</a:t>
                      </a:r>
                    </a:p>
                  </a:txBody>
                  <a:tcPr marL="109759" marR="109759" marT="54880" marB="54880"/>
                </a:tc>
                <a:tc>
                  <a:txBody>
                    <a:bodyPr/>
                    <a:lstStyle/>
                    <a:p>
                      <a:r>
                        <a:rPr lang="en-IN" sz="2200"/>
                        <a:t>Date</a:t>
                      </a:r>
                    </a:p>
                  </a:txBody>
                  <a:tcPr marL="109759" marR="109759" marT="54880" marB="54880"/>
                </a:tc>
                <a:extLst>
                  <a:ext uri="{0D108BD9-81ED-4DB2-BD59-A6C34878D82A}">
                    <a16:rowId xmlns:a16="http://schemas.microsoft.com/office/drawing/2014/main" val="3196802542"/>
                  </a:ext>
                </a:extLst>
              </a:tr>
              <a:tr h="766516">
                <a:tc>
                  <a:txBody>
                    <a:bodyPr/>
                    <a:lstStyle/>
                    <a:p>
                      <a:r>
                        <a:rPr lang="en-IN" sz="2200" dirty="0"/>
                        <a:t>1</a:t>
                      </a:r>
                    </a:p>
                  </a:txBody>
                  <a:tcPr marL="109759" marR="109759" marT="54880" marB="54880"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National Workshop on Neutral Data Connectivity Infrastructure (DCI) in buildings organized by Broadband India Forum (BIF) and supported by BIS</a:t>
                      </a:r>
                      <a:endParaRPr lang="en-IN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59" marR="109759" marT="54880" marB="54880"/>
                </a:tc>
                <a:tc>
                  <a:txBody>
                    <a:bodyPr/>
                    <a:lstStyle/>
                    <a:p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06 March 2024</a:t>
                      </a:r>
                      <a:endParaRPr lang="en-IN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59" marR="109759" marT="54880" marB="54880"/>
                </a:tc>
                <a:extLst>
                  <a:ext uri="{0D108BD9-81ED-4DB2-BD59-A6C34878D82A}">
                    <a16:rowId xmlns:a16="http://schemas.microsoft.com/office/drawing/2014/main" val="3964169243"/>
                  </a:ext>
                </a:extLst>
              </a:tr>
              <a:tr h="812219">
                <a:tc>
                  <a:txBody>
                    <a:bodyPr/>
                    <a:lstStyle/>
                    <a:p>
                      <a:r>
                        <a:rPr lang="en-IN" sz="2200" dirty="0"/>
                        <a:t>2</a:t>
                      </a:r>
                    </a:p>
                  </a:txBody>
                  <a:tcPr marL="109759" marR="109759" marT="54880" marB="54880"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Two days National Seminar on NBC 2016 jointly organized by BIS and the Institution of Engineers (India) -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Palghat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Local Centre (IEI-PLC)</a:t>
                      </a:r>
                      <a:endParaRPr lang="en-IN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59" marR="109759" marT="54880" marB="54880"/>
                </a:tc>
                <a:tc>
                  <a:txBody>
                    <a:bodyPr/>
                    <a:lstStyle/>
                    <a:p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09 &amp; 10 August 2024</a:t>
                      </a:r>
                      <a:endParaRPr lang="en-IN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59" marR="109759" marT="54880" marB="54880"/>
                </a:tc>
                <a:extLst>
                  <a:ext uri="{0D108BD9-81ED-4DB2-BD59-A6C34878D82A}">
                    <a16:rowId xmlns:a16="http://schemas.microsoft.com/office/drawing/2014/main" val="1834484104"/>
                  </a:ext>
                </a:extLst>
              </a:tr>
              <a:tr h="548797">
                <a:tc>
                  <a:txBody>
                    <a:bodyPr/>
                    <a:lstStyle/>
                    <a:p>
                      <a:r>
                        <a:rPr lang="en-IN" sz="2200" dirty="0" smtClean="0"/>
                        <a:t>3</a:t>
                      </a:r>
                      <a:endParaRPr lang="en-IN" sz="2200" dirty="0"/>
                    </a:p>
                  </a:txBody>
                  <a:tcPr marL="109759" marR="109759" marT="54880" marB="54880"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'Fire &amp; Security India Expo (FSIE)' organized by Fire and Security Association of India (FSAI), Mumbai and supported by BIS</a:t>
                      </a:r>
                      <a:endParaRPr lang="en-IN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59" marR="109759" marT="54880" marB="54880"/>
                </a:tc>
                <a:tc>
                  <a:txBody>
                    <a:bodyPr/>
                    <a:lstStyle/>
                    <a:p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 to 24 August 2024</a:t>
                      </a:r>
                      <a:endParaRPr lang="en-IN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59" marR="109759" marT="54880" marB="54880"/>
                </a:tc>
                <a:extLst>
                  <a:ext uri="{0D108BD9-81ED-4DB2-BD59-A6C34878D82A}">
                    <a16:rowId xmlns:a16="http://schemas.microsoft.com/office/drawing/2014/main" val="500385469"/>
                  </a:ext>
                </a:extLst>
              </a:tr>
              <a:tr h="548797">
                <a:tc>
                  <a:txBody>
                    <a:bodyPr/>
                    <a:lstStyle/>
                    <a:p>
                      <a:r>
                        <a:rPr lang="en-IN" sz="2200" dirty="0" smtClean="0"/>
                        <a:t>4</a:t>
                      </a:r>
                      <a:endParaRPr lang="en-IN" sz="2200" dirty="0"/>
                    </a:p>
                  </a:txBody>
                  <a:tcPr marL="109759" marR="109759" marT="54880" marB="54880"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Webinar on 'Passive Fire Protection' organized by Fire Safe India Foundation (FSIF), Mumbai and supported by BIS</a:t>
                      </a:r>
                      <a:endParaRPr lang="en-IN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59" marR="109759" marT="54880" marB="54880"/>
                </a:tc>
                <a:tc>
                  <a:txBody>
                    <a:bodyPr/>
                    <a:lstStyle/>
                    <a:p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 August 2024</a:t>
                      </a:r>
                      <a:endParaRPr lang="en-IN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59" marR="109759" marT="54880" marB="54880"/>
                </a:tc>
                <a:extLst>
                  <a:ext uri="{0D108BD9-81ED-4DB2-BD59-A6C34878D82A}">
                    <a16:rowId xmlns:a16="http://schemas.microsoft.com/office/drawing/2014/main" val="2751901528"/>
                  </a:ext>
                </a:extLst>
              </a:tr>
            </a:tbl>
          </a:graphicData>
        </a:graphic>
      </p:graphicFrame>
      <p:sp>
        <p:nvSpPr>
          <p:cNvPr id="10" name="Title 1">
            <a:extLst>
              <a:ext uri="{FF2B5EF4-FFF2-40B4-BE49-F238E27FC236}">
                <a16:creationId xmlns:a16="http://schemas.microsoft.com/office/drawing/2014/main" id="{32E4D2D7-260D-ADDB-1FEC-3B8D57CF287C}"/>
              </a:ext>
            </a:extLst>
          </p:cNvPr>
          <p:cNvSpPr txBox="1">
            <a:spLocks/>
          </p:cNvSpPr>
          <p:nvPr/>
        </p:nvSpPr>
        <p:spPr>
          <a:xfrm>
            <a:off x="755780" y="501265"/>
            <a:ext cx="11066105" cy="8777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2800" dirty="0"/>
              <a:t>E</a:t>
            </a:r>
            <a:r>
              <a:rPr lang="en-IN" sz="2800" dirty="0" smtClean="0"/>
              <a:t>vents held where BIS organized/supported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119783372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9" name="Google Shape;219;p18"/>
          <p:cNvPicPr preferRelativeResize="0"/>
          <p:nvPr/>
        </p:nvPicPr>
        <p:blipFill rotWithShape="1">
          <a:blip r:embed="rId3">
            <a:alphaModFix amt="13000"/>
          </a:blip>
          <a:srcRect b="15625"/>
          <a:stretch/>
        </p:blipFill>
        <p:spPr>
          <a:xfrm>
            <a:off x="0" y="1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20" name="Google Shape;220;p18"/>
          <p:cNvSpPr txBox="1"/>
          <p:nvPr/>
        </p:nvSpPr>
        <p:spPr>
          <a:xfrm>
            <a:off x="1690635" y="3310867"/>
            <a:ext cx="8536600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algn="ctr" defTabSz="609630">
              <a:buClr>
                <a:srgbClr val="000000"/>
              </a:buClr>
            </a:pPr>
            <a:r>
              <a:rPr lang="en-US" sz="6000" kern="0" dirty="0">
                <a:latin typeface="Tenor Sans"/>
                <a:ea typeface="Tenor Sans"/>
                <a:cs typeface="Tenor Sans"/>
                <a:sym typeface="Tenor Sans"/>
              </a:rPr>
              <a:t>Thank You</a:t>
            </a:r>
            <a:endParaRPr sz="933" kern="0" dirty="0"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367062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F966BE9-0F20-41FB-D60C-B2BC713C9C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Sectors &amp; Sub Sectors in CED</a:t>
            </a:r>
          </a:p>
        </p:txBody>
      </p:sp>
      <p:graphicFrame>
        <p:nvGraphicFramePr>
          <p:cNvPr id="13" name="Content Placeholder 12">
            <a:extLst>
              <a:ext uri="{FF2B5EF4-FFF2-40B4-BE49-F238E27FC236}">
                <a16:creationId xmlns:a16="http://schemas.microsoft.com/office/drawing/2014/main" id="{A18FA1F4-23FF-0AAC-2354-1D51F666E4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4113142"/>
              </p:ext>
            </p:extLst>
          </p:nvPr>
        </p:nvGraphicFramePr>
        <p:xfrm>
          <a:off x="3592286" y="405112"/>
          <a:ext cx="8225465" cy="6061001"/>
        </p:xfrm>
        <a:graphic>
          <a:graphicData uri="http://schemas.openxmlformats.org/drawingml/2006/table">
            <a:tbl>
              <a:tblPr firstRow="1" bandRow="1">
                <a:solidFill>
                  <a:schemeClr val="bg1"/>
                </a:solidFill>
                <a:tableStyleId>{9D7B26C5-4107-4FEC-AEDC-1716B250A1EF}</a:tableStyleId>
              </a:tblPr>
              <a:tblGrid>
                <a:gridCol w="2516654">
                  <a:extLst>
                    <a:ext uri="{9D8B030D-6E8A-4147-A177-3AD203B41FA5}">
                      <a16:colId xmlns:a16="http://schemas.microsoft.com/office/drawing/2014/main" val="2227949101"/>
                    </a:ext>
                  </a:extLst>
                </a:gridCol>
                <a:gridCol w="5708811">
                  <a:extLst>
                    <a:ext uri="{9D8B030D-6E8A-4147-A177-3AD203B41FA5}">
                      <a16:colId xmlns:a16="http://schemas.microsoft.com/office/drawing/2014/main" val="2833499983"/>
                    </a:ext>
                  </a:extLst>
                </a:gridCol>
              </a:tblGrid>
              <a:tr h="755573">
                <a:tc>
                  <a:txBody>
                    <a:bodyPr/>
                    <a:lstStyle/>
                    <a:p>
                      <a:pPr rtl="0" fontAlgn="b"/>
                      <a:r>
                        <a:rPr lang="en-US" sz="2000" b="0" cap="none" spc="0" dirty="0">
                          <a:solidFill>
                            <a:schemeClr val="bg1"/>
                          </a:solidFill>
                          <a:effectLst/>
                        </a:rPr>
                        <a:t>Sector</a:t>
                      </a:r>
                      <a:endParaRPr lang="en-US" sz="2000" b="0" i="1" cap="none" spc="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112857" marR="35828" marT="86813" marB="86813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000" b="0" cap="none" spc="0" dirty="0">
                          <a:solidFill>
                            <a:schemeClr val="bg1"/>
                          </a:solidFill>
                          <a:effectLst/>
                        </a:rPr>
                        <a:t>Committee          Title</a:t>
                      </a:r>
                      <a:endParaRPr lang="en-US" sz="2000" b="0" i="1" cap="none" spc="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112857" marR="35828" marT="86813" marB="86813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7958585"/>
                  </a:ext>
                </a:extLst>
              </a:tr>
              <a:tr h="1326357">
                <a:tc rowSpan="4"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Planning &amp; Function</a:t>
                      </a:r>
                      <a:endParaRPr lang="en-US" sz="2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112857" marR="35828" marT="86813" marB="86813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CED </a:t>
                      </a:r>
                      <a:r>
                        <a:rPr lang="en-US" sz="24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  </a:t>
                      </a:r>
                      <a:r>
                        <a:rPr lang="en-IN" sz="24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Functional Requirements in Buildings Sectional Committee</a:t>
                      </a:r>
                      <a:endParaRPr lang="en-US" sz="24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0038" marR="322528" marT="215019" marB="215019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5668859"/>
                  </a:ext>
                </a:extLst>
              </a:tr>
              <a:tr h="13263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112857" marR="35828" marT="86813" marB="86813" anchor="b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CED </a:t>
                      </a:r>
                      <a:r>
                        <a:rPr lang="en-US" sz="24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51  </a:t>
                      </a:r>
                      <a:r>
                        <a:rPr lang="en-IN" sz="24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Planning and Housing Sectional Committee</a:t>
                      </a:r>
                      <a:endParaRPr lang="en-US" sz="24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0038" marR="322528" marT="215019" marB="215019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5228134"/>
                  </a:ext>
                </a:extLst>
              </a:tr>
              <a:tr h="13263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112857" marR="35828" marT="86813" marB="86813" anchor="b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CED </a:t>
                      </a:r>
                      <a:r>
                        <a:rPr lang="en-US" sz="24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56   </a:t>
                      </a:r>
                      <a:r>
                        <a:rPr lang="en-IN" sz="24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Hill Area Development Engineering Sectional Committee</a:t>
                      </a:r>
                      <a:endParaRPr lang="en-US" sz="24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0038" marR="322528" marT="215019" marB="215019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5951990"/>
                  </a:ext>
                </a:extLst>
              </a:tr>
              <a:tr h="13263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112857" marR="35828" marT="86813" marB="86813" anchor="b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CED </a:t>
                      </a:r>
                      <a:r>
                        <a:rPr lang="en-US" sz="24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59  </a:t>
                      </a:r>
                      <a:r>
                        <a:rPr lang="en-IN" sz="24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Smart Cities Sectional Committee</a:t>
                      </a:r>
                      <a:endParaRPr lang="en-US" sz="24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0038" marR="322528" marT="215019" marB="215019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20969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37826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F966BE9-0F20-41FB-D60C-B2BC713C9C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Sectors &amp; Sub Sectors in CED</a:t>
            </a:r>
          </a:p>
        </p:txBody>
      </p:sp>
      <p:graphicFrame>
        <p:nvGraphicFramePr>
          <p:cNvPr id="13" name="Content Placeholder 12">
            <a:extLst>
              <a:ext uri="{FF2B5EF4-FFF2-40B4-BE49-F238E27FC236}">
                <a16:creationId xmlns:a16="http://schemas.microsoft.com/office/drawing/2014/main" id="{A18FA1F4-23FF-0AAC-2354-1D51F666E4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4405570"/>
              </p:ext>
            </p:extLst>
          </p:nvPr>
        </p:nvGraphicFramePr>
        <p:xfrm>
          <a:off x="3543300" y="240519"/>
          <a:ext cx="8648700" cy="6393624"/>
        </p:xfrm>
        <a:graphic>
          <a:graphicData uri="http://schemas.openxmlformats.org/drawingml/2006/table">
            <a:tbl>
              <a:tblPr firstRow="1" bandRow="1">
                <a:solidFill>
                  <a:schemeClr val="bg1"/>
                </a:solidFill>
                <a:tableStyleId>{9D7B26C5-4107-4FEC-AEDC-1716B250A1EF}</a:tableStyleId>
              </a:tblPr>
              <a:tblGrid>
                <a:gridCol w="1775149">
                  <a:extLst>
                    <a:ext uri="{9D8B030D-6E8A-4147-A177-3AD203B41FA5}">
                      <a16:colId xmlns:a16="http://schemas.microsoft.com/office/drawing/2014/main" val="2227949101"/>
                    </a:ext>
                  </a:extLst>
                </a:gridCol>
                <a:gridCol w="6873551">
                  <a:extLst>
                    <a:ext uri="{9D8B030D-6E8A-4147-A177-3AD203B41FA5}">
                      <a16:colId xmlns:a16="http://schemas.microsoft.com/office/drawing/2014/main" val="2833499983"/>
                    </a:ext>
                  </a:extLst>
                </a:gridCol>
              </a:tblGrid>
              <a:tr h="514106">
                <a:tc>
                  <a:txBody>
                    <a:bodyPr/>
                    <a:lstStyle/>
                    <a:p>
                      <a:pPr rtl="0" fontAlgn="b"/>
                      <a:r>
                        <a:rPr lang="en-US" sz="2000" b="0" cap="none" spc="0" dirty="0">
                          <a:solidFill>
                            <a:schemeClr val="bg1"/>
                          </a:solidFill>
                          <a:effectLst/>
                        </a:rPr>
                        <a:t>Sector</a:t>
                      </a:r>
                      <a:endParaRPr lang="en-US" sz="2000" b="0" i="1" cap="none" spc="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112857" marR="35828" marT="86813" marB="86813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000" b="0" cap="none" spc="0" dirty="0">
                          <a:solidFill>
                            <a:schemeClr val="bg1"/>
                          </a:solidFill>
                          <a:effectLst/>
                        </a:rPr>
                        <a:t>Committee          Title</a:t>
                      </a:r>
                      <a:endParaRPr lang="en-US" sz="2000" b="0" i="1" cap="none" spc="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112857" marR="35828" marT="86813" marB="86813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7958585"/>
                  </a:ext>
                </a:extLst>
              </a:tr>
              <a:tr h="498409">
                <a:tc rowSpan="10">
                  <a:txBody>
                    <a:bodyPr/>
                    <a:lstStyle/>
                    <a:p>
                      <a:pPr algn="ctr" rtl="0" fontAlgn="b"/>
                      <a:r>
                        <a:rPr lang="en-US" sz="2000" b="1" cap="none" spc="0" dirty="0">
                          <a:solidFill>
                            <a:schemeClr val="tx1"/>
                          </a:solidFill>
                          <a:effectLst/>
                        </a:rPr>
                        <a:t>Design</a:t>
                      </a:r>
                    </a:p>
                  </a:txBody>
                  <a:tcPr marL="112857" marR="35828" marT="86813" marB="86813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rtl="0" fontAlgn="b"/>
                      <a:r>
                        <a:rPr lang="en-US" sz="1800" kern="1200" cap="none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CED 02   Cement And Concrete Sectional Committee</a:t>
                      </a:r>
                    </a:p>
                  </a:txBody>
                  <a:tcPr marL="112857" marR="35828" marT="86813" marB="86813" anchor="b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5668859"/>
                  </a:ext>
                </a:extLst>
              </a:tr>
              <a:tr h="64511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112857" marR="35828" marT="86813" marB="86813" anchor="b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b"/>
                      <a:r>
                        <a:rPr lang="en-US" sz="1800" kern="1200" cap="none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CED 07   Structural Engineering and Structural</a:t>
                      </a:r>
                    </a:p>
                    <a:p>
                      <a:pPr algn="just" rtl="0" fontAlgn="b"/>
                      <a:r>
                        <a:rPr lang="en-US" sz="1800" kern="1200" cap="none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Sections Committee</a:t>
                      </a:r>
                    </a:p>
                  </a:txBody>
                  <a:tcPr marL="112857" marR="35828" marT="86813" marB="86813" anchor="b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5228134"/>
                  </a:ext>
                </a:extLst>
              </a:tr>
              <a:tr h="64511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112857" marR="35828" marT="86813" marB="86813" anchor="b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rtl="0" fontAlgn="b"/>
                      <a:r>
                        <a:rPr lang="en-US" sz="1800" kern="1200" cap="none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CED 13   Building Construction Practices Sectional</a:t>
                      </a:r>
                    </a:p>
                    <a:p>
                      <a:pPr algn="just" rtl="0" fontAlgn="b"/>
                      <a:r>
                        <a:rPr lang="en-US" sz="1800" kern="1200" cap="none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Committee</a:t>
                      </a:r>
                    </a:p>
                  </a:txBody>
                  <a:tcPr marL="112857" marR="35828" marT="86813" marB="86813" anchor="b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5951990"/>
                  </a:ext>
                </a:extLst>
              </a:tr>
              <a:tr h="49840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112857" marR="35828" marT="86813" marB="86813" anchor="b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rtl="0">
                        <a:buNone/>
                      </a:pPr>
                      <a:r>
                        <a:rPr lang="en-US" sz="1800" kern="1200" cap="none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CED 37   Structural Safety Sectional Committee</a:t>
                      </a:r>
                    </a:p>
                  </a:txBody>
                  <a:tcPr marL="112857" marR="35828" marT="86813" marB="86813" anchor="b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2096966"/>
                  </a:ext>
                </a:extLst>
              </a:tr>
              <a:tr h="49840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112857" marR="35828" marT="86813" marB="86813" anchor="b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just" rtl="0">
                        <a:buNone/>
                      </a:pPr>
                      <a:r>
                        <a:rPr lang="en-US" sz="1800" kern="1200" cap="none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CED 38   Special Structures Sectional Committee</a:t>
                      </a:r>
                    </a:p>
                  </a:txBody>
                  <a:tcPr marL="112857" marR="35828" marT="86813" marB="86813" anchor="b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061571"/>
                  </a:ext>
                </a:extLst>
              </a:tr>
              <a:tr h="49840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112857" marR="35828" marT="86813" marB="86813" anchor="b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rtl="0">
                        <a:buNone/>
                      </a:pPr>
                      <a:r>
                        <a:rPr lang="en-US" sz="1800" kern="1200" cap="none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CED 39   Earthquake Engineering Sectional Committee</a:t>
                      </a:r>
                    </a:p>
                  </a:txBody>
                  <a:tcPr marL="112857" marR="35828" marT="86813" marB="86813" anchor="b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4771066"/>
                  </a:ext>
                </a:extLst>
              </a:tr>
              <a:tr h="6483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112857" marR="35828" marT="86813" marB="86813" anchor="b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just" rtl="0">
                        <a:buNone/>
                      </a:pPr>
                      <a:r>
                        <a:rPr lang="en-US" sz="1800" kern="1200" cap="none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CED 43   Soil and Foundation Engineering Sectional</a:t>
                      </a:r>
                    </a:p>
                    <a:p>
                      <a:pPr lvl="0" algn="just" rtl="0">
                        <a:buNone/>
                      </a:pPr>
                      <a:r>
                        <a:rPr lang="en-US" sz="1800" kern="1200" cap="none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Committee </a:t>
                      </a:r>
                    </a:p>
                  </a:txBody>
                  <a:tcPr marL="112857" marR="35828" marT="86813" marB="86813" anchor="b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610562"/>
                  </a:ext>
                </a:extLst>
              </a:tr>
              <a:tr h="64511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112857" marR="35828" marT="86813" marB="86813" anchor="b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just" rtl="0">
                        <a:buNone/>
                      </a:pPr>
                      <a:r>
                        <a:rPr lang="en-US" sz="1800" kern="1200" cap="none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CED 47   Ports, Harbors and Offshore Installation Section</a:t>
                      </a:r>
                    </a:p>
                    <a:p>
                      <a:pPr lvl="0" algn="just" rtl="0">
                        <a:buNone/>
                      </a:pPr>
                      <a:r>
                        <a:rPr lang="en-US" sz="1800" kern="1200" cap="none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Committee</a:t>
                      </a:r>
                    </a:p>
                  </a:txBody>
                  <a:tcPr marL="112857" marR="35828" marT="86813" marB="86813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6449846"/>
                  </a:ext>
                </a:extLst>
              </a:tr>
              <a:tr h="49840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112857" marR="35828" marT="86813" marB="86813" anchor="b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rtl="0">
                        <a:buNone/>
                      </a:pPr>
                      <a:r>
                        <a:rPr lang="en-US" sz="1800" kern="1200" cap="none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CED 48   Rocks Mechanics Sectional Committee</a:t>
                      </a:r>
                    </a:p>
                  </a:txBody>
                  <a:tcPr marL="112857" marR="35828" marT="86813" marB="86813" anchor="b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3831982"/>
                  </a:ext>
                </a:extLst>
              </a:tr>
              <a:tr h="49840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112857" marR="35828" marT="86813" marB="86813" anchor="b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just" rtl="0">
                        <a:buNone/>
                      </a:pPr>
                      <a:r>
                        <a:rPr lang="en-US" sz="1800" kern="1200" cap="none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CED 57   Cyclone Resistance Structures Sectional Committee</a:t>
                      </a:r>
                    </a:p>
                  </a:txBody>
                  <a:tcPr marL="112857" marR="35828" marT="86813" marB="86813" anchor="b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94164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37826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A9FEDD6-428C-CF31-E46C-9CD2EEC10B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4522" y="2090692"/>
            <a:ext cx="2756263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Sectors &amp; Sub Sectors in CED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EA352C10-C859-175B-23DF-F19B6E27B4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4071281"/>
              </p:ext>
            </p:extLst>
          </p:nvPr>
        </p:nvGraphicFramePr>
        <p:xfrm>
          <a:off x="3086100" y="0"/>
          <a:ext cx="9105900" cy="685799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808514">
                  <a:extLst>
                    <a:ext uri="{9D8B030D-6E8A-4147-A177-3AD203B41FA5}">
                      <a16:colId xmlns:a16="http://schemas.microsoft.com/office/drawing/2014/main" val="2365854416"/>
                    </a:ext>
                  </a:extLst>
                </a:gridCol>
                <a:gridCol w="6297386">
                  <a:extLst>
                    <a:ext uri="{9D8B030D-6E8A-4147-A177-3AD203B41FA5}">
                      <a16:colId xmlns:a16="http://schemas.microsoft.com/office/drawing/2014/main" val="4143309180"/>
                    </a:ext>
                  </a:extLst>
                </a:gridCol>
              </a:tblGrid>
              <a:tr h="566714">
                <a:tc>
                  <a:txBody>
                    <a:bodyPr/>
                    <a:lstStyle/>
                    <a:p>
                      <a:pPr rtl="0" fontAlgn="b"/>
                      <a:r>
                        <a:rPr lang="en-US" dirty="0"/>
                        <a:t>Sector</a:t>
                      </a:r>
                    </a:p>
                  </a:txBody>
                  <a:tcPr marL="132952" marR="132952" marT="132952" marB="132952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dirty="0"/>
                        <a:t>Committee          Title</a:t>
                      </a:r>
                    </a:p>
                  </a:txBody>
                  <a:tcPr marL="132952" marR="132952" marT="132952" marB="132952" anchor="ctr"/>
                </a:tc>
                <a:extLst>
                  <a:ext uri="{0D108BD9-81ED-4DB2-BD59-A6C34878D82A}">
                    <a16:rowId xmlns:a16="http://schemas.microsoft.com/office/drawing/2014/main" val="963603033"/>
                  </a:ext>
                </a:extLst>
              </a:tr>
              <a:tr h="571001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1" u="none" strike="noStrike" cap="none" spc="0" noProof="0" dirty="0">
                          <a:effectLst/>
                        </a:rPr>
                        <a:t>Building Services</a:t>
                      </a:r>
                      <a:endParaRPr lang="en-US" sz="1800" b="1" dirty="0"/>
                    </a:p>
                  </a:txBody>
                  <a:tcPr marL="132952" marR="132952" marT="132952" marB="132952" anchor="ctr"/>
                </a:tc>
                <a:tc>
                  <a:txBody>
                    <a:bodyPr/>
                    <a:lstStyle/>
                    <a:p>
                      <a:pPr lvl="0" algn="just" rtl="0">
                        <a:buNone/>
                      </a:pPr>
                      <a:r>
                        <a:rPr lang="en-US" sz="1400" cap="none" spc="0" dirty="0">
                          <a:effectLst/>
                        </a:rPr>
                        <a:t>CED 24   Public</a:t>
                      </a:r>
                      <a:r>
                        <a:rPr lang="en-US" sz="1400" cap="none" spc="0" baseline="0" dirty="0">
                          <a:effectLst/>
                        </a:rPr>
                        <a:t> Health Engineering Sectional Committee</a:t>
                      </a:r>
                      <a:endParaRPr lang="en-US" sz="14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32952" marR="132952" marT="132952" marB="132952" anchor="ctr"/>
                </a:tc>
                <a:extLst>
                  <a:ext uri="{0D108BD9-81ED-4DB2-BD59-A6C34878D82A}">
                    <a16:rowId xmlns:a16="http://schemas.microsoft.com/office/drawing/2014/main" val="670414513"/>
                  </a:ext>
                </a:extLst>
              </a:tr>
              <a:tr h="566714">
                <a:tc>
                  <a:txBody>
                    <a:bodyPr/>
                    <a:lstStyle/>
                    <a:p>
                      <a:pPr rtl="0" fontAlgn="b"/>
                      <a:endParaRPr lang="en-US" sz="1800" b="1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32952" marR="132952" marT="132952" marB="132952" anchor="ctr"/>
                </a:tc>
                <a:tc>
                  <a:txBody>
                    <a:bodyPr/>
                    <a:lstStyle/>
                    <a:p>
                      <a:pPr lvl="0" algn="just" rtl="0">
                        <a:buNone/>
                      </a:pPr>
                      <a:r>
                        <a:rPr lang="en-US" sz="1400" cap="none" spc="0" dirty="0">
                          <a:effectLst/>
                        </a:rPr>
                        <a:t>CED 36   Fire Safety Sectional Committee</a:t>
                      </a:r>
                      <a:endParaRPr lang="en-US" sz="1400" dirty="0"/>
                    </a:p>
                  </a:txBody>
                  <a:tcPr marL="132952" marR="132952" marT="132952" marB="132952" anchor="ctr"/>
                </a:tc>
                <a:extLst>
                  <a:ext uri="{0D108BD9-81ED-4DB2-BD59-A6C34878D82A}">
                    <a16:rowId xmlns:a16="http://schemas.microsoft.com/office/drawing/2014/main" val="700100180"/>
                  </a:ext>
                </a:extLst>
              </a:tr>
              <a:tr h="726587">
                <a:tc>
                  <a:txBody>
                    <a:bodyPr/>
                    <a:lstStyle/>
                    <a:p>
                      <a:pPr rtl="0" fontAlgn="b"/>
                      <a:endParaRPr lang="en-US" sz="1800" b="1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32952" marR="132952" marT="132952" marB="132952" anchor="ctr"/>
                </a:tc>
                <a:tc>
                  <a:txBody>
                    <a:bodyPr/>
                    <a:lstStyle/>
                    <a:p>
                      <a:pPr lvl="0" algn="just" rtl="0">
                        <a:buNone/>
                      </a:pPr>
                      <a:r>
                        <a:rPr lang="en-US" sz="1400" cap="none" spc="0" dirty="0">
                          <a:effectLst/>
                        </a:rPr>
                        <a:t>CED 41   Water Proofing</a:t>
                      </a:r>
                      <a:r>
                        <a:rPr lang="en-US" sz="1400" cap="none" spc="0" baseline="0" dirty="0">
                          <a:effectLst/>
                        </a:rPr>
                        <a:t> and Damp-Proofing Sectional </a:t>
                      </a:r>
                      <a:r>
                        <a:rPr lang="en-US" sz="1400" cap="none" spc="0" baseline="0" dirty="0" smtClean="0">
                          <a:effectLst/>
                        </a:rPr>
                        <a:t> Committee</a:t>
                      </a:r>
                      <a:endParaRPr lang="en-US" sz="1400" dirty="0"/>
                    </a:p>
                  </a:txBody>
                  <a:tcPr marL="132952" marR="132952" marT="132952" marB="132952" anchor="ctr"/>
                </a:tc>
                <a:extLst>
                  <a:ext uri="{0D108BD9-81ED-4DB2-BD59-A6C34878D82A}">
                    <a16:rowId xmlns:a16="http://schemas.microsoft.com/office/drawing/2014/main" val="3063594517"/>
                  </a:ext>
                </a:extLst>
              </a:tr>
              <a:tr h="854486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cap="none" spc="0" dirty="0">
                          <a:effectLst/>
                        </a:rPr>
                        <a:t>Construction Practices &amp; Management</a:t>
                      </a:r>
                      <a:endParaRPr lang="en-US" sz="1800" b="1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32952" marR="132952" marT="132952" marB="132952"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cap="none" spc="0" dirty="0">
                          <a:effectLst/>
                        </a:rPr>
                        <a:t>CED 13   </a:t>
                      </a:r>
                      <a:r>
                        <a:rPr lang="en-US" sz="1400" kern="1200" dirty="0"/>
                        <a:t>Building Construction Practices </a:t>
                      </a:r>
                      <a:r>
                        <a:rPr lang="en-US" sz="1400" kern="1200" dirty="0" smtClean="0"/>
                        <a:t>Sectional  Committee</a:t>
                      </a:r>
                      <a:endParaRPr lang="en-US" sz="14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32952" marR="132952" marT="132952" marB="132952" anchor="ctr"/>
                </a:tc>
                <a:extLst>
                  <a:ext uri="{0D108BD9-81ED-4DB2-BD59-A6C34878D82A}">
                    <a16:rowId xmlns:a16="http://schemas.microsoft.com/office/drawing/2014/main" val="3880609312"/>
                  </a:ext>
                </a:extLst>
              </a:tr>
              <a:tr h="602198">
                <a:tc>
                  <a:txBody>
                    <a:bodyPr/>
                    <a:lstStyle/>
                    <a:p>
                      <a:pPr rtl="0" fontAlgn="b"/>
                      <a:endParaRPr lang="en-US" sz="1800" b="1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32952" marR="132952" marT="132952" marB="132952" anchor="ctr"/>
                </a:tc>
                <a:tc>
                  <a:txBody>
                    <a:bodyPr/>
                    <a:lstStyle/>
                    <a:p>
                      <a:pPr algn="just" rtl="0" fontAlgn="b"/>
                      <a:r>
                        <a:rPr lang="en-US" sz="1400" cap="none" spc="0" dirty="0">
                          <a:effectLst/>
                        </a:rPr>
                        <a:t>CED 29   Construction Management Sectional Committee</a:t>
                      </a:r>
                      <a:endParaRPr lang="en-US" sz="14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32952" marR="132952" marT="132952" marB="132952" anchor="ctr"/>
                </a:tc>
                <a:extLst>
                  <a:ext uri="{0D108BD9-81ED-4DB2-BD59-A6C34878D82A}">
                    <a16:rowId xmlns:a16="http://schemas.microsoft.com/office/drawing/2014/main" val="2408411492"/>
                  </a:ext>
                </a:extLst>
              </a:tr>
              <a:tr h="726587">
                <a:tc>
                  <a:txBody>
                    <a:bodyPr/>
                    <a:lstStyle/>
                    <a:p>
                      <a:pPr rtl="0" fontAlgn="b"/>
                      <a:endParaRPr lang="en-US" sz="18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32952" marR="132952" marT="132952" marB="132952" anchor="ctr"/>
                </a:tc>
                <a:tc>
                  <a:txBody>
                    <a:bodyPr/>
                    <a:lstStyle/>
                    <a:p>
                      <a:pPr algn="just" rtl="0" fontAlgn="b"/>
                      <a:r>
                        <a:rPr lang="en-US" sz="1400" cap="none" spc="0" dirty="0">
                          <a:effectLst/>
                        </a:rPr>
                        <a:t>CED 32  </a:t>
                      </a:r>
                      <a:r>
                        <a:rPr lang="en-US" sz="1400" cap="none" spc="0" baseline="0" dirty="0">
                          <a:effectLst/>
                        </a:rPr>
                        <a:t> </a:t>
                      </a:r>
                      <a:r>
                        <a:rPr lang="en-US" sz="1400" cap="none" spc="0" dirty="0">
                          <a:effectLst/>
                        </a:rPr>
                        <a:t>Prefabricated</a:t>
                      </a:r>
                      <a:r>
                        <a:rPr lang="en-US" sz="1400" cap="none" spc="0" baseline="0" dirty="0">
                          <a:effectLst/>
                        </a:rPr>
                        <a:t> Construction Sectional </a:t>
                      </a:r>
                      <a:r>
                        <a:rPr lang="en-US" sz="1400" cap="none" spc="0" baseline="0" dirty="0" smtClean="0">
                          <a:effectLst/>
                        </a:rPr>
                        <a:t> Committee</a:t>
                      </a:r>
                      <a:endParaRPr lang="en-US" sz="14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32952" marR="132952" marT="132952" marB="132952" anchor="ctr"/>
                </a:tc>
                <a:extLst>
                  <a:ext uri="{0D108BD9-81ED-4DB2-BD59-A6C34878D82A}">
                    <a16:rowId xmlns:a16="http://schemas.microsoft.com/office/drawing/2014/main" val="3692608624"/>
                  </a:ext>
                </a:extLst>
              </a:tr>
              <a:tr h="950410">
                <a:tc>
                  <a:txBody>
                    <a:bodyPr/>
                    <a:lstStyle/>
                    <a:p>
                      <a:pPr rtl="0" fontAlgn="b"/>
                      <a:endParaRPr lang="en-US" sz="18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32952" marR="132952" marT="132952" marB="132952" anchor="ctr"/>
                </a:tc>
                <a:tc>
                  <a:txBody>
                    <a:bodyPr/>
                    <a:lstStyle/>
                    <a:p>
                      <a:pPr algn="just" rtl="0" fontAlgn="b"/>
                      <a:r>
                        <a:rPr lang="en-US" sz="1400" cap="none" spc="0" dirty="0">
                          <a:effectLst/>
                        </a:rPr>
                        <a:t>CED 44</a:t>
                      </a:r>
                      <a:r>
                        <a:rPr lang="en-US" sz="1400" cap="none" spc="0" baseline="0" dirty="0">
                          <a:effectLst/>
                        </a:rPr>
                        <a:t>   </a:t>
                      </a:r>
                      <a:r>
                        <a:rPr lang="en-US" sz="1400" cap="none" spc="0" dirty="0">
                          <a:effectLst/>
                        </a:rPr>
                        <a:t>Methods of Measurement</a:t>
                      </a:r>
                      <a:r>
                        <a:rPr lang="en-US" sz="1400" cap="none" spc="0" baseline="0" dirty="0">
                          <a:effectLst/>
                        </a:rPr>
                        <a:t> of Works of Civil</a:t>
                      </a:r>
                    </a:p>
                    <a:p>
                      <a:pPr algn="just" rtl="0" fontAlgn="b"/>
                      <a:r>
                        <a:rPr lang="en-US" sz="1400" cap="none" spc="0" baseline="0" dirty="0">
                          <a:effectLst/>
                        </a:rPr>
                        <a:t>         Engineering (Excluding Water Resources</a:t>
                      </a:r>
                    </a:p>
                    <a:p>
                      <a:pPr algn="just" rtl="0" fontAlgn="b"/>
                      <a:r>
                        <a:rPr lang="en-US" sz="1400" cap="none" spc="0" baseline="0" dirty="0">
                          <a:effectLst/>
                        </a:rPr>
                        <a:t>         Development) Sectional Committee</a:t>
                      </a:r>
                      <a:endParaRPr lang="en-US" sz="14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32952" marR="132952" marT="132952" marB="132952" anchor="ctr"/>
                </a:tc>
                <a:extLst>
                  <a:ext uri="{0D108BD9-81ED-4DB2-BD59-A6C34878D82A}">
                    <a16:rowId xmlns:a16="http://schemas.microsoft.com/office/drawing/2014/main" val="3816593157"/>
                  </a:ext>
                </a:extLst>
              </a:tr>
              <a:tr h="566714">
                <a:tc>
                  <a:txBody>
                    <a:bodyPr/>
                    <a:lstStyle/>
                    <a:p>
                      <a:pPr rtl="0" fontAlgn="b"/>
                      <a:endParaRPr lang="en-US" sz="18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32952" marR="132952" marT="132952" marB="132952" anchor="ctr"/>
                </a:tc>
                <a:tc>
                  <a:txBody>
                    <a:bodyPr/>
                    <a:lstStyle/>
                    <a:p>
                      <a:pPr algn="just" rtl="0" fontAlgn="b"/>
                      <a:r>
                        <a:rPr lang="en-US" sz="1400" cap="none" spc="0" dirty="0">
                          <a:effectLst/>
                        </a:rPr>
                        <a:t>CED 45   Safety</a:t>
                      </a:r>
                      <a:r>
                        <a:rPr lang="en-US" sz="1400" cap="none" spc="0" baseline="0" dirty="0">
                          <a:effectLst/>
                        </a:rPr>
                        <a:t> in Construction Sectional Committee</a:t>
                      </a:r>
                      <a:endParaRPr lang="en-US" sz="14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32952" marR="132952" marT="132952" marB="132952" anchor="ctr"/>
                </a:tc>
                <a:extLst>
                  <a:ext uri="{0D108BD9-81ED-4DB2-BD59-A6C34878D82A}">
                    <a16:rowId xmlns:a16="http://schemas.microsoft.com/office/drawing/2014/main" val="2913792247"/>
                  </a:ext>
                </a:extLst>
              </a:tr>
              <a:tr h="726587">
                <a:tc>
                  <a:txBody>
                    <a:bodyPr/>
                    <a:lstStyle/>
                    <a:p>
                      <a:pPr rtl="0" fontAlgn="b"/>
                      <a:endParaRPr lang="en-US" sz="18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32952" marR="132952" marT="132952" marB="132952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cap="none" spc="0" dirty="0">
                          <a:effectLst/>
                        </a:rPr>
                        <a:t>CED 55  Sieves,</a:t>
                      </a:r>
                      <a:r>
                        <a:rPr lang="en-US" sz="1400" cap="none" spc="0" baseline="0" dirty="0">
                          <a:effectLst/>
                        </a:rPr>
                        <a:t> </a:t>
                      </a:r>
                      <a:r>
                        <a:rPr lang="en-US" sz="1400" cap="none" spc="0" dirty="0">
                          <a:effectLst/>
                        </a:rPr>
                        <a:t>Sieving and other Sizing Methods</a:t>
                      </a:r>
                    </a:p>
                    <a:p>
                      <a:pPr algn="l" rtl="0" fontAlgn="b"/>
                      <a:r>
                        <a:rPr lang="en-US" sz="1400" cap="none" spc="0" baseline="0" dirty="0">
                          <a:effectLst/>
                        </a:rPr>
                        <a:t>        </a:t>
                      </a:r>
                      <a:r>
                        <a:rPr lang="en-US" sz="1400" cap="none" spc="0" dirty="0">
                          <a:effectLst/>
                        </a:rPr>
                        <a:t>Sectional Committee</a:t>
                      </a:r>
                      <a:endParaRPr lang="en-US" sz="14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32952" marR="132952" marT="132952" marB="132952" anchor="ctr"/>
                </a:tc>
                <a:extLst>
                  <a:ext uri="{0D108BD9-81ED-4DB2-BD59-A6C34878D82A}">
                    <a16:rowId xmlns:a16="http://schemas.microsoft.com/office/drawing/2014/main" val="471351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4824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9D79000-F92C-268F-938C-7D8714B931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Sectors &amp; Sub Sectors in CED</a:t>
            </a:r>
          </a:p>
          <a:p>
            <a:pPr algn="ctr"/>
            <a:endParaRPr lang="en-US" sz="26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C01A335A-8242-D009-5DE0-71E1EC2C5AD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9569246"/>
              </p:ext>
            </p:extLst>
          </p:nvPr>
        </p:nvGraphicFramePr>
        <p:xfrm>
          <a:off x="3513196" y="92064"/>
          <a:ext cx="8142514" cy="6606067"/>
        </p:xfrm>
        <a:graphic>
          <a:graphicData uri="http://schemas.openxmlformats.org/drawingml/2006/table">
            <a:tbl>
              <a:tblPr bandRow="1">
                <a:solidFill>
                  <a:schemeClr val="bg1"/>
                </a:solidFill>
                <a:tableStyleId>{5C22544A-7EE6-4342-B048-85BDC9FD1C3A}</a:tableStyleId>
              </a:tblPr>
              <a:tblGrid>
                <a:gridCol w="1712685">
                  <a:extLst>
                    <a:ext uri="{9D8B030D-6E8A-4147-A177-3AD203B41FA5}">
                      <a16:colId xmlns:a16="http://schemas.microsoft.com/office/drawing/2014/main" val="1010518577"/>
                    </a:ext>
                  </a:extLst>
                </a:gridCol>
                <a:gridCol w="6429829">
                  <a:extLst>
                    <a:ext uri="{9D8B030D-6E8A-4147-A177-3AD203B41FA5}">
                      <a16:colId xmlns:a16="http://schemas.microsoft.com/office/drawing/2014/main" val="1972408559"/>
                    </a:ext>
                  </a:extLst>
                </a:gridCol>
              </a:tblGrid>
              <a:tr h="401077">
                <a:tc>
                  <a:txBody>
                    <a:bodyPr/>
                    <a:lstStyle/>
                    <a:p>
                      <a:r>
                        <a:rPr lang="en-US" dirty="0"/>
                        <a:t>Sector</a:t>
                      </a:r>
                    </a:p>
                  </a:txBody>
                  <a:tcPr marL="90286" marR="0" marT="69451" marB="69451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Committee            Title</a:t>
                      </a:r>
                    </a:p>
                  </a:txBody>
                  <a:tcPr marL="90286" marR="0" marT="69451" marB="69451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6470363"/>
                  </a:ext>
                </a:extLst>
              </a:tr>
              <a:tr h="401077">
                <a:tc>
                  <a:txBody>
                    <a:bodyPr/>
                    <a:lstStyle/>
                    <a:p>
                      <a:endParaRPr lang="en-US" sz="18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90286" marR="0" marT="69451" marB="69451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cap="none" spc="0" dirty="0">
                          <a:solidFill>
                            <a:schemeClr val="tx1"/>
                          </a:solidFill>
                          <a:effectLst/>
                        </a:rPr>
                        <a:t>CED 02</a:t>
                      </a:r>
                      <a:r>
                        <a:rPr lang="en-US" sz="1400" cap="none" spc="0" baseline="0" dirty="0">
                          <a:solidFill>
                            <a:schemeClr val="tx1"/>
                          </a:solidFill>
                          <a:effectLst/>
                        </a:rPr>
                        <a:t>   Cement And Concrete Sectional </a:t>
                      </a:r>
                      <a:r>
                        <a:rPr lang="en-US" sz="1400" cap="none" spc="0" dirty="0">
                          <a:solidFill>
                            <a:schemeClr val="tx1"/>
                          </a:solidFill>
                          <a:effectLst/>
                        </a:rPr>
                        <a:t>Committee</a:t>
                      </a:r>
                    </a:p>
                  </a:txBody>
                  <a:tcPr marL="90286" marR="0" marT="69451" marB="69451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1831859"/>
                  </a:ext>
                </a:extLst>
              </a:tr>
              <a:tr h="401077">
                <a:tc rowSpan="14"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  <a:effectLst/>
                        </a:rPr>
                        <a:t>Materials</a:t>
                      </a:r>
                    </a:p>
                  </a:txBody>
                  <a:tcPr marL="90286" marR="0" marT="69451" marB="69451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CED 03   Sanitary Appliances</a:t>
                      </a:r>
                      <a:r>
                        <a:rPr lang="en-US" sz="1400" baseline="0" dirty="0"/>
                        <a:t> and Water Fittings Sectional Committee</a:t>
                      </a:r>
                      <a:endParaRPr lang="en-US" sz="1400" dirty="0"/>
                    </a:p>
                  </a:txBody>
                  <a:tcPr marL="90286" marR="0" marT="69451" marB="69451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107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90286" marR="0" marT="69451" marB="69451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cap="none" spc="0" dirty="0">
                          <a:solidFill>
                            <a:schemeClr val="tx1"/>
                          </a:solidFill>
                          <a:effectLst/>
                        </a:rPr>
                        <a:t>CED 04   Building Lime and Gypsum Products Sectional</a:t>
                      </a:r>
                      <a:r>
                        <a:rPr lang="en-US" sz="1400" cap="none" spc="0" baseline="0" dirty="0">
                          <a:solidFill>
                            <a:schemeClr val="tx1"/>
                          </a:solidFill>
                          <a:effectLst/>
                        </a:rPr>
                        <a:t> Committee</a:t>
                      </a:r>
                      <a:endParaRPr lang="en-US" sz="14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90286" marR="0" marT="69451" marB="69451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9268856"/>
                  </a:ext>
                </a:extLst>
              </a:tr>
              <a:tr h="40107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90286" marR="0" marT="69451" marB="69451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cap="none" spc="0" dirty="0">
                          <a:solidFill>
                            <a:schemeClr val="tx1"/>
                          </a:solidFill>
                          <a:effectLst/>
                        </a:rPr>
                        <a:t>CED 05   Flooring,</a:t>
                      </a:r>
                      <a:r>
                        <a:rPr lang="en-US" sz="1400" cap="none" spc="0" baseline="0" dirty="0">
                          <a:solidFill>
                            <a:schemeClr val="tx1"/>
                          </a:solidFill>
                          <a:effectLst/>
                        </a:rPr>
                        <a:t> Wall Finishing and Roofing Sectional Committee</a:t>
                      </a:r>
                      <a:endParaRPr lang="en-US" sz="14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90286" marR="0" marT="69451" marB="69451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2524795"/>
                  </a:ext>
                </a:extLst>
              </a:tr>
              <a:tr h="40107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90286" marR="0" marT="69451" marB="69451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cap="none" spc="0" dirty="0">
                          <a:solidFill>
                            <a:schemeClr val="tx1"/>
                          </a:solidFill>
                          <a:effectLst/>
                        </a:rPr>
                        <a:t>CED 06   Stones Sectional Committee</a:t>
                      </a:r>
                    </a:p>
                  </a:txBody>
                  <a:tcPr marL="90286" marR="0" marT="69451" marB="69451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2906537"/>
                  </a:ext>
                </a:extLst>
              </a:tr>
              <a:tr h="40107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90286" marR="0" marT="69451" marB="69451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cap="none" spc="0" dirty="0">
                          <a:solidFill>
                            <a:schemeClr val="tx1"/>
                          </a:solidFill>
                          <a:effectLst/>
                        </a:rPr>
                        <a:t>CED 09   Timber</a:t>
                      </a:r>
                      <a:r>
                        <a:rPr lang="en-US" sz="1400" cap="none" spc="0" baseline="0" dirty="0">
                          <a:solidFill>
                            <a:schemeClr val="tx1"/>
                          </a:solidFill>
                          <a:effectLst/>
                        </a:rPr>
                        <a:t> and Timber Stores Sectional Committee</a:t>
                      </a:r>
                      <a:endParaRPr lang="en-US" sz="14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90286" marR="0" marT="69451" marB="69451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868916"/>
                  </a:ext>
                </a:extLst>
              </a:tr>
              <a:tr h="40107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90286" marR="0" marT="69451" marB="69451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cap="none" spc="0" dirty="0">
                          <a:solidFill>
                            <a:schemeClr val="tx1"/>
                          </a:solidFill>
                          <a:effectLst/>
                        </a:rPr>
                        <a:t>CED 11   Doors,</a:t>
                      </a:r>
                      <a:r>
                        <a:rPr lang="en-US" sz="1400" cap="none" spc="0" baseline="0" dirty="0">
                          <a:solidFill>
                            <a:schemeClr val="tx1"/>
                          </a:solidFill>
                          <a:effectLst/>
                        </a:rPr>
                        <a:t> Windows and Shutters Sectional Committee</a:t>
                      </a:r>
                      <a:endParaRPr lang="en-US" sz="14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90286" marR="0" marT="69451" marB="69451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345013"/>
                  </a:ext>
                </a:extLst>
              </a:tr>
              <a:tr h="40107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90286" marR="0" marT="69451" marB="69451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cap="none" spc="0" dirty="0">
                          <a:solidFill>
                            <a:schemeClr val="tx1"/>
                          </a:solidFill>
                          <a:effectLst/>
                        </a:rPr>
                        <a:t>CED 15   Builder’s</a:t>
                      </a:r>
                      <a:r>
                        <a:rPr lang="en-US" sz="1400" cap="none" spc="0" baseline="0" dirty="0">
                          <a:solidFill>
                            <a:schemeClr val="tx1"/>
                          </a:solidFill>
                          <a:effectLst/>
                        </a:rPr>
                        <a:t> Hardware Sectional Committee</a:t>
                      </a:r>
                      <a:endParaRPr lang="en-US" sz="14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90286" marR="0" marT="69451" marB="69451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2052522"/>
                  </a:ext>
                </a:extLst>
              </a:tr>
              <a:tr h="40107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90286" marR="0" marT="69451" marB="69451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cap="none" spc="0" dirty="0">
                          <a:solidFill>
                            <a:schemeClr val="tx1"/>
                          </a:solidFill>
                          <a:effectLst/>
                        </a:rPr>
                        <a:t>CED 20   Wood and other </a:t>
                      </a:r>
                      <a:r>
                        <a:rPr lang="en-US" sz="1400" cap="none" spc="0" dirty="0" err="1">
                          <a:solidFill>
                            <a:schemeClr val="tx1"/>
                          </a:solidFill>
                          <a:effectLst/>
                        </a:rPr>
                        <a:t>Lignocellulosic</a:t>
                      </a:r>
                      <a:r>
                        <a:rPr lang="en-US" sz="1400" cap="none" spc="0" baseline="0" dirty="0">
                          <a:solidFill>
                            <a:schemeClr val="tx1"/>
                          </a:solidFill>
                          <a:effectLst/>
                        </a:rPr>
                        <a:t> Products Sectional Committee</a:t>
                      </a:r>
                      <a:endParaRPr lang="en-US" sz="14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90286" marR="0" marT="69451" marB="69451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2544072"/>
                  </a:ext>
                </a:extLst>
              </a:tr>
              <a:tr h="40107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90286" marR="0" marT="69451" marB="69451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cap="none" spc="0" dirty="0">
                          <a:solidFill>
                            <a:schemeClr val="tx1"/>
                          </a:solidFill>
                          <a:effectLst/>
                        </a:rPr>
                        <a:t>CED 22   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Fire Fighting Sectional Committee</a:t>
                      </a:r>
                      <a:endParaRPr lang="en-US" sz="14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90286" marR="0" marT="69451" marB="69451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3799582"/>
                  </a:ext>
                </a:extLst>
              </a:tr>
              <a:tr h="40107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90286" marR="0" marT="69451" marB="69451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cap="none" spc="0" dirty="0">
                          <a:solidFill>
                            <a:schemeClr val="tx1"/>
                          </a:solidFill>
                          <a:effectLst/>
                        </a:rPr>
                        <a:t>CED 30   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Clay And Stabilized Soil Products For Construction Sectional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Committee</a:t>
                      </a:r>
                      <a:endParaRPr lang="en-US" sz="14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90286" marR="0" marT="69451" marB="69451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6245254"/>
                  </a:ext>
                </a:extLst>
              </a:tr>
              <a:tr h="40107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90286" marR="0" marT="69451" marB="69451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cap="none" spc="0" dirty="0">
                          <a:solidFill>
                            <a:schemeClr val="tx1"/>
                          </a:solidFill>
                          <a:effectLst/>
                        </a:rPr>
                        <a:t>CED 35   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Furniture Sectional Committee</a:t>
                      </a:r>
                      <a:endParaRPr lang="en-US" sz="14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90286" marR="0" marT="69451" marB="69451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5496497"/>
                  </a:ext>
                </a:extLst>
              </a:tr>
              <a:tr h="40107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90286" marR="0" marT="69451" marB="69451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cap="none" spc="0" dirty="0">
                          <a:solidFill>
                            <a:schemeClr val="tx1"/>
                          </a:solidFill>
                          <a:effectLst/>
                        </a:rPr>
                        <a:t>CED 50   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Plastic Piping Systems Sectional Committee</a:t>
                      </a:r>
                      <a:endParaRPr lang="en-US" sz="14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90286" marR="0" marT="69451" marB="69451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7884511"/>
                  </a:ext>
                </a:extLst>
              </a:tr>
              <a:tr h="40107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90286" marR="0" marT="69451" marB="69451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cap="none" spc="0" dirty="0">
                          <a:solidFill>
                            <a:schemeClr val="tx1"/>
                          </a:solidFill>
                          <a:effectLst/>
                        </a:rPr>
                        <a:t>CED 53   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Cement Matrix Products Sectional Committee</a:t>
                      </a:r>
                      <a:endParaRPr lang="en-US" sz="14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90286" marR="0" marT="69451" marB="69451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1289126"/>
                  </a:ext>
                </a:extLst>
              </a:tr>
              <a:tr h="40107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90286" marR="0" marT="69451" marB="69451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cap="none" spc="0" dirty="0">
                          <a:solidFill>
                            <a:schemeClr val="tx1"/>
                          </a:solidFill>
                          <a:effectLst/>
                        </a:rPr>
                        <a:t>CED 54   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Concrete Reinforcement Sectional Committee</a:t>
                      </a:r>
                      <a:endParaRPr lang="en-US" sz="14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90286" marR="0" marT="69451" marB="69451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89084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99013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1" name="Rectangle 60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2116B2-F3D1-1CB6-76D4-ADF979692B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3" y="248038"/>
            <a:ext cx="7063721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Sectors &amp; Sub Sectors in CED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19C0851-BC9D-E90D-4A0E-31DA48A3F760}"/>
              </a:ext>
            </a:extLst>
          </p:cNvPr>
          <p:cNvSpPr txBox="1"/>
          <p:nvPr/>
        </p:nvSpPr>
        <p:spPr>
          <a:xfrm>
            <a:off x="8572499" y="390832"/>
            <a:ext cx="3233585" cy="873612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 fontScale="92500" lnSpcReduction="20000"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20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Member Secretary: 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20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Dr Manoj Kumar </a:t>
            </a:r>
            <a:r>
              <a:rPr lang="en-US" sz="2000" kern="1200" dirty="0" err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t>Rajak</a:t>
            </a:r>
            <a:r>
              <a:rPr lang="en-US" sz="20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, Sc-E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5C43CB29-4DDE-570A-B036-F374A202B8F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0964371"/>
              </p:ext>
            </p:extLst>
          </p:nvPr>
        </p:nvGraphicFramePr>
        <p:xfrm>
          <a:off x="1286589" y="1878208"/>
          <a:ext cx="9618666" cy="437346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301122">
                  <a:extLst>
                    <a:ext uri="{9D8B030D-6E8A-4147-A177-3AD203B41FA5}">
                      <a16:colId xmlns:a16="http://schemas.microsoft.com/office/drawing/2014/main" val="2965077630"/>
                    </a:ext>
                  </a:extLst>
                </a:gridCol>
                <a:gridCol w="7317544">
                  <a:extLst>
                    <a:ext uri="{9D8B030D-6E8A-4147-A177-3AD203B41FA5}">
                      <a16:colId xmlns:a16="http://schemas.microsoft.com/office/drawing/2014/main" val="2080278558"/>
                    </a:ext>
                  </a:extLst>
                </a:gridCol>
              </a:tblGrid>
              <a:tr h="68287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200" cap="none" spc="0" dirty="0">
                          <a:effectLst/>
                        </a:rPr>
                        <a:t>Committe</a:t>
                      </a:r>
                      <a:endParaRPr lang="en-US" sz="2200" b="0" i="1" cap="none" spc="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187550" marR="104546" marT="144269" marB="144269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200" cap="none" spc="0" dirty="0">
                          <a:effectLst/>
                        </a:rPr>
                        <a:t>Sub Sector</a:t>
                      </a:r>
                      <a:endParaRPr lang="en-US" sz="2200" b="0" i="1" cap="none" spc="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187550" marR="104546" marT="144269" marB="144269" anchor="ctr"/>
                </a:tc>
                <a:extLst>
                  <a:ext uri="{0D108BD9-81ED-4DB2-BD59-A6C34878D82A}">
                    <a16:rowId xmlns:a16="http://schemas.microsoft.com/office/drawing/2014/main" val="955199875"/>
                  </a:ext>
                </a:extLst>
              </a:tr>
              <a:tr h="68287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200" cap="none" spc="0" dirty="0">
                          <a:effectLst/>
                        </a:rPr>
                        <a:t>CED 4</a:t>
                      </a:r>
                      <a:endParaRPr lang="en-US" sz="22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87550" marR="104546" marT="144269" marB="144269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200" cap="none" spc="0" dirty="0">
                          <a:effectLst/>
                        </a:rPr>
                        <a:t>NIL</a:t>
                      </a:r>
                      <a:endParaRPr lang="en-US" sz="22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87550" marR="104546" marT="144269" marB="144269" anchor="b"/>
                </a:tc>
                <a:extLst>
                  <a:ext uri="{0D108BD9-81ED-4DB2-BD59-A6C34878D82A}">
                    <a16:rowId xmlns:a16="http://schemas.microsoft.com/office/drawing/2014/main" val="3998040890"/>
                  </a:ext>
                </a:extLst>
              </a:tr>
              <a:tr h="68287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200" cap="none" spc="0" dirty="0">
                          <a:effectLst/>
                        </a:rPr>
                        <a:t>CED 41</a:t>
                      </a:r>
                      <a:endParaRPr lang="en-US" sz="22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87550" marR="104546" marT="144269" marB="144269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200" cap="none" spc="0" dirty="0">
                          <a:effectLst/>
                        </a:rPr>
                        <a:t>NIL</a:t>
                      </a:r>
                      <a:endParaRPr lang="en-US" sz="22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87550" marR="104546" marT="144269" marB="144269" anchor="b"/>
                </a:tc>
                <a:extLst>
                  <a:ext uri="{0D108BD9-81ED-4DB2-BD59-A6C34878D82A}">
                    <a16:rowId xmlns:a16="http://schemas.microsoft.com/office/drawing/2014/main" val="1722554664"/>
                  </a:ext>
                </a:extLst>
              </a:tr>
              <a:tr h="68287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200" cap="none" spc="0" dirty="0">
                          <a:effectLst/>
                        </a:rPr>
                        <a:t>CED 48</a:t>
                      </a:r>
                      <a:endParaRPr lang="en-US" sz="22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87550" marR="104546" marT="144269" marB="144269" anchor="ctr"/>
                </a:tc>
                <a:tc>
                  <a:txBody>
                    <a:bodyPr/>
                    <a:lstStyle/>
                    <a:p>
                      <a:pPr rtl="0" fontAlgn="b">
                        <a:buFont typeface="Arial" pitchFamily="34" charset="0"/>
                        <a:buChar char="•"/>
                      </a:pPr>
                      <a:r>
                        <a:rPr lang="en-US" sz="2200" cap="none" spc="0" dirty="0">
                          <a:effectLst/>
                        </a:rPr>
                        <a:t>Rock Mechanics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en-US" sz="2200" cap="none" spc="0" dirty="0">
                          <a:effectLst/>
                        </a:rPr>
                        <a:t>Tunneling Technology</a:t>
                      </a:r>
                      <a:endParaRPr lang="en-US" sz="22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87550" marR="104546" marT="144269" marB="144269" anchor="b"/>
                </a:tc>
                <a:extLst>
                  <a:ext uri="{0D108BD9-81ED-4DB2-BD59-A6C34878D82A}">
                    <a16:rowId xmlns:a16="http://schemas.microsoft.com/office/drawing/2014/main" val="4251359557"/>
                  </a:ext>
                </a:extLst>
              </a:tr>
              <a:tr h="68287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200" cap="none" spc="0" dirty="0">
                          <a:effectLst/>
                        </a:rPr>
                        <a:t>CED 56</a:t>
                      </a:r>
                      <a:endParaRPr lang="en-US" sz="22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87550" marR="104546" marT="144269" marB="144269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200" cap="none" spc="0" dirty="0">
                          <a:effectLst/>
                        </a:rPr>
                        <a:t>NIL</a:t>
                      </a:r>
                      <a:endParaRPr lang="en-US" sz="22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87550" marR="104546" marT="144269" marB="144269" anchor="b"/>
                </a:tc>
                <a:extLst>
                  <a:ext uri="{0D108BD9-81ED-4DB2-BD59-A6C34878D82A}">
                    <a16:rowId xmlns:a16="http://schemas.microsoft.com/office/drawing/2014/main" val="217914391"/>
                  </a:ext>
                </a:extLst>
              </a:tr>
              <a:tr h="68287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200" cap="none" spc="0" dirty="0">
                          <a:effectLst/>
                        </a:rPr>
                        <a:t>CED 57</a:t>
                      </a:r>
                      <a:endParaRPr lang="en-US" sz="22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87550" marR="104546" marT="144269" marB="144269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200" cap="none" spc="0" dirty="0">
                          <a:effectLst/>
                        </a:rPr>
                        <a:t>NIL</a:t>
                      </a:r>
                      <a:endParaRPr lang="en-US" sz="22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87550" marR="104546" marT="144269" marB="144269" anchor="b"/>
                </a:tc>
                <a:extLst>
                  <a:ext uri="{0D108BD9-81ED-4DB2-BD59-A6C34878D82A}">
                    <a16:rowId xmlns:a16="http://schemas.microsoft.com/office/drawing/2014/main" val="34919277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12968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C262D6-44B4-8C17-5855-D6F2AAD38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3" y="248038"/>
            <a:ext cx="7063721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Sectors &amp; Sub Sectors in CED</a:t>
            </a:r>
          </a:p>
          <a:p>
            <a:endParaRPr lang="en-US" sz="40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34FD306-BED4-2916-C0C5-B6EF49A98CA4}"/>
              </a:ext>
            </a:extLst>
          </p:cNvPr>
          <p:cNvSpPr txBox="1"/>
          <p:nvPr/>
        </p:nvSpPr>
        <p:spPr>
          <a:xfrm>
            <a:off x="8572499" y="390832"/>
            <a:ext cx="3233585" cy="873612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20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Member Secretary: 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2000" kern="1200" dirty="0" err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t>Smt</a:t>
            </a:r>
            <a:r>
              <a:rPr lang="en-US" sz="20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Divya S., Sc-D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26EA7ED2-3979-1D5D-B392-643E9F40FF0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4931447"/>
              </p:ext>
            </p:extLst>
          </p:nvPr>
        </p:nvGraphicFramePr>
        <p:xfrm>
          <a:off x="0" y="1454197"/>
          <a:ext cx="12107537" cy="5403801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2047125">
                  <a:extLst>
                    <a:ext uri="{9D8B030D-6E8A-4147-A177-3AD203B41FA5}">
                      <a16:colId xmlns:a16="http://schemas.microsoft.com/office/drawing/2014/main" val="2456190355"/>
                    </a:ext>
                  </a:extLst>
                </a:gridCol>
                <a:gridCol w="10060412">
                  <a:extLst>
                    <a:ext uri="{9D8B030D-6E8A-4147-A177-3AD203B41FA5}">
                      <a16:colId xmlns:a16="http://schemas.microsoft.com/office/drawing/2014/main" val="511766759"/>
                    </a:ext>
                  </a:extLst>
                </a:gridCol>
              </a:tblGrid>
              <a:tr h="637781">
                <a:tc>
                  <a:txBody>
                    <a:bodyPr/>
                    <a:lstStyle/>
                    <a:p>
                      <a:pPr rtl="0" fontAlgn="b"/>
                      <a:r>
                        <a:rPr lang="en-US" sz="2000" cap="none" spc="0" dirty="0">
                          <a:effectLst/>
                        </a:rPr>
                        <a:t>Committe</a:t>
                      </a:r>
                      <a:endParaRPr lang="en-US" sz="2000" b="0" i="1" cap="none" spc="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03796" marR="73248" marT="156766" marB="156766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000" cap="none" spc="0" dirty="0">
                          <a:effectLst/>
                        </a:rPr>
                        <a:t>Sub Sector</a:t>
                      </a:r>
                      <a:endParaRPr lang="en-US" sz="2000" b="0" i="1" cap="none" spc="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03796" marR="73248" marT="156766" marB="156766" anchor="ctr"/>
                </a:tc>
                <a:extLst>
                  <a:ext uri="{0D108BD9-81ED-4DB2-BD59-A6C34878D82A}">
                    <a16:rowId xmlns:a16="http://schemas.microsoft.com/office/drawing/2014/main" val="3067525746"/>
                  </a:ext>
                </a:extLst>
              </a:tr>
              <a:tr h="1620432">
                <a:tc>
                  <a:txBody>
                    <a:bodyPr/>
                    <a:lstStyle/>
                    <a:p>
                      <a:pPr rtl="0" fontAlgn="b"/>
                      <a:r>
                        <a:rPr lang="en-US" sz="2000" cap="none" spc="0" dirty="0">
                          <a:effectLst/>
                        </a:rPr>
                        <a:t>CED 06</a:t>
                      </a:r>
                      <a:endParaRPr lang="en-US" sz="20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03796" marR="73248" marT="156766" marB="156766" anchor="ctr"/>
                </a:tc>
                <a:tc>
                  <a:txBody>
                    <a:bodyPr/>
                    <a:lstStyle/>
                    <a:p>
                      <a:pPr rtl="0" fontAlgn="b">
                        <a:buFont typeface="Wingdings" pitchFamily="2" charset="2"/>
                        <a:buChar char="Ø"/>
                      </a:pPr>
                      <a:r>
                        <a:rPr lang="en-US" sz="2000" cap="none" spc="0" dirty="0">
                          <a:effectLst/>
                        </a:rPr>
                        <a:t>Natural stones</a:t>
                      </a:r>
                    </a:p>
                    <a:p>
                      <a:pPr marL="898525" lvl="0" indent="-277813">
                        <a:buFont typeface="Arial"/>
                        <a:buChar char="•"/>
                      </a:pPr>
                      <a:r>
                        <a:rPr lang="en-US" sz="2000" cap="none" spc="0" dirty="0">
                          <a:effectLst/>
                        </a:rPr>
                        <a:t>Decorative</a:t>
                      </a:r>
                    </a:p>
                    <a:p>
                      <a:pPr marL="898525" lvl="0" indent="-277813">
                        <a:buFont typeface="Arial"/>
                        <a:buChar char="•"/>
                      </a:pPr>
                      <a:r>
                        <a:rPr lang="en-US" sz="2000" cap="none" spc="0" dirty="0">
                          <a:effectLst/>
                        </a:rPr>
                        <a:t>Non decorative</a:t>
                      </a:r>
                    </a:p>
                    <a:p>
                      <a:pPr marL="342900" lvl="0" indent="-342900">
                        <a:buFont typeface="Wingdings" pitchFamily="2" charset="2"/>
                        <a:buChar char="Ø"/>
                      </a:pPr>
                      <a:r>
                        <a:rPr lang="en-US" sz="2000" cap="none" spc="0" dirty="0">
                          <a:effectLst/>
                        </a:rPr>
                        <a:t>Engineered stones</a:t>
                      </a:r>
                      <a:endParaRPr lang="en-US" sz="20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03796" marR="73248" marT="156766" marB="156766" anchor="ctr"/>
                </a:tc>
                <a:extLst>
                  <a:ext uri="{0D108BD9-81ED-4DB2-BD59-A6C34878D82A}">
                    <a16:rowId xmlns:a16="http://schemas.microsoft.com/office/drawing/2014/main" val="2518664999"/>
                  </a:ext>
                </a:extLst>
              </a:tr>
              <a:tr h="953204">
                <a:tc>
                  <a:txBody>
                    <a:bodyPr/>
                    <a:lstStyle/>
                    <a:p>
                      <a:pPr lvl="0" rtl="0">
                        <a:buNone/>
                      </a:pPr>
                      <a:r>
                        <a:rPr lang="en-US" sz="2000" kern="1200" cap="none" spc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CED 30</a:t>
                      </a:r>
                    </a:p>
                  </a:txBody>
                  <a:tcPr marL="203796" marR="73248" marT="156766" marB="156766" anchor="ctr"/>
                </a:tc>
                <a:tc>
                  <a:txBody>
                    <a:bodyPr/>
                    <a:lstStyle/>
                    <a:p>
                      <a:pPr marL="0" indent="179388" rtl="0" fontAlgn="b">
                        <a:buFont typeface="Arial" pitchFamily="34" charset="0"/>
                        <a:buChar char="•"/>
                      </a:pPr>
                      <a:r>
                        <a:rPr lang="en-US" sz="2000" kern="1200" cap="none" spc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Bricks and Blocks</a:t>
                      </a:r>
                    </a:p>
                    <a:p>
                      <a:pPr marL="0" indent="179388" rtl="0" fontAlgn="b">
                        <a:buFont typeface="Arial" pitchFamily="34" charset="0"/>
                        <a:buChar char="•"/>
                      </a:pPr>
                      <a:r>
                        <a:rPr lang="en-US" sz="2000" kern="1200" cap="none" spc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Flooring and roofing tiles</a:t>
                      </a:r>
                    </a:p>
                  </a:txBody>
                  <a:tcPr marL="203796" marR="73248" marT="156766" marB="156766" anchor="ctr"/>
                </a:tc>
                <a:extLst>
                  <a:ext uri="{0D108BD9-81ED-4DB2-BD59-A6C34878D82A}">
                    <a16:rowId xmlns:a16="http://schemas.microsoft.com/office/drawing/2014/main" val="771848619"/>
                  </a:ext>
                </a:extLst>
              </a:tr>
              <a:tr h="619590">
                <a:tc>
                  <a:txBody>
                    <a:bodyPr/>
                    <a:lstStyle/>
                    <a:p>
                      <a:pPr lvl="0" rtl="0">
                        <a:buNone/>
                      </a:pPr>
                      <a:r>
                        <a:rPr lang="en-US" sz="2000" kern="1200" cap="none" spc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CED 37</a:t>
                      </a:r>
                      <a:endParaRPr lang="en-US" sz="2000" kern="1200" cap="none" spc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03796" marR="73248" marT="156766" marB="156766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000" kern="1200" cap="none" spc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NIL</a:t>
                      </a:r>
                    </a:p>
                  </a:txBody>
                  <a:tcPr marL="203796" marR="73248" marT="156766" marB="156766" anchor="ctr"/>
                </a:tc>
                <a:extLst>
                  <a:ext uri="{0D108BD9-81ED-4DB2-BD59-A6C34878D82A}">
                    <a16:rowId xmlns:a16="http://schemas.microsoft.com/office/drawing/2014/main" val="475977418"/>
                  </a:ext>
                </a:extLst>
              </a:tr>
              <a:tr h="619590">
                <a:tc>
                  <a:txBody>
                    <a:bodyPr/>
                    <a:lstStyle/>
                    <a:p>
                      <a:pPr lvl="0" rtl="0">
                        <a:buNone/>
                      </a:pPr>
                      <a:r>
                        <a:rPr lang="en-US" sz="2000" cap="none" spc="0" dirty="0">
                          <a:effectLst/>
                        </a:rPr>
                        <a:t>CED 44</a:t>
                      </a:r>
                      <a:endParaRPr lang="en-US" sz="1600"/>
                    </a:p>
                  </a:txBody>
                  <a:tcPr marL="203796" marR="73248" marT="156766" marB="156766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2000" cap="none" spc="0" dirty="0">
                          <a:effectLst/>
                        </a:rPr>
                        <a:t>NIL</a:t>
                      </a:r>
                      <a:endParaRPr lang="en-US" sz="20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03796" marR="73248" marT="156766" marB="156766" anchor="ctr"/>
                </a:tc>
                <a:extLst>
                  <a:ext uri="{0D108BD9-81ED-4DB2-BD59-A6C34878D82A}">
                    <a16:rowId xmlns:a16="http://schemas.microsoft.com/office/drawing/2014/main" val="190778183"/>
                  </a:ext>
                </a:extLst>
              </a:tr>
              <a:tr h="953204">
                <a:tc>
                  <a:txBody>
                    <a:bodyPr/>
                    <a:lstStyle/>
                    <a:p>
                      <a:pPr lvl="0" rtl="0">
                        <a:buNone/>
                      </a:pPr>
                      <a:r>
                        <a:rPr lang="en-US" sz="2000" cap="none" spc="0" dirty="0">
                          <a:effectLst/>
                        </a:rPr>
                        <a:t>CED 59</a:t>
                      </a:r>
                      <a:endParaRPr lang="en-US" sz="20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03796" marR="73248" marT="156766" marB="156766" anchor="ctr"/>
                </a:tc>
                <a:tc>
                  <a:txBody>
                    <a:bodyPr/>
                    <a:lstStyle/>
                    <a:p>
                      <a:pPr marL="0" indent="179388" rtl="0" fontAlgn="b">
                        <a:buFont typeface="Arial" pitchFamily="34" charset="0"/>
                        <a:buChar char="•"/>
                      </a:pPr>
                      <a:r>
                        <a:rPr lang="en-US" sz="2000" kern="1200" cap="none" spc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Smart Community Infrastructures</a:t>
                      </a:r>
                    </a:p>
                    <a:p>
                      <a:pPr marL="0" indent="179388" rtl="0" fontAlgn="b">
                        <a:buFont typeface="Arial" pitchFamily="34" charset="0"/>
                        <a:buChar char="•"/>
                      </a:pPr>
                      <a:r>
                        <a:rPr lang="en-US" sz="2000" kern="1200" cap="none" spc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Sustainable mobilities and transportation</a:t>
                      </a:r>
                    </a:p>
                  </a:txBody>
                  <a:tcPr marL="203796" marR="73248" marT="156766" marB="156766" anchor="ctr"/>
                </a:tc>
                <a:extLst>
                  <a:ext uri="{0D108BD9-81ED-4DB2-BD59-A6C34878D82A}">
                    <a16:rowId xmlns:a16="http://schemas.microsoft.com/office/drawing/2014/main" val="34515155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333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483</TotalTime>
  <Words>2055</Words>
  <Application>Microsoft Office PowerPoint</Application>
  <PresentationFormat>Widescreen</PresentationFormat>
  <Paragraphs>479</Paragraphs>
  <Slides>36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36</vt:i4>
      </vt:variant>
    </vt:vector>
  </HeadingPairs>
  <TitlesOfParts>
    <vt:vector size="47" baseType="lpstr">
      <vt:lpstr>Aptos</vt:lpstr>
      <vt:lpstr>Aptos Display</vt:lpstr>
      <vt:lpstr>Arial</vt:lpstr>
      <vt:lpstr>Calibri</vt:lpstr>
      <vt:lpstr>Calibri,Bold</vt:lpstr>
      <vt:lpstr>Courier New</vt:lpstr>
      <vt:lpstr>Tenor Sans</vt:lpstr>
      <vt:lpstr>Times New Roman</vt:lpstr>
      <vt:lpstr>Wingdings</vt:lpstr>
      <vt:lpstr>office theme</vt:lpstr>
      <vt:lpstr>1_Office Theme</vt:lpstr>
      <vt:lpstr>Half Yearly Update and Review</vt:lpstr>
      <vt:lpstr>Sectors &amp; Sub Sectors in CED</vt:lpstr>
      <vt:lpstr>Sectors &amp; Sub Sectors in CED</vt:lpstr>
      <vt:lpstr>Sectors &amp; Sub Sectors in CED</vt:lpstr>
      <vt:lpstr>Sectors &amp; Sub Sectors in CED</vt:lpstr>
      <vt:lpstr>Sectors &amp; Sub Sectors in CED</vt:lpstr>
      <vt:lpstr>Sectors &amp; Sub Sectors in CED </vt:lpstr>
      <vt:lpstr>Sectors &amp; Sub Sectors in CED</vt:lpstr>
      <vt:lpstr>Sectors &amp; Sub Sectors in CED </vt:lpstr>
      <vt:lpstr>Sectors &amp; Sub Sectors in CED </vt:lpstr>
      <vt:lpstr>Sectors &amp; Sub Sectors in CED </vt:lpstr>
      <vt:lpstr>Sectors &amp; Sub Sectors in CED </vt:lpstr>
      <vt:lpstr>Sectors &amp; Sub Sectors in CED </vt:lpstr>
      <vt:lpstr>Sectors &amp; Sub Sectors in CED </vt:lpstr>
      <vt:lpstr>Sectors &amp; Sub Sectors in CED </vt:lpstr>
      <vt:lpstr>Sectors &amp; Sub Sectors in CED </vt:lpstr>
      <vt:lpstr>Sectors &amp; Sub Sectors in CED</vt:lpstr>
      <vt:lpstr>Sectors &amp; Sub Sectors in CED </vt:lpstr>
      <vt:lpstr>Meeting With Consultative Group on Sustainability in the sectors of Civil Engineering</vt:lpstr>
      <vt:lpstr>Sector Identified for development of Sustainability   Standards </vt:lpstr>
      <vt:lpstr>Working Group formed with the  following organizations under CED 53</vt:lpstr>
      <vt:lpstr>    Methodology for Sustainability in Pre-cast products </vt:lpstr>
      <vt:lpstr>Raw Material Selection</vt:lpstr>
      <vt:lpstr>Design Optimization</vt:lpstr>
      <vt:lpstr>Process Optimization </vt:lpstr>
      <vt:lpstr>At Site Optimization</vt:lpstr>
      <vt:lpstr>Waste Management </vt:lpstr>
      <vt:lpstr>Lifecycle Assessment and  End-of-life management</vt:lpstr>
      <vt:lpstr>Rating/ Crediting System</vt:lpstr>
      <vt:lpstr>Engagement -With partner institutions &amp; Industry Associations &amp; outside HQs</vt:lpstr>
      <vt:lpstr>With Partner Institutions</vt:lpstr>
      <vt:lpstr>With PARTNER INSTITUTE</vt:lpstr>
      <vt:lpstr>Important Events</vt:lpstr>
      <vt:lpstr>Upcoming events where BIS is participating as a Supporting Organization</vt:lpstr>
      <vt:lpstr>Events held where BIS Organized / Supported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CED</dc:creator>
  <cp:lastModifiedBy>BIS</cp:lastModifiedBy>
  <cp:revision>954</cp:revision>
  <dcterms:created xsi:type="dcterms:W3CDTF">2024-08-30T09:33:16Z</dcterms:created>
  <dcterms:modified xsi:type="dcterms:W3CDTF">2024-10-24T07:19:37Z</dcterms:modified>
</cp:coreProperties>
</file>